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8" r:id="rId4"/>
    <p:sldId id="277" r:id="rId5"/>
    <p:sldId id="281" r:id="rId6"/>
    <p:sldId id="282" r:id="rId7"/>
    <p:sldId id="286"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2111"/>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2" d="100"/>
          <a:sy n="62" d="100"/>
        </p:scale>
        <p:origin x="82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a:xfrm>
            <a:off x="671286" y="6370865"/>
            <a:ext cx="2743200" cy="365125"/>
          </a:xfrm>
        </p:spPr>
        <p:txBody>
          <a:bodyPr/>
          <a:lstStyle>
            <a:lvl1pPr algn="l">
              <a:defRPr>
                <a:solidFill>
                  <a:schemeClr val="bg1"/>
                </a:solidFill>
              </a:defRPr>
            </a:lvl1pPr>
          </a:lstStyle>
          <a:p>
            <a:fld id="{D19B3C5C-AE68-4DA1-85A6-5B1D04AEC2FC}" type="slidenum">
              <a:rPr lang="en-ID" smtClean="0"/>
              <a:t>‹#›</a:t>
            </a:fld>
            <a:endParaRPr lang="en-ID"/>
          </a:p>
        </p:txBody>
      </p:sp>
      <p:sp>
        <p:nvSpPr>
          <p:cNvPr id="7" name="Title 6"/>
          <p:cNvSpPr>
            <a:spLocks noGrp="1"/>
          </p:cNvSpPr>
          <p:nvPr>
            <p:ph type="title"/>
          </p:nvPr>
        </p:nvSpPr>
        <p:spPr>
          <a:xfrm>
            <a:off x="838200" y="2005239"/>
            <a:ext cx="10515600" cy="1325563"/>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02776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19B3C5C-AE68-4DA1-85A6-5B1D04AEC2FC}" type="slidenum">
              <a:rPr lang="en-ID" smtClean="0"/>
              <a:t>‹#›</a:t>
            </a:fld>
            <a:endParaRPr lang="en-ID"/>
          </a:p>
        </p:txBody>
      </p:sp>
    </p:spTree>
    <p:extLst>
      <p:ext uri="{BB962C8B-B14F-4D97-AF65-F5344CB8AC3E}">
        <p14:creationId xmlns:p14="http://schemas.microsoft.com/office/powerpoint/2010/main" val="278412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19B3C5C-AE68-4DA1-85A6-5B1D04AEC2FC}" type="slidenum">
              <a:rPr lang="en-ID" smtClean="0"/>
              <a:t>‹#›</a:t>
            </a:fld>
            <a:endParaRPr lang="en-ID"/>
          </a:p>
        </p:txBody>
      </p:sp>
    </p:spTree>
    <p:extLst>
      <p:ext uri="{BB962C8B-B14F-4D97-AF65-F5344CB8AC3E}">
        <p14:creationId xmlns:p14="http://schemas.microsoft.com/office/powerpoint/2010/main" val="20262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38200" y="6311900"/>
            <a:ext cx="2743200" cy="365125"/>
          </a:xfrm>
        </p:spPr>
        <p:txBody>
          <a:bodyPr/>
          <a:lstStyle>
            <a:lvl1pPr algn="l">
              <a:defRPr>
                <a:solidFill>
                  <a:schemeClr val="bg1"/>
                </a:solidFill>
              </a:defRPr>
            </a:lvl1pPr>
          </a:lstStyle>
          <a:p>
            <a:fld id="{D19B3C5C-AE68-4DA1-85A6-5B1D04AEC2FC}" type="slidenum">
              <a:rPr lang="en-ID" smtClean="0"/>
              <a:t>‹#›</a:t>
            </a:fld>
            <a:endParaRPr lang="en-ID"/>
          </a:p>
        </p:txBody>
      </p:sp>
    </p:spTree>
    <p:extLst>
      <p:ext uri="{BB962C8B-B14F-4D97-AF65-F5344CB8AC3E}">
        <p14:creationId xmlns:p14="http://schemas.microsoft.com/office/powerpoint/2010/main" val="160060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19B3C5C-AE68-4DA1-85A6-5B1D04AEC2FC}" type="slidenum">
              <a:rPr lang="en-ID" smtClean="0"/>
              <a:t>‹#›</a:t>
            </a:fld>
            <a:endParaRPr lang="en-ID"/>
          </a:p>
        </p:txBody>
      </p:sp>
    </p:spTree>
    <p:extLst>
      <p:ext uri="{BB962C8B-B14F-4D97-AF65-F5344CB8AC3E}">
        <p14:creationId xmlns:p14="http://schemas.microsoft.com/office/powerpoint/2010/main" val="62823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D19B3C5C-AE68-4DA1-85A6-5B1D04AEC2FC}" type="slidenum">
              <a:rPr lang="en-ID" smtClean="0"/>
              <a:t>‹#›</a:t>
            </a:fld>
            <a:endParaRPr lang="en-ID"/>
          </a:p>
        </p:txBody>
      </p:sp>
    </p:spTree>
    <p:extLst>
      <p:ext uri="{BB962C8B-B14F-4D97-AF65-F5344CB8AC3E}">
        <p14:creationId xmlns:p14="http://schemas.microsoft.com/office/powerpoint/2010/main" val="408301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D19B3C5C-AE68-4DA1-85A6-5B1D04AEC2FC}" type="slidenum">
              <a:rPr lang="en-ID" smtClean="0"/>
              <a:t>‹#›</a:t>
            </a:fld>
            <a:endParaRPr lang="en-ID"/>
          </a:p>
        </p:txBody>
      </p:sp>
    </p:spTree>
    <p:extLst>
      <p:ext uri="{BB962C8B-B14F-4D97-AF65-F5344CB8AC3E}">
        <p14:creationId xmlns:p14="http://schemas.microsoft.com/office/powerpoint/2010/main" val="87717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D19B3C5C-AE68-4DA1-85A6-5B1D04AEC2FC}" type="slidenum">
              <a:rPr lang="en-ID" smtClean="0"/>
              <a:t>‹#›</a:t>
            </a:fld>
            <a:endParaRPr lang="en-ID"/>
          </a:p>
        </p:txBody>
      </p:sp>
    </p:spTree>
    <p:extLst>
      <p:ext uri="{BB962C8B-B14F-4D97-AF65-F5344CB8AC3E}">
        <p14:creationId xmlns:p14="http://schemas.microsoft.com/office/powerpoint/2010/main" val="128265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19B3C5C-AE68-4DA1-85A6-5B1D04AEC2FC}" type="slidenum">
              <a:rPr lang="en-ID" smtClean="0"/>
              <a:t>‹#›</a:t>
            </a:fld>
            <a:endParaRPr lang="en-ID"/>
          </a:p>
        </p:txBody>
      </p:sp>
    </p:spTree>
    <p:extLst>
      <p:ext uri="{BB962C8B-B14F-4D97-AF65-F5344CB8AC3E}">
        <p14:creationId xmlns:p14="http://schemas.microsoft.com/office/powerpoint/2010/main" val="236985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19B3C5C-AE68-4DA1-85A6-5B1D04AEC2FC}" type="slidenum">
              <a:rPr lang="en-ID" smtClean="0"/>
              <a:t>‹#›</a:t>
            </a:fld>
            <a:endParaRPr lang="en-ID"/>
          </a:p>
        </p:txBody>
      </p:sp>
    </p:spTree>
    <p:extLst>
      <p:ext uri="{BB962C8B-B14F-4D97-AF65-F5344CB8AC3E}">
        <p14:creationId xmlns:p14="http://schemas.microsoft.com/office/powerpoint/2010/main" val="360446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19B3C5C-AE68-4DA1-85A6-5B1D04AEC2FC}" type="slidenum">
              <a:rPr lang="en-ID" smtClean="0"/>
              <a:t>‹#›</a:t>
            </a:fld>
            <a:endParaRPr lang="en-ID"/>
          </a:p>
        </p:txBody>
      </p:sp>
    </p:spTree>
    <p:extLst>
      <p:ext uri="{BB962C8B-B14F-4D97-AF65-F5344CB8AC3E}">
        <p14:creationId xmlns:p14="http://schemas.microsoft.com/office/powerpoint/2010/main" val="58377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38200" y="6419396"/>
            <a:ext cx="2743200" cy="365125"/>
          </a:xfrm>
          <a:prstGeom prst="rect">
            <a:avLst/>
          </a:prstGeom>
        </p:spPr>
        <p:txBody>
          <a:bodyPr vert="horz" lIns="91440" tIns="45720" rIns="91440" bIns="45720" rtlCol="0" anchor="ctr"/>
          <a:lstStyle>
            <a:lvl1pPr algn="l">
              <a:defRPr sz="1200">
                <a:solidFill>
                  <a:schemeClr val="bg1"/>
                </a:solidFill>
              </a:defRPr>
            </a:lvl1pPr>
          </a:lstStyle>
          <a:p>
            <a:fld id="{D19B3C5C-AE68-4DA1-85A6-5B1D04AEC2FC}" type="slidenum">
              <a:rPr lang="en-ID" smtClean="0"/>
              <a:t>‹#›</a:t>
            </a:fld>
            <a:endParaRPr lang="en-ID"/>
          </a:p>
        </p:txBody>
      </p:sp>
    </p:spTree>
    <p:extLst>
      <p:ext uri="{BB962C8B-B14F-4D97-AF65-F5344CB8AC3E}">
        <p14:creationId xmlns:p14="http://schemas.microsoft.com/office/powerpoint/2010/main" val="3945255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4F62F3-714C-4720-A807-9D813FE48D2B}"/>
              </a:ext>
            </a:extLst>
          </p:cNvPr>
          <p:cNvSpPr>
            <a:spLocks noGrp="1"/>
          </p:cNvSpPr>
          <p:nvPr>
            <p:ph type="subTitle" idx="1"/>
          </p:nvPr>
        </p:nvSpPr>
        <p:spPr>
          <a:xfrm>
            <a:off x="1191491" y="3737812"/>
            <a:ext cx="5375564" cy="1036464"/>
          </a:xfrm>
        </p:spPr>
        <p:txBody>
          <a:bodyPr>
            <a:normAutofit/>
          </a:bodyPr>
          <a:lstStyle/>
          <a:p>
            <a:r>
              <a:rPr lang="en-ID" sz="2300" b="1" dirty="0" err="1">
                <a:latin typeface="Times New Roman" panose="02020603050405020304" pitchFamily="18" charset="0"/>
                <a:cs typeface="Times New Roman" panose="02020603050405020304" pitchFamily="18" charset="0"/>
              </a:rPr>
              <a:t>Dosem</a:t>
            </a:r>
            <a:r>
              <a:rPr lang="en-ID" sz="2300" b="1" dirty="0">
                <a:latin typeface="Times New Roman" panose="02020603050405020304" pitchFamily="18" charset="0"/>
                <a:cs typeface="Times New Roman" panose="02020603050405020304" pitchFamily="18" charset="0"/>
              </a:rPr>
              <a:t> </a:t>
            </a:r>
            <a:r>
              <a:rPr lang="en-ID" sz="2300" b="1" dirty="0" err="1">
                <a:latin typeface="Times New Roman" panose="02020603050405020304" pitchFamily="18" charset="0"/>
                <a:cs typeface="Times New Roman" panose="02020603050405020304" pitchFamily="18" charset="0"/>
              </a:rPr>
              <a:t>Pembimbing</a:t>
            </a:r>
            <a:r>
              <a:rPr lang="en-ID" sz="2300" b="1" dirty="0">
                <a:latin typeface="Times New Roman" panose="02020603050405020304" pitchFamily="18" charset="0"/>
                <a:cs typeface="Times New Roman" panose="02020603050405020304" pitchFamily="18" charset="0"/>
              </a:rPr>
              <a:t> 1</a:t>
            </a:r>
          </a:p>
          <a:p>
            <a:pPr marL="0" marR="0" algn="ctr">
              <a:lnSpc>
                <a:spcPct val="115000"/>
              </a:lnSpc>
              <a:spcBef>
                <a:spcPts val="0"/>
              </a:spcBef>
              <a:spcAft>
                <a:spcPts val="1000"/>
              </a:spcAft>
            </a:pPr>
            <a:r>
              <a:rPr lang="id-ID" b="1" dirty="0">
                <a:effectLst/>
                <a:latin typeface="Times New Roman" panose="02020603050405020304" pitchFamily="18" charset="0"/>
                <a:ea typeface="Calibri" panose="020F0502020204030204" pitchFamily="34" charset="0"/>
                <a:cs typeface="Arial" panose="020B0604020202020204" pitchFamily="34" charset="0"/>
              </a:rPr>
              <a:t>Mohammad Taufan Asri Zaen, S.T.,MT</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B86A285-613C-44CB-AF37-F0178A058CE8}"/>
              </a:ext>
            </a:extLst>
          </p:cNvPr>
          <p:cNvSpPr>
            <a:spLocks noGrp="1"/>
          </p:cNvSpPr>
          <p:nvPr>
            <p:ph type="title"/>
          </p:nvPr>
        </p:nvSpPr>
        <p:spPr>
          <a:xfrm>
            <a:off x="980902" y="1456598"/>
            <a:ext cx="10705407" cy="1663589"/>
          </a:xfrm>
        </p:spPr>
        <p:txBody>
          <a:bodyPr>
            <a:normAutofit fontScale="90000"/>
          </a:bodyPr>
          <a:lstStyle/>
          <a:p>
            <a:pPr marL="0" marR="0" algn="ctr">
              <a:lnSpc>
                <a:spcPct val="150000"/>
              </a:lnSpc>
              <a:spcBef>
                <a:spcPts val="0"/>
              </a:spcBef>
              <a:spcAft>
                <a:spcPts val="0"/>
              </a:spcAft>
            </a:pPr>
            <a:r>
              <a:rPr lang="id-ID" sz="2800" b="1" dirty="0">
                <a:effectLst/>
                <a:latin typeface="Times New Roman" panose="02020603050405020304" pitchFamily="18" charset="0"/>
                <a:ea typeface="Calibri" panose="020F0502020204030204" pitchFamily="34" charset="0"/>
                <a:cs typeface="Arial" panose="020B0604020202020204" pitchFamily="34" charset="0"/>
              </a:rPr>
              <a:t>IMPLEMENTASI METODE WATERFALL DALAM PENGEMBANGAN </a:t>
            </a:r>
            <a:br>
              <a:rPr lang="en-US" sz="2800" b="1" dirty="0">
                <a:effectLst/>
                <a:latin typeface="Calibri" panose="020F0502020204030204" pitchFamily="34" charset="0"/>
                <a:ea typeface="Calibri" panose="020F0502020204030204" pitchFamily="34" charset="0"/>
                <a:cs typeface="Arial" panose="020B0604020202020204" pitchFamily="34" charset="0"/>
              </a:rPr>
            </a:br>
            <a:r>
              <a:rPr lang="id-ID" sz="2800" b="1" dirty="0">
                <a:effectLst/>
                <a:latin typeface="Times New Roman" panose="02020603050405020304" pitchFamily="18" charset="0"/>
                <a:ea typeface="Calibri" panose="020F0502020204030204" pitchFamily="34" charset="0"/>
                <a:cs typeface="Arial" panose="020B0604020202020204" pitchFamily="34" charset="0"/>
              </a:rPr>
              <a:t>E-REPORT SEBAGAI SARANA PENGADUAN MASYARAKAT</a:t>
            </a:r>
            <a:endParaRPr lang="en-US" sz="28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Subtitle 2">
            <a:extLst>
              <a:ext uri="{FF2B5EF4-FFF2-40B4-BE49-F238E27FC236}">
                <a16:creationId xmlns:a16="http://schemas.microsoft.com/office/drawing/2014/main" id="{AAC6025D-95C4-7BE8-704D-0FC2F45BE346}"/>
              </a:ext>
            </a:extLst>
          </p:cNvPr>
          <p:cNvSpPr txBox="1">
            <a:spLocks/>
          </p:cNvSpPr>
          <p:nvPr/>
        </p:nvSpPr>
        <p:spPr>
          <a:xfrm>
            <a:off x="6428509" y="3737812"/>
            <a:ext cx="4572000" cy="10364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D" sz="2300" b="1" dirty="0" err="1">
                <a:latin typeface="Times New Roman" panose="02020603050405020304" pitchFamily="18" charset="0"/>
                <a:cs typeface="Times New Roman" panose="02020603050405020304" pitchFamily="18" charset="0"/>
              </a:rPr>
              <a:t>Dosem</a:t>
            </a:r>
            <a:r>
              <a:rPr lang="en-ID" sz="2300" b="1" dirty="0">
                <a:latin typeface="Times New Roman" panose="02020603050405020304" pitchFamily="18" charset="0"/>
                <a:cs typeface="Times New Roman" panose="02020603050405020304" pitchFamily="18" charset="0"/>
              </a:rPr>
              <a:t> </a:t>
            </a:r>
            <a:r>
              <a:rPr lang="en-ID" sz="2300" b="1" dirty="0" err="1">
                <a:latin typeface="Times New Roman" panose="02020603050405020304" pitchFamily="18" charset="0"/>
                <a:cs typeface="Times New Roman" panose="02020603050405020304" pitchFamily="18" charset="0"/>
              </a:rPr>
              <a:t>Pembimbing</a:t>
            </a:r>
            <a:r>
              <a:rPr lang="en-ID" sz="2300" b="1" dirty="0">
                <a:latin typeface="Times New Roman" panose="02020603050405020304" pitchFamily="18" charset="0"/>
                <a:cs typeface="Times New Roman" panose="02020603050405020304" pitchFamily="18" charset="0"/>
              </a:rPr>
              <a:t> 2</a:t>
            </a:r>
          </a:p>
          <a:p>
            <a:r>
              <a:rPr lang="en-US" b="1" kern="100" dirty="0" err="1">
                <a:latin typeface="Times New Roman" panose="02020603050405020304" pitchFamily="18" charset="0"/>
                <a:ea typeface="Calibri" panose="020F0502020204030204" pitchFamily="34" charset="0"/>
                <a:cs typeface="Arial" panose="020B0604020202020204" pitchFamily="34" charset="0"/>
              </a:rPr>
              <a:t>Hairul</a:t>
            </a:r>
            <a:r>
              <a:rPr lang="en-US" b="1" kern="100" dirty="0">
                <a:latin typeface="Times New Roman" panose="02020603050405020304" pitchFamily="18" charset="0"/>
                <a:ea typeface="Calibri" panose="020F0502020204030204" pitchFamily="34" charset="0"/>
                <a:cs typeface="Arial" panose="020B0604020202020204" pitchFamily="34" charset="0"/>
              </a:rPr>
              <a:t> Fahmi, S.</a:t>
            </a:r>
            <a:r>
              <a:rPr lang="en-US" b="1" kern="100" dirty="0" err="1">
                <a:latin typeface="Times New Roman" panose="02020603050405020304" pitchFamily="18" charset="0"/>
                <a:ea typeface="Calibri" panose="020F0502020204030204" pitchFamily="34" charset="0"/>
                <a:cs typeface="Arial" panose="020B0604020202020204" pitchFamily="34" charset="0"/>
              </a:rPr>
              <a:t>Kom</a:t>
            </a:r>
            <a:r>
              <a:rPr lang="en-US" b="1" kern="100" dirty="0">
                <a:latin typeface="Times New Roman" panose="02020603050405020304" pitchFamily="18" charset="0"/>
                <a:ea typeface="Calibri" panose="020F0502020204030204" pitchFamily="34" charset="0"/>
                <a:cs typeface="Arial" panose="020B0604020202020204" pitchFamily="34" charset="0"/>
              </a:rPr>
              <a:t>.,</a:t>
            </a:r>
            <a:r>
              <a:rPr lang="en-US" b="1" kern="100" dirty="0" err="1">
                <a:latin typeface="Times New Roman" panose="02020603050405020304" pitchFamily="18" charset="0"/>
                <a:ea typeface="Calibri" panose="020F0502020204030204" pitchFamily="34" charset="0"/>
                <a:cs typeface="Arial" panose="020B0604020202020204" pitchFamily="34" charset="0"/>
              </a:rPr>
              <a:t>M.Kom</a:t>
            </a:r>
            <a:endParaRPr lang="en-US" kern="100" dirty="0">
              <a:latin typeface="Calibri" panose="020F0502020204030204" pitchFamily="34" charset="0"/>
              <a:ea typeface="Calibri" panose="020F0502020204030204" pitchFamily="34" charset="0"/>
              <a:cs typeface="Arial" panose="020B0604020202020204" pitchFamily="34" charset="0"/>
            </a:endParaRPr>
          </a:p>
          <a:p>
            <a:endParaRPr lang="en-ID" sz="2500" b="1" dirty="0">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697EB952-91E6-6300-EB44-BAC9B6DF07BE}"/>
              </a:ext>
            </a:extLst>
          </p:cNvPr>
          <p:cNvSpPr txBox="1">
            <a:spLocks/>
          </p:cNvSpPr>
          <p:nvPr/>
        </p:nvSpPr>
        <p:spPr>
          <a:xfrm>
            <a:off x="3552305" y="4907112"/>
            <a:ext cx="5375564" cy="10364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D" sz="2500" b="1" dirty="0">
                <a:latin typeface="Times New Roman" panose="02020603050405020304" pitchFamily="18" charset="0"/>
                <a:cs typeface="Times New Roman" panose="02020603050405020304" pitchFamily="18" charset="0"/>
              </a:rPr>
              <a:t>Oleh:</a:t>
            </a:r>
          </a:p>
          <a:p>
            <a:r>
              <a:rPr lang="en-US" sz="2500" b="1" kern="100" dirty="0">
                <a:latin typeface="Times New Roman" panose="02020603050405020304" pitchFamily="18" charset="0"/>
                <a:ea typeface="Calibri" panose="020F0502020204030204" pitchFamily="34" charset="0"/>
                <a:cs typeface="Arial" panose="020B0604020202020204" pitchFamily="34" charset="0"/>
              </a:rPr>
              <a:t>Rizal Mahendra(TI17200045)</a:t>
            </a:r>
            <a:endParaRPr lang="en-US" sz="2500" kern="100" dirty="0">
              <a:latin typeface="Calibri" panose="020F0502020204030204" pitchFamily="34" charset="0"/>
              <a:ea typeface="Calibri" panose="020F0502020204030204" pitchFamily="34" charset="0"/>
              <a:cs typeface="Arial" panose="020B0604020202020204" pitchFamily="34" charset="0"/>
            </a:endParaRPr>
          </a:p>
          <a:p>
            <a:endParaRPr lang="en-ID"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1516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3BBB-A748-7C09-652C-75476B04F58D}"/>
              </a:ext>
            </a:extLst>
          </p:cNvPr>
          <p:cNvSpPr>
            <a:spLocks noGrp="1"/>
          </p:cNvSpPr>
          <p:nvPr>
            <p:ph type="title"/>
          </p:nvPr>
        </p:nvSpPr>
        <p:spPr/>
        <p:txBody>
          <a:bodyPr/>
          <a:lstStyle/>
          <a:p>
            <a:pPr algn="ctr"/>
            <a:r>
              <a:rPr lang="en-US" b="1" dirty="0"/>
              <a:t>LATAR BELAKANG</a:t>
            </a:r>
          </a:p>
        </p:txBody>
      </p:sp>
      <p:sp>
        <p:nvSpPr>
          <p:cNvPr id="3" name="Content Placeholder 2">
            <a:extLst>
              <a:ext uri="{FF2B5EF4-FFF2-40B4-BE49-F238E27FC236}">
                <a16:creationId xmlns:a16="http://schemas.microsoft.com/office/drawing/2014/main" id="{2B300EB3-AB4E-8AA4-96D9-6E3AAF6CAD06}"/>
              </a:ext>
            </a:extLst>
          </p:cNvPr>
          <p:cNvSpPr>
            <a:spLocks noGrp="1"/>
          </p:cNvSpPr>
          <p:nvPr>
            <p:ph idx="1"/>
          </p:nvPr>
        </p:nvSpPr>
        <p:spPr>
          <a:xfrm>
            <a:off x="465513" y="1690687"/>
            <a:ext cx="11222181" cy="4493981"/>
          </a:xfrm>
        </p:spPr>
        <p:txBody>
          <a:bodyPr>
            <a:normAutofit fontScale="70000" lnSpcReduction="20000"/>
          </a:bodyPr>
          <a:lstStyle/>
          <a:p>
            <a:pPr indent="540385" algn="just">
              <a:lnSpc>
                <a:spcPct val="150000"/>
              </a:lnSpc>
              <a:spcAft>
                <a:spcPts val="1000"/>
              </a:spcAft>
            </a:pPr>
            <a:r>
              <a:rPr lang="id-ID" dirty="0"/>
              <a:t>Sistem pengaduan masyarakat yang diterapkan saat ini masih secara manual dengan cara datang langsung ke Kantor Desa untuk mengisi formulir pengaduan. hal ini bisa menyebabkan data pengaduan yang telah dicatat bisa hilang dikarenakan kerusakan-kerusakan yang bisa saja terjadi contohnya seperti buku besarnya hilang, sobek, basah dan sebagainya.</a:t>
            </a:r>
          </a:p>
          <a:p>
            <a:pPr indent="540385" algn="just">
              <a:lnSpc>
                <a:spcPct val="150000"/>
              </a:lnSpc>
              <a:spcAft>
                <a:spcPts val="1000"/>
              </a:spcAft>
            </a:pPr>
            <a:r>
              <a:rPr lang="id-ID" dirty="0"/>
              <a:t> Pelayanan pengaduan masyarakat ini sangat perlu diperhatikan karna sebagai media kontribusi masyarakat dalam menyampaikan aspirasi ataupun kritik dan saran agar</a:t>
            </a:r>
            <a:br>
              <a:rPr lang="id-ID" dirty="0"/>
            </a:br>
            <a:r>
              <a:rPr lang="id-ID" dirty="0"/>
              <a:t>instansi pemerintahan yang bersangkutan dapat lebih meningkatkan kinerja dalam melayani masyarakat.</a:t>
            </a:r>
            <a:endParaRPr lang="en-US" dirty="0"/>
          </a:p>
        </p:txBody>
      </p:sp>
    </p:spTree>
    <p:extLst>
      <p:ext uri="{BB962C8B-B14F-4D97-AF65-F5344CB8AC3E}">
        <p14:creationId xmlns:p14="http://schemas.microsoft.com/office/powerpoint/2010/main" val="20351514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2280-3DB0-5EAE-7940-168AF7187F6A}"/>
              </a:ext>
            </a:extLst>
          </p:cNvPr>
          <p:cNvSpPr>
            <a:spLocks noGrp="1"/>
          </p:cNvSpPr>
          <p:nvPr>
            <p:ph type="title"/>
          </p:nvPr>
        </p:nvSpPr>
        <p:spPr>
          <a:xfrm>
            <a:off x="838200" y="564631"/>
            <a:ext cx="10515600" cy="1031413"/>
          </a:xfrm>
        </p:spPr>
        <p:txBody>
          <a:bodyPr/>
          <a:lstStyle/>
          <a:p>
            <a:pPr algn="ctr"/>
            <a:r>
              <a:rPr lang="en-US" b="1" dirty="0"/>
              <a:t>TUJUAN &amp; MANFAAT</a:t>
            </a:r>
          </a:p>
        </p:txBody>
      </p:sp>
      <p:sp>
        <p:nvSpPr>
          <p:cNvPr id="3" name="Content Placeholder 2">
            <a:extLst>
              <a:ext uri="{FF2B5EF4-FFF2-40B4-BE49-F238E27FC236}">
                <a16:creationId xmlns:a16="http://schemas.microsoft.com/office/drawing/2014/main" id="{BEA4ADAA-99F1-596A-FC5E-07817ACA43F1}"/>
              </a:ext>
            </a:extLst>
          </p:cNvPr>
          <p:cNvSpPr>
            <a:spLocks noGrp="1"/>
          </p:cNvSpPr>
          <p:nvPr>
            <p:ph idx="1"/>
          </p:nvPr>
        </p:nvSpPr>
        <p:spPr/>
        <p:txBody>
          <a:bodyPr>
            <a:normAutofit/>
          </a:bodyPr>
          <a:lstStyle/>
          <a:p>
            <a:pPr algn="just">
              <a:lnSpc>
                <a:spcPct val="150000"/>
              </a:lnSpc>
            </a:pPr>
            <a:r>
              <a:rPr lang="en-US" sz="1800" dirty="0" err="1">
                <a:latin typeface="Times New Roman" panose="02020603050405020304" pitchFamily="18" charset="0"/>
                <a:cs typeface="Times New Roman" panose="02020603050405020304" pitchFamily="18" charset="0"/>
              </a:rPr>
              <a:t>Tujuan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penelitian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adalah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membangun</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Sistem pengaduan masyarakat dengan menerapkan metode waterfall</a:t>
            </a:r>
            <a:r>
              <a:rPr lang="en-US" sz="1800" dirty="0">
                <a:latin typeface="Times New Roman" panose="02020603050405020304" pitchFamily="18" charset="0"/>
                <a:cs typeface="Times New Roman" panose="02020603050405020304" pitchFamily="18" charset="0"/>
              </a:rPr>
              <a:t>.</a:t>
            </a:r>
          </a:p>
          <a:p>
            <a:pPr algn="just">
              <a:lnSpc>
                <a:spcPct val="150000"/>
              </a:lnSpc>
            </a:pPr>
            <a:r>
              <a:rPr lang="en-US" sz="1800" dirty="0" err="1">
                <a:latin typeface="Times New Roman" panose="02020603050405020304" pitchFamily="18" charset="0"/>
                <a:cs typeface="Times New Roman" panose="02020603050405020304" pitchFamily="18" charset="0"/>
              </a:rPr>
              <a:t>Manfaat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penelitian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adalah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mempermudah</a:t>
            </a:r>
            <a:r>
              <a:rPr lang="en-US" sz="1800" dirty="0">
                <a:latin typeface="Times New Roman" panose="02020603050405020304" pitchFamily="18" charset="0"/>
                <a:cs typeface="Times New Roman" panose="02020603050405020304" pitchFamily="18" charset="0"/>
              </a:rPr>
              <a:t> Masyarakat </a:t>
            </a:r>
            <a:r>
              <a:rPr lang="en-US" sz="1800" dirty="0" err="1">
                <a:latin typeface="Times New Roman" panose="02020603050405020304" pitchFamily="18" charset="0"/>
                <a:cs typeface="Times New Roman" panose="02020603050405020304" pitchFamily="18" charset="0"/>
              </a:rPr>
              <a:t>untuk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membuat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pengaduan</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secara daring. Meminimalisir kerusakan dan kehilangan data data pelaporan dari masyarakat. laporan yang disampaikan oleh masyarakat lebih cepat sampai ke petugas terkait.</a:t>
            </a:r>
          </a:p>
          <a:p>
            <a:pPr algn="just">
              <a:lnSpc>
                <a:spcPct val="150000"/>
              </a:lnSpc>
            </a:pPr>
            <a:endParaRPr lang="id-ID" sz="1800" dirty="0">
              <a:latin typeface="Times New Roman" panose="02020603050405020304" pitchFamily="18" charset="0"/>
              <a:cs typeface="Times New Roman" panose="02020603050405020304" pitchFamily="18" charset="0"/>
            </a:endParaRPr>
          </a:p>
          <a:p>
            <a:pPr algn="just">
              <a:lnSpc>
                <a:spcPct val="150000"/>
              </a:lnSpc>
            </a:pPr>
            <a:endParaRPr lang="id-ID"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7574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9DA5-E24E-D710-FAE6-A8AB39D42A4E}"/>
              </a:ext>
            </a:extLst>
          </p:cNvPr>
          <p:cNvSpPr>
            <a:spLocks noGrp="1"/>
          </p:cNvSpPr>
          <p:nvPr>
            <p:ph type="title"/>
          </p:nvPr>
        </p:nvSpPr>
        <p:spPr>
          <a:xfrm>
            <a:off x="848138" y="365125"/>
            <a:ext cx="10505661" cy="708301"/>
          </a:xfrm>
        </p:spPr>
        <p:txBody>
          <a:bodyPr/>
          <a:lstStyle/>
          <a:p>
            <a:pPr algn="ctr"/>
            <a:r>
              <a:rPr lang="en-US" dirty="0" err="1"/>
              <a:t>Tinjauan</a:t>
            </a:r>
            <a:r>
              <a:rPr lang="en-US" dirty="0"/>
              <a:t> Pustaka</a:t>
            </a:r>
          </a:p>
        </p:txBody>
      </p:sp>
      <p:sp>
        <p:nvSpPr>
          <p:cNvPr id="9" name="Title 1">
            <a:extLst>
              <a:ext uri="{FF2B5EF4-FFF2-40B4-BE49-F238E27FC236}">
                <a16:creationId xmlns:a16="http://schemas.microsoft.com/office/drawing/2014/main" id="{8DC93D1C-6646-8BD1-255C-E6F4374C636A}"/>
              </a:ext>
            </a:extLst>
          </p:cNvPr>
          <p:cNvSpPr txBox="1">
            <a:spLocks/>
          </p:cNvSpPr>
          <p:nvPr/>
        </p:nvSpPr>
        <p:spPr>
          <a:xfrm>
            <a:off x="848138" y="1073426"/>
            <a:ext cx="10505661" cy="708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t>Berikut</a:t>
            </a:r>
            <a:r>
              <a:rPr lang="en-US" sz="2400" dirty="0"/>
              <a:t> </a:t>
            </a:r>
            <a:r>
              <a:rPr lang="en-US" sz="2400" dirty="0" err="1"/>
              <a:t>ini</a:t>
            </a:r>
            <a:r>
              <a:rPr lang="en-US" sz="2400" dirty="0"/>
              <a:t> </a:t>
            </a:r>
            <a:r>
              <a:rPr lang="en-US" sz="2400" dirty="0" err="1"/>
              <a:t>beberapa</a:t>
            </a:r>
            <a:r>
              <a:rPr lang="en-US" sz="2400" dirty="0"/>
              <a:t> </a:t>
            </a:r>
            <a:r>
              <a:rPr lang="en-US" sz="2400" dirty="0" err="1"/>
              <a:t>penelitian</a:t>
            </a:r>
            <a:r>
              <a:rPr lang="en-US" sz="2400" dirty="0"/>
              <a:t> </a:t>
            </a:r>
            <a:r>
              <a:rPr lang="en-US" sz="2400" dirty="0" err="1"/>
              <a:t>sebelumnya</a:t>
            </a:r>
            <a:r>
              <a:rPr lang="en-US" sz="2400" dirty="0"/>
              <a:t>.</a:t>
            </a:r>
          </a:p>
        </p:txBody>
      </p:sp>
      <p:sp>
        <p:nvSpPr>
          <p:cNvPr id="4" name="Content Placeholder 3">
            <a:extLst>
              <a:ext uri="{FF2B5EF4-FFF2-40B4-BE49-F238E27FC236}">
                <a16:creationId xmlns:a16="http://schemas.microsoft.com/office/drawing/2014/main" id="{E2E02DE6-0695-7E60-1FB7-8F7769AB8620}"/>
              </a:ext>
            </a:extLst>
          </p:cNvPr>
          <p:cNvSpPr>
            <a:spLocks noGrp="1"/>
          </p:cNvSpPr>
          <p:nvPr>
            <p:ph idx="1"/>
          </p:nvPr>
        </p:nvSpPr>
        <p:spPr>
          <a:xfrm>
            <a:off x="382385" y="1825625"/>
            <a:ext cx="11671070" cy="4351338"/>
          </a:xfrm>
        </p:spPr>
        <p:txBody>
          <a:bodyPr>
            <a:normAutofit/>
          </a:bodyPr>
          <a:lstStyle/>
          <a:p>
            <a:r>
              <a:rPr lang="en-US" sz="2200" dirty="0" err="1">
                <a:latin typeface="Times New Roman" panose="02020603050405020304" pitchFamily="18" charset="0"/>
                <a:cs typeface="Times New Roman" panose="02020603050405020304" pitchFamily="18" charset="0"/>
              </a:rPr>
              <a:t>Penelitian</a:t>
            </a:r>
            <a:r>
              <a:rPr lang="en-US" sz="2200" dirty="0">
                <a:latin typeface="Times New Roman" panose="02020603050405020304" pitchFamily="18" charset="0"/>
                <a:cs typeface="Times New Roman" panose="02020603050405020304" pitchFamily="18" charset="0"/>
              </a:rPr>
              <a:t> yang </a:t>
            </a:r>
            <a:r>
              <a:rPr lang="en-US" sz="2200" dirty="0" err="1">
                <a:latin typeface="Times New Roman" panose="02020603050405020304" pitchFamily="18" charset="0"/>
                <a:cs typeface="Times New Roman" panose="02020603050405020304" pitchFamily="18" charset="0"/>
              </a:rPr>
              <a:t>dilakukan</a:t>
            </a:r>
            <a:r>
              <a:rPr lang="en-US" sz="2200" dirty="0">
                <a:latin typeface="Times New Roman" panose="02020603050405020304" pitchFamily="18" charset="0"/>
                <a:cs typeface="Times New Roman" panose="02020603050405020304" pitchFamily="18" charset="0"/>
              </a:rPr>
              <a:t> oleh </a:t>
            </a:r>
            <a:r>
              <a:rPr lang="en-US" sz="2200" dirty="0" err="1">
                <a:latin typeface="Times New Roman" panose="02020603050405020304" pitchFamily="18" charset="0"/>
                <a:cs typeface="Times New Roman" panose="02020603050405020304" pitchFamily="18" charset="0"/>
              </a:rPr>
              <a:t>Galang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Toyyibah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dkk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tentang</a:t>
            </a:r>
            <a:r>
              <a:rPr lang="en-US" sz="2200" dirty="0">
                <a:latin typeface="Times New Roman" panose="02020603050405020304" pitchFamily="18" charset="0"/>
                <a:cs typeface="Times New Roman" panose="02020603050405020304" pitchFamily="18" charset="0"/>
              </a:rPr>
              <a:t> </a:t>
            </a:r>
            <a:r>
              <a:rPr lang="id-ID" sz="2200" dirty="0">
                <a:effectLst/>
                <a:latin typeface="Times New Roman" panose="02020603050405020304" pitchFamily="18" charset="0"/>
                <a:ea typeface="Calibri" panose="020F0502020204030204" pitchFamily="34" charset="0"/>
              </a:rPr>
              <a:t>pelayanan pengaduan masyarakat berbasis web</a:t>
            </a:r>
            <a:r>
              <a:rPr lang="en-US" sz="2200" dirty="0">
                <a:effectLst/>
                <a:latin typeface="Times New Roman" panose="02020603050405020304" pitchFamily="18" charset="0"/>
                <a:ea typeface="Calibri" panose="020F0502020204030204" pitchFamily="34" charset="0"/>
              </a:rPr>
              <a:t>. P</a:t>
            </a:r>
            <a:r>
              <a:rPr lang="id-ID" sz="2200" dirty="0">
                <a:effectLst/>
                <a:latin typeface="Times New Roman" panose="02020603050405020304" pitchFamily="18" charset="0"/>
                <a:ea typeface="Calibri" panose="020F0502020204030204" pitchFamily="34" charset="0"/>
              </a:rPr>
              <a:t>ada penelitian ini, penulis membahas tentang Dinas Lingkungan Hidup, yang dimana masyarakat melakukan pengaduan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masih</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secara</a:t>
            </a:r>
            <a:r>
              <a:rPr lang="en-US" sz="2200" dirty="0">
                <a:effectLst/>
                <a:latin typeface="Times New Roman" panose="02020603050405020304" pitchFamily="18" charset="0"/>
                <a:ea typeface="Calibri" panose="020F0502020204030204" pitchFamily="34" charset="0"/>
              </a:rPr>
              <a:t> manual yang </a:t>
            </a:r>
            <a:r>
              <a:rPr lang="en-US" sz="2200" dirty="0" err="1">
                <a:effectLst/>
                <a:latin typeface="Times New Roman" panose="02020603050405020304" pitchFamily="18" charset="0"/>
                <a:ea typeface="Calibri" panose="020F0502020204030204" pitchFamily="34" charset="0"/>
              </a:rPr>
              <a:t>membutuhkan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waktu</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lebih</a:t>
            </a:r>
            <a:r>
              <a:rPr lang="en-US" sz="2200" dirty="0">
                <a:effectLst/>
                <a:latin typeface="Times New Roman" panose="02020603050405020304" pitchFamily="18" charset="0"/>
                <a:ea typeface="Calibri" panose="020F0502020204030204" pitchFamily="34" charset="0"/>
              </a:rPr>
              <a:t> lama</a:t>
            </a:r>
            <a:r>
              <a:rPr lang="id-ID" sz="2200" dirty="0">
                <a:effectLst/>
                <a:latin typeface="Times New Roman" panose="02020603050405020304" pitchFamily="18" charset="0"/>
                <a:ea typeface="Calibri" panose="020F0502020204030204" pitchFamily="34" charset="0"/>
              </a:rPr>
              <a:t>. Berdasarkan permasalahan tersebut, peneliti membuat sistem informasi pengaduan pelayanan berbasis web, dengan tujuan untuk mempermudah masyarakat yang akan membuat laporan atau keluhan tentang pelayanan di kantor Dinas Lingkungan Hidup Kabupaten Paser</a:t>
            </a:r>
            <a:r>
              <a:rPr lang="en-US" sz="2200" dirty="0">
                <a:effectLst/>
                <a:latin typeface="Times New Roman" panose="02020603050405020304" pitchFamily="18" charset="0"/>
                <a:ea typeface="Calibri" panose="020F0502020204030204" pitchFamily="34" charset="0"/>
              </a:rPr>
              <a:t>.</a:t>
            </a:r>
          </a:p>
          <a:p>
            <a:r>
              <a:rPr lang="id-ID" sz="2200" dirty="0">
                <a:effectLst/>
                <a:latin typeface="Times New Roman" panose="02020603050405020304" pitchFamily="18" charset="0"/>
                <a:ea typeface="Calibri" panose="020F0502020204030204" pitchFamily="34" charset="0"/>
              </a:rPr>
              <a:t>Penelitian lainnya tentang sistem pengaduan pelayanan secara online yang berbasi website juga pada Kecamatan Medan yang dilakukan oleh Sansena Dkk. Dalam penelitiannya, Medan Amplas merupakan hub sarana transfortasi darat diselatan, yang membuat kecamatan ini rawan terhadap kerusakan fasilitas umum dan tindak kriminal, yang menyebabkan masyarakat setempat resah akan hal  tersebut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38978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39F6-DC03-FC74-F162-18B7A851967F}"/>
              </a:ext>
            </a:extLst>
          </p:cNvPr>
          <p:cNvSpPr>
            <a:spLocks noGrp="1"/>
          </p:cNvSpPr>
          <p:nvPr>
            <p:ph type="title"/>
          </p:nvPr>
        </p:nvSpPr>
        <p:spPr>
          <a:xfrm>
            <a:off x="705196" y="1749511"/>
            <a:ext cx="4382193" cy="3358977"/>
          </a:xfrm>
        </p:spPr>
        <p:txBody>
          <a:bodyPr>
            <a:normAutofit/>
          </a:bodyPr>
          <a:lstStyle/>
          <a:p>
            <a:pPr algn="ctr"/>
            <a:r>
              <a:rPr lang="en-US" sz="3600" b="1" dirty="0" err="1"/>
              <a:t>Tahapan</a:t>
            </a:r>
            <a:r>
              <a:rPr lang="en-US" sz="3600" b="1" dirty="0"/>
              <a:t> </a:t>
            </a:r>
            <a:r>
              <a:rPr lang="en-US" sz="3600" b="1" dirty="0" err="1"/>
              <a:t>Penelitian</a:t>
            </a:r>
            <a:endParaRPr lang="en-US" sz="3600" b="1" dirty="0"/>
          </a:p>
        </p:txBody>
      </p:sp>
      <p:pic>
        <p:nvPicPr>
          <p:cNvPr id="3" name="Picture 2">
            <a:extLst>
              <a:ext uri="{FF2B5EF4-FFF2-40B4-BE49-F238E27FC236}">
                <a16:creationId xmlns:a16="http://schemas.microsoft.com/office/drawing/2014/main" id="{4259B687-4B19-405C-5173-A1B2D4C4D4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6872" y="313169"/>
            <a:ext cx="4598269" cy="5888126"/>
          </a:xfrm>
          <a:prstGeom prst="rect">
            <a:avLst/>
          </a:prstGeom>
          <a:noFill/>
          <a:ln>
            <a:noFill/>
          </a:ln>
        </p:spPr>
      </p:pic>
    </p:spTree>
    <p:extLst>
      <p:ext uri="{BB962C8B-B14F-4D97-AF65-F5344CB8AC3E}">
        <p14:creationId xmlns:p14="http://schemas.microsoft.com/office/powerpoint/2010/main" val="24674372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F31C-FEDB-CD95-6BB2-ADC26C9FA9CF}"/>
              </a:ext>
            </a:extLst>
          </p:cNvPr>
          <p:cNvSpPr>
            <a:spLocks noGrp="1"/>
          </p:cNvSpPr>
          <p:nvPr>
            <p:ph type="title"/>
          </p:nvPr>
        </p:nvSpPr>
        <p:spPr>
          <a:xfrm>
            <a:off x="937953" y="1667719"/>
            <a:ext cx="2603269" cy="2937532"/>
          </a:xfrm>
        </p:spPr>
        <p:txBody>
          <a:bodyPr>
            <a:normAutofit/>
          </a:bodyPr>
          <a:lstStyle/>
          <a:p>
            <a:pPr algn="ctr"/>
            <a:r>
              <a:rPr lang="en-US" sz="3600" b="1" dirty="0"/>
              <a:t>Use Case Diagram</a:t>
            </a:r>
          </a:p>
        </p:txBody>
      </p:sp>
      <p:pic>
        <p:nvPicPr>
          <p:cNvPr id="6" name="Picture 5">
            <a:extLst>
              <a:ext uri="{FF2B5EF4-FFF2-40B4-BE49-F238E27FC236}">
                <a16:creationId xmlns:a16="http://schemas.microsoft.com/office/drawing/2014/main" id="{0516610F-7832-D6A6-B308-93812BD7B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046" y="249079"/>
            <a:ext cx="5605492" cy="6015459"/>
          </a:xfrm>
          <a:prstGeom prst="rect">
            <a:avLst/>
          </a:prstGeom>
        </p:spPr>
      </p:pic>
    </p:spTree>
    <p:extLst>
      <p:ext uri="{BB962C8B-B14F-4D97-AF65-F5344CB8AC3E}">
        <p14:creationId xmlns:p14="http://schemas.microsoft.com/office/powerpoint/2010/main" val="32786071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5777-92CB-5A2D-1043-E9982F4CA085}"/>
              </a:ext>
            </a:extLst>
          </p:cNvPr>
          <p:cNvSpPr>
            <a:spLocks noGrp="1"/>
          </p:cNvSpPr>
          <p:nvPr>
            <p:ph type="title"/>
          </p:nvPr>
        </p:nvSpPr>
        <p:spPr>
          <a:xfrm>
            <a:off x="-159767" y="3597059"/>
            <a:ext cx="3733800" cy="1325563"/>
          </a:xfrm>
        </p:spPr>
        <p:txBody>
          <a:bodyPr/>
          <a:lstStyle/>
          <a:p>
            <a:pPr algn="ctr"/>
            <a:r>
              <a:rPr lang="en-US" b="1" dirty="0" err="1"/>
              <a:t>Rancangan</a:t>
            </a:r>
            <a:r>
              <a:rPr lang="en-US" b="1" dirty="0"/>
              <a:t> </a:t>
            </a:r>
            <a:r>
              <a:rPr lang="en-US" b="1" dirty="0" err="1"/>
              <a:t>Interfase</a:t>
            </a:r>
            <a:endParaRPr lang="en-US" b="1" dirty="0"/>
          </a:p>
        </p:txBody>
      </p:sp>
      <p:pic>
        <p:nvPicPr>
          <p:cNvPr id="4" name="Picture 3">
            <a:extLst>
              <a:ext uri="{FF2B5EF4-FFF2-40B4-BE49-F238E27FC236}">
                <a16:creationId xmlns:a16="http://schemas.microsoft.com/office/drawing/2014/main" id="{BD75F142-E964-AADD-50C8-C8F06A89F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577" y="562032"/>
            <a:ext cx="4886912" cy="2204186"/>
          </a:xfrm>
          <a:prstGeom prst="rect">
            <a:avLst/>
          </a:prstGeom>
        </p:spPr>
      </p:pic>
      <p:pic>
        <p:nvPicPr>
          <p:cNvPr id="5" name="Picture 4">
            <a:extLst>
              <a:ext uri="{FF2B5EF4-FFF2-40B4-BE49-F238E27FC236}">
                <a16:creationId xmlns:a16="http://schemas.microsoft.com/office/drawing/2014/main" id="{C9AD830D-901D-EEBD-32D4-A787EA51C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130" y="562032"/>
            <a:ext cx="3912525" cy="2430098"/>
          </a:xfrm>
          <a:prstGeom prst="rect">
            <a:avLst/>
          </a:prstGeom>
        </p:spPr>
      </p:pic>
      <p:pic>
        <p:nvPicPr>
          <p:cNvPr id="6" name="Picture 5">
            <a:extLst>
              <a:ext uri="{FF2B5EF4-FFF2-40B4-BE49-F238E27FC236}">
                <a16:creationId xmlns:a16="http://schemas.microsoft.com/office/drawing/2014/main" id="{EDC84B04-9CCF-7FC5-461B-7149F643B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9434" y="3536342"/>
            <a:ext cx="4081795" cy="2590137"/>
          </a:xfrm>
          <a:prstGeom prst="rect">
            <a:avLst/>
          </a:prstGeom>
        </p:spPr>
      </p:pic>
      <p:pic>
        <p:nvPicPr>
          <p:cNvPr id="7" name="Picture 6">
            <a:extLst>
              <a:ext uri="{FF2B5EF4-FFF2-40B4-BE49-F238E27FC236}">
                <a16:creationId xmlns:a16="http://schemas.microsoft.com/office/drawing/2014/main" id="{B5905542-B045-CEE5-11D5-975FFD101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2898" y="3597059"/>
            <a:ext cx="3733800" cy="2569586"/>
          </a:xfrm>
          <a:prstGeom prst="rect">
            <a:avLst/>
          </a:prstGeom>
        </p:spPr>
      </p:pic>
    </p:spTree>
    <p:extLst>
      <p:ext uri="{BB962C8B-B14F-4D97-AF65-F5344CB8AC3E}">
        <p14:creationId xmlns:p14="http://schemas.microsoft.com/office/powerpoint/2010/main" val="396785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A285-613C-44CB-AF37-F0178A058CE8}"/>
              </a:ext>
            </a:extLst>
          </p:cNvPr>
          <p:cNvSpPr>
            <a:spLocks noGrp="1"/>
          </p:cNvSpPr>
          <p:nvPr>
            <p:ph type="title"/>
          </p:nvPr>
        </p:nvSpPr>
        <p:spPr>
          <a:xfrm>
            <a:off x="1155961" y="2103437"/>
            <a:ext cx="10515600" cy="2940511"/>
          </a:xfrm>
        </p:spPr>
        <p:txBody>
          <a:bodyPr>
            <a:normAutofit/>
          </a:bodyPr>
          <a:lstStyle/>
          <a:p>
            <a:pPr marL="0" marR="0" algn="ctr">
              <a:lnSpc>
                <a:spcPct val="100000"/>
              </a:lnSpc>
              <a:spcBef>
                <a:spcPts val="0"/>
              </a:spcBef>
              <a:spcAft>
                <a:spcPts val="0"/>
              </a:spcAft>
            </a:pPr>
            <a:r>
              <a:rPr lang="en-US" sz="4000" b="1" kern="100" dirty="0">
                <a:solidFill>
                  <a:srgbClr val="C00000"/>
                </a:solidFill>
                <a:effectLst/>
                <a:latin typeface="Times New Roman" panose="02020603050405020304" pitchFamily="18" charset="0"/>
                <a:ea typeface="Calibri" panose="020F0502020204030204" pitchFamily="34" charset="0"/>
                <a:cs typeface="Arial" panose="020B0604020202020204" pitchFamily="34" charset="0"/>
              </a:rPr>
              <a:t>SEKIAN</a:t>
            </a:r>
            <a:br>
              <a:rPr lang="en-US" sz="4000" b="1" kern="100" dirty="0">
                <a:solidFill>
                  <a:srgbClr val="C00000"/>
                </a:solidFill>
                <a:effectLst/>
                <a:latin typeface="Times New Roman" panose="02020603050405020304" pitchFamily="18" charset="0"/>
                <a:ea typeface="Calibri" panose="020F0502020204030204" pitchFamily="34" charset="0"/>
                <a:cs typeface="Arial" panose="020B0604020202020204" pitchFamily="34" charset="0"/>
              </a:rPr>
            </a:br>
            <a:r>
              <a:rPr lang="en-US" sz="4000" b="1" kern="100" dirty="0">
                <a:solidFill>
                  <a:srgbClr val="C00000"/>
                </a:solidFill>
                <a:effectLst/>
                <a:latin typeface="Times New Roman" panose="02020603050405020304" pitchFamily="18" charset="0"/>
                <a:ea typeface="Calibri" panose="020F0502020204030204" pitchFamily="34" charset="0"/>
                <a:cs typeface="Arial" panose="020B0604020202020204" pitchFamily="34" charset="0"/>
              </a:rPr>
              <a:t>TERIMA KASIH</a:t>
            </a:r>
            <a:br>
              <a:rPr lang="en-US" sz="4000" b="1" kern="100" dirty="0">
                <a:solidFill>
                  <a:srgbClr val="C00000"/>
                </a:solidFill>
                <a:effectLst/>
                <a:latin typeface="Times New Roman" panose="02020603050405020304" pitchFamily="18" charset="0"/>
                <a:ea typeface="Calibri" panose="020F0502020204030204" pitchFamily="34" charset="0"/>
                <a:cs typeface="Arial" panose="020B0604020202020204" pitchFamily="34" charset="0"/>
              </a:rPr>
            </a:br>
            <a:r>
              <a:rPr lang="en-US" sz="4000" b="1" kern="100" dirty="0">
                <a:solidFill>
                  <a:srgbClr val="C00000"/>
                </a:solidFill>
                <a:effectLst/>
                <a:latin typeface="Times New Roman" panose="02020603050405020304" pitchFamily="18" charset="0"/>
                <a:ea typeface="Calibri" panose="020F0502020204030204" pitchFamily="34" charset="0"/>
                <a:cs typeface="Arial" panose="020B0604020202020204" pitchFamily="34" charset="0"/>
                <a:sym typeface="Wingdings" panose="05000000000000000000" pitchFamily="2" charset="2"/>
              </a:rPr>
              <a:t></a:t>
            </a:r>
            <a:endParaRPr lang="en-US" sz="4000"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44436366"/>
      </p:ext>
    </p:extLst>
  </p:cSld>
  <p:clrMapOvr>
    <a:masterClrMapping/>
  </p:clrMapOvr>
  <p:transition spd="slow">
    <p:push dir="u"/>
  </p:transition>
</p:sld>
</file>

<file path=ppt/theme/theme1.xml><?xml version="1.0" encoding="utf-8"?>
<a:theme xmlns:a="http://schemas.openxmlformats.org/drawingml/2006/main" name="PPT STMIK LOMBOK TEHEM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MIK LOMBOK TEHEMES" id="{67E43E09-9BD3-4D61-85C9-1B6C648423A5}" vid="{89B68527-20B1-463B-AD94-C505DCE1A930}"/>
    </a:ext>
  </a:extLst>
</a:theme>
</file>

<file path=docProps/app.xml><?xml version="1.0" encoding="utf-8"?>
<Properties xmlns="http://schemas.openxmlformats.org/officeDocument/2006/extended-properties" xmlns:vt="http://schemas.openxmlformats.org/officeDocument/2006/docPropsVTypes">
  <Template>PPT STMIK LOMBOK TEMPELATE</Template>
  <TotalTime>662</TotalTime>
  <Words>333</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Raleway</vt:lpstr>
      <vt:lpstr>Times New Roman</vt:lpstr>
      <vt:lpstr>PPT STMIK LOMBOK TEHEMES</vt:lpstr>
      <vt:lpstr>IMPLEMENTASI METODE WATERFALL DALAM PENGEMBANGAN  E-REPORT SEBAGAI SARANA PENGADUAN MASYARAKAT</vt:lpstr>
      <vt:lpstr>LATAR BELAKANG</vt:lpstr>
      <vt:lpstr>TUJUAN &amp; MANFAAT</vt:lpstr>
      <vt:lpstr>Tinjauan Pustaka</vt:lpstr>
      <vt:lpstr>Tahapan Penelitian</vt:lpstr>
      <vt:lpstr>Use Case Diagram</vt:lpstr>
      <vt:lpstr>Rancangan Interfase</vt:lpstr>
      <vt:lpstr>SEKIAN 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Pendahuluan</dc:title>
  <dc:creator>titik sulastri</dc:creator>
  <cp:lastModifiedBy>Rizal Mahendra</cp:lastModifiedBy>
  <cp:revision>61</cp:revision>
  <dcterms:created xsi:type="dcterms:W3CDTF">2021-09-20T12:53:05Z</dcterms:created>
  <dcterms:modified xsi:type="dcterms:W3CDTF">2024-03-29T07:56:07Z</dcterms:modified>
</cp:coreProperties>
</file>