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85" r:id="rId3"/>
    <p:sldId id="316" r:id="rId4"/>
    <p:sldId id="314" r:id="rId5"/>
    <p:sldId id="313" r:id="rId6"/>
    <p:sldId id="284" r:id="rId7"/>
    <p:sldId id="315" r:id="rId8"/>
    <p:sldId id="259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4" r:id="rId19"/>
    <p:sldId id="296" r:id="rId20"/>
    <p:sldId id="297" r:id="rId21"/>
    <p:sldId id="299" r:id="rId22"/>
    <p:sldId id="29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7" r:id="rId36"/>
    <p:sldId id="319" r:id="rId37"/>
    <p:sldId id="318" r:id="rId38"/>
    <p:sldId id="320" r:id="rId39"/>
    <p:sldId id="272" r:id="rId40"/>
    <p:sldId id="321" r:id="rId41"/>
    <p:sldId id="322" r:id="rId42"/>
    <p:sldId id="323" r:id="rId43"/>
    <p:sldId id="278" r:id="rId44"/>
  </p:sldIdLst>
  <p:sldSz cx="9144000" cy="5143500" type="screen16x9"/>
  <p:notesSz cx="6858000" cy="9144000"/>
  <p:embeddedFontLst>
    <p:embeddedFont>
      <p:font typeface="Amatic SC" panose="020B0604020202020204" charset="-79"/>
      <p:regular r:id="rId46"/>
      <p:bold r:id="rId47"/>
    </p:embeddedFont>
    <p:embeddedFont>
      <p:font typeface="Quicksand" panose="020B0604020202020204" charset="0"/>
      <p:regular r:id="rId48"/>
      <p:bold r:id="rId49"/>
    </p:embeddedFont>
    <p:embeddedFont>
      <p:font typeface="Short Stack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CB31B3-0567-486A-9B64-E221D9F8307C}">
  <a:tblStyle styleId="{49CB31B3-0567-486A-9B64-E221D9F83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69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4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61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1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BootCamp</a:t>
            </a:r>
            <a:br>
              <a:rPr lang="en" dirty="0"/>
            </a:br>
            <a:r>
              <a:rPr lang="en" dirty="0"/>
              <a:t>Dumbways Minggu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DD4E2-6528-416A-B4EB-6CDAB3950C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863E6-C81F-4C3C-86B2-621FC40B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711"/>
            <a:ext cx="9144000" cy="33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D74BE4-80A8-4672-ACFE-5DEE9B15C7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21FE3-274C-40F7-9CCD-D5B09C4B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5" y="1710615"/>
            <a:ext cx="6805250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2E9B66-8647-4A72-AAD3-55E29F0B97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AE4A4-D548-49BB-8B69-B3731A4E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05" y="354138"/>
            <a:ext cx="6119390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E9EF2-8019-48C7-886C-547DB1A15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4BC76-8430-4147-BD85-A8B20433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895"/>
            <a:ext cx="9144000" cy="13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6227-F9DA-4DEE-B3A6-8FD7CEC3A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2.Create Image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804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BDA0D-2C32-4899-BF0B-C9F8B738DB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7B0B-F770-46F6-94A5-736A2091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5" y="1740313"/>
            <a:ext cx="2118544" cy="137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6EBD2-7E85-4985-89CF-664F8727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38" y="931964"/>
            <a:ext cx="625656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7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E1F1F-A7E9-4E2F-B92C-EF2230073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8113E-DE19-4236-8337-F82F4FA8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7" y="1314341"/>
            <a:ext cx="7216765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6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6274-3D5E-4E6E-905E-5B0AC57A3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3.Create Container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037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37BCE-DAF0-4D81-8CC0-E22713811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2E66B-194F-44EE-A77E-33F0147D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73" y="413964"/>
            <a:ext cx="2400508" cy="1760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99DA6-8C9F-4EB6-B19A-F8D9EBD8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4860"/>
            <a:ext cx="9144000" cy="12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4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CB430-7E77-4744-97C1-0FB9FD521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BDE97-0DB2-44A5-8051-BE11F63C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3" y="491309"/>
            <a:ext cx="7552074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2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881616" y="301097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</a:t>
            </a:r>
            <a:endParaRPr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Docker Logos | Docker">
            <a:extLst>
              <a:ext uri="{FF2B5EF4-FFF2-40B4-BE49-F238E27FC236}">
                <a16:creationId xmlns:a16="http://schemas.microsoft.com/office/drawing/2014/main" id="{43FFBA85-BE8B-4208-AAFA-05CE825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80" y="1393217"/>
            <a:ext cx="2932116" cy="21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A670E2-C4A2-46B0-A6C9-3D7A91A9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02" y="1202537"/>
            <a:ext cx="1982823" cy="27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7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2CE67-5826-46FE-A99F-C3FB8316B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5E63E-A6F9-4ECB-A566-8577C938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57"/>
            <a:ext cx="9144000" cy="49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3840-6B98-42AC-893D-EAE8B3FC9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4.Install Jenkins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162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124D0-5A68-42E2-B154-AADACA4FD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DAA74-B29D-4A22-BF47-49D1195B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230"/>
            <a:ext cx="9144000" cy="35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3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85F32-14A1-4668-8F13-1084D290DE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54BE0-84DF-431D-9B2C-09FF2CBE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3" y="0"/>
            <a:ext cx="82281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8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8414-E348-45CF-ABCC-8F66599E7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5.Create Jenkins Job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51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F83E3-B468-40BE-BFF8-738F2800B1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8C07F-63DB-410B-850A-1013290A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159"/>
            <a:ext cx="9144000" cy="3793182"/>
          </a:xfrm>
          <a:prstGeom prst="rect">
            <a:avLst/>
          </a:prstGeom>
        </p:spPr>
      </p:pic>
      <p:sp>
        <p:nvSpPr>
          <p:cNvPr id="13" name="Google Shape;945;p38">
            <a:extLst>
              <a:ext uri="{FF2B5EF4-FFF2-40B4-BE49-F238E27FC236}">
                <a16:creationId xmlns:a16="http://schemas.microsoft.com/office/drawing/2014/main" id="{FA102DA5-DCEE-4011-9734-C68FF6A25CC1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B5DF84-B700-42C2-8CDE-21BD7D29A0D2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/>
              <a:t>Install Plugin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16660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0BC68-058F-4F99-9C4B-BA79DDE17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1C721-F3FD-4822-8A3B-8BA0194B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140"/>
            <a:ext cx="9144000" cy="3985220"/>
          </a:xfrm>
          <a:prstGeom prst="rect">
            <a:avLst/>
          </a:prstGeom>
        </p:spPr>
      </p:pic>
      <p:sp>
        <p:nvSpPr>
          <p:cNvPr id="9" name="Google Shape;945;p38">
            <a:extLst>
              <a:ext uri="{FF2B5EF4-FFF2-40B4-BE49-F238E27FC236}">
                <a16:creationId xmlns:a16="http://schemas.microsoft.com/office/drawing/2014/main" id="{DC3AE220-F181-44C6-9442-D905EFC3A4BF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55C601-788F-43F2-87E3-4E71B03E226E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/>
              <a:t>Edit </a:t>
            </a:r>
            <a:r>
              <a:rPr lang="en-US" sz="2800" dirty="0" err="1"/>
              <a:t>Kredensial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25866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0BC68-058F-4F99-9C4B-BA79DDE17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D347C-A02F-42E5-AD6B-0DFA956D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" y="0"/>
            <a:ext cx="9112741" cy="5143500"/>
          </a:xfrm>
          <a:prstGeom prst="rect">
            <a:avLst/>
          </a:prstGeom>
        </p:spPr>
      </p:pic>
      <p:sp>
        <p:nvSpPr>
          <p:cNvPr id="8" name="Google Shape;945;p38">
            <a:extLst>
              <a:ext uri="{FF2B5EF4-FFF2-40B4-BE49-F238E27FC236}">
                <a16:creationId xmlns:a16="http://schemas.microsoft.com/office/drawing/2014/main" id="{FAF5948E-697B-4AD5-A5BF-B60C75A9DAAF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CC0190-6865-488F-A3E6-17B269E6C954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err="1"/>
              <a:t>Tambah</a:t>
            </a:r>
            <a:r>
              <a:rPr lang="en-US" sz="2800" dirty="0"/>
              <a:t> Server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6219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D6D44-6E81-45E9-B710-2B8262A35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73004-2BFA-48FE-8651-7CAAD8F4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93"/>
            <a:ext cx="9144000" cy="4874114"/>
          </a:xfrm>
          <a:prstGeom prst="rect">
            <a:avLst/>
          </a:prstGeom>
        </p:spPr>
      </p:pic>
      <p:sp>
        <p:nvSpPr>
          <p:cNvPr id="6" name="Google Shape;945;p38">
            <a:extLst>
              <a:ext uri="{FF2B5EF4-FFF2-40B4-BE49-F238E27FC236}">
                <a16:creationId xmlns:a16="http://schemas.microsoft.com/office/drawing/2014/main" id="{0A70F4A6-019E-4B66-95C8-BFD3E414578C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75CDE3-4F96-4CA0-9623-2BAF1F4178A4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/>
              <a:t>Create Job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105855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D6D44-6E81-45E9-B710-2B8262A35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73880-5FC4-43F8-8CEC-B90D7BB2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1"/>
            <a:ext cx="9144000" cy="3065318"/>
          </a:xfrm>
          <a:prstGeom prst="rect">
            <a:avLst/>
          </a:prstGeom>
        </p:spPr>
      </p:pic>
      <p:sp>
        <p:nvSpPr>
          <p:cNvPr id="6" name="Google Shape;945;p38">
            <a:extLst>
              <a:ext uri="{FF2B5EF4-FFF2-40B4-BE49-F238E27FC236}">
                <a16:creationId xmlns:a16="http://schemas.microsoft.com/office/drawing/2014/main" id="{EF1D08DF-72CC-4946-9CAB-03E228417FE9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BFE2F2-CCC8-4B52-B319-762D10D9874C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/>
              <a:t>Create Job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7428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881616" y="301097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 Tambahan</a:t>
            </a:r>
            <a:endParaRPr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Galera cluster monitoring and integration with Zabbix">
            <a:extLst>
              <a:ext uri="{FF2B5EF4-FFF2-40B4-BE49-F238E27FC236}">
                <a16:creationId xmlns:a16="http://schemas.microsoft.com/office/drawing/2014/main" id="{FAF0F90D-AE13-45F5-9C06-EAE95C93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22" y="1573065"/>
            <a:ext cx="54959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287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D6D44-6E81-45E9-B710-2B8262A35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4BC42-2B18-476F-AA37-ABB2690F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85" y="0"/>
            <a:ext cx="8412030" cy="5143500"/>
          </a:xfrm>
          <a:prstGeom prst="rect">
            <a:avLst/>
          </a:prstGeom>
        </p:spPr>
      </p:pic>
      <p:sp>
        <p:nvSpPr>
          <p:cNvPr id="6" name="Google Shape;945;p38">
            <a:extLst>
              <a:ext uri="{FF2B5EF4-FFF2-40B4-BE49-F238E27FC236}">
                <a16:creationId xmlns:a16="http://schemas.microsoft.com/office/drawing/2014/main" id="{EBA682A8-65B8-444E-B046-EDCAFE360980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5176A2-57D4-40EF-A6A0-AB8FD8532C62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/>
              <a:t>Create Job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63781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D6D44-6E81-45E9-B710-2B8262A35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33F45-EABB-4469-B554-F849A564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805"/>
            <a:ext cx="9144000" cy="4013889"/>
          </a:xfrm>
          <a:prstGeom prst="rect">
            <a:avLst/>
          </a:prstGeom>
        </p:spPr>
      </p:pic>
      <p:sp>
        <p:nvSpPr>
          <p:cNvPr id="6" name="Google Shape;945;p38">
            <a:extLst>
              <a:ext uri="{FF2B5EF4-FFF2-40B4-BE49-F238E27FC236}">
                <a16:creationId xmlns:a16="http://schemas.microsoft.com/office/drawing/2014/main" id="{22785953-E305-4A09-868E-D68AFC04B1EF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298839-AE26-401E-BF5F-9591B2172FC4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841977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 err="1"/>
              <a:t>Tambah</a:t>
            </a:r>
            <a:r>
              <a:rPr lang="en-US" sz="2800" dirty="0"/>
              <a:t> Webhook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403448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D6D44-6E81-45E9-B710-2B8262A35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35D9-5BB0-41AE-8E56-ABAB6001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95" y="811377"/>
            <a:ext cx="8192210" cy="3520745"/>
          </a:xfrm>
          <a:prstGeom prst="rect">
            <a:avLst/>
          </a:prstGeom>
        </p:spPr>
      </p:pic>
      <p:sp>
        <p:nvSpPr>
          <p:cNvPr id="6" name="Google Shape;945;p38">
            <a:extLst>
              <a:ext uri="{FF2B5EF4-FFF2-40B4-BE49-F238E27FC236}">
                <a16:creationId xmlns:a16="http://schemas.microsoft.com/office/drawing/2014/main" id="{AC1494C2-F219-42AD-A169-622D9C81966C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5CE8B0-024C-401F-8263-CFF2524B3D85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/>
              <a:t>Test Push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0426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D6D44-6E81-45E9-B710-2B8262A35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D161-A28C-402D-8DE0-1CDA59C1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96" y="557104"/>
            <a:ext cx="6164285" cy="4586396"/>
          </a:xfrm>
          <a:prstGeom prst="rect">
            <a:avLst/>
          </a:prstGeom>
        </p:spPr>
      </p:pic>
      <p:sp>
        <p:nvSpPr>
          <p:cNvPr id="6" name="Google Shape;945;p38">
            <a:extLst>
              <a:ext uri="{FF2B5EF4-FFF2-40B4-BE49-F238E27FC236}">
                <a16:creationId xmlns:a16="http://schemas.microsoft.com/office/drawing/2014/main" id="{DEE69529-138E-4EB5-96D1-838FE1594075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48EDFB-1F4B-4459-BE92-FB968E9BB904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/>
              <a:t>Test Push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075353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8D6D44-6E81-45E9-B710-2B8262A35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0EF1B-95FD-422D-BB31-69FDD007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5" y="708941"/>
            <a:ext cx="7074903" cy="4040909"/>
          </a:xfrm>
          <a:prstGeom prst="rect">
            <a:avLst/>
          </a:prstGeom>
        </p:spPr>
      </p:pic>
      <p:sp>
        <p:nvSpPr>
          <p:cNvPr id="6" name="Google Shape;945;p38">
            <a:extLst>
              <a:ext uri="{FF2B5EF4-FFF2-40B4-BE49-F238E27FC236}">
                <a16:creationId xmlns:a16="http://schemas.microsoft.com/office/drawing/2014/main" id="{4F7F9DC9-8D73-4D7A-99E5-E60FAC084634}"/>
              </a:ext>
            </a:extLst>
          </p:cNvPr>
          <p:cNvSpPr/>
          <p:nvPr/>
        </p:nvSpPr>
        <p:spPr>
          <a:xfrm>
            <a:off x="3292544" y="127768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77A249-44CF-473D-BF07-8AD3BF385E86}"/>
              </a:ext>
            </a:extLst>
          </p:cNvPr>
          <p:cNvSpPr txBox="1">
            <a:spLocks/>
          </p:cNvSpPr>
          <p:nvPr/>
        </p:nvSpPr>
        <p:spPr>
          <a:xfrm>
            <a:off x="3750749" y="116750"/>
            <a:ext cx="1642501" cy="37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 dirty="0"/>
              <a:t>Bot </a:t>
            </a:r>
            <a:r>
              <a:rPr lang="en-US" sz="2800" dirty="0" err="1"/>
              <a:t>Notif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545202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35C-8B4D-4FFB-9B35-77E77548D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Cluster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3068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AFE2F-DC17-4762-A632-44D7DC31FE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3074" name="Picture 2" descr="Different Types of MySQL Replication Solutions - Percona Database  Performance Blog">
            <a:extLst>
              <a:ext uri="{FF2B5EF4-FFF2-40B4-BE49-F238E27FC236}">
                <a16:creationId xmlns:a16="http://schemas.microsoft.com/office/drawing/2014/main" id="{3474C0F5-DD57-4F59-8331-C19E0F43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588"/>
            <a:ext cx="9144000" cy="310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07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7DC95-CC82-4C6E-8944-72418377D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2050" name="Picture 2" descr="What is MariaDB Galera Cluster? - MariaDB Knowledge Base">
            <a:extLst>
              <a:ext uri="{FF2B5EF4-FFF2-40B4-BE49-F238E27FC236}">
                <a16:creationId xmlns:a16="http://schemas.microsoft.com/office/drawing/2014/main" id="{89074FF1-9ACF-4A22-8002-D4D2F73C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25" y="778087"/>
            <a:ext cx="4622394" cy="33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43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A681-EB36-4D0A-9280-B6B09C657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Galera MariaDB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6696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Database Cluster</a:t>
            </a:r>
            <a:endParaRPr dirty="0"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5632317" y="1714626"/>
            <a:ext cx="3305700" cy="2084824"/>
            <a:chOff x="5632317" y="1189775"/>
            <a:chExt cx="3305700" cy="2413550"/>
          </a:xfrm>
        </p:grpSpPr>
        <p:sp>
          <p:nvSpPr>
            <p:cNvPr id="843" name="Google Shape;8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Galera Cluster</a:t>
              </a:r>
              <a:endParaRPr sz="2400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6167075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Menjalankan Primary Component di satu node</a:t>
              </a:r>
              <a:endParaRPr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0" y="1714811"/>
            <a:ext cx="3546900" cy="2084639"/>
            <a:chOff x="0" y="1189989"/>
            <a:chExt cx="3546900" cy="2413336"/>
          </a:xfrm>
        </p:grpSpPr>
        <p:sp>
          <p:nvSpPr>
            <p:cNvPr id="846" name="Google Shape;8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Install MariaDB</a:t>
              </a:r>
              <a:endParaRPr sz="2400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7" name="Google Shape;847;p29"/>
            <p:cNvSpPr txBox="1"/>
            <p:nvPr/>
          </p:nvSpPr>
          <p:spPr>
            <a:xfrm>
              <a:off x="6553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Ketika menginstall MariaDB akan sekaligus install Galera.</a:t>
              </a:r>
              <a:endParaRPr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2944204" y="1714626"/>
            <a:ext cx="3305700" cy="2084824"/>
            <a:chOff x="2944204" y="1189775"/>
            <a:chExt cx="3305700" cy="2413550"/>
          </a:xfrm>
        </p:grpSpPr>
        <p:sp>
          <p:nvSpPr>
            <p:cNvPr id="849" name="Google Shape;84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File Config</a:t>
              </a:r>
              <a:endParaRPr sz="2400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34789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File Config Di Setiap Node</a:t>
              </a:r>
              <a:endParaRPr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60815-B0BF-4541-8D14-05CB0D3735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080" name="Picture 8" descr="High-level overview of Docker architecture. | Download Scientific Diagram">
            <a:extLst>
              <a:ext uri="{FF2B5EF4-FFF2-40B4-BE49-F238E27FC236}">
                <a16:creationId xmlns:a16="http://schemas.microsoft.com/office/drawing/2014/main" id="{A0C4B9D8-33A3-4A1F-8194-FBF03553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31" y="739849"/>
            <a:ext cx="80962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71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0A3274-1E58-4DF8-85AE-CD25B17D9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F43BD-E9F1-4029-872E-CA7CC17C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1" y="1042088"/>
            <a:ext cx="4055304" cy="3080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40E30A-B195-40FE-BF96-6EE3AAE3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0" y="1155137"/>
            <a:ext cx="3704161" cy="29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0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BECE9-7A06-4EFD-98BB-82267D51BF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74050-CFBE-4627-903D-2137E283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" y="2118308"/>
            <a:ext cx="9144000" cy="1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9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DC461-AF34-45F3-8F0B-05FB2FE405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6648F-883D-4560-9437-F2708265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7" y="319417"/>
            <a:ext cx="4359018" cy="4366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8D2B4-DE8F-413D-9716-3BBC5F86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703" y="799498"/>
            <a:ext cx="350550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3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Terimakasih!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Any questions?</a:t>
            </a:r>
            <a:endParaRPr sz="1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60815-B0BF-4541-8D14-05CB0D3735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 descr="Jenkins Tutorial | Continuous Integration Using Jenkins">
            <a:extLst>
              <a:ext uri="{FF2B5EF4-FFF2-40B4-BE49-F238E27FC236}">
                <a16:creationId xmlns:a16="http://schemas.microsoft.com/office/drawing/2014/main" id="{DA9B0EE7-1F77-4D1E-AEAD-B3A2B717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61938"/>
            <a:ext cx="85725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3DE8A-9D80-46C9-9EDB-006464EB3F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BEAD7-F224-415E-A3F7-FD73210F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106466"/>
            <a:ext cx="607366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1959318" y="1708952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Docker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Install Docker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Create Image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Create Container</a:t>
            </a:r>
            <a:endParaRPr dirty="0"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754025" y="32945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Langkah</a:t>
            </a:r>
            <a:endParaRPr dirty="0"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5606516" y="1708952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Jenkins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Install Jenkins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Create Jenkins Job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Bot Notification</a:t>
            </a:r>
            <a:endParaRPr dirty="0"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 descr="Docker Logos | Docker">
            <a:extLst>
              <a:ext uri="{FF2B5EF4-FFF2-40B4-BE49-F238E27FC236}">
                <a16:creationId xmlns:a16="http://schemas.microsoft.com/office/drawing/2014/main" id="{43FFBA85-BE8B-4208-AAFA-05CE825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75" y="1556251"/>
            <a:ext cx="812710" cy="5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A670E2-C4A2-46B0-A6C9-3D7A91A9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1" y="1448902"/>
            <a:ext cx="658087" cy="90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2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1.</a:t>
            </a:r>
            <a:endParaRPr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Docker</a:t>
            </a:r>
            <a:endParaRPr dirty="0"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9B656B-F957-45DC-A071-DD4BA4901C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32ECB-534B-406C-B3AD-61A364B5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01"/>
            <a:ext cx="9144000" cy="4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89110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146</Words>
  <Application>Microsoft Office PowerPoint</Application>
  <PresentationFormat>On-screen Show (16:9)</PresentationFormat>
  <Paragraphs>75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Amatic SC</vt:lpstr>
      <vt:lpstr>Quicksand</vt:lpstr>
      <vt:lpstr>Arial</vt:lpstr>
      <vt:lpstr>Short Stack</vt:lpstr>
      <vt:lpstr>Knight template</vt:lpstr>
      <vt:lpstr>BootCamp Dumbways Minggu 3</vt:lpstr>
      <vt:lpstr>Materi</vt:lpstr>
      <vt:lpstr>Materi Tambahan</vt:lpstr>
      <vt:lpstr>PowerPoint Presentation</vt:lpstr>
      <vt:lpstr>PowerPoint Presentation</vt:lpstr>
      <vt:lpstr>PowerPoint Presentation</vt:lpstr>
      <vt:lpstr>Langkah</vt:lpstr>
      <vt:lpstr>1. Install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2.Create Image</vt:lpstr>
      <vt:lpstr>PowerPoint Presentation</vt:lpstr>
      <vt:lpstr>PowerPoint Presentation</vt:lpstr>
      <vt:lpstr>3.Create Container</vt:lpstr>
      <vt:lpstr>PowerPoint Presentation</vt:lpstr>
      <vt:lpstr>PowerPoint Presentation</vt:lpstr>
      <vt:lpstr>PowerPoint Presentation</vt:lpstr>
      <vt:lpstr>4.Install Jenkins</vt:lpstr>
      <vt:lpstr>PowerPoint Presentation</vt:lpstr>
      <vt:lpstr>PowerPoint Presentation</vt:lpstr>
      <vt:lpstr>5.Create Jenkins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Cluster</vt:lpstr>
      <vt:lpstr>PowerPoint Presentation</vt:lpstr>
      <vt:lpstr>PowerPoint Presentation</vt:lpstr>
      <vt:lpstr>Setting Galera MariaDB</vt:lpstr>
      <vt:lpstr>Proses Database Cluster</vt:lpstr>
      <vt:lpstr>PowerPoint Presentation</vt:lpstr>
      <vt:lpstr>PowerPoint Presentation</vt:lpstr>
      <vt:lpstr>PowerPoint Presentation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Dumbways Week 3</dc:title>
  <cp:lastModifiedBy>Rizal</cp:lastModifiedBy>
  <cp:revision>11</cp:revision>
  <dcterms:modified xsi:type="dcterms:W3CDTF">2020-12-28T16:09:02Z</dcterms:modified>
</cp:coreProperties>
</file>