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5" r:id="rId9"/>
    <p:sldId id="266" r:id="rId10"/>
    <p:sldId id="267" r:id="rId11"/>
    <p:sldId id="288"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37" autoAdjust="0"/>
    <p:restoredTop sz="94709" autoAdjust="0"/>
  </p:normalViewPr>
  <p:slideViewPr>
    <p:cSldViewPr>
      <p:cViewPr varScale="1">
        <p:scale>
          <a:sx n="70" d="100"/>
          <a:sy n="70" d="100"/>
        </p:scale>
        <p:origin x="-768" y="-102"/>
      </p:cViewPr>
      <p:guideLst>
        <p:guide orient="horz" pos="2160"/>
        <p:guide pos="2880"/>
      </p:guideLst>
    </p:cSldViewPr>
  </p:slideViewPr>
  <p:outlineViewPr>
    <p:cViewPr>
      <p:scale>
        <a:sx n="33" d="100"/>
        <a:sy n="33" d="100"/>
      </p:scale>
      <p:origin x="48" y="3019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9.wmf"/><Relationship Id="rId1" Type="http://schemas.openxmlformats.org/officeDocument/2006/relationships/image" Target="../media/image22.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36837-0542-4B21-8F49-78386AF2162F}" type="datetimeFigureOut">
              <a:rPr lang="en-US" smtClean="0"/>
              <a:pPr/>
              <a:t>10/20/2012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483794-6439-463B-9A9C-E2C1249829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A5DA5-F87C-4857-9560-0FBC8CE015F6}" type="datetimeFigureOut">
              <a:rPr lang="en-US" smtClean="0"/>
              <a:pPr/>
              <a:t>10/20/2012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8C649-2CFE-4888-AEFC-CF58B2DE6C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A5DA5-F87C-4857-9560-0FBC8CE015F6}" type="datetimeFigureOut">
              <a:rPr lang="en-US" smtClean="0"/>
              <a:pPr/>
              <a:t>10/20/2012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8C649-2CFE-4888-AEFC-CF58B2DE6C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5791200"/>
          </a:xfrm>
        </p:spPr>
        <p:txBody>
          <a:bodyPr>
            <a:noAutofit/>
          </a:bodyPr>
          <a:lstStyle/>
          <a:p>
            <a:pPr algn="l"/>
            <a:r>
              <a:rPr lang="en-US" sz="1800" b="1" dirty="0" smtClean="0">
                <a:effectLst>
                  <a:outerShdw blurRad="38100" dist="38100" dir="2700000" algn="tl">
                    <a:srgbClr val="000000">
                      <a:alpha val="43137"/>
                    </a:srgbClr>
                  </a:outerShdw>
                </a:effectLst>
                <a:latin typeface="Bell MT" pitchFamily="18" charset="0"/>
              </a:rPr>
              <a:t>	</a:t>
            </a:r>
            <a:r>
              <a:rPr lang="en-US" sz="3200" b="1" dirty="0" smtClean="0">
                <a:solidFill>
                  <a:srgbClr val="7030A0"/>
                </a:solidFill>
                <a:effectLst>
                  <a:outerShdw blurRad="38100" dist="38100" dir="2700000" algn="tl">
                    <a:srgbClr val="000000">
                      <a:alpha val="43137"/>
                    </a:srgbClr>
                  </a:outerShdw>
                </a:effectLst>
                <a:latin typeface="Baskerville Old Face" pitchFamily="18" charset="0"/>
              </a:rPr>
              <a:t>GAYA DAN PENERAPANNYA</a:t>
            </a:r>
            <a:r>
              <a:rPr lang="en-US" sz="2800" b="1" dirty="0">
                <a:solidFill>
                  <a:srgbClr val="7030A0"/>
                </a:solidFill>
                <a:effectLst>
                  <a:outerShdw blurRad="38100" dist="38100" dir="2700000" algn="tl">
                    <a:srgbClr val="000000">
                      <a:alpha val="43137"/>
                    </a:srgbClr>
                  </a:outerShdw>
                </a:effectLst>
                <a:latin typeface="Berlin Sans FB Demi" pitchFamily="34" charset="0"/>
              </a:rPr>
              <a:t/>
            </a:r>
            <a:br>
              <a:rPr lang="en-US" sz="2800" b="1" dirty="0">
                <a:solidFill>
                  <a:srgbClr val="7030A0"/>
                </a:solidFill>
                <a:effectLst>
                  <a:outerShdw blurRad="38100" dist="38100" dir="2700000" algn="tl">
                    <a:srgbClr val="000000">
                      <a:alpha val="43137"/>
                    </a:srgbClr>
                  </a:outerShdw>
                </a:effectLst>
                <a:latin typeface="Berlin Sans FB Demi" pitchFamily="34" charset="0"/>
              </a:rPr>
            </a:br>
            <a:r>
              <a:rPr lang="en-US" sz="1800" b="1" dirty="0" smtClean="0">
                <a:effectLst>
                  <a:outerShdw blurRad="38100" dist="38100" dir="2700000" algn="tl">
                    <a:srgbClr val="000000">
                      <a:alpha val="43137"/>
                    </a:srgbClr>
                  </a:outerShdw>
                </a:effectLst>
                <a:latin typeface="Modern No. 20" pitchFamily="18" charset="0"/>
              </a:rPr>
              <a:t/>
            </a:r>
            <a:br>
              <a:rPr lang="en-US" sz="1800" b="1" dirty="0" smtClean="0">
                <a:effectLst>
                  <a:outerShdw blurRad="38100" dist="38100" dir="2700000" algn="tl">
                    <a:srgbClr val="000000">
                      <a:alpha val="43137"/>
                    </a:srgbClr>
                  </a:outerShdw>
                </a:effectLst>
                <a:latin typeface="Modern No. 20" pitchFamily="18" charset="0"/>
              </a:rPr>
            </a:br>
            <a:r>
              <a:rPr lang="en-US" sz="1800" b="1" dirty="0" smtClean="0"/>
              <a:t>PENDAHULUAN</a:t>
            </a:r>
            <a:r>
              <a:rPr lang="en-US" sz="1800" dirty="0" smtClean="0">
                <a:latin typeface="Modern No. 20" pitchFamily="18" charset="0"/>
              </a:rPr>
              <a:t/>
            </a:r>
            <a:br>
              <a:rPr lang="en-US" sz="1800" dirty="0" smtClean="0">
                <a:latin typeface="Modern No. 20" pitchFamily="18" charset="0"/>
              </a:rPr>
            </a:br>
            <a:r>
              <a:rPr lang="en-US" sz="1800" dirty="0" smtClean="0">
                <a:latin typeface="Baskerville Old Face" pitchFamily="18" charset="0"/>
              </a:rPr>
              <a:t/>
            </a:r>
            <a:br>
              <a:rPr lang="en-US" sz="1800" dirty="0" smtClean="0">
                <a:latin typeface="Baskerville Old Face" pitchFamily="18" charset="0"/>
              </a:rPr>
            </a:br>
            <a:r>
              <a:rPr lang="en-US" sz="1800" dirty="0" smtClean="0">
                <a:latin typeface="Baskerville Old Face" pitchFamily="18" charset="0"/>
              </a:rPr>
              <a:t>	</a:t>
            </a:r>
            <a:r>
              <a:rPr lang="en-US" sz="1800" dirty="0" err="1" smtClean="0"/>
              <a:t>Dengan</a:t>
            </a:r>
            <a:r>
              <a:rPr lang="en-US" sz="1800" dirty="0" smtClean="0"/>
              <a:t> </a:t>
            </a:r>
            <a:r>
              <a:rPr lang="en-US" sz="1800" dirty="0" err="1" smtClean="0"/>
              <a:t>mempelajari</a:t>
            </a:r>
            <a:r>
              <a:rPr lang="en-US" sz="1800" dirty="0" smtClean="0"/>
              <a:t> </a:t>
            </a:r>
            <a:r>
              <a:rPr lang="en-US" sz="1800" dirty="0" err="1" smtClean="0"/>
              <a:t>modul</a:t>
            </a:r>
            <a:r>
              <a:rPr lang="en-US" sz="1800" dirty="0" smtClean="0"/>
              <a:t> </a:t>
            </a:r>
            <a:r>
              <a:rPr lang="en-US" sz="1800" dirty="0" err="1" smtClean="0"/>
              <a:t>atau</a:t>
            </a:r>
            <a:r>
              <a:rPr lang="en-US" sz="1800" dirty="0" smtClean="0"/>
              <a:t> </a:t>
            </a:r>
            <a:r>
              <a:rPr lang="en-US" sz="1800" dirty="0" err="1" smtClean="0"/>
              <a:t>bahan</a:t>
            </a:r>
            <a:r>
              <a:rPr lang="en-US" sz="1800" dirty="0" smtClean="0"/>
              <a:t> </a:t>
            </a:r>
            <a:r>
              <a:rPr lang="en-US" sz="1800" dirty="0" err="1" smtClean="0"/>
              <a:t>belajar</a:t>
            </a:r>
            <a:r>
              <a:rPr lang="en-US" sz="1800" dirty="0" smtClean="0"/>
              <a:t> </a:t>
            </a:r>
            <a:r>
              <a:rPr lang="en-US" sz="1800" dirty="0" err="1" smtClean="0"/>
              <a:t>mandiri</a:t>
            </a:r>
            <a:r>
              <a:rPr lang="en-US" sz="1800" dirty="0" smtClean="0"/>
              <a:t> </a:t>
            </a:r>
            <a:r>
              <a:rPr lang="en-US" sz="1800" dirty="0" err="1" smtClean="0"/>
              <a:t>ini</a:t>
            </a:r>
            <a:r>
              <a:rPr lang="en-US" sz="1800" dirty="0" smtClean="0"/>
              <a:t> </a:t>
            </a:r>
            <a:r>
              <a:rPr lang="en-US" sz="1800" dirty="0" err="1" smtClean="0"/>
              <a:t>kita</a:t>
            </a:r>
            <a:r>
              <a:rPr lang="en-US" sz="1800" dirty="0" smtClean="0"/>
              <a:t> </a:t>
            </a:r>
            <a:r>
              <a:rPr lang="en-US" sz="1800" dirty="0" err="1" smtClean="0"/>
              <a:t>akan</a:t>
            </a:r>
            <a:r>
              <a:rPr lang="en-US" sz="1800" dirty="0" smtClean="0"/>
              <a:t> </a:t>
            </a:r>
            <a:r>
              <a:rPr lang="en-US" sz="1800" dirty="0" err="1" smtClean="0"/>
              <a:t>lebih</a:t>
            </a:r>
            <a:r>
              <a:rPr lang="en-US" sz="1800" dirty="0" smtClean="0"/>
              <a:t> </a:t>
            </a:r>
            <a:r>
              <a:rPr lang="en-US" sz="1800" dirty="0" err="1" smtClean="0"/>
              <a:t>terampil</a:t>
            </a:r>
            <a:r>
              <a:rPr lang="en-US" sz="1800" dirty="0" smtClean="0"/>
              <a:t> </a:t>
            </a:r>
            <a:r>
              <a:rPr lang="en-US" sz="1800" dirty="0" err="1" smtClean="0"/>
              <a:t>menerapkan</a:t>
            </a:r>
            <a:r>
              <a:rPr lang="en-US" sz="1800" dirty="0" smtClean="0"/>
              <a:t> </a:t>
            </a:r>
            <a:r>
              <a:rPr lang="en-US" sz="1800" dirty="0" err="1" smtClean="0"/>
              <a:t>konsep</a:t>
            </a:r>
            <a:r>
              <a:rPr lang="en-US" sz="1800" dirty="0" smtClean="0"/>
              <a:t> – </a:t>
            </a:r>
            <a:r>
              <a:rPr lang="en-US" sz="1800" dirty="0" err="1" smtClean="0"/>
              <a:t>konsep</a:t>
            </a:r>
            <a:r>
              <a:rPr lang="en-US" sz="1800" dirty="0" smtClean="0"/>
              <a:t> yang </a:t>
            </a:r>
            <a:r>
              <a:rPr lang="en-US" sz="1800" dirty="0" err="1" smtClean="0"/>
              <a:t>ada</a:t>
            </a:r>
            <a:r>
              <a:rPr lang="en-US" sz="1800" dirty="0" smtClean="0"/>
              <a:t> </a:t>
            </a:r>
            <a:r>
              <a:rPr lang="en-US" sz="1800" dirty="0" err="1" smtClean="0"/>
              <a:t>di</a:t>
            </a:r>
            <a:r>
              <a:rPr lang="en-US" sz="1800" dirty="0" smtClean="0"/>
              <a:t> </a:t>
            </a:r>
            <a:r>
              <a:rPr lang="en-US" sz="1800" dirty="0" err="1" smtClean="0"/>
              <a:t>dalamnya</a:t>
            </a:r>
            <a:r>
              <a:rPr lang="en-US" sz="1800" dirty="0" smtClean="0"/>
              <a:t> </a:t>
            </a:r>
            <a:r>
              <a:rPr lang="en-US" sz="1800" dirty="0" err="1" smtClean="0"/>
              <a:t>ke</a:t>
            </a:r>
            <a:r>
              <a:rPr lang="en-US" sz="1800" dirty="0" smtClean="0"/>
              <a:t> </a:t>
            </a:r>
            <a:r>
              <a:rPr lang="en-US" sz="1800" dirty="0" err="1" smtClean="0"/>
              <a:t>dalam</a:t>
            </a:r>
            <a:r>
              <a:rPr lang="en-US" sz="1800" dirty="0" smtClean="0"/>
              <a:t> </a:t>
            </a:r>
            <a:r>
              <a:rPr lang="en-US" sz="1800" dirty="0" err="1" smtClean="0"/>
              <a:t>pembelajaran</a:t>
            </a:r>
            <a:r>
              <a:rPr lang="en-US" sz="1800" dirty="0" smtClean="0"/>
              <a:t> </a:t>
            </a:r>
            <a:r>
              <a:rPr lang="en-US" sz="1800" dirty="0" err="1" smtClean="0"/>
              <a:t>di</a:t>
            </a:r>
            <a:r>
              <a:rPr lang="en-US" sz="1800" dirty="0" smtClean="0"/>
              <a:t> </a:t>
            </a:r>
            <a:r>
              <a:rPr lang="en-US" sz="1800" dirty="0" err="1" smtClean="0"/>
              <a:t>sekolah</a:t>
            </a:r>
            <a:r>
              <a:rPr lang="en-US" sz="1800" dirty="0" smtClean="0"/>
              <a:t>. </a:t>
            </a:r>
            <a:r>
              <a:rPr lang="en-US" sz="1800" dirty="0" err="1" smtClean="0"/>
              <a:t>Dalam</a:t>
            </a:r>
            <a:r>
              <a:rPr lang="en-US" sz="1800" dirty="0" smtClean="0"/>
              <a:t> </a:t>
            </a:r>
            <a:r>
              <a:rPr lang="en-US" sz="1800" dirty="0" err="1" smtClean="0"/>
              <a:t>bahan</a:t>
            </a:r>
            <a:r>
              <a:rPr lang="en-US" sz="1800" dirty="0" smtClean="0"/>
              <a:t> </a:t>
            </a:r>
            <a:r>
              <a:rPr lang="en-US" sz="1800" dirty="0" err="1" smtClean="0"/>
              <a:t>belajar</a:t>
            </a:r>
            <a:r>
              <a:rPr lang="en-US" sz="1800" dirty="0" smtClean="0"/>
              <a:t> </a:t>
            </a:r>
            <a:r>
              <a:rPr lang="en-US" sz="1800" dirty="0" err="1" smtClean="0"/>
              <a:t>mandiri</a:t>
            </a:r>
            <a:r>
              <a:rPr lang="en-US" sz="1800" dirty="0" smtClean="0"/>
              <a:t> </a:t>
            </a:r>
            <a:r>
              <a:rPr lang="en-US" sz="1800" dirty="0" err="1" smtClean="0"/>
              <a:t>ini</a:t>
            </a:r>
            <a:r>
              <a:rPr lang="en-US" sz="1800" dirty="0" smtClean="0"/>
              <a:t> </a:t>
            </a:r>
            <a:r>
              <a:rPr lang="en-US" sz="1800" dirty="0" err="1" smtClean="0"/>
              <a:t>akan</a:t>
            </a:r>
            <a:r>
              <a:rPr lang="en-US" sz="1800" dirty="0" smtClean="0"/>
              <a:t> </a:t>
            </a:r>
            <a:r>
              <a:rPr lang="en-US" sz="1800" dirty="0" err="1" smtClean="0"/>
              <a:t>disajikan</a:t>
            </a:r>
            <a:r>
              <a:rPr lang="en-US" sz="1800" dirty="0" smtClean="0"/>
              <a:t> </a:t>
            </a:r>
            <a:r>
              <a:rPr lang="en-US" sz="1800" dirty="0" err="1" smtClean="0"/>
              <a:t>dua</a:t>
            </a:r>
            <a:r>
              <a:rPr lang="en-US" sz="1800" dirty="0" smtClean="0"/>
              <a:t> </a:t>
            </a:r>
            <a:r>
              <a:rPr lang="en-US" sz="1800" dirty="0" err="1" smtClean="0"/>
              <a:t>kegiatan</a:t>
            </a:r>
            <a:r>
              <a:rPr lang="en-US" sz="1800" dirty="0" smtClean="0"/>
              <a:t> </a:t>
            </a:r>
            <a:r>
              <a:rPr lang="en-US" sz="1800" dirty="0" err="1" smtClean="0"/>
              <a:t>belajar</a:t>
            </a:r>
            <a:r>
              <a:rPr lang="en-US" sz="1800" dirty="0" smtClean="0"/>
              <a:t> </a:t>
            </a:r>
            <a:r>
              <a:rPr lang="en-US" sz="1800" dirty="0" err="1" smtClean="0"/>
              <a:t>yaitu</a:t>
            </a:r>
            <a:r>
              <a:rPr lang="en-US" sz="1800" dirty="0" smtClean="0"/>
              <a:t>:</a:t>
            </a:r>
            <a:br>
              <a:rPr lang="en-US" sz="1800" dirty="0" smtClean="0"/>
            </a:br>
            <a:r>
              <a:rPr lang="en-US" sz="1800" dirty="0" smtClean="0"/>
              <a:t>1. </a:t>
            </a:r>
            <a:r>
              <a:rPr lang="en-US" sz="1800" dirty="0" err="1" smtClean="0"/>
              <a:t>Kegiatan</a:t>
            </a:r>
            <a:r>
              <a:rPr lang="en-US" sz="1800" dirty="0" smtClean="0"/>
              <a:t> </a:t>
            </a:r>
            <a:r>
              <a:rPr lang="en-US" sz="1800" dirty="0" err="1" smtClean="0"/>
              <a:t>Belajar</a:t>
            </a:r>
            <a:r>
              <a:rPr lang="en-US" sz="1800" dirty="0" smtClean="0"/>
              <a:t> 1 : Gaya</a:t>
            </a:r>
            <a:br>
              <a:rPr lang="en-US" sz="1800" dirty="0" smtClean="0"/>
            </a:br>
            <a:r>
              <a:rPr lang="en-US" sz="1800" dirty="0" smtClean="0"/>
              <a:t>2. </a:t>
            </a:r>
            <a:r>
              <a:rPr lang="en-US" sz="1800" dirty="0" err="1" smtClean="0"/>
              <a:t>Kegiatan</a:t>
            </a:r>
            <a:r>
              <a:rPr lang="en-US" sz="1800" dirty="0" smtClean="0"/>
              <a:t> </a:t>
            </a:r>
            <a:r>
              <a:rPr lang="en-US" sz="1800" dirty="0" err="1" smtClean="0"/>
              <a:t>Belajar</a:t>
            </a:r>
            <a:r>
              <a:rPr lang="en-US" sz="1800" dirty="0" smtClean="0"/>
              <a:t> 2 : </a:t>
            </a:r>
            <a:r>
              <a:rPr lang="en-US" sz="1800" dirty="0" err="1" smtClean="0"/>
              <a:t>Hukum</a:t>
            </a:r>
            <a:r>
              <a:rPr lang="en-US" sz="1800" dirty="0" smtClean="0"/>
              <a:t> – </a:t>
            </a:r>
            <a:r>
              <a:rPr lang="en-US" sz="1800" dirty="0" err="1" smtClean="0"/>
              <a:t>Hukum</a:t>
            </a:r>
            <a:r>
              <a:rPr lang="en-US" sz="1800" dirty="0" smtClean="0"/>
              <a:t> Newton</a:t>
            </a:r>
            <a:br>
              <a:rPr lang="en-US" sz="1800" dirty="0" smtClean="0"/>
            </a:br>
            <a:r>
              <a:rPr lang="en-US" sz="1800" dirty="0" smtClean="0"/>
              <a:t/>
            </a:r>
            <a:br>
              <a:rPr lang="en-US" sz="1800" dirty="0" smtClean="0"/>
            </a:br>
            <a:r>
              <a:rPr lang="en-US" sz="1800" dirty="0" smtClean="0"/>
              <a:t>	</a:t>
            </a:r>
            <a:r>
              <a:rPr lang="en-US" sz="1800" dirty="0" err="1" smtClean="0"/>
              <a:t>Setelah</a:t>
            </a:r>
            <a:r>
              <a:rPr lang="en-US" sz="1800" dirty="0" smtClean="0"/>
              <a:t> </a:t>
            </a:r>
            <a:r>
              <a:rPr lang="en-US" sz="1800" dirty="0" err="1" smtClean="0"/>
              <a:t>mempelajari</a:t>
            </a:r>
            <a:r>
              <a:rPr lang="en-US" sz="1800" dirty="0" smtClean="0"/>
              <a:t> </a:t>
            </a:r>
            <a:r>
              <a:rPr lang="en-US" sz="1800" dirty="0" err="1" smtClean="0"/>
              <a:t>modul</a:t>
            </a:r>
            <a:r>
              <a:rPr lang="en-US" sz="1800" dirty="0" smtClean="0"/>
              <a:t> </a:t>
            </a:r>
            <a:r>
              <a:rPr lang="en-US" sz="1800" dirty="0" err="1" smtClean="0"/>
              <a:t>ini</a:t>
            </a:r>
            <a:r>
              <a:rPr lang="en-US" sz="1800" dirty="0" smtClean="0"/>
              <a:t> </a:t>
            </a:r>
            <a:r>
              <a:rPr lang="en-US" sz="1800" dirty="0" err="1" smtClean="0"/>
              <a:t>kami</a:t>
            </a:r>
            <a:r>
              <a:rPr lang="en-US" sz="1800" dirty="0" smtClean="0"/>
              <a:t> </a:t>
            </a:r>
            <a:r>
              <a:rPr lang="en-US" sz="1800" dirty="0" err="1" smtClean="0"/>
              <a:t>akan</a:t>
            </a:r>
            <a:r>
              <a:rPr lang="en-US" sz="1800" dirty="0" smtClean="0"/>
              <a:t> </a:t>
            </a:r>
            <a:r>
              <a:rPr lang="en-US" sz="1800" dirty="0" err="1" smtClean="0"/>
              <a:t>memiliki</a:t>
            </a:r>
            <a:r>
              <a:rPr lang="en-US" sz="1800" dirty="0" smtClean="0"/>
              <a:t> </a:t>
            </a:r>
            <a:r>
              <a:rPr lang="en-US" sz="1800" dirty="0" err="1" smtClean="0"/>
              <a:t>Kompetensi</a:t>
            </a:r>
            <a:r>
              <a:rPr lang="en-US" sz="1800" dirty="0" smtClean="0"/>
              <a:t> </a:t>
            </a:r>
            <a:r>
              <a:rPr lang="en-US" sz="1800" dirty="0" err="1" smtClean="0"/>
              <a:t>menjelaskan</a:t>
            </a:r>
            <a:r>
              <a:rPr lang="en-US" sz="1800" dirty="0" smtClean="0"/>
              <a:t> </a:t>
            </a:r>
            <a:r>
              <a:rPr lang="en-US" sz="1800" dirty="0" err="1" smtClean="0"/>
              <a:t>gaya</a:t>
            </a:r>
            <a:r>
              <a:rPr lang="en-US" sz="1800" dirty="0" smtClean="0"/>
              <a:t> </a:t>
            </a:r>
            <a:r>
              <a:rPr lang="en-US" sz="1800" dirty="0" err="1" smtClean="0"/>
              <a:t>dan</a:t>
            </a:r>
            <a:r>
              <a:rPr lang="en-US" sz="1800" dirty="0" smtClean="0"/>
              <a:t> </a:t>
            </a:r>
            <a:r>
              <a:rPr lang="en-US" sz="1800" dirty="0" err="1" smtClean="0"/>
              <a:t>hukum</a:t>
            </a:r>
            <a:r>
              <a:rPr lang="en-US" sz="1800" dirty="0" smtClean="0"/>
              <a:t> – </a:t>
            </a:r>
            <a:r>
              <a:rPr lang="en-US" sz="1800" dirty="0" err="1" smtClean="0"/>
              <a:t>hukum</a:t>
            </a:r>
            <a:r>
              <a:rPr lang="en-US" sz="1800" dirty="0" smtClean="0"/>
              <a:t> </a:t>
            </a:r>
            <a:r>
              <a:rPr lang="en-US" sz="1800" dirty="0" err="1" smtClean="0"/>
              <a:t>newton</a:t>
            </a:r>
            <a:r>
              <a:rPr lang="en-US" sz="1800" dirty="0" smtClean="0"/>
              <a:t>. </a:t>
            </a:r>
            <a:r>
              <a:rPr lang="en-US" sz="1800" dirty="0" err="1" smtClean="0"/>
              <a:t>Secara</a:t>
            </a:r>
            <a:r>
              <a:rPr lang="en-US" sz="1800" dirty="0" smtClean="0"/>
              <a:t> </a:t>
            </a:r>
            <a:r>
              <a:rPr lang="en-US" sz="1800" dirty="0" err="1" smtClean="0"/>
              <a:t>lebih</a:t>
            </a:r>
            <a:r>
              <a:rPr lang="en-US" sz="1800" dirty="0" smtClean="0"/>
              <a:t> </a:t>
            </a:r>
            <a:r>
              <a:rPr lang="en-US" sz="1800" dirty="0" err="1" smtClean="0"/>
              <a:t>khusus</a:t>
            </a:r>
            <a:r>
              <a:rPr lang="en-US" sz="1800" dirty="0" smtClean="0"/>
              <a:t> </a:t>
            </a:r>
            <a:r>
              <a:rPr lang="en-US" sz="1800" dirty="0" err="1" smtClean="0"/>
              <a:t>lagi</a:t>
            </a:r>
            <a:r>
              <a:rPr lang="en-US" sz="1800" dirty="0" smtClean="0"/>
              <a:t> </a:t>
            </a:r>
            <a:r>
              <a:rPr lang="en-US" sz="1800" dirty="0" err="1" smtClean="0"/>
              <a:t>kami</a:t>
            </a:r>
            <a:r>
              <a:rPr lang="en-US" sz="1800" dirty="0" smtClean="0"/>
              <a:t> </a:t>
            </a:r>
            <a:r>
              <a:rPr lang="en-US" sz="1800" dirty="0" err="1" smtClean="0"/>
              <a:t>akan</a:t>
            </a:r>
            <a:r>
              <a:rPr lang="en-US" sz="1800" dirty="0" smtClean="0"/>
              <a:t> :</a:t>
            </a:r>
            <a:br>
              <a:rPr lang="en-US" sz="1800" dirty="0" smtClean="0"/>
            </a:br>
            <a:r>
              <a:rPr lang="en-US" sz="1800" dirty="0" smtClean="0"/>
              <a:t>* </a:t>
            </a:r>
            <a:r>
              <a:rPr lang="en-US" sz="1800" dirty="0" err="1" smtClean="0"/>
              <a:t>Menjelaskan</a:t>
            </a:r>
            <a:r>
              <a:rPr lang="en-US" sz="1800" dirty="0" smtClean="0"/>
              <a:t> </a:t>
            </a:r>
            <a:r>
              <a:rPr lang="en-US" sz="1800" dirty="0" err="1" smtClean="0"/>
              <a:t>pengertian</a:t>
            </a:r>
            <a:r>
              <a:rPr lang="en-US" sz="1800" dirty="0" smtClean="0"/>
              <a:t> </a:t>
            </a:r>
            <a:r>
              <a:rPr lang="en-US" sz="1800" dirty="0" err="1" smtClean="0"/>
              <a:t>gaya</a:t>
            </a:r>
            <a:r>
              <a:rPr lang="en-US" sz="1800" dirty="0" smtClean="0"/>
              <a:t>.</a:t>
            </a:r>
            <a:br>
              <a:rPr lang="en-US" sz="1800" dirty="0" smtClean="0"/>
            </a:br>
            <a:r>
              <a:rPr lang="en-US" sz="1800" dirty="0" smtClean="0"/>
              <a:t>* </a:t>
            </a:r>
            <a:r>
              <a:rPr lang="en-US" sz="1800" dirty="0" err="1" smtClean="0"/>
              <a:t>Menjelaskan</a:t>
            </a:r>
            <a:r>
              <a:rPr lang="en-US" sz="1800" dirty="0" smtClean="0"/>
              <a:t> </a:t>
            </a:r>
            <a:r>
              <a:rPr lang="en-US" sz="1800" dirty="0" err="1" smtClean="0"/>
              <a:t>pengaruh</a:t>
            </a:r>
            <a:r>
              <a:rPr lang="en-US" sz="1800" dirty="0" smtClean="0"/>
              <a:t> </a:t>
            </a:r>
            <a:r>
              <a:rPr lang="en-US" sz="1800" dirty="0" err="1" smtClean="0"/>
              <a:t>gaya</a:t>
            </a:r>
            <a:r>
              <a:rPr lang="en-US" sz="1800" dirty="0" smtClean="0"/>
              <a:t> </a:t>
            </a:r>
            <a:r>
              <a:rPr lang="en-US" sz="1800" dirty="0" err="1" smtClean="0"/>
              <a:t>pada</a:t>
            </a:r>
            <a:r>
              <a:rPr lang="en-US" sz="1800" dirty="0" smtClean="0"/>
              <a:t> </a:t>
            </a:r>
            <a:r>
              <a:rPr lang="en-US" sz="1800" dirty="0" err="1" smtClean="0"/>
              <a:t>benda</a:t>
            </a:r>
            <a:r>
              <a:rPr lang="en-US" sz="1800" dirty="0" smtClean="0"/>
              <a:t>.</a:t>
            </a:r>
            <a:br>
              <a:rPr lang="en-US" sz="1800" dirty="0" smtClean="0"/>
            </a:br>
            <a:r>
              <a:rPr lang="en-US" sz="1800" dirty="0" smtClean="0"/>
              <a:t>* </a:t>
            </a:r>
            <a:r>
              <a:rPr lang="en-US" sz="1800" dirty="0" err="1" smtClean="0"/>
              <a:t>Mengidentifikasi</a:t>
            </a:r>
            <a:r>
              <a:rPr lang="en-US" sz="1800" dirty="0" smtClean="0"/>
              <a:t> </a:t>
            </a:r>
            <a:r>
              <a:rPr lang="en-US" sz="1800" dirty="0" err="1" smtClean="0"/>
              <a:t>jenis</a:t>
            </a:r>
            <a:r>
              <a:rPr lang="en-US" sz="1800" dirty="0" smtClean="0"/>
              <a:t> – </a:t>
            </a:r>
            <a:r>
              <a:rPr lang="en-US" sz="1800" dirty="0" err="1" smtClean="0"/>
              <a:t>jenis</a:t>
            </a:r>
            <a:r>
              <a:rPr lang="en-US" sz="1800" dirty="0" smtClean="0"/>
              <a:t> </a:t>
            </a:r>
            <a:r>
              <a:rPr lang="en-US" sz="1800" dirty="0" err="1" smtClean="0"/>
              <a:t>gaya</a:t>
            </a:r>
            <a:r>
              <a:rPr lang="en-US" sz="1800" dirty="0" smtClean="0"/>
              <a:t>.</a:t>
            </a:r>
            <a:br>
              <a:rPr lang="en-US" sz="1800" dirty="0" smtClean="0"/>
            </a:br>
            <a:r>
              <a:rPr lang="en-US" sz="1800" dirty="0" smtClean="0"/>
              <a:t>* </a:t>
            </a:r>
            <a:r>
              <a:rPr lang="en-US" sz="1800" dirty="0" err="1" smtClean="0"/>
              <a:t>Melukiskan</a:t>
            </a:r>
            <a:r>
              <a:rPr lang="en-US" sz="1800" dirty="0" smtClean="0"/>
              <a:t> </a:t>
            </a:r>
            <a:r>
              <a:rPr lang="en-US" sz="1800" dirty="0" err="1" smtClean="0"/>
              <a:t>penjumlahan</a:t>
            </a:r>
            <a:r>
              <a:rPr lang="en-US" sz="1800" dirty="0" smtClean="0"/>
              <a:t> </a:t>
            </a:r>
            <a:r>
              <a:rPr lang="en-US" sz="1800" dirty="0" err="1" smtClean="0"/>
              <a:t>gaya</a:t>
            </a:r>
            <a:r>
              <a:rPr lang="en-US" sz="1800" dirty="0" smtClean="0"/>
              <a:t> </a:t>
            </a:r>
            <a:r>
              <a:rPr lang="en-US" sz="1800" dirty="0" err="1" smtClean="0"/>
              <a:t>dan</a:t>
            </a:r>
            <a:r>
              <a:rPr lang="en-US" sz="1800" dirty="0" smtClean="0"/>
              <a:t> </a:t>
            </a:r>
            <a:r>
              <a:rPr lang="en-US" sz="1800" dirty="0" err="1" smtClean="0"/>
              <a:t>pengurangan</a:t>
            </a:r>
            <a:r>
              <a:rPr lang="en-US" sz="1800" dirty="0" smtClean="0"/>
              <a:t> </a:t>
            </a:r>
            <a:r>
              <a:rPr lang="en-US" sz="1800" dirty="0" err="1" smtClean="0"/>
              <a:t>gaya</a:t>
            </a:r>
            <a:r>
              <a:rPr lang="en-US" sz="1800" dirty="0" smtClean="0"/>
              <a:t> – </a:t>
            </a:r>
            <a:r>
              <a:rPr lang="en-US" sz="1800" dirty="0" err="1" smtClean="0"/>
              <a:t>gaya</a:t>
            </a:r>
            <a:r>
              <a:rPr lang="en-US" sz="1800" dirty="0" smtClean="0"/>
              <a:t>.</a:t>
            </a:r>
            <a:br>
              <a:rPr lang="en-US" sz="1800" dirty="0" smtClean="0"/>
            </a:br>
            <a:r>
              <a:rPr lang="en-US" sz="1800" dirty="0" smtClean="0"/>
              <a:t>* </a:t>
            </a:r>
            <a:r>
              <a:rPr lang="en-US" sz="1800" dirty="0" err="1" smtClean="0"/>
              <a:t>Menerapkan</a:t>
            </a:r>
            <a:r>
              <a:rPr lang="en-US" sz="1800" dirty="0" smtClean="0"/>
              <a:t> </a:t>
            </a:r>
            <a:r>
              <a:rPr lang="en-US" sz="1800" dirty="0" err="1" smtClean="0"/>
              <a:t>Hukum</a:t>
            </a:r>
            <a:r>
              <a:rPr lang="en-US" sz="1800" dirty="0" smtClean="0"/>
              <a:t> – </a:t>
            </a:r>
            <a:r>
              <a:rPr lang="en-US" sz="1800" dirty="0" err="1" smtClean="0"/>
              <a:t>hukum</a:t>
            </a:r>
            <a:r>
              <a:rPr lang="en-US" sz="1800" dirty="0" smtClean="0"/>
              <a:t> </a:t>
            </a:r>
            <a:r>
              <a:rPr lang="en-US" sz="1800" dirty="0" err="1" smtClean="0"/>
              <a:t>newton</a:t>
            </a:r>
            <a:r>
              <a:rPr lang="en-US" sz="1800" dirty="0" smtClean="0"/>
              <a:t> </a:t>
            </a:r>
            <a:r>
              <a:rPr lang="en-US" sz="1800" dirty="0" err="1" smtClean="0"/>
              <a:t>untuk</a:t>
            </a:r>
            <a:r>
              <a:rPr lang="en-US" sz="1800" dirty="0" smtClean="0"/>
              <a:t> </a:t>
            </a:r>
            <a:r>
              <a:rPr lang="en-US" sz="1800" dirty="0" err="1" smtClean="0"/>
              <a:t>menjelaskan</a:t>
            </a:r>
            <a:r>
              <a:rPr lang="en-US" sz="1800" dirty="0" smtClean="0"/>
              <a:t> </a:t>
            </a:r>
            <a:r>
              <a:rPr lang="en-US" sz="1800" dirty="0" err="1" smtClean="0"/>
              <a:t>berbagai</a:t>
            </a:r>
            <a:r>
              <a:rPr lang="en-US" sz="1800" dirty="0" smtClean="0"/>
              <a:t> </a:t>
            </a:r>
            <a:r>
              <a:rPr lang="en-US" sz="1800" dirty="0" err="1" smtClean="0"/>
              <a:t>peristiwa</a:t>
            </a:r>
            <a:r>
              <a:rPr lang="en-US" sz="1800" dirty="0" smtClean="0"/>
              <a:t> </a:t>
            </a:r>
            <a:r>
              <a:rPr lang="en-US" sz="1800" dirty="0" err="1" smtClean="0"/>
              <a:t>dalam</a:t>
            </a:r>
            <a:r>
              <a:rPr lang="en-US" sz="1800" dirty="0" smtClean="0"/>
              <a:t> </a:t>
            </a:r>
            <a:r>
              <a:rPr lang="en-US" sz="1800" dirty="0" err="1" smtClean="0"/>
              <a:t>kehidupan</a:t>
            </a:r>
            <a:r>
              <a:rPr lang="en-US" sz="1800" dirty="0" smtClean="0"/>
              <a:t> </a:t>
            </a:r>
            <a:r>
              <a:rPr lang="en-US" sz="1800" dirty="0" err="1" smtClean="0"/>
              <a:t>sehari</a:t>
            </a:r>
            <a:r>
              <a:rPr lang="en-US" sz="1800" dirty="0" smtClean="0"/>
              <a:t> – </a:t>
            </a:r>
            <a:r>
              <a:rPr lang="en-US" sz="1800" dirty="0" err="1" smtClean="0"/>
              <a:t>hari</a:t>
            </a:r>
            <a:r>
              <a:rPr lang="en-US" sz="1800" dirty="0" smtClean="0"/>
              <a:t>.</a:t>
            </a:r>
            <a:endParaRPr lang="en-US" sz="1800" dirty="0"/>
          </a:p>
        </p:txBody>
      </p:sp>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200"/>
            <a:ext cx="8229600" cy="1143000"/>
          </a:xfrm>
        </p:spPr>
        <p:txBody>
          <a:bodyPr>
            <a:normAutofit/>
          </a:bodyPr>
          <a:lstStyle/>
          <a:p>
            <a:r>
              <a:rPr lang="en-US" sz="3600" dirty="0" err="1" smtClean="0"/>
              <a:t>Bentuk</a:t>
            </a:r>
            <a:r>
              <a:rPr lang="en-US" sz="3600" dirty="0" smtClean="0"/>
              <a:t> Mobil yang </a:t>
            </a:r>
            <a:r>
              <a:rPr lang="en-US" sz="3600" dirty="0" err="1" smtClean="0"/>
              <a:t>berbentuk</a:t>
            </a:r>
            <a:r>
              <a:rPr lang="en-US" sz="3600" dirty="0" smtClean="0"/>
              <a:t> </a:t>
            </a:r>
            <a:r>
              <a:rPr lang="en-US" sz="3600" dirty="0" err="1" smtClean="0"/>
              <a:t>Aerodinamis</a:t>
            </a:r>
            <a:endParaRPr lang="en-US" sz="3600" dirty="0"/>
          </a:p>
        </p:txBody>
      </p:sp>
      <p:pic>
        <p:nvPicPr>
          <p:cNvPr id="3" name="Picture 7" descr="Mobil bru"/>
          <p:cNvPicPr>
            <a:picLocks noChangeAspect="1" noChangeArrowheads="1"/>
          </p:cNvPicPr>
          <p:nvPr/>
        </p:nvPicPr>
        <p:blipFill>
          <a:blip r:embed="rId2"/>
          <a:srcRect/>
          <a:stretch>
            <a:fillRect/>
          </a:stretch>
        </p:blipFill>
        <p:spPr bwMode="auto">
          <a:xfrm>
            <a:off x="0" y="0"/>
            <a:ext cx="9144000" cy="53340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par>
                                <p:cTn id="8" presetID="40" presetClass="entr" presetSubtype="0" fill="hold" grpId="0" nodeType="withEffect">
                                  <p:stCondLst>
                                    <p:cond delay="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anim calcmode="lin" valueType="num">
                                      <p:cBhvr>
                                        <p:cTn id="11" dur="2000" fill="hold"/>
                                        <p:tgtEl>
                                          <p:spTgt spid="2"/>
                                        </p:tgtEl>
                                        <p:attrNameLst>
                                          <p:attrName>ppt_x</p:attrName>
                                        </p:attrNameLst>
                                      </p:cBhvr>
                                      <p:tavLst>
                                        <p:tav tm="0">
                                          <p:val>
                                            <p:strVal val="#ppt_x-.1"/>
                                          </p:val>
                                        </p:tav>
                                        <p:tav tm="100000">
                                          <p:val>
                                            <p:strVal val="#ppt_x"/>
                                          </p:val>
                                        </p:tav>
                                      </p:tavLst>
                                    </p:anim>
                                    <p:anim calcmode="lin" valueType="num">
                                      <p:cBhvr>
                                        <p:cTn id="12"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257800"/>
            <a:ext cx="8534400" cy="884238"/>
          </a:xfrm>
        </p:spPr>
        <p:txBody>
          <a:bodyPr>
            <a:noAutofit/>
          </a:bodyPr>
          <a:lstStyle/>
          <a:p>
            <a:r>
              <a:rPr lang="en-US" sz="3600" dirty="0" err="1" smtClean="0"/>
              <a:t>Bentuk</a:t>
            </a:r>
            <a:r>
              <a:rPr lang="en-US" sz="3600" dirty="0" smtClean="0"/>
              <a:t> </a:t>
            </a:r>
            <a:r>
              <a:rPr lang="en-US" sz="3600" dirty="0" err="1" smtClean="0"/>
              <a:t>Pesawat</a:t>
            </a:r>
            <a:r>
              <a:rPr lang="en-US" sz="3600" dirty="0" smtClean="0"/>
              <a:t> yang </a:t>
            </a:r>
            <a:r>
              <a:rPr lang="en-US" sz="3600" dirty="0" err="1" smtClean="0"/>
              <a:t>berbentuk</a:t>
            </a:r>
            <a:r>
              <a:rPr lang="en-US" sz="3600" dirty="0" smtClean="0"/>
              <a:t> </a:t>
            </a:r>
            <a:r>
              <a:rPr lang="en-US" sz="3600" dirty="0" err="1" smtClean="0"/>
              <a:t>Aerodinamis</a:t>
            </a:r>
            <a:endParaRPr lang="en-US" sz="3600" dirty="0"/>
          </a:p>
        </p:txBody>
      </p:sp>
      <p:pic>
        <p:nvPicPr>
          <p:cNvPr id="38914" name="Picture 2" descr="C:\Documents and Settings\Administrator\My Documents\Unduhan\gaya2 pada pesawatabc.jpg"/>
          <p:cNvPicPr>
            <a:picLocks noChangeAspect="1" noChangeArrowheads="1"/>
          </p:cNvPicPr>
          <p:nvPr/>
        </p:nvPicPr>
        <p:blipFill>
          <a:blip r:embed="rId2"/>
          <a:srcRect/>
          <a:stretch>
            <a:fillRect/>
          </a:stretch>
        </p:blipFill>
        <p:spPr bwMode="auto">
          <a:xfrm>
            <a:off x="228600" y="228600"/>
            <a:ext cx="8686800" cy="4572000"/>
          </a:xfrm>
          <a:prstGeom prst="rect">
            <a:avLst/>
          </a:prstGeom>
          <a:noFill/>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38914"/>
                                        </p:tgtEl>
                                        <p:attrNameLst>
                                          <p:attrName>style.visibility</p:attrName>
                                        </p:attrNameLst>
                                      </p:cBhvr>
                                      <p:to>
                                        <p:strVal val="visible"/>
                                      </p:to>
                                    </p:set>
                                    <p:anim calcmode="lin" valueType="num">
                                      <p:cBhvr>
                                        <p:cTn id="7" dur="2000" fill="hold"/>
                                        <p:tgtEl>
                                          <p:spTgt spid="38914"/>
                                        </p:tgtEl>
                                        <p:attrNameLst>
                                          <p:attrName>ppt_w</p:attrName>
                                        </p:attrNameLst>
                                      </p:cBhvr>
                                      <p:tavLst>
                                        <p:tav tm="0">
                                          <p:val>
                                            <p:fltVal val="0"/>
                                          </p:val>
                                        </p:tav>
                                        <p:tav tm="100000">
                                          <p:val>
                                            <p:strVal val="#ppt_w"/>
                                          </p:val>
                                        </p:tav>
                                      </p:tavLst>
                                    </p:anim>
                                    <p:anim calcmode="lin" valueType="num">
                                      <p:cBhvr>
                                        <p:cTn id="8" dur="2000" fill="hold"/>
                                        <p:tgtEl>
                                          <p:spTgt spid="38914"/>
                                        </p:tgtEl>
                                        <p:attrNameLst>
                                          <p:attrName>ppt_h</p:attrName>
                                        </p:attrNameLst>
                                      </p:cBhvr>
                                      <p:tavLst>
                                        <p:tav tm="0">
                                          <p:val>
                                            <p:fltVal val="0"/>
                                          </p:val>
                                        </p:tav>
                                        <p:tav tm="100000">
                                          <p:val>
                                            <p:strVal val="#ppt_h"/>
                                          </p:val>
                                        </p:tav>
                                      </p:tavLst>
                                    </p:anim>
                                    <p:anim calcmode="lin" valueType="num">
                                      <p:cBhvr>
                                        <p:cTn id="9" dur="2000" fill="hold"/>
                                        <p:tgtEl>
                                          <p:spTgt spid="38914"/>
                                        </p:tgtEl>
                                        <p:attrNameLst>
                                          <p:attrName>style.rotation</p:attrName>
                                        </p:attrNameLst>
                                      </p:cBhvr>
                                      <p:tavLst>
                                        <p:tav tm="0">
                                          <p:val>
                                            <p:fltVal val="90"/>
                                          </p:val>
                                        </p:tav>
                                        <p:tav tm="100000">
                                          <p:val>
                                            <p:fltVal val="0"/>
                                          </p:val>
                                        </p:tav>
                                      </p:tavLst>
                                    </p:anim>
                                    <p:animEffect transition="in" filter="fade">
                                      <p:cBhvr>
                                        <p:cTn id="10" dur="2000"/>
                                        <p:tgtEl>
                                          <p:spTgt spid="38914"/>
                                        </p:tgtEl>
                                      </p:cBhvr>
                                    </p:animEffect>
                                  </p:childTnLst>
                                </p:cTn>
                              </p:par>
                              <p:par>
                                <p:cTn id="11" presetID="17"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000" fill="hold"/>
                                        <p:tgtEl>
                                          <p:spTgt spid="2"/>
                                        </p:tgtEl>
                                        <p:attrNameLst>
                                          <p:attrName>ppt_w</p:attrName>
                                        </p:attrNameLst>
                                      </p:cBhvr>
                                      <p:tavLst>
                                        <p:tav tm="0">
                                          <p:val>
                                            <p:fltVal val="0"/>
                                          </p:val>
                                        </p:tav>
                                        <p:tav tm="100000">
                                          <p:val>
                                            <p:strVal val="#ppt_w"/>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4297362"/>
          </a:xfrm>
        </p:spPr>
        <p:txBody>
          <a:bodyPr>
            <a:noAutofit/>
          </a:bodyPr>
          <a:lstStyle/>
          <a:p>
            <a:r>
              <a:rPr lang="id-ID" sz="2800" b="1" u="sng" dirty="0" smtClean="0">
                <a:effectLst>
                  <a:outerShdw blurRad="38100" dist="38100" dir="2700000" algn="tl">
                    <a:srgbClr val="000000">
                      <a:alpha val="43137"/>
                    </a:srgbClr>
                  </a:outerShdw>
                </a:effectLst>
                <a:latin typeface="Palatino Linotype" pitchFamily="18" charset="0"/>
              </a:rPr>
              <a:t>Contoh gaya gesek yang menguntungkan:</a:t>
            </a:r>
            <a:r>
              <a:rPr lang="en-US" sz="2800" b="1" u="sng" dirty="0" smtClean="0">
                <a:effectLst>
                  <a:outerShdw blurRad="38100" dist="38100" dir="2700000" algn="tl">
                    <a:srgbClr val="000000">
                      <a:alpha val="43137"/>
                    </a:srgbClr>
                  </a:outerShdw>
                </a:effectLst>
                <a:latin typeface="Palatino Linotype" pitchFamily="18" charset="0"/>
              </a:rPr>
              <a:t/>
            </a:r>
            <a:br>
              <a:rPr lang="en-US" sz="2800" b="1" u="sng" dirty="0" smtClean="0">
                <a:effectLst>
                  <a:outerShdw blurRad="38100" dist="38100" dir="2700000" algn="tl">
                    <a:srgbClr val="000000">
                      <a:alpha val="43137"/>
                    </a:srgbClr>
                  </a:outerShdw>
                </a:effectLst>
                <a:latin typeface="Palatino Linotype" pitchFamily="18" charset="0"/>
              </a:rPr>
            </a:br>
            <a:r>
              <a:rPr lang="id-ID" sz="2000" b="1" dirty="0" smtClean="0">
                <a:solidFill>
                  <a:schemeClr val="tx2">
                    <a:lumMod val="75000"/>
                  </a:schemeClr>
                </a:solidFill>
                <a:latin typeface="Rockwell" pitchFamily="18" charset="0"/>
              </a:rPr>
              <a:t/>
            </a:r>
            <a:br>
              <a:rPr lang="id-ID" sz="2000" b="1" dirty="0" smtClean="0">
                <a:solidFill>
                  <a:schemeClr val="tx2">
                    <a:lumMod val="75000"/>
                  </a:schemeClr>
                </a:solidFill>
                <a:latin typeface="Rockwell" pitchFamily="18" charset="0"/>
              </a:rPr>
            </a:br>
            <a:r>
              <a:rPr lang="id-ID" sz="2000" b="1" dirty="0" smtClean="0">
                <a:latin typeface="Rockwell" pitchFamily="18" charset="0"/>
              </a:rPr>
              <a:t/>
            </a:r>
            <a:br>
              <a:rPr lang="id-ID" sz="2000" b="1" dirty="0" smtClean="0">
                <a:latin typeface="Rockwell" pitchFamily="18" charset="0"/>
              </a:rPr>
            </a:br>
            <a:r>
              <a:rPr lang="en-US" sz="2000" b="1" dirty="0" smtClean="0">
                <a:latin typeface="Rockwell" pitchFamily="18" charset="0"/>
              </a:rPr>
              <a:t>* </a:t>
            </a:r>
            <a:r>
              <a:rPr lang="en-US" sz="2000" dirty="0" smtClean="0"/>
              <a:t>P</a:t>
            </a:r>
            <a:r>
              <a:rPr lang="id-ID" sz="2000" dirty="0" smtClean="0"/>
              <a:t>rinsip gesekan pada piringan rem sepeda motor dan rem karet dengan pele</a:t>
            </a:r>
            <a:r>
              <a:rPr lang="en-US" sz="2000" dirty="0" smtClean="0"/>
              <a:t>k </a:t>
            </a:r>
            <a:r>
              <a:rPr lang="id-ID" sz="2000" dirty="0" smtClean="0"/>
              <a:t>roda sepeda,</a:t>
            </a:r>
            <a:r>
              <a:rPr lang="en-US" sz="2000" dirty="0" smtClean="0"/>
              <a:t> </a:t>
            </a:r>
            <a:r>
              <a:rPr lang="id-ID" sz="2000" dirty="0" smtClean="0"/>
              <a:t>sehingga kelajuannya dapat dikurangi.</a:t>
            </a:r>
            <a:br>
              <a:rPr lang="id-ID" sz="2000" dirty="0" smtClean="0"/>
            </a:br>
            <a:r>
              <a:rPr lang="id-ID" sz="2000" dirty="0" smtClean="0"/>
              <a:t/>
            </a:r>
            <a:br>
              <a:rPr lang="id-ID" sz="2000" dirty="0" smtClean="0"/>
            </a:br>
            <a:r>
              <a:rPr lang="en-US" sz="2000" dirty="0" smtClean="0"/>
              <a:t>*</a:t>
            </a:r>
            <a:r>
              <a:rPr lang="id-ID" sz="2000" dirty="0" smtClean="0"/>
              <a:t> </a:t>
            </a:r>
            <a:r>
              <a:rPr lang="en-US" sz="2000" dirty="0" smtClean="0"/>
              <a:t>B</a:t>
            </a:r>
            <a:r>
              <a:rPr lang="id-ID" sz="2000" dirty="0" smtClean="0"/>
              <a:t>an motor/mobil dibuat bergerigi dan beralur untuk memperbesar gaya</a:t>
            </a:r>
            <a:r>
              <a:rPr lang="en-US" sz="2000" dirty="0" smtClean="0"/>
              <a:t> </a:t>
            </a:r>
            <a:r>
              <a:rPr lang="id-ID" sz="2000" dirty="0" smtClean="0"/>
              <a:t>gesek terhadap jalan,</a:t>
            </a:r>
            <a:r>
              <a:rPr lang="en-US" sz="2000" dirty="0" smtClean="0"/>
              <a:t> </a:t>
            </a:r>
            <a:r>
              <a:rPr lang="id-ID" sz="2000" dirty="0" smtClean="0"/>
              <a:t>sehingga mobil tidak selip dan tergelincir saat berjalan.</a:t>
            </a:r>
            <a:br>
              <a:rPr lang="id-ID" sz="2000" dirty="0" smtClean="0"/>
            </a:br>
            <a:r>
              <a:rPr lang="id-ID" sz="2000" dirty="0" smtClean="0"/>
              <a:t/>
            </a:r>
            <a:br>
              <a:rPr lang="id-ID" sz="2000" dirty="0" smtClean="0"/>
            </a:br>
            <a:r>
              <a:rPr lang="en-US" sz="2000" dirty="0" smtClean="0"/>
              <a:t>*</a:t>
            </a:r>
            <a:r>
              <a:rPr lang="id-ID" sz="2000" dirty="0" smtClean="0"/>
              <a:t> </a:t>
            </a:r>
            <a:r>
              <a:rPr lang="en-US" sz="2000" dirty="0" smtClean="0"/>
              <a:t>G</a:t>
            </a:r>
            <a:r>
              <a:rPr lang="id-ID" sz="2000" dirty="0" smtClean="0"/>
              <a:t>aya gesek antara tubuh kita dengan benda-benda lain. Sehingga kita dapat</a:t>
            </a:r>
            <a:r>
              <a:rPr lang="en-US" sz="2000" dirty="0" smtClean="0"/>
              <a:t> </a:t>
            </a:r>
            <a:r>
              <a:rPr lang="id-ID" sz="2000" dirty="0" smtClean="0"/>
              <a:t>berjalan,memegang benda dll. </a:t>
            </a:r>
            <a:r>
              <a:rPr lang="en-US" sz="2000" dirty="0" smtClean="0"/>
              <a:t/>
            </a:r>
            <a:br>
              <a:rPr lang="en-US" sz="2000" dirty="0" smtClean="0"/>
            </a:br>
            <a:endParaRPr lang="en-US" sz="2000"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4953000" cy="1752600"/>
          </a:xfrm>
        </p:spPr>
        <p:txBody>
          <a:bodyPr>
            <a:noAutofit/>
          </a:bodyPr>
          <a:lstStyle/>
          <a:p>
            <a:r>
              <a:rPr lang="id-ID" sz="3200" b="1" u="sng" spc="300" dirty="0" smtClean="0">
                <a:effectLst>
                  <a:outerShdw blurRad="38100" dist="38100" dir="2700000" algn="tl">
                    <a:srgbClr val="000000">
                      <a:alpha val="43137"/>
                    </a:srgbClr>
                  </a:outerShdw>
                </a:effectLst>
                <a:latin typeface="Kristen ITC" pitchFamily="66" charset="0"/>
              </a:rPr>
              <a:t>Gaya Pegas</a:t>
            </a:r>
            <a:r>
              <a:rPr lang="id-ID" sz="2000" dirty="0" smtClean="0"/>
              <a:t/>
            </a:r>
            <a:br>
              <a:rPr lang="id-ID" sz="2000" dirty="0" smtClean="0"/>
            </a:br>
            <a:r>
              <a:rPr lang="id-ID" sz="2000" dirty="0" smtClean="0"/>
              <a:t/>
            </a:r>
            <a:br>
              <a:rPr lang="id-ID" sz="2000" dirty="0" smtClean="0"/>
            </a:br>
            <a:r>
              <a:rPr lang="id-ID" sz="2000" dirty="0" smtClean="0"/>
              <a:t> 	</a:t>
            </a:r>
            <a:r>
              <a:rPr lang="id-ID" sz="2000" dirty="0" smtClean="0">
                <a:latin typeface="Footlight MT Light" pitchFamily="18" charset="0"/>
              </a:rPr>
              <a:t>Gaya Pegas adalah gaya tarik yang ditimbulkan oleh pegas. Gaya pegas timbul karena adanya sifat elastik atau sifat lenting pegas atau karet gelang. Sifat elastik ini di miliki oleh emudian di lepaskan, maka benda itu akan kembali ke keadaan yang bentuk semula. Oleh karena itu gaya pegas disebabkan oleh sifat elasti</a:t>
            </a:r>
            <a:r>
              <a:rPr lang="en-US" sz="2000" dirty="0" smtClean="0">
                <a:latin typeface="Footlight MT Light" pitchFamily="18" charset="0"/>
              </a:rPr>
              <a:t>s</a:t>
            </a:r>
            <a:r>
              <a:rPr lang="id-ID" sz="2000" dirty="0" smtClean="0">
                <a:latin typeface="Footlight MT Light" pitchFamily="18" charset="0"/>
              </a:rPr>
              <a:t> atau sifat lenting pegas atau karet gelang maka gaya pegas juga disebut gaya elastik atau gaya lenting. benda yang apabila di ubah bentuknya k</a:t>
            </a:r>
            <a:endParaRPr lang="en-US" sz="2000" dirty="0"/>
          </a:p>
        </p:txBody>
      </p:sp>
      <p:sp>
        <p:nvSpPr>
          <p:cNvPr id="4" name="Subtitle 3"/>
          <p:cNvSpPr>
            <a:spLocks noGrp="1"/>
          </p:cNvSpPr>
          <p:nvPr>
            <p:ph type="subTitle" idx="1"/>
          </p:nvPr>
        </p:nvSpPr>
        <p:spPr>
          <a:xfrm>
            <a:off x="228600" y="4876800"/>
            <a:ext cx="8001000" cy="1600200"/>
          </a:xfrm>
        </p:spPr>
        <p:txBody>
          <a:bodyPr>
            <a:noAutofit/>
          </a:bodyPr>
          <a:lstStyle/>
          <a:p>
            <a:pPr algn="l"/>
            <a:r>
              <a:rPr lang="id-ID" sz="1800" u="sng" dirty="0" smtClean="0">
                <a:solidFill>
                  <a:schemeClr val="tx1"/>
                </a:solidFill>
                <a:effectLst>
                  <a:outerShdw blurRad="38100" dist="38100" dir="2700000" algn="tl">
                    <a:srgbClr val="000000">
                      <a:alpha val="43137"/>
                    </a:srgbClr>
                  </a:outerShdw>
                </a:effectLst>
                <a:latin typeface="+mj-lt"/>
              </a:rPr>
              <a:t>Misalnya :</a:t>
            </a:r>
            <a:r>
              <a:rPr lang="id-ID" sz="1800" dirty="0" smtClean="0">
                <a:solidFill>
                  <a:schemeClr val="tx1"/>
                </a:solidFill>
                <a:latin typeface="+mj-lt"/>
              </a:rPr>
              <a:t/>
            </a:r>
            <a:br>
              <a:rPr lang="id-ID" sz="1800" dirty="0" smtClean="0">
                <a:solidFill>
                  <a:schemeClr val="tx1"/>
                </a:solidFill>
                <a:latin typeface="+mj-lt"/>
              </a:rPr>
            </a:br>
            <a:r>
              <a:rPr lang="id-ID" sz="1800" dirty="0" smtClean="0">
                <a:solidFill>
                  <a:schemeClr val="tx1"/>
                </a:solidFill>
                <a:latin typeface="+mj-lt"/>
              </a:rPr>
              <a:t/>
            </a:r>
            <a:br>
              <a:rPr lang="id-ID" sz="1800" dirty="0" smtClean="0">
                <a:solidFill>
                  <a:schemeClr val="tx1"/>
                </a:solidFill>
                <a:latin typeface="+mj-lt"/>
              </a:rPr>
            </a:br>
            <a:r>
              <a:rPr lang="id-ID" sz="1800" dirty="0" smtClean="0">
                <a:solidFill>
                  <a:schemeClr val="tx1"/>
                </a:solidFill>
                <a:latin typeface="+mj-lt"/>
              </a:rPr>
              <a:t> 	Gaya pegas timbul pada bambu yang di bengkokkan atau busur panah yang di tarik. Gaya pegas di manfaatkan untuk mengurangi pengaruh dari getaran pada jalan yang kasar. Misalnya pada sepeda motor,, mobil,, dokar atau sepeda.</a:t>
            </a:r>
            <a:endParaRPr lang="en-US" sz="1800" dirty="0">
              <a:solidFill>
                <a:schemeClr val="tx1"/>
              </a:solidFill>
              <a:latin typeface="+mj-lt"/>
            </a:endParaRPr>
          </a:p>
        </p:txBody>
      </p:sp>
      <p:pic>
        <p:nvPicPr>
          <p:cNvPr id="3" name="Picture 10"/>
          <p:cNvPicPr>
            <a:picLocks noChangeAspect="1" noChangeArrowheads="1"/>
          </p:cNvPicPr>
          <p:nvPr/>
        </p:nvPicPr>
        <p:blipFill>
          <a:blip r:embed="rId2" cstate="print"/>
          <a:srcRect/>
          <a:stretch>
            <a:fillRect/>
          </a:stretch>
        </p:blipFill>
        <p:spPr bwMode="auto">
          <a:xfrm>
            <a:off x="5715000" y="228600"/>
            <a:ext cx="3048000" cy="4267200"/>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2"/>
                                        </p:tgtEl>
                                        <p:attrNameLst>
                                          <p:attrName>ppt_w</p:attrName>
                                        </p:attrNameLst>
                                      </p:cBhvr>
                                      <p:tavLst>
                                        <p:tav tm="0">
                                          <p:val>
                                            <p:strVal val="#ppt_w*.05"/>
                                          </p:val>
                                        </p:tav>
                                        <p:tav tm="100000">
                                          <p:val>
                                            <p:strVal val="#ppt_w"/>
                                          </p:val>
                                        </p:tav>
                                      </p:tavLst>
                                    </p:anim>
                                    <p:anim calcmode="lin" valueType="num">
                                      <p:cBhvr>
                                        <p:cTn id="10" dur="2000" fill="hold"/>
                                        <p:tgtEl>
                                          <p:spTgt spid="2"/>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2"/>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2"/>
                                        </p:tgtEl>
                                      </p:cBhvr>
                                    </p:animEffect>
                                  </p:childTnLst>
                                </p:cTn>
                              </p:par>
                              <p:par>
                                <p:cTn id="15" presetID="13" presetClass="entr" presetSubtype="16"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plus(in)">
                                      <p:cBhvr>
                                        <p:cTn id="17" dur="2000"/>
                                        <p:tgtEl>
                                          <p:spTgt spid="4">
                                            <p:txEl>
                                              <p:pRg st="0" end="0"/>
                                            </p:txEl>
                                          </p:spTgt>
                                        </p:tgtEl>
                                      </p:cBhvr>
                                    </p:animEffect>
                                  </p:childTnLst>
                                </p:cTn>
                              </p:par>
                              <p:par>
                                <p:cTn id="18" presetID="35"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000"/>
                                        <p:tgtEl>
                                          <p:spTgt spid="3"/>
                                        </p:tgtEl>
                                      </p:cBhvr>
                                    </p:animEffect>
                                    <p:anim calcmode="lin" valueType="num">
                                      <p:cBhvr>
                                        <p:cTn id="21" dur="2000" fill="hold"/>
                                        <p:tgtEl>
                                          <p:spTgt spid="3"/>
                                        </p:tgtEl>
                                        <p:attrNameLst>
                                          <p:attrName>style.rotation</p:attrName>
                                        </p:attrNameLst>
                                      </p:cBhvr>
                                      <p:tavLst>
                                        <p:tav tm="0">
                                          <p:val>
                                            <p:fltVal val="720"/>
                                          </p:val>
                                        </p:tav>
                                        <p:tav tm="100000">
                                          <p:val>
                                            <p:fltVal val="0"/>
                                          </p:val>
                                        </p:tav>
                                      </p:tavLst>
                                    </p:anim>
                                    <p:anim calcmode="lin" valueType="num">
                                      <p:cBhvr>
                                        <p:cTn id="22" dur="2000" fill="hold"/>
                                        <p:tgtEl>
                                          <p:spTgt spid="3"/>
                                        </p:tgtEl>
                                        <p:attrNameLst>
                                          <p:attrName>ppt_h</p:attrName>
                                        </p:attrNameLst>
                                      </p:cBhvr>
                                      <p:tavLst>
                                        <p:tav tm="0">
                                          <p:val>
                                            <p:fltVal val="0"/>
                                          </p:val>
                                        </p:tav>
                                        <p:tav tm="100000">
                                          <p:val>
                                            <p:strVal val="#ppt_h"/>
                                          </p:val>
                                        </p:tav>
                                      </p:tavLst>
                                    </p:anim>
                                    <p:anim calcmode="lin" valueType="num">
                                      <p:cBhvr>
                                        <p:cTn id="23"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4800600"/>
          </a:xfrm>
        </p:spPr>
        <p:txBody>
          <a:bodyPr>
            <a:noAutofit/>
          </a:bodyPr>
          <a:lstStyle/>
          <a:p>
            <a:r>
              <a:rPr lang="id-ID" sz="2800" b="1" u="sng" spc="600" dirty="0" smtClean="0">
                <a:effectLst>
                  <a:outerShdw blurRad="38100" dist="38100" dir="2700000" algn="tl">
                    <a:srgbClr val="000000">
                      <a:alpha val="43137"/>
                    </a:srgbClr>
                  </a:outerShdw>
                </a:effectLst>
                <a:latin typeface="Comic Sans MS" pitchFamily="66" charset="0"/>
              </a:rPr>
              <a:t>GAYA MAGNET</a:t>
            </a:r>
            <a:r>
              <a:rPr lang="id-ID" sz="2400" b="1" u="sng" spc="600" dirty="0" smtClean="0">
                <a:effectLst>
                  <a:outerShdw blurRad="38100" dist="38100" dir="2700000" algn="tl">
                    <a:srgbClr val="000000">
                      <a:alpha val="43137"/>
                    </a:srgbClr>
                  </a:outerShdw>
                </a:effectLst>
                <a:latin typeface="Comic Sans MS" pitchFamily="66" charset="0"/>
              </a:rPr>
              <a:t/>
            </a:r>
            <a:br>
              <a:rPr lang="id-ID" sz="2400" b="1" u="sng" spc="600" dirty="0" smtClean="0">
                <a:effectLst>
                  <a:outerShdw blurRad="38100" dist="38100" dir="2700000" algn="tl">
                    <a:srgbClr val="000000">
                      <a:alpha val="43137"/>
                    </a:srgbClr>
                  </a:outerShdw>
                </a:effectLst>
                <a:latin typeface="Comic Sans MS" pitchFamily="66" charset="0"/>
              </a:rPr>
            </a:br>
            <a:r>
              <a:rPr lang="id-ID" sz="1800" dirty="0" smtClean="0">
                <a:latin typeface="Comic Sans MS" pitchFamily="66" charset="0"/>
              </a:rPr>
              <a:t/>
            </a:r>
            <a:br>
              <a:rPr lang="id-ID" sz="1800" dirty="0" smtClean="0">
                <a:latin typeface="Comic Sans MS" pitchFamily="66" charset="0"/>
              </a:rPr>
            </a:br>
            <a:r>
              <a:rPr lang="id-ID" sz="1800" dirty="0" smtClean="0">
                <a:latin typeface="Comic Sans MS" pitchFamily="66" charset="0"/>
              </a:rPr>
              <a:t>	Gaya Magnet merupakan gaya yang ditimbulkan oleh tarikan atau dorongan dari magnet.</a:t>
            </a:r>
            <a:r>
              <a:rPr lang="en-US" sz="1800" dirty="0" smtClean="0">
                <a:latin typeface="Comic Sans MS" pitchFamily="66" charset="0"/>
              </a:rPr>
              <a:t> </a:t>
            </a:r>
            <a:r>
              <a:rPr lang="en-US" sz="1800" dirty="0" err="1" smtClean="0">
                <a:latin typeface="Comic Sans MS" pitchFamily="66" charset="0"/>
              </a:rPr>
              <a:t>Contoh</a:t>
            </a:r>
            <a:r>
              <a:rPr lang="en-US" sz="1800" dirty="0" smtClean="0">
                <a:latin typeface="Comic Sans MS" pitchFamily="66" charset="0"/>
              </a:rPr>
              <a:t> </a:t>
            </a:r>
            <a:r>
              <a:rPr lang="en-US" sz="1800" dirty="0" err="1" smtClean="0">
                <a:latin typeface="Comic Sans MS" pitchFamily="66" charset="0"/>
              </a:rPr>
              <a:t>tertariknya</a:t>
            </a:r>
            <a:r>
              <a:rPr lang="en-US" sz="1800" dirty="0" smtClean="0">
                <a:latin typeface="Comic Sans MS" pitchFamily="66" charset="0"/>
              </a:rPr>
              <a:t> </a:t>
            </a:r>
            <a:r>
              <a:rPr lang="en-US" sz="1800" dirty="0" err="1" smtClean="0">
                <a:latin typeface="Comic Sans MS" pitchFamily="66" charset="0"/>
              </a:rPr>
              <a:t>paku</a:t>
            </a:r>
            <a:r>
              <a:rPr lang="en-US" sz="1800" dirty="0" smtClean="0">
                <a:latin typeface="Comic Sans MS" pitchFamily="66" charset="0"/>
              </a:rPr>
              <a:t> </a:t>
            </a:r>
            <a:r>
              <a:rPr lang="en-US" sz="1800" dirty="0" err="1" smtClean="0">
                <a:latin typeface="Comic Sans MS" pitchFamily="66" charset="0"/>
              </a:rPr>
              <a:t>ketika</a:t>
            </a:r>
            <a:r>
              <a:rPr lang="en-US" sz="1800" dirty="0" smtClean="0">
                <a:latin typeface="Comic Sans MS" pitchFamily="66" charset="0"/>
              </a:rPr>
              <a:t> </a:t>
            </a:r>
            <a:r>
              <a:rPr lang="en-US" sz="1800" dirty="0" err="1" smtClean="0">
                <a:latin typeface="Comic Sans MS" pitchFamily="66" charset="0"/>
              </a:rPr>
              <a:t>didekatkan</a:t>
            </a:r>
            <a:r>
              <a:rPr lang="en-US" sz="1800" dirty="0" smtClean="0">
                <a:latin typeface="Comic Sans MS" pitchFamily="66" charset="0"/>
              </a:rPr>
              <a:t> </a:t>
            </a:r>
            <a:r>
              <a:rPr lang="en-US" sz="1800" dirty="0" err="1" smtClean="0">
                <a:latin typeface="Comic Sans MS" pitchFamily="66" charset="0"/>
              </a:rPr>
              <a:t>dengan</a:t>
            </a:r>
            <a:r>
              <a:rPr lang="en-US" sz="1800" dirty="0" smtClean="0">
                <a:latin typeface="Comic Sans MS" pitchFamily="66" charset="0"/>
              </a:rPr>
              <a:t> magnet. Gaya magnet </a:t>
            </a:r>
            <a:r>
              <a:rPr lang="en-US" sz="1800" dirty="0" err="1" smtClean="0">
                <a:latin typeface="Comic Sans MS" pitchFamily="66" charset="0"/>
              </a:rPr>
              <a:t>dapat</a:t>
            </a:r>
            <a:r>
              <a:rPr lang="en-US" sz="1800" dirty="0" smtClean="0">
                <a:latin typeface="Comic Sans MS" pitchFamily="66" charset="0"/>
              </a:rPr>
              <a:t> </a:t>
            </a:r>
            <a:r>
              <a:rPr lang="en-US" sz="1800" dirty="0" err="1" smtClean="0">
                <a:latin typeface="Comic Sans MS" pitchFamily="66" charset="0"/>
              </a:rPr>
              <a:t>menarik</a:t>
            </a:r>
            <a:r>
              <a:rPr lang="en-US" sz="1800" dirty="0" smtClean="0">
                <a:latin typeface="Comic Sans MS" pitchFamily="66" charset="0"/>
              </a:rPr>
              <a:t> </a:t>
            </a:r>
            <a:r>
              <a:rPr lang="en-US" sz="1800" dirty="0" err="1" smtClean="0">
                <a:latin typeface="Comic Sans MS" pitchFamily="66" charset="0"/>
              </a:rPr>
              <a:t>benda</a:t>
            </a:r>
            <a:r>
              <a:rPr lang="en-US" sz="1800" dirty="0" smtClean="0">
                <a:latin typeface="Comic Sans MS" pitchFamily="66" charset="0"/>
              </a:rPr>
              <a:t> – </a:t>
            </a:r>
            <a:r>
              <a:rPr lang="en-US" sz="1800" dirty="0" err="1" smtClean="0">
                <a:latin typeface="Comic Sans MS" pitchFamily="66" charset="0"/>
              </a:rPr>
              <a:t>benda</a:t>
            </a:r>
            <a:r>
              <a:rPr lang="en-US" sz="1800" dirty="0" smtClean="0">
                <a:latin typeface="Comic Sans MS" pitchFamily="66" charset="0"/>
              </a:rPr>
              <a:t> yang </a:t>
            </a:r>
            <a:r>
              <a:rPr lang="en-US" sz="1800" dirty="0" err="1" smtClean="0">
                <a:latin typeface="Comic Sans MS" pitchFamily="66" charset="0"/>
              </a:rPr>
              <a:t>terbuat</a:t>
            </a:r>
            <a:r>
              <a:rPr lang="en-US" sz="1800" dirty="0" smtClean="0">
                <a:latin typeface="Comic Sans MS" pitchFamily="66" charset="0"/>
              </a:rPr>
              <a:t> </a:t>
            </a:r>
            <a:r>
              <a:rPr lang="en-US" sz="1800" dirty="0" err="1" smtClean="0">
                <a:latin typeface="Comic Sans MS" pitchFamily="66" charset="0"/>
              </a:rPr>
              <a:t>dari</a:t>
            </a:r>
            <a:r>
              <a:rPr lang="en-US" sz="1800" dirty="0" smtClean="0">
                <a:latin typeface="Comic Sans MS" pitchFamily="66" charset="0"/>
              </a:rPr>
              <a:t> </a:t>
            </a:r>
            <a:r>
              <a:rPr lang="en-US" sz="1800" dirty="0" err="1" smtClean="0">
                <a:latin typeface="Comic Sans MS" pitchFamily="66" charset="0"/>
              </a:rPr>
              <a:t>besi</a:t>
            </a:r>
            <a:r>
              <a:rPr lang="en-US" sz="1800" dirty="0" smtClean="0">
                <a:latin typeface="Comic Sans MS" pitchFamily="66" charset="0"/>
              </a:rPr>
              <a:t> </a:t>
            </a:r>
            <a:r>
              <a:rPr lang="en-US" sz="1800" dirty="0" err="1" smtClean="0">
                <a:latin typeface="Comic Sans MS" pitchFamily="66" charset="0"/>
              </a:rPr>
              <a:t>dan</a:t>
            </a:r>
            <a:r>
              <a:rPr lang="en-US" sz="1800" dirty="0" smtClean="0">
                <a:latin typeface="Comic Sans MS" pitchFamily="66" charset="0"/>
              </a:rPr>
              <a:t> </a:t>
            </a:r>
            <a:r>
              <a:rPr lang="en-US" sz="1800" dirty="0" err="1" smtClean="0">
                <a:latin typeface="Comic Sans MS" pitchFamily="66" charset="0"/>
              </a:rPr>
              <a:t>baja</a:t>
            </a:r>
            <a:r>
              <a:rPr lang="en-US" sz="1800" dirty="0" smtClean="0">
                <a:latin typeface="Comic Sans MS" pitchFamily="66" charset="0"/>
              </a:rPr>
              <a:t>.</a:t>
            </a:r>
            <a:br>
              <a:rPr lang="en-US" sz="1800" dirty="0" smtClean="0">
                <a:latin typeface="Comic Sans MS" pitchFamily="66" charset="0"/>
              </a:rPr>
            </a:b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r>
            <a:br>
              <a:rPr lang="en-US" sz="1800" dirty="0" smtClean="0">
                <a:latin typeface="Comic Sans MS" pitchFamily="66" charset="0"/>
              </a:rPr>
            </a:b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r>
            <a:br>
              <a:rPr lang="en-US" sz="1800" dirty="0" smtClean="0">
                <a:latin typeface="Comic Sans MS" pitchFamily="66" charset="0"/>
              </a:rPr>
            </a:br>
            <a:r>
              <a:rPr lang="en-US" sz="1800" dirty="0" smtClean="0">
                <a:latin typeface="Comic Sans MS" pitchFamily="66" charset="0"/>
              </a:rPr>
              <a:t/>
            </a:r>
            <a:br>
              <a:rPr lang="en-US" sz="1800" dirty="0" smtClean="0">
                <a:latin typeface="Comic Sans MS" pitchFamily="66" charset="0"/>
              </a:rPr>
            </a:b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r>
            <a:br>
              <a:rPr lang="en-US" sz="1800" dirty="0" smtClean="0">
                <a:latin typeface="Comic Sans MS" pitchFamily="66" charset="0"/>
              </a:rPr>
            </a:b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r>
            <a:br>
              <a:rPr lang="en-US" sz="1800" dirty="0" smtClean="0">
                <a:latin typeface="Comic Sans MS" pitchFamily="66" charset="0"/>
              </a:rPr>
            </a:br>
            <a:r>
              <a:rPr lang="id-ID" sz="1800" dirty="0" smtClean="0">
                <a:latin typeface="Comic Sans MS" pitchFamily="66" charset="0"/>
              </a:rPr>
              <a:t>Benda-benda dapat tertarik oleh magnet jika masih berada dalam medan magnet.</a:t>
            </a:r>
            <a:r>
              <a:rPr lang="en-US" sz="1800" dirty="0" smtClean="0">
                <a:latin typeface="Comic Sans MS" pitchFamily="66" charset="0"/>
              </a:rPr>
              <a:t> Di </a:t>
            </a:r>
            <a:r>
              <a:rPr lang="id-ID" sz="1800" dirty="0" smtClean="0">
                <a:latin typeface="Comic Sans MS" pitchFamily="66" charset="0"/>
              </a:rPr>
              <a:t>sekitar magnet terdapat medan magnet, yaitu daerah di sekitar magnet dimana gaya magnet masih bekerja. Sebuah benda yang berada di dalam medan magnet akan di pengaruhi medan magnet tersebut sehingga bersifat seperti magnet. Akan tetapi tidak semua benda yang berada di dalam medan magnet akan di pengaruhi dan di tarik oleh magnet, tapi hanya benda-benda yang terbuat dari besi dan baj</a:t>
            </a:r>
            <a:r>
              <a:rPr lang="en-US" sz="1800" dirty="0" smtClean="0">
                <a:latin typeface="Comic Sans MS" pitchFamily="66" charset="0"/>
              </a:rPr>
              <a:t>a.</a:t>
            </a:r>
            <a:endParaRPr lang="en-US" sz="1800" dirty="0"/>
          </a:p>
        </p:txBody>
      </p:sp>
      <p:pic>
        <p:nvPicPr>
          <p:cNvPr id="3" name="Picture 6"/>
          <p:cNvPicPr>
            <a:picLocks noChangeAspect="1" noChangeArrowheads="1"/>
          </p:cNvPicPr>
          <p:nvPr/>
        </p:nvPicPr>
        <p:blipFill>
          <a:blip r:embed="rId2" cstate="print"/>
          <a:srcRect/>
          <a:stretch>
            <a:fillRect/>
          </a:stretch>
        </p:blipFill>
        <p:spPr bwMode="auto">
          <a:xfrm>
            <a:off x="2209800" y="2209800"/>
            <a:ext cx="4343400" cy="2209800"/>
          </a:xfrm>
          <a:prstGeom prst="rect">
            <a:avLst/>
          </a:prstGeom>
          <a:noFill/>
          <a:ln w="9525">
            <a:noFill/>
            <a:miter lim="800000"/>
            <a:headEnd/>
            <a:tailEnd/>
          </a:ln>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600" decel="100000"/>
                                        <p:tgtEl>
                                          <p:spTgt spid="2"/>
                                        </p:tgtEl>
                                      </p:cBhvr>
                                    </p:animEffect>
                                    <p:anim calcmode="lin" valueType="num">
                                      <p:cBhvr>
                                        <p:cTn id="8" dur="1600" decel="100000" fill="hold"/>
                                        <p:tgtEl>
                                          <p:spTgt spid="2"/>
                                        </p:tgtEl>
                                        <p:attrNameLst>
                                          <p:attrName>style.rotation</p:attrName>
                                        </p:attrNameLst>
                                      </p:cBhvr>
                                      <p:tavLst>
                                        <p:tav tm="0">
                                          <p:val>
                                            <p:fltVal val="-90"/>
                                          </p:val>
                                        </p:tav>
                                        <p:tav tm="100000">
                                          <p:val>
                                            <p:fltVal val="0"/>
                                          </p:val>
                                        </p:tav>
                                      </p:tavLst>
                                    </p:anim>
                                    <p:anim calcmode="lin" valueType="num">
                                      <p:cBhvr>
                                        <p:cTn id="9" dur="1600" decel="100000" fill="hold"/>
                                        <p:tgtEl>
                                          <p:spTgt spid="2"/>
                                        </p:tgtEl>
                                        <p:attrNameLst>
                                          <p:attrName>ppt_x</p:attrName>
                                        </p:attrNameLst>
                                      </p:cBhvr>
                                      <p:tavLst>
                                        <p:tav tm="0">
                                          <p:val>
                                            <p:strVal val="#ppt_x+0.4"/>
                                          </p:val>
                                        </p:tav>
                                        <p:tav tm="100000">
                                          <p:val>
                                            <p:strVal val="#ppt_x-0.05"/>
                                          </p:val>
                                        </p:tav>
                                      </p:tavLst>
                                    </p:anim>
                                    <p:anim calcmode="lin" valueType="num">
                                      <p:cBhvr>
                                        <p:cTn id="10" dur="1600" decel="100000" fill="hold"/>
                                        <p:tgtEl>
                                          <p:spTgt spid="2"/>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2"/>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2"/>
                                        </p:tgtEl>
                                        <p:attrNameLst>
                                          <p:attrName>ppt_y</p:attrName>
                                        </p:attrNameLst>
                                      </p:cBhvr>
                                      <p:tavLst>
                                        <p:tav tm="0">
                                          <p:val>
                                            <p:strVal val="#ppt_y+0.1"/>
                                          </p:val>
                                        </p:tav>
                                        <p:tav tm="100000">
                                          <p:val>
                                            <p:strVal val="#ppt_y"/>
                                          </p:val>
                                        </p:tav>
                                      </p:tavLst>
                                    </p:anim>
                                  </p:childTnLst>
                                </p:cTn>
                              </p:par>
                              <p:par>
                                <p:cTn id="13" presetID="23"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2000" fill="hold"/>
                                        <p:tgtEl>
                                          <p:spTgt spid="3"/>
                                        </p:tgtEl>
                                        <p:attrNameLst>
                                          <p:attrName>ppt_w</p:attrName>
                                        </p:attrNameLst>
                                      </p:cBhvr>
                                      <p:tavLst>
                                        <p:tav tm="0">
                                          <p:val>
                                            <p:fltVal val="0"/>
                                          </p:val>
                                        </p:tav>
                                        <p:tav tm="100000">
                                          <p:val>
                                            <p:strVal val="#ppt_w"/>
                                          </p:val>
                                        </p:tav>
                                      </p:tavLst>
                                    </p:anim>
                                    <p:anim calcmode="lin" valueType="num">
                                      <p:cBhvr>
                                        <p:cTn id="16" dur="2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3657600"/>
          </a:xfrm>
        </p:spPr>
        <p:txBody>
          <a:bodyPr>
            <a:noAutofit/>
          </a:bodyPr>
          <a:lstStyle/>
          <a:p>
            <a:r>
              <a:rPr lang="id-ID" sz="2800" b="1" u="sng" spc="300" dirty="0" smtClean="0">
                <a:effectLst>
                  <a:outerShdw blurRad="38100" dist="38100" dir="2700000" algn="tl">
                    <a:srgbClr val="000000">
                      <a:alpha val="43137"/>
                    </a:srgbClr>
                  </a:outerShdw>
                </a:effectLst>
                <a:latin typeface="Kristen ITC" pitchFamily="66" charset="0"/>
              </a:rPr>
              <a:t>GAYA LISTRIK</a:t>
            </a:r>
            <a:r>
              <a:rPr lang="id-ID" sz="1800" dirty="0" smtClean="0"/>
              <a:t/>
            </a:r>
            <a:br>
              <a:rPr lang="id-ID" sz="1800" dirty="0" smtClean="0"/>
            </a:br>
            <a:r>
              <a:rPr lang="id-ID" sz="1800" dirty="0" smtClean="0"/>
              <a:t/>
            </a:r>
            <a:br>
              <a:rPr lang="id-ID" sz="1800" dirty="0" smtClean="0"/>
            </a:br>
            <a:r>
              <a:rPr lang="id-ID" sz="1800" dirty="0" smtClean="0"/>
              <a:t> 	</a:t>
            </a:r>
            <a:r>
              <a:rPr lang="id-ID" sz="1800" b="1" dirty="0" smtClean="0">
                <a:latin typeface="+mn-lt"/>
              </a:rPr>
              <a:t>Gaya Listrik merupakan gaya yang di timbulkan oleh muatan listrik yang disekitar benda bermuatan listrik terdapat medan listrik, juga halnya dengan benda yang bermuatan listrik statis ( tidak mengalir ).</a:t>
            </a:r>
            <a:br>
              <a:rPr lang="id-ID" sz="1800" b="1" dirty="0" smtClean="0">
                <a:latin typeface="+mn-lt"/>
              </a:rPr>
            </a:br>
            <a:r>
              <a:rPr lang="id-ID" sz="1800" b="1" dirty="0" smtClean="0">
                <a:latin typeface="+mn-lt"/>
              </a:rPr>
              <a:t> 	Medan listrik merupakan daerah disekitar benda bermuatan listrik, dimana gaya listrik berupa tarikan masih bekerja. Benda-benda tertentu yang berada di dalam medan listrik akan ditarik oleh benda yang bermuatan listrik tersebut. Maka akan terjadi proses perbedaan muatan listrik</a:t>
            </a:r>
            <a:r>
              <a:rPr lang="en-US" sz="1800" b="1" dirty="0" smtClean="0">
                <a:latin typeface="+mn-lt"/>
              </a:rPr>
              <a:t>.</a:t>
            </a:r>
            <a:endParaRPr lang="en-US" sz="1800" dirty="0">
              <a:latin typeface="+mn-lt"/>
            </a:endParaRPr>
          </a:p>
        </p:txBody>
      </p:sp>
      <p:sp>
        <p:nvSpPr>
          <p:cNvPr id="3" name="Subtitle 2"/>
          <p:cNvSpPr>
            <a:spLocks noGrp="1"/>
          </p:cNvSpPr>
          <p:nvPr>
            <p:ph type="subTitle" idx="1"/>
          </p:nvPr>
        </p:nvSpPr>
        <p:spPr>
          <a:xfrm>
            <a:off x="533400" y="4038600"/>
            <a:ext cx="4267200" cy="1905000"/>
          </a:xfrm>
        </p:spPr>
        <p:txBody>
          <a:bodyPr>
            <a:normAutofit/>
          </a:bodyPr>
          <a:lstStyle/>
          <a:p>
            <a:r>
              <a:rPr lang="en-US" sz="1800" b="1" dirty="0">
                <a:solidFill>
                  <a:schemeClr val="tx1"/>
                </a:solidFill>
                <a:latin typeface="+mj-lt"/>
              </a:rPr>
              <a:t>S</a:t>
            </a:r>
            <a:r>
              <a:rPr lang="id-ID" sz="1800" b="1" dirty="0" smtClean="0">
                <a:solidFill>
                  <a:schemeClr val="tx1"/>
                </a:solidFill>
                <a:latin typeface="+mj-lt"/>
              </a:rPr>
              <a:t>eperti : sisir plastik yang telah di gosok-gosokkan pada rambut kering akan bermuatan listrik, sehingga sisir plastik dapat menarik serpihan kertas tersebut yang disebut</a:t>
            </a:r>
            <a:r>
              <a:rPr lang="id-ID" sz="1800" dirty="0" smtClean="0">
                <a:solidFill>
                  <a:schemeClr val="tx1"/>
                </a:solidFill>
                <a:latin typeface="+mj-lt"/>
              </a:rPr>
              <a:t> </a:t>
            </a:r>
            <a:r>
              <a:rPr lang="en-US" sz="1800" dirty="0" smtClean="0">
                <a:solidFill>
                  <a:schemeClr val="tx1"/>
                </a:solidFill>
                <a:latin typeface="+mj-lt"/>
              </a:rPr>
              <a:t> </a:t>
            </a:r>
            <a:r>
              <a:rPr lang="id-ID" sz="1800" b="1" i="1" u="sng" dirty="0" smtClean="0">
                <a:solidFill>
                  <a:schemeClr val="tx1"/>
                </a:solidFill>
                <a:latin typeface="+mj-lt"/>
              </a:rPr>
              <a:t>gaya listrik statis</a:t>
            </a:r>
            <a:r>
              <a:rPr lang="id-ID" sz="1800" u="sng" dirty="0" smtClean="0">
                <a:solidFill>
                  <a:schemeClr val="tx1"/>
                </a:solidFill>
                <a:latin typeface="+mj-lt"/>
              </a:rPr>
              <a:t>.</a:t>
            </a:r>
            <a:endParaRPr lang="en-US" sz="1800" dirty="0">
              <a:solidFill>
                <a:schemeClr val="tx1"/>
              </a:solidFill>
              <a:latin typeface="+mj-lt"/>
            </a:endParaRPr>
          </a:p>
        </p:txBody>
      </p:sp>
      <p:pic>
        <p:nvPicPr>
          <p:cNvPr id="4" name="Picture 7"/>
          <p:cNvPicPr>
            <a:picLocks noChangeAspect="1" noChangeArrowheads="1"/>
          </p:cNvPicPr>
          <p:nvPr/>
        </p:nvPicPr>
        <p:blipFill>
          <a:blip r:embed="rId2" cstate="print"/>
          <a:srcRect/>
          <a:stretch>
            <a:fillRect/>
          </a:stretch>
        </p:blipFill>
        <p:spPr bwMode="auto">
          <a:xfrm>
            <a:off x="5181600" y="3733800"/>
            <a:ext cx="3581400" cy="266700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from="(-#ppt_w/2)" to="(#ppt_x)" calcmode="lin" valueType="num">
                                      <p:cBhvr>
                                        <p:cTn id="25" dur="1200" fill="hold">
                                          <p:stCondLst>
                                            <p:cond delay="0"/>
                                          </p:stCondLst>
                                        </p:cTn>
                                        <p:tgtEl>
                                          <p:spTgt spid="3">
                                            <p:txEl>
                                              <p:pRg st="0" end="0"/>
                                            </p:txEl>
                                          </p:spTgt>
                                        </p:tgtEl>
                                        <p:attrNameLst>
                                          <p:attrName>ppt_x</p:attrName>
                                        </p:attrNameLst>
                                      </p:cBhvr>
                                    </p:anim>
                                    <p:anim from="0" to="-1.0" calcmode="lin" valueType="num">
                                      <p:cBhvr>
                                        <p:cTn id="26" dur="400" decel="50000" autoRev="1" fill="hold">
                                          <p:stCondLst>
                                            <p:cond delay="1200"/>
                                          </p:stCondLst>
                                        </p:cTn>
                                        <p:tgtEl>
                                          <p:spTgt spid="3">
                                            <p:txEl>
                                              <p:pRg st="0" end="0"/>
                                            </p:txEl>
                                          </p:spTgt>
                                        </p:tgtEl>
                                        <p:attrNameLst>
                                          <p:attrName>xshear</p:attrName>
                                        </p:attrNameLst>
                                      </p:cBhvr>
                                    </p:anim>
                                    <p:animScale>
                                      <p:cBhvr>
                                        <p:cTn id="27" dur="400" decel="100000" autoRev="1" fill="hold">
                                          <p:stCondLst>
                                            <p:cond delay="1200"/>
                                          </p:stCondLst>
                                        </p:cTn>
                                        <p:tgtEl>
                                          <p:spTgt spid="3">
                                            <p:txEl>
                                              <p:pRg st="0" end="0"/>
                                            </p:txEl>
                                          </p:spTgt>
                                        </p:tgtEl>
                                      </p:cBhvr>
                                      <p:from x="100000" y="100000"/>
                                      <p:to x="80000" y="100000"/>
                                    </p:animScale>
                                    <p:anim by="(#ppt_h/3+#ppt_w*0.1)" calcmode="lin" valueType="num">
                                      <p:cBhvr additive="sum">
                                        <p:cTn id="28" dur="400" decel="100000" autoRev="1" fill="hold">
                                          <p:stCondLst>
                                            <p:cond delay="1200"/>
                                          </p:stCondLst>
                                        </p:cTn>
                                        <p:tgtEl>
                                          <p:spTgt spid="3">
                                            <p:txEl>
                                              <p:pRg st="0" end="0"/>
                                            </p:txEl>
                                          </p:spTgt>
                                        </p:tgtEl>
                                        <p:attrNameLst>
                                          <p:attrName>ppt_x</p:attrName>
                                        </p:attrNameLst>
                                      </p:cBhvr>
                                    </p:anim>
                                  </p:childTnLst>
                                </p:cTn>
                              </p:par>
                              <p:par>
                                <p:cTn id="29" presetID="23" presetClass="entr" presetSubtype="16"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2000" fill="hold"/>
                                        <p:tgtEl>
                                          <p:spTgt spid="4"/>
                                        </p:tgtEl>
                                        <p:attrNameLst>
                                          <p:attrName>ppt_w</p:attrName>
                                        </p:attrNameLst>
                                      </p:cBhvr>
                                      <p:tavLst>
                                        <p:tav tm="0">
                                          <p:val>
                                            <p:fltVal val="0"/>
                                          </p:val>
                                        </p:tav>
                                        <p:tav tm="100000">
                                          <p:val>
                                            <p:strVal val="#ppt_w"/>
                                          </p:val>
                                        </p:tav>
                                      </p:tavLst>
                                    </p:anim>
                                    <p:anim calcmode="lin" valueType="num">
                                      <p:cBhvr>
                                        <p:cTn id="32" dur="20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800" y="609600"/>
            <a:ext cx="8534400" cy="2514600"/>
          </a:xfrm>
        </p:spPr>
        <p:txBody>
          <a:bodyPr>
            <a:noAutofit/>
          </a:bodyPr>
          <a:lstStyle/>
          <a:p>
            <a:r>
              <a:rPr lang="en-US" sz="2800" b="1" dirty="0" smtClean="0"/>
              <a:t>PENJUMLAHAN GAYA</a:t>
            </a:r>
            <a:r>
              <a:rPr lang="en-US" sz="1800" b="1" dirty="0" smtClean="0"/>
              <a:t/>
            </a:r>
            <a:br>
              <a:rPr lang="en-US" sz="1800" b="1" dirty="0" smtClean="0"/>
            </a:br>
            <a:r>
              <a:rPr lang="en-US" sz="1800" b="1" dirty="0"/>
              <a:t/>
            </a:r>
            <a:br>
              <a:rPr lang="en-US" sz="1800" b="1" dirty="0"/>
            </a:br>
            <a:r>
              <a:rPr lang="en-US" sz="1800" dirty="0" smtClean="0"/>
              <a:t>Gaya </a:t>
            </a:r>
            <a:r>
              <a:rPr lang="en-US" sz="1800" dirty="0" err="1" smtClean="0"/>
              <a:t>termasuk</a:t>
            </a:r>
            <a:r>
              <a:rPr lang="en-US" sz="1800" dirty="0" smtClean="0"/>
              <a:t> </a:t>
            </a:r>
            <a:r>
              <a:rPr lang="en-US" sz="1800" dirty="0" err="1" smtClean="0"/>
              <a:t>besaran</a:t>
            </a:r>
            <a:r>
              <a:rPr lang="en-US" sz="1800" dirty="0" smtClean="0"/>
              <a:t> yang </a:t>
            </a:r>
            <a:r>
              <a:rPr lang="en-US" sz="1800" dirty="0" err="1" smtClean="0"/>
              <a:t>memiliki</a:t>
            </a:r>
            <a:r>
              <a:rPr lang="en-US" sz="1800" dirty="0" smtClean="0"/>
              <a:t> </a:t>
            </a:r>
            <a:r>
              <a:rPr lang="en-US" sz="1800" dirty="0" err="1" smtClean="0"/>
              <a:t>nilai</a:t>
            </a:r>
            <a:r>
              <a:rPr lang="en-US" sz="1800" dirty="0" smtClean="0"/>
              <a:t> </a:t>
            </a:r>
            <a:r>
              <a:rPr lang="en-US" sz="1800" dirty="0" err="1" smtClean="0"/>
              <a:t>dan</a:t>
            </a:r>
            <a:r>
              <a:rPr lang="en-US" sz="1800" dirty="0" smtClean="0"/>
              <a:t> </a:t>
            </a:r>
            <a:r>
              <a:rPr lang="en-US" sz="1800" dirty="0" err="1" smtClean="0"/>
              <a:t>arah</a:t>
            </a:r>
            <a:r>
              <a:rPr lang="en-US" sz="1800" dirty="0" smtClean="0"/>
              <a:t> yang </a:t>
            </a:r>
            <a:r>
              <a:rPr lang="en-US" sz="1800" dirty="0" err="1" smtClean="0"/>
              <a:t>kita</a:t>
            </a:r>
            <a:r>
              <a:rPr lang="en-US" sz="1800" dirty="0" smtClean="0"/>
              <a:t> </a:t>
            </a:r>
            <a:r>
              <a:rPr lang="en-US" sz="1800" dirty="0" err="1" smtClean="0"/>
              <a:t>kenal</a:t>
            </a:r>
            <a:r>
              <a:rPr lang="en-US" sz="1800" dirty="0" smtClean="0"/>
              <a:t> </a:t>
            </a:r>
            <a:r>
              <a:rPr lang="en-US" sz="1800" dirty="0" err="1" smtClean="0"/>
              <a:t>dengan</a:t>
            </a:r>
            <a:r>
              <a:rPr lang="en-US" sz="1800" dirty="0" smtClean="0"/>
              <a:t> </a:t>
            </a:r>
            <a:r>
              <a:rPr lang="en-US" sz="1800" dirty="0" err="1" smtClean="0"/>
              <a:t>besaran</a:t>
            </a:r>
            <a:r>
              <a:rPr lang="en-US" sz="1800" dirty="0" smtClean="0"/>
              <a:t> </a:t>
            </a:r>
            <a:r>
              <a:rPr lang="en-US" sz="1800" dirty="0" err="1"/>
              <a:t>v</a:t>
            </a:r>
            <a:r>
              <a:rPr lang="en-US" sz="1800" dirty="0" err="1" smtClean="0"/>
              <a:t>ektor</a:t>
            </a:r>
            <a:r>
              <a:rPr lang="en-US" sz="1800" dirty="0" smtClean="0"/>
              <a:t>. </a:t>
            </a:r>
            <a:r>
              <a:rPr lang="en-US" sz="1800" dirty="0" err="1" smtClean="0"/>
              <a:t>Besaran</a:t>
            </a:r>
            <a:r>
              <a:rPr lang="en-US" sz="1800" dirty="0" smtClean="0"/>
              <a:t> </a:t>
            </a:r>
            <a:r>
              <a:rPr lang="en-US" sz="1800" dirty="0" err="1" smtClean="0"/>
              <a:t>gaya</a:t>
            </a:r>
            <a:r>
              <a:rPr lang="en-US" sz="1800" dirty="0" smtClean="0"/>
              <a:t> </a:t>
            </a:r>
            <a:r>
              <a:rPr lang="en-US" sz="1800" dirty="0" err="1" smtClean="0"/>
              <a:t>dapat</a:t>
            </a:r>
            <a:r>
              <a:rPr lang="en-US" sz="1800" dirty="0" smtClean="0"/>
              <a:t> </a:t>
            </a:r>
            <a:r>
              <a:rPr lang="en-US" sz="1800" dirty="0" err="1" smtClean="0"/>
              <a:t>di</a:t>
            </a:r>
            <a:r>
              <a:rPr lang="en-US" sz="1800" dirty="0" smtClean="0"/>
              <a:t> </a:t>
            </a:r>
            <a:r>
              <a:rPr lang="en-US" sz="1800" dirty="0" err="1" smtClean="0"/>
              <a:t>gambarkan</a:t>
            </a:r>
            <a:r>
              <a:rPr lang="en-US" sz="1800" dirty="0" smtClean="0"/>
              <a:t> </a:t>
            </a:r>
            <a:r>
              <a:rPr lang="en-US" sz="1800" dirty="0" err="1" smtClean="0"/>
              <a:t>dengan</a:t>
            </a:r>
            <a:r>
              <a:rPr lang="en-US" sz="1800" dirty="0" smtClean="0"/>
              <a:t> </a:t>
            </a:r>
            <a:r>
              <a:rPr lang="en-US" sz="1800" dirty="0" err="1" smtClean="0"/>
              <a:t>sebuah</a:t>
            </a:r>
            <a:r>
              <a:rPr lang="en-US" sz="1800" dirty="0" smtClean="0"/>
              <a:t> </a:t>
            </a:r>
            <a:r>
              <a:rPr lang="en-US" sz="1800" dirty="0" err="1" smtClean="0"/>
              <a:t>anak</a:t>
            </a:r>
            <a:r>
              <a:rPr lang="en-US" sz="1800" dirty="0" smtClean="0"/>
              <a:t> </a:t>
            </a:r>
            <a:r>
              <a:rPr lang="en-US" sz="1800" dirty="0" err="1" smtClean="0"/>
              <a:t>panah</a:t>
            </a:r>
            <a:r>
              <a:rPr lang="en-US" sz="1800" dirty="0" smtClean="0"/>
              <a:t>. </a:t>
            </a:r>
            <a:r>
              <a:rPr lang="en-US" sz="1800" dirty="0" err="1" smtClean="0"/>
              <a:t>Panjang</a:t>
            </a:r>
            <a:r>
              <a:rPr lang="en-US" sz="1800" dirty="0" smtClean="0"/>
              <a:t> </a:t>
            </a:r>
            <a:r>
              <a:rPr lang="en-US" sz="1800" dirty="0" err="1" smtClean="0"/>
              <a:t>anak</a:t>
            </a:r>
            <a:r>
              <a:rPr lang="en-US" sz="1800" dirty="0" smtClean="0"/>
              <a:t> </a:t>
            </a:r>
            <a:r>
              <a:rPr lang="en-US" sz="1800" dirty="0" err="1" smtClean="0"/>
              <a:t>panah</a:t>
            </a:r>
            <a:r>
              <a:rPr lang="en-US" sz="1800" dirty="0" smtClean="0"/>
              <a:t> </a:t>
            </a:r>
            <a:r>
              <a:rPr lang="en-US" sz="1800" dirty="0" err="1" smtClean="0"/>
              <a:t>menyatakan</a:t>
            </a:r>
            <a:r>
              <a:rPr lang="en-US" sz="1800" dirty="0" smtClean="0"/>
              <a:t> </a:t>
            </a:r>
            <a:r>
              <a:rPr lang="en-US" sz="1800" dirty="0" err="1" smtClean="0"/>
              <a:t>nilai</a:t>
            </a:r>
            <a:r>
              <a:rPr lang="en-US" sz="1800" dirty="0" smtClean="0"/>
              <a:t> ( </a:t>
            </a:r>
            <a:r>
              <a:rPr lang="en-US" sz="1800" dirty="0" err="1" smtClean="0"/>
              <a:t>besar</a:t>
            </a:r>
            <a:r>
              <a:rPr lang="en-US" sz="1800" dirty="0" smtClean="0"/>
              <a:t> ) </a:t>
            </a:r>
            <a:r>
              <a:rPr lang="en-US" sz="1800" dirty="0" err="1" smtClean="0"/>
              <a:t>gaya</a:t>
            </a:r>
            <a:r>
              <a:rPr lang="en-US" sz="1800" dirty="0" smtClean="0"/>
              <a:t>, </a:t>
            </a:r>
            <a:r>
              <a:rPr lang="en-US" sz="1800" dirty="0" err="1" smtClean="0"/>
              <a:t>sedangkan</a:t>
            </a:r>
            <a:r>
              <a:rPr lang="en-US" sz="1800" dirty="0" smtClean="0"/>
              <a:t> </a:t>
            </a:r>
            <a:r>
              <a:rPr lang="en-US" sz="1800" dirty="0" err="1" smtClean="0"/>
              <a:t>arah</a:t>
            </a:r>
            <a:r>
              <a:rPr lang="en-US" sz="1800" dirty="0" smtClean="0"/>
              <a:t> </a:t>
            </a:r>
            <a:r>
              <a:rPr lang="en-US" sz="1800" dirty="0" err="1" smtClean="0"/>
              <a:t>anak</a:t>
            </a:r>
            <a:r>
              <a:rPr lang="en-US" sz="1800" dirty="0" smtClean="0"/>
              <a:t> </a:t>
            </a:r>
            <a:r>
              <a:rPr lang="en-US" sz="1800" dirty="0" err="1" smtClean="0"/>
              <a:t>panah</a:t>
            </a:r>
            <a:r>
              <a:rPr lang="en-US" sz="1800" dirty="0" smtClean="0"/>
              <a:t> </a:t>
            </a:r>
            <a:r>
              <a:rPr lang="en-US" sz="1800" dirty="0" err="1" smtClean="0"/>
              <a:t>menyatakan</a:t>
            </a:r>
            <a:r>
              <a:rPr lang="en-US" sz="1800" dirty="0" smtClean="0"/>
              <a:t> </a:t>
            </a:r>
            <a:r>
              <a:rPr lang="en-US" sz="1800" dirty="0" err="1" smtClean="0"/>
              <a:t>arah</a:t>
            </a:r>
            <a:r>
              <a:rPr lang="en-US" sz="1800" dirty="0" smtClean="0"/>
              <a:t> </a:t>
            </a:r>
            <a:r>
              <a:rPr lang="en-US" sz="1800" dirty="0" err="1" smtClean="0"/>
              <a:t>kerja</a:t>
            </a:r>
            <a:r>
              <a:rPr lang="en-US" sz="1800" dirty="0" smtClean="0"/>
              <a:t> </a:t>
            </a:r>
            <a:r>
              <a:rPr lang="en-US" sz="1800" dirty="0" err="1" smtClean="0"/>
              <a:t>gaya</a:t>
            </a:r>
            <a:r>
              <a:rPr lang="en-US" sz="1800" dirty="0" smtClean="0"/>
              <a:t>. </a:t>
            </a:r>
            <a:r>
              <a:rPr lang="en-US" sz="1800" dirty="0" err="1" smtClean="0"/>
              <a:t>Misalnya</a:t>
            </a:r>
            <a:r>
              <a:rPr lang="en-US" sz="1800" dirty="0" smtClean="0"/>
              <a:t>, </a:t>
            </a:r>
            <a:r>
              <a:rPr lang="en-US" sz="1800" dirty="0" err="1" smtClean="0"/>
              <a:t>sebuah</a:t>
            </a:r>
            <a:r>
              <a:rPr lang="en-US" sz="1800" dirty="0" smtClean="0"/>
              <a:t> </a:t>
            </a:r>
            <a:r>
              <a:rPr lang="en-US" sz="1800" dirty="0" err="1" smtClean="0"/>
              <a:t>gaya</a:t>
            </a:r>
            <a:r>
              <a:rPr lang="en-US" sz="1800" dirty="0" smtClean="0"/>
              <a:t> F yang </a:t>
            </a:r>
            <a:r>
              <a:rPr lang="en-US" sz="1800" dirty="0" err="1" smtClean="0"/>
              <a:t>besarnya</a:t>
            </a:r>
            <a:r>
              <a:rPr lang="en-US" sz="1800" dirty="0" smtClean="0"/>
              <a:t> 5 N </a:t>
            </a:r>
            <a:r>
              <a:rPr lang="en-US" sz="1800" dirty="0" err="1" smtClean="0"/>
              <a:t>bekerja</a:t>
            </a:r>
            <a:r>
              <a:rPr lang="en-US" sz="1800" dirty="0" smtClean="0"/>
              <a:t> </a:t>
            </a:r>
            <a:r>
              <a:rPr lang="en-US" sz="1800" dirty="0" err="1" smtClean="0"/>
              <a:t>pada</a:t>
            </a:r>
            <a:r>
              <a:rPr lang="en-US" sz="1800" dirty="0" smtClean="0"/>
              <a:t> </a:t>
            </a:r>
            <a:r>
              <a:rPr lang="en-US" sz="1800" dirty="0" err="1" smtClean="0"/>
              <a:t>sebuah</a:t>
            </a:r>
            <a:r>
              <a:rPr lang="en-US" sz="1800" dirty="0" smtClean="0"/>
              <a:t> </a:t>
            </a:r>
            <a:r>
              <a:rPr lang="en-US" sz="1800" dirty="0" err="1" smtClean="0"/>
              <a:t>benda</a:t>
            </a:r>
            <a:r>
              <a:rPr lang="en-US" sz="1800" dirty="0" smtClean="0"/>
              <a:t>. </a:t>
            </a:r>
            <a:r>
              <a:rPr lang="en-US" sz="1800" dirty="0" err="1" smtClean="0"/>
              <a:t>Jika</a:t>
            </a:r>
            <a:r>
              <a:rPr lang="en-US" sz="1800" dirty="0" smtClean="0"/>
              <a:t> 1 cm </a:t>
            </a:r>
            <a:r>
              <a:rPr lang="en-US" sz="1800" dirty="0" err="1" smtClean="0"/>
              <a:t>menggambarkan</a:t>
            </a:r>
            <a:r>
              <a:rPr lang="en-US" sz="1800" dirty="0" smtClean="0"/>
              <a:t> 1 N, </a:t>
            </a:r>
            <a:r>
              <a:rPr lang="en-US" sz="1800" dirty="0" err="1" smtClean="0"/>
              <a:t>gaya</a:t>
            </a:r>
            <a:r>
              <a:rPr lang="en-US" sz="1800" dirty="0" smtClean="0"/>
              <a:t> </a:t>
            </a:r>
            <a:r>
              <a:rPr lang="en-US" sz="1800" dirty="0" err="1" smtClean="0"/>
              <a:t>tersebut</a:t>
            </a:r>
            <a:r>
              <a:rPr lang="en-US" sz="1800" dirty="0" smtClean="0"/>
              <a:t> </a:t>
            </a:r>
            <a:r>
              <a:rPr lang="en-US" sz="1800" dirty="0" err="1" smtClean="0"/>
              <a:t>dapat</a:t>
            </a:r>
            <a:r>
              <a:rPr lang="en-US" sz="1800" dirty="0" smtClean="0"/>
              <a:t> </a:t>
            </a:r>
            <a:r>
              <a:rPr lang="en-US" sz="1800" dirty="0" err="1" smtClean="0"/>
              <a:t>di</a:t>
            </a:r>
            <a:r>
              <a:rPr lang="en-US" sz="1800" dirty="0" smtClean="0"/>
              <a:t> </a:t>
            </a:r>
            <a:r>
              <a:rPr lang="en-US" sz="1800" dirty="0" err="1" smtClean="0"/>
              <a:t>gambarkan</a:t>
            </a:r>
            <a:r>
              <a:rPr lang="en-US" sz="1800" dirty="0" smtClean="0"/>
              <a:t> </a:t>
            </a:r>
            <a:r>
              <a:rPr lang="en-US" sz="1800" dirty="0" err="1" smtClean="0"/>
              <a:t>sebagai</a:t>
            </a:r>
            <a:r>
              <a:rPr lang="en-US" sz="1800" dirty="0" smtClean="0"/>
              <a:t> </a:t>
            </a:r>
            <a:r>
              <a:rPr lang="en-US" sz="1800" dirty="0" err="1" smtClean="0"/>
              <a:t>berikut</a:t>
            </a:r>
            <a:r>
              <a:rPr lang="en-US" sz="1800" dirty="0" smtClean="0"/>
              <a:t> :</a:t>
            </a:r>
            <a:endParaRPr lang="en-US" sz="1800" dirty="0"/>
          </a:p>
        </p:txBody>
      </p:sp>
      <p:pic>
        <p:nvPicPr>
          <p:cNvPr id="7" name="Picture 8"/>
          <p:cNvPicPr>
            <a:picLocks noChangeAspect="1" noChangeArrowheads="1"/>
          </p:cNvPicPr>
          <p:nvPr/>
        </p:nvPicPr>
        <p:blipFill>
          <a:blip r:embed="rId2" cstate="print"/>
          <a:srcRect/>
          <a:stretch>
            <a:fillRect/>
          </a:stretch>
        </p:blipFill>
        <p:spPr bwMode="auto">
          <a:xfrm>
            <a:off x="914400" y="3276600"/>
            <a:ext cx="7315200" cy="26670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0.7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par>
                                <p:cTn id="10" presetID="26"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8077200" cy="1600200"/>
          </a:xfrm>
        </p:spPr>
        <p:txBody>
          <a:bodyPr>
            <a:normAutofit/>
          </a:bodyPr>
          <a:lstStyle/>
          <a:p>
            <a:r>
              <a:rPr lang="en-US" sz="1800" dirty="0" err="1" smtClean="0">
                <a:solidFill>
                  <a:schemeClr val="tx1"/>
                </a:solidFill>
              </a:rPr>
              <a:t>Penjumlahan</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pengurangan</a:t>
            </a:r>
            <a:r>
              <a:rPr lang="en-US" sz="1800" dirty="0" smtClean="0">
                <a:solidFill>
                  <a:schemeClr val="tx1"/>
                </a:solidFill>
              </a:rPr>
              <a:t> </a:t>
            </a:r>
            <a:r>
              <a:rPr lang="en-US" sz="1800" dirty="0" err="1" smtClean="0">
                <a:solidFill>
                  <a:schemeClr val="tx1"/>
                </a:solidFill>
              </a:rPr>
              <a:t>dua</a:t>
            </a:r>
            <a:r>
              <a:rPr lang="en-US" sz="1800" dirty="0" smtClean="0">
                <a:solidFill>
                  <a:schemeClr val="tx1"/>
                </a:solidFill>
              </a:rPr>
              <a:t> </a:t>
            </a:r>
            <a:r>
              <a:rPr lang="en-US" sz="1800" dirty="0" err="1" smtClean="0">
                <a:solidFill>
                  <a:schemeClr val="tx1"/>
                </a:solidFill>
              </a:rPr>
              <a:t>buah</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atau</a:t>
            </a:r>
            <a:r>
              <a:rPr lang="en-US" sz="1800" dirty="0" smtClean="0">
                <a:solidFill>
                  <a:schemeClr val="tx1"/>
                </a:solidFill>
              </a:rPr>
              <a:t> </a:t>
            </a:r>
            <a:r>
              <a:rPr lang="en-US" sz="1800" dirty="0" err="1" smtClean="0">
                <a:solidFill>
                  <a:schemeClr val="tx1"/>
                </a:solidFill>
              </a:rPr>
              <a:t>lebih</a:t>
            </a:r>
            <a:r>
              <a:rPr lang="en-US" sz="1800" dirty="0" smtClean="0">
                <a:solidFill>
                  <a:schemeClr val="tx1"/>
                </a:solidFill>
              </a:rPr>
              <a:t> </a:t>
            </a:r>
            <a:r>
              <a:rPr lang="en-US" sz="1800" dirty="0" err="1" smtClean="0">
                <a:solidFill>
                  <a:schemeClr val="tx1"/>
                </a:solidFill>
              </a:rPr>
              <a:t>disebut</a:t>
            </a:r>
            <a:r>
              <a:rPr lang="en-US" sz="1800" dirty="0" smtClean="0">
                <a:solidFill>
                  <a:schemeClr val="tx1"/>
                </a:solidFill>
              </a:rPr>
              <a:t> </a:t>
            </a:r>
            <a:r>
              <a:rPr lang="en-US" sz="1800" dirty="0" err="1" smtClean="0">
                <a:solidFill>
                  <a:schemeClr val="tx1"/>
                </a:solidFill>
              </a:rPr>
              <a:t>Resultan</a:t>
            </a:r>
            <a:r>
              <a:rPr lang="en-US" sz="1800" dirty="0" smtClean="0">
                <a:solidFill>
                  <a:schemeClr val="tx1"/>
                </a:solidFill>
              </a:rPr>
              <a:t> Gaya.</a:t>
            </a:r>
            <a:br>
              <a:rPr lang="en-US" sz="1800" dirty="0" smtClean="0">
                <a:solidFill>
                  <a:schemeClr val="tx1"/>
                </a:solidFill>
              </a:rPr>
            </a:br>
            <a:r>
              <a:rPr lang="en-US" sz="1800" dirty="0"/>
              <a:t> </a:t>
            </a:r>
            <a:r>
              <a:rPr lang="en-US" sz="1800" dirty="0" err="1" smtClean="0"/>
              <a:t>Misalnya</a:t>
            </a:r>
            <a:r>
              <a:rPr lang="en-US" sz="1800" dirty="0" smtClean="0"/>
              <a:t>, </a:t>
            </a:r>
            <a:r>
              <a:rPr lang="en-US" sz="1800" dirty="0" err="1" smtClean="0"/>
              <a:t>dua</a:t>
            </a:r>
            <a:r>
              <a:rPr lang="en-US" sz="1800" dirty="0" smtClean="0"/>
              <a:t> </a:t>
            </a:r>
            <a:r>
              <a:rPr lang="en-US" sz="1800" dirty="0" err="1" smtClean="0"/>
              <a:t>orang</a:t>
            </a:r>
            <a:r>
              <a:rPr lang="en-US" sz="1800" dirty="0" smtClean="0"/>
              <a:t> </a:t>
            </a:r>
            <a:r>
              <a:rPr lang="en-US" sz="1800" dirty="0" err="1" smtClean="0"/>
              <a:t>sedang</a:t>
            </a:r>
            <a:r>
              <a:rPr lang="en-US" sz="1800" dirty="0" smtClean="0"/>
              <a:t> </a:t>
            </a:r>
            <a:r>
              <a:rPr lang="en-US" sz="1800" dirty="0" err="1" smtClean="0"/>
              <a:t>mendorong</a:t>
            </a:r>
            <a:r>
              <a:rPr lang="en-US" sz="1800" dirty="0" smtClean="0"/>
              <a:t> </a:t>
            </a:r>
            <a:r>
              <a:rPr lang="en-US" sz="1800" dirty="0" err="1" smtClean="0"/>
              <a:t>sebuah</a:t>
            </a:r>
            <a:r>
              <a:rPr lang="en-US" sz="1800" dirty="0" smtClean="0"/>
              <a:t> </a:t>
            </a:r>
            <a:r>
              <a:rPr lang="en-US" sz="1800" dirty="0" err="1" smtClean="0"/>
              <a:t>mobil</a:t>
            </a:r>
            <a:r>
              <a:rPr lang="en-US" sz="1800" dirty="0" smtClean="0"/>
              <a:t> </a:t>
            </a:r>
            <a:r>
              <a:rPr lang="en-US" sz="1800" dirty="0" err="1" smtClean="0"/>
              <a:t>dengan</a:t>
            </a:r>
            <a:r>
              <a:rPr lang="en-US" sz="1800" dirty="0" smtClean="0"/>
              <a:t> </a:t>
            </a:r>
            <a:r>
              <a:rPr lang="en-US" sz="1800" dirty="0" err="1" smtClean="0"/>
              <a:t>gaya</a:t>
            </a:r>
            <a:r>
              <a:rPr lang="en-US" sz="1800" dirty="0" smtClean="0"/>
              <a:t> </a:t>
            </a:r>
            <a:r>
              <a:rPr lang="en-US" sz="1800" dirty="0" err="1" smtClean="0"/>
              <a:t>masing</a:t>
            </a:r>
            <a:r>
              <a:rPr lang="en-US" sz="1800" dirty="0" smtClean="0"/>
              <a:t> – </a:t>
            </a:r>
            <a:r>
              <a:rPr lang="en-US" sz="1800" dirty="0" err="1" smtClean="0"/>
              <a:t>masing</a:t>
            </a:r>
            <a:r>
              <a:rPr lang="en-US" sz="1800" dirty="0" smtClean="0"/>
              <a:t> 50 N </a:t>
            </a:r>
            <a:r>
              <a:rPr lang="en-US" sz="1800" dirty="0" err="1" smtClean="0"/>
              <a:t>dan</a:t>
            </a:r>
            <a:r>
              <a:rPr lang="en-US" sz="1800" dirty="0" smtClean="0"/>
              <a:t> 40 N. Gaya </a:t>
            </a:r>
            <a:r>
              <a:rPr lang="en-US" sz="1800" dirty="0" err="1" smtClean="0"/>
              <a:t>kedua</a:t>
            </a:r>
            <a:r>
              <a:rPr lang="en-US" sz="1800" dirty="0" smtClean="0"/>
              <a:t> </a:t>
            </a:r>
            <a:r>
              <a:rPr lang="en-US" sz="1800" dirty="0" err="1" smtClean="0"/>
              <a:t>orang</a:t>
            </a:r>
            <a:r>
              <a:rPr lang="en-US" sz="1800" dirty="0" smtClean="0"/>
              <a:t> yang </a:t>
            </a:r>
            <a:r>
              <a:rPr lang="en-US" sz="1800" dirty="0" err="1" smtClean="0"/>
              <a:t>mempengaruhi</a:t>
            </a:r>
            <a:r>
              <a:rPr lang="en-US" sz="1800" dirty="0" smtClean="0"/>
              <a:t> </a:t>
            </a:r>
            <a:r>
              <a:rPr lang="en-US" sz="1800" dirty="0" err="1" smtClean="0"/>
              <a:t>mobil</a:t>
            </a:r>
            <a:r>
              <a:rPr lang="en-US" sz="1800" dirty="0" smtClean="0"/>
              <a:t> </a:t>
            </a:r>
            <a:r>
              <a:rPr lang="en-US" sz="1800" dirty="0" err="1" smtClean="0"/>
              <a:t>tersebut</a:t>
            </a:r>
            <a:r>
              <a:rPr lang="en-US" sz="1800" dirty="0" smtClean="0"/>
              <a:t> </a:t>
            </a:r>
            <a:r>
              <a:rPr lang="en-US" sz="1800" dirty="0" err="1" smtClean="0"/>
              <a:t>menjadi</a:t>
            </a:r>
            <a:r>
              <a:rPr lang="en-US" sz="1800" dirty="0" smtClean="0"/>
              <a:t> 90 N. </a:t>
            </a:r>
            <a:r>
              <a:rPr lang="en-US" sz="1800" dirty="0" err="1" smtClean="0"/>
              <a:t>Apabila</a:t>
            </a:r>
            <a:r>
              <a:rPr lang="en-US" sz="1800" dirty="0" smtClean="0"/>
              <a:t> </a:t>
            </a:r>
            <a:r>
              <a:rPr lang="en-US" sz="1800" dirty="0" err="1" smtClean="0"/>
              <a:t>kedua</a:t>
            </a:r>
            <a:r>
              <a:rPr lang="en-US" sz="1800" dirty="0" smtClean="0"/>
              <a:t> </a:t>
            </a:r>
            <a:r>
              <a:rPr lang="en-US" sz="1800" dirty="0" err="1" smtClean="0"/>
              <a:t>gaya</a:t>
            </a:r>
            <a:r>
              <a:rPr lang="en-US" sz="1800" dirty="0" smtClean="0"/>
              <a:t> </a:t>
            </a:r>
            <a:r>
              <a:rPr lang="en-US" sz="1800" dirty="0" err="1" smtClean="0"/>
              <a:t>itu</a:t>
            </a:r>
            <a:r>
              <a:rPr lang="en-US" sz="1800" dirty="0" smtClean="0"/>
              <a:t> </a:t>
            </a:r>
            <a:r>
              <a:rPr lang="en-US" sz="1800" dirty="0" err="1" smtClean="0"/>
              <a:t>kita</a:t>
            </a:r>
            <a:r>
              <a:rPr lang="en-US" sz="1800" dirty="0" smtClean="0"/>
              <a:t> </a:t>
            </a:r>
            <a:r>
              <a:rPr lang="en-US" sz="1800" dirty="0" err="1" smtClean="0"/>
              <a:t>gambarkan</a:t>
            </a:r>
            <a:r>
              <a:rPr lang="en-US" sz="1800" dirty="0" smtClean="0"/>
              <a:t> </a:t>
            </a:r>
            <a:r>
              <a:rPr lang="en-US" sz="1800" dirty="0" err="1" smtClean="0"/>
              <a:t>dan</a:t>
            </a:r>
            <a:r>
              <a:rPr lang="en-US" sz="1800" dirty="0" smtClean="0"/>
              <a:t> 1 cm </a:t>
            </a:r>
            <a:r>
              <a:rPr lang="en-US" sz="1800" dirty="0" err="1" smtClean="0"/>
              <a:t>mewakili</a:t>
            </a:r>
            <a:r>
              <a:rPr lang="en-US" sz="1800" dirty="0" smtClean="0"/>
              <a:t> 10 N </a:t>
            </a:r>
            <a:r>
              <a:rPr lang="en-US" sz="1800" dirty="0" err="1" smtClean="0"/>
              <a:t>akan</a:t>
            </a:r>
            <a:r>
              <a:rPr lang="en-US" sz="1800" dirty="0" smtClean="0"/>
              <a:t> </a:t>
            </a:r>
            <a:r>
              <a:rPr lang="en-US" sz="1800" dirty="0" err="1" smtClean="0"/>
              <a:t>di</a:t>
            </a:r>
            <a:r>
              <a:rPr lang="en-US" sz="1800" dirty="0" smtClean="0"/>
              <a:t> </a:t>
            </a:r>
            <a:r>
              <a:rPr lang="en-US" sz="1800" dirty="0" err="1" smtClean="0"/>
              <a:t>dapatkan</a:t>
            </a:r>
            <a:r>
              <a:rPr lang="en-US" sz="1800" dirty="0" smtClean="0"/>
              <a:t> </a:t>
            </a:r>
            <a:r>
              <a:rPr lang="en-US" sz="1800" dirty="0" err="1" smtClean="0"/>
              <a:t>vektor</a:t>
            </a:r>
            <a:r>
              <a:rPr lang="en-US" sz="1800" dirty="0" smtClean="0"/>
              <a:t> </a:t>
            </a:r>
            <a:r>
              <a:rPr lang="en-US" sz="1800" dirty="0" err="1" smtClean="0"/>
              <a:t>resultan</a:t>
            </a:r>
            <a:r>
              <a:rPr lang="en-US" sz="1800" dirty="0" smtClean="0"/>
              <a:t> </a:t>
            </a:r>
            <a:r>
              <a:rPr lang="en-US" sz="1800" dirty="0" err="1" smtClean="0"/>
              <a:t>gaya</a:t>
            </a:r>
            <a:r>
              <a:rPr lang="en-US" sz="1800" dirty="0" smtClean="0"/>
              <a:t> </a:t>
            </a:r>
            <a:r>
              <a:rPr lang="en-US" sz="1800" dirty="0" err="1" smtClean="0"/>
              <a:t>seperti</a:t>
            </a:r>
            <a:r>
              <a:rPr lang="en-US" sz="1800" dirty="0" smtClean="0"/>
              <a:t> </a:t>
            </a:r>
            <a:r>
              <a:rPr lang="en-US" sz="1800" dirty="0" err="1" smtClean="0"/>
              <a:t>Gambar</a:t>
            </a:r>
            <a:r>
              <a:rPr lang="en-US" sz="1800" dirty="0" smtClean="0"/>
              <a:t> 3.13 </a:t>
            </a:r>
            <a:r>
              <a:rPr lang="en-US" sz="1800" dirty="0" err="1" smtClean="0"/>
              <a:t>berikut</a:t>
            </a:r>
            <a:r>
              <a:rPr lang="en-US" sz="1800" dirty="0" smtClean="0"/>
              <a:t> :</a:t>
            </a:r>
            <a:endParaRPr lang="en-US" sz="1800" dirty="0"/>
          </a:p>
        </p:txBody>
      </p:sp>
      <p:sp>
        <p:nvSpPr>
          <p:cNvPr id="6" name="Subtitle 5"/>
          <p:cNvSpPr>
            <a:spLocks noGrp="1"/>
          </p:cNvSpPr>
          <p:nvPr>
            <p:ph type="subTitle" idx="1"/>
          </p:nvPr>
        </p:nvSpPr>
        <p:spPr>
          <a:xfrm>
            <a:off x="228600" y="4495800"/>
            <a:ext cx="8610600" cy="1600200"/>
          </a:xfrm>
        </p:spPr>
        <p:txBody>
          <a:bodyPr>
            <a:normAutofit/>
          </a:bodyPr>
          <a:lstStyle/>
          <a:p>
            <a:r>
              <a:rPr lang="en-US" sz="1800" dirty="0" smtClean="0">
                <a:solidFill>
                  <a:schemeClr val="tx1"/>
                </a:solidFill>
              </a:rPr>
              <a:t>Cara </a:t>
            </a:r>
            <a:r>
              <a:rPr lang="en-US" sz="1800" dirty="0" err="1" smtClean="0">
                <a:solidFill>
                  <a:schemeClr val="tx1"/>
                </a:solidFill>
              </a:rPr>
              <a:t>menggambarkan</a:t>
            </a:r>
            <a:r>
              <a:rPr lang="en-US" sz="1800" dirty="0" smtClean="0">
                <a:solidFill>
                  <a:schemeClr val="tx1"/>
                </a:solidFill>
              </a:rPr>
              <a:t> </a:t>
            </a:r>
            <a:r>
              <a:rPr lang="en-US" sz="1800" dirty="0" err="1" smtClean="0">
                <a:solidFill>
                  <a:schemeClr val="tx1"/>
                </a:solidFill>
              </a:rPr>
              <a:t>resultan</a:t>
            </a:r>
            <a:r>
              <a:rPr lang="en-US" sz="1800" dirty="0" smtClean="0">
                <a:solidFill>
                  <a:schemeClr val="tx1"/>
                </a:solidFill>
              </a:rPr>
              <a:t> </a:t>
            </a:r>
            <a:r>
              <a:rPr lang="en-US" sz="1800" dirty="0" err="1" smtClean="0">
                <a:solidFill>
                  <a:schemeClr val="tx1"/>
                </a:solidFill>
              </a:rPr>
              <a:t>kedua</a:t>
            </a:r>
            <a:r>
              <a:rPr lang="en-US" sz="1800" dirty="0" smtClean="0">
                <a:solidFill>
                  <a:schemeClr val="tx1"/>
                </a:solidFill>
              </a:rPr>
              <a:t> </a:t>
            </a:r>
            <a:r>
              <a:rPr lang="en-US" sz="1800" dirty="0" err="1" smtClean="0">
                <a:solidFill>
                  <a:schemeClr val="tx1"/>
                </a:solidFill>
              </a:rPr>
              <a:t>buah</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(R) F1 </a:t>
            </a:r>
            <a:r>
              <a:rPr lang="en-US" sz="1800" dirty="0" err="1" smtClean="0">
                <a:solidFill>
                  <a:schemeClr val="tx1"/>
                </a:solidFill>
              </a:rPr>
              <a:t>sesuai</a:t>
            </a:r>
            <a:r>
              <a:rPr lang="en-US" sz="1800" dirty="0" smtClean="0">
                <a:solidFill>
                  <a:schemeClr val="tx1"/>
                </a:solidFill>
              </a:rPr>
              <a:t> </a:t>
            </a:r>
            <a:r>
              <a:rPr lang="en-US" sz="1800" dirty="0" err="1" smtClean="0">
                <a:solidFill>
                  <a:schemeClr val="tx1"/>
                </a:solidFill>
              </a:rPr>
              <a:t>dengan</a:t>
            </a:r>
            <a:r>
              <a:rPr lang="en-US" sz="1800" dirty="0" smtClean="0">
                <a:solidFill>
                  <a:schemeClr val="tx1"/>
                </a:solidFill>
              </a:rPr>
              <a:t> </a:t>
            </a:r>
            <a:r>
              <a:rPr lang="en-US" sz="1800" dirty="0" err="1" smtClean="0">
                <a:solidFill>
                  <a:schemeClr val="tx1"/>
                </a:solidFill>
              </a:rPr>
              <a:t>besar</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arahnya</a:t>
            </a:r>
            <a:r>
              <a:rPr lang="en-US" sz="1800" dirty="0" smtClean="0">
                <a:solidFill>
                  <a:schemeClr val="tx1"/>
                </a:solidFill>
              </a:rPr>
              <a:t>. </a:t>
            </a:r>
            <a:r>
              <a:rPr lang="en-US" sz="1800" dirty="0" err="1" smtClean="0">
                <a:solidFill>
                  <a:schemeClr val="tx1"/>
                </a:solidFill>
              </a:rPr>
              <a:t>Kemudian</a:t>
            </a:r>
            <a:r>
              <a:rPr lang="en-US" sz="1800" dirty="0" smtClean="0">
                <a:solidFill>
                  <a:schemeClr val="tx1"/>
                </a:solidFill>
              </a:rPr>
              <a:t>, </a:t>
            </a:r>
            <a:r>
              <a:rPr lang="en-US" sz="1800" dirty="0" err="1" smtClean="0">
                <a:solidFill>
                  <a:schemeClr val="tx1"/>
                </a:solidFill>
              </a:rPr>
              <a:t>di</a:t>
            </a:r>
            <a:r>
              <a:rPr lang="en-US" sz="1800" dirty="0" smtClean="0">
                <a:solidFill>
                  <a:schemeClr val="tx1"/>
                </a:solidFill>
              </a:rPr>
              <a:t> </a:t>
            </a:r>
            <a:r>
              <a:rPr lang="en-US" sz="1800" dirty="0" err="1" smtClean="0">
                <a:solidFill>
                  <a:schemeClr val="tx1"/>
                </a:solidFill>
              </a:rPr>
              <a:t>ujung</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F1 </a:t>
            </a:r>
            <a:r>
              <a:rPr lang="en-US" sz="1800" dirty="0" err="1" smtClean="0">
                <a:solidFill>
                  <a:schemeClr val="tx1"/>
                </a:solidFill>
              </a:rPr>
              <a:t>di</a:t>
            </a:r>
            <a:r>
              <a:rPr lang="en-US" sz="1800" dirty="0" smtClean="0">
                <a:solidFill>
                  <a:schemeClr val="tx1"/>
                </a:solidFill>
              </a:rPr>
              <a:t> </a:t>
            </a:r>
            <a:r>
              <a:rPr lang="en-US" sz="1800" dirty="0" err="1" smtClean="0">
                <a:solidFill>
                  <a:schemeClr val="tx1"/>
                </a:solidFill>
              </a:rPr>
              <a:t>gambarkan</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F2 </a:t>
            </a:r>
            <a:r>
              <a:rPr lang="en-US" sz="1800" dirty="0" err="1" smtClean="0">
                <a:solidFill>
                  <a:schemeClr val="tx1"/>
                </a:solidFill>
              </a:rPr>
              <a:t>dengan</a:t>
            </a:r>
            <a:r>
              <a:rPr lang="en-US" sz="1800" dirty="0" smtClean="0">
                <a:solidFill>
                  <a:schemeClr val="tx1"/>
                </a:solidFill>
              </a:rPr>
              <a:t> </a:t>
            </a:r>
            <a:r>
              <a:rPr lang="en-US" sz="1800" dirty="0" err="1" smtClean="0">
                <a:solidFill>
                  <a:schemeClr val="tx1"/>
                </a:solidFill>
              </a:rPr>
              <a:t>besar</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arah</a:t>
            </a:r>
            <a:r>
              <a:rPr lang="en-US" sz="1800" dirty="0" smtClean="0">
                <a:solidFill>
                  <a:schemeClr val="tx1"/>
                </a:solidFill>
              </a:rPr>
              <a:t> yang </a:t>
            </a:r>
            <a:r>
              <a:rPr lang="en-US" sz="1800" dirty="0" err="1" smtClean="0">
                <a:solidFill>
                  <a:schemeClr val="tx1"/>
                </a:solidFill>
              </a:rPr>
              <a:t>sesuai</a:t>
            </a:r>
            <a:r>
              <a:rPr lang="en-US" sz="1800" dirty="0" smtClean="0">
                <a:solidFill>
                  <a:schemeClr val="tx1"/>
                </a:solidFill>
              </a:rPr>
              <a:t>. </a:t>
            </a:r>
            <a:r>
              <a:rPr lang="en-US" sz="1800" dirty="0" err="1" smtClean="0">
                <a:solidFill>
                  <a:schemeClr val="tx1"/>
                </a:solidFill>
              </a:rPr>
              <a:t>Resultan</a:t>
            </a:r>
            <a:r>
              <a:rPr lang="en-US" sz="1800" dirty="0" smtClean="0">
                <a:solidFill>
                  <a:schemeClr val="tx1"/>
                </a:solidFill>
              </a:rPr>
              <a:t> </a:t>
            </a:r>
            <a:r>
              <a:rPr lang="en-US" sz="1800" dirty="0" err="1" smtClean="0">
                <a:solidFill>
                  <a:schemeClr val="tx1"/>
                </a:solidFill>
              </a:rPr>
              <a:t>gayanya</a:t>
            </a:r>
            <a:r>
              <a:rPr lang="en-US" sz="1800" dirty="0" smtClean="0">
                <a:solidFill>
                  <a:schemeClr val="tx1"/>
                </a:solidFill>
              </a:rPr>
              <a:t> </a:t>
            </a:r>
            <a:r>
              <a:rPr lang="en-US" sz="1800" dirty="0" err="1" smtClean="0">
                <a:solidFill>
                  <a:schemeClr val="tx1"/>
                </a:solidFill>
              </a:rPr>
              <a:t>adalah</a:t>
            </a:r>
            <a:r>
              <a:rPr lang="en-US" sz="1800" dirty="0" smtClean="0">
                <a:solidFill>
                  <a:schemeClr val="tx1"/>
                </a:solidFill>
              </a:rPr>
              <a:t> </a:t>
            </a:r>
            <a:r>
              <a:rPr lang="en-US" sz="1800" dirty="0" err="1" smtClean="0">
                <a:solidFill>
                  <a:schemeClr val="tx1"/>
                </a:solidFill>
              </a:rPr>
              <a:t>panjang</a:t>
            </a:r>
            <a:r>
              <a:rPr lang="en-US" sz="1800" dirty="0">
                <a:solidFill>
                  <a:schemeClr val="tx1"/>
                </a:solidFill>
              </a:rPr>
              <a:t> </a:t>
            </a:r>
            <a:r>
              <a:rPr lang="en-US" sz="1800" dirty="0" err="1" smtClean="0">
                <a:solidFill>
                  <a:schemeClr val="tx1"/>
                </a:solidFill>
              </a:rPr>
              <a:t>dari</a:t>
            </a:r>
            <a:r>
              <a:rPr lang="en-US" sz="1800" dirty="0" smtClean="0">
                <a:solidFill>
                  <a:schemeClr val="tx1"/>
                </a:solidFill>
              </a:rPr>
              <a:t> </a:t>
            </a:r>
            <a:r>
              <a:rPr lang="en-US" sz="1800" dirty="0" err="1" smtClean="0">
                <a:solidFill>
                  <a:schemeClr val="tx1"/>
                </a:solidFill>
              </a:rPr>
              <a:t>titik</a:t>
            </a:r>
            <a:r>
              <a:rPr lang="en-US" sz="1800" dirty="0" smtClean="0">
                <a:solidFill>
                  <a:schemeClr val="tx1"/>
                </a:solidFill>
              </a:rPr>
              <a:t> </a:t>
            </a:r>
            <a:r>
              <a:rPr lang="en-US" sz="1800" dirty="0" err="1" smtClean="0">
                <a:solidFill>
                  <a:schemeClr val="tx1"/>
                </a:solidFill>
              </a:rPr>
              <a:t>pangkal</a:t>
            </a:r>
            <a:r>
              <a:rPr lang="en-US" sz="1800" dirty="0" smtClean="0">
                <a:solidFill>
                  <a:schemeClr val="tx1"/>
                </a:solidFill>
              </a:rPr>
              <a:t> F1 </a:t>
            </a:r>
            <a:r>
              <a:rPr lang="en-US" sz="1800" dirty="0" err="1" smtClean="0">
                <a:solidFill>
                  <a:schemeClr val="tx1"/>
                </a:solidFill>
              </a:rPr>
              <a:t>sampai</a:t>
            </a:r>
            <a:r>
              <a:rPr lang="en-US" sz="1800" dirty="0" smtClean="0">
                <a:solidFill>
                  <a:schemeClr val="tx1"/>
                </a:solidFill>
              </a:rPr>
              <a:t> </a:t>
            </a:r>
            <a:r>
              <a:rPr lang="en-US" sz="1800" dirty="0" err="1" smtClean="0">
                <a:solidFill>
                  <a:schemeClr val="tx1"/>
                </a:solidFill>
              </a:rPr>
              <a:t>ke</a:t>
            </a:r>
            <a:r>
              <a:rPr lang="en-US" sz="1800" dirty="0" smtClean="0">
                <a:solidFill>
                  <a:schemeClr val="tx1"/>
                </a:solidFill>
              </a:rPr>
              <a:t> </a:t>
            </a:r>
            <a:r>
              <a:rPr lang="en-US" sz="1800" dirty="0" err="1" smtClean="0">
                <a:solidFill>
                  <a:schemeClr val="tx1"/>
                </a:solidFill>
              </a:rPr>
              <a:t>ujung</a:t>
            </a:r>
            <a:r>
              <a:rPr lang="en-US" sz="1800" dirty="0" smtClean="0">
                <a:solidFill>
                  <a:schemeClr val="tx1"/>
                </a:solidFill>
              </a:rPr>
              <a:t> </a:t>
            </a:r>
            <a:r>
              <a:rPr lang="en-US" sz="1800" dirty="0" err="1" smtClean="0">
                <a:solidFill>
                  <a:schemeClr val="tx1"/>
                </a:solidFill>
              </a:rPr>
              <a:t>akhir</a:t>
            </a:r>
            <a:r>
              <a:rPr lang="en-US" sz="1800" dirty="0" smtClean="0">
                <a:solidFill>
                  <a:schemeClr val="tx1"/>
                </a:solidFill>
              </a:rPr>
              <a:t> F2. </a:t>
            </a:r>
            <a:r>
              <a:rPr lang="en-US" sz="1800" dirty="0" err="1" smtClean="0">
                <a:solidFill>
                  <a:schemeClr val="tx1"/>
                </a:solidFill>
              </a:rPr>
              <a:t>Secara</a:t>
            </a:r>
            <a:r>
              <a:rPr lang="en-US" sz="1800" dirty="0" smtClean="0">
                <a:solidFill>
                  <a:schemeClr val="tx1"/>
                </a:solidFill>
              </a:rPr>
              <a:t> </a:t>
            </a:r>
            <a:r>
              <a:rPr lang="en-US" sz="1800" dirty="0" err="1" smtClean="0">
                <a:solidFill>
                  <a:schemeClr val="tx1"/>
                </a:solidFill>
              </a:rPr>
              <a:t>matematis</a:t>
            </a:r>
            <a:r>
              <a:rPr lang="en-US" sz="1800" dirty="0" smtClean="0">
                <a:solidFill>
                  <a:schemeClr val="tx1"/>
                </a:solidFill>
              </a:rPr>
              <a:t>, </a:t>
            </a:r>
            <a:r>
              <a:rPr lang="en-US" sz="1800" dirty="0" err="1" smtClean="0">
                <a:solidFill>
                  <a:schemeClr val="tx1"/>
                </a:solidFill>
              </a:rPr>
              <a:t>resultan</a:t>
            </a:r>
            <a:r>
              <a:rPr lang="en-US" sz="1800" dirty="0" smtClean="0">
                <a:solidFill>
                  <a:schemeClr val="tx1"/>
                </a:solidFill>
              </a:rPr>
              <a:t> </a:t>
            </a:r>
            <a:r>
              <a:rPr lang="en-US" sz="1800" dirty="0" err="1" smtClean="0">
                <a:solidFill>
                  <a:schemeClr val="tx1"/>
                </a:solidFill>
              </a:rPr>
              <a:t>beberapa</a:t>
            </a:r>
            <a:r>
              <a:rPr lang="en-US" sz="1800" dirty="0" smtClean="0">
                <a:solidFill>
                  <a:schemeClr val="tx1"/>
                </a:solidFill>
              </a:rPr>
              <a:t> </a:t>
            </a:r>
            <a:r>
              <a:rPr lang="en-US" sz="1800" dirty="0" err="1" smtClean="0">
                <a:solidFill>
                  <a:schemeClr val="tx1"/>
                </a:solidFill>
              </a:rPr>
              <a:t>buah</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dapat</a:t>
            </a:r>
            <a:r>
              <a:rPr lang="en-US" sz="1800" dirty="0" smtClean="0">
                <a:solidFill>
                  <a:schemeClr val="tx1"/>
                </a:solidFill>
              </a:rPr>
              <a:t> </a:t>
            </a:r>
            <a:r>
              <a:rPr lang="en-US" sz="1800" dirty="0" err="1" smtClean="0">
                <a:solidFill>
                  <a:schemeClr val="tx1"/>
                </a:solidFill>
              </a:rPr>
              <a:t>ditulis</a:t>
            </a:r>
            <a:r>
              <a:rPr lang="en-US" sz="1800" dirty="0" smtClean="0">
                <a:solidFill>
                  <a:schemeClr val="tx1"/>
                </a:solidFill>
              </a:rPr>
              <a:t> </a:t>
            </a:r>
            <a:r>
              <a:rPr lang="en-US" sz="1800" dirty="0" err="1" smtClean="0">
                <a:solidFill>
                  <a:schemeClr val="tx1"/>
                </a:solidFill>
              </a:rPr>
              <a:t>dengan</a:t>
            </a:r>
            <a:r>
              <a:rPr lang="en-US" sz="1800" dirty="0">
                <a:solidFill>
                  <a:schemeClr val="tx1"/>
                </a:solidFill>
              </a:rPr>
              <a:t> </a:t>
            </a:r>
            <a:r>
              <a:rPr lang="en-US" sz="1800" dirty="0" err="1" smtClean="0">
                <a:solidFill>
                  <a:schemeClr val="tx1"/>
                </a:solidFill>
              </a:rPr>
              <a:t>persamaan</a:t>
            </a:r>
            <a:r>
              <a:rPr lang="en-US" sz="1800" dirty="0" smtClean="0">
                <a:solidFill>
                  <a:schemeClr val="tx1"/>
                </a:solidFill>
              </a:rPr>
              <a:t> </a:t>
            </a:r>
            <a:r>
              <a:rPr lang="en-US" sz="1800" dirty="0" err="1" smtClean="0">
                <a:solidFill>
                  <a:schemeClr val="tx1"/>
                </a:solidFill>
              </a:rPr>
              <a:t>sebagai</a:t>
            </a:r>
            <a:r>
              <a:rPr lang="en-US" sz="1800" dirty="0" smtClean="0">
                <a:solidFill>
                  <a:schemeClr val="tx1"/>
                </a:solidFill>
              </a:rPr>
              <a:t> </a:t>
            </a:r>
            <a:r>
              <a:rPr lang="en-US" sz="1800" dirty="0" err="1" smtClean="0">
                <a:solidFill>
                  <a:schemeClr val="tx1"/>
                </a:solidFill>
              </a:rPr>
              <a:t>berikut</a:t>
            </a:r>
            <a:r>
              <a:rPr lang="en-US" sz="1800" dirty="0" smtClean="0">
                <a:solidFill>
                  <a:schemeClr val="tx1"/>
                </a:solidFill>
              </a:rPr>
              <a:t> :</a:t>
            </a:r>
          </a:p>
          <a:p>
            <a:r>
              <a:rPr lang="en-US" sz="1800" dirty="0" smtClean="0">
                <a:solidFill>
                  <a:schemeClr val="tx1"/>
                </a:solidFill>
              </a:rPr>
              <a:t>R ( N ) = F1 (N) + F2 (N) + F3 (N) ……….. </a:t>
            </a:r>
            <a:endParaRPr lang="en-US" sz="1800" dirty="0">
              <a:solidFill>
                <a:schemeClr val="tx1"/>
              </a:solidFill>
            </a:endParaRPr>
          </a:p>
        </p:txBody>
      </p:sp>
      <p:pic>
        <p:nvPicPr>
          <p:cNvPr id="5" name="Picture 9"/>
          <p:cNvPicPr>
            <a:picLocks noChangeAspect="1" noChangeArrowheads="1"/>
          </p:cNvPicPr>
          <p:nvPr/>
        </p:nvPicPr>
        <p:blipFill>
          <a:blip r:embed="rId2" cstate="print"/>
          <a:srcRect/>
          <a:stretch>
            <a:fillRect/>
          </a:stretch>
        </p:blipFill>
        <p:spPr bwMode="auto">
          <a:xfrm>
            <a:off x="914400" y="2057400"/>
            <a:ext cx="7239000" cy="2271584"/>
          </a:xfrm>
          <a:prstGeom prst="rect">
            <a:avLst/>
          </a:prstGeom>
          <a:noFill/>
          <a:ln w="9525">
            <a:noFill/>
            <a:miter lim="800000"/>
            <a:headEnd/>
            <a:tailEnd/>
          </a:ln>
        </p:spPr>
      </p:pic>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3"/>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Effect transition="in" filter="fade">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ppt_w</p:attrName>
                                        </p:attrNameLst>
                                      </p:cBhvr>
                                      <p:tavLst>
                                        <p:tav tm="0">
                                          <p:val>
                                            <p:fltVal val="0"/>
                                          </p:val>
                                        </p:tav>
                                        <p:tav tm="100000">
                                          <p:val>
                                            <p:strVal val="#ppt_w"/>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Effect transition="in" filter="fade">
                                      <p:cBhvr>
                                        <p:cTn id="16" dur="2000"/>
                                        <p:tgtEl>
                                          <p:spTgt spid="5"/>
                                        </p:tgtEl>
                                      </p:cBhvr>
                                    </p:animEffect>
                                  </p:childTnLst>
                                </p:cTn>
                              </p:par>
                              <p:par>
                                <p:cTn id="17" presetID="47" presetClass="entr" presetSubtype="0" fill="hold"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anim calcmode="lin" valueType="num">
                                      <p:cBhvr>
                                        <p:cTn id="20"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2000" fill="hold"/>
                                        <p:tgtEl>
                                          <p:spTgt spid="6">
                                            <p:txEl>
                                              <p:pRg st="0" end="0"/>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2000"/>
                                        <p:tgtEl>
                                          <p:spTgt spid="6">
                                            <p:txEl>
                                              <p:pRg st="1" end="1"/>
                                            </p:txEl>
                                          </p:spTgt>
                                        </p:tgtEl>
                                      </p:cBhvr>
                                    </p:animEffect>
                                    <p:anim calcmode="lin" valueType="num">
                                      <p:cBhvr>
                                        <p:cTn id="25" dur="2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2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686800" cy="3429000"/>
          </a:xfrm>
        </p:spPr>
        <p:txBody>
          <a:bodyPr>
            <a:normAutofit/>
          </a:bodyPr>
          <a:lstStyle/>
          <a:p>
            <a:r>
              <a:rPr lang="en-US" sz="1800" dirty="0" err="1" smtClean="0"/>
              <a:t>Bagaimanakah</a:t>
            </a:r>
            <a:r>
              <a:rPr lang="en-US" sz="1800" dirty="0" smtClean="0"/>
              <a:t> </a:t>
            </a:r>
            <a:r>
              <a:rPr lang="en-US" sz="1800" dirty="0" err="1" smtClean="0"/>
              <a:t>jika</a:t>
            </a:r>
            <a:r>
              <a:rPr lang="en-US" sz="1800" dirty="0" smtClean="0"/>
              <a:t> </a:t>
            </a:r>
            <a:r>
              <a:rPr lang="en-US" sz="1800" dirty="0" err="1" smtClean="0"/>
              <a:t>kedua</a:t>
            </a:r>
            <a:r>
              <a:rPr lang="en-US" sz="1800" dirty="0" smtClean="0"/>
              <a:t> </a:t>
            </a:r>
            <a:r>
              <a:rPr lang="en-US" sz="1800" dirty="0" err="1" smtClean="0"/>
              <a:t>gaya</a:t>
            </a:r>
            <a:r>
              <a:rPr lang="en-US" sz="1800" dirty="0" smtClean="0"/>
              <a:t> </a:t>
            </a:r>
            <a:r>
              <a:rPr lang="en-US" sz="1800" dirty="0" err="1" smtClean="0"/>
              <a:t>itu</a:t>
            </a:r>
            <a:r>
              <a:rPr lang="en-US" sz="1800" dirty="0" smtClean="0"/>
              <a:t> </a:t>
            </a:r>
            <a:r>
              <a:rPr lang="en-US" sz="1800" dirty="0" err="1" smtClean="0"/>
              <a:t>saling</a:t>
            </a:r>
            <a:r>
              <a:rPr lang="en-US" sz="1800" dirty="0" smtClean="0"/>
              <a:t> </a:t>
            </a:r>
            <a:r>
              <a:rPr lang="en-US" sz="1800" dirty="0" err="1" smtClean="0"/>
              <a:t>berlawanan</a:t>
            </a:r>
            <a:r>
              <a:rPr lang="en-US" sz="1800" dirty="0" smtClean="0"/>
              <a:t> </a:t>
            </a:r>
            <a:r>
              <a:rPr lang="en-US" sz="1800" dirty="0" err="1" smtClean="0"/>
              <a:t>arah</a:t>
            </a:r>
            <a:r>
              <a:rPr lang="en-US" sz="1800" dirty="0" smtClean="0"/>
              <a:t>? </a:t>
            </a:r>
            <a:r>
              <a:rPr lang="en-US" sz="1800" dirty="0" err="1" smtClean="0"/>
              <a:t>Misalnya</a:t>
            </a:r>
            <a:r>
              <a:rPr lang="en-US" sz="1800" dirty="0" smtClean="0"/>
              <a:t>, </a:t>
            </a:r>
            <a:r>
              <a:rPr lang="en-US" sz="1800" dirty="0" err="1" smtClean="0"/>
              <a:t>kedua</a:t>
            </a:r>
            <a:r>
              <a:rPr lang="en-US" sz="1800" dirty="0" smtClean="0"/>
              <a:t> </a:t>
            </a:r>
            <a:r>
              <a:rPr lang="en-US" sz="1800" dirty="0" err="1" smtClean="0"/>
              <a:t>gaya</a:t>
            </a:r>
            <a:r>
              <a:rPr lang="en-US" sz="1800" dirty="0" smtClean="0"/>
              <a:t> </a:t>
            </a:r>
            <a:r>
              <a:rPr lang="en-US" sz="1800" dirty="0" err="1" smtClean="0"/>
              <a:t>tersebut</a:t>
            </a:r>
            <a:r>
              <a:rPr lang="en-US" sz="1800" dirty="0" smtClean="0"/>
              <a:t> </a:t>
            </a:r>
            <a:r>
              <a:rPr lang="en-US" sz="1800" dirty="0" err="1" smtClean="0"/>
              <a:t>adalah</a:t>
            </a:r>
            <a:r>
              <a:rPr lang="en-US" sz="1800" dirty="0" smtClean="0"/>
              <a:t> F1 = 50 N </a:t>
            </a:r>
            <a:r>
              <a:rPr lang="en-US" sz="1800" dirty="0" err="1" smtClean="0"/>
              <a:t>ke</a:t>
            </a:r>
            <a:r>
              <a:rPr lang="en-US" sz="1800" dirty="0" smtClean="0"/>
              <a:t> </a:t>
            </a:r>
            <a:r>
              <a:rPr lang="en-US" sz="1800" dirty="0" err="1" smtClean="0"/>
              <a:t>arah</a:t>
            </a:r>
            <a:r>
              <a:rPr lang="en-US" sz="1800" dirty="0" smtClean="0"/>
              <a:t> </a:t>
            </a:r>
            <a:r>
              <a:rPr lang="en-US" sz="1800" dirty="0" err="1" smtClean="0"/>
              <a:t>kanan</a:t>
            </a:r>
            <a:r>
              <a:rPr lang="en-US" sz="1800" dirty="0" smtClean="0"/>
              <a:t> </a:t>
            </a:r>
            <a:r>
              <a:rPr lang="en-US" sz="1800" dirty="0" err="1" smtClean="0"/>
              <a:t>dan</a:t>
            </a:r>
            <a:r>
              <a:rPr lang="en-US" sz="1800" dirty="0" smtClean="0"/>
              <a:t> F2 = 40 N </a:t>
            </a:r>
            <a:r>
              <a:rPr lang="en-US" sz="1800" dirty="0" err="1" smtClean="0"/>
              <a:t>ke</a:t>
            </a:r>
            <a:r>
              <a:rPr lang="en-US" sz="1800" dirty="0" smtClean="0"/>
              <a:t> </a:t>
            </a:r>
            <a:r>
              <a:rPr lang="en-US" sz="1800" dirty="0" err="1" smtClean="0"/>
              <a:t>arah</a:t>
            </a:r>
            <a:r>
              <a:rPr lang="en-US" sz="1800" dirty="0" smtClean="0"/>
              <a:t> </a:t>
            </a:r>
            <a:r>
              <a:rPr lang="en-US" sz="1800" dirty="0" err="1" smtClean="0"/>
              <a:t>kiri</a:t>
            </a:r>
            <a:r>
              <a:rPr lang="en-US" sz="1800" dirty="0" smtClean="0"/>
              <a:t>, </a:t>
            </a:r>
            <a:r>
              <a:rPr lang="en-US" sz="1800" dirty="0" err="1" smtClean="0"/>
              <a:t>berapakah</a:t>
            </a:r>
            <a:r>
              <a:rPr lang="en-US" sz="1800" dirty="0" smtClean="0"/>
              <a:t> </a:t>
            </a:r>
            <a:r>
              <a:rPr lang="en-US" sz="1800" dirty="0" err="1" smtClean="0"/>
              <a:t>resultan</a:t>
            </a:r>
            <a:r>
              <a:rPr lang="en-US" sz="1800" dirty="0" smtClean="0"/>
              <a:t> </a:t>
            </a:r>
            <a:r>
              <a:rPr lang="en-US" sz="1800" dirty="0" err="1" smtClean="0"/>
              <a:t>gayanya</a:t>
            </a:r>
            <a:r>
              <a:rPr lang="en-US" sz="1800" dirty="0" smtClean="0"/>
              <a:t>? </a:t>
            </a:r>
            <a:r>
              <a:rPr lang="en-US" sz="1800" dirty="0" err="1" smtClean="0"/>
              <a:t>Kemanakah</a:t>
            </a:r>
            <a:r>
              <a:rPr lang="en-US" sz="1800" dirty="0" smtClean="0"/>
              <a:t> </a:t>
            </a:r>
            <a:r>
              <a:rPr lang="en-US" sz="1800" dirty="0" err="1" smtClean="0"/>
              <a:t>arah</a:t>
            </a:r>
            <a:r>
              <a:rPr lang="en-US" sz="1800" dirty="0" smtClean="0"/>
              <a:t> </a:t>
            </a:r>
            <a:r>
              <a:rPr lang="en-US" sz="1800" dirty="0" err="1" smtClean="0"/>
              <a:t>gaya</a:t>
            </a:r>
            <a:r>
              <a:rPr lang="en-US" sz="1800" dirty="0" smtClean="0"/>
              <a:t> </a:t>
            </a:r>
            <a:r>
              <a:rPr lang="en-US" sz="1800" dirty="0" err="1" smtClean="0"/>
              <a:t>resultannya</a:t>
            </a:r>
            <a:r>
              <a:rPr lang="en-US" sz="1800" dirty="0" smtClean="0"/>
              <a:t>? </a:t>
            </a:r>
            <a:r>
              <a:rPr lang="en-US" sz="1800" dirty="0" err="1" smtClean="0"/>
              <a:t>Secara</a:t>
            </a:r>
            <a:r>
              <a:rPr lang="en-US" sz="1800" dirty="0" smtClean="0"/>
              <a:t> </a:t>
            </a:r>
            <a:r>
              <a:rPr lang="en-US" sz="1800" dirty="0" err="1" smtClean="0"/>
              <a:t>aljabar</a:t>
            </a:r>
            <a:r>
              <a:rPr lang="en-US" sz="1800" dirty="0"/>
              <a:t> </a:t>
            </a:r>
            <a:r>
              <a:rPr lang="en-US" sz="1800" dirty="0" err="1" smtClean="0"/>
              <a:t>resultan</a:t>
            </a:r>
            <a:r>
              <a:rPr lang="en-US" sz="1800" dirty="0" smtClean="0"/>
              <a:t> </a:t>
            </a:r>
            <a:r>
              <a:rPr lang="en-US" sz="1800" dirty="0" err="1" smtClean="0"/>
              <a:t>gaya</a:t>
            </a:r>
            <a:r>
              <a:rPr lang="en-US" sz="1800" dirty="0" smtClean="0"/>
              <a:t> </a:t>
            </a:r>
            <a:r>
              <a:rPr lang="en-US" sz="1800" dirty="0" err="1" smtClean="0"/>
              <a:t>ditulis</a:t>
            </a:r>
            <a:r>
              <a:rPr lang="en-US" sz="1800" dirty="0" smtClean="0"/>
              <a:t> :</a:t>
            </a:r>
            <a:br>
              <a:rPr lang="en-US" sz="1800" dirty="0" smtClean="0"/>
            </a:br>
            <a:r>
              <a:rPr lang="en-US" sz="1800" dirty="0" smtClean="0"/>
              <a:t>R = F1 + ( - F2 )</a:t>
            </a:r>
            <a:br>
              <a:rPr lang="en-US" sz="1800" dirty="0" smtClean="0"/>
            </a:br>
            <a:r>
              <a:rPr lang="en-US" sz="1800" dirty="0" smtClean="0"/>
              <a:t>R = 50 N + ( - 40 N )</a:t>
            </a:r>
            <a:br>
              <a:rPr lang="en-US" sz="1800" dirty="0" smtClean="0"/>
            </a:br>
            <a:r>
              <a:rPr lang="en-US" sz="1800" dirty="0" smtClean="0"/>
              <a:t>R = 50 N – 40 N</a:t>
            </a:r>
            <a:br>
              <a:rPr lang="en-US" sz="1800" dirty="0" smtClean="0"/>
            </a:br>
            <a:r>
              <a:rPr lang="en-US" sz="1800" dirty="0" smtClean="0"/>
              <a:t>R = 10 N</a:t>
            </a:r>
            <a:br>
              <a:rPr lang="en-US" sz="1800" dirty="0" smtClean="0"/>
            </a:br>
            <a:r>
              <a:rPr lang="en-US" sz="1800" dirty="0"/>
              <a:t/>
            </a:r>
            <a:br>
              <a:rPr lang="en-US" sz="1800" dirty="0"/>
            </a:br>
            <a:r>
              <a:rPr lang="en-US" sz="1800" dirty="0" err="1" smtClean="0"/>
              <a:t>Tanda</a:t>
            </a:r>
            <a:r>
              <a:rPr lang="en-US" sz="1800" dirty="0" smtClean="0"/>
              <a:t> minus </a:t>
            </a:r>
            <a:r>
              <a:rPr lang="en-US" sz="1800" dirty="0" err="1" smtClean="0"/>
              <a:t>pada</a:t>
            </a:r>
            <a:r>
              <a:rPr lang="en-US" sz="1800" dirty="0" smtClean="0"/>
              <a:t> </a:t>
            </a:r>
            <a:r>
              <a:rPr lang="en-US" sz="1800" dirty="0" err="1" smtClean="0"/>
              <a:t>gaya</a:t>
            </a:r>
            <a:r>
              <a:rPr lang="en-US" sz="1800" dirty="0" smtClean="0"/>
              <a:t> F2 </a:t>
            </a:r>
            <a:r>
              <a:rPr lang="en-US" sz="1800" dirty="0" err="1" smtClean="0"/>
              <a:t>menunjukkann</a:t>
            </a:r>
            <a:r>
              <a:rPr lang="en-US" sz="1800" dirty="0" smtClean="0"/>
              <a:t> </a:t>
            </a:r>
            <a:r>
              <a:rPr lang="en-US" sz="1800" dirty="0" err="1" smtClean="0"/>
              <a:t>bahwa</a:t>
            </a:r>
            <a:r>
              <a:rPr lang="en-US" sz="1800" dirty="0" smtClean="0"/>
              <a:t> F2 </a:t>
            </a:r>
            <a:r>
              <a:rPr lang="en-US" sz="1800" dirty="0" err="1" smtClean="0"/>
              <a:t>berlawanan</a:t>
            </a:r>
            <a:r>
              <a:rPr lang="en-US" sz="1800" dirty="0" smtClean="0"/>
              <a:t> </a:t>
            </a:r>
            <a:r>
              <a:rPr lang="en-US" sz="1800" dirty="0" err="1" smtClean="0"/>
              <a:t>arah</a:t>
            </a:r>
            <a:r>
              <a:rPr lang="en-US" sz="1800" dirty="0" smtClean="0"/>
              <a:t> </a:t>
            </a:r>
            <a:r>
              <a:rPr lang="en-US" sz="1800" dirty="0" err="1" smtClean="0"/>
              <a:t>dengan</a:t>
            </a:r>
            <a:r>
              <a:rPr lang="en-US" sz="1800" dirty="0" smtClean="0"/>
              <a:t> F1. </a:t>
            </a:r>
            <a:r>
              <a:rPr lang="en-US" sz="1800" dirty="0" err="1" smtClean="0"/>
              <a:t>Adapun</a:t>
            </a:r>
            <a:r>
              <a:rPr lang="en-US" sz="1800" dirty="0" smtClean="0"/>
              <a:t> </a:t>
            </a:r>
            <a:r>
              <a:rPr lang="en-US" sz="1800" dirty="0" err="1" smtClean="0"/>
              <a:t>secara</a:t>
            </a:r>
            <a:r>
              <a:rPr lang="en-US" sz="1800" dirty="0" smtClean="0"/>
              <a:t> </a:t>
            </a:r>
            <a:r>
              <a:rPr lang="en-US" sz="1800" dirty="0" err="1" smtClean="0"/>
              <a:t>grafis</a:t>
            </a:r>
            <a:r>
              <a:rPr lang="en-US" sz="1800" dirty="0" smtClean="0"/>
              <a:t> </a:t>
            </a:r>
            <a:r>
              <a:rPr lang="en-US" sz="1800" dirty="0" err="1" smtClean="0"/>
              <a:t>dapat</a:t>
            </a:r>
            <a:r>
              <a:rPr lang="en-US" sz="1800" dirty="0" smtClean="0"/>
              <a:t> </a:t>
            </a:r>
            <a:r>
              <a:rPr lang="en-US" sz="1800" dirty="0" err="1" smtClean="0"/>
              <a:t>di</a:t>
            </a:r>
            <a:r>
              <a:rPr lang="en-US" sz="1800" dirty="0" smtClean="0"/>
              <a:t> </a:t>
            </a:r>
            <a:r>
              <a:rPr lang="en-US" sz="1800" dirty="0" err="1" smtClean="0"/>
              <a:t>gambarkan</a:t>
            </a:r>
            <a:r>
              <a:rPr lang="en-US" sz="1800" dirty="0" smtClean="0"/>
              <a:t> </a:t>
            </a:r>
            <a:r>
              <a:rPr lang="en-US" sz="1800" dirty="0" err="1" smtClean="0"/>
              <a:t>sebagai</a:t>
            </a:r>
            <a:r>
              <a:rPr lang="en-US" sz="1800" dirty="0" smtClean="0"/>
              <a:t> </a:t>
            </a:r>
            <a:r>
              <a:rPr lang="en-US" sz="1800" dirty="0" err="1" smtClean="0"/>
              <a:t>berikut</a:t>
            </a:r>
            <a:r>
              <a:rPr lang="en-US" sz="1800" dirty="0" smtClean="0"/>
              <a:t> :</a:t>
            </a:r>
            <a:endParaRPr lang="en-US" sz="1800" dirty="0"/>
          </a:p>
        </p:txBody>
      </p:sp>
      <p:pic>
        <p:nvPicPr>
          <p:cNvPr id="5" name="Picture 11"/>
          <p:cNvPicPr>
            <a:picLocks noChangeAspect="1" noChangeArrowheads="1"/>
          </p:cNvPicPr>
          <p:nvPr/>
        </p:nvPicPr>
        <p:blipFill>
          <a:blip r:embed="rId2" cstate="print"/>
          <a:srcRect/>
          <a:stretch>
            <a:fillRect/>
          </a:stretch>
        </p:blipFill>
        <p:spPr bwMode="auto">
          <a:xfrm>
            <a:off x="990600" y="3733800"/>
            <a:ext cx="7315200" cy="2743200"/>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0" presetClass="entr" presetSubtype="0" decel="10000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000" fill="hold"/>
                                        <p:tgtEl>
                                          <p:spTgt spid="5"/>
                                        </p:tgtEl>
                                        <p:attrNameLst>
                                          <p:attrName>ppt_w</p:attrName>
                                        </p:attrNameLst>
                                      </p:cBhvr>
                                      <p:tavLst>
                                        <p:tav tm="0">
                                          <p:val>
                                            <p:strVal val="#ppt_w+.3"/>
                                          </p:val>
                                        </p:tav>
                                        <p:tav tm="100000">
                                          <p:val>
                                            <p:strVal val="#ppt_w"/>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638800"/>
          </a:xfrm>
        </p:spPr>
        <p:txBody>
          <a:bodyPr>
            <a:normAutofit fontScale="90000"/>
          </a:bodyPr>
          <a:lstStyle/>
          <a:p>
            <a:pPr>
              <a:lnSpc>
                <a:spcPct val="150000"/>
              </a:lnSpc>
            </a:pPr>
            <a:r>
              <a:rPr lang="en-US" sz="3200" u="sng" dirty="0" err="1" smtClean="0">
                <a:effectLst>
                  <a:outerShdw blurRad="38100" dist="38100" dir="2700000" algn="tl">
                    <a:srgbClr val="000000">
                      <a:alpha val="43137"/>
                    </a:srgbClr>
                  </a:outerShdw>
                </a:effectLst>
                <a:latin typeface="Algerian" pitchFamily="82" charset="0"/>
              </a:rPr>
              <a:t>Rangkuman</a:t>
            </a:r>
            <a:r>
              <a:rPr lang="en-US" sz="3100" dirty="0" smtClean="0">
                <a:latin typeface="Algerian" pitchFamily="82" charset="0"/>
              </a:rPr>
              <a:t/>
            </a:r>
            <a:br>
              <a:rPr lang="en-US" sz="3100" dirty="0" smtClean="0">
                <a:latin typeface="Algerian" pitchFamily="82" charset="0"/>
              </a:rPr>
            </a:br>
            <a:r>
              <a:rPr lang="en-US" sz="2000" dirty="0" smtClean="0"/>
              <a:t/>
            </a:r>
            <a:br>
              <a:rPr lang="en-US" sz="2000" dirty="0" smtClean="0"/>
            </a:br>
            <a:r>
              <a:rPr lang="en-US" sz="2000" dirty="0" smtClean="0"/>
              <a:t>	Gaya </a:t>
            </a:r>
            <a:r>
              <a:rPr lang="en-US" sz="2000" dirty="0" err="1" smtClean="0"/>
              <a:t>adalah</a:t>
            </a:r>
            <a:r>
              <a:rPr lang="en-US" sz="2000" dirty="0" smtClean="0"/>
              <a:t> </a:t>
            </a:r>
            <a:r>
              <a:rPr lang="en-US" sz="2000" dirty="0" err="1" smtClean="0"/>
              <a:t>besaran</a:t>
            </a:r>
            <a:r>
              <a:rPr lang="en-US" sz="2000" dirty="0" smtClean="0"/>
              <a:t> </a:t>
            </a:r>
            <a:r>
              <a:rPr lang="en-US" sz="2000" dirty="0" err="1" smtClean="0"/>
              <a:t>vektor</a:t>
            </a:r>
            <a:r>
              <a:rPr lang="en-US" sz="2000" dirty="0" smtClean="0"/>
              <a:t> yang </a:t>
            </a:r>
            <a:r>
              <a:rPr lang="en-US" sz="2000" dirty="0" err="1" smtClean="0"/>
              <a:t>dapat</a:t>
            </a:r>
            <a:r>
              <a:rPr lang="en-US" sz="2000" dirty="0" smtClean="0"/>
              <a:t> </a:t>
            </a:r>
            <a:r>
              <a:rPr lang="en-US" sz="2000" dirty="0" err="1" smtClean="0"/>
              <a:t>dipandang</a:t>
            </a:r>
            <a:r>
              <a:rPr lang="en-US" sz="2000" dirty="0" smtClean="0"/>
              <a:t> </a:t>
            </a:r>
            <a:r>
              <a:rPr lang="en-US" sz="2000" dirty="0" err="1" smtClean="0"/>
              <a:t>sebagai</a:t>
            </a:r>
            <a:r>
              <a:rPr lang="en-US" sz="2000" dirty="0" smtClean="0"/>
              <a:t> </a:t>
            </a:r>
            <a:r>
              <a:rPr lang="en-US" sz="2000" dirty="0" err="1" smtClean="0"/>
              <a:t>tarikan</a:t>
            </a:r>
            <a:r>
              <a:rPr lang="en-US" sz="2000" dirty="0" smtClean="0"/>
              <a:t> </a:t>
            </a:r>
            <a:r>
              <a:rPr lang="en-US" sz="2000" dirty="0" err="1" smtClean="0"/>
              <a:t>dan</a:t>
            </a:r>
            <a:r>
              <a:rPr lang="en-US" sz="2000" dirty="0" smtClean="0"/>
              <a:t> </a:t>
            </a:r>
            <a:r>
              <a:rPr lang="en-US" sz="2000" dirty="0" err="1" smtClean="0"/>
              <a:t>dorongan</a:t>
            </a:r>
            <a:r>
              <a:rPr lang="en-US" sz="2000" dirty="0" smtClean="0"/>
              <a:t>. Gaya </a:t>
            </a:r>
            <a:r>
              <a:rPr lang="en-US" sz="2000" dirty="0" err="1" smtClean="0"/>
              <a:t>dapat</a:t>
            </a:r>
            <a:r>
              <a:rPr lang="en-US" sz="2000" dirty="0" smtClean="0"/>
              <a:t> </a:t>
            </a:r>
            <a:r>
              <a:rPr lang="en-US" sz="2000" dirty="0" err="1" smtClean="0"/>
              <a:t>menyebabkan</a:t>
            </a:r>
            <a:r>
              <a:rPr lang="en-US" sz="2000" dirty="0" smtClean="0"/>
              <a:t> </a:t>
            </a:r>
            <a:r>
              <a:rPr lang="en-US" sz="2000" dirty="0" err="1" smtClean="0"/>
              <a:t>benda</a:t>
            </a:r>
            <a:r>
              <a:rPr lang="en-US" sz="2000" dirty="0" smtClean="0"/>
              <a:t> </a:t>
            </a:r>
            <a:r>
              <a:rPr lang="en-US" sz="2000" dirty="0" err="1" smtClean="0"/>
              <a:t>diam</a:t>
            </a:r>
            <a:r>
              <a:rPr lang="en-US" sz="2000" dirty="0" smtClean="0"/>
              <a:t> </a:t>
            </a:r>
            <a:r>
              <a:rPr lang="en-US" sz="2000" dirty="0" err="1" smtClean="0"/>
              <a:t>menjadi</a:t>
            </a:r>
            <a:r>
              <a:rPr lang="en-US" sz="2000" dirty="0" smtClean="0"/>
              <a:t> </a:t>
            </a:r>
            <a:r>
              <a:rPr lang="en-US" sz="2000" dirty="0" err="1" smtClean="0"/>
              <a:t>bergerak</a:t>
            </a:r>
            <a:r>
              <a:rPr lang="en-US" sz="2000" dirty="0" smtClean="0"/>
              <a:t> </a:t>
            </a:r>
            <a:r>
              <a:rPr lang="en-US" sz="2000" dirty="0" err="1" smtClean="0"/>
              <a:t>dan</a:t>
            </a:r>
            <a:r>
              <a:rPr lang="en-US" sz="2000" dirty="0" smtClean="0"/>
              <a:t> </a:t>
            </a:r>
            <a:r>
              <a:rPr lang="en-US" sz="2000" dirty="0" err="1" smtClean="0"/>
              <a:t>benda</a:t>
            </a:r>
            <a:r>
              <a:rPr lang="en-US" sz="2000" dirty="0" smtClean="0"/>
              <a:t> yang </a:t>
            </a:r>
            <a:r>
              <a:rPr lang="en-US" sz="2000" dirty="0" err="1" smtClean="0"/>
              <a:t>sedang</a:t>
            </a:r>
            <a:r>
              <a:rPr lang="en-US" sz="2000" dirty="0" smtClean="0"/>
              <a:t> </a:t>
            </a:r>
            <a:r>
              <a:rPr lang="en-US" sz="2000" dirty="0" err="1" smtClean="0"/>
              <a:t>bergerak</a:t>
            </a:r>
            <a:r>
              <a:rPr lang="en-US" sz="2000" dirty="0" smtClean="0"/>
              <a:t> </a:t>
            </a:r>
            <a:r>
              <a:rPr lang="en-US" sz="2000" dirty="0" err="1" smtClean="0"/>
              <a:t>mengalami</a:t>
            </a:r>
            <a:r>
              <a:rPr lang="en-US" sz="2000" dirty="0" smtClean="0"/>
              <a:t> </a:t>
            </a:r>
            <a:r>
              <a:rPr lang="en-US" sz="2000" dirty="0" err="1" smtClean="0"/>
              <a:t>percepatan</a:t>
            </a:r>
            <a:r>
              <a:rPr lang="en-US" sz="2000" dirty="0" smtClean="0"/>
              <a:t> ( </a:t>
            </a:r>
            <a:r>
              <a:rPr lang="en-US" sz="2000" dirty="0" err="1" smtClean="0"/>
              <a:t>Perubahan</a:t>
            </a:r>
            <a:r>
              <a:rPr lang="en-US" sz="2000" dirty="0" smtClean="0"/>
              <a:t> </a:t>
            </a:r>
            <a:r>
              <a:rPr lang="en-US" sz="2000" dirty="0" err="1" smtClean="0"/>
              <a:t>percepatan</a:t>
            </a:r>
            <a:r>
              <a:rPr lang="en-US" sz="2000" dirty="0" smtClean="0"/>
              <a:t> ) </a:t>
            </a:r>
            <a:r>
              <a:rPr lang="en-US" sz="2000" dirty="0" err="1" smtClean="0"/>
              <a:t>atau</a:t>
            </a:r>
            <a:r>
              <a:rPr lang="en-US" sz="2000" dirty="0" smtClean="0"/>
              <a:t> </a:t>
            </a:r>
            <a:r>
              <a:rPr lang="en-US" sz="2000" dirty="0" err="1" smtClean="0"/>
              <a:t>perlambatan</a:t>
            </a:r>
            <a:r>
              <a:rPr lang="en-US" sz="2000" dirty="0" smtClean="0"/>
              <a:t>. Gaya </a:t>
            </a:r>
            <a:r>
              <a:rPr lang="en-US" sz="2000" dirty="0" err="1" smtClean="0"/>
              <a:t>dapat</a:t>
            </a:r>
            <a:r>
              <a:rPr lang="en-US" sz="2000" dirty="0" smtClean="0"/>
              <a:t> pula </a:t>
            </a:r>
            <a:r>
              <a:rPr lang="en-US" sz="2000" dirty="0" err="1" smtClean="0"/>
              <a:t>mengubah</a:t>
            </a:r>
            <a:r>
              <a:rPr lang="en-US" sz="2000" dirty="0" smtClean="0"/>
              <a:t> </a:t>
            </a:r>
            <a:r>
              <a:rPr lang="en-US" sz="2000" dirty="0" err="1" smtClean="0"/>
              <a:t>arah</a:t>
            </a:r>
            <a:r>
              <a:rPr lang="en-US" sz="2000" dirty="0" smtClean="0"/>
              <a:t> </a:t>
            </a:r>
            <a:r>
              <a:rPr lang="en-US" sz="2000" dirty="0" err="1" smtClean="0"/>
              <a:t>gerak</a:t>
            </a:r>
            <a:r>
              <a:rPr lang="en-US" sz="2000" dirty="0" smtClean="0"/>
              <a:t> </a:t>
            </a:r>
            <a:r>
              <a:rPr lang="en-US" sz="2000" dirty="0" err="1" smtClean="0"/>
              <a:t>suatu</a:t>
            </a:r>
            <a:r>
              <a:rPr lang="en-US" sz="2000" dirty="0" smtClean="0"/>
              <a:t> </a:t>
            </a:r>
            <a:r>
              <a:rPr lang="en-US" sz="2000" dirty="0" err="1" smtClean="0"/>
              <a:t>benda</a:t>
            </a:r>
            <a:r>
              <a:rPr lang="en-US" sz="2000" dirty="0" smtClean="0"/>
              <a:t> </a:t>
            </a:r>
            <a:r>
              <a:rPr lang="en-US" sz="2000" dirty="0" err="1" smtClean="0"/>
              <a:t>dan</a:t>
            </a:r>
            <a:r>
              <a:rPr lang="en-US" sz="2000" dirty="0" smtClean="0"/>
              <a:t> </a:t>
            </a:r>
            <a:r>
              <a:rPr lang="en-US" sz="2000" dirty="0" err="1" smtClean="0"/>
              <a:t>dapat</a:t>
            </a:r>
            <a:r>
              <a:rPr lang="en-US" sz="2000" dirty="0" smtClean="0"/>
              <a:t> </a:t>
            </a:r>
            <a:r>
              <a:rPr lang="en-US" sz="2000" dirty="0" err="1" smtClean="0"/>
              <a:t>mengubah</a:t>
            </a:r>
            <a:r>
              <a:rPr lang="en-US" sz="2000" dirty="0" smtClean="0"/>
              <a:t> </a:t>
            </a:r>
            <a:r>
              <a:rPr lang="en-US" sz="2000" dirty="0" err="1" smtClean="0"/>
              <a:t>bentuk</a:t>
            </a:r>
            <a:r>
              <a:rPr lang="en-US" sz="2000" dirty="0" smtClean="0"/>
              <a:t> </a:t>
            </a:r>
            <a:r>
              <a:rPr lang="en-US" sz="2000" dirty="0" err="1" smtClean="0"/>
              <a:t>benda</a:t>
            </a:r>
            <a:r>
              <a:rPr lang="en-US" sz="2000" dirty="0" smtClean="0"/>
              <a:t>. </a:t>
            </a:r>
            <a:r>
              <a:rPr lang="en-US" sz="2000" dirty="0" err="1" smtClean="0"/>
              <a:t>Alat</a:t>
            </a:r>
            <a:r>
              <a:rPr lang="en-US" sz="2000" dirty="0" smtClean="0"/>
              <a:t> yang </a:t>
            </a:r>
            <a:r>
              <a:rPr lang="en-US" sz="2000" dirty="0" err="1" smtClean="0"/>
              <a:t>di</a:t>
            </a:r>
            <a:r>
              <a:rPr lang="en-US" sz="2000" dirty="0" smtClean="0"/>
              <a:t> </a:t>
            </a:r>
            <a:r>
              <a:rPr lang="en-US" sz="2000" dirty="0" err="1" smtClean="0"/>
              <a:t>gunakan</a:t>
            </a:r>
            <a:r>
              <a:rPr lang="en-US" sz="2000" dirty="0" smtClean="0"/>
              <a:t> </a:t>
            </a:r>
            <a:r>
              <a:rPr lang="en-US" sz="2000" dirty="0" err="1" smtClean="0"/>
              <a:t>untuk</a:t>
            </a:r>
            <a:r>
              <a:rPr lang="en-US" sz="2000" dirty="0" smtClean="0"/>
              <a:t> </a:t>
            </a:r>
            <a:r>
              <a:rPr lang="en-US" sz="2000" dirty="0" err="1" smtClean="0"/>
              <a:t>mengukur</a:t>
            </a:r>
            <a:r>
              <a:rPr lang="en-US" sz="2000" dirty="0" smtClean="0"/>
              <a:t> </a:t>
            </a:r>
            <a:r>
              <a:rPr lang="en-US" sz="2000" dirty="0" err="1" smtClean="0"/>
              <a:t>gaya</a:t>
            </a:r>
            <a:r>
              <a:rPr lang="en-US" sz="2000" dirty="0" smtClean="0"/>
              <a:t> </a:t>
            </a:r>
            <a:r>
              <a:rPr lang="en-US" sz="2000" dirty="0" err="1" smtClean="0"/>
              <a:t>secara</a:t>
            </a:r>
            <a:r>
              <a:rPr lang="en-US" sz="2000" dirty="0" smtClean="0"/>
              <a:t> </a:t>
            </a:r>
            <a:r>
              <a:rPr lang="en-US" sz="2000" dirty="0" err="1" smtClean="0"/>
              <a:t>langsung</a:t>
            </a:r>
            <a:r>
              <a:rPr lang="en-US" sz="2000" dirty="0" smtClean="0"/>
              <a:t> </a:t>
            </a:r>
            <a:r>
              <a:rPr lang="en-US" sz="2000" dirty="0" err="1" smtClean="0"/>
              <a:t>adalah</a:t>
            </a:r>
            <a:r>
              <a:rPr lang="en-US" sz="2000" dirty="0" smtClean="0"/>
              <a:t> </a:t>
            </a:r>
            <a:r>
              <a:rPr lang="en-US" sz="2000" dirty="0" err="1" smtClean="0"/>
              <a:t>neraca</a:t>
            </a:r>
            <a:r>
              <a:rPr lang="en-US" sz="2000" dirty="0" smtClean="0"/>
              <a:t> </a:t>
            </a:r>
            <a:r>
              <a:rPr lang="en-US" sz="2000" dirty="0" err="1" smtClean="0"/>
              <a:t>pegas</a:t>
            </a:r>
            <a:r>
              <a:rPr lang="en-US" sz="2000" dirty="0" smtClean="0"/>
              <a:t> </a:t>
            </a:r>
            <a:r>
              <a:rPr lang="en-US" sz="2000" dirty="0" err="1" smtClean="0"/>
              <a:t>atau</a:t>
            </a:r>
            <a:r>
              <a:rPr lang="en-US" sz="2000" dirty="0" smtClean="0"/>
              <a:t> </a:t>
            </a:r>
            <a:r>
              <a:rPr lang="en-US" sz="2000" dirty="0" err="1" smtClean="0"/>
              <a:t>dinamometer</a:t>
            </a:r>
            <a:r>
              <a:rPr lang="en-US" sz="2000" dirty="0" smtClean="0"/>
              <a:t>. Gaya </a:t>
            </a:r>
            <a:r>
              <a:rPr lang="en-US" sz="2000" dirty="0" err="1" smtClean="0"/>
              <a:t>Sentuh</a:t>
            </a:r>
            <a:r>
              <a:rPr lang="en-US" sz="2000" dirty="0" smtClean="0"/>
              <a:t> </a:t>
            </a:r>
            <a:r>
              <a:rPr lang="en-US" sz="2000" dirty="0" err="1" smtClean="0"/>
              <a:t>adalah</a:t>
            </a:r>
            <a:r>
              <a:rPr lang="en-US" sz="2000" dirty="0" smtClean="0"/>
              <a:t> </a:t>
            </a:r>
            <a:r>
              <a:rPr lang="en-US" sz="2000" dirty="0" err="1" smtClean="0"/>
              <a:t>gaya</a:t>
            </a:r>
            <a:r>
              <a:rPr lang="en-US" sz="2000" dirty="0" smtClean="0"/>
              <a:t> yang </a:t>
            </a:r>
            <a:r>
              <a:rPr lang="en-US" sz="2000" dirty="0" err="1" smtClean="0"/>
              <a:t>terjadi</a:t>
            </a:r>
            <a:r>
              <a:rPr lang="en-US" sz="2000" dirty="0" smtClean="0"/>
              <a:t> </a:t>
            </a:r>
            <a:r>
              <a:rPr lang="en-US" sz="2000" dirty="0" err="1" smtClean="0"/>
              <a:t>akibat</a:t>
            </a:r>
            <a:r>
              <a:rPr lang="en-US" sz="2000" dirty="0" smtClean="0"/>
              <a:t> </a:t>
            </a:r>
            <a:r>
              <a:rPr lang="en-US" sz="2000" dirty="0" err="1" smtClean="0"/>
              <a:t>sentuhan</a:t>
            </a:r>
            <a:r>
              <a:rPr lang="en-US" sz="2000" dirty="0" smtClean="0"/>
              <a:t> </a:t>
            </a:r>
            <a:r>
              <a:rPr lang="en-US" sz="2000" dirty="0" err="1" smtClean="0"/>
              <a:t>langsung</a:t>
            </a:r>
            <a:r>
              <a:rPr lang="en-US" sz="2000" dirty="0" smtClean="0"/>
              <a:t>. Gaya </a:t>
            </a:r>
            <a:r>
              <a:rPr lang="en-US" sz="2000" dirty="0" err="1" smtClean="0"/>
              <a:t>Gesek</a:t>
            </a:r>
            <a:r>
              <a:rPr lang="en-US" sz="2000" dirty="0" smtClean="0"/>
              <a:t> </a:t>
            </a:r>
            <a:r>
              <a:rPr lang="en-US" sz="2000" dirty="0" err="1" smtClean="0"/>
              <a:t>adalah</a:t>
            </a:r>
            <a:r>
              <a:rPr lang="en-US" sz="2000" dirty="0" smtClean="0"/>
              <a:t> </a:t>
            </a:r>
            <a:r>
              <a:rPr lang="en-US" sz="2000" dirty="0" err="1" smtClean="0"/>
              <a:t>gaya</a:t>
            </a:r>
            <a:r>
              <a:rPr lang="en-US" sz="2000" dirty="0" smtClean="0"/>
              <a:t> </a:t>
            </a:r>
            <a:r>
              <a:rPr lang="en-US" sz="2000" dirty="0" err="1" smtClean="0"/>
              <a:t>akibat</a:t>
            </a:r>
            <a:r>
              <a:rPr lang="en-US" sz="2000" dirty="0" smtClean="0"/>
              <a:t> </a:t>
            </a:r>
            <a:r>
              <a:rPr lang="en-US" sz="2000" dirty="0" err="1" smtClean="0"/>
              <a:t>sentuhan</a:t>
            </a:r>
            <a:r>
              <a:rPr lang="en-US" sz="2000" dirty="0" smtClean="0"/>
              <a:t> </a:t>
            </a:r>
            <a:r>
              <a:rPr lang="en-US" sz="2000" dirty="0" err="1" smtClean="0"/>
              <a:t>langsung</a:t>
            </a:r>
            <a:r>
              <a:rPr lang="en-US" sz="2000" dirty="0" smtClean="0"/>
              <a:t> </a:t>
            </a:r>
            <a:r>
              <a:rPr lang="en-US" sz="2000" dirty="0" err="1" smtClean="0"/>
              <a:t>dua</a:t>
            </a:r>
            <a:r>
              <a:rPr lang="en-US" sz="2000" dirty="0" smtClean="0"/>
              <a:t> </a:t>
            </a:r>
            <a:r>
              <a:rPr lang="en-US" sz="2000" dirty="0" err="1" smtClean="0"/>
              <a:t>permukaan</a:t>
            </a:r>
            <a:r>
              <a:rPr lang="en-US" sz="2000" dirty="0" smtClean="0"/>
              <a:t>. </a:t>
            </a:r>
            <a:r>
              <a:rPr lang="en-US" sz="2000" dirty="0" err="1" smtClean="0"/>
              <a:t>Besarnya</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bergantung</a:t>
            </a:r>
            <a:r>
              <a:rPr lang="en-US" sz="2000" dirty="0" smtClean="0"/>
              <a:t> </a:t>
            </a:r>
            <a:r>
              <a:rPr lang="en-US" sz="2000" dirty="0" err="1" smtClean="0"/>
              <a:t>pada</a:t>
            </a:r>
            <a:r>
              <a:rPr lang="en-US" sz="2000" dirty="0" smtClean="0"/>
              <a:t> </a:t>
            </a:r>
            <a:r>
              <a:rPr lang="en-US" sz="2000" dirty="0" err="1" smtClean="0"/>
              <a:t>kekasaran</a:t>
            </a:r>
            <a:r>
              <a:rPr lang="en-US" sz="2000" dirty="0" smtClean="0"/>
              <a:t> </a:t>
            </a:r>
            <a:r>
              <a:rPr lang="en-US" sz="2000" dirty="0" err="1" smtClean="0"/>
              <a:t>dan</a:t>
            </a:r>
            <a:r>
              <a:rPr lang="en-US" sz="2000" dirty="0" smtClean="0"/>
              <a:t> </a:t>
            </a:r>
            <a:r>
              <a:rPr lang="en-US" sz="2000" dirty="0" err="1" smtClean="0"/>
              <a:t>kehalusan</a:t>
            </a:r>
            <a:r>
              <a:rPr lang="en-US" sz="2000" dirty="0" smtClean="0"/>
              <a:t> </a:t>
            </a:r>
            <a:r>
              <a:rPr lang="en-US" sz="2000" dirty="0" err="1" smtClean="0"/>
              <a:t>permukaan</a:t>
            </a:r>
            <a:r>
              <a:rPr lang="en-US" sz="2000" dirty="0" smtClean="0"/>
              <a:t> yang </a:t>
            </a:r>
            <a:r>
              <a:rPr lang="en-US" sz="2000" dirty="0" err="1" smtClean="0"/>
              <a:t>bergesekkan</a:t>
            </a:r>
            <a:r>
              <a:rPr lang="en-US" sz="2000" dirty="0" smtClean="0"/>
              <a:t>. </a:t>
            </a:r>
            <a:r>
              <a:rPr lang="en-US" sz="2000" dirty="0" err="1" smtClean="0"/>
              <a:t>Arah</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selalu</a:t>
            </a:r>
            <a:r>
              <a:rPr lang="en-US" sz="2000" dirty="0" smtClean="0"/>
              <a:t> </a:t>
            </a:r>
            <a:r>
              <a:rPr lang="en-US" sz="2000" dirty="0" err="1" smtClean="0"/>
              <a:t>berlawanan</a:t>
            </a:r>
            <a:r>
              <a:rPr lang="en-US" sz="2000" dirty="0" smtClean="0"/>
              <a:t> </a:t>
            </a:r>
            <a:r>
              <a:rPr lang="en-US" sz="2000" dirty="0" err="1" smtClean="0"/>
              <a:t>dengan</a:t>
            </a:r>
            <a:r>
              <a:rPr lang="en-US" sz="2000" dirty="0" smtClean="0"/>
              <a:t> </a:t>
            </a:r>
            <a:r>
              <a:rPr lang="en-US" sz="2000" dirty="0" err="1" smtClean="0"/>
              <a:t>arah</a:t>
            </a:r>
            <a:r>
              <a:rPr lang="en-US" sz="2000" dirty="0" smtClean="0"/>
              <a:t> </a:t>
            </a:r>
            <a:r>
              <a:rPr lang="en-US" sz="2000" dirty="0" err="1" smtClean="0"/>
              <a:t>kecenderungan</a:t>
            </a:r>
            <a:r>
              <a:rPr lang="en-US" sz="2000" dirty="0" smtClean="0"/>
              <a:t> </a:t>
            </a:r>
            <a:r>
              <a:rPr lang="en-US" sz="2000" dirty="0" err="1" smtClean="0"/>
              <a:t>gerak</a:t>
            </a:r>
            <a:r>
              <a:rPr lang="en-US" sz="2000" dirty="0" smtClean="0"/>
              <a:t>. Gaya </a:t>
            </a:r>
            <a:r>
              <a:rPr lang="en-US" sz="2000" dirty="0" err="1" smtClean="0"/>
              <a:t>termasuk</a:t>
            </a:r>
            <a:r>
              <a:rPr lang="en-US" sz="2000" dirty="0" smtClean="0"/>
              <a:t> </a:t>
            </a:r>
            <a:r>
              <a:rPr lang="en-US" sz="2000" dirty="0" err="1" smtClean="0"/>
              <a:t>besaran</a:t>
            </a:r>
            <a:r>
              <a:rPr lang="en-US" sz="2000" dirty="0" smtClean="0"/>
              <a:t> yang </a:t>
            </a:r>
            <a:r>
              <a:rPr lang="en-US" sz="2000" dirty="0" err="1" smtClean="0"/>
              <a:t>memiliki</a:t>
            </a:r>
            <a:r>
              <a:rPr lang="en-US" sz="2000" dirty="0" smtClean="0"/>
              <a:t> </a:t>
            </a:r>
            <a:r>
              <a:rPr lang="en-US" sz="2000" dirty="0" err="1" smtClean="0"/>
              <a:t>nilai</a:t>
            </a:r>
            <a:r>
              <a:rPr lang="en-US" sz="2000" dirty="0" smtClean="0"/>
              <a:t> </a:t>
            </a:r>
            <a:r>
              <a:rPr lang="en-US" sz="2000" dirty="0" err="1" smtClean="0"/>
              <a:t>dan</a:t>
            </a:r>
            <a:r>
              <a:rPr lang="en-US" sz="2000" dirty="0" smtClean="0"/>
              <a:t> </a:t>
            </a:r>
            <a:r>
              <a:rPr lang="en-US" sz="2000" dirty="0" err="1" smtClean="0"/>
              <a:t>arah</a:t>
            </a:r>
            <a:r>
              <a:rPr lang="en-US" sz="2000" dirty="0" smtClean="0"/>
              <a:t> yang </a:t>
            </a:r>
            <a:r>
              <a:rPr lang="en-US" sz="2000" dirty="0" err="1" smtClean="0"/>
              <a:t>di</a:t>
            </a:r>
            <a:r>
              <a:rPr lang="en-US" sz="2000" dirty="0" smtClean="0"/>
              <a:t> </a:t>
            </a:r>
            <a:r>
              <a:rPr lang="en-US" sz="2000" dirty="0" err="1" smtClean="0"/>
              <a:t>kenal</a:t>
            </a:r>
            <a:r>
              <a:rPr lang="en-US" sz="2000" dirty="0" smtClean="0"/>
              <a:t> </a:t>
            </a:r>
            <a:r>
              <a:rPr lang="en-US" sz="2000" dirty="0" err="1" smtClean="0"/>
              <a:t>sebagai</a:t>
            </a:r>
            <a:r>
              <a:rPr lang="en-US" sz="2000" dirty="0" smtClean="0"/>
              <a:t> </a:t>
            </a:r>
            <a:r>
              <a:rPr lang="en-US" sz="2000" dirty="0" err="1" smtClean="0"/>
              <a:t>besar</a:t>
            </a:r>
            <a:r>
              <a:rPr lang="en-US" sz="2000" dirty="0" smtClean="0"/>
              <a:t> </a:t>
            </a:r>
            <a:r>
              <a:rPr lang="en-US" sz="2000" dirty="0" err="1" smtClean="0"/>
              <a:t>Vektor</a:t>
            </a:r>
            <a:r>
              <a:rPr lang="en-US" sz="2000" dirty="0" smtClean="0"/>
              <a:t>. </a:t>
            </a:r>
            <a:r>
              <a:rPr lang="en-US" sz="2000" dirty="0" err="1" smtClean="0"/>
              <a:t>Penjumlahan</a:t>
            </a:r>
            <a:r>
              <a:rPr lang="en-US" sz="2000" dirty="0" smtClean="0"/>
              <a:t> </a:t>
            </a:r>
            <a:r>
              <a:rPr lang="en-US" sz="2000" dirty="0" err="1" smtClean="0"/>
              <a:t>atau</a:t>
            </a:r>
            <a:r>
              <a:rPr lang="en-US" sz="2000" dirty="0" smtClean="0"/>
              <a:t> </a:t>
            </a:r>
            <a:r>
              <a:rPr lang="en-US" sz="2000" dirty="0" err="1" smtClean="0"/>
              <a:t>pengurangan</a:t>
            </a:r>
            <a:r>
              <a:rPr lang="en-US" sz="2000" dirty="0" smtClean="0"/>
              <a:t> </a:t>
            </a:r>
            <a:r>
              <a:rPr lang="en-US" sz="2000" dirty="0" err="1" smtClean="0"/>
              <a:t>dua</a:t>
            </a:r>
            <a:r>
              <a:rPr lang="en-US" sz="2000" dirty="0" smtClean="0"/>
              <a:t> </a:t>
            </a:r>
            <a:r>
              <a:rPr lang="en-US" sz="2000" dirty="0" err="1" smtClean="0"/>
              <a:t>buah</a:t>
            </a:r>
            <a:r>
              <a:rPr lang="en-US" sz="2000" dirty="0" smtClean="0"/>
              <a:t> </a:t>
            </a:r>
            <a:r>
              <a:rPr lang="en-US" sz="2000" dirty="0" err="1" smtClean="0"/>
              <a:t>gaya</a:t>
            </a:r>
            <a:r>
              <a:rPr lang="en-US" sz="2000" dirty="0" smtClean="0"/>
              <a:t> </a:t>
            </a:r>
            <a:r>
              <a:rPr lang="en-US" sz="2000" dirty="0" err="1" smtClean="0"/>
              <a:t>atau</a:t>
            </a:r>
            <a:r>
              <a:rPr lang="en-US" sz="2000" dirty="0" smtClean="0"/>
              <a:t> </a:t>
            </a:r>
            <a:r>
              <a:rPr lang="en-US" sz="2000" dirty="0" err="1" smtClean="0"/>
              <a:t>lebih</a:t>
            </a:r>
            <a:r>
              <a:rPr lang="en-US" sz="2000" dirty="0" smtClean="0"/>
              <a:t> </a:t>
            </a:r>
            <a:r>
              <a:rPr lang="en-US" sz="2000" dirty="0" err="1" smtClean="0"/>
              <a:t>disebut</a:t>
            </a:r>
            <a:r>
              <a:rPr lang="en-US" sz="2000" dirty="0" smtClean="0"/>
              <a:t> </a:t>
            </a:r>
            <a:r>
              <a:rPr lang="en-US" sz="2000" dirty="0" err="1" smtClean="0"/>
              <a:t>Resultan</a:t>
            </a:r>
            <a:r>
              <a:rPr lang="en-US" sz="2000" dirty="0" smtClean="0"/>
              <a:t> Gaya.</a:t>
            </a:r>
            <a:br>
              <a:rPr lang="en-US" sz="2000" dirty="0" smtClean="0"/>
            </a:br>
            <a:endParaRPr lang="en-US" sz="2000"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2"/>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86800" cy="5867400"/>
          </a:xfrm>
        </p:spPr>
        <p:txBody>
          <a:bodyPr>
            <a:noAutofit/>
          </a:bodyPr>
          <a:lstStyle/>
          <a:p>
            <a:pPr algn="l"/>
            <a:r>
              <a:rPr lang="en-US" sz="1800" dirty="0" smtClean="0"/>
              <a:t>						         </a:t>
            </a:r>
            <a:r>
              <a:rPr lang="en-US" sz="1800" b="1" dirty="0" err="1" smtClean="0">
                <a:effectLst>
                  <a:outerShdw blurRad="38100" dist="38100" dir="2700000" algn="tl">
                    <a:srgbClr val="000000">
                      <a:alpha val="43137"/>
                    </a:srgbClr>
                  </a:outerShdw>
                </a:effectLst>
              </a:rPr>
              <a:t>Kegiatan</a:t>
            </a:r>
            <a:r>
              <a:rPr lang="en-US" sz="1800" b="1" dirty="0" smtClean="0">
                <a:effectLst>
                  <a:outerShdw blurRad="38100" dist="38100" dir="2700000" algn="tl">
                    <a:srgbClr val="000000">
                      <a:alpha val="43137"/>
                    </a:srgbClr>
                  </a:outerShdw>
                </a:effectLst>
              </a:rPr>
              <a:t> </a:t>
            </a:r>
            <a:r>
              <a:rPr lang="en-US" sz="1800" b="1" dirty="0" err="1" smtClean="0">
                <a:effectLst>
                  <a:outerShdw blurRad="38100" dist="38100" dir="2700000" algn="tl">
                    <a:srgbClr val="000000">
                      <a:alpha val="43137"/>
                    </a:srgbClr>
                  </a:outerShdw>
                </a:effectLst>
              </a:rPr>
              <a:t>Belajar</a:t>
            </a:r>
            <a:r>
              <a:rPr lang="en-US" sz="1800" b="1" dirty="0" smtClean="0">
                <a:effectLst>
                  <a:outerShdw blurRad="38100" dist="38100" dir="2700000" algn="tl">
                    <a:srgbClr val="000000">
                      <a:alpha val="43137"/>
                    </a:srgbClr>
                  </a:outerShdw>
                </a:effectLst>
              </a:rPr>
              <a:t> 1</a:t>
            </a:r>
            <a:br>
              <a:rPr lang="en-US" sz="1800" b="1" dirty="0" smtClean="0">
                <a:effectLst>
                  <a:outerShdw blurRad="38100" dist="38100" dir="2700000" algn="tl">
                    <a:srgbClr val="000000">
                      <a:alpha val="43137"/>
                    </a:srgbClr>
                  </a:outerShdw>
                </a:effectLst>
              </a:rPr>
            </a:br>
            <a:r>
              <a:rPr lang="en-US" sz="1800" b="1" dirty="0">
                <a:effectLst>
                  <a:outerShdw blurRad="38100" dist="38100" dir="2700000" algn="tl">
                    <a:srgbClr val="000000">
                      <a:alpha val="43137"/>
                    </a:srgbClr>
                  </a:outerShdw>
                </a:effectLst>
              </a:rPr>
              <a:t>	</a:t>
            </a:r>
            <a:r>
              <a:rPr lang="en-US" sz="1800" b="1" dirty="0" smtClean="0">
                <a:effectLst>
                  <a:outerShdw blurRad="38100" dist="38100" dir="2700000" algn="tl">
                    <a:srgbClr val="000000">
                      <a:alpha val="43137"/>
                    </a:srgbClr>
                  </a:outerShdw>
                </a:effectLst>
              </a:rPr>
              <a:t>		         </a:t>
            </a:r>
            <a:r>
              <a:rPr lang="en-US" sz="2800" b="1" spc="300" dirty="0" smtClean="0">
                <a:effectLst>
                  <a:outerShdw blurRad="38100" dist="38100" dir="2700000" algn="tl">
                    <a:srgbClr val="000000">
                      <a:alpha val="43137"/>
                    </a:srgbClr>
                  </a:outerShdw>
                </a:effectLst>
                <a:latin typeface="Baskerville Old Face" pitchFamily="18" charset="0"/>
              </a:rPr>
              <a:t>GAYA</a:t>
            </a:r>
            <a:r>
              <a:rPr lang="en-US" sz="1800" dirty="0" smtClean="0"/>
              <a:t/>
            </a:r>
            <a:br>
              <a:rPr lang="en-US" sz="1800" dirty="0" smtClean="0"/>
            </a:br>
            <a:r>
              <a:rPr lang="en-US" sz="1800" b="1" dirty="0" err="1" smtClean="0">
                <a:effectLst>
                  <a:outerShdw blurRad="38100" dist="38100" dir="2700000" algn="tl">
                    <a:srgbClr val="000000">
                      <a:alpha val="43137"/>
                    </a:srgbClr>
                  </a:outerShdw>
                </a:effectLst>
              </a:rPr>
              <a:t>Pengertian</a:t>
            </a:r>
            <a:r>
              <a:rPr lang="en-US" sz="1800" dirty="0" smtClean="0"/>
              <a:t/>
            </a:r>
            <a:br>
              <a:rPr lang="en-US" sz="1800" dirty="0" smtClean="0"/>
            </a:br>
            <a:r>
              <a:rPr lang="en-US" sz="1800" dirty="0" smtClean="0"/>
              <a:t>	</a:t>
            </a:r>
            <a:r>
              <a:rPr lang="en-US" sz="1800" dirty="0" smtClean="0">
                <a:latin typeface="High Tower Text" pitchFamily="18" charset="0"/>
              </a:rPr>
              <a:t>Gaya </a:t>
            </a:r>
            <a:r>
              <a:rPr lang="en-US" sz="1800" dirty="0" err="1" smtClean="0">
                <a:latin typeface="High Tower Text" pitchFamily="18" charset="0"/>
              </a:rPr>
              <a:t>adalah</a:t>
            </a:r>
            <a:r>
              <a:rPr lang="en-US" sz="1800" dirty="0" smtClean="0">
                <a:latin typeface="High Tower Text" pitchFamily="18" charset="0"/>
              </a:rPr>
              <a:t> </a:t>
            </a:r>
            <a:r>
              <a:rPr lang="en-US" sz="1800" dirty="0" err="1" smtClean="0">
                <a:latin typeface="High Tower Text" pitchFamily="18" charset="0"/>
              </a:rPr>
              <a:t>suatu</a:t>
            </a:r>
            <a:r>
              <a:rPr lang="en-US" sz="1800" dirty="0" smtClean="0">
                <a:latin typeface="High Tower Text" pitchFamily="18" charset="0"/>
              </a:rPr>
              <a:t> </a:t>
            </a:r>
            <a:r>
              <a:rPr lang="en-US" sz="1800" dirty="0" err="1" smtClean="0">
                <a:latin typeface="High Tower Text" pitchFamily="18" charset="0"/>
              </a:rPr>
              <a:t>tarikan</a:t>
            </a:r>
            <a:r>
              <a:rPr lang="en-US" sz="1800" dirty="0" smtClean="0">
                <a:latin typeface="High Tower Text" pitchFamily="18" charset="0"/>
              </a:rPr>
              <a:t> </a:t>
            </a:r>
            <a:r>
              <a:rPr lang="en-US" sz="1800" dirty="0" err="1" smtClean="0">
                <a:latin typeface="High Tower Text" pitchFamily="18" charset="0"/>
              </a:rPr>
              <a:t>atau</a:t>
            </a:r>
            <a:r>
              <a:rPr lang="en-US" sz="1800" dirty="0" smtClean="0">
                <a:latin typeface="High Tower Text" pitchFamily="18" charset="0"/>
              </a:rPr>
              <a:t> </a:t>
            </a:r>
            <a:r>
              <a:rPr lang="en-US" sz="1800" dirty="0" err="1" smtClean="0">
                <a:latin typeface="High Tower Text" pitchFamily="18" charset="0"/>
              </a:rPr>
              <a:t>dorongan</a:t>
            </a:r>
            <a:r>
              <a:rPr lang="en-US" sz="1800" dirty="0" smtClean="0">
                <a:latin typeface="High Tower Text" pitchFamily="18" charset="0"/>
              </a:rPr>
              <a:t> yang </a:t>
            </a:r>
            <a:r>
              <a:rPr lang="en-US" sz="1800" dirty="0" err="1" smtClean="0">
                <a:latin typeface="High Tower Text" pitchFamily="18" charset="0"/>
              </a:rPr>
              <a:t>di</a:t>
            </a:r>
            <a:r>
              <a:rPr lang="en-US" sz="1800" dirty="0" smtClean="0">
                <a:latin typeface="High Tower Text" pitchFamily="18" charset="0"/>
              </a:rPr>
              <a:t> </a:t>
            </a:r>
            <a:r>
              <a:rPr lang="en-US" sz="1800" dirty="0" err="1" smtClean="0">
                <a:latin typeface="High Tower Text" pitchFamily="18" charset="0"/>
              </a:rPr>
              <a:t>kerahkan</a:t>
            </a:r>
            <a:r>
              <a:rPr lang="en-US" sz="1800" dirty="0" smtClean="0">
                <a:latin typeface="High Tower Text" pitchFamily="18" charset="0"/>
              </a:rPr>
              <a:t> </a:t>
            </a:r>
            <a:r>
              <a:rPr lang="en-US" sz="1800" dirty="0" err="1" smtClean="0">
                <a:latin typeface="High Tower Text" pitchFamily="18" charset="0"/>
              </a:rPr>
              <a:t>sebuah</a:t>
            </a:r>
            <a:r>
              <a:rPr lang="en-US" sz="1800" dirty="0" smtClean="0">
                <a:latin typeface="High Tower Text" pitchFamily="18" charset="0"/>
              </a:rPr>
              <a:t> </a:t>
            </a:r>
            <a:r>
              <a:rPr lang="en-US" sz="1800" dirty="0" err="1" smtClean="0">
                <a:latin typeface="High Tower Text" pitchFamily="18" charset="0"/>
              </a:rPr>
              <a:t>benda</a:t>
            </a:r>
            <a:r>
              <a:rPr lang="en-US" sz="1800" dirty="0" smtClean="0">
                <a:latin typeface="High Tower Text" pitchFamily="18" charset="0"/>
              </a:rPr>
              <a:t> </a:t>
            </a:r>
            <a:r>
              <a:rPr lang="en-US" sz="1800" dirty="0" err="1" smtClean="0">
                <a:latin typeface="High Tower Text" pitchFamily="18" charset="0"/>
              </a:rPr>
              <a:t>terhadap</a:t>
            </a:r>
            <a:r>
              <a:rPr lang="en-US" sz="1800" dirty="0" smtClean="0">
                <a:latin typeface="High Tower Text" pitchFamily="18" charset="0"/>
              </a:rPr>
              <a:t> </a:t>
            </a:r>
            <a:r>
              <a:rPr lang="en-US" sz="1800" dirty="0" err="1" smtClean="0">
                <a:latin typeface="High Tower Text" pitchFamily="18" charset="0"/>
              </a:rPr>
              <a:t>benda</a:t>
            </a:r>
            <a:r>
              <a:rPr lang="en-US" sz="1800" dirty="0" smtClean="0">
                <a:latin typeface="High Tower Text" pitchFamily="18" charset="0"/>
              </a:rPr>
              <a:t> lain.</a:t>
            </a:r>
            <a:r>
              <a:rPr lang="en-US" sz="1800" dirty="0" smtClean="0"/>
              <a:t/>
            </a:r>
            <a:br>
              <a:rPr lang="en-US" sz="1800" dirty="0" smtClean="0"/>
            </a:br>
            <a:r>
              <a:rPr lang="en-US" sz="1800" dirty="0" smtClean="0"/>
              <a:t/>
            </a:r>
            <a:br>
              <a:rPr lang="en-US" sz="1800" dirty="0" smtClean="0"/>
            </a:br>
            <a:r>
              <a:rPr lang="en-US" sz="1800" b="1" u="sng" dirty="0" err="1" smtClean="0">
                <a:effectLst>
                  <a:outerShdw blurRad="38100" dist="38100" dir="2700000" algn="tl">
                    <a:srgbClr val="000000">
                      <a:alpha val="43137"/>
                    </a:srgbClr>
                  </a:outerShdw>
                </a:effectLst>
              </a:rPr>
              <a:t>Kegiatan</a:t>
            </a:r>
            <a:r>
              <a:rPr lang="en-US" sz="1800" b="1" u="sng" dirty="0" smtClean="0">
                <a:effectLst>
                  <a:outerShdw blurRad="38100" dist="38100" dir="2700000" algn="tl">
                    <a:srgbClr val="000000">
                      <a:alpha val="43137"/>
                    </a:srgbClr>
                  </a:outerShdw>
                </a:effectLst>
              </a:rPr>
              <a:t> </a:t>
            </a:r>
            <a:r>
              <a:rPr lang="en-US" sz="1800" b="1" u="sng" dirty="0" err="1" smtClean="0">
                <a:effectLst>
                  <a:outerShdw blurRad="38100" dist="38100" dir="2700000" algn="tl">
                    <a:srgbClr val="000000">
                      <a:alpha val="43137"/>
                    </a:srgbClr>
                  </a:outerShdw>
                </a:effectLst>
              </a:rPr>
              <a:t>Percobaan</a:t>
            </a:r>
            <a:r>
              <a:rPr lang="en-US" sz="1800" b="1" u="sng" dirty="0" smtClean="0">
                <a:effectLst>
                  <a:outerShdw blurRad="38100" dist="38100" dir="2700000" algn="tl">
                    <a:srgbClr val="000000">
                      <a:alpha val="43137"/>
                    </a:srgbClr>
                  </a:outerShdw>
                </a:effectLst>
              </a:rPr>
              <a:t/>
            </a:r>
            <a:br>
              <a:rPr lang="en-US" sz="1800" b="1" u="sng" dirty="0" smtClean="0">
                <a:effectLst>
                  <a:outerShdw blurRad="38100" dist="38100" dir="2700000" algn="tl">
                    <a:srgbClr val="000000">
                      <a:alpha val="43137"/>
                    </a:srgbClr>
                  </a:outerShdw>
                </a:effectLst>
              </a:rPr>
            </a:br>
            <a:r>
              <a:rPr lang="en-US" sz="1800" b="1" u="sng" dirty="0">
                <a:effectLst>
                  <a:outerShdw blurRad="38100" dist="38100" dir="2700000" algn="tl">
                    <a:srgbClr val="000000">
                      <a:alpha val="43137"/>
                    </a:srgbClr>
                  </a:outerShdw>
                </a:effectLst>
              </a:rPr>
              <a:t/>
            </a:r>
            <a:br>
              <a:rPr lang="en-US" sz="1800" b="1" u="sng" dirty="0">
                <a:effectLst>
                  <a:outerShdw blurRad="38100" dist="38100" dir="2700000" algn="tl">
                    <a:srgbClr val="000000">
                      <a:alpha val="43137"/>
                    </a:srgbClr>
                  </a:outerShdw>
                </a:effectLst>
              </a:rPr>
            </a:br>
            <a:r>
              <a:rPr lang="en-US" sz="1800" b="1" u="sng" dirty="0" smtClean="0">
                <a:effectLst>
                  <a:outerShdw blurRad="38100" dist="38100" dir="2700000" algn="tl">
                    <a:srgbClr val="000000">
                      <a:alpha val="43137"/>
                    </a:srgbClr>
                  </a:outerShdw>
                </a:effectLst>
              </a:rPr>
              <a:t/>
            </a:r>
            <a:br>
              <a:rPr lang="en-US" sz="1800" b="1" u="sng" dirty="0" smtClean="0">
                <a:effectLst>
                  <a:outerShdw blurRad="38100" dist="38100" dir="2700000" algn="tl">
                    <a:srgbClr val="000000">
                      <a:alpha val="43137"/>
                    </a:srgbClr>
                  </a:outerShdw>
                </a:effectLst>
              </a:rPr>
            </a:br>
            <a:r>
              <a:rPr lang="en-US" sz="1800" b="1" u="sng" dirty="0" smtClean="0">
                <a:effectLst>
                  <a:outerShdw blurRad="38100" dist="38100" dir="2700000" algn="tl">
                    <a:srgbClr val="000000">
                      <a:alpha val="43137"/>
                    </a:srgbClr>
                  </a:outerShdw>
                </a:effectLst>
              </a:rPr>
              <a:t/>
            </a:r>
            <a:br>
              <a:rPr lang="en-US" sz="1800" b="1" u="sng" dirty="0" smtClean="0">
                <a:effectLst>
                  <a:outerShdw blurRad="38100" dist="38100" dir="2700000" algn="tl">
                    <a:srgbClr val="000000">
                      <a:alpha val="43137"/>
                    </a:srgbClr>
                  </a:outerShdw>
                </a:effectLst>
              </a:rPr>
            </a:br>
            <a:r>
              <a:rPr lang="en-US" sz="1800" b="1" u="sng" dirty="0">
                <a:effectLst>
                  <a:outerShdw blurRad="38100" dist="38100" dir="2700000" algn="tl">
                    <a:srgbClr val="000000">
                      <a:alpha val="43137"/>
                    </a:srgbClr>
                  </a:outerShdw>
                </a:effectLst>
              </a:rPr>
              <a:t/>
            </a:r>
            <a:br>
              <a:rPr lang="en-US" sz="1800" b="1" u="sng" dirty="0">
                <a:effectLst>
                  <a:outerShdw blurRad="38100" dist="38100" dir="2700000" algn="tl">
                    <a:srgbClr val="000000">
                      <a:alpha val="43137"/>
                    </a:srgbClr>
                  </a:outerShdw>
                </a:effectLst>
              </a:rPr>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b="1" dirty="0" err="1" smtClean="0">
                <a:effectLst>
                  <a:outerShdw blurRad="38100" dist="38100" dir="2700000" algn="tl">
                    <a:srgbClr val="000000">
                      <a:alpha val="43137"/>
                    </a:srgbClr>
                  </a:outerShdw>
                </a:effectLst>
              </a:rPr>
              <a:t>Pertanyaan</a:t>
            </a:r>
            <a:r>
              <a:rPr lang="en-US" sz="1800" b="1" dirty="0" smtClean="0">
                <a:effectLst>
                  <a:outerShdw blurRad="38100" dist="38100" dir="2700000" algn="tl">
                    <a:srgbClr val="000000">
                      <a:alpha val="43137"/>
                    </a:srgbClr>
                  </a:outerShdw>
                </a:effectLst>
              </a:rPr>
              <a:t> :</a:t>
            </a:r>
            <a:r>
              <a:rPr lang="en-US" sz="1800" dirty="0" smtClean="0"/>
              <a:t/>
            </a:r>
            <a:br>
              <a:rPr lang="en-US" sz="1800" dirty="0" smtClean="0"/>
            </a:br>
            <a:r>
              <a:rPr lang="en-US" sz="1800" dirty="0" smtClean="0">
                <a:latin typeface="High Tower Text" pitchFamily="18" charset="0"/>
              </a:rPr>
              <a:t>* </a:t>
            </a:r>
            <a:r>
              <a:rPr lang="en-US" sz="1800" dirty="0" err="1" smtClean="0">
                <a:latin typeface="High Tower Text" pitchFamily="18" charset="0"/>
              </a:rPr>
              <a:t>Apakah</a:t>
            </a:r>
            <a:r>
              <a:rPr lang="en-US" sz="1800" dirty="0" smtClean="0">
                <a:latin typeface="High Tower Text" pitchFamily="18" charset="0"/>
              </a:rPr>
              <a:t> yang </a:t>
            </a:r>
            <a:r>
              <a:rPr lang="en-US" sz="1800" dirty="0" err="1" smtClean="0">
                <a:latin typeface="High Tower Text" pitchFamily="18" charset="0"/>
              </a:rPr>
              <a:t>Anda</a:t>
            </a:r>
            <a:r>
              <a:rPr lang="en-US" sz="1800" dirty="0" smtClean="0">
                <a:latin typeface="High Tower Text" pitchFamily="18" charset="0"/>
              </a:rPr>
              <a:t> </a:t>
            </a:r>
            <a:r>
              <a:rPr lang="en-US" sz="1800" dirty="0" err="1" smtClean="0">
                <a:latin typeface="High Tower Text" pitchFamily="18" charset="0"/>
              </a:rPr>
              <a:t>lakukan</a:t>
            </a:r>
            <a:r>
              <a:rPr lang="en-US" sz="1800" dirty="0" smtClean="0">
                <a:latin typeface="High Tower Text" pitchFamily="18" charset="0"/>
              </a:rPr>
              <a:t> </a:t>
            </a:r>
            <a:r>
              <a:rPr lang="en-US" sz="1800" dirty="0" err="1" smtClean="0">
                <a:latin typeface="High Tower Text" pitchFamily="18" charset="0"/>
              </a:rPr>
              <a:t>terhadap</a:t>
            </a:r>
            <a:r>
              <a:rPr lang="en-US" sz="1800" dirty="0" smtClean="0">
                <a:latin typeface="High Tower Text" pitchFamily="18" charset="0"/>
              </a:rPr>
              <a:t> </a:t>
            </a:r>
            <a:r>
              <a:rPr lang="en-US" sz="1800" dirty="0" err="1" smtClean="0">
                <a:latin typeface="High Tower Text" pitchFamily="18" charset="0"/>
              </a:rPr>
              <a:t>setiap</a:t>
            </a:r>
            <a:r>
              <a:rPr lang="en-US" sz="1800" dirty="0" smtClean="0">
                <a:latin typeface="High Tower Text" pitchFamily="18" charset="0"/>
              </a:rPr>
              <a:t> </a:t>
            </a:r>
            <a:r>
              <a:rPr lang="en-US" sz="1800" dirty="0" err="1" smtClean="0">
                <a:latin typeface="High Tower Text" pitchFamily="18" charset="0"/>
              </a:rPr>
              <a:t>benda</a:t>
            </a:r>
            <a:r>
              <a:rPr lang="en-US" sz="1800" dirty="0" smtClean="0">
                <a:latin typeface="High Tower Text" pitchFamily="18" charset="0"/>
              </a:rPr>
              <a:t> </a:t>
            </a:r>
            <a:r>
              <a:rPr lang="en-US" sz="1800" dirty="0" err="1" smtClean="0">
                <a:latin typeface="High Tower Text" pitchFamily="18" charset="0"/>
              </a:rPr>
              <a:t>tersebut</a:t>
            </a:r>
            <a:r>
              <a:rPr lang="en-US" sz="1800" dirty="0" smtClean="0">
                <a:latin typeface="High Tower Text" pitchFamily="18" charset="0"/>
              </a:rPr>
              <a:t>?</a:t>
            </a:r>
            <a:br>
              <a:rPr lang="en-US" sz="1800" dirty="0" smtClean="0">
                <a:latin typeface="High Tower Text" pitchFamily="18" charset="0"/>
              </a:rPr>
            </a:br>
            <a:r>
              <a:rPr lang="en-US" sz="1800" dirty="0" smtClean="0">
                <a:latin typeface="High Tower Text" pitchFamily="18" charset="0"/>
              </a:rPr>
              <a:t>* </a:t>
            </a:r>
            <a:r>
              <a:rPr lang="en-US" sz="1800" dirty="0" err="1" smtClean="0">
                <a:latin typeface="High Tower Text" pitchFamily="18" charset="0"/>
              </a:rPr>
              <a:t>Apa</a:t>
            </a:r>
            <a:r>
              <a:rPr lang="en-US" sz="1800" dirty="0" smtClean="0">
                <a:latin typeface="High Tower Text" pitchFamily="18" charset="0"/>
              </a:rPr>
              <a:t> yang </a:t>
            </a:r>
            <a:r>
              <a:rPr lang="en-US" sz="1800" dirty="0" err="1" smtClean="0">
                <a:latin typeface="High Tower Text" pitchFamily="18" charset="0"/>
              </a:rPr>
              <a:t>terjadi</a:t>
            </a:r>
            <a:r>
              <a:rPr lang="en-US" sz="1800" dirty="0" smtClean="0">
                <a:latin typeface="High Tower Text" pitchFamily="18" charset="0"/>
              </a:rPr>
              <a:t> </a:t>
            </a:r>
            <a:r>
              <a:rPr lang="en-US" sz="1800" dirty="0" err="1" smtClean="0">
                <a:latin typeface="High Tower Text" pitchFamily="18" charset="0"/>
              </a:rPr>
              <a:t>pada</a:t>
            </a:r>
            <a:r>
              <a:rPr lang="en-US" sz="1800" dirty="0" smtClean="0">
                <a:latin typeface="High Tower Text" pitchFamily="18" charset="0"/>
              </a:rPr>
              <a:t> </a:t>
            </a:r>
            <a:r>
              <a:rPr lang="en-US" sz="1800" dirty="0" err="1" smtClean="0">
                <a:latin typeface="High Tower Text" pitchFamily="18" charset="0"/>
              </a:rPr>
              <a:t>masing</a:t>
            </a:r>
            <a:r>
              <a:rPr lang="en-US" sz="1800" dirty="0" smtClean="0">
                <a:latin typeface="High Tower Text" pitchFamily="18" charset="0"/>
              </a:rPr>
              <a:t> – </a:t>
            </a:r>
            <a:r>
              <a:rPr lang="en-US" sz="1800" dirty="0" err="1" smtClean="0">
                <a:latin typeface="High Tower Text" pitchFamily="18" charset="0"/>
              </a:rPr>
              <a:t>masing</a:t>
            </a:r>
            <a:r>
              <a:rPr lang="en-US" sz="1800" dirty="0" smtClean="0">
                <a:latin typeface="High Tower Text" pitchFamily="18" charset="0"/>
              </a:rPr>
              <a:t> </a:t>
            </a:r>
            <a:r>
              <a:rPr lang="en-US" sz="1800" dirty="0" err="1" smtClean="0">
                <a:latin typeface="High Tower Text" pitchFamily="18" charset="0"/>
              </a:rPr>
              <a:t>benda</a:t>
            </a:r>
            <a:r>
              <a:rPr lang="en-US" sz="1800" dirty="0" smtClean="0">
                <a:latin typeface="High Tower Text" pitchFamily="18" charset="0"/>
              </a:rPr>
              <a:t> </a:t>
            </a:r>
            <a:r>
              <a:rPr lang="en-US" sz="1800" dirty="0" err="1" smtClean="0">
                <a:latin typeface="High Tower Text" pitchFamily="18" charset="0"/>
              </a:rPr>
              <a:t>setelah</a:t>
            </a:r>
            <a:r>
              <a:rPr lang="en-US" sz="1800" dirty="0" smtClean="0">
                <a:latin typeface="High Tower Text" pitchFamily="18" charset="0"/>
              </a:rPr>
              <a:t> </a:t>
            </a:r>
            <a:r>
              <a:rPr lang="en-US" sz="1800" dirty="0" err="1" smtClean="0">
                <a:latin typeface="High Tower Text" pitchFamily="18" charset="0"/>
              </a:rPr>
              <a:t>Anda</a:t>
            </a:r>
            <a:r>
              <a:rPr lang="en-US" sz="1800" dirty="0">
                <a:latin typeface="High Tower Text" pitchFamily="18" charset="0"/>
              </a:rPr>
              <a:t> </a:t>
            </a:r>
            <a:r>
              <a:rPr lang="en-US" sz="1800" dirty="0" err="1" smtClean="0">
                <a:latin typeface="High Tower Text" pitchFamily="18" charset="0"/>
              </a:rPr>
              <a:t>melakukan</a:t>
            </a:r>
            <a:r>
              <a:rPr lang="en-US" sz="1800" dirty="0" smtClean="0">
                <a:latin typeface="High Tower Text" pitchFamily="18" charset="0"/>
              </a:rPr>
              <a:t> </a:t>
            </a:r>
            <a:r>
              <a:rPr lang="en-US" sz="1800" dirty="0" err="1" smtClean="0">
                <a:latin typeface="High Tower Text" pitchFamily="18" charset="0"/>
              </a:rPr>
              <a:t>kegiatan</a:t>
            </a:r>
            <a:r>
              <a:rPr lang="en-US" sz="1800" dirty="0" smtClean="0">
                <a:latin typeface="High Tower Text" pitchFamily="18" charset="0"/>
              </a:rPr>
              <a:t>? </a:t>
            </a:r>
            <a:r>
              <a:rPr lang="en-US" sz="1800" dirty="0" err="1" smtClean="0">
                <a:latin typeface="High Tower Text" pitchFamily="18" charset="0"/>
              </a:rPr>
              <a:t>Jelaskan</a:t>
            </a:r>
            <a:r>
              <a:rPr lang="en-US" sz="1800" dirty="0" smtClean="0">
                <a:latin typeface="High Tower Text" pitchFamily="18" charset="0"/>
              </a:rPr>
              <a:t>?</a:t>
            </a:r>
            <a:br>
              <a:rPr lang="en-US" sz="1800" dirty="0" smtClean="0">
                <a:latin typeface="High Tower Text" pitchFamily="18" charset="0"/>
              </a:rPr>
            </a:br>
            <a:r>
              <a:rPr lang="en-US" sz="1800" dirty="0" smtClean="0">
                <a:latin typeface="High Tower Text" pitchFamily="18" charset="0"/>
              </a:rPr>
              <a:t>* </a:t>
            </a:r>
            <a:r>
              <a:rPr lang="en-US" sz="1800" dirty="0" err="1" smtClean="0">
                <a:latin typeface="High Tower Text" pitchFamily="18" charset="0"/>
              </a:rPr>
              <a:t>Berdasarkan</a:t>
            </a:r>
            <a:r>
              <a:rPr lang="en-US" sz="1800" dirty="0" smtClean="0">
                <a:latin typeface="High Tower Text" pitchFamily="18" charset="0"/>
              </a:rPr>
              <a:t> </a:t>
            </a:r>
            <a:r>
              <a:rPr lang="en-US" sz="1800" dirty="0" err="1" smtClean="0">
                <a:latin typeface="High Tower Text" pitchFamily="18" charset="0"/>
              </a:rPr>
              <a:t>kegiatan</a:t>
            </a:r>
            <a:r>
              <a:rPr lang="en-US" sz="1800" dirty="0" smtClean="0">
                <a:latin typeface="High Tower Text" pitchFamily="18" charset="0"/>
              </a:rPr>
              <a:t> </a:t>
            </a:r>
            <a:r>
              <a:rPr lang="en-US" sz="1800" dirty="0" err="1" smtClean="0">
                <a:latin typeface="High Tower Text" pitchFamily="18" charset="0"/>
              </a:rPr>
              <a:t>ini</a:t>
            </a:r>
            <a:r>
              <a:rPr lang="en-US" sz="1800" dirty="0" smtClean="0">
                <a:latin typeface="High Tower Text" pitchFamily="18" charset="0"/>
              </a:rPr>
              <a:t> , </a:t>
            </a:r>
            <a:r>
              <a:rPr lang="en-US" sz="1800" dirty="0" err="1" smtClean="0">
                <a:latin typeface="High Tower Text" pitchFamily="18" charset="0"/>
              </a:rPr>
              <a:t>apakah</a:t>
            </a:r>
            <a:r>
              <a:rPr lang="en-US" sz="1800" dirty="0" smtClean="0">
                <a:latin typeface="High Tower Text" pitchFamily="18" charset="0"/>
              </a:rPr>
              <a:t> </a:t>
            </a:r>
            <a:r>
              <a:rPr lang="en-US" sz="1800" dirty="0" err="1" smtClean="0">
                <a:latin typeface="High Tower Text" pitchFamily="18" charset="0"/>
              </a:rPr>
              <a:t>kesimpulan</a:t>
            </a:r>
            <a:r>
              <a:rPr lang="en-US" sz="1800" dirty="0" smtClean="0">
                <a:latin typeface="High Tower Text" pitchFamily="18" charset="0"/>
              </a:rPr>
              <a:t> </a:t>
            </a:r>
            <a:r>
              <a:rPr lang="en-US" sz="1800" dirty="0" err="1" smtClean="0">
                <a:latin typeface="High Tower Text" pitchFamily="18" charset="0"/>
              </a:rPr>
              <a:t>Anda</a:t>
            </a:r>
            <a:r>
              <a:rPr lang="en-US" sz="1800" dirty="0" smtClean="0">
                <a:latin typeface="High Tower Text" pitchFamily="18" charset="0"/>
              </a:rPr>
              <a:t>?</a:t>
            </a:r>
            <a:br>
              <a:rPr lang="en-US" sz="1800" dirty="0" smtClean="0">
                <a:latin typeface="High Tower Text" pitchFamily="18" charset="0"/>
              </a:rPr>
            </a:br>
            <a:r>
              <a:rPr lang="en-US" sz="1800" dirty="0" smtClean="0"/>
              <a:t/>
            </a:r>
            <a:br>
              <a:rPr lang="en-US" sz="1800" dirty="0" smtClean="0"/>
            </a:br>
            <a:endParaRPr lang="en-US" sz="1800" dirty="0"/>
          </a:p>
        </p:txBody>
      </p:sp>
      <p:pic>
        <p:nvPicPr>
          <p:cNvPr id="3" name="Picture 2"/>
          <p:cNvPicPr>
            <a:picLocks noChangeAspect="1" noChangeArrowheads="1"/>
          </p:cNvPicPr>
          <p:nvPr/>
        </p:nvPicPr>
        <p:blipFill>
          <a:blip r:embed="rId2" cstate="print"/>
          <a:srcRect/>
          <a:stretch>
            <a:fillRect/>
          </a:stretch>
        </p:blipFill>
        <p:spPr bwMode="auto">
          <a:xfrm>
            <a:off x="2438400" y="1752600"/>
            <a:ext cx="6477000" cy="3352800"/>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3"/>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3"/>
                                        </p:tgtEl>
                                        <p:attrNameLst>
                                          <p:attrName>style.visibility</p:attrName>
                                        </p:attrNameLst>
                                      </p:cBhvr>
                                      <p:to>
                                        <p:strVal val="visible"/>
                                      </p:to>
                                    </p:set>
                                    <p:anim calcmode="lin" valueType="num">
                                      <p:cBhvr>
                                        <p:cTn id="14" dur="2000" fill="hold"/>
                                        <p:tgtEl>
                                          <p:spTgt spid="3"/>
                                        </p:tgtEl>
                                        <p:attrNameLst>
                                          <p:attrName>ppt_w</p:attrName>
                                        </p:attrNameLst>
                                      </p:cBhvr>
                                      <p:tavLst>
                                        <p:tav tm="0">
                                          <p:val>
                                            <p:fltVal val="0"/>
                                          </p:val>
                                        </p:tav>
                                        <p:tav tm="100000">
                                          <p:val>
                                            <p:strVal val="#ppt_w"/>
                                          </p:val>
                                        </p:tav>
                                      </p:tavLst>
                                    </p:anim>
                                    <p:anim calcmode="lin" valueType="num">
                                      <p:cBhvr>
                                        <p:cTn id="15" dur="2000" fill="hold"/>
                                        <p:tgtEl>
                                          <p:spTgt spid="3"/>
                                        </p:tgtEl>
                                        <p:attrNameLst>
                                          <p:attrName>ppt_h</p:attrName>
                                        </p:attrNameLst>
                                      </p:cBhvr>
                                      <p:tavLst>
                                        <p:tav tm="0">
                                          <p:val>
                                            <p:fltVal val="0"/>
                                          </p:val>
                                        </p:tav>
                                        <p:tav tm="100000">
                                          <p:val>
                                            <p:strVal val="#ppt_h"/>
                                          </p:val>
                                        </p:tav>
                                      </p:tavLst>
                                    </p:anim>
                                    <p:anim calcmode="lin" valueType="num">
                                      <p:cBhvr>
                                        <p:cTn id="16" dur="2000" fill="hold"/>
                                        <p:tgtEl>
                                          <p:spTgt spid="3"/>
                                        </p:tgtEl>
                                        <p:attrNameLst>
                                          <p:attrName>style.rotation</p:attrName>
                                        </p:attrNameLst>
                                      </p:cBhvr>
                                      <p:tavLst>
                                        <p:tav tm="0">
                                          <p:val>
                                            <p:fltVal val="90"/>
                                          </p:val>
                                        </p:tav>
                                        <p:tav tm="100000">
                                          <p:val>
                                            <p:fltVal val="0"/>
                                          </p:val>
                                        </p:tav>
                                      </p:tavLst>
                                    </p:anim>
                                    <p:animEffect transition="in" filter="fade">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534400" cy="4267200"/>
          </a:xfrm>
        </p:spPr>
        <p:txBody>
          <a:bodyPr>
            <a:normAutofit fontScale="90000"/>
          </a:bodyPr>
          <a:lstStyle/>
          <a:p>
            <a:pPr>
              <a:lnSpc>
                <a:spcPct val="150000"/>
              </a:lnSpc>
            </a:pPr>
            <a:r>
              <a:rPr lang="en-US" sz="1800" b="1" dirty="0" smtClean="0">
                <a:effectLst>
                  <a:outerShdw blurRad="38100" dist="38100" dir="2700000" algn="tl">
                    <a:srgbClr val="000000">
                      <a:alpha val="43137"/>
                    </a:srgbClr>
                  </a:outerShdw>
                </a:effectLst>
              </a:rPr>
              <a:t>						</a:t>
            </a:r>
            <a:r>
              <a:rPr lang="en-US" sz="2700" b="1" dirty="0" err="1" smtClean="0">
                <a:effectLst>
                  <a:outerShdw blurRad="38100" dist="38100" dir="2700000" algn="tl">
                    <a:srgbClr val="000000">
                      <a:alpha val="43137"/>
                    </a:srgbClr>
                  </a:outerShdw>
                </a:effectLst>
              </a:rPr>
              <a:t>Kegiatan</a:t>
            </a:r>
            <a:r>
              <a:rPr lang="en-US" sz="2700" b="1" dirty="0" smtClean="0">
                <a:effectLst>
                  <a:outerShdw blurRad="38100" dist="38100" dir="2700000" algn="tl">
                    <a:srgbClr val="000000">
                      <a:alpha val="43137"/>
                    </a:srgbClr>
                  </a:outerShdw>
                </a:effectLst>
              </a:rPr>
              <a:t> </a:t>
            </a:r>
            <a:r>
              <a:rPr lang="en-US" sz="2700" b="1" dirty="0" err="1" smtClean="0">
                <a:effectLst>
                  <a:outerShdw blurRad="38100" dist="38100" dir="2700000" algn="tl">
                    <a:srgbClr val="000000">
                      <a:alpha val="43137"/>
                    </a:srgbClr>
                  </a:outerShdw>
                </a:effectLst>
              </a:rPr>
              <a:t>Belajar</a:t>
            </a:r>
            <a:r>
              <a:rPr lang="en-US" sz="2700" b="1" dirty="0" smtClean="0">
                <a:effectLst>
                  <a:outerShdw blurRad="38100" dist="38100" dir="2700000" algn="tl">
                    <a:srgbClr val="000000">
                      <a:alpha val="43137"/>
                    </a:srgbClr>
                  </a:outerShdw>
                </a:effectLst>
              </a:rPr>
              <a:t> 2</a:t>
            </a:r>
            <a:r>
              <a:rPr lang="en-US" sz="1800" b="1" dirty="0" smtClean="0">
                <a:effectLst>
                  <a:outerShdw blurRad="38100" dist="38100" dir="2700000" algn="tl">
                    <a:srgbClr val="000000">
                      <a:alpha val="43137"/>
                    </a:srgbClr>
                  </a:outerShdw>
                </a:effectLst>
              </a:rPr>
              <a:t/>
            </a:r>
            <a:br>
              <a:rPr lang="en-US" sz="1800" b="1" dirty="0" smtClean="0">
                <a:effectLst>
                  <a:outerShdw blurRad="38100" dist="38100" dir="2700000" algn="tl">
                    <a:srgbClr val="000000">
                      <a:alpha val="43137"/>
                    </a:srgbClr>
                  </a:outerShdw>
                </a:effectLst>
              </a:rPr>
            </a:br>
            <a:r>
              <a:rPr lang="en-US" sz="1800" b="1" dirty="0" smtClean="0">
                <a:effectLst>
                  <a:outerShdw blurRad="38100" dist="38100" dir="2700000" algn="tl">
                    <a:srgbClr val="000000">
                      <a:alpha val="43137"/>
                    </a:srgbClr>
                  </a:outerShdw>
                </a:effectLst>
              </a:rPr>
              <a:t/>
            </a:r>
            <a:br>
              <a:rPr lang="en-US" sz="1800" b="1" dirty="0" smtClean="0">
                <a:effectLst>
                  <a:outerShdw blurRad="38100" dist="38100" dir="2700000" algn="tl">
                    <a:srgbClr val="000000">
                      <a:alpha val="43137"/>
                    </a:srgbClr>
                  </a:outerShdw>
                </a:effectLst>
              </a:rPr>
            </a:br>
            <a:r>
              <a:rPr lang="en-US" sz="2700" b="1" dirty="0" smtClean="0">
                <a:effectLst>
                  <a:outerShdw blurRad="38100" dist="38100" dir="2700000" algn="tl">
                    <a:srgbClr val="000000">
                      <a:alpha val="43137"/>
                    </a:srgbClr>
                  </a:outerShdw>
                </a:effectLst>
              </a:rPr>
              <a:t>HUKUM – HUKUM NEWTON</a:t>
            </a:r>
            <a:br>
              <a:rPr lang="en-US" sz="2700" b="1" dirty="0" smtClean="0">
                <a:effectLst>
                  <a:outerShdw blurRad="38100" dist="38100" dir="2700000" algn="tl">
                    <a:srgbClr val="000000">
                      <a:alpha val="43137"/>
                    </a:srgbClr>
                  </a:outerShdw>
                </a:effectLst>
              </a:rPr>
            </a:br>
            <a:r>
              <a:rPr lang="en-US" sz="2700" b="1" dirty="0">
                <a:effectLst>
                  <a:outerShdw blurRad="38100" dist="38100" dir="2700000" algn="tl">
                    <a:srgbClr val="000000">
                      <a:alpha val="43137"/>
                    </a:srgbClr>
                  </a:outerShdw>
                </a:effectLst>
              </a:rPr>
              <a:t/>
            </a:r>
            <a:br>
              <a:rPr lang="en-US" sz="2700" b="1" dirty="0">
                <a:effectLst>
                  <a:outerShdw blurRad="38100" dist="38100" dir="2700000" algn="tl">
                    <a:srgbClr val="000000">
                      <a:alpha val="43137"/>
                    </a:srgbClr>
                  </a:outerShdw>
                </a:effectLst>
              </a:rPr>
            </a:br>
            <a:r>
              <a:rPr lang="en-US" sz="2700" b="1" dirty="0" smtClean="0">
                <a:effectLst>
                  <a:outerShdw blurRad="38100" dist="38100" dir="2700000" algn="tl">
                    <a:srgbClr val="000000">
                      <a:alpha val="43137"/>
                    </a:srgbClr>
                  </a:outerShdw>
                </a:effectLst>
              </a:rPr>
              <a:t>* </a:t>
            </a:r>
            <a:r>
              <a:rPr lang="en-US" sz="2700" dirty="0" err="1" smtClean="0"/>
              <a:t>Bidang</a:t>
            </a:r>
            <a:r>
              <a:rPr lang="en-US" sz="2700" dirty="0" smtClean="0"/>
              <a:t> </a:t>
            </a:r>
            <a:r>
              <a:rPr lang="en-US" sz="2700" dirty="0" err="1" smtClean="0"/>
              <a:t>fisika</a:t>
            </a:r>
            <a:r>
              <a:rPr lang="en-US" sz="2700" dirty="0" smtClean="0"/>
              <a:t> yang </a:t>
            </a:r>
            <a:r>
              <a:rPr lang="en-US" sz="2700" dirty="0" err="1" smtClean="0"/>
              <a:t>hanya</a:t>
            </a:r>
            <a:r>
              <a:rPr lang="en-US" sz="2700" dirty="0" smtClean="0"/>
              <a:t> </a:t>
            </a:r>
            <a:r>
              <a:rPr lang="en-US" sz="2700" dirty="0" err="1" smtClean="0"/>
              <a:t>mempelajari</a:t>
            </a:r>
            <a:r>
              <a:rPr lang="en-US" sz="2700" dirty="0" smtClean="0"/>
              <a:t> </a:t>
            </a:r>
            <a:r>
              <a:rPr lang="en-US" sz="2700" dirty="0" err="1" smtClean="0"/>
              <a:t>gerak</a:t>
            </a:r>
            <a:r>
              <a:rPr lang="en-US" sz="2700" dirty="0" smtClean="0"/>
              <a:t> </a:t>
            </a:r>
            <a:r>
              <a:rPr lang="en-US" sz="2700" dirty="0" err="1" smtClean="0"/>
              <a:t>tanpa</a:t>
            </a:r>
            <a:r>
              <a:rPr lang="en-US" sz="2700" dirty="0" smtClean="0"/>
              <a:t> </a:t>
            </a:r>
            <a:r>
              <a:rPr lang="en-US" sz="2700" dirty="0" err="1" smtClean="0"/>
              <a:t>mengindahkan</a:t>
            </a:r>
            <a:r>
              <a:rPr lang="en-US" sz="2700" dirty="0" smtClean="0"/>
              <a:t> </a:t>
            </a:r>
            <a:r>
              <a:rPr lang="en-US" sz="2700" dirty="0" err="1" smtClean="0"/>
              <a:t>penyebab</a:t>
            </a:r>
            <a:r>
              <a:rPr lang="en-US" sz="2700" dirty="0" smtClean="0"/>
              <a:t> </a:t>
            </a:r>
            <a:r>
              <a:rPr lang="en-US" sz="2700" dirty="0" err="1" smtClean="0"/>
              <a:t>munculnya</a:t>
            </a:r>
            <a:r>
              <a:rPr lang="en-US" sz="2700" dirty="0" smtClean="0"/>
              <a:t> </a:t>
            </a:r>
            <a:r>
              <a:rPr lang="en-US" sz="2700" dirty="0" err="1" smtClean="0"/>
              <a:t>gerak</a:t>
            </a:r>
            <a:r>
              <a:rPr lang="en-US" sz="2700" dirty="0" smtClean="0"/>
              <a:t> </a:t>
            </a:r>
            <a:r>
              <a:rPr lang="en-US" sz="2700" dirty="0" err="1" smtClean="0"/>
              <a:t>tersebut</a:t>
            </a:r>
            <a:r>
              <a:rPr lang="en-US" sz="2700" dirty="0" smtClean="0"/>
              <a:t> </a:t>
            </a:r>
            <a:r>
              <a:rPr lang="en-US" sz="2700" dirty="0" err="1" smtClean="0"/>
              <a:t>dinamakan</a:t>
            </a:r>
            <a:r>
              <a:rPr lang="en-US" sz="2700" dirty="0" smtClean="0"/>
              <a:t> </a:t>
            </a:r>
            <a:r>
              <a:rPr lang="en-US" sz="2700" i="1" dirty="0" err="1" smtClean="0"/>
              <a:t>kinematika</a:t>
            </a:r>
            <a:r>
              <a:rPr lang="en-US" sz="2700" i="1" dirty="0" smtClean="0"/>
              <a:t/>
            </a:r>
            <a:br>
              <a:rPr lang="en-US" sz="2700" i="1" dirty="0" smtClean="0"/>
            </a:br>
            <a:r>
              <a:rPr lang="en-US" sz="2700" i="1" dirty="0" smtClean="0"/>
              <a:t>* </a:t>
            </a:r>
            <a:r>
              <a:rPr lang="en-US" sz="2700" dirty="0" smtClean="0"/>
              <a:t>F</a:t>
            </a:r>
            <a:r>
              <a:rPr lang="id-ID" sz="2700" dirty="0" smtClean="0"/>
              <a:t>isika yang mengkaji hubungan gerak beserta penyebab munculnya gerak dan gaya disebut Dinamika.</a:t>
            </a:r>
            <a:r>
              <a:rPr lang="en-US" sz="2700" dirty="0" smtClean="0"/>
              <a:t/>
            </a:r>
            <a:br>
              <a:rPr lang="en-US" sz="2700" dirty="0" smtClean="0"/>
            </a:br>
            <a:r>
              <a:rPr lang="en-US" sz="2700" dirty="0" smtClean="0"/>
              <a:t>* </a:t>
            </a:r>
            <a:r>
              <a:rPr lang="id-ID" sz="2700" dirty="0" smtClean="0"/>
              <a:t>Hukum gerak Newton adalah hukum sains yang di temukan Sir Isaac Newton mengenai sifat gerak benda.</a:t>
            </a:r>
            <a:endParaRPr lang="en-US" sz="2700" b="1" dirty="0">
              <a:effectLst>
                <a:outerShdw blurRad="38100" dist="38100" dir="2700000" algn="tl">
                  <a:srgbClr val="000000">
                    <a:alpha val="43137"/>
                  </a:srgbClr>
                </a:outerShdw>
              </a:effectLst>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4876800"/>
          </a:xfrm>
        </p:spPr>
        <p:txBody>
          <a:bodyPr>
            <a:noAutofit/>
          </a:bodyPr>
          <a:lstStyle/>
          <a:p>
            <a:pPr>
              <a:lnSpc>
                <a:spcPct val="150000"/>
              </a:lnSpc>
            </a:pPr>
            <a:r>
              <a:rPr lang="en-US" sz="2000" b="1" dirty="0" smtClean="0">
                <a:effectLst>
                  <a:outerShdw blurRad="38100" dist="38100" dir="2700000" algn="tl">
                    <a:srgbClr val="000000">
                      <a:alpha val="43137"/>
                    </a:srgbClr>
                  </a:outerShdw>
                </a:effectLst>
              </a:rPr>
              <a:t>HUKUM I NEWTON</a:t>
            </a:r>
            <a:br>
              <a:rPr lang="en-US" sz="2000" b="1" dirty="0" smtClean="0">
                <a:effectLst>
                  <a:outerShdw blurRad="38100" dist="38100" dir="2700000" algn="tl">
                    <a:srgbClr val="000000">
                      <a:alpha val="43137"/>
                    </a:srgbClr>
                  </a:outerShdw>
                </a:effectLst>
              </a:rPr>
            </a:br>
            <a:r>
              <a:rPr lang="en-US" sz="2000" dirty="0"/>
              <a:t/>
            </a:r>
            <a:br>
              <a:rPr lang="en-US" sz="2000" dirty="0"/>
            </a:br>
            <a:r>
              <a:rPr lang="en-US" sz="2000" dirty="0" smtClean="0"/>
              <a:t>=&gt; </a:t>
            </a:r>
            <a:r>
              <a:rPr lang="en-US" sz="2000" dirty="0" err="1" smtClean="0"/>
              <a:t>Sebagian</a:t>
            </a:r>
            <a:r>
              <a:rPr lang="en-US" sz="2000" dirty="0" smtClean="0"/>
              <a:t> </a:t>
            </a:r>
            <a:r>
              <a:rPr lang="en-US" sz="2000" dirty="0" err="1" smtClean="0"/>
              <a:t>dari</a:t>
            </a:r>
            <a:r>
              <a:rPr lang="en-US" sz="2000" dirty="0" smtClean="0"/>
              <a:t> </a:t>
            </a:r>
            <a:r>
              <a:rPr lang="en-US" sz="2000" dirty="0" err="1" smtClean="0"/>
              <a:t>Hukum</a:t>
            </a:r>
            <a:r>
              <a:rPr lang="en-US" sz="2000" dirty="0" smtClean="0"/>
              <a:t> I Newton </a:t>
            </a:r>
            <a:r>
              <a:rPr lang="en-US" sz="2000" dirty="0" err="1" smtClean="0"/>
              <a:t>menyatakan</a:t>
            </a:r>
            <a:r>
              <a:rPr lang="en-US" sz="2000" dirty="0" smtClean="0"/>
              <a:t> </a:t>
            </a:r>
            <a:r>
              <a:rPr lang="en-US" sz="2000" dirty="0" err="1" smtClean="0"/>
              <a:t>bahwa</a:t>
            </a:r>
            <a:r>
              <a:rPr lang="en-US" sz="2000" dirty="0" smtClean="0"/>
              <a:t> “</a:t>
            </a:r>
            <a:r>
              <a:rPr lang="en-US" sz="2000" dirty="0" err="1" smtClean="0"/>
              <a:t>suatu</a:t>
            </a:r>
            <a:r>
              <a:rPr lang="en-US" sz="2000" dirty="0" smtClean="0"/>
              <a:t> </a:t>
            </a:r>
            <a:r>
              <a:rPr lang="en-US" sz="2000" dirty="0" err="1" smtClean="0"/>
              <a:t>benda</a:t>
            </a:r>
            <a:r>
              <a:rPr lang="en-US" sz="2000" dirty="0" smtClean="0"/>
              <a:t> yang </a:t>
            </a:r>
            <a:r>
              <a:rPr lang="en-US" sz="2000" dirty="0" err="1" smtClean="0"/>
              <a:t>dalam</a:t>
            </a:r>
            <a:r>
              <a:rPr lang="en-US" sz="2000" dirty="0" smtClean="0"/>
              <a:t> </a:t>
            </a:r>
            <a:r>
              <a:rPr lang="en-US" sz="2000" dirty="0" err="1" smtClean="0"/>
              <a:t>keadaan</a:t>
            </a:r>
            <a:r>
              <a:rPr lang="en-US" sz="2000" dirty="0" smtClean="0"/>
              <a:t> </a:t>
            </a:r>
            <a:r>
              <a:rPr lang="en-US" sz="2000" dirty="0" err="1" smtClean="0"/>
              <a:t>diam</a:t>
            </a:r>
            <a:r>
              <a:rPr lang="en-US" sz="2000" dirty="0" smtClean="0"/>
              <a:t> </a:t>
            </a:r>
            <a:r>
              <a:rPr lang="en-US" sz="2000" dirty="0" err="1" smtClean="0"/>
              <a:t>akan</a:t>
            </a:r>
            <a:r>
              <a:rPr lang="en-US" sz="2000" dirty="0" smtClean="0"/>
              <a:t> </a:t>
            </a:r>
            <a:r>
              <a:rPr lang="en-US" sz="2000" dirty="0" err="1" smtClean="0"/>
              <a:t>tetap</a:t>
            </a:r>
            <a:r>
              <a:rPr lang="en-US" sz="2000" dirty="0" smtClean="0"/>
              <a:t> </a:t>
            </a:r>
            <a:r>
              <a:rPr lang="en-US" sz="2000" dirty="0" err="1" smtClean="0"/>
              <a:t>diam</a:t>
            </a:r>
            <a:r>
              <a:rPr lang="en-US" sz="2000" dirty="0" smtClean="0"/>
              <a:t> </a:t>
            </a:r>
            <a:r>
              <a:rPr lang="en-US" sz="2000" dirty="0" err="1" smtClean="0"/>
              <a:t>jika</a:t>
            </a:r>
            <a:r>
              <a:rPr lang="en-US" sz="2000" dirty="0" smtClean="0"/>
              <a:t> </a:t>
            </a:r>
            <a:r>
              <a:rPr lang="en-US" sz="2000" dirty="0" err="1" smtClean="0"/>
              <a:t>tidak</a:t>
            </a:r>
            <a:r>
              <a:rPr lang="en-US" sz="2000" dirty="0" smtClean="0"/>
              <a:t> </a:t>
            </a:r>
            <a:r>
              <a:rPr lang="en-US" sz="2000" dirty="0" err="1" smtClean="0"/>
              <a:t>terdapat</a:t>
            </a:r>
            <a:r>
              <a:rPr lang="en-US" sz="2000" dirty="0" smtClean="0"/>
              <a:t> </a:t>
            </a:r>
            <a:r>
              <a:rPr lang="en-US" sz="2000" dirty="0" err="1" smtClean="0"/>
              <a:t>resultan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benda</a:t>
            </a:r>
            <a:r>
              <a:rPr lang="en-US" sz="2000" dirty="0" smtClean="0"/>
              <a:t>”.</a:t>
            </a:r>
            <a:br>
              <a:rPr lang="en-US" sz="2000" dirty="0" smtClean="0"/>
            </a:br>
            <a:r>
              <a:rPr lang="en-US" sz="2000" dirty="0" smtClean="0"/>
              <a:t/>
            </a:r>
            <a:br>
              <a:rPr lang="en-US" sz="2000" dirty="0" smtClean="0"/>
            </a:br>
            <a:r>
              <a:rPr lang="en-US" sz="2000" dirty="0" smtClean="0"/>
              <a:t>=&gt; </a:t>
            </a:r>
            <a:r>
              <a:rPr lang="en-US" sz="2000" dirty="0" err="1" smtClean="0"/>
              <a:t>Hukum</a:t>
            </a:r>
            <a:r>
              <a:rPr lang="en-US" sz="2000" dirty="0" smtClean="0"/>
              <a:t> I Newton </a:t>
            </a:r>
            <a:r>
              <a:rPr lang="en-US" sz="2000" dirty="0" err="1" smtClean="0"/>
              <a:t>menyatakan</a:t>
            </a:r>
            <a:r>
              <a:rPr lang="en-US" sz="2000" dirty="0" smtClean="0"/>
              <a:t> </a:t>
            </a:r>
            <a:r>
              <a:rPr lang="en-US" sz="2000" dirty="0" err="1" smtClean="0"/>
              <a:t>bahwa</a:t>
            </a:r>
            <a:r>
              <a:rPr lang="en-US" sz="2000" dirty="0" smtClean="0"/>
              <a:t> “</a:t>
            </a:r>
            <a:r>
              <a:rPr lang="en-US" sz="2000" dirty="0" err="1" smtClean="0"/>
              <a:t>suatu</a:t>
            </a:r>
            <a:r>
              <a:rPr lang="en-US" sz="2000" dirty="0" smtClean="0"/>
              <a:t> </a:t>
            </a:r>
            <a:r>
              <a:rPr lang="en-US" sz="2000" dirty="0" err="1" smtClean="0"/>
              <a:t>benda</a:t>
            </a:r>
            <a:r>
              <a:rPr lang="en-US" sz="2000" dirty="0" smtClean="0"/>
              <a:t> </a:t>
            </a:r>
            <a:r>
              <a:rPr lang="en-US" sz="2000" dirty="0" err="1" smtClean="0"/>
              <a:t>akan</a:t>
            </a:r>
            <a:r>
              <a:rPr lang="en-US" sz="2000" dirty="0" smtClean="0"/>
              <a:t> </a:t>
            </a:r>
            <a:r>
              <a:rPr lang="en-US" sz="2000" dirty="0" err="1" smtClean="0"/>
              <a:t>tetap</a:t>
            </a:r>
            <a:r>
              <a:rPr lang="en-US" sz="2000" dirty="0" smtClean="0"/>
              <a:t> </a:t>
            </a:r>
            <a:r>
              <a:rPr lang="en-US" sz="2000" dirty="0" err="1" smtClean="0"/>
              <a:t>diam</a:t>
            </a:r>
            <a:r>
              <a:rPr lang="en-US" sz="2000" dirty="0" smtClean="0"/>
              <a:t> </a:t>
            </a:r>
            <a:r>
              <a:rPr lang="en-US" sz="2000" dirty="0" err="1" smtClean="0"/>
              <a:t>atau</a:t>
            </a:r>
            <a:r>
              <a:rPr lang="en-US" sz="2000" dirty="0" smtClean="0"/>
              <a:t> </a:t>
            </a:r>
            <a:r>
              <a:rPr lang="en-US" sz="2000" dirty="0" err="1" smtClean="0"/>
              <a:t>tetap</a:t>
            </a:r>
            <a:r>
              <a:rPr lang="en-US" sz="2000" dirty="0" smtClean="0"/>
              <a:t> </a:t>
            </a:r>
            <a:r>
              <a:rPr lang="en-US" sz="2000" dirty="0" err="1" smtClean="0"/>
              <a:t>bergerak</a:t>
            </a:r>
            <a:r>
              <a:rPr lang="en-US" sz="2000" dirty="0" smtClean="0"/>
              <a:t> </a:t>
            </a:r>
            <a:r>
              <a:rPr lang="en-US" sz="2000" dirty="0" err="1" smtClean="0"/>
              <a:t>lurus</a:t>
            </a:r>
            <a:r>
              <a:rPr lang="en-US" sz="2000" dirty="0" smtClean="0"/>
              <a:t> </a:t>
            </a:r>
            <a:r>
              <a:rPr lang="en-US" sz="2000" dirty="0" err="1" smtClean="0"/>
              <a:t>beraturan</a:t>
            </a:r>
            <a:r>
              <a:rPr lang="en-US" sz="2000" dirty="0" smtClean="0"/>
              <a:t> </a:t>
            </a:r>
            <a:r>
              <a:rPr lang="en-US" sz="2000" dirty="0" err="1" smtClean="0"/>
              <a:t>jika</a:t>
            </a:r>
            <a:r>
              <a:rPr lang="en-US" sz="2000" dirty="0" smtClean="0"/>
              <a:t> </a:t>
            </a:r>
            <a:r>
              <a:rPr lang="en-US" sz="2000" dirty="0" err="1" smtClean="0"/>
              <a:t>resultan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benda</a:t>
            </a:r>
            <a:r>
              <a:rPr lang="en-US" sz="2000" dirty="0" smtClean="0"/>
              <a:t> </a:t>
            </a:r>
            <a:r>
              <a:rPr lang="en-US" sz="2000" dirty="0" err="1" smtClean="0"/>
              <a:t>itu</a:t>
            </a:r>
            <a:r>
              <a:rPr lang="en-US" sz="2000" dirty="0" smtClean="0"/>
              <a:t> </a:t>
            </a:r>
            <a:r>
              <a:rPr lang="en-US" sz="2000" dirty="0" err="1" smtClean="0"/>
              <a:t>sama</a:t>
            </a:r>
            <a:r>
              <a:rPr lang="en-US" sz="2000" dirty="0" smtClean="0"/>
              <a:t> </a:t>
            </a:r>
            <a:r>
              <a:rPr lang="en-US" sz="2000" dirty="0" err="1" smtClean="0"/>
              <a:t>dengan</a:t>
            </a:r>
            <a:r>
              <a:rPr lang="en-US" sz="2000" dirty="0" smtClean="0"/>
              <a:t> </a:t>
            </a:r>
            <a:r>
              <a:rPr lang="en-US" sz="2000" dirty="0" err="1" smtClean="0"/>
              <a:t>nol</a:t>
            </a:r>
            <a:r>
              <a:rPr lang="en-US" sz="2000" dirty="0" smtClean="0"/>
              <a:t>”.</a:t>
            </a:r>
            <a:r>
              <a:rPr lang="en-US" sz="2000" dirty="0"/>
              <a:t/>
            </a:r>
            <a:br>
              <a:rPr lang="en-US" sz="2000" dirty="0"/>
            </a:br>
            <a:r>
              <a:rPr lang="en-US" sz="2000" dirty="0" smtClean="0"/>
              <a:t/>
            </a:r>
            <a:br>
              <a:rPr lang="en-US" sz="2000" dirty="0" smtClean="0"/>
            </a:br>
            <a:r>
              <a:rPr lang="en-US" sz="2000" dirty="0" smtClean="0"/>
              <a:t>=&gt; </a:t>
            </a:r>
            <a:r>
              <a:rPr lang="en-US" sz="2000" dirty="0" err="1" smtClean="0"/>
              <a:t>Hukum</a:t>
            </a:r>
            <a:r>
              <a:rPr lang="en-US" sz="2000" dirty="0" smtClean="0"/>
              <a:t> I Newton </a:t>
            </a:r>
            <a:r>
              <a:rPr lang="en-US" sz="2000" dirty="0" err="1" smtClean="0"/>
              <a:t>dikenal</a:t>
            </a:r>
            <a:r>
              <a:rPr lang="en-US" sz="2000" dirty="0" smtClean="0"/>
              <a:t> </a:t>
            </a:r>
            <a:r>
              <a:rPr lang="en-US" sz="2000" dirty="0" err="1" smtClean="0"/>
              <a:t>dengan</a:t>
            </a:r>
            <a:r>
              <a:rPr lang="en-US" sz="2000" dirty="0" smtClean="0"/>
              <a:t> </a:t>
            </a:r>
            <a:r>
              <a:rPr lang="en-US" sz="2000" dirty="0" err="1" smtClean="0"/>
              <a:t>hukum</a:t>
            </a:r>
            <a:r>
              <a:rPr lang="en-US" sz="2000" dirty="0" smtClean="0"/>
              <a:t> </a:t>
            </a:r>
            <a:r>
              <a:rPr lang="en-US" sz="2000" dirty="0" err="1" smtClean="0"/>
              <a:t>kelembaman</a:t>
            </a:r>
            <a:r>
              <a:rPr lang="en-US" sz="2000" dirty="0" smtClean="0"/>
              <a:t> (</a:t>
            </a:r>
            <a:r>
              <a:rPr lang="en-US" sz="2000" dirty="0" err="1" smtClean="0"/>
              <a:t>inersia</a:t>
            </a:r>
            <a:r>
              <a:rPr lang="en-US" sz="2000" dirty="0" smtClean="0"/>
              <a:t>), </a:t>
            </a:r>
            <a:r>
              <a:rPr lang="en-US" sz="2000" dirty="0" err="1" smtClean="0"/>
              <a:t>yaitu</a:t>
            </a:r>
            <a:r>
              <a:rPr lang="en-US" sz="2000" dirty="0" smtClean="0"/>
              <a:t> </a:t>
            </a:r>
            <a:r>
              <a:rPr lang="en-US" sz="2000" dirty="0" err="1" smtClean="0"/>
              <a:t>sifat</a:t>
            </a:r>
            <a:r>
              <a:rPr lang="en-US" sz="2000" dirty="0" smtClean="0"/>
              <a:t> </a:t>
            </a:r>
            <a:r>
              <a:rPr lang="en-US" sz="2000" dirty="0" err="1" smtClean="0"/>
              <a:t>kecenderungan</a:t>
            </a:r>
            <a:r>
              <a:rPr lang="en-US" sz="2000" dirty="0" smtClean="0"/>
              <a:t> </a:t>
            </a:r>
            <a:r>
              <a:rPr lang="en-US" sz="2000" dirty="0" err="1" smtClean="0"/>
              <a:t>untuk</a:t>
            </a:r>
            <a:r>
              <a:rPr lang="en-US" sz="2000" dirty="0" smtClean="0"/>
              <a:t> </a:t>
            </a:r>
            <a:r>
              <a:rPr lang="en-US" sz="2000" dirty="0" err="1" smtClean="0"/>
              <a:t>mempertahankan</a:t>
            </a:r>
            <a:r>
              <a:rPr lang="en-US" sz="2000" dirty="0" smtClean="0"/>
              <a:t> </a:t>
            </a:r>
            <a:r>
              <a:rPr lang="en-US" sz="2000" dirty="0" err="1" smtClean="0"/>
              <a:t>keadaan</a:t>
            </a:r>
            <a:r>
              <a:rPr lang="en-US" sz="2000" dirty="0" smtClean="0"/>
              <a:t> </a:t>
            </a:r>
            <a:r>
              <a:rPr lang="en-US" sz="2000" dirty="0" err="1" smtClean="0"/>
              <a:t>suatu</a:t>
            </a:r>
            <a:r>
              <a:rPr lang="en-US" sz="2000" dirty="0" smtClean="0"/>
              <a:t> </a:t>
            </a:r>
            <a:r>
              <a:rPr lang="en-US" sz="2000" dirty="0" err="1" smtClean="0"/>
              <a:t>benda</a:t>
            </a:r>
            <a:r>
              <a:rPr lang="en-US" sz="2000" dirty="0" smtClean="0"/>
              <a:t>.</a:t>
            </a:r>
            <a:br>
              <a:rPr lang="en-US" sz="2000" dirty="0" smtClean="0"/>
            </a:br>
            <a:r>
              <a:rPr lang="en-US" sz="2000" dirty="0" smtClean="0"/>
              <a:t/>
            </a:r>
            <a:br>
              <a:rPr lang="en-US" sz="2000" dirty="0" smtClean="0"/>
            </a:br>
            <a:endParaRPr 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6096000"/>
          </a:xfrm>
        </p:spPr>
        <p:txBody>
          <a:bodyPr>
            <a:normAutofit fontScale="90000"/>
          </a:bodyPr>
          <a:lstStyle/>
          <a:p>
            <a:r>
              <a:rPr lang="en-US" sz="3600" dirty="0" smtClean="0"/>
              <a:t>HUKUM II NEWTON</a:t>
            </a:r>
            <a:br>
              <a:rPr lang="en-US" sz="3600" dirty="0" smtClean="0"/>
            </a:br>
            <a:r>
              <a:rPr lang="en-US" sz="2000" dirty="0" smtClean="0"/>
              <a:t/>
            </a:r>
            <a:br>
              <a:rPr lang="en-US" sz="2000" dirty="0" smtClean="0"/>
            </a:br>
            <a:r>
              <a:rPr lang="en-US" sz="2000" dirty="0" err="1" smtClean="0"/>
              <a:t>Menyatakan</a:t>
            </a:r>
            <a:r>
              <a:rPr lang="en-US" sz="2000" dirty="0" smtClean="0"/>
              <a:t> </a:t>
            </a:r>
            <a:r>
              <a:rPr lang="en-US" sz="2000" dirty="0" err="1" smtClean="0"/>
              <a:t>bahwa</a:t>
            </a:r>
            <a:r>
              <a:rPr lang="en-US" sz="2000" dirty="0" smtClean="0"/>
              <a:t> </a:t>
            </a:r>
            <a:r>
              <a:rPr lang="en-US" sz="2000" dirty="0" err="1" smtClean="0"/>
              <a:t>jika</a:t>
            </a:r>
            <a:r>
              <a:rPr lang="en-US" sz="2000" dirty="0" smtClean="0"/>
              <a:t> </a:t>
            </a:r>
            <a:r>
              <a:rPr lang="en-US" sz="2000" dirty="0" err="1" smtClean="0"/>
              <a:t>resultan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suatu</a:t>
            </a:r>
            <a:r>
              <a:rPr lang="en-US" sz="2000" dirty="0" smtClean="0"/>
              <a:t> </a:t>
            </a:r>
            <a:r>
              <a:rPr lang="en-US" sz="2000" dirty="0" err="1" smtClean="0"/>
              <a:t>benda</a:t>
            </a:r>
            <a:r>
              <a:rPr lang="en-US" sz="2000" dirty="0" smtClean="0"/>
              <a:t> </a:t>
            </a:r>
            <a:r>
              <a:rPr lang="en-US" sz="2000" dirty="0" err="1" smtClean="0"/>
              <a:t>tidak</a:t>
            </a:r>
            <a:r>
              <a:rPr lang="en-US" sz="2000" dirty="0" smtClean="0"/>
              <a:t> </a:t>
            </a:r>
            <a:r>
              <a:rPr lang="en-US" sz="2000" dirty="0" err="1" smtClean="0"/>
              <a:t>sama</a:t>
            </a:r>
            <a:r>
              <a:rPr lang="en-US" sz="2000" dirty="0" smtClean="0"/>
              <a:t> </a:t>
            </a:r>
            <a:r>
              <a:rPr lang="en-US" sz="2000" dirty="0" err="1" smtClean="0"/>
              <a:t>dengan</a:t>
            </a:r>
            <a:r>
              <a:rPr lang="en-US" sz="2000" dirty="0" smtClean="0"/>
              <a:t> </a:t>
            </a:r>
            <a:r>
              <a:rPr lang="en-US" sz="2000" dirty="0" err="1" smtClean="0"/>
              <a:t>nol</a:t>
            </a:r>
            <a:r>
              <a:rPr lang="en-US" sz="2000" dirty="0" smtClean="0"/>
              <a:t>, </a:t>
            </a:r>
            <a:r>
              <a:rPr lang="en-US" sz="2000" dirty="0" err="1" smtClean="0"/>
              <a:t>benda</a:t>
            </a:r>
            <a:r>
              <a:rPr lang="en-US" sz="2000" dirty="0" smtClean="0"/>
              <a:t> </a:t>
            </a:r>
            <a:r>
              <a:rPr lang="en-US" sz="2000" dirty="0" err="1" smtClean="0"/>
              <a:t>akan</a:t>
            </a:r>
            <a:r>
              <a:rPr lang="en-US" sz="2000" dirty="0" smtClean="0"/>
              <a:t> </a:t>
            </a:r>
            <a:r>
              <a:rPr lang="en-US" sz="2000" dirty="0" err="1" smtClean="0"/>
              <a:t>bergerak</a:t>
            </a:r>
            <a:r>
              <a:rPr lang="en-US" sz="2000" dirty="0" smtClean="0"/>
              <a:t> </a:t>
            </a:r>
            <a:r>
              <a:rPr lang="en-US" sz="2000" dirty="0" err="1" smtClean="0"/>
              <a:t>dengan</a:t>
            </a:r>
            <a:r>
              <a:rPr lang="en-US" sz="2000" dirty="0" smtClean="0"/>
              <a:t> </a:t>
            </a:r>
            <a:r>
              <a:rPr lang="en-US" sz="2000" dirty="0" err="1" smtClean="0"/>
              <a:t>percepatan</a:t>
            </a:r>
            <a:r>
              <a:rPr lang="en-US" sz="2000" dirty="0" smtClean="0"/>
              <a:t> yang </a:t>
            </a:r>
            <a:r>
              <a:rPr lang="en-US" sz="2000" dirty="0" err="1" smtClean="0"/>
              <a:t>besarnya</a:t>
            </a:r>
            <a:r>
              <a:rPr lang="en-US" sz="2000" dirty="0" smtClean="0"/>
              <a:t> </a:t>
            </a:r>
            <a:r>
              <a:rPr lang="en-US" sz="2000" dirty="0" err="1" smtClean="0"/>
              <a:t>sebanding</a:t>
            </a:r>
            <a:r>
              <a:rPr lang="en-US" sz="2000" dirty="0" smtClean="0"/>
              <a:t> </a:t>
            </a:r>
            <a:r>
              <a:rPr lang="en-US" sz="2000" dirty="0" err="1" smtClean="0"/>
              <a:t>dengan</a:t>
            </a:r>
            <a:r>
              <a:rPr lang="en-US" sz="2000" dirty="0" smtClean="0"/>
              <a:t> </a:t>
            </a:r>
            <a:r>
              <a:rPr lang="en-US" sz="2000" dirty="0" err="1" smtClean="0"/>
              <a:t>resultan</a:t>
            </a:r>
            <a:r>
              <a:rPr lang="en-US" sz="2000" dirty="0" smtClean="0"/>
              <a:t> </a:t>
            </a:r>
            <a:r>
              <a:rPr lang="en-US" sz="2000" dirty="0" err="1" smtClean="0"/>
              <a:t>gayanya</a:t>
            </a:r>
            <a:r>
              <a:rPr lang="en-US" sz="2000" dirty="0" smtClean="0"/>
              <a:t> </a:t>
            </a:r>
            <a:r>
              <a:rPr lang="en-US" sz="2000" dirty="0" err="1" smtClean="0"/>
              <a:t>dan</a:t>
            </a:r>
            <a:r>
              <a:rPr lang="en-US" sz="2000" dirty="0" smtClean="0"/>
              <a:t> </a:t>
            </a:r>
            <a:r>
              <a:rPr lang="en-US" sz="2000" dirty="0" err="1" smtClean="0"/>
              <a:t>berbanding</a:t>
            </a:r>
            <a:r>
              <a:rPr lang="en-US" sz="2000" dirty="0" smtClean="0"/>
              <a:t> </a:t>
            </a:r>
            <a:r>
              <a:rPr lang="en-US" sz="2000" dirty="0" err="1" smtClean="0"/>
              <a:t>terbalik</a:t>
            </a:r>
            <a:r>
              <a:rPr lang="en-US" sz="2000" dirty="0" smtClean="0"/>
              <a:t> </a:t>
            </a:r>
            <a:r>
              <a:rPr lang="en-US" sz="2000" dirty="0" err="1" smtClean="0"/>
              <a:t>dengan</a:t>
            </a:r>
            <a:r>
              <a:rPr lang="en-US" sz="2000" dirty="0" smtClean="0"/>
              <a:t> </a:t>
            </a:r>
            <a:r>
              <a:rPr lang="en-US" sz="2000" dirty="0" err="1" smtClean="0"/>
              <a:t>massa</a:t>
            </a:r>
            <a:r>
              <a:rPr lang="en-US" sz="2000" dirty="0" smtClean="0"/>
              <a:t> </a:t>
            </a:r>
            <a:r>
              <a:rPr lang="en-US" sz="2000" dirty="0" err="1" smtClean="0"/>
              <a:t>kelembamannya</a:t>
            </a:r>
            <a:r>
              <a:rPr lang="en-US" sz="2000" dirty="0" smtClean="0"/>
              <a:t>. </a:t>
            </a:r>
            <a:r>
              <a:rPr lang="en-US" sz="2000" dirty="0" err="1" smtClean="0"/>
              <a:t>Secara</a:t>
            </a:r>
            <a:r>
              <a:rPr lang="en-US" sz="2000" dirty="0" smtClean="0"/>
              <a:t> </a:t>
            </a:r>
            <a:r>
              <a:rPr lang="en-US" sz="2000" dirty="0" err="1" smtClean="0"/>
              <a:t>matematis</a:t>
            </a:r>
            <a:r>
              <a:rPr lang="en-US" sz="2000" dirty="0" smtClean="0"/>
              <a:t> </a:t>
            </a:r>
            <a:r>
              <a:rPr lang="en-US" sz="2000" dirty="0" err="1" smtClean="0"/>
              <a:t>dituliskan</a:t>
            </a:r>
            <a:r>
              <a:rPr lang="en-US" sz="2000" dirty="0" smtClean="0"/>
              <a:t> :</a:t>
            </a:r>
            <a:br>
              <a:rPr lang="en-US" sz="2000" dirty="0" smtClean="0"/>
            </a:br>
            <a:r>
              <a:rPr lang="en-US" sz="2000" dirty="0" smtClean="0"/>
              <a:t/>
            </a:r>
            <a:br>
              <a:rPr lang="en-US" sz="2000" dirty="0" smtClean="0"/>
            </a:br>
            <a:r>
              <a:rPr lang="en-US" sz="3100" dirty="0" smtClean="0">
                <a:latin typeface="Berlin Sans FB" pitchFamily="34" charset="0"/>
              </a:rPr>
              <a:t>a</a:t>
            </a:r>
            <a:r>
              <a:rPr lang="en-US" sz="2400" dirty="0" smtClean="0">
                <a:latin typeface="Berlin Sans FB" pitchFamily="34" charset="0"/>
              </a:rPr>
              <a:t> = </a:t>
            </a:r>
            <a:r>
              <a:rPr lang="el-GR" sz="2400" b="1" dirty="0" smtClean="0"/>
              <a:t>Σ</a:t>
            </a:r>
            <a:r>
              <a:rPr lang="en-US" sz="2200" i="1" dirty="0" smtClean="0">
                <a:latin typeface="Berlin Sans FB" pitchFamily="34" charset="0"/>
              </a:rPr>
              <a:t>F	</a:t>
            </a:r>
            <a:r>
              <a:rPr lang="en-US" sz="2200" dirty="0" err="1" smtClean="0"/>
              <a:t>atau</a:t>
            </a:r>
            <a:r>
              <a:rPr lang="en-US" sz="2200" dirty="0" smtClean="0"/>
              <a:t>  </a:t>
            </a:r>
            <a:r>
              <a:rPr lang="en-US" sz="2700" dirty="0" smtClean="0"/>
              <a:t> </a:t>
            </a:r>
            <a:r>
              <a:rPr lang="el-GR" sz="2700" dirty="0" smtClean="0"/>
              <a:t>Σ</a:t>
            </a:r>
            <a:r>
              <a:rPr lang="en-US" sz="2200" i="1" dirty="0" smtClean="0">
                <a:latin typeface="Berlin Sans FB" pitchFamily="34" charset="0"/>
              </a:rPr>
              <a:t>F</a:t>
            </a:r>
            <a:r>
              <a:rPr lang="en-US" sz="2400" i="1" dirty="0" smtClean="0">
                <a:latin typeface="Berlin Sans FB" pitchFamily="34" charset="0"/>
              </a:rPr>
              <a:t>  = </a:t>
            </a:r>
            <a:r>
              <a:rPr lang="en-US" sz="2400" dirty="0" smtClean="0">
                <a:latin typeface="Berlin Sans FB" pitchFamily="34" charset="0"/>
              </a:rPr>
              <a:t/>
            </a:r>
            <a:br>
              <a:rPr lang="en-US" sz="2400" dirty="0" smtClean="0">
                <a:latin typeface="Berlin Sans FB" pitchFamily="34" charset="0"/>
              </a:rPr>
            </a:br>
            <a:r>
              <a:rPr lang="en-US" sz="2400" dirty="0" smtClean="0">
                <a:latin typeface="Berlin Sans FB" pitchFamily="34" charset="0"/>
              </a:rPr>
              <a:t/>
            </a:r>
            <a:br>
              <a:rPr lang="en-US" sz="2400" dirty="0" smtClean="0">
                <a:latin typeface="Berlin Sans FB" pitchFamily="34" charset="0"/>
              </a:rPr>
            </a:br>
            <a:r>
              <a:rPr lang="en-US" sz="2000" dirty="0" err="1" smtClean="0">
                <a:latin typeface="+mn-lt"/>
              </a:rPr>
              <a:t>dengan</a:t>
            </a:r>
            <a:r>
              <a:rPr lang="en-US" sz="2000" dirty="0" smtClean="0">
                <a:latin typeface="+mn-lt"/>
              </a:rPr>
              <a:t> : </a:t>
            </a:r>
            <a:r>
              <a:rPr lang="en-US" sz="2400" dirty="0" smtClean="0">
                <a:latin typeface="Berlin Sans FB" pitchFamily="34" charset="0"/>
              </a:rPr>
              <a:t>a =</a:t>
            </a:r>
            <a:r>
              <a:rPr lang="en-US" sz="2000" dirty="0" smtClean="0">
                <a:latin typeface="Berlin Sans FB" pitchFamily="34" charset="0"/>
              </a:rPr>
              <a:t> </a:t>
            </a:r>
            <a:r>
              <a:rPr lang="en-US" sz="2000" dirty="0" err="1" smtClean="0"/>
              <a:t>percepatan</a:t>
            </a:r>
            <a:r>
              <a:rPr lang="en-US" sz="2000" dirty="0" smtClean="0"/>
              <a:t> (m/s2)</a:t>
            </a:r>
            <a:br>
              <a:rPr lang="en-US" sz="2000" dirty="0" smtClean="0"/>
            </a:br>
            <a:r>
              <a:rPr lang="en-US" sz="2000" b="1" dirty="0" smtClean="0"/>
              <a:t>             </a:t>
            </a:r>
            <a:r>
              <a:rPr lang="el-GR" sz="2000" b="1" dirty="0" smtClean="0"/>
              <a:t> </a:t>
            </a:r>
            <a:r>
              <a:rPr lang="el-GR" sz="2200" b="1" dirty="0" smtClean="0"/>
              <a:t>Σ</a:t>
            </a:r>
            <a:r>
              <a:rPr lang="en-US" sz="2000" b="1" dirty="0" smtClean="0"/>
              <a:t> =</a:t>
            </a:r>
            <a:r>
              <a:rPr lang="en-US" sz="2000" dirty="0" smtClean="0"/>
              <a:t> </a:t>
            </a:r>
            <a:r>
              <a:rPr lang="en-US" sz="2000" dirty="0" err="1" smtClean="0"/>
              <a:t>resultan</a:t>
            </a:r>
            <a:r>
              <a:rPr lang="en-US" sz="2000" dirty="0" smtClean="0"/>
              <a:t> </a:t>
            </a:r>
            <a:r>
              <a:rPr lang="en-US" sz="2000" dirty="0" err="1" smtClean="0"/>
              <a:t>gaya</a:t>
            </a:r>
            <a:r>
              <a:rPr lang="en-US" sz="2000" dirty="0" smtClean="0"/>
              <a:t> (N)</a:t>
            </a:r>
            <a:br>
              <a:rPr lang="en-US" sz="2000" dirty="0" smtClean="0"/>
            </a:br>
            <a:r>
              <a:rPr lang="en-US" sz="2000" dirty="0" smtClean="0"/>
              <a:t>      </a:t>
            </a:r>
            <a:r>
              <a:rPr lang="en-US" sz="2000" b="1" dirty="0" smtClean="0"/>
              <a:t>=</a:t>
            </a:r>
            <a:r>
              <a:rPr lang="en-US" sz="2000" dirty="0" smtClean="0"/>
              <a:t> </a:t>
            </a:r>
            <a:r>
              <a:rPr lang="en-US" sz="2000" dirty="0" err="1" smtClean="0"/>
              <a:t>massa</a:t>
            </a:r>
            <a:r>
              <a:rPr lang="en-US" sz="2000" dirty="0" smtClean="0"/>
              <a:t> (kg)</a:t>
            </a:r>
            <a:br>
              <a:rPr lang="en-US" sz="2000" dirty="0" smtClean="0"/>
            </a:br>
            <a:r>
              <a:rPr lang="en-US" sz="2000" dirty="0" smtClean="0"/>
              <a:t/>
            </a:r>
            <a:br>
              <a:rPr lang="en-US" sz="2000" dirty="0" smtClean="0"/>
            </a:br>
            <a:r>
              <a:rPr lang="en-US" sz="2000" dirty="0" err="1" smtClean="0"/>
              <a:t>Persamaan</a:t>
            </a:r>
            <a:r>
              <a:rPr lang="en-US" sz="2000" dirty="0" smtClean="0"/>
              <a:t> </a:t>
            </a:r>
            <a:r>
              <a:rPr lang="en-US" sz="2000" dirty="0" err="1" smtClean="0"/>
              <a:t>tersebut</a:t>
            </a:r>
            <a:r>
              <a:rPr lang="en-US" sz="2000" dirty="0" smtClean="0"/>
              <a:t> </a:t>
            </a:r>
            <a:r>
              <a:rPr lang="en-US" sz="2000" dirty="0" err="1" smtClean="0"/>
              <a:t>merupakan</a:t>
            </a:r>
            <a:r>
              <a:rPr lang="en-US" sz="2000" dirty="0" smtClean="0"/>
              <a:t> </a:t>
            </a:r>
            <a:r>
              <a:rPr lang="en-US" sz="2000" dirty="0" err="1" smtClean="0"/>
              <a:t>ungkapan</a:t>
            </a:r>
            <a:r>
              <a:rPr lang="en-US" sz="2000" dirty="0" smtClean="0"/>
              <a:t> </a:t>
            </a:r>
            <a:r>
              <a:rPr lang="en-US" sz="2000" dirty="0" err="1" smtClean="0"/>
              <a:t>matematis</a:t>
            </a:r>
            <a:r>
              <a:rPr lang="en-US" sz="2000" dirty="0" smtClean="0"/>
              <a:t> </a:t>
            </a:r>
            <a:r>
              <a:rPr lang="en-US" sz="2000" dirty="0" err="1" smtClean="0"/>
              <a:t>dar</a:t>
            </a:r>
            <a:r>
              <a:rPr lang="en-US" sz="2000" dirty="0" smtClean="0"/>
              <a:t> </a:t>
            </a:r>
            <a:r>
              <a:rPr lang="en-US" sz="2000" dirty="0" err="1" smtClean="0"/>
              <a:t>Hukum</a:t>
            </a:r>
            <a:r>
              <a:rPr lang="en-US" sz="2000" dirty="0" smtClean="0"/>
              <a:t> II Newton, yang </a:t>
            </a:r>
            <a:r>
              <a:rPr lang="en-US" sz="2000" dirty="0" err="1" smtClean="0"/>
              <a:t>menyatakan</a:t>
            </a:r>
            <a:r>
              <a:rPr lang="en-US" sz="2000" dirty="0" smtClean="0"/>
              <a:t> :</a:t>
            </a:r>
            <a:br>
              <a:rPr lang="en-US" sz="2000" dirty="0" smtClean="0"/>
            </a:br>
            <a:r>
              <a:rPr lang="en-US" sz="2000" dirty="0" smtClean="0"/>
              <a:t/>
            </a:r>
            <a:br>
              <a:rPr lang="en-US" sz="2000" dirty="0" smtClean="0"/>
            </a:br>
            <a:r>
              <a:rPr lang="en-US" sz="2000" dirty="0" smtClean="0"/>
              <a:t>“ </a:t>
            </a:r>
            <a:r>
              <a:rPr lang="en-US" sz="2000" dirty="0" err="1" smtClean="0"/>
              <a:t>Percepatan</a:t>
            </a:r>
            <a:r>
              <a:rPr lang="en-US" sz="2000" dirty="0" smtClean="0"/>
              <a:t> yang </a:t>
            </a:r>
            <a:r>
              <a:rPr lang="en-US" sz="2000" dirty="0" err="1" smtClean="0"/>
              <a:t>dihasilkan</a:t>
            </a:r>
            <a:r>
              <a:rPr lang="en-US" sz="2000" dirty="0" smtClean="0"/>
              <a:t> </a:t>
            </a:r>
            <a:r>
              <a:rPr lang="en-US" sz="2000" dirty="0" err="1" smtClean="0"/>
              <a:t>oleh</a:t>
            </a:r>
            <a:r>
              <a:rPr lang="en-US" sz="2000" dirty="0" smtClean="0"/>
              <a:t> </a:t>
            </a:r>
            <a:r>
              <a:rPr lang="en-US" sz="2000" dirty="0" err="1" smtClean="0"/>
              <a:t>resultan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sebuah</a:t>
            </a:r>
            <a:r>
              <a:rPr lang="en-US" sz="2000" dirty="0" smtClean="0"/>
              <a:t> </a:t>
            </a:r>
            <a:r>
              <a:rPr lang="en-US" sz="2000" dirty="0" err="1" smtClean="0"/>
              <a:t>benda</a:t>
            </a:r>
            <a:r>
              <a:rPr lang="en-US" sz="2000" dirty="0" smtClean="0"/>
              <a:t> </a:t>
            </a:r>
            <a:r>
              <a:rPr lang="en-US" sz="2000" dirty="0" err="1" smtClean="0"/>
              <a:t>sebanding</a:t>
            </a:r>
            <a:r>
              <a:rPr lang="en-US" sz="2000" dirty="0" smtClean="0"/>
              <a:t> </a:t>
            </a:r>
            <a:r>
              <a:rPr lang="en-US" sz="2000" dirty="0" err="1" smtClean="0"/>
              <a:t>dan</a:t>
            </a:r>
            <a:r>
              <a:rPr lang="en-US" sz="2000" dirty="0" smtClean="0"/>
              <a:t> </a:t>
            </a:r>
            <a:r>
              <a:rPr lang="en-US" sz="2000" dirty="0" err="1" smtClean="0"/>
              <a:t>searah</a:t>
            </a:r>
            <a:r>
              <a:rPr lang="en-US" sz="2000" dirty="0" smtClean="0"/>
              <a:t> </a:t>
            </a:r>
            <a:r>
              <a:rPr lang="en-US" sz="2000" dirty="0" err="1" smtClean="0"/>
              <a:t>dengan</a:t>
            </a:r>
            <a:r>
              <a:rPr lang="en-US" sz="2000" dirty="0" smtClean="0"/>
              <a:t> </a:t>
            </a:r>
            <a:r>
              <a:rPr lang="en-US" sz="2000" dirty="0" err="1" smtClean="0"/>
              <a:t>resultan</a:t>
            </a:r>
            <a:r>
              <a:rPr lang="en-US" sz="2000" dirty="0" smtClean="0"/>
              <a:t> </a:t>
            </a:r>
            <a:r>
              <a:rPr lang="en-US" sz="2000" dirty="0" err="1" smtClean="0"/>
              <a:t>gaya</a:t>
            </a:r>
            <a:r>
              <a:rPr lang="en-US" sz="2000" dirty="0" smtClean="0"/>
              <a:t>, </a:t>
            </a:r>
            <a:r>
              <a:rPr lang="en-US" sz="2000" dirty="0" err="1" smtClean="0"/>
              <a:t>dan</a:t>
            </a:r>
            <a:r>
              <a:rPr lang="en-US" sz="2000" dirty="0" smtClean="0"/>
              <a:t> </a:t>
            </a:r>
            <a:r>
              <a:rPr lang="en-US" sz="2000" dirty="0" err="1" smtClean="0"/>
              <a:t>sebanding</a:t>
            </a:r>
            <a:r>
              <a:rPr lang="en-US" sz="2000" dirty="0" smtClean="0"/>
              <a:t> </a:t>
            </a:r>
            <a:r>
              <a:rPr lang="en-US" sz="2000" dirty="0" err="1" smtClean="0"/>
              <a:t>dengan</a:t>
            </a:r>
            <a:r>
              <a:rPr lang="en-US" sz="2000" dirty="0" smtClean="0"/>
              <a:t> </a:t>
            </a:r>
            <a:r>
              <a:rPr lang="en-US" sz="2000" dirty="0" err="1" smtClean="0"/>
              <a:t>massa</a:t>
            </a:r>
            <a:r>
              <a:rPr lang="en-US" sz="2000" dirty="0" smtClean="0"/>
              <a:t> </a:t>
            </a:r>
            <a:r>
              <a:rPr lang="en-US" sz="2000" dirty="0" err="1" smtClean="0"/>
              <a:t>benda</a:t>
            </a:r>
            <a:r>
              <a:rPr lang="en-US" sz="2000" dirty="0" smtClean="0"/>
              <a:t>.”</a:t>
            </a:r>
            <a:br>
              <a:rPr lang="en-US" sz="2000" dirty="0" smtClean="0"/>
            </a:br>
            <a:r>
              <a:rPr lang="en-US" sz="2000" dirty="0" err="1" smtClean="0"/>
              <a:t>Untuk</a:t>
            </a:r>
            <a:r>
              <a:rPr lang="en-US" sz="2000" dirty="0" smtClean="0"/>
              <a:t> </a:t>
            </a:r>
            <a:r>
              <a:rPr lang="en-US" sz="2000" dirty="0" err="1" smtClean="0"/>
              <a:t>benda</a:t>
            </a:r>
            <a:r>
              <a:rPr lang="en-US" sz="2000" dirty="0" smtClean="0"/>
              <a:t> yang </a:t>
            </a:r>
            <a:r>
              <a:rPr lang="en-US" sz="2000" dirty="0" err="1" smtClean="0"/>
              <a:t>bergerak</a:t>
            </a:r>
            <a:r>
              <a:rPr lang="en-US" sz="2000" dirty="0" smtClean="0"/>
              <a:t> </a:t>
            </a:r>
            <a:r>
              <a:rPr lang="en-US" sz="2000" dirty="0" err="1" smtClean="0"/>
              <a:t>dengan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l-GR" sz="2000" b="1" i="1" dirty="0" smtClean="0"/>
              <a:t>Σ</a:t>
            </a:r>
            <a:r>
              <a:rPr lang="en-US" sz="2000" b="1" i="1" dirty="0" smtClean="0"/>
              <a:t>F</a:t>
            </a:r>
            <a:r>
              <a:rPr lang="en-US" sz="2000" i="1" dirty="0" smtClean="0">
                <a:latin typeface="Berlin Sans FB" pitchFamily="34" charset="0"/>
              </a:rPr>
              <a:t> </a:t>
            </a:r>
            <a:r>
              <a:rPr lang="en-US" sz="2000" dirty="0" smtClean="0"/>
              <a:t>= </a:t>
            </a:r>
            <a:r>
              <a:rPr lang="en-US" sz="2000" dirty="0" err="1" smtClean="0"/>
              <a:t>konstan</a:t>
            </a:r>
            <a:r>
              <a:rPr lang="en-US" sz="2000" dirty="0" smtClean="0"/>
              <a:t>,  </a:t>
            </a:r>
            <a:r>
              <a:rPr lang="en-US" sz="2000" i="1" dirty="0" smtClean="0">
                <a:latin typeface="Berlin Sans FB" pitchFamily="34" charset="0"/>
              </a:rPr>
              <a:t>a  </a:t>
            </a:r>
            <a:r>
              <a:rPr lang="en-US" sz="2000" dirty="0" smtClean="0">
                <a:latin typeface="Berlin Sans FB" pitchFamily="34" charset="0"/>
              </a:rPr>
              <a:t>= </a:t>
            </a:r>
            <a:r>
              <a:rPr lang="en-US" sz="2000" dirty="0" err="1" smtClean="0"/>
              <a:t>konstan</a:t>
            </a:r>
            <a:r>
              <a:rPr lang="en-US" sz="2000" dirty="0" smtClean="0"/>
              <a:t>. </a:t>
            </a:r>
            <a:r>
              <a:rPr lang="en-US" sz="2000" dirty="0" err="1" smtClean="0"/>
              <a:t>Artinya</a:t>
            </a:r>
            <a:r>
              <a:rPr lang="en-US" sz="2000" dirty="0" smtClean="0"/>
              <a:t>, </a:t>
            </a:r>
            <a:r>
              <a:rPr lang="en-US" sz="2000" dirty="0" err="1" smtClean="0"/>
              <a:t>benda</a:t>
            </a:r>
            <a:r>
              <a:rPr lang="en-US" sz="2000" dirty="0" smtClean="0"/>
              <a:t> </a:t>
            </a:r>
            <a:r>
              <a:rPr lang="en-US" sz="2000" dirty="0" err="1" smtClean="0"/>
              <a:t>mengalami</a:t>
            </a:r>
            <a:r>
              <a:rPr lang="en-US" sz="2000" dirty="0" smtClean="0"/>
              <a:t> </a:t>
            </a:r>
            <a:r>
              <a:rPr lang="en-US" sz="2000" dirty="0" err="1" smtClean="0"/>
              <a:t>gerak</a:t>
            </a:r>
            <a:r>
              <a:rPr lang="en-US" sz="2000" dirty="0" smtClean="0"/>
              <a:t> </a:t>
            </a:r>
            <a:r>
              <a:rPr lang="en-US" sz="2000" dirty="0" err="1" smtClean="0"/>
              <a:t>lurus</a:t>
            </a:r>
            <a:r>
              <a:rPr lang="en-US" sz="2000" dirty="0" smtClean="0"/>
              <a:t> </a:t>
            </a:r>
            <a:r>
              <a:rPr lang="en-US" sz="2000" dirty="0" err="1" smtClean="0"/>
              <a:t>berubah</a:t>
            </a:r>
            <a:r>
              <a:rPr lang="en-US" sz="2000" dirty="0" smtClean="0"/>
              <a:t> </a:t>
            </a:r>
            <a:r>
              <a:rPr lang="en-US" sz="2000" dirty="0" err="1" smtClean="0"/>
              <a:t>beraturan</a:t>
            </a:r>
            <a:r>
              <a:rPr lang="en-US" sz="2000" dirty="0" smtClean="0"/>
              <a:t>.</a:t>
            </a:r>
            <a:endParaRPr lang="en-US" sz="2000" dirty="0"/>
          </a:p>
        </p:txBody>
      </p:sp>
      <p:cxnSp>
        <p:nvCxnSpPr>
          <p:cNvPr id="7" name="Straight Connector 6"/>
          <p:cNvCxnSpPr/>
          <p:nvPr/>
        </p:nvCxnSpPr>
        <p:spPr>
          <a:xfrm>
            <a:off x="3810000" y="2819400"/>
            <a:ext cx="381000" cy="158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531" name="Object 3"/>
          <p:cNvGraphicFramePr>
            <a:graphicFrameLocks noChangeAspect="1"/>
          </p:cNvGraphicFramePr>
          <p:nvPr/>
        </p:nvGraphicFramePr>
        <p:xfrm>
          <a:off x="3657600" y="3810000"/>
          <a:ext cx="381000" cy="295275"/>
        </p:xfrm>
        <a:graphic>
          <a:graphicData uri="http://schemas.openxmlformats.org/presentationml/2006/ole">
            <p:oleObj spid="_x0000_s22531" name="Equation" r:id="rId3" imgW="164880" imgH="139680" progId="Equation.3">
              <p:embed/>
            </p:oleObj>
          </a:graphicData>
        </a:graphic>
      </p:graphicFrame>
      <p:graphicFrame>
        <p:nvGraphicFramePr>
          <p:cNvPr id="22532" name="Object 4"/>
          <p:cNvGraphicFramePr>
            <a:graphicFrameLocks noChangeAspect="1"/>
          </p:cNvGraphicFramePr>
          <p:nvPr/>
        </p:nvGraphicFramePr>
        <p:xfrm>
          <a:off x="5562600" y="2514600"/>
          <a:ext cx="381000" cy="304800"/>
        </p:xfrm>
        <a:graphic>
          <a:graphicData uri="http://schemas.openxmlformats.org/presentationml/2006/ole">
            <p:oleObj spid="_x0000_s22532" name="Equation" r:id="rId4" imgW="164880" imgH="139680" progId="Equation.3">
              <p:embed/>
            </p:oleObj>
          </a:graphicData>
        </a:graphic>
      </p:graphicFrame>
      <p:graphicFrame>
        <p:nvGraphicFramePr>
          <p:cNvPr id="22533" name="Object 5"/>
          <p:cNvGraphicFramePr>
            <a:graphicFrameLocks noChangeAspect="1"/>
          </p:cNvGraphicFramePr>
          <p:nvPr/>
        </p:nvGraphicFramePr>
        <p:xfrm>
          <a:off x="3810000" y="2895600"/>
          <a:ext cx="381000" cy="295275"/>
        </p:xfrm>
        <a:graphic>
          <a:graphicData uri="http://schemas.openxmlformats.org/presentationml/2006/ole">
            <p:oleObj spid="_x0000_s22533" name="Equation" r:id="rId5" imgW="164880" imgH="139680" progId="Equation.3">
              <p:embed/>
            </p:oleObj>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22533"/>
                                        </p:tgtEl>
                                        <p:attrNameLst>
                                          <p:attrName>style.visibility</p:attrName>
                                        </p:attrNameLst>
                                      </p:cBhvr>
                                      <p:to>
                                        <p:strVal val="visible"/>
                                      </p:to>
                                    </p:set>
                                    <p:animEffect transition="in" filter="circle(in)">
                                      <p:cBhvr>
                                        <p:cTn id="11" dur="2000"/>
                                        <p:tgtEl>
                                          <p:spTgt spid="22533"/>
                                        </p:tgtEl>
                                      </p:cBhvr>
                                    </p:animEffect>
                                  </p:childTnLst>
                                </p:cTn>
                              </p:par>
                              <p:par>
                                <p:cTn id="12" presetID="55" presetClass="entr" presetSubtype="0" fill="hold" nodeType="withEffect">
                                  <p:stCondLst>
                                    <p:cond delay="0"/>
                                  </p:stCondLst>
                                  <p:childTnLst>
                                    <p:set>
                                      <p:cBhvr>
                                        <p:cTn id="13" dur="1" fill="hold">
                                          <p:stCondLst>
                                            <p:cond delay="0"/>
                                          </p:stCondLst>
                                        </p:cTn>
                                        <p:tgtEl>
                                          <p:spTgt spid="22532"/>
                                        </p:tgtEl>
                                        <p:attrNameLst>
                                          <p:attrName>style.visibility</p:attrName>
                                        </p:attrNameLst>
                                      </p:cBhvr>
                                      <p:to>
                                        <p:strVal val="visible"/>
                                      </p:to>
                                    </p:set>
                                    <p:anim calcmode="lin" valueType="num">
                                      <p:cBhvr>
                                        <p:cTn id="14" dur="2000" fill="hold"/>
                                        <p:tgtEl>
                                          <p:spTgt spid="22532"/>
                                        </p:tgtEl>
                                        <p:attrNameLst>
                                          <p:attrName>ppt_w</p:attrName>
                                        </p:attrNameLst>
                                      </p:cBhvr>
                                      <p:tavLst>
                                        <p:tav tm="0">
                                          <p:val>
                                            <p:strVal val="#ppt_w*0.70"/>
                                          </p:val>
                                        </p:tav>
                                        <p:tav tm="100000">
                                          <p:val>
                                            <p:strVal val="#ppt_w"/>
                                          </p:val>
                                        </p:tav>
                                      </p:tavLst>
                                    </p:anim>
                                    <p:anim calcmode="lin" valueType="num">
                                      <p:cBhvr>
                                        <p:cTn id="15" dur="2000" fill="hold"/>
                                        <p:tgtEl>
                                          <p:spTgt spid="22532"/>
                                        </p:tgtEl>
                                        <p:attrNameLst>
                                          <p:attrName>ppt_h</p:attrName>
                                        </p:attrNameLst>
                                      </p:cBhvr>
                                      <p:tavLst>
                                        <p:tav tm="0">
                                          <p:val>
                                            <p:strVal val="#ppt_h"/>
                                          </p:val>
                                        </p:tav>
                                        <p:tav tm="100000">
                                          <p:val>
                                            <p:strVal val="#ppt_h"/>
                                          </p:val>
                                        </p:tav>
                                      </p:tavLst>
                                    </p:anim>
                                    <p:animEffect transition="in" filter="fade">
                                      <p:cBhvr>
                                        <p:cTn id="16" dur="2000"/>
                                        <p:tgtEl>
                                          <p:spTgt spid="22532"/>
                                        </p:tgtEl>
                                      </p:cBhvr>
                                    </p:animEffect>
                                  </p:childTnLst>
                                </p:cTn>
                              </p:par>
                              <p:par>
                                <p:cTn id="17" presetID="55" presetClass="entr" presetSubtype="0" fill="hold" nodeType="withEffect">
                                  <p:stCondLst>
                                    <p:cond delay="0"/>
                                  </p:stCondLst>
                                  <p:childTnLst>
                                    <p:set>
                                      <p:cBhvr>
                                        <p:cTn id="18" dur="1" fill="hold">
                                          <p:stCondLst>
                                            <p:cond delay="0"/>
                                          </p:stCondLst>
                                        </p:cTn>
                                        <p:tgtEl>
                                          <p:spTgt spid="22531"/>
                                        </p:tgtEl>
                                        <p:attrNameLst>
                                          <p:attrName>style.visibility</p:attrName>
                                        </p:attrNameLst>
                                      </p:cBhvr>
                                      <p:to>
                                        <p:strVal val="visible"/>
                                      </p:to>
                                    </p:set>
                                    <p:anim calcmode="lin" valueType="num">
                                      <p:cBhvr>
                                        <p:cTn id="19" dur="2000" fill="hold"/>
                                        <p:tgtEl>
                                          <p:spTgt spid="22531"/>
                                        </p:tgtEl>
                                        <p:attrNameLst>
                                          <p:attrName>ppt_w</p:attrName>
                                        </p:attrNameLst>
                                      </p:cBhvr>
                                      <p:tavLst>
                                        <p:tav tm="0">
                                          <p:val>
                                            <p:strVal val="#ppt_w*0.70"/>
                                          </p:val>
                                        </p:tav>
                                        <p:tav tm="100000">
                                          <p:val>
                                            <p:strVal val="#ppt_w"/>
                                          </p:val>
                                        </p:tav>
                                      </p:tavLst>
                                    </p:anim>
                                    <p:anim calcmode="lin" valueType="num">
                                      <p:cBhvr>
                                        <p:cTn id="20" dur="2000" fill="hold"/>
                                        <p:tgtEl>
                                          <p:spTgt spid="22531"/>
                                        </p:tgtEl>
                                        <p:attrNameLst>
                                          <p:attrName>ppt_h</p:attrName>
                                        </p:attrNameLst>
                                      </p:cBhvr>
                                      <p:tavLst>
                                        <p:tav tm="0">
                                          <p:val>
                                            <p:strVal val="#ppt_h"/>
                                          </p:val>
                                        </p:tav>
                                        <p:tav tm="100000">
                                          <p:val>
                                            <p:strVal val="#ppt_h"/>
                                          </p:val>
                                        </p:tav>
                                      </p:tavLst>
                                    </p:anim>
                                    <p:animEffect transition="in" filter="fade">
                                      <p:cBhvr>
                                        <p:cTn id="21" dur="2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458200" cy="4419600"/>
          </a:xfrm>
        </p:spPr>
        <p:txBody>
          <a:bodyPr>
            <a:noAutofit/>
          </a:bodyPr>
          <a:lstStyle/>
          <a:p>
            <a:pPr>
              <a:lnSpc>
                <a:spcPct val="150000"/>
              </a:lnSpc>
            </a:pPr>
            <a:r>
              <a:rPr lang="en-US" sz="2400" b="1" dirty="0" smtClean="0">
                <a:latin typeface="Modern No. 20" pitchFamily="18" charset="0"/>
              </a:rPr>
              <a:t> </a:t>
            </a:r>
            <a:r>
              <a:rPr lang="id-ID" sz="2800" b="1" u="sng" spc="300" dirty="0" smtClean="0">
                <a:effectLst>
                  <a:outerShdw blurRad="38100" dist="38100" dir="2700000" algn="tl">
                    <a:srgbClr val="000000">
                      <a:alpha val="43137"/>
                    </a:srgbClr>
                  </a:outerShdw>
                </a:effectLst>
                <a:latin typeface="Modern No. 20" pitchFamily="18" charset="0"/>
              </a:rPr>
              <a:t>Berat Dan Massa</a:t>
            </a:r>
            <a:r>
              <a:rPr lang="en-US" sz="2400" b="1" u="sng" spc="300" dirty="0" smtClean="0">
                <a:solidFill>
                  <a:srgbClr val="7030A0"/>
                </a:solidFill>
                <a:effectLst>
                  <a:outerShdw blurRad="38100" dist="38100" dir="2700000" algn="tl">
                    <a:srgbClr val="000000">
                      <a:alpha val="43137"/>
                    </a:srgbClr>
                  </a:outerShdw>
                </a:effectLst>
                <a:latin typeface="Modern No. 20" pitchFamily="18" charset="0"/>
              </a:rPr>
              <a:t/>
            </a:r>
            <a:br>
              <a:rPr lang="en-US" sz="2400" b="1" u="sng" spc="300" dirty="0" smtClean="0">
                <a:solidFill>
                  <a:srgbClr val="7030A0"/>
                </a:solidFill>
                <a:effectLst>
                  <a:outerShdw blurRad="38100" dist="38100" dir="2700000" algn="tl">
                    <a:srgbClr val="000000">
                      <a:alpha val="43137"/>
                    </a:srgbClr>
                  </a:outerShdw>
                </a:effectLst>
                <a:latin typeface="Modern No. 20" pitchFamily="18" charset="0"/>
              </a:rPr>
            </a:br>
            <a:r>
              <a:rPr lang="en-US" sz="2400" b="1" u="sng" spc="300" dirty="0" smtClean="0">
                <a:solidFill>
                  <a:srgbClr val="7030A0"/>
                </a:solidFill>
                <a:effectLst>
                  <a:outerShdw blurRad="38100" dist="38100" dir="2700000" algn="tl">
                    <a:srgbClr val="000000">
                      <a:alpha val="43137"/>
                    </a:srgbClr>
                  </a:outerShdw>
                </a:effectLst>
                <a:latin typeface="Modern No. 20" pitchFamily="18" charset="0"/>
              </a:rPr>
              <a:t/>
            </a:r>
            <a:br>
              <a:rPr lang="en-US" sz="2400" b="1" u="sng" spc="300" dirty="0" smtClean="0">
                <a:solidFill>
                  <a:srgbClr val="7030A0"/>
                </a:solidFill>
                <a:effectLst>
                  <a:outerShdw blurRad="38100" dist="38100" dir="2700000" algn="tl">
                    <a:srgbClr val="000000">
                      <a:alpha val="43137"/>
                    </a:srgbClr>
                  </a:outerShdw>
                </a:effectLst>
                <a:latin typeface="Modern No. 20" pitchFamily="18" charset="0"/>
              </a:rPr>
            </a:br>
            <a:r>
              <a:rPr lang="en-US" sz="2400" dirty="0" err="1" smtClean="0"/>
              <a:t>Istilah</a:t>
            </a:r>
            <a:r>
              <a:rPr lang="en-US" sz="2400" dirty="0" smtClean="0"/>
              <a:t> </a:t>
            </a:r>
            <a:r>
              <a:rPr lang="en-US" sz="2400" dirty="0" err="1" smtClean="0"/>
              <a:t>massa</a:t>
            </a:r>
            <a:r>
              <a:rPr lang="en-US" sz="2400" dirty="0" smtClean="0"/>
              <a:t> </a:t>
            </a:r>
            <a:r>
              <a:rPr lang="en-US" sz="2400" dirty="0" err="1" smtClean="0"/>
              <a:t>dan</a:t>
            </a:r>
            <a:r>
              <a:rPr lang="en-US" sz="2400" dirty="0" smtClean="0"/>
              <a:t> </a:t>
            </a:r>
            <a:r>
              <a:rPr lang="en-US" sz="2400" dirty="0" err="1" smtClean="0"/>
              <a:t>berat</a:t>
            </a:r>
            <a:r>
              <a:rPr lang="en-US" sz="2400" dirty="0" smtClean="0"/>
              <a:t> </a:t>
            </a:r>
            <a:r>
              <a:rPr lang="en-US" sz="2400" dirty="0" err="1" smtClean="0"/>
              <a:t>sering</a:t>
            </a:r>
            <a:r>
              <a:rPr lang="en-US" sz="2400" dirty="0" smtClean="0"/>
              <a:t> kali </a:t>
            </a:r>
            <a:r>
              <a:rPr lang="en-US" sz="2400" dirty="0" err="1" smtClean="0"/>
              <a:t>membingungkan</a:t>
            </a:r>
            <a:r>
              <a:rPr lang="en-US" sz="2400" dirty="0" smtClean="0"/>
              <a:t> </a:t>
            </a:r>
            <a:r>
              <a:rPr lang="en-US" sz="2400" dirty="0" err="1" smtClean="0"/>
              <a:t>namun</a:t>
            </a:r>
            <a:r>
              <a:rPr lang="en-US" sz="2400" dirty="0" smtClean="0"/>
              <a:t> </a:t>
            </a:r>
            <a:r>
              <a:rPr lang="en-US" sz="2400" dirty="0" err="1" smtClean="0"/>
              <a:t>untuk</a:t>
            </a:r>
            <a:r>
              <a:rPr lang="en-US" sz="2400" dirty="0" smtClean="0"/>
              <a:t> </a:t>
            </a:r>
            <a:r>
              <a:rPr lang="en-US" sz="2400" dirty="0" err="1" smtClean="0"/>
              <a:t>melihat</a:t>
            </a:r>
            <a:r>
              <a:rPr lang="en-US" sz="2400" dirty="0" smtClean="0"/>
              <a:t> </a:t>
            </a:r>
            <a:r>
              <a:rPr lang="en-US" sz="2400" dirty="0" err="1" smtClean="0"/>
              <a:t>perbedaannya</a:t>
            </a:r>
            <a:r>
              <a:rPr lang="en-US" sz="2400" dirty="0" smtClean="0"/>
              <a:t>, </a:t>
            </a:r>
            <a:r>
              <a:rPr lang="en-US" sz="2400" dirty="0" err="1" smtClean="0"/>
              <a:t>kita</a:t>
            </a:r>
            <a:r>
              <a:rPr lang="en-US" sz="2400" dirty="0" smtClean="0"/>
              <a:t> </a:t>
            </a:r>
            <a:r>
              <a:rPr lang="en-US" sz="2400" dirty="0" err="1" smtClean="0"/>
              <a:t>andaikan</a:t>
            </a:r>
            <a:r>
              <a:rPr lang="en-US" sz="2400" dirty="0" smtClean="0"/>
              <a:t> </a:t>
            </a:r>
            <a:r>
              <a:rPr lang="en-US" sz="2400" dirty="0" err="1" smtClean="0"/>
              <a:t>membawa</a:t>
            </a:r>
            <a:r>
              <a:rPr lang="en-US" sz="2400" dirty="0" smtClean="0"/>
              <a:t> </a:t>
            </a:r>
            <a:r>
              <a:rPr lang="en-US" sz="2400" dirty="0" err="1" smtClean="0"/>
              <a:t>sebuah</a:t>
            </a:r>
            <a:r>
              <a:rPr lang="en-US" sz="2400" dirty="0" smtClean="0"/>
              <a:t> </a:t>
            </a:r>
            <a:r>
              <a:rPr lang="en-US" sz="2400" dirty="0" err="1" smtClean="0"/>
              <a:t>benda</a:t>
            </a:r>
            <a:r>
              <a:rPr lang="en-US" sz="2400" dirty="0" smtClean="0"/>
              <a:t> </a:t>
            </a:r>
            <a:r>
              <a:rPr lang="en-US" sz="2400" dirty="0" err="1" smtClean="0"/>
              <a:t>ke</a:t>
            </a:r>
            <a:r>
              <a:rPr lang="en-US" sz="2400" dirty="0" smtClean="0"/>
              <a:t> </a:t>
            </a:r>
            <a:r>
              <a:rPr lang="en-US" sz="2400" dirty="0" err="1" smtClean="0"/>
              <a:t>bulan</a:t>
            </a:r>
            <a:r>
              <a:rPr lang="en-US" sz="2400" dirty="0" smtClean="0"/>
              <a:t>. Benda </a:t>
            </a:r>
            <a:r>
              <a:rPr lang="en-US" sz="2400" dirty="0" err="1" smtClean="0"/>
              <a:t>akan</a:t>
            </a:r>
            <a:r>
              <a:rPr lang="en-US" sz="2400" dirty="0" smtClean="0"/>
              <a:t> </a:t>
            </a:r>
            <a:r>
              <a:rPr lang="en-US" sz="2400" dirty="0" err="1" smtClean="0"/>
              <a:t>memiliki</a:t>
            </a:r>
            <a:r>
              <a:rPr lang="en-US" sz="2400" dirty="0" smtClean="0"/>
              <a:t> </a:t>
            </a:r>
            <a:r>
              <a:rPr lang="en-US" sz="2400" dirty="0" err="1" smtClean="0"/>
              <a:t>berat</a:t>
            </a:r>
            <a:r>
              <a:rPr lang="en-US" sz="2400" dirty="0" smtClean="0"/>
              <a:t> </a:t>
            </a:r>
            <a:r>
              <a:rPr lang="en-US" sz="2400" dirty="0" err="1" smtClean="0"/>
              <a:t>hanya</a:t>
            </a:r>
            <a:r>
              <a:rPr lang="en-US" sz="2400" dirty="0" smtClean="0"/>
              <a:t> </a:t>
            </a:r>
            <a:r>
              <a:rPr lang="en-US" sz="2400" dirty="0" err="1" smtClean="0"/>
              <a:t>kira</a:t>
            </a:r>
            <a:r>
              <a:rPr lang="en-US" sz="2400" dirty="0" smtClean="0"/>
              <a:t> – </a:t>
            </a:r>
            <a:r>
              <a:rPr lang="en-US" sz="2400" dirty="0" err="1" smtClean="0"/>
              <a:t>kira</a:t>
            </a:r>
            <a:r>
              <a:rPr lang="en-US" sz="2400" dirty="0" smtClean="0"/>
              <a:t> </a:t>
            </a:r>
            <a:r>
              <a:rPr lang="en-US" sz="2400" dirty="0" err="1" smtClean="0"/>
              <a:t>seperenam</a:t>
            </a:r>
            <a:r>
              <a:rPr lang="en-US" sz="2400" dirty="0" smtClean="0"/>
              <a:t> </a:t>
            </a:r>
            <a:r>
              <a:rPr lang="en-US" sz="2400" dirty="0" err="1" smtClean="0"/>
              <a:t>beratnya</a:t>
            </a:r>
            <a:r>
              <a:rPr lang="en-US" sz="2400" dirty="0" smtClean="0"/>
              <a:t> </a:t>
            </a:r>
            <a:r>
              <a:rPr lang="en-US" sz="2400" dirty="0" err="1" smtClean="0"/>
              <a:t>ketika</a:t>
            </a:r>
            <a:r>
              <a:rPr lang="en-US" sz="2400" dirty="0" smtClean="0"/>
              <a:t> </a:t>
            </a:r>
            <a:r>
              <a:rPr lang="en-US" sz="2400" dirty="0" err="1" smtClean="0"/>
              <a:t>berada</a:t>
            </a:r>
            <a:r>
              <a:rPr lang="en-US" sz="2400" dirty="0" smtClean="0"/>
              <a:t> </a:t>
            </a:r>
            <a:r>
              <a:rPr lang="en-US" sz="2400" dirty="0" err="1" smtClean="0"/>
              <a:t>di</a:t>
            </a:r>
            <a:r>
              <a:rPr lang="en-US" sz="2400" dirty="0" smtClean="0"/>
              <a:t> </a:t>
            </a:r>
            <a:r>
              <a:rPr lang="en-US" sz="2400" dirty="0" err="1" smtClean="0"/>
              <a:t>bumi</a:t>
            </a:r>
            <a:r>
              <a:rPr lang="en-US" sz="2400" dirty="0" smtClean="0"/>
              <a:t>, </a:t>
            </a:r>
            <a:r>
              <a:rPr lang="en-US" sz="2400" dirty="0" err="1" smtClean="0"/>
              <a:t>karena</a:t>
            </a:r>
            <a:r>
              <a:rPr lang="en-US" sz="2400" dirty="0" smtClean="0"/>
              <a:t> </a:t>
            </a:r>
            <a:r>
              <a:rPr lang="en-US" sz="2400" dirty="0" err="1" smtClean="0"/>
              <a:t>gaya</a:t>
            </a:r>
            <a:r>
              <a:rPr lang="en-US" sz="2400" dirty="0" smtClean="0"/>
              <a:t> </a:t>
            </a:r>
            <a:r>
              <a:rPr lang="en-US" sz="2400" dirty="0" err="1" smtClean="0"/>
              <a:t>gravitasi</a:t>
            </a:r>
            <a:r>
              <a:rPr lang="en-US" sz="2400" dirty="0" smtClean="0"/>
              <a:t> </a:t>
            </a:r>
            <a:r>
              <a:rPr lang="en-US" sz="2400" dirty="0" err="1" smtClean="0"/>
              <a:t>di</a:t>
            </a:r>
            <a:r>
              <a:rPr lang="en-US" sz="2400" dirty="0" smtClean="0"/>
              <a:t> </a:t>
            </a:r>
            <a:r>
              <a:rPr lang="en-US" sz="2400" dirty="0" err="1" smtClean="0"/>
              <a:t>bulan</a:t>
            </a:r>
            <a:r>
              <a:rPr lang="en-US" sz="2400" dirty="0" smtClean="0"/>
              <a:t> </a:t>
            </a:r>
            <a:r>
              <a:rPr lang="en-US" sz="2400" dirty="0" err="1" smtClean="0"/>
              <a:t>lebih</a:t>
            </a:r>
            <a:r>
              <a:rPr lang="en-US" sz="2400" dirty="0" smtClean="0"/>
              <a:t> </a:t>
            </a:r>
            <a:r>
              <a:rPr lang="en-US" sz="2400" dirty="0" err="1" smtClean="0"/>
              <a:t>kecil</a:t>
            </a:r>
            <a:r>
              <a:rPr lang="en-US" sz="2400" dirty="0" smtClean="0"/>
              <a:t>, </a:t>
            </a:r>
            <a:r>
              <a:rPr lang="en-US" sz="2400" dirty="0" err="1" smtClean="0"/>
              <a:t>namun</a:t>
            </a:r>
            <a:r>
              <a:rPr lang="en-US" sz="2400" dirty="0" smtClean="0"/>
              <a:t> </a:t>
            </a:r>
            <a:r>
              <a:rPr lang="en-US" sz="2400" dirty="0" err="1" smtClean="0"/>
              <a:t>massanya</a:t>
            </a:r>
            <a:r>
              <a:rPr lang="en-US" sz="2400" dirty="0" smtClean="0"/>
              <a:t> </a:t>
            </a:r>
            <a:r>
              <a:rPr lang="en-US" sz="2400" dirty="0" err="1" smtClean="0"/>
              <a:t>akan</a:t>
            </a:r>
            <a:r>
              <a:rPr lang="en-US" sz="2400" dirty="0" smtClean="0"/>
              <a:t> </a:t>
            </a:r>
            <a:r>
              <a:rPr lang="en-US" sz="2400" dirty="0" err="1" smtClean="0"/>
              <a:t>tetap</a:t>
            </a:r>
            <a:r>
              <a:rPr lang="en-US" sz="2400" dirty="0" smtClean="0"/>
              <a:t> </a:t>
            </a:r>
            <a:r>
              <a:rPr lang="en-US" sz="2400" dirty="0" err="1" smtClean="0"/>
              <a:t>sama</a:t>
            </a:r>
            <a:r>
              <a:rPr lang="en-US" sz="2400" dirty="0" smtClean="0"/>
              <a:t>. </a:t>
            </a:r>
            <a:r>
              <a:rPr lang="en-US" sz="2400" dirty="0" err="1" smtClean="0"/>
              <a:t>Ia</a:t>
            </a:r>
            <a:r>
              <a:rPr lang="en-US" sz="2400" dirty="0" smtClean="0"/>
              <a:t> </a:t>
            </a:r>
            <a:r>
              <a:rPr lang="en-US" sz="2400" dirty="0" err="1" smtClean="0"/>
              <a:t>akan</a:t>
            </a:r>
            <a:r>
              <a:rPr lang="en-US" sz="2400" dirty="0" smtClean="0"/>
              <a:t> </a:t>
            </a:r>
            <a:r>
              <a:rPr lang="en-US" sz="2400" dirty="0" err="1" smtClean="0"/>
              <a:t>memiliki</a:t>
            </a:r>
            <a:r>
              <a:rPr lang="en-US" sz="2400" dirty="0" smtClean="0"/>
              <a:t> </a:t>
            </a:r>
            <a:r>
              <a:rPr lang="en-US" sz="2400" dirty="0" err="1" smtClean="0"/>
              <a:t>jumlah</a:t>
            </a:r>
            <a:r>
              <a:rPr lang="en-US" sz="2400" dirty="0" smtClean="0"/>
              <a:t> </a:t>
            </a:r>
            <a:r>
              <a:rPr lang="en-US" sz="2400" dirty="0" err="1" smtClean="0"/>
              <a:t>materi</a:t>
            </a:r>
            <a:r>
              <a:rPr lang="en-US" sz="2400" dirty="0" smtClean="0"/>
              <a:t> yang </a:t>
            </a:r>
            <a:r>
              <a:rPr lang="en-US" sz="2400" dirty="0" err="1" smtClean="0"/>
              <a:t>sama</a:t>
            </a:r>
            <a:r>
              <a:rPr lang="en-US" sz="2400" dirty="0" smtClean="0"/>
              <a:t> </a:t>
            </a:r>
            <a:r>
              <a:rPr lang="en-US" sz="2400" dirty="0" err="1" smtClean="0"/>
              <a:t>dan</a:t>
            </a:r>
            <a:r>
              <a:rPr lang="en-US" sz="2400" dirty="0" smtClean="0"/>
              <a:t> </a:t>
            </a:r>
            <a:r>
              <a:rPr lang="en-US" sz="2400" dirty="0" err="1" smtClean="0"/>
              <a:t>akan</a:t>
            </a:r>
            <a:r>
              <a:rPr lang="en-US" sz="2400" dirty="0" smtClean="0"/>
              <a:t> </a:t>
            </a:r>
            <a:r>
              <a:rPr lang="en-US" sz="2400" dirty="0" err="1" smtClean="0"/>
              <a:t>memiliki</a:t>
            </a:r>
            <a:r>
              <a:rPr lang="en-US" sz="2400" dirty="0" smtClean="0"/>
              <a:t> </a:t>
            </a:r>
            <a:r>
              <a:rPr lang="en-US" sz="2400" dirty="0" err="1" smtClean="0"/>
              <a:t>inersia</a:t>
            </a:r>
            <a:r>
              <a:rPr lang="en-US" sz="2400" dirty="0" smtClean="0"/>
              <a:t> yang </a:t>
            </a:r>
            <a:r>
              <a:rPr lang="en-US" sz="2400" dirty="0" err="1" smtClean="0"/>
              <a:t>sama</a:t>
            </a:r>
            <a:r>
              <a:rPr lang="en-US" sz="2400" dirty="0" smtClean="0"/>
              <a:t> pula, </a:t>
            </a:r>
            <a:r>
              <a:rPr lang="en-US" sz="2400" dirty="0" err="1" smtClean="0"/>
              <a:t>pada</a:t>
            </a:r>
            <a:r>
              <a:rPr lang="en-US" sz="2400" dirty="0" smtClean="0"/>
              <a:t> </a:t>
            </a:r>
            <a:r>
              <a:rPr lang="en-US" sz="2400" dirty="0" err="1" smtClean="0"/>
              <a:t>ketidak</a:t>
            </a:r>
            <a:r>
              <a:rPr lang="en-US" sz="2400" dirty="0" smtClean="0"/>
              <a:t> </a:t>
            </a:r>
            <a:r>
              <a:rPr lang="en-US" sz="2400" dirty="0" err="1" smtClean="0"/>
              <a:t>hadiran</a:t>
            </a:r>
            <a:r>
              <a:rPr lang="en-US" sz="2400" dirty="0" smtClean="0"/>
              <a:t> </a:t>
            </a:r>
            <a:r>
              <a:rPr lang="en-US" sz="2400" dirty="0" err="1" smtClean="0"/>
              <a:t>gesekan</a:t>
            </a:r>
            <a:r>
              <a:rPr lang="en-US" sz="2400" dirty="0" smtClean="0"/>
              <a:t>, </a:t>
            </a:r>
            <a:r>
              <a:rPr lang="en-US" sz="2400" dirty="0" err="1" smtClean="0"/>
              <a:t>akan</a:t>
            </a:r>
            <a:r>
              <a:rPr lang="en-US" sz="2400" dirty="0" smtClean="0"/>
              <a:t> </a:t>
            </a:r>
            <a:r>
              <a:rPr lang="en-US" sz="2400" dirty="0" err="1" smtClean="0"/>
              <a:t>lebih</a:t>
            </a:r>
            <a:r>
              <a:rPr lang="en-US" sz="2400" dirty="0" smtClean="0"/>
              <a:t> </a:t>
            </a:r>
            <a:r>
              <a:rPr lang="en-US" sz="2400" dirty="0" err="1" smtClean="0"/>
              <a:t>sukar</a:t>
            </a:r>
            <a:r>
              <a:rPr lang="en-US" sz="2400" dirty="0" smtClean="0"/>
              <a:t> </a:t>
            </a:r>
            <a:r>
              <a:rPr lang="en-US" sz="2400" dirty="0" err="1" smtClean="0"/>
              <a:t>memulainya</a:t>
            </a:r>
            <a:r>
              <a:rPr lang="en-US" sz="2400" dirty="0" smtClean="0"/>
              <a:t> </a:t>
            </a:r>
            <a:r>
              <a:rPr lang="en-US" sz="2400" dirty="0" err="1" smtClean="0"/>
              <a:t>bergerak</a:t>
            </a:r>
            <a:r>
              <a:rPr lang="en-US" sz="2400" dirty="0" smtClean="0"/>
              <a:t> </a:t>
            </a:r>
            <a:r>
              <a:rPr lang="en-US" sz="2400" dirty="0" err="1" smtClean="0"/>
              <a:t>atau</a:t>
            </a:r>
            <a:r>
              <a:rPr lang="en-US" sz="2400" dirty="0" smtClean="0"/>
              <a:t> </a:t>
            </a:r>
            <a:r>
              <a:rPr lang="en-US" sz="2400" dirty="0" err="1" smtClean="0"/>
              <a:t>menghentikannya</a:t>
            </a:r>
            <a:r>
              <a:rPr lang="en-US" sz="2400" dirty="0" smtClean="0"/>
              <a:t> </a:t>
            </a:r>
            <a:r>
              <a:rPr lang="en-US" sz="2400" dirty="0" err="1" smtClean="0"/>
              <a:t>ketika</a:t>
            </a:r>
            <a:r>
              <a:rPr lang="en-US" sz="2400" dirty="0" smtClean="0"/>
              <a:t> </a:t>
            </a:r>
            <a:r>
              <a:rPr lang="en-US" sz="2400" dirty="0" err="1" smtClean="0"/>
              <a:t>sedang</a:t>
            </a:r>
            <a:r>
              <a:rPr lang="en-US" sz="2400" dirty="0" smtClean="0"/>
              <a:t> </a:t>
            </a:r>
            <a:r>
              <a:rPr lang="en-US" sz="2400" dirty="0" err="1" smtClean="0"/>
              <a:t>bergerak</a:t>
            </a:r>
            <a:r>
              <a:rPr lang="en-US" sz="2400" dirty="0" smtClean="0"/>
              <a:t>.</a:t>
            </a:r>
            <a:endParaRPr lang="en-US" sz="2400" dirty="0"/>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10600" cy="1981200"/>
          </a:xfrm>
        </p:spPr>
        <p:txBody>
          <a:bodyPr>
            <a:normAutofit fontScale="90000"/>
          </a:bodyPr>
          <a:lstStyle/>
          <a:p>
            <a:r>
              <a:rPr lang="en-US" sz="3100" dirty="0" smtClean="0"/>
              <a:t>1. </a:t>
            </a:r>
            <a:r>
              <a:rPr lang="en-US" sz="3100" dirty="0" err="1" smtClean="0"/>
              <a:t>Berat</a:t>
            </a:r>
            <a:r>
              <a:rPr lang="en-US" sz="2800" dirty="0" smtClean="0"/>
              <a:t/>
            </a:r>
            <a:br>
              <a:rPr lang="en-US" sz="2800" dirty="0" smtClean="0"/>
            </a:br>
            <a:r>
              <a:rPr lang="en-US" sz="2000" dirty="0" smtClean="0"/>
              <a:t/>
            </a:r>
            <a:br>
              <a:rPr lang="en-US" sz="2000" dirty="0" smtClean="0"/>
            </a:br>
            <a:r>
              <a:rPr lang="en-US" sz="2000" dirty="0" smtClean="0"/>
              <a:t>* </a:t>
            </a:r>
            <a:r>
              <a:rPr lang="en-US" sz="2000" dirty="0" err="1" smtClean="0"/>
              <a:t>Merupakan</a:t>
            </a:r>
            <a:r>
              <a:rPr lang="en-US" sz="2000" dirty="0" smtClean="0"/>
              <a:t> </a:t>
            </a:r>
            <a:r>
              <a:rPr lang="en-US" sz="2000" dirty="0" err="1" smtClean="0"/>
              <a:t>besaran</a:t>
            </a:r>
            <a:r>
              <a:rPr lang="en-US" sz="2000" dirty="0" smtClean="0"/>
              <a:t> </a:t>
            </a:r>
            <a:r>
              <a:rPr lang="en-US" sz="2000" dirty="0" err="1" smtClean="0"/>
              <a:t>vektor</a:t>
            </a:r>
            <a:r>
              <a:rPr lang="en-US" sz="2000" dirty="0" smtClean="0"/>
              <a:t>, </a:t>
            </a:r>
            <a:r>
              <a:rPr lang="en-US" sz="2000" dirty="0" err="1" smtClean="0"/>
              <a:t>memiliki</a:t>
            </a:r>
            <a:r>
              <a:rPr lang="en-US" sz="2000" dirty="0" smtClean="0"/>
              <a:t> </a:t>
            </a:r>
            <a:r>
              <a:rPr lang="en-US" sz="2000" dirty="0" err="1" smtClean="0"/>
              <a:t>besar</a:t>
            </a:r>
            <a:r>
              <a:rPr lang="en-US" sz="2000" dirty="0" smtClean="0"/>
              <a:t> </a:t>
            </a:r>
            <a:r>
              <a:rPr lang="en-US" sz="2000" dirty="0" err="1" smtClean="0"/>
              <a:t>dan</a:t>
            </a:r>
            <a:r>
              <a:rPr lang="en-US" sz="2000" dirty="0" smtClean="0"/>
              <a:t> </a:t>
            </a:r>
            <a:r>
              <a:rPr lang="en-US" sz="2000" dirty="0" err="1" smtClean="0"/>
              <a:t>arah</a:t>
            </a:r>
            <a:r>
              <a:rPr lang="en-US" sz="2000" dirty="0" smtClean="0"/>
              <a:t> yang </a:t>
            </a:r>
            <a:r>
              <a:rPr lang="en-US" sz="2000" dirty="0" err="1" smtClean="0"/>
              <a:t>menuju</a:t>
            </a:r>
            <a:r>
              <a:rPr lang="en-US" sz="2000" dirty="0" smtClean="0"/>
              <a:t> </a:t>
            </a:r>
            <a:r>
              <a:rPr lang="en-US" sz="2000" dirty="0" err="1" smtClean="0"/>
              <a:t>ke</a:t>
            </a:r>
            <a:r>
              <a:rPr lang="en-US" sz="2000" dirty="0" smtClean="0"/>
              <a:t> </a:t>
            </a:r>
            <a:r>
              <a:rPr lang="en-US" sz="2000" dirty="0" err="1" smtClean="0"/>
              <a:t>pusat</a:t>
            </a:r>
            <a:r>
              <a:rPr lang="en-US" sz="2000" dirty="0" smtClean="0"/>
              <a:t> </a:t>
            </a:r>
            <a:r>
              <a:rPr lang="en-US" sz="2000" dirty="0" err="1" smtClean="0"/>
              <a:t>bumi</a:t>
            </a:r>
            <a:r>
              <a:rPr lang="en-US" sz="2000" dirty="0" smtClean="0"/>
              <a:t>.</a:t>
            </a:r>
            <a:br>
              <a:rPr lang="en-US" sz="2000" dirty="0" smtClean="0"/>
            </a:br>
            <a:r>
              <a:rPr lang="en-US" sz="2000" dirty="0" smtClean="0"/>
              <a:t>* </a:t>
            </a:r>
            <a:r>
              <a:rPr lang="en-US" sz="2000" dirty="0" err="1" smtClean="0"/>
              <a:t>Merupakan</a:t>
            </a:r>
            <a:r>
              <a:rPr lang="en-US" sz="2000" dirty="0" smtClean="0"/>
              <a:t> </a:t>
            </a:r>
            <a:r>
              <a:rPr lang="en-US" sz="2000" dirty="0" err="1" smtClean="0"/>
              <a:t>ukuran</a:t>
            </a:r>
            <a:r>
              <a:rPr lang="en-US" sz="2000" dirty="0" smtClean="0"/>
              <a:t> </a:t>
            </a:r>
            <a:r>
              <a:rPr lang="en-US" sz="2000" dirty="0" err="1" smtClean="0"/>
              <a:t>besarnya</a:t>
            </a:r>
            <a:r>
              <a:rPr lang="en-US" sz="2000" dirty="0" smtClean="0"/>
              <a:t> </a:t>
            </a:r>
            <a:r>
              <a:rPr lang="en-US" sz="2000" dirty="0" err="1" smtClean="0"/>
              <a:t>gaya</a:t>
            </a:r>
            <a:r>
              <a:rPr lang="en-US" sz="2000" dirty="0" smtClean="0"/>
              <a:t> </a:t>
            </a:r>
            <a:r>
              <a:rPr lang="en-US" sz="2000" dirty="0" err="1" smtClean="0"/>
              <a:t>tarik</a:t>
            </a:r>
            <a:r>
              <a:rPr lang="en-US" sz="2000" dirty="0" smtClean="0"/>
              <a:t> </a:t>
            </a:r>
            <a:r>
              <a:rPr lang="en-US" sz="2000" dirty="0" err="1" smtClean="0"/>
              <a:t>bumi</a:t>
            </a:r>
            <a:r>
              <a:rPr lang="en-US" sz="2000" dirty="0" smtClean="0"/>
              <a:t> </a:t>
            </a:r>
            <a:r>
              <a:rPr lang="en-US" sz="2000" dirty="0" err="1" smtClean="0"/>
              <a:t>terhadap</a:t>
            </a:r>
            <a:r>
              <a:rPr lang="en-US" sz="2000" dirty="0" smtClean="0"/>
              <a:t> </a:t>
            </a:r>
            <a:r>
              <a:rPr lang="en-US" sz="2000" dirty="0" err="1" smtClean="0"/>
              <a:t>suatu</a:t>
            </a:r>
            <a:r>
              <a:rPr lang="en-US" sz="2000" dirty="0" smtClean="0"/>
              <a:t> </a:t>
            </a:r>
            <a:r>
              <a:rPr lang="en-US" sz="2000" dirty="0" err="1" smtClean="0"/>
              <a:t>benda</a:t>
            </a:r>
            <a:r>
              <a:rPr lang="en-US" sz="2000" dirty="0" smtClean="0"/>
              <a:t/>
            </a:r>
            <a:br>
              <a:rPr lang="en-US" sz="2000" dirty="0" smtClean="0"/>
            </a:br>
            <a:r>
              <a:rPr lang="en-US" sz="2000" dirty="0" smtClean="0"/>
              <a:t>* </a:t>
            </a:r>
            <a:r>
              <a:rPr lang="en-US" sz="2000" dirty="0" err="1" smtClean="0"/>
              <a:t>Besarnya</a:t>
            </a:r>
            <a:r>
              <a:rPr lang="en-US" sz="2000" dirty="0" smtClean="0"/>
              <a:t> </a:t>
            </a:r>
            <a:r>
              <a:rPr lang="en-US" sz="2000" dirty="0" err="1" smtClean="0"/>
              <a:t>tergantung</a:t>
            </a:r>
            <a:r>
              <a:rPr lang="en-US" sz="2000" dirty="0" smtClean="0"/>
              <a:t> </a:t>
            </a:r>
            <a:r>
              <a:rPr lang="en-US" sz="2000" dirty="0" err="1" smtClean="0"/>
              <a:t>pada</a:t>
            </a:r>
            <a:r>
              <a:rPr lang="en-US" sz="2000" dirty="0" smtClean="0"/>
              <a:t> </a:t>
            </a:r>
            <a:r>
              <a:rPr lang="en-US" sz="2000" dirty="0" err="1" smtClean="0"/>
              <a:t>keadaan</a:t>
            </a:r>
            <a:r>
              <a:rPr lang="en-US" sz="2000" dirty="0" smtClean="0"/>
              <a:t> </a:t>
            </a:r>
            <a:r>
              <a:rPr lang="en-US" sz="2000" dirty="0" err="1" smtClean="0"/>
              <a:t>percepatan</a:t>
            </a:r>
            <a:r>
              <a:rPr lang="en-US" sz="2000" dirty="0" smtClean="0"/>
              <a:t> </a:t>
            </a:r>
            <a:r>
              <a:rPr lang="en-US" sz="2000" dirty="0" err="1" smtClean="0"/>
              <a:t>gravitasi</a:t>
            </a:r>
            <a:r>
              <a:rPr lang="en-US" sz="2000" dirty="0" smtClean="0"/>
              <a:t> </a:t>
            </a:r>
            <a:r>
              <a:rPr lang="en-US" sz="2000" dirty="0" err="1" smtClean="0"/>
              <a:t>di</a:t>
            </a:r>
            <a:r>
              <a:rPr lang="en-US" sz="2000" dirty="0" smtClean="0"/>
              <a:t> </a:t>
            </a:r>
            <a:r>
              <a:rPr lang="en-US" sz="2000" dirty="0" err="1" smtClean="0"/>
              <a:t>tempat</a:t>
            </a:r>
            <a:r>
              <a:rPr lang="en-US" sz="2000" dirty="0" smtClean="0"/>
              <a:t> </a:t>
            </a:r>
            <a:r>
              <a:rPr lang="en-US" sz="2000" dirty="0" err="1" smtClean="0"/>
              <a:t>benda</a:t>
            </a:r>
            <a:r>
              <a:rPr lang="en-US" sz="2000" dirty="0" smtClean="0"/>
              <a:t> </a:t>
            </a:r>
            <a:r>
              <a:rPr lang="en-US" sz="2000" dirty="0" err="1" smtClean="0"/>
              <a:t>itu</a:t>
            </a:r>
            <a:r>
              <a:rPr lang="en-US" sz="2000" dirty="0" smtClean="0"/>
              <a:t> </a:t>
            </a:r>
            <a:r>
              <a:rPr lang="en-US" sz="2000" dirty="0" err="1" smtClean="0"/>
              <a:t>berada</a:t>
            </a:r>
            <a:r>
              <a:rPr lang="en-US" sz="2000" dirty="0" smtClean="0"/>
              <a:t>, </a:t>
            </a:r>
            <a:r>
              <a:rPr lang="en-US" sz="2000" dirty="0" err="1" smtClean="0"/>
              <a:t>makin</a:t>
            </a:r>
            <a:r>
              <a:rPr lang="en-US" sz="2000" dirty="0" smtClean="0"/>
              <a:t> </a:t>
            </a:r>
            <a:r>
              <a:rPr lang="en-US" sz="2000" dirty="0" err="1" smtClean="0"/>
              <a:t>jauh</a:t>
            </a:r>
            <a:r>
              <a:rPr lang="en-US" sz="2000" dirty="0" smtClean="0"/>
              <a:t> </a:t>
            </a:r>
            <a:r>
              <a:rPr lang="en-US" sz="2000" dirty="0" err="1" smtClean="0"/>
              <a:t>dari</a:t>
            </a:r>
            <a:r>
              <a:rPr lang="en-US" sz="2000" dirty="0" smtClean="0"/>
              <a:t> </a:t>
            </a:r>
            <a:r>
              <a:rPr lang="en-US" sz="2000" dirty="0" err="1" smtClean="0"/>
              <a:t>pusat</a:t>
            </a:r>
            <a:r>
              <a:rPr lang="en-US" sz="2000" dirty="0" smtClean="0"/>
              <a:t> </a:t>
            </a:r>
            <a:r>
              <a:rPr lang="en-US" sz="2000" dirty="0" err="1" smtClean="0"/>
              <a:t>bumi</a:t>
            </a:r>
            <a:r>
              <a:rPr lang="en-US" sz="2000" dirty="0" smtClean="0"/>
              <a:t>, </a:t>
            </a:r>
            <a:r>
              <a:rPr lang="en-US" sz="2000" dirty="0" err="1" smtClean="0"/>
              <a:t>gaya</a:t>
            </a:r>
            <a:r>
              <a:rPr lang="en-US" sz="2000" dirty="0" smtClean="0"/>
              <a:t> </a:t>
            </a:r>
            <a:r>
              <a:rPr lang="en-US" sz="2000" dirty="0" err="1" smtClean="0"/>
              <a:t>berat</a:t>
            </a:r>
            <a:r>
              <a:rPr lang="en-US" sz="2000" dirty="0" smtClean="0"/>
              <a:t> </a:t>
            </a:r>
            <a:r>
              <a:rPr lang="en-US" sz="2000" dirty="0" err="1" smtClean="0"/>
              <a:t>makin</a:t>
            </a:r>
            <a:r>
              <a:rPr lang="en-US" sz="2000" dirty="0" smtClean="0"/>
              <a:t> </a:t>
            </a:r>
            <a:r>
              <a:rPr lang="en-US" sz="2000" dirty="0" err="1" smtClean="0"/>
              <a:t>kecil</a:t>
            </a:r>
            <a:r>
              <a:rPr lang="en-US" sz="2000" dirty="0" smtClean="0"/>
              <a:t>.</a:t>
            </a:r>
            <a:br>
              <a:rPr lang="en-US" sz="2000" dirty="0" smtClean="0"/>
            </a:br>
            <a:r>
              <a:rPr lang="en-US" sz="2000" dirty="0" smtClean="0"/>
              <a:t/>
            </a:r>
            <a:br>
              <a:rPr lang="en-US" sz="2000" dirty="0" smtClean="0"/>
            </a:br>
            <a:r>
              <a:rPr lang="en-US" sz="2000" b="1" dirty="0" err="1" smtClean="0"/>
              <a:t>Secara</a:t>
            </a:r>
            <a:r>
              <a:rPr lang="en-US" sz="2000" b="1" dirty="0" smtClean="0"/>
              <a:t> </a:t>
            </a:r>
            <a:r>
              <a:rPr lang="en-US" sz="2000" b="1" dirty="0" err="1" smtClean="0"/>
              <a:t>matematis</a:t>
            </a:r>
            <a:r>
              <a:rPr lang="en-US" sz="2000" b="1" dirty="0" smtClean="0"/>
              <a:t> </a:t>
            </a:r>
            <a:r>
              <a:rPr lang="en-US" sz="2000" b="1" dirty="0" err="1" smtClean="0"/>
              <a:t>dirumuskan</a:t>
            </a:r>
            <a:r>
              <a:rPr lang="en-US" sz="2000" b="1" dirty="0" smtClean="0"/>
              <a:t> :</a:t>
            </a:r>
            <a:endParaRPr lang="en-US" sz="2000" b="1" dirty="0"/>
          </a:p>
        </p:txBody>
      </p:sp>
      <p:sp>
        <p:nvSpPr>
          <p:cNvPr id="5" name="Subtitle 4"/>
          <p:cNvSpPr>
            <a:spLocks noGrp="1"/>
          </p:cNvSpPr>
          <p:nvPr>
            <p:ph type="subTitle" idx="1"/>
          </p:nvPr>
        </p:nvSpPr>
        <p:spPr>
          <a:xfrm>
            <a:off x="304800" y="3505200"/>
            <a:ext cx="8534400" cy="3200400"/>
          </a:xfrm>
        </p:spPr>
        <p:txBody>
          <a:bodyPr>
            <a:normAutofit lnSpcReduction="10000"/>
          </a:bodyPr>
          <a:lstStyle/>
          <a:p>
            <a:pPr algn="l"/>
            <a:r>
              <a:rPr lang="en-US" sz="1800" dirty="0" smtClean="0">
                <a:solidFill>
                  <a:schemeClr val="tx1"/>
                </a:solidFill>
              </a:rPr>
              <a:t>		</a:t>
            </a:r>
            <a:r>
              <a:rPr lang="en-US" sz="1800" dirty="0" err="1" smtClean="0">
                <a:solidFill>
                  <a:schemeClr val="tx1"/>
                </a:solidFill>
              </a:rPr>
              <a:t>dengan</a:t>
            </a:r>
            <a:r>
              <a:rPr lang="en-US" sz="1800" dirty="0" smtClean="0">
                <a:solidFill>
                  <a:schemeClr val="tx1"/>
                </a:solidFill>
              </a:rPr>
              <a:t>	      = </a:t>
            </a:r>
            <a:r>
              <a:rPr lang="en-US" sz="1800" dirty="0" err="1" smtClean="0">
                <a:solidFill>
                  <a:schemeClr val="tx1"/>
                </a:solidFill>
              </a:rPr>
              <a:t>massa</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(kg)</a:t>
            </a:r>
          </a:p>
          <a:p>
            <a:pPr algn="l"/>
            <a:r>
              <a:rPr lang="en-US" sz="1800" dirty="0" smtClean="0">
                <a:solidFill>
                  <a:schemeClr val="tx1"/>
                </a:solidFill>
              </a:rPr>
              <a:t> 			      = </a:t>
            </a:r>
            <a:r>
              <a:rPr lang="en-US" sz="1800" dirty="0" err="1" smtClean="0">
                <a:solidFill>
                  <a:schemeClr val="tx1"/>
                </a:solidFill>
              </a:rPr>
              <a:t>percepatan</a:t>
            </a:r>
            <a:r>
              <a:rPr lang="en-US" sz="1800" dirty="0" smtClean="0">
                <a:solidFill>
                  <a:schemeClr val="tx1"/>
                </a:solidFill>
              </a:rPr>
              <a:t> </a:t>
            </a:r>
            <a:r>
              <a:rPr lang="en-US" sz="1800" dirty="0" err="1" smtClean="0">
                <a:solidFill>
                  <a:schemeClr val="tx1"/>
                </a:solidFill>
              </a:rPr>
              <a:t>gravitasi</a:t>
            </a:r>
            <a:r>
              <a:rPr lang="en-US" sz="1800" dirty="0" smtClean="0">
                <a:solidFill>
                  <a:schemeClr val="tx1"/>
                </a:solidFill>
              </a:rPr>
              <a:t> ( m/s2 )</a:t>
            </a:r>
          </a:p>
          <a:p>
            <a:pPr algn="l"/>
            <a:r>
              <a:rPr lang="en-US" sz="1800" dirty="0" smtClean="0">
                <a:solidFill>
                  <a:schemeClr val="tx1"/>
                </a:solidFill>
              </a:rPr>
              <a:t>			      =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berat</a:t>
            </a:r>
            <a:r>
              <a:rPr lang="en-US" sz="1800" dirty="0" smtClean="0">
                <a:solidFill>
                  <a:schemeClr val="tx1"/>
                </a:solidFill>
              </a:rPr>
              <a:t> </a:t>
            </a:r>
            <a:r>
              <a:rPr lang="en-US" sz="1800" dirty="0" err="1" smtClean="0">
                <a:solidFill>
                  <a:schemeClr val="tx1"/>
                </a:solidFill>
              </a:rPr>
              <a:t>atau</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 kg m/s2 ) </a:t>
            </a:r>
            <a:r>
              <a:rPr lang="en-US" sz="1800" dirty="0" err="1" smtClean="0">
                <a:solidFill>
                  <a:schemeClr val="tx1"/>
                </a:solidFill>
              </a:rPr>
              <a:t>atau</a:t>
            </a:r>
            <a:r>
              <a:rPr lang="en-US" sz="1800" dirty="0" smtClean="0">
                <a:solidFill>
                  <a:schemeClr val="tx1"/>
                </a:solidFill>
              </a:rPr>
              <a:t> Newton 				         </a:t>
            </a:r>
            <a:r>
              <a:rPr lang="en-US" sz="1800" dirty="0" err="1" smtClean="0">
                <a:solidFill>
                  <a:schemeClr val="tx1"/>
                </a:solidFill>
              </a:rPr>
              <a:t>disingkat</a:t>
            </a:r>
            <a:r>
              <a:rPr lang="en-US" sz="1800" dirty="0" smtClean="0">
                <a:solidFill>
                  <a:schemeClr val="tx1"/>
                </a:solidFill>
              </a:rPr>
              <a:t> N</a:t>
            </a:r>
          </a:p>
          <a:p>
            <a:pPr algn="l"/>
            <a:endParaRPr lang="en-US" sz="1800" dirty="0" smtClean="0">
              <a:solidFill>
                <a:schemeClr val="tx1"/>
              </a:solidFill>
            </a:endParaRPr>
          </a:p>
          <a:p>
            <a:pPr algn="l"/>
            <a:r>
              <a:rPr lang="en-US" sz="1800" dirty="0" smtClean="0">
                <a:solidFill>
                  <a:schemeClr val="tx1"/>
                </a:solidFill>
              </a:rPr>
              <a:t>				</a:t>
            </a:r>
            <a:r>
              <a:rPr lang="en-US" dirty="0" smtClean="0">
                <a:solidFill>
                  <a:schemeClr val="tx1"/>
                </a:solidFill>
              </a:rPr>
              <a:t>2. Massa</a:t>
            </a:r>
          </a:p>
          <a:p>
            <a:pPr algn="l"/>
            <a:endParaRPr lang="en-US" sz="1800" dirty="0" smtClean="0">
              <a:solidFill>
                <a:schemeClr val="tx1"/>
              </a:solidFill>
            </a:endParaRPr>
          </a:p>
          <a:p>
            <a:pPr>
              <a:buFont typeface="Arial" charset="0"/>
              <a:buChar char="•"/>
            </a:pPr>
            <a:r>
              <a:rPr lang="en-US" sz="1800" dirty="0" err="1" smtClean="0">
                <a:solidFill>
                  <a:schemeClr val="tx1"/>
                </a:solidFill>
              </a:rPr>
              <a:t>Merupakan</a:t>
            </a:r>
            <a:r>
              <a:rPr lang="en-US" sz="1800" dirty="0" smtClean="0">
                <a:solidFill>
                  <a:schemeClr val="tx1"/>
                </a:solidFill>
              </a:rPr>
              <a:t> </a:t>
            </a:r>
            <a:r>
              <a:rPr lang="en-US" sz="1800" dirty="0" err="1" smtClean="0">
                <a:solidFill>
                  <a:schemeClr val="tx1"/>
                </a:solidFill>
              </a:rPr>
              <a:t>besaran</a:t>
            </a:r>
            <a:r>
              <a:rPr lang="en-US" sz="1800" dirty="0" smtClean="0">
                <a:solidFill>
                  <a:schemeClr val="tx1"/>
                </a:solidFill>
              </a:rPr>
              <a:t> </a:t>
            </a:r>
            <a:r>
              <a:rPr lang="en-US" sz="1800" dirty="0" err="1" smtClean="0">
                <a:solidFill>
                  <a:schemeClr val="tx1"/>
                </a:solidFill>
              </a:rPr>
              <a:t>skalar</a:t>
            </a:r>
            <a:r>
              <a:rPr lang="en-US" sz="1800" dirty="0" smtClean="0">
                <a:solidFill>
                  <a:schemeClr val="tx1"/>
                </a:solidFill>
              </a:rPr>
              <a:t>, </a:t>
            </a:r>
            <a:r>
              <a:rPr lang="en-US" sz="1800" dirty="0" err="1" smtClean="0">
                <a:solidFill>
                  <a:schemeClr val="tx1"/>
                </a:solidFill>
              </a:rPr>
              <a:t>hanya</a:t>
            </a:r>
            <a:r>
              <a:rPr lang="en-US" sz="1800" dirty="0" smtClean="0">
                <a:solidFill>
                  <a:schemeClr val="tx1"/>
                </a:solidFill>
              </a:rPr>
              <a:t> </a:t>
            </a:r>
            <a:r>
              <a:rPr lang="en-US" sz="1800" dirty="0" err="1" smtClean="0">
                <a:solidFill>
                  <a:schemeClr val="tx1"/>
                </a:solidFill>
              </a:rPr>
              <a:t>memiliki</a:t>
            </a:r>
            <a:r>
              <a:rPr lang="en-US" sz="1800" dirty="0" smtClean="0">
                <a:solidFill>
                  <a:schemeClr val="tx1"/>
                </a:solidFill>
              </a:rPr>
              <a:t> </a:t>
            </a:r>
            <a:r>
              <a:rPr lang="en-US" sz="1800" dirty="0" err="1" smtClean="0">
                <a:solidFill>
                  <a:schemeClr val="tx1"/>
                </a:solidFill>
              </a:rPr>
              <a:t>besar</a:t>
            </a:r>
            <a:r>
              <a:rPr lang="en-US" sz="1800" dirty="0" smtClean="0">
                <a:solidFill>
                  <a:schemeClr val="tx1"/>
                </a:solidFill>
              </a:rPr>
              <a:t> </a:t>
            </a:r>
            <a:r>
              <a:rPr lang="en-US" sz="1800" dirty="0" err="1" smtClean="0">
                <a:solidFill>
                  <a:schemeClr val="tx1"/>
                </a:solidFill>
              </a:rPr>
              <a:t>saja</a:t>
            </a:r>
            <a:r>
              <a:rPr lang="en-US" sz="1800" dirty="0" smtClean="0">
                <a:solidFill>
                  <a:schemeClr val="tx1"/>
                </a:solidFill>
              </a:rPr>
              <a:t>.</a:t>
            </a:r>
          </a:p>
          <a:p>
            <a:pPr>
              <a:buFont typeface="Arial" charset="0"/>
              <a:buChar char="•"/>
            </a:pPr>
            <a:r>
              <a:rPr lang="en-US" sz="1800" dirty="0" smtClean="0">
                <a:solidFill>
                  <a:schemeClr val="tx1"/>
                </a:solidFill>
              </a:rPr>
              <a:t> </a:t>
            </a:r>
            <a:r>
              <a:rPr lang="en-US" sz="1800" dirty="0" err="1" smtClean="0">
                <a:solidFill>
                  <a:schemeClr val="tx1"/>
                </a:solidFill>
              </a:rPr>
              <a:t>Merupakan</a:t>
            </a:r>
            <a:r>
              <a:rPr lang="en-US" sz="1800" dirty="0" smtClean="0">
                <a:solidFill>
                  <a:schemeClr val="tx1"/>
                </a:solidFill>
              </a:rPr>
              <a:t> </a:t>
            </a:r>
            <a:r>
              <a:rPr lang="en-US" sz="1800" dirty="0" err="1" smtClean="0">
                <a:solidFill>
                  <a:schemeClr val="tx1"/>
                </a:solidFill>
              </a:rPr>
              <a:t>ukuran</a:t>
            </a:r>
            <a:r>
              <a:rPr lang="en-US" sz="1800" dirty="0" smtClean="0">
                <a:solidFill>
                  <a:schemeClr val="tx1"/>
                </a:solidFill>
              </a:rPr>
              <a:t> </a:t>
            </a:r>
            <a:r>
              <a:rPr lang="en-US" sz="1800" dirty="0" err="1" smtClean="0">
                <a:solidFill>
                  <a:schemeClr val="tx1"/>
                </a:solidFill>
              </a:rPr>
              <a:t>kelembaman</a:t>
            </a:r>
            <a:r>
              <a:rPr lang="en-US" sz="1800" dirty="0" smtClean="0">
                <a:solidFill>
                  <a:schemeClr val="tx1"/>
                </a:solidFill>
              </a:rPr>
              <a:t> </a:t>
            </a:r>
            <a:r>
              <a:rPr lang="en-US" sz="1800" dirty="0" err="1" smtClean="0">
                <a:solidFill>
                  <a:schemeClr val="tx1"/>
                </a:solidFill>
              </a:rPr>
              <a:t>sebuah</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Makin </a:t>
            </a:r>
            <a:r>
              <a:rPr lang="en-US" sz="1800" dirty="0" err="1" smtClean="0">
                <a:solidFill>
                  <a:schemeClr val="tx1"/>
                </a:solidFill>
              </a:rPr>
              <a:t>besar</a:t>
            </a:r>
            <a:r>
              <a:rPr lang="en-US" sz="1800" dirty="0" smtClean="0">
                <a:solidFill>
                  <a:schemeClr val="tx1"/>
                </a:solidFill>
              </a:rPr>
              <a:t> </a:t>
            </a:r>
            <a:r>
              <a:rPr lang="en-US" sz="1800" dirty="0" err="1" smtClean="0">
                <a:solidFill>
                  <a:schemeClr val="tx1"/>
                </a:solidFill>
              </a:rPr>
              <a:t>massa</a:t>
            </a:r>
            <a:r>
              <a:rPr lang="en-US" sz="1800" dirty="0" smtClean="0">
                <a:solidFill>
                  <a:schemeClr val="tx1"/>
                </a:solidFill>
              </a:rPr>
              <a:t> </a:t>
            </a:r>
            <a:r>
              <a:rPr lang="en-US" sz="1800" dirty="0" err="1" smtClean="0">
                <a:solidFill>
                  <a:schemeClr val="tx1"/>
                </a:solidFill>
              </a:rPr>
              <a:t>sebuah</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a:t>
            </a:r>
            <a:r>
              <a:rPr lang="en-US" sz="1800" dirty="0" err="1" smtClean="0">
                <a:solidFill>
                  <a:schemeClr val="tx1"/>
                </a:solidFill>
              </a:rPr>
              <a:t>makin</a:t>
            </a:r>
            <a:r>
              <a:rPr lang="en-US" sz="1800" dirty="0" smtClean="0">
                <a:solidFill>
                  <a:schemeClr val="tx1"/>
                </a:solidFill>
              </a:rPr>
              <a:t> </a:t>
            </a:r>
            <a:r>
              <a:rPr lang="en-US" sz="1800" dirty="0" err="1" smtClean="0">
                <a:solidFill>
                  <a:schemeClr val="tx1"/>
                </a:solidFill>
              </a:rPr>
              <a:t>besar</a:t>
            </a:r>
            <a:r>
              <a:rPr lang="en-US" sz="1800" dirty="0" smtClean="0">
                <a:solidFill>
                  <a:schemeClr val="tx1"/>
                </a:solidFill>
              </a:rPr>
              <a:t> </a:t>
            </a:r>
            <a:r>
              <a:rPr lang="en-US" sz="1800" dirty="0" err="1" smtClean="0">
                <a:solidFill>
                  <a:schemeClr val="tx1"/>
                </a:solidFill>
              </a:rPr>
              <a:t>sifat</a:t>
            </a:r>
            <a:r>
              <a:rPr lang="en-US" sz="1800" dirty="0" smtClean="0">
                <a:solidFill>
                  <a:schemeClr val="tx1"/>
                </a:solidFill>
              </a:rPr>
              <a:t> </a:t>
            </a:r>
            <a:r>
              <a:rPr lang="en-US" sz="1800" dirty="0" err="1" smtClean="0">
                <a:solidFill>
                  <a:schemeClr val="tx1"/>
                </a:solidFill>
              </a:rPr>
              <a:t>lembamnya</a:t>
            </a:r>
            <a:r>
              <a:rPr lang="en-US" sz="1800" dirty="0" smtClean="0">
                <a:solidFill>
                  <a:schemeClr val="tx1"/>
                </a:solidFill>
              </a:rPr>
              <a:t>.</a:t>
            </a:r>
          </a:p>
        </p:txBody>
      </p:sp>
      <p:graphicFrame>
        <p:nvGraphicFramePr>
          <p:cNvPr id="14341" name="Object 5"/>
          <p:cNvGraphicFramePr>
            <a:graphicFrameLocks noChangeAspect="1"/>
          </p:cNvGraphicFramePr>
          <p:nvPr/>
        </p:nvGraphicFramePr>
        <p:xfrm>
          <a:off x="3505200" y="2667000"/>
          <a:ext cx="2057400" cy="785812"/>
        </p:xfrm>
        <a:graphic>
          <a:graphicData uri="http://schemas.openxmlformats.org/presentationml/2006/ole">
            <p:oleObj spid="_x0000_s21507" name="Equation" r:id="rId3" imgW="533160" imgH="203040" progId="Equation.3">
              <p:embed/>
            </p:oleObj>
          </a:graphicData>
        </a:graphic>
      </p:graphicFrame>
      <p:graphicFrame>
        <p:nvGraphicFramePr>
          <p:cNvPr id="21508" name="Object 4"/>
          <p:cNvGraphicFramePr>
            <a:graphicFrameLocks noChangeAspect="1"/>
          </p:cNvGraphicFramePr>
          <p:nvPr/>
        </p:nvGraphicFramePr>
        <p:xfrm>
          <a:off x="3048000" y="3505200"/>
          <a:ext cx="381000" cy="295331"/>
        </p:xfrm>
        <a:graphic>
          <a:graphicData uri="http://schemas.openxmlformats.org/presentationml/2006/ole">
            <p:oleObj spid="_x0000_s21508" name="Equation" r:id="rId4" imgW="164880" imgH="139680" progId="Equation.3">
              <p:embed/>
            </p:oleObj>
          </a:graphicData>
        </a:graphic>
      </p:graphicFrame>
      <p:graphicFrame>
        <p:nvGraphicFramePr>
          <p:cNvPr id="21509" name="Object 5"/>
          <p:cNvGraphicFramePr>
            <a:graphicFrameLocks noChangeAspect="1"/>
          </p:cNvGraphicFramePr>
          <p:nvPr/>
        </p:nvGraphicFramePr>
        <p:xfrm>
          <a:off x="3124200" y="3733800"/>
          <a:ext cx="304800" cy="360218"/>
        </p:xfrm>
        <a:graphic>
          <a:graphicData uri="http://schemas.openxmlformats.org/presentationml/2006/ole">
            <p:oleObj spid="_x0000_s21509" name="Equation" r:id="rId5" imgW="139680" imgH="164880" progId="Equation.3">
              <p:embed/>
            </p:oleObj>
          </a:graphicData>
        </a:graphic>
      </p:graphicFrame>
      <p:graphicFrame>
        <p:nvGraphicFramePr>
          <p:cNvPr id="21511" name="Object 7"/>
          <p:cNvGraphicFramePr>
            <a:graphicFrameLocks noChangeAspect="1"/>
          </p:cNvGraphicFramePr>
          <p:nvPr/>
        </p:nvGraphicFramePr>
        <p:xfrm>
          <a:off x="2971800" y="4038600"/>
          <a:ext cx="342900" cy="457200"/>
        </p:xfrm>
        <a:graphic>
          <a:graphicData uri="http://schemas.openxmlformats.org/presentationml/2006/ole">
            <p:oleObj spid="_x0000_s21511" name="Equation" r:id="rId6" imgW="152280" imgH="177480" progId="Equation.3">
              <p:embed/>
            </p:oleObj>
          </a:graphicData>
        </a:graphic>
      </p:graphicFrame>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4341"/>
                                        </p:tgtEl>
                                        <p:attrNameLst>
                                          <p:attrName>style.visibility</p:attrName>
                                        </p:attrNameLst>
                                      </p:cBhvr>
                                      <p:to>
                                        <p:strVal val="visible"/>
                                      </p:to>
                                    </p:set>
                                    <p:anim calcmode="lin" valueType="num">
                                      <p:cBhvr>
                                        <p:cTn id="12" dur="2000" fill="hold"/>
                                        <p:tgtEl>
                                          <p:spTgt spid="14341"/>
                                        </p:tgtEl>
                                        <p:attrNameLst>
                                          <p:attrName>ppt_w</p:attrName>
                                        </p:attrNameLst>
                                      </p:cBhvr>
                                      <p:tavLst>
                                        <p:tav tm="0">
                                          <p:val>
                                            <p:fltVal val="0"/>
                                          </p:val>
                                        </p:tav>
                                        <p:tav tm="100000">
                                          <p:val>
                                            <p:strVal val="#ppt_w"/>
                                          </p:val>
                                        </p:tav>
                                      </p:tavLst>
                                    </p:anim>
                                    <p:anim calcmode="lin" valueType="num">
                                      <p:cBhvr>
                                        <p:cTn id="13" dur="2000" fill="hold"/>
                                        <p:tgtEl>
                                          <p:spTgt spid="14341"/>
                                        </p:tgtEl>
                                        <p:attrNameLst>
                                          <p:attrName>ppt_h</p:attrName>
                                        </p:attrNameLst>
                                      </p:cBhvr>
                                      <p:tavLst>
                                        <p:tav tm="0">
                                          <p:val>
                                            <p:fltVal val="0"/>
                                          </p:val>
                                        </p:tav>
                                        <p:tav tm="100000">
                                          <p:val>
                                            <p:strVal val="#ppt_h"/>
                                          </p:val>
                                        </p:tav>
                                      </p:tavLst>
                                    </p:anim>
                                    <p:animEffect transition="in" filter="fade">
                                      <p:cBhvr>
                                        <p:cTn id="14" dur="2000"/>
                                        <p:tgtEl>
                                          <p:spTgt spid="14341"/>
                                        </p:tgtEl>
                                      </p:cBhvr>
                                    </p:animEffect>
                                  </p:childTnLst>
                                </p:cTn>
                              </p:par>
                              <p:par>
                                <p:cTn id="15" presetID="55"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p:cTn id="17" dur="2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8" dur="2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9" dur="2000"/>
                                        <p:tgtEl>
                                          <p:spTgt spid="5">
                                            <p:txEl>
                                              <p:pRg st="0" end="0"/>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 calcmode="lin" valueType="num">
                                      <p:cBhvr>
                                        <p:cTn id="22" dur="2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3" dur="2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4" dur="2000"/>
                                        <p:tgtEl>
                                          <p:spTgt spid="5">
                                            <p:txEl>
                                              <p:pRg st="1" end="1"/>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p:cTn id="27" dur="2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8" dur="2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9" dur="2000"/>
                                        <p:tgtEl>
                                          <p:spTgt spid="5">
                                            <p:txEl>
                                              <p:pRg st="2" end="2"/>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p:cTn id="32" dur="2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33" dur="2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34" dur="2000"/>
                                        <p:tgtEl>
                                          <p:spTgt spid="5">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p:cTn id="37" dur="2000" fill="hold"/>
                                        <p:tgtEl>
                                          <p:spTgt spid="5">
                                            <p:txEl>
                                              <p:pRg st="6" end="6"/>
                                            </p:txEl>
                                          </p:spTgt>
                                        </p:tgtEl>
                                        <p:attrNameLst>
                                          <p:attrName>ppt_w</p:attrName>
                                        </p:attrNameLst>
                                      </p:cBhvr>
                                      <p:tavLst>
                                        <p:tav tm="0">
                                          <p:val>
                                            <p:strVal val="#ppt_w*0.70"/>
                                          </p:val>
                                        </p:tav>
                                        <p:tav tm="100000">
                                          <p:val>
                                            <p:strVal val="#ppt_w"/>
                                          </p:val>
                                        </p:tav>
                                      </p:tavLst>
                                    </p:anim>
                                    <p:anim calcmode="lin" valueType="num">
                                      <p:cBhvr>
                                        <p:cTn id="38" dur="2000" fill="hold"/>
                                        <p:tgtEl>
                                          <p:spTgt spid="5">
                                            <p:txEl>
                                              <p:pRg st="6" end="6"/>
                                            </p:txEl>
                                          </p:spTgt>
                                        </p:tgtEl>
                                        <p:attrNameLst>
                                          <p:attrName>ppt_h</p:attrName>
                                        </p:attrNameLst>
                                      </p:cBhvr>
                                      <p:tavLst>
                                        <p:tav tm="0">
                                          <p:val>
                                            <p:strVal val="#ppt_h"/>
                                          </p:val>
                                        </p:tav>
                                        <p:tav tm="100000">
                                          <p:val>
                                            <p:strVal val="#ppt_h"/>
                                          </p:val>
                                        </p:tav>
                                      </p:tavLst>
                                    </p:anim>
                                    <p:animEffect transition="in" filter="fade">
                                      <p:cBhvr>
                                        <p:cTn id="39" dur="2000"/>
                                        <p:tgtEl>
                                          <p:spTgt spid="5">
                                            <p:txEl>
                                              <p:pRg st="6" end="6"/>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p:cTn id="42" dur="2000" fill="hold"/>
                                        <p:tgtEl>
                                          <p:spTgt spid="5">
                                            <p:txEl>
                                              <p:pRg st="7" end="7"/>
                                            </p:txEl>
                                          </p:spTgt>
                                        </p:tgtEl>
                                        <p:attrNameLst>
                                          <p:attrName>ppt_w</p:attrName>
                                        </p:attrNameLst>
                                      </p:cBhvr>
                                      <p:tavLst>
                                        <p:tav tm="0">
                                          <p:val>
                                            <p:strVal val="#ppt_w*0.70"/>
                                          </p:val>
                                        </p:tav>
                                        <p:tav tm="100000">
                                          <p:val>
                                            <p:strVal val="#ppt_w"/>
                                          </p:val>
                                        </p:tav>
                                      </p:tavLst>
                                    </p:anim>
                                    <p:anim calcmode="lin" valueType="num">
                                      <p:cBhvr>
                                        <p:cTn id="43" dur="2000" fill="hold"/>
                                        <p:tgtEl>
                                          <p:spTgt spid="5">
                                            <p:txEl>
                                              <p:pRg st="7" end="7"/>
                                            </p:txEl>
                                          </p:spTgt>
                                        </p:tgtEl>
                                        <p:attrNameLst>
                                          <p:attrName>ppt_h</p:attrName>
                                        </p:attrNameLst>
                                      </p:cBhvr>
                                      <p:tavLst>
                                        <p:tav tm="0">
                                          <p:val>
                                            <p:strVal val="#ppt_h"/>
                                          </p:val>
                                        </p:tav>
                                        <p:tav tm="100000">
                                          <p:val>
                                            <p:strVal val="#ppt_h"/>
                                          </p:val>
                                        </p:tav>
                                      </p:tavLst>
                                    </p:anim>
                                    <p:animEffect transition="in" filter="fade">
                                      <p:cBhvr>
                                        <p:cTn id="44" dur="2000"/>
                                        <p:tgtEl>
                                          <p:spTgt spid="5">
                                            <p:txEl>
                                              <p:pRg st="7" end="7"/>
                                            </p:txEl>
                                          </p:spTgt>
                                        </p:tgtEl>
                                      </p:cBhvr>
                                    </p:animEffect>
                                  </p:childTnLst>
                                </p:cTn>
                              </p:par>
                              <p:par>
                                <p:cTn id="45" presetID="53" presetClass="entr" presetSubtype="0" fill="hold" nodeType="withEffect">
                                  <p:stCondLst>
                                    <p:cond delay="0"/>
                                  </p:stCondLst>
                                  <p:childTnLst>
                                    <p:set>
                                      <p:cBhvr>
                                        <p:cTn id="46" dur="1" fill="hold">
                                          <p:stCondLst>
                                            <p:cond delay="0"/>
                                          </p:stCondLst>
                                        </p:cTn>
                                        <p:tgtEl>
                                          <p:spTgt spid="21508"/>
                                        </p:tgtEl>
                                        <p:attrNameLst>
                                          <p:attrName>style.visibility</p:attrName>
                                        </p:attrNameLst>
                                      </p:cBhvr>
                                      <p:to>
                                        <p:strVal val="visible"/>
                                      </p:to>
                                    </p:set>
                                    <p:anim calcmode="lin" valueType="num">
                                      <p:cBhvr>
                                        <p:cTn id="47" dur="2000" fill="hold"/>
                                        <p:tgtEl>
                                          <p:spTgt spid="21508"/>
                                        </p:tgtEl>
                                        <p:attrNameLst>
                                          <p:attrName>ppt_w</p:attrName>
                                        </p:attrNameLst>
                                      </p:cBhvr>
                                      <p:tavLst>
                                        <p:tav tm="0">
                                          <p:val>
                                            <p:fltVal val="0"/>
                                          </p:val>
                                        </p:tav>
                                        <p:tav tm="100000">
                                          <p:val>
                                            <p:strVal val="#ppt_w"/>
                                          </p:val>
                                        </p:tav>
                                      </p:tavLst>
                                    </p:anim>
                                    <p:anim calcmode="lin" valueType="num">
                                      <p:cBhvr>
                                        <p:cTn id="48" dur="2000" fill="hold"/>
                                        <p:tgtEl>
                                          <p:spTgt spid="21508"/>
                                        </p:tgtEl>
                                        <p:attrNameLst>
                                          <p:attrName>ppt_h</p:attrName>
                                        </p:attrNameLst>
                                      </p:cBhvr>
                                      <p:tavLst>
                                        <p:tav tm="0">
                                          <p:val>
                                            <p:fltVal val="0"/>
                                          </p:val>
                                        </p:tav>
                                        <p:tav tm="100000">
                                          <p:val>
                                            <p:strVal val="#ppt_h"/>
                                          </p:val>
                                        </p:tav>
                                      </p:tavLst>
                                    </p:anim>
                                    <p:animEffect transition="in" filter="fade">
                                      <p:cBhvr>
                                        <p:cTn id="49" dur="2000"/>
                                        <p:tgtEl>
                                          <p:spTgt spid="21508"/>
                                        </p:tgtEl>
                                      </p:cBhvr>
                                    </p:animEffect>
                                  </p:childTnLst>
                                </p:cTn>
                              </p:par>
                              <p:par>
                                <p:cTn id="50" presetID="55" presetClass="entr" presetSubtype="0" fill="hold" nodeType="withEffect">
                                  <p:stCondLst>
                                    <p:cond delay="0"/>
                                  </p:stCondLst>
                                  <p:childTnLst>
                                    <p:set>
                                      <p:cBhvr>
                                        <p:cTn id="51" dur="1" fill="hold">
                                          <p:stCondLst>
                                            <p:cond delay="0"/>
                                          </p:stCondLst>
                                        </p:cTn>
                                        <p:tgtEl>
                                          <p:spTgt spid="21509"/>
                                        </p:tgtEl>
                                        <p:attrNameLst>
                                          <p:attrName>style.visibility</p:attrName>
                                        </p:attrNameLst>
                                      </p:cBhvr>
                                      <p:to>
                                        <p:strVal val="visible"/>
                                      </p:to>
                                    </p:set>
                                    <p:anim calcmode="lin" valueType="num">
                                      <p:cBhvr>
                                        <p:cTn id="52" dur="2000" fill="hold"/>
                                        <p:tgtEl>
                                          <p:spTgt spid="21509"/>
                                        </p:tgtEl>
                                        <p:attrNameLst>
                                          <p:attrName>ppt_w</p:attrName>
                                        </p:attrNameLst>
                                      </p:cBhvr>
                                      <p:tavLst>
                                        <p:tav tm="0">
                                          <p:val>
                                            <p:strVal val="#ppt_w*0.70"/>
                                          </p:val>
                                        </p:tav>
                                        <p:tav tm="100000">
                                          <p:val>
                                            <p:strVal val="#ppt_w"/>
                                          </p:val>
                                        </p:tav>
                                      </p:tavLst>
                                    </p:anim>
                                    <p:anim calcmode="lin" valueType="num">
                                      <p:cBhvr>
                                        <p:cTn id="53" dur="2000" fill="hold"/>
                                        <p:tgtEl>
                                          <p:spTgt spid="21509"/>
                                        </p:tgtEl>
                                        <p:attrNameLst>
                                          <p:attrName>ppt_h</p:attrName>
                                        </p:attrNameLst>
                                      </p:cBhvr>
                                      <p:tavLst>
                                        <p:tav tm="0">
                                          <p:val>
                                            <p:strVal val="#ppt_h"/>
                                          </p:val>
                                        </p:tav>
                                        <p:tav tm="100000">
                                          <p:val>
                                            <p:strVal val="#ppt_h"/>
                                          </p:val>
                                        </p:tav>
                                      </p:tavLst>
                                    </p:anim>
                                    <p:animEffect transition="in" filter="fade">
                                      <p:cBhvr>
                                        <p:cTn id="54" dur="2000"/>
                                        <p:tgtEl>
                                          <p:spTgt spid="21509"/>
                                        </p:tgtEl>
                                      </p:cBhvr>
                                    </p:animEffect>
                                  </p:childTnLst>
                                </p:cTn>
                              </p:par>
                              <p:par>
                                <p:cTn id="55" presetID="53" presetClass="entr" presetSubtype="0" fill="hold" nodeType="withEffect">
                                  <p:stCondLst>
                                    <p:cond delay="0"/>
                                  </p:stCondLst>
                                  <p:childTnLst>
                                    <p:set>
                                      <p:cBhvr>
                                        <p:cTn id="56" dur="1" fill="hold">
                                          <p:stCondLst>
                                            <p:cond delay="0"/>
                                          </p:stCondLst>
                                        </p:cTn>
                                        <p:tgtEl>
                                          <p:spTgt spid="21511"/>
                                        </p:tgtEl>
                                        <p:attrNameLst>
                                          <p:attrName>style.visibility</p:attrName>
                                        </p:attrNameLst>
                                      </p:cBhvr>
                                      <p:to>
                                        <p:strVal val="visible"/>
                                      </p:to>
                                    </p:set>
                                    <p:anim calcmode="lin" valueType="num">
                                      <p:cBhvr>
                                        <p:cTn id="57" dur="2000" fill="hold"/>
                                        <p:tgtEl>
                                          <p:spTgt spid="21511"/>
                                        </p:tgtEl>
                                        <p:attrNameLst>
                                          <p:attrName>ppt_w</p:attrName>
                                        </p:attrNameLst>
                                      </p:cBhvr>
                                      <p:tavLst>
                                        <p:tav tm="0">
                                          <p:val>
                                            <p:fltVal val="0"/>
                                          </p:val>
                                        </p:tav>
                                        <p:tav tm="100000">
                                          <p:val>
                                            <p:strVal val="#ppt_w"/>
                                          </p:val>
                                        </p:tav>
                                      </p:tavLst>
                                    </p:anim>
                                    <p:anim calcmode="lin" valueType="num">
                                      <p:cBhvr>
                                        <p:cTn id="58" dur="2000" fill="hold"/>
                                        <p:tgtEl>
                                          <p:spTgt spid="21511"/>
                                        </p:tgtEl>
                                        <p:attrNameLst>
                                          <p:attrName>ppt_h</p:attrName>
                                        </p:attrNameLst>
                                      </p:cBhvr>
                                      <p:tavLst>
                                        <p:tav tm="0">
                                          <p:val>
                                            <p:fltVal val="0"/>
                                          </p:val>
                                        </p:tav>
                                        <p:tav tm="100000">
                                          <p:val>
                                            <p:strVal val="#ppt_h"/>
                                          </p:val>
                                        </p:tav>
                                      </p:tavLst>
                                    </p:anim>
                                    <p:animEffect transition="in" filter="fade">
                                      <p:cBhvr>
                                        <p:cTn id="59" dur="20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066800"/>
          </a:xfrm>
        </p:spPr>
        <p:txBody>
          <a:bodyPr>
            <a:normAutofit fontScale="90000"/>
          </a:bodyPr>
          <a:lstStyle/>
          <a:p>
            <a:pPr>
              <a:lnSpc>
                <a:spcPct val="150000"/>
              </a:lnSpc>
            </a:pPr>
            <a:r>
              <a:rPr lang="en-US" sz="3600" dirty="0" smtClean="0"/>
              <a:t>HUKUM III NEWTON</a:t>
            </a:r>
            <a:r>
              <a:rPr lang="en-US" sz="2000" dirty="0" smtClean="0"/>
              <a:t/>
            </a:r>
            <a:br>
              <a:rPr lang="en-US" sz="2000" dirty="0" smtClean="0"/>
            </a:br>
            <a:r>
              <a:rPr lang="en-US" sz="2000" dirty="0" err="1" smtClean="0"/>
              <a:t>Untuk</a:t>
            </a:r>
            <a:r>
              <a:rPr lang="en-US" sz="2000" dirty="0" smtClean="0"/>
              <a:t> </a:t>
            </a:r>
            <a:r>
              <a:rPr lang="en-US" sz="2000" dirty="0" err="1" smtClean="0"/>
              <a:t>menggali</a:t>
            </a:r>
            <a:r>
              <a:rPr lang="en-US" sz="2000" dirty="0" smtClean="0"/>
              <a:t> </a:t>
            </a:r>
            <a:r>
              <a:rPr lang="en-US" sz="2000" dirty="0" err="1" smtClean="0"/>
              <a:t>atau</a:t>
            </a:r>
            <a:r>
              <a:rPr lang="en-US" sz="2000" dirty="0" smtClean="0"/>
              <a:t> </a:t>
            </a:r>
            <a:r>
              <a:rPr lang="en-US" sz="2000" dirty="0" err="1" smtClean="0"/>
              <a:t>memahami</a:t>
            </a:r>
            <a:r>
              <a:rPr lang="en-US" sz="2000" dirty="0" smtClean="0"/>
              <a:t> </a:t>
            </a:r>
            <a:r>
              <a:rPr lang="en-US" sz="2000" dirty="0" err="1" smtClean="0"/>
              <a:t>Hukum</a:t>
            </a:r>
            <a:r>
              <a:rPr lang="en-US" sz="2000" dirty="0" smtClean="0"/>
              <a:t> III Newton </a:t>
            </a:r>
            <a:r>
              <a:rPr lang="en-US" sz="2000" dirty="0" err="1" smtClean="0"/>
              <a:t>amatilah</a:t>
            </a:r>
            <a:r>
              <a:rPr lang="en-US" sz="2000" dirty="0" smtClean="0"/>
              <a:t> </a:t>
            </a:r>
            <a:r>
              <a:rPr lang="en-US" sz="2000" dirty="0" err="1" smtClean="0"/>
              <a:t>apa</a:t>
            </a:r>
            <a:r>
              <a:rPr lang="en-US" sz="2000" dirty="0" smtClean="0"/>
              <a:t> yang </a:t>
            </a:r>
            <a:r>
              <a:rPr lang="en-US" sz="2000" dirty="0" err="1" smtClean="0"/>
              <a:t>terjadi</a:t>
            </a:r>
            <a:r>
              <a:rPr lang="en-US" sz="2000" dirty="0" smtClean="0"/>
              <a:t> </a:t>
            </a:r>
            <a:r>
              <a:rPr lang="en-US" sz="2000" dirty="0" err="1" smtClean="0"/>
              <a:t>pada</a:t>
            </a:r>
            <a:r>
              <a:rPr lang="en-US" sz="2000" dirty="0" smtClean="0"/>
              <a:t> </a:t>
            </a:r>
            <a:r>
              <a:rPr lang="en-US" sz="2000" dirty="0" err="1" smtClean="0"/>
              <a:t>gambar</a:t>
            </a:r>
            <a:r>
              <a:rPr lang="en-US" sz="2000" dirty="0" smtClean="0"/>
              <a:t> </a:t>
            </a:r>
            <a:r>
              <a:rPr lang="en-US" sz="2000" dirty="0" err="1" smtClean="0"/>
              <a:t>dibawah</a:t>
            </a:r>
            <a:r>
              <a:rPr lang="en-US" sz="2000" dirty="0" smtClean="0"/>
              <a:t> </a:t>
            </a:r>
            <a:r>
              <a:rPr lang="en-US" sz="2000" dirty="0" err="1" smtClean="0"/>
              <a:t>ini</a:t>
            </a:r>
            <a:r>
              <a:rPr lang="en-US" sz="2000" dirty="0" smtClean="0"/>
              <a:t> :</a:t>
            </a:r>
            <a:endParaRPr lang="en-US" sz="2000" dirty="0"/>
          </a:p>
        </p:txBody>
      </p:sp>
      <p:sp>
        <p:nvSpPr>
          <p:cNvPr id="4" name="Subtitle 3"/>
          <p:cNvSpPr>
            <a:spLocks noGrp="1"/>
          </p:cNvSpPr>
          <p:nvPr>
            <p:ph type="subTitle" idx="1"/>
          </p:nvPr>
        </p:nvSpPr>
        <p:spPr>
          <a:xfrm>
            <a:off x="381000" y="4495800"/>
            <a:ext cx="8382000" cy="1905000"/>
          </a:xfrm>
        </p:spPr>
        <p:txBody>
          <a:bodyPr>
            <a:normAutofit fontScale="92500" lnSpcReduction="10000"/>
          </a:bodyPr>
          <a:lstStyle/>
          <a:p>
            <a:pPr>
              <a:lnSpc>
                <a:spcPct val="150000"/>
              </a:lnSpc>
            </a:pPr>
            <a:r>
              <a:rPr lang="en-US" sz="1800" dirty="0" err="1" smtClean="0">
                <a:solidFill>
                  <a:schemeClr val="tx1"/>
                </a:solidFill>
              </a:rPr>
              <a:t>Apabila</a:t>
            </a:r>
            <a:r>
              <a:rPr lang="en-US" sz="1800" dirty="0" smtClean="0">
                <a:solidFill>
                  <a:schemeClr val="tx1"/>
                </a:solidFill>
              </a:rPr>
              <a:t> </a:t>
            </a:r>
            <a:r>
              <a:rPr lang="en-US" sz="1800" dirty="0" err="1" smtClean="0">
                <a:solidFill>
                  <a:schemeClr val="tx1"/>
                </a:solidFill>
              </a:rPr>
              <a:t>Anda</a:t>
            </a:r>
            <a:r>
              <a:rPr lang="en-US" sz="1800" dirty="0" smtClean="0">
                <a:solidFill>
                  <a:schemeClr val="tx1"/>
                </a:solidFill>
              </a:rPr>
              <a:t> </a:t>
            </a:r>
            <a:r>
              <a:rPr lang="en-US" sz="1800" dirty="0" err="1" smtClean="0">
                <a:solidFill>
                  <a:schemeClr val="tx1"/>
                </a:solidFill>
              </a:rPr>
              <a:t>tarik</a:t>
            </a:r>
            <a:r>
              <a:rPr lang="en-US" sz="1800" dirty="0" smtClean="0">
                <a:solidFill>
                  <a:schemeClr val="tx1"/>
                </a:solidFill>
              </a:rPr>
              <a:t> </a:t>
            </a:r>
            <a:r>
              <a:rPr lang="en-US" sz="1800" dirty="0" err="1" smtClean="0">
                <a:solidFill>
                  <a:schemeClr val="tx1"/>
                </a:solidFill>
              </a:rPr>
              <a:t>dinding</a:t>
            </a:r>
            <a:r>
              <a:rPr lang="en-US" sz="1800" dirty="0" smtClean="0">
                <a:solidFill>
                  <a:schemeClr val="tx1"/>
                </a:solidFill>
              </a:rPr>
              <a:t> </a:t>
            </a:r>
            <a:r>
              <a:rPr lang="en-US" sz="1800" dirty="0" err="1" smtClean="0">
                <a:solidFill>
                  <a:schemeClr val="tx1"/>
                </a:solidFill>
              </a:rPr>
              <a:t>melalui</a:t>
            </a:r>
            <a:r>
              <a:rPr lang="en-US" sz="1800" dirty="0" smtClean="0">
                <a:solidFill>
                  <a:schemeClr val="tx1"/>
                </a:solidFill>
              </a:rPr>
              <a:t> </a:t>
            </a:r>
            <a:r>
              <a:rPr lang="en-US" sz="1800" dirty="0" err="1" smtClean="0">
                <a:solidFill>
                  <a:schemeClr val="tx1"/>
                </a:solidFill>
              </a:rPr>
              <a:t>tali</a:t>
            </a:r>
            <a:r>
              <a:rPr lang="en-US" sz="1800" dirty="0" smtClean="0">
                <a:solidFill>
                  <a:schemeClr val="tx1"/>
                </a:solidFill>
              </a:rPr>
              <a:t>, </a:t>
            </a:r>
            <a:r>
              <a:rPr lang="en-US" sz="1800" dirty="0" err="1" smtClean="0">
                <a:solidFill>
                  <a:schemeClr val="tx1"/>
                </a:solidFill>
              </a:rPr>
              <a:t>ternyata</a:t>
            </a:r>
            <a:r>
              <a:rPr lang="en-US" sz="1800" dirty="0" smtClean="0">
                <a:solidFill>
                  <a:schemeClr val="tx1"/>
                </a:solidFill>
              </a:rPr>
              <a:t> </a:t>
            </a:r>
            <a:r>
              <a:rPr lang="en-US" sz="1800" dirty="0" err="1" smtClean="0">
                <a:solidFill>
                  <a:schemeClr val="tx1"/>
                </a:solidFill>
              </a:rPr>
              <a:t>Anda</a:t>
            </a:r>
            <a:r>
              <a:rPr lang="en-US" sz="1800" dirty="0" smtClean="0">
                <a:solidFill>
                  <a:schemeClr val="tx1"/>
                </a:solidFill>
              </a:rPr>
              <a:t> </a:t>
            </a:r>
            <a:r>
              <a:rPr lang="en-US" sz="1800" dirty="0" err="1" smtClean="0">
                <a:solidFill>
                  <a:schemeClr val="tx1"/>
                </a:solidFill>
              </a:rPr>
              <a:t>tertarik</a:t>
            </a:r>
            <a:r>
              <a:rPr lang="en-US" sz="1800" dirty="0" smtClean="0">
                <a:solidFill>
                  <a:schemeClr val="tx1"/>
                </a:solidFill>
              </a:rPr>
              <a:t> </a:t>
            </a:r>
            <a:r>
              <a:rPr lang="en-US" sz="1800" dirty="0" err="1" smtClean="0">
                <a:solidFill>
                  <a:schemeClr val="tx1"/>
                </a:solidFill>
              </a:rPr>
              <a:t>oleh</a:t>
            </a:r>
            <a:r>
              <a:rPr lang="en-US" sz="1800" dirty="0" smtClean="0">
                <a:solidFill>
                  <a:schemeClr val="tx1"/>
                </a:solidFill>
              </a:rPr>
              <a:t> </a:t>
            </a:r>
            <a:r>
              <a:rPr lang="en-US" sz="1800" dirty="0" err="1" smtClean="0">
                <a:solidFill>
                  <a:schemeClr val="tx1"/>
                </a:solidFill>
              </a:rPr>
              <a:t>dinding</a:t>
            </a:r>
            <a:r>
              <a:rPr lang="en-US" sz="1800" dirty="0" smtClean="0">
                <a:solidFill>
                  <a:schemeClr val="tx1"/>
                </a:solidFill>
              </a:rPr>
              <a:t>. </a:t>
            </a:r>
            <a:r>
              <a:rPr lang="en-US" sz="1800" dirty="0" err="1" smtClean="0">
                <a:solidFill>
                  <a:schemeClr val="tx1"/>
                </a:solidFill>
              </a:rPr>
              <a:t>Seolah</a:t>
            </a:r>
            <a:r>
              <a:rPr lang="en-US" sz="1800" dirty="0" smtClean="0">
                <a:solidFill>
                  <a:schemeClr val="tx1"/>
                </a:solidFill>
              </a:rPr>
              <a:t> – </a:t>
            </a:r>
            <a:r>
              <a:rPr lang="en-US" sz="1800" dirty="0" err="1" smtClean="0">
                <a:solidFill>
                  <a:schemeClr val="tx1"/>
                </a:solidFill>
              </a:rPr>
              <a:t>olah</a:t>
            </a:r>
            <a:r>
              <a:rPr lang="en-US" sz="1800" dirty="0" smtClean="0">
                <a:solidFill>
                  <a:schemeClr val="tx1"/>
                </a:solidFill>
              </a:rPr>
              <a:t> </a:t>
            </a:r>
            <a:r>
              <a:rPr lang="en-US" sz="1800" dirty="0" err="1" smtClean="0">
                <a:solidFill>
                  <a:schemeClr val="tx1"/>
                </a:solidFill>
              </a:rPr>
              <a:t>ada</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yang </a:t>
            </a:r>
            <a:r>
              <a:rPr lang="en-US" sz="1800" dirty="0" err="1" smtClean="0">
                <a:solidFill>
                  <a:schemeClr val="tx1"/>
                </a:solidFill>
              </a:rPr>
              <a:t>menarik</a:t>
            </a:r>
            <a:r>
              <a:rPr lang="en-US" sz="1800" dirty="0" smtClean="0">
                <a:solidFill>
                  <a:schemeClr val="tx1"/>
                </a:solidFill>
              </a:rPr>
              <a:t> </a:t>
            </a:r>
            <a:r>
              <a:rPr lang="en-US" sz="1800" dirty="0" err="1" smtClean="0">
                <a:solidFill>
                  <a:schemeClr val="tx1"/>
                </a:solidFill>
              </a:rPr>
              <a:t>Anda</a:t>
            </a:r>
            <a:r>
              <a:rPr lang="en-US" sz="1800" dirty="0" smtClean="0">
                <a:solidFill>
                  <a:schemeClr val="tx1"/>
                </a:solidFill>
              </a:rPr>
              <a:t> </a:t>
            </a:r>
            <a:r>
              <a:rPr lang="en-US" sz="1800" dirty="0" err="1" smtClean="0">
                <a:solidFill>
                  <a:schemeClr val="tx1"/>
                </a:solidFill>
              </a:rPr>
              <a:t>ke</a:t>
            </a:r>
            <a:r>
              <a:rPr lang="en-US" sz="1800" dirty="0" smtClean="0">
                <a:solidFill>
                  <a:schemeClr val="tx1"/>
                </a:solidFill>
              </a:rPr>
              <a:t> </a:t>
            </a:r>
            <a:r>
              <a:rPr lang="en-US" sz="1800" dirty="0" err="1" smtClean="0">
                <a:solidFill>
                  <a:schemeClr val="tx1"/>
                </a:solidFill>
              </a:rPr>
              <a:t>dinding</a:t>
            </a:r>
            <a:r>
              <a:rPr lang="en-US" sz="1800" dirty="0" smtClean="0">
                <a:solidFill>
                  <a:schemeClr val="tx1"/>
                </a:solidFill>
              </a:rPr>
              <a:t> </a:t>
            </a:r>
            <a:r>
              <a:rPr lang="en-US" sz="1800" dirty="0" err="1" smtClean="0">
                <a:solidFill>
                  <a:schemeClr val="tx1"/>
                </a:solidFill>
              </a:rPr>
              <a:t>sebagai</a:t>
            </a:r>
            <a:r>
              <a:rPr lang="en-US" sz="1800" dirty="0" smtClean="0">
                <a:solidFill>
                  <a:schemeClr val="tx1"/>
                </a:solidFill>
              </a:rPr>
              <a:t> </a:t>
            </a:r>
            <a:r>
              <a:rPr lang="en-US" sz="1800" dirty="0" err="1" smtClean="0">
                <a:solidFill>
                  <a:schemeClr val="tx1"/>
                </a:solidFill>
              </a:rPr>
              <a:t>reaksi</a:t>
            </a:r>
            <a:r>
              <a:rPr lang="en-US" sz="1800" dirty="0" smtClean="0">
                <a:solidFill>
                  <a:schemeClr val="tx1"/>
                </a:solidFill>
              </a:rPr>
              <a:t> </a:t>
            </a:r>
            <a:r>
              <a:rPr lang="en-US" sz="1800" dirty="0" err="1" smtClean="0">
                <a:solidFill>
                  <a:schemeClr val="tx1"/>
                </a:solidFill>
              </a:rPr>
              <a:t>dari</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tarik</a:t>
            </a:r>
            <a:r>
              <a:rPr lang="en-US" sz="1800" dirty="0" smtClean="0">
                <a:solidFill>
                  <a:schemeClr val="tx1"/>
                </a:solidFill>
              </a:rPr>
              <a:t> yang </a:t>
            </a:r>
            <a:r>
              <a:rPr lang="en-US" sz="1800" dirty="0" err="1" smtClean="0">
                <a:solidFill>
                  <a:schemeClr val="tx1"/>
                </a:solidFill>
              </a:rPr>
              <a:t>Anda</a:t>
            </a:r>
            <a:r>
              <a:rPr lang="en-US" sz="1800" dirty="0" smtClean="0">
                <a:solidFill>
                  <a:schemeClr val="tx1"/>
                </a:solidFill>
              </a:rPr>
              <a:t> </a:t>
            </a:r>
            <a:r>
              <a:rPr lang="en-US" sz="1800" dirty="0" err="1" smtClean="0">
                <a:solidFill>
                  <a:schemeClr val="tx1"/>
                </a:solidFill>
              </a:rPr>
              <a:t>berikan</a:t>
            </a:r>
            <a:r>
              <a:rPr lang="en-US" sz="1800" dirty="0" smtClean="0">
                <a:solidFill>
                  <a:schemeClr val="tx1"/>
                </a:solidFill>
              </a:rPr>
              <a:t>. </a:t>
            </a:r>
            <a:r>
              <a:rPr lang="en-US" sz="1800" dirty="0" err="1" smtClean="0">
                <a:solidFill>
                  <a:schemeClr val="tx1"/>
                </a:solidFill>
              </a:rPr>
              <a:t>Kegiatan</a:t>
            </a:r>
            <a:r>
              <a:rPr lang="en-US" sz="1800" dirty="0" smtClean="0">
                <a:solidFill>
                  <a:schemeClr val="tx1"/>
                </a:solidFill>
              </a:rPr>
              <a:t> </a:t>
            </a:r>
            <a:r>
              <a:rPr lang="en-US" sz="1800" dirty="0" err="1" smtClean="0">
                <a:solidFill>
                  <a:schemeClr val="tx1"/>
                </a:solidFill>
              </a:rPr>
              <a:t>tersebut</a:t>
            </a:r>
            <a:r>
              <a:rPr lang="en-US" sz="1800" dirty="0" smtClean="0">
                <a:solidFill>
                  <a:schemeClr val="tx1"/>
                </a:solidFill>
              </a:rPr>
              <a:t> </a:t>
            </a:r>
            <a:r>
              <a:rPr lang="en-US" sz="1800" dirty="0" err="1" smtClean="0">
                <a:solidFill>
                  <a:schemeClr val="tx1"/>
                </a:solidFill>
              </a:rPr>
              <a:t>menunjukkan</a:t>
            </a:r>
            <a:r>
              <a:rPr lang="en-US" sz="1800" dirty="0" smtClean="0">
                <a:solidFill>
                  <a:schemeClr val="tx1"/>
                </a:solidFill>
              </a:rPr>
              <a:t> </a:t>
            </a:r>
            <a:r>
              <a:rPr lang="en-US" sz="1800" dirty="0" err="1" smtClean="0">
                <a:solidFill>
                  <a:schemeClr val="tx1"/>
                </a:solidFill>
              </a:rPr>
              <a:t>bahwa</a:t>
            </a:r>
            <a:r>
              <a:rPr lang="en-US" sz="1800" dirty="0" smtClean="0">
                <a:solidFill>
                  <a:schemeClr val="tx1"/>
                </a:solidFill>
              </a:rPr>
              <a:t> </a:t>
            </a:r>
            <a:r>
              <a:rPr lang="en-US" sz="1800" dirty="0" err="1" smtClean="0">
                <a:solidFill>
                  <a:schemeClr val="tx1"/>
                </a:solidFill>
              </a:rPr>
              <a:t>apabila</a:t>
            </a:r>
            <a:r>
              <a:rPr lang="en-US" sz="1800" dirty="0" smtClean="0">
                <a:solidFill>
                  <a:schemeClr val="tx1"/>
                </a:solidFill>
              </a:rPr>
              <a:t> </a:t>
            </a:r>
            <a:r>
              <a:rPr lang="en-US" sz="1800" dirty="0" err="1" smtClean="0">
                <a:solidFill>
                  <a:schemeClr val="tx1"/>
                </a:solidFill>
              </a:rPr>
              <a:t>Anda</a:t>
            </a:r>
            <a:r>
              <a:rPr lang="en-US" sz="1800" dirty="0" smtClean="0">
                <a:solidFill>
                  <a:schemeClr val="tx1"/>
                </a:solidFill>
              </a:rPr>
              <a:t> </a:t>
            </a:r>
            <a:r>
              <a:rPr lang="en-US" sz="1800" dirty="0" err="1" smtClean="0">
                <a:solidFill>
                  <a:schemeClr val="tx1"/>
                </a:solidFill>
              </a:rPr>
              <a:t>memberikan</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aksi</a:t>
            </a:r>
            <a:r>
              <a:rPr lang="en-US" sz="1800" dirty="0" smtClean="0">
                <a:solidFill>
                  <a:schemeClr val="tx1"/>
                </a:solidFill>
              </a:rPr>
              <a:t> </a:t>
            </a:r>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a:t>
            </a:r>
            <a:r>
              <a:rPr lang="en-US" sz="1800" dirty="0" err="1" smtClean="0">
                <a:solidFill>
                  <a:schemeClr val="tx1"/>
                </a:solidFill>
              </a:rPr>
              <a:t>ternyata</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a:t>
            </a:r>
            <a:r>
              <a:rPr lang="en-US" sz="1800" dirty="0" err="1" smtClean="0">
                <a:solidFill>
                  <a:schemeClr val="tx1"/>
                </a:solidFill>
              </a:rPr>
              <a:t>tersebut</a:t>
            </a:r>
            <a:r>
              <a:rPr lang="en-US" sz="1800" dirty="0" smtClean="0">
                <a:solidFill>
                  <a:schemeClr val="tx1"/>
                </a:solidFill>
              </a:rPr>
              <a:t> </a:t>
            </a:r>
            <a:r>
              <a:rPr lang="en-US" sz="1800" dirty="0" err="1" smtClean="0">
                <a:solidFill>
                  <a:schemeClr val="tx1"/>
                </a:solidFill>
              </a:rPr>
              <a:t>akan</a:t>
            </a:r>
            <a:r>
              <a:rPr lang="en-US" sz="1800" dirty="0" smtClean="0">
                <a:solidFill>
                  <a:schemeClr val="tx1"/>
                </a:solidFill>
              </a:rPr>
              <a:t> </a:t>
            </a:r>
            <a:r>
              <a:rPr lang="en-US" sz="1800" dirty="0" err="1" smtClean="0">
                <a:solidFill>
                  <a:schemeClr val="tx1"/>
                </a:solidFill>
              </a:rPr>
              <a:t>mengadakan</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reaksi</a:t>
            </a:r>
            <a:r>
              <a:rPr lang="en-US" sz="1800" dirty="0" smtClean="0">
                <a:solidFill>
                  <a:schemeClr val="tx1"/>
                </a:solidFill>
              </a:rPr>
              <a:t> yang </a:t>
            </a:r>
            <a:r>
              <a:rPr lang="en-US" sz="1800" dirty="0" err="1" smtClean="0">
                <a:solidFill>
                  <a:schemeClr val="tx1"/>
                </a:solidFill>
              </a:rPr>
              <a:t>arahnya</a:t>
            </a:r>
            <a:r>
              <a:rPr lang="en-US" sz="1800" dirty="0" smtClean="0">
                <a:solidFill>
                  <a:schemeClr val="tx1"/>
                </a:solidFill>
              </a:rPr>
              <a:t> </a:t>
            </a:r>
            <a:r>
              <a:rPr lang="en-US" sz="1800" dirty="0" err="1" smtClean="0">
                <a:solidFill>
                  <a:schemeClr val="tx1"/>
                </a:solidFill>
              </a:rPr>
              <a:t>berlawanan</a:t>
            </a:r>
            <a:r>
              <a:rPr lang="en-US" sz="1800" dirty="0" smtClean="0">
                <a:solidFill>
                  <a:schemeClr val="tx1"/>
                </a:solidFill>
              </a:rPr>
              <a:t>. </a:t>
            </a:r>
            <a:r>
              <a:rPr lang="en-US" sz="1800" dirty="0" err="1" smtClean="0">
                <a:solidFill>
                  <a:schemeClr val="tx1"/>
                </a:solidFill>
              </a:rPr>
              <a:t>Apakah</a:t>
            </a:r>
            <a:r>
              <a:rPr lang="en-US" sz="1800" dirty="0" smtClean="0">
                <a:solidFill>
                  <a:schemeClr val="tx1"/>
                </a:solidFill>
              </a:rPr>
              <a:t> </a:t>
            </a:r>
            <a:r>
              <a:rPr lang="en-US" sz="1800" dirty="0" err="1" smtClean="0">
                <a:solidFill>
                  <a:schemeClr val="tx1"/>
                </a:solidFill>
              </a:rPr>
              <a:t>kedua</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tersebut</a:t>
            </a:r>
            <a:r>
              <a:rPr lang="en-US" sz="1800" dirty="0" smtClean="0">
                <a:solidFill>
                  <a:schemeClr val="tx1"/>
                </a:solidFill>
              </a:rPr>
              <a:t> </a:t>
            </a:r>
            <a:r>
              <a:rPr lang="en-US" sz="1800" dirty="0" err="1" smtClean="0">
                <a:solidFill>
                  <a:schemeClr val="tx1"/>
                </a:solidFill>
              </a:rPr>
              <a:t>sama</a:t>
            </a:r>
            <a:r>
              <a:rPr lang="en-US" sz="1800" dirty="0" smtClean="0">
                <a:solidFill>
                  <a:schemeClr val="tx1"/>
                </a:solidFill>
              </a:rPr>
              <a:t>? </a:t>
            </a:r>
            <a:r>
              <a:rPr lang="en-US" sz="1800" dirty="0" err="1" smtClean="0">
                <a:solidFill>
                  <a:schemeClr val="tx1"/>
                </a:solidFill>
              </a:rPr>
              <a:t>Untuk</a:t>
            </a:r>
            <a:r>
              <a:rPr lang="en-US" sz="1800" dirty="0" smtClean="0">
                <a:solidFill>
                  <a:schemeClr val="tx1"/>
                </a:solidFill>
              </a:rPr>
              <a:t> </a:t>
            </a:r>
            <a:r>
              <a:rPr lang="en-US" sz="1800" dirty="0" err="1" smtClean="0">
                <a:solidFill>
                  <a:schemeClr val="tx1"/>
                </a:solidFill>
              </a:rPr>
              <a:t>memahami</a:t>
            </a:r>
            <a:r>
              <a:rPr lang="en-US" sz="1800" dirty="0" smtClean="0">
                <a:solidFill>
                  <a:schemeClr val="tx1"/>
                </a:solidFill>
              </a:rPr>
              <a:t>, </a:t>
            </a:r>
            <a:r>
              <a:rPr lang="en-US" sz="1800" dirty="0" err="1" smtClean="0">
                <a:solidFill>
                  <a:schemeClr val="tx1"/>
                </a:solidFill>
              </a:rPr>
              <a:t>lakukan</a:t>
            </a:r>
            <a:r>
              <a:rPr lang="en-US" sz="1800" dirty="0" smtClean="0">
                <a:solidFill>
                  <a:schemeClr val="tx1"/>
                </a:solidFill>
              </a:rPr>
              <a:t> </a:t>
            </a:r>
            <a:r>
              <a:rPr lang="en-US" sz="1800" dirty="0" err="1" smtClean="0">
                <a:solidFill>
                  <a:schemeClr val="tx1"/>
                </a:solidFill>
              </a:rPr>
              <a:t>lah</a:t>
            </a:r>
            <a:r>
              <a:rPr lang="en-US" sz="1800" dirty="0" smtClean="0">
                <a:solidFill>
                  <a:schemeClr val="tx1"/>
                </a:solidFill>
              </a:rPr>
              <a:t> </a:t>
            </a:r>
            <a:r>
              <a:rPr lang="en-US" sz="1800" dirty="0" err="1" smtClean="0">
                <a:solidFill>
                  <a:schemeClr val="tx1"/>
                </a:solidFill>
              </a:rPr>
              <a:t>kegiatan</a:t>
            </a:r>
            <a:r>
              <a:rPr lang="en-US" sz="1800" dirty="0" smtClean="0">
                <a:solidFill>
                  <a:schemeClr val="tx1"/>
                </a:solidFill>
              </a:rPr>
              <a:t> </a:t>
            </a:r>
            <a:r>
              <a:rPr lang="en-US" sz="1800" dirty="0" err="1" smtClean="0">
                <a:solidFill>
                  <a:schemeClr val="tx1"/>
                </a:solidFill>
              </a:rPr>
              <a:t>berikut</a:t>
            </a:r>
            <a:r>
              <a:rPr lang="en-US" sz="1800" dirty="0" smtClean="0">
                <a:solidFill>
                  <a:schemeClr val="tx1"/>
                </a:solidFill>
              </a:rPr>
              <a:t> :</a:t>
            </a:r>
            <a:endParaRPr lang="en-US" sz="1800" dirty="0">
              <a:solidFill>
                <a:schemeClr val="tx1"/>
              </a:solidFill>
            </a:endParaRPr>
          </a:p>
        </p:txBody>
      </p:sp>
      <p:pic>
        <p:nvPicPr>
          <p:cNvPr id="3" name="Picture 5"/>
          <p:cNvPicPr>
            <a:picLocks noChangeAspect="1" noChangeArrowheads="1"/>
          </p:cNvPicPr>
          <p:nvPr/>
        </p:nvPicPr>
        <p:blipFill>
          <a:blip r:embed="rId2" cstate="print"/>
          <a:srcRect/>
          <a:stretch>
            <a:fillRect/>
          </a:stretch>
        </p:blipFill>
        <p:spPr bwMode="auto">
          <a:xfrm>
            <a:off x="1219200" y="1676400"/>
            <a:ext cx="6172200" cy="266700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heckerboard(across)">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28600"/>
            <a:ext cx="8382000" cy="762000"/>
          </a:xfrm>
        </p:spPr>
        <p:txBody>
          <a:bodyPr>
            <a:normAutofit fontScale="90000"/>
          </a:bodyPr>
          <a:lstStyle/>
          <a:p>
            <a:pPr algn="l">
              <a:lnSpc>
                <a:spcPct val="150000"/>
              </a:lnSpc>
            </a:pPr>
            <a:r>
              <a:rPr lang="en-US" sz="2200" b="1" u="sng" dirty="0" err="1" smtClean="0">
                <a:effectLst>
                  <a:outerShdw blurRad="38100" dist="38100" dir="2700000" algn="tl">
                    <a:srgbClr val="000000">
                      <a:alpha val="43137"/>
                    </a:srgbClr>
                  </a:outerShdw>
                </a:effectLst>
              </a:rPr>
              <a:t>Kegiatan</a:t>
            </a:r>
            <a:r>
              <a:rPr lang="en-US" sz="2200" b="1" u="sng" dirty="0" smtClean="0">
                <a:effectLst>
                  <a:outerShdw blurRad="38100" dist="38100" dir="2700000" algn="tl">
                    <a:srgbClr val="000000">
                      <a:alpha val="43137"/>
                    </a:srgbClr>
                  </a:outerShdw>
                </a:effectLst>
              </a:rPr>
              <a:t> </a:t>
            </a:r>
            <a:r>
              <a:rPr lang="en-US" sz="2200" b="1" u="sng" dirty="0" err="1" smtClean="0">
                <a:effectLst>
                  <a:outerShdw blurRad="38100" dist="38100" dir="2700000" algn="tl">
                    <a:srgbClr val="000000">
                      <a:alpha val="43137"/>
                    </a:srgbClr>
                  </a:outerShdw>
                </a:effectLst>
              </a:rPr>
              <a:t>Percobaan</a:t>
            </a:r>
            <a:r>
              <a:rPr lang="en-US" sz="1800" dirty="0" smtClean="0"/>
              <a:t/>
            </a:r>
            <a:br>
              <a:rPr lang="en-US" sz="1800" dirty="0" smtClean="0"/>
            </a:br>
            <a:r>
              <a:rPr lang="en-US" sz="1800" dirty="0" smtClean="0"/>
              <a:t>	</a:t>
            </a:r>
            <a:r>
              <a:rPr lang="en-US" sz="2000" dirty="0" err="1" smtClean="0"/>
              <a:t>Kegiatan</a:t>
            </a:r>
            <a:r>
              <a:rPr lang="en-US" sz="2000" dirty="0" smtClean="0"/>
              <a:t> </a:t>
            </a:r>
            <a:r>
              <a:rPr lang="en-US" sz="2000" dirty="0" err="1" smtClean="0"/>
              <a:t>ini</a:t>
            </a:r>
            <a:r>
              <a:rPr lang="en-US" sz="2000" dirty="0" smtClean="0"/>
              <a:t> </a:t>
            </a:r>
            <a:r>
              <a:rPr lang="en-US" sz="2000" dirty="0" err="1" smtClean="0"/>
              <a:t>bertujuan</a:t>
            </a:r>
            <a:r>
              <a:rPr lang="en-US" sz="2000" dirty="0" smtClean="0"/>
              <a:t> </a:t>
            </a:r>
            <a:r>
              <a:rPr lang="en-US" sz="2000" dirty="0" err="1" smtClean="0"/>
              <a:t>untuk</a:t>
            </a:r>
            <a:r>
              <a:rPr lang="en-US" sz="2000" dirty="0" smtClean="0"/>
              <a:t> </a:t>
            </a:r>
            <a:r>
              <a:rPr lang="en-US" sz="2000" dirty="0" err="1" smtClean="0"/>
              <a:t>mengidentifikasi</a:t>
            </a:r>
            <a:r>
              <a:rPr lang="en-US" sz="2000" dirty="0" smtClean="0"/>
              <a:t> </a:t>
            </a:r>
            <a:r>
              <a:rPr lang="en-US" sz="2000" dirty="0" err="1" smtClean="0"/>
              <a:t>besar</a:t>
            </a:r>
            <a:r>
              <a:rPr lang="en-US" sz="2000" dirty="0" smtClean="0"/>
              <a:t> </a:t>
            </a:r>
            <a:r>
              <a:rPr lang="en-US" sz="2000" dirty="0" err="1" smtClean="0"/>
              <a:t>gaya</a:t>
            </a:r>
            <a:r>
              <a:rPr lang="en-US" sz="2000" dirty="0" smtClean="0"/>
              <a:t> </a:t>
            </a:r>
            <a:r>
              <a:rPr lang="en-US" sz="2000" dirty="0" err="1" smtClean="0"/>
              <a:t>aksi</a:t>
            </a:r>
            <a:r>
              <a:rPr lang="en-US" sz="2000" dirty="0" smtClean="0"/>
              <a:t> </a:t>
            </a:r>
            <a:r>
              <a:rPr lang="en-US" sz="2000" dirty="0" err="1" smtClean="0"/>
              <a:t>dan</a:t>
            </a:r>
            <a:r>
              <a:rPr lang="en-US" sz="2000" dirty="0" smtClean="0"/>
              <a:t> </a:t>
            </a:r>
            <a:r>
              <a:rPr lang="en-US" sz="2000" dirty="0" err="1" smtClean="0"/>
              <a:t>reaksi</a:t>
            </a:r>
            <a:r>
              <a:rPr lang="en-US" sz="2000" dirty="0" smtClean="0"/>
              <a:t>.</a:t>
            </a:r>
            <a:endParaRPr lang="en-US" sz="2000" dirty="0"/>
          </a:p>
        </p:txBody>
      </p:sp>
      <p:sp>
        <p:nvSpPr>
          <p:cNvPr id="5" name="Subtitle 4"/>
          <p:cNvSpPr>
            <a:spLocks noGrp="1"/>
          </p:cNvSpPr>
          <p:nvPr>
            <p:ph type="subTitle" idx="1"/>
          </p:nvPr>
        </p:nvSpPr>
        <p:spPr>
          <a:xfrm>
            <a:off x="228600" y="3352800"/>
            <a:ext cx="8686800" cy="2667000"/>
          </a:xfrm>
        </p:spPr>
        <p:txBody>
          <a:bodyPr>
            <a:normAutofit/>
          </a:bodyPr>
          <a:lstStyle/>
          <a:p>
            <a:pPr algn="l"/>
            <a:r>
              <a:rPr lang="en-US" sz="1800" b="1" dirty="0" err="1" smtClean="0">
                <a:solidFill>
                  <a:schemeClr val="tx1"/>
                </a:solidFill>
                <a:effectLst>
                  <a:outerShdw blurRad="38100" dist="38100" dir="2700000" algn="tl">
                    <a:srgbClr val="000000">
                      <a:alpha val="43137"/>
                    </a:srgbClr>
                  </a:outerShdw>
                </a:effectLst>
              </a:rPr>
              <a:t>Langkah</a:t>
            </a:r>
            <a:r>
              <a:rPr lang="en-US" sz="1800" b="1" dirty="0" smtClean="0">
                <a:solidFill>
                  <a:schemeClr val="tx1"/>
                </a:solidFill>
                <a:effectLst>
                  <a:outerShdw blurRad="38100" dist="38100" dir="2700000" algn="tl">
                    <a:srgbClr val="000000">
                      <a:alpha val="43137"/>
                    </a:srgbClr>
                  </a:outerShdw>
                </a:effectLst>
              </a:rPr>
              <a:t> </a:t>
            </a:r>
            <a:r>
              <a:rPr lang="en-US" sz="1800" b="1" dirty="0" err="1" smtClean="0">
                <a:solidFill>
                  <a:schemeClr val="tx1"/>
                </a:solidFill>
                <a:effectLst>
                  <a:outerShdw blurRad="38100" dist="38100" dir="2700000" algn="tl">
                    <a:srgbClr val="000000">
                      <a:alpha val="43137"/>
                    </a:srgbClr>
                  </a:outerShdw>
                </a:effectLst>
              </a:rPr>
              <a:t>kerja</a:t>
            </a:r>
            <a:r>
              <a:rPr lang="en-US" sz="1800" b="1" dirty="0" smtClean="0">
                <a:solidFill>
                  <a:schemeClr val="tx1"/>
                </a:solidFill>
                <a:effectLst>
                  <a:outerShdw blurRad="38100" dist="38100" dir="2700000" algn="tl">
                    <a:srgbClr val="000000">
                      <a:alpha val="43137"/>
                    </a:srgbClr>
                  </a:outerShdw>
                </a:effectLst>
              </a:rPr>
              <a:t> :</a:t>
            </a:r>
          </a:p>
          <a:p>
            <a:pPr algn="l"/>
            <a:r>
              <a:rPr lang="en-US" sz="1800" dirty="0" smtClean="0">
                <a:solidFill>
                  <a:schemeClr val="tx1"/>
                </a:solidFill>
              </a:rPr>
              <a:t>1. </a:t>
            </a:r>
            <a:r>
              <a:rPr lang="en-US" sz="1800" dirty="0" err="1" smtClean="0">
                <a:solidFill>
                  <a:schemeClr val="tx1"/>
                </a:solidFill>
              </a:rPr>
              <a:t>Sediakan</a:t>
            </a:r>
            <a:r>
              <a:rPr lang="en-US" sz="1800" dirty="0" smtClean="0">
                <a:solidFill>
                  <a:schemeClr val="tx1"/>
                </a:solidFill>
              </a:rPr>
              <a:t> </a:t>
            </a:r>
            <a:r>
              <a:rPr lang="en-US" sz="1800" dirty="0" err="1" smtClean="0">
                <a:solidFill>
                  <a:schemeClr val="tx1"/>
                </a:solidFill>
              </a:rPr>
              <a:t>dua</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a:t>
            </a:r>
          </a:p>
          <a:p>
            <a:pPr algn="l"/>
            <a:r>
              <a:rPr lang="en-US" sz="1800" dirty="0" smtClean="0">
                <a:solidFill>
                  <a:schemeClr val="tx1"/>
                </a:solidFill>
              </a:rPr>
              <a:t>2. </a:t>
            </a:r>
            <a:r>
              <a:rPr lang="en-US" sz="1800" dirty="0" err="1" smtClean="0">
                <a:solidFill>
                  <a:schemeClr val="tx1"/>
                </a:solidFill>
              </a:rPr>
              <a:t>Ikatkan</a:t>
            </a:r>
            <a:r>
              <a:rPr lang="en-US" sz="1800" dirty="0" smtClean="0">
                <a:solidFill>
                  <a:schemeClr val="tx1"/>
                </a:solidFill>
              </a:rPr>
              <a:t> </a:t>
            </a:r>
            <a:r>
              <a:rPr lang="en-US" sz="1800" dirty="0" err="1" smtClean="0">
                <a:solidFill>
                  <a:schemeClr val="tx1"/>
                </a:solidFill>
              </a:rPr>
              <a:t>salah</a:t>
            </a:r>
            <a:r>
              <a:rPr lang="en-US" sz="1800" dirty="0" smtClean="0">
                <a:solidFill>
                  <a:schemeClr val="tx1"/>
                </a:solidFill>
              </a:rPr>
              <a:t> </a:t>
            </a:r>
            <a:r>
              <a:rPr lang="en-US" sz="1800" dirty="0" err="1" smtClean="0">
                <a:solidFill>
                  <a:schemeClr val="tx1"/>
                </a:solidFill>
              </a:rPr>
              <a:t>satu</a:t>
            </a:r>
            <a:r>
              <a:rPr lang="en-US" sz="1800" dirty="0" smtClean="0">
                <a:solidFill>
                  <a:schemeClr val="tx1"/>
                </a:solidFill>
              </a:rPr>
              <a:t> </a:t>
            </a:r>
            <a:r>
              <a:rPr lang="en-US" sz="1800" dirty="0" err="1" smtClean="0">
                <a:solidFill>
                  <a:schemeClr val="tx1"/>
                </a:solidFill>
              </a:rPr>
              <a:t>ujung</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A </a:t>
            </a:r>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dinding</a:t>
            </a:r>
            <a:r>
              <a:rPr lang="en-US" sz="1800" dirty="0" smtClean="0">
                <a:solidFill>
                  <a:schemeClr val="tx1"/>
                </a:solidFill>
              </a:rPr>
              <a:t>.</a:t>
            </a:r>
          </a:p>
          <a:p>
            <a:pPr algn="l"/>
            <a:r>
              <a:rPr lang="en-US" sz="1800" dirty="0" smtClean="0">
                <a:solidFill>
                  <a:schemeClr val="tx1"/>
                </a:solidFill>
              </a:rPr>
              <a:t>3. </a:t>
            </a:r>
            <a:r>
              <a:rPr lang="en-US" sz="1800" dirty="0" err="1" smtClean="0">
                <a:solidFill>
                  <a:schemeClr val="tx1"/>
                </a:solidFill>
              </a:rPr>
              <a:t>Gabungkan</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B </a:t>
            </a:r>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A </a:t>
            </a:r>
            <a:r>
              <a:rPr lang="en-US" sz="1800" dirty="0" err="1" smtClean="0">
                <a:solidFill>
                  <a:schemeClr val="tx1"/>
                </a:solidFill>
              </a:rPr>
              <a:t>seperti</a:t>
            </a:r>
            <a:r>
              <a:rPr lang="en-US" sz="1800" dirty="0" smtClean="0">
                <a:solidFill>
                  <a:schemeClr val="tx1"/>
                </a:solidFill>
              </a:rPr>
              <a:t> </a:t>
            </a:r>
            <a:r>
              <a:rPr lang="en-US" sz="1800" dirty="0" err="1" smtClean="0">
                <a:solidFill>
                  <a:schemeClr val="tx1"/>
                </a:solidFill>
              </a:rPr>
              <a:t>terlihat</a:t>
            </a:r>
            <a:r>
              <a:rPr lang="en-US" sz="1800" dirty="0" smtClean="0">
                <a:solidFill>
                  <a:schemeClr val="tx1"/>
                </a:solidFill>
              </a:rPr>
              <a:t> </a:t>
            </a:r>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gambar</a:t>
            </a:r>
            <a:r>
              <a:rPr lang="en-US" sz="1800" dirty="0" smtClean="0">
                <a:solidFill>
                  <a:schemeClr val="tx1"/>
                </a:solidFill>
              </a:rPr>
              <a:t>.</a:t>
            </a:r>
          </a:p>
          <a:p>
            <a:pPr algn="l"/>
            <a:r>
              <a:rPr lang="en-US" sz="1800" dirty="0" smtClean="0">
                <a:solidFill>
                  <a:schemeClr val="tx1"/>
                </a:solidFill>
              </a:rPr>
              <a:t>4. </a:t>
            </a:r>
            <a:r>
              <a:rPr lang="en-US" sz="1800" dirty="0" err="1" smtClean="0">
                <a:solidFill>
                  <a:schemeClr val="tx1"/>
                </a:solidFill>
              </a:rPr>
              <a:t>Tariklah</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B, </a:t>
            </a:r>
            <a:r>
              <a:rPr lang="en-US" sz="1800" dirty="0" err="1" smtClean="0">
                <a:solidFill>
                  <a:schemeClr val="tx1"/>
                </a:solidFill>
              </a:rPr>
              <a:t>kemudian</a:t>
            </a:r>
            <a:r>
              <a:rPr lang="en-US" sz="1800" dirty="0" smtClean="0">
                <a:solidFill>
                  <a:schemeClr val="tx1"/>
                </a:solidFill>
              </a:rPr>
              <a:t> </a:t>
            </a:r>
            <a:r>
              <a:rPr lang="en-US" sz="1800" dirty="0" err="1" smtClean="0">
                <a:solidFill>
                  <a:schemeClr val="tx1"/>
                </a:solidFill>
              </a:rPr>
              <a:t>bacalah</a:t>
            </a:r>
            <a:r>
              <a:rPr lang="en-US" sz="1800" dirty="0" smtClean="0">
                <a:solidFill>
                  <a:schemeClr val="tx1"/>
                </a:solidFill>
              </a:rPr>
              <a:t> </a:t>
            </a:r>
            <a:r>
              <a:rPr lang="en-US" sz="1800" dirty="0" err="1" smtClean="0">
                <a:solidFill>
                  <a:schemeClr val="tx1"/>
                </a:solidFill>
              </a:rPr>
              <a:t>hasil</a:t>
            </a:r>
            <a:r>
              <a:rPr lang="en-US" sz="1800" dirty="0" smtClean="0">
                <a:solidFill>
                  <a:schemeClr val="tx1"/>
                </a:solidFill>
              </a:rPr>
              <a:t> </a:t>
            </a:r>
            <a:r>
              <a:rPr lang="en-US" sz="1800" dirty="0" err="1" smtClean="0">
                <a:solidFill>
                  <a:schemeClr val="tx1"/>
                </a:solidFill>
              </a:rPr>
              <a:t>pengukuran</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A </a:t>
            </a:r>
            <a:r>
              <a:rPr lang="en-US" sz="1800" dirty="0" err="1" smtClean="0">
                <a:solidFill>
                  <a:schemeClr val="tx1"/>
                </a:solidFill>
              </a:rPr>
              <a:t>dan</a:t>
            </a:r>
            <a:r>
              <a:rPr lang="en-US" sz="1800" dirty="0" smtClean="0">
                <a:solidFill>
                  <a:schemeClr val="tx1"/>
                </a:solidFill>
              </a:rPr>
              <a:t> B.</a:t>
            </a:r>
          </a:p>
          <a:p>
            <a:pPr algn="l"/>
            <a:r>
              <a:rPr lang="en-US" sz="1800" dirty="0" smtClean="0">
                <a:solidFill>
                  <a:schemeClr val="tx1"/>
                </a:solidFill>
              </a:rPr>
              <a:t>5. </a:t>
            </a:r>
            <a:r>
              <a:rPr lang="en-US" sz="1800" dirty="0" err="1" smtClean="0">
                <a:solidFill>
                  <a:schemeClr val="tx1"/>
                </a:solidFill>
              </a:rPr>
              <a:t>Lakukan</a:t>
            </a:r>
            <a:r>
              <a:rPr lang="en-US" sz="1800" dirty="0" smtClean="0">
                <a:solidFill>
                  <a:schemeClr val="tx1"/>
                </a:solidFill>
              </a:rPr>
              <a:t> </a:t>
            </a:r>
            <a:r>
              <a:rPr lang="en-US" sz="1800" dirty="0" err="1" smtClean="0">
                <a:solidFill>
                  <a:schemeClr val="tx1"/>
                </a:solidFill>
              </a:rPr>
              <a:t>kegiatan</a:t>
            </a:r>
            <a:r>
              <a:rPr lang="en-US" sz="1800" dirty="0" smtClean="0">
                <a:solidFill>
                  <a:schemeClr val="tx1"/>
                </a:solidFill>
              </a:rPr>
              <a:t> </a:t>
            </a:r>
            <a:r>
              <a:rPr lang="en-US" sz="1800" dirty="0" err="1" smtClean="0">
                <a:solidFill>
                  <a:schemeClr val="tx1"/>
                </a:solidFill>
              </a:rPr>
              <a:t>tersebut</a:t>
            </a:r>
            <a:r>
              <a:rPr lang="en-US" sz="1800" dirty="0" smtClean="0">
                <a:solidFill>
                  <a:schemeClr val="tx1"/>
                </a:solidFill>
              </a:rPr>
              <a:t> </a:t>
            </a:r>
            <a:r>
              <a:rPr lang="en-US" sz="1800" dirty="0" err="1" smtClean="0">
                <a:solidFill>
                  <a:schemeClr val="tx1"/>
                </a:solidFill>
              </a:rPr>
              <a:t>untuk</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tarik</a:t>
            </a:r>
            <a:r>
              <a:rPr lang="en-US" sz="1800" dirty="0" smtClean="0">
                <a:solidFill>
                  <a:schemeClr val="tx1"/>
                </a:solidFill>
              </a:rPr>
              <a:t> yang </a:t>
            </a:r>
            <a:r>
              <a:rPr lang="en-US" sz="1800" dirty="0" err="1" smtClean="0">
                <a:solidFill>
                  <a:schemeClr val="tx1"/>
                </a:solidFill>
              </a:rPr>
              <a:t>berbeda</a:t>
            </a:r>
            <a:r>
              <a:rPr lang="en-US" sz="1800" dirty="0" smtClean="0">
                <a:solidFill>
                  <a:schemeClr val="tx1"/>
                </a:solidFill>
              </a:rPr>
              <a:t> – </a:t>
            </a:r>
            <a:r>
              <a:rPr lang="en-US" sz="1800" dirty="0" err="1" smtClean="0">
                <a:solidFill>
                  <a:schemeClr val="tx1"/>
                </a:solidFill>
              </a:rPr>
              <a:t>beda</a:t>
            </a:r>
            <a:r>
              <a:rPr lang="en-US" sz="1800" dirty="0" smtClean="0">
                <a:solidFill>
                  <a:schemeClr val="tx1"/>
                </a:solidFill>
              </a:rPr>
              <a:t>.</a:t>
            </a:r>
          </a:p>
          <a:p>
            <a:pPr algn="l"/>
            <a:r>
              <a:rPr lang="en-US" sz="1800" dirty="0" smtClean="0">
                <a:solidFill>
                  <a:schemeClr val="tx1"/>
                </a:solidFill>
              </a:rPr>
              <a:t>	Gaya yang </a:t>
            </a:r>
            <a:r>
              <a:rPr lang="en-US" sz="1800" dirty="0" err="1" smtClean="0">
                <a:solidFill>
                  <a:schemeClr val="tx1"/>
                </a:solidFill>
              </a:rPr>
              <a:t>ditunjukkan</a:t>
            </a:r>
            <a:r>
              <a:rPr lang="en-US" sz="1800" dirty="0" smtClean="0">
                <a:solidFill>
                  <a:schemeClr val="tx1"/>
                </a:solidFill>
              </a:rPr>
              <a:t> </a:t>
            </a:r>
            <a:r>
              <a:rPr lang="en-US" sz="1800" dirty="0" err="1" smtClean="0">
                <a:solidFill>
                  <a:schemeClr val="tx1"/>
                </a:solidFill>
              </a:rPr>
              <a:t>oleh</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B </a:t>
            </a:r>
            <a:r>
              <a:rPr lang="en-US" sz="1800" dirty="0" err="1" smtClean="0">
                <a:solidFill>
                  <a:schemeClr val="tx1"/>
                </a:solidFill>
              </a:rPr>
              <a:t>disebut</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aksi</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yang </a:t>
            </a:r>
            <a:r>
              <a:rPr lang="en-US" sz="1800" dirty="0" err="1" smtClean="0">
                <a:solidFill>
                  <a:schemeClr val="tx1"/>
                </a:solidFill>
              </a:rPr>
              <a:t>ditunjukkan</a:t>
            </a:r>
            <a:r>
              <a:rPr lang="en-US" sz="1800" dirty="0" smtClean="0">
                <a:solidFill>
                  <a:schemeClr val="tx1"/>
                </a:solidFill>
              </a:rPr>
              <a:t> </a:t>
            </a:r>
            <a:r>
              <a:rPr lang="en-US" sz="1800" dirty="0" err="1" smtClean="0">
                <a:solidFill>
                  <a:schemeClr val="tx1"/>
                </a:solidFill>
              </a:rPr>
              <a:t>oleh</a:t>
            </a:r>
            <a:r>
              <a:rPr lang="en-US" sz="1800" dirty="0" smtClean="0">
                <a:solidFill>
                  <a:schemeClr val="tx1"/>
                </a:solidFill>
              </a:rPr>
              <a:t> </a:t>
            </a:r>
            <a:r>
              <a:rPr lang="en-US" sz="1800" dirty="0" err="1" smtClean="0">
                <a:solidFill>
                  <a:schemeClr val="tx1"/>
                </a:solidFill>
              </a:rPr>
              <a:t>neraca</a:t>
            </a:r>
            <a:r>
              <a:rPr lang="en-US" sz="1800" dirty="0" smtClean="0">
                <a:solidFill>
                  <a:schemeClr val="tx1"/>
                </a:solidFill>
              </a:rPr>
              <a:t> </a:t>
            </a:r>
            <a:r>
              <a:rPr lang="en-US" sz="1800" dirty="0" err="1" smtClean="0">
                <a:solidFill>
                  <a:schemeClr val="tx1"/>
                </a:solidFill>
              </a:rPr>
              <a:t>pegas</a:t>
            </a:r>
            <a:r>
              <a:rPr lang="en-US" sz="1800" dirty="0" smtClean="0">
                <a:solidFill>
                  <a:schemeClr val="tx1"/>
                </a:solidFill>
              </a:rPr>
              <a:t> A </a:t>
            </a:r>
            <a:r>
              <a:rPr lang="en-US" sz="1800" dirty="0" err="1" smtClean="0">
                <a:solidFill>
                  <a:schemeClr val="tx1"/>
                </a:solidFill>
              </a:rPr>
              <a:t>disebut</a:t>
            </a:r>
            <a:r>
              <a:rPr lang="en-US" sz="1800" dirty="0" smtClean="0">
                <a:solidFill>
                  <a:schemeClr val="tx1"/>
                </a:solidFill>
              </a:rPr>
              <a:t> </a:t>
            </a:r>
            <a:r>
              <a:rPr lang="en-US" sz="1800" dirty="0" err="1" smtClean="0">
                <a:solidFill>
                  <a:schemeClr val="tx1"/>
                </a:solidFill>
              </a:rPr>
              <a:t>gaya</a:t>
            </a:r>
            <a:r>
              <a:rPr lang="en-US" sz="1800" dirty="0" smtClean="0">
                <a:solidFill>
                  <a:schemeClr val="tx1"/>
                </a:solidFill>
              </a:rPr>
              <a:t> </a:t>
            </a:r>
            <a:r>
              <a:rPr lang="en-US" sz="1800" dirty="0" err="1" smtClean="0">
                <a:solidFill>
                  <a:schemeClr val="tx1"/>
                </a:solidFill>
              </a:rPr>
              <a:t>reaksi</a:t>
            </a:r>
            <a:r>
              <a:rPr lang="en-US" sz="1800" dirty="0" smtClean="0">
                <a:solidFill>
                  <a:schemeClr val="tx1"/>
                </a:solidFill>
              </a:rPr>
              <a:t>.</a:t>
            </a:r>
          </a:p>
        </p:txBody>
      </p:sp>
      <p:pic>
        <p:nvPicPr>
          <p:cNvPr id="6" name="Picture 6"/>
          <p:cNvPicPr>
            <a:picLocks noChangeAspect="1" noChangeArrowheads="1"/>
          </p:cNvPicPr>
          <p:nvPr/>
        </p:nvPicPr>
        <p:blipFill>
          <a:blip r:embed="rId2" cstate="print"/>
          <a:srcRect/>
          <a:stretch>
            <a:fillRect/>
          </a:stretch>
        </p:blipFill>
        <p:spPr bwMode="auto">
          <a:xfrm>
            <a:off x="2514600" y="1295400"/>
            <a:ext cx="4343400" cy="19050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70"/>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Effect transition="in" filter="fade">
                                      <p:cBhvr>
                                        <p:cTn id="9" dur="2000"/>
                                        <p:tgtEl>
                                          <p:spTgt spid="4"/>
                                        </p:tgtEl>
                                      </p:cBhvr>
                                    </p:animEffect>
                                  </p:childTnLst>
                                </p:cTn>
                              </p:par>
                              <p:par>
                                <p:cTn id="10" presetID="17"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2000" fill="hold"/>
                                        <p:tgtEl>
                                          <p:spTgt spid="6"/>
                                        </p:tgtEl>
                                        <p:attrNameLst>
                                          <p:attrName>ppt_x</p:attrName>
                                        </p:attrNameLst>
                                      </p:cBhvr>
                                      <p:tavLst>
                                        <p:tav tm="0">
                                          <p:val>
                                            <p:strVal val="#ppt_x"/>
                                          </p:val>
                                        </p:tav>
                                        <p:tav tm="100000">
                                          <p:val>
                                            <p:strVal val="#ppt_x"/>
                                          </p:val>
                                        </p:tav>
                                      </p:tavLst>
                                    </p:anim>
                                    <p:anim calcmode="lin" valueType="num">
                                      <p:cBhvr>
                                        <p:cTn id="13" dur="2000" fill="hold"/>
                                        <p:tgtEl>
                                          <p:spTgt spid="6"/>
                                        </p:tgtEl>
                                        <p:attrNameLst>
                                          <p:attrName>ppt_y</p:attrName>
                                        </p:attrNameLst>
                                      </p:cBhvr>
                                      <p:tavLst>
                                        <p:tav tm="0">
                                          <p:val>
                                            <p:strVal val="#ppt_y+#ppt_h/2"/>
                                          </p:val>
                                        </p:tav>
                                        <p:tav tm="100000">
                                          <p:val>
                                            <p:strVal val="#ppt_y"/>
                                          </p:val>
                                        </p:tav>
                                      </p:tavLst>
                                    </p:anim>
                                    <p:anim calcmode="lin" valueType="num">
                                      <p:cBhvr>
                                        <p:cTn id="14" dur="2000" fill="hold"/>
                                        <p:tgtEl>
                                          <p:spTgt spid="6"/>
                                        </p:tgtEl>
                                        <p:attrNameLst>
                                          <p:attrName>ppt_w</p:attrName>
                                        </p:attrNameLst>
                                      </p:cBhvr>
                                      <p:tavLst>
                                        <p:tav tm="0">
                                          <p:val>
                                            <p:strVal val="#ppt_w"/>
                                          </p:val>
                                        </p:tav>
                                        <p:tav tm="100000">
                                          <p:val>
                                            <p:strVal val="#ppt_w"/>
                                          </p:val>
                                        </p:tav>
                                      </p:tavLst>
                                    </p:anim>
                                    <p:anim calcmode="lin" valueType="num">
                                      <p:cBhvr>
                                        <p:cTn id="15" dur="2000" fill="hold"/>
                                        <p:tgtEl>
                                          <p:spTgt spid="6"/>
                                        </p:tgtEl>
                                        <p:attrNameLst>
                                          <p:attrName>ppt_h</p:attrName>
                                        </p:attrNameLst>
                                      </p:cBhvr>
                                      <p:tavLst>
                                        <p:tav tm="0">
                                          <p:val>
                                            <p:fltVal val="0"/>
                                          </p:val>
                                        </p:tav>
                                        <p:tav tm="100000">
                                          <p:val>
                                            <p:strVal val="#ppt_h"/>
                                          </p:val>
                                        </p:tav>
                                      </p:tavLst>
                                    </p:anim>
                                  </p:childTnLst>
                                </p:cTn>
                              </p:par>
                              <p:par>
                                <p:cTn id="16" presetID="34" presetClass="entr" presetSubtype="0" fill="hold"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from="(-#ppt_w/2)" to="(#ppt_x)" calcmode="lin" valueType="num">
                                      <p:cBhvr>
                                        <p:cTn id="18" dur="1200" fill="hold">
                                          <p:stCondLst>
                                            <p:cond delay="0"/>
                                          </p:stCondLst>
                                        </p:cTn>
                                        <p:tgtEl>
                                          <p:spTgt spid="5">
                                            <p:txEl>
                                              <p:pRg st="0" end="0"/>
                                            </p:txEl>
                                          </p:spTgt>
                                        </p:tgtEl>
                                        <p:attrNameLst>
                                          <p:attrName>ppt_x</p:attrName>
                                        </p:attrNameLst>
                                      </p:cBhvr>
                                    </p:anim>
                                    <p:anim from="0" to="-1.0" calcmode="lin" valueType="num">
                                      <p:cBhvr>
                                        <p:cTn id="19" dur="400" decel="50000" autoRev="1" fill="hold">
                                          <p:stCondLst>
                                            <p:cond delay="1200"/>
                                          </p:stCondLst>
                                        </p:cTn>
                                        <p:tgtEl>
                                          <p:spTgt spid="5">
                                            <p:txEl>
                                              <p:pRg st="0" end="0"/>
                                            </p:txEl>
                                          </p:spTgt>
                                        </p:tgtEl>
                                        <p:attrNameLst>
                                          <p:attrName>xshear</p:attrName>
                                        </p:attrNameLst>
                                      </p:cBhvr>
                                    </p:anim>
                                    <p:animScale>
                                      <p:cBhvr>
                                        <p:cTn id="20" dur="400" decel="100000" autoRev="1" fill="hold">
                                          <p:stCondLst>
                                            <p:cond delay="1200"/>
                                          </p:stCondLst>
                                        </p:cTn>
                                        <p:tgtEl>
                                          <p:spTgt spid="5">
                                            <p:txEl>
                                              <p:pRg st="0" end="0"/>
                                            </p:txEl>
                                          </p:spTgt>
                                        </p:tgtEl>
                                      </p:cBhvr>
                                      <p:from x="100000" y="100000"/>
                                      <p:to x="80000" y="100000"/>
                                    </p:animScale>
                                    <p:anim by="(#ppt_h/3+#ppt_w*0.1)" calcmode="lin" valueType="num">
                                      <p:cBhvr additive="sum">
                                        <p:cTn id="21" dur="400" decel="100000" autoRev="1" fill="hold">
                                          <p:stCondLst>
                                            <p:cond delay="1200"/>
                                          </p:stCondLst>
                                        </p:cTn>
                                        <p:tgtEl>
                                          <p:spTgt spid="5">
                                            <p:txEl>
                                              <p:pRg st="0" end="0"/>
                                            </p:txEl>
                                          </p:spTgt>
                                        </p:tgtEl>
                                        <p:attrNameLst>
                                          <p:attrName>ppt_x</p:attrName>
                                        </p:attrNameLst>
                                      </p:cBhvr>
                                    </p:anim>
                                  </p:childTnLst>
                                </p:cTn>
                              </p:par>
                              <p:par>
                                <p:cTn id="22" presetID="34"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from="(-#ppt_w/2)" to="(#ppt_x)" calcmode="lin" valueType="num">
                                      <p:cBhvr>
                                        <p:cTn id="24" dur="1200" fill="hold">
                                          <p:stCondLst>
                                            <p:cond delay="0"/>
                                          </p:stCondLst>
                                        </p:cTn>
                                        <p:tgtEl>
                                          <p:spTgt spid="5">
                                            <p:txEl>
                                              <p:pRg st="1" end="1"/>
                                            </p:txEl>
                                          </p:spTgt>
                                        </p:tgtEl>
                                        <p:attrNameLst>
                                          <p:attrName>ppt_x</p:attrName>
                                        </p:attrNameLst>
                                      </p:cBhvr>
                                    </p:anim>
                                    <p:anim from="0" to="-1.0" calcmode="lin" valueType="num">
                                      <p:cBhvr>
                                        <p:cTn id="25" dur="400" decel="50000" autoRev="1" fill="hold">
                                          <p:stCondLst>
                                            <p:cond delay="1200"/>
                                          </p:stCondLst>
                                        </p:cTn>
                                        <p:tgtEl>
                                          <p:spTgt spid="5">
                                            <p:txEl>
                                              <p:pRg st="1" end="1"/>
                                            </p:txEl>
                                          </p:spTgt>
                                        </p:tgtEl>
                                        <p:attrNameLst>
                                          <p:attrName>xshear</p:attrName>
                                        </p:attrNameLst>
                                      </p:cBhvr>
                                    </p:anim>
                                    <p:animScale>
                                      <p:cBhvr>
                                        <p:cTn id="26" dur="400" decel="100000" autoRev="1" fill="hold">
                                          <p:stCondLst>
                                            <p:cond delay="1200"/>
                                          </p:stCondLst>
                                        </p:cTn>
                                        <p:tgtEl>
                                          <p:spTgt spid="5">
                                            <p:txEl>
                                              <p:pRg st="1" end="1"/>
                                            </p:txEl>
                                          </p:spTgt>
                                        </p:tgtEl>
                                      </p:cBhvr>
                                      <p:from x="100000" y="100000"/>
                                      <p:to x="80000" y="100000"/>
                                    </p:animScale>
                                    <p:anim by="(#ppt_h/3+#ppt_w*0.1)" calcmode="lin" valueType="num">
                                      <p:cBhvr additive="sum">
                                        <p:cTn id="27" dur="400" decel="100000" autoRev="1" fill="hold">
                                          <p:stCondLst>
                                            <p:cond delay="1200"/>
                                          </p:stCondLst>
                                        </p:cTn>
                                        <p:tgtEl>
                                          <p:spTgt spid="5">
                                            <p:txEl>
                                              <p:pRg st="1" end="1"/>
                                            </p:txEl>
                                          </p:spTgt>
                                        </p:tgtEl>
                                        <p:attrNameLst>
                                          <p:attrName>ppt_x</p:attrName>
                                        </p:attrNameLst>
                                      </p:cBhvr>
                                    </p:anim>
                                  </p:childTnLst>
                                </p:cTn>
                              </p:par>
                              <p:par>
                                <p:cTn id="28" presetID="34"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from="(-#ppt_w/2)" to="(#ppt_x)" calcmode="lin" valueType="num">
                                      <p:cBhvr>
                                        <p:cTn id="30" dur="1200" fill="hold">
                                          <p:stCondLst>
                                            <p:cond delay="0"/>
                                          </p:stCondLst>
                                        </p:cTn>
                                        <p:tgtEl>
                                          <p:spTgt spid="5">
                                            <p:txEl>
                                              <p:pRg st="2" end="2"/>
                                            </p:txEl>
                                          </p:spTgt>
                                        </p:tgtEl>
                                        <p:attrNameLst>
                                          <p:attrName>ppt_x</p:attrName>
                                        </p:attrNameLst>
                                      </p:cBhvr>
                                    </p:anim>
                                    <p:anim from="0" to="-1.0" calcmode="lin" valueType="num">
                                      <p:cBhvr>
                                        <p:cTn id="31" dur="400" decel="50000" autoRev="1" fill="hold">
                                          <p:stCondLst>
                                            <p:cond delay="1200"/>
                                          </p:stCondLst>
                                        </p:cTn>
                                        <p:tgtEl>
                                          <p:spTgt spid="5">
                                            <p:txEl>
                                              <p:pRg st="2" end="2"/>
                                            </p:txEl>
                                          </p:spTgt>
                                        </p:tgtEl>
                                        <p:attrNameLst>
                                          <p:attrName>xshear</p:attrName>
                                        </p:attrNameLst>
                                      </p:cBhvr>
                                    </p:anim>
                                    <p:animScale>
                                      <p:cBhvr>
                                        <p:cTn id="32" dur="400" decel="100000" autoRev="1" fill="hold">
                                          <p:stCondLst>
                                            <p:cond delay="1200"/>
                                          </p:stCondLst>
                                        </p:cTn>
                                        <p:tgtEl>
                                          <p:spTgt spid="5">
                                            <p:txEl>
                                              <p:pRg st="2" end="2"/>
                                            </p:txEl>
                                          </p:spTgt>
                                        </p:tgtEl>
                                      </p:cBhvr>
                                      <p:from x="100000" y="100000"/>
                                      <p:to x="80000" y="100000"/>
                                    </p:animScale>
                                    <p:anim by="(#ppt_h/3+#ppt_w*0.1)" calcmode="lin" valueType="num">
                                      <p:cBhvr additive="sum">
                                        <p:cTn id="33" dur="400" decel="100000" autoRev="1" fill="hold">
                                          <p:stCondLst>
                                            <p:cond delay="1200"/>
                                          </p:stCondLst>
                                        </p:cTn>
                                        <p:tgtEl>
                                          <p:spTgt spid="5">
                                            <p:txEl>
                                              <p:pRg st="2" end="2"/>
                                            </p:txEl>
                                          </p:spTgt>
                                        </p:tgtEl>
                                        <p:attrNameLst>
                                          <p:attrName>ppt_x</p:attrName>
                                        </p:attrNameLst>
                                      </p:cBhvr>
                                    </p:anim>
                                  </p:childTnLst>
                                </p:cTn>
                              </p:par>
                              <p:par>
                                <p:cTn id="34" presetID="34" presetClass="entr" presetSubtype="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 from="(-#ppt_w/2)" to="(#ppt_x)" calcmode="lin" valueType="num">
                                      <p:cBhvr>
                                        <p:cTn id="36" dur="1200" fill="hold">
                                          <p:stCondLst>
                                            <p:cond delay="0"/>
                                          </p:stCondLst>
                                        </p:cTn>
                                        <p:tgtEl>
                                          <p:spTgt spid="5">
                                            <p:txEl>
                                              <p:pRg st="3" end="3"/>
                                            </p:txEl>
                                          </p:spTgt>
                                        </p:tgtEl>
                                        <p:attrNameLst>
                                          <p:attrName>ppt_x</p:attrName>
                                        </p:attrNameLst>
                                      </p:cBhvr>
                                    </p:anim>
                                    <p:anim from="0" to="-1.0" calcmode="lin" valueType="num">
                                      <p:cBhvr>
                                        <p:cTn id="37" dur="400" decel="50000" autoRev="1" fill="hold">
                                          <p:stCondLst>
                                            <p:cond delay="1200"/>
                                          </p:stCondLst>
                                        </p:cTn>
                                        <p:tgtEl>
                                          <p:spTgt spid="5">
                                            <p:txEl>
                                              <p:pRg st="3" end="3"/>
                                            </p:txEl>
                                          </p:spTgt>
                                        </p:tgtEl>
                                        <p:attrNameLst>
                                          <p:attrName>xshear</p:attrName>
                                        </p:attrNameLst>
                                      </p:cBhvr>
                                    </p:anim>
                                    <p:animScale>
                                      <p:cBhvr>
                                        <p:cTn id="38" dur="400" decel="100000" autoRev="1" fill="hold">
                                          <p:stCondLst>
                                            <p:cond delay="1200"/>
                                          </p:stCondLst>
                                        </p:cTn>
                                        <p:tgtEl>
                                          <p:spTgt spid="5">
                                            <p:txEl>
                                              <p:pRg st="3" end="3"/>
                                            </p:txEl>
                                          </p:spTgt>
                                        </p:tgtEl>
                                      </p:cBhvr>
                                      <p:from x="100000" y="100000"/>
                                      <p:to x="80000" y="100000"/>
                                    </p:animScale>
                                    <p:anim by="(#ppt_h/3+#ppt_w*0.1)" calcmode="lin" valueType="num">
                                      <p:cBhvr additive="sum">
                                        <p:cTn id="39" dur="400" decel="100000" autoRev="1" fill="hold">
                                          <p:stCondLst>
                                            <p:cond delay="1200"/>
                                          </p:stCondLst>
                                        </p:cTn>
                                        <p:tgtEl>
                                          <p:spTgt spid="5">
                                            <p:txEl>
                                              <p:pRg st="3" end="3"/>
                                            </p:txEl>
                                          </p:spTgt>
                                        </p:tgtEl>
                                        <p:attrNameLst>
                                          <p:attrName>ppt_x</p:attrName>
                                        </p:attrNameLst>
                                      </p:cBhvr>
                                    </p:anim>
                                  </p:childTnLst>
                                </p:cTn>
                              </p:par>
                              <p:par>
                                <p:cTn id="40" presetID="34" presetClass="entr" presetSubtype="0" fill="hold" nodeType="with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from="(-#ppt_w/2)" to="(#ppt_x)" calcmode="lin" valueType="num">
                                      <p:cBhvr>
                                        <p:cTn id="42" dur="1200" fill="hold">
                                          <p:stCondLst>
                                            <p:cond delay="0"/>
                                          </p:stCondLst>
                                        </p:cTn>
                                        <p:tgtEl>
                                          <p:spTgt spid="5">
                                            <p:txEl>
                                              <p:pRg st="4" end="4"/>
                                            </p:txEl>
                                          </p:spTgt>
                                        </p:tgtEl>
                                        <p:attrNameLst>
                                          <p:attrName>ppt_x</p:attrName>
                                        </p:attrNameLst>
                                      </p:cBhvr>
                                    </p:anim>
                                    <p:anim from="0" to="-1.0" calcmode="lin" valueType="num">
                                      <p:cBhvr>
                                        <p:cTn id="43" dur="400" decel="50000" autoRev="1" fill="hold">
                                          <p:stCondLst>
                                            <p:cond delay="1200"/>
                                          </p:stCondLst>
                                        </p:cTn>
                                        <p:tgtEl>
                                          <p:spTgt spid="5">
                                            <p:txEl>
                                              <p:pRg st="4" end="4"/>
                                            </p:txEl>
                                          </p:spTgt>
                                        </p:tgtEl>
                                        <p:attrNameLst>
                                          <p:attrName>xshear</p:attrName>
                                        </p:attrNameLst>
                                      </p:cBhvr>
                                    </p:anim>
                                    <p:animScale>
                                      <p:cBhvr>
                                        <p:cTn id="44" dur="400" decel="100000" autoRev="1" fill="hold">
                                          <p:stCondLst>
                                            <p:cond delay="1200"/>
                                          </p:stCondLst>
                                        </p:cTn>
                                        <p:tgtEl>
                                          <p:spTgt spid="5">
                                            <p:txEl>
                                              <p:pRg st="4" end="4"/>
                                            </p:txEl>
                                          </p:spTgt>
                                        </p:tgtEl>
                                      </p:cBhvr>
                                      <p:from x="100000" y="100000"/>
                                      <p:to x="80000" y="100000"/>
                                    </p:animScale>
                                    <p:anim by="(#ppt_h/3+#ppt_w*0.1)" calcmode="lin" valueType="num">
                                      <p:cBhvr additive="sum">
                                        <p:cTn id="45" dur="400" decel="100000" autoRev="1" fill="hold">
                                          <p:stCondLst>
                                            <p:cond delay="1200"/>
                                          </p:stCondLst>
                                        </p:cTn>
                                        <p:tgtEl>
                                          <p:spTgt spid="5">
                                            <p:txEl>
                                              <p:pRg st="4" end="4"/>
                                            </p:txEl>
                                          </p:spTgt>
                                        </p:tgtEl>
                                        <p:attrNameLst>
                                          <p:attrName>ppt_x</p:attrName>
                                        </p:attrNameLst>
                                      </p:cBhvr>
                                    </p:anim>
                                  </p:childTnLst>
                                </p:cTn>
                              </p:par>
                              <p:par>
                                <p:cTn id="46" presetID="34" presetClass="entr" presetSubtype="0" fill="hold"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 from="(-#ppt_w/2)" to="(#ppt_x)" calcmode="lin" valueType="num">
                                      <p:cBhvr>
                                        <p:cTn id="48" dur="1200" fill="hold">
                                          <p:stCondLst>
                                            <p:cond delay="0"/>
                                          </p:stCondLst>
                                        </p:cTn>
                                        <p:tgtEl>
                                          <p:spTgt spid="5">
                                            <p:txEl>
                                              <p:pRg st="5" end="5"/>
                                            </p:txEl>
                                          </p:spTgt>
                                        </p:tgtEl>
                                        <p:attrNameLst>
                                          <p:attrName>ppt_x</p:attrName>
                                        </p:attrNameLst>
                                      </p:cBhvr>
                                    </p:anim>
                                    <p:anim from="0" to="-1.0" calcmode="lin" valueType="num">
                                      <p:cBhvr>
                                        <p:cTn id="49" dur="400" decel="50000" autoRev="1" fill="hold">
                                          <p:stCondLst>
                                            <p:cond delay="1200"/>
                                          </p:stCondLst>
                                        </p:cTn>
                                        <p:tgtEl>
                                          <p:spTgt spid="5">
                                            <p:txEl>
                                              <p:pRg st="5" end="5"/>
                                            </p:txEl>
                                          </p:spTgt>
                                        </p:tgtEl>
                                        <p:attrNameLst>
                                          <p:attrName>xshear</p:attrName>
                                        </p:attrNameLst>
                                      </p:cBhvr>
                                    </p:anim>
                                    <p:animScale>
                                      <p:cBhvr>
                                        <p:cTn id="50" dur="400" decel="100000" autoRev="1" fill="hold">
                                          <p:stCondLst>
                                            <p:cond delay="1200"/>
                                          </p:stCondLst>
                                        </p:cTn>
                                        <p:tgtEl>
                                          <p:spTgt spid="5">
                                            <p:txEl>
                                              <p:pRg st="5" end="5"/>
                                            </p:txEl>
                                          </p:spTgt>
                                        </p:tgtEl>
                                      </p:cBhvr>
                                      <p:from x="100000" y="100000"/>
                                      <p:to x="80000" y="100000"/>
                                    </p:animScale>
                                    <p:anim by="(#ppt_h/3+#ppt_w*0.1)" calcmode="lin" valueType="num">
                                      <p:cBhvr additive="sum">
                                        <p:cTn id="51" dur="400" decel="100000" autoRev="1" fill="hold">
                                          <p:stCondLst>
                                            <p:cond delay="1200"/>
                                          </p:stCondLst>
                                        </p:cTn>
                                        <p:tgtEl>
                                          <p:spTgt spid="5">
                                            <p:txEl>
                                              <p:pRg st="5" end="5"/>
                                            </p:txEl>
                                          </p:spTgt>
                                        </p:tgtEl>
                                        <p:attrNameLst>
                                          <p:attrName>ppt_x</p:attrName>
                                        </p:attrNameLst>
                                      </p:cBhvr>
                                    </p:anim>
                                  </p:childTnLst>
                                </p:cTn>
                              </p:par>
                              <p:par>
                                <p:cTn id="52" presetID="34" presetClass="entr" presetSubtype="0"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 from="(-#ppt_w/2)" to="(#ppt_x)" calcmode="lin" valueType="num">
                                      <p:cBhvr>
                                        <p:cTn id="54" dur="1200" fill="hold">
                                          <p:stCondLst>
                                            <p:cond delay="0"/>
                                          </p:stCondLst>
                                        </p:cTn>
                                        <p:tgtEl>
                                          <p:spTgt spid="5">
                                            <p:txEl>
                                              <p:pRg st="6" end="6"/>
                                            </p:txEl>
                                          </p:spTgt>
                                        </p:tgtEl>
                                        <p:attrNameLst>
                                          <p:attrName>ppt_x</p:attrName>
                                        </p:attrNameLst>
                                      </p:cBhvr>
                                    </p:anim>
                                    <p:anim from="0" to="-1.0" calcmode="lin" valueType="num">
                                      <p:cBhvr>
                                        <p:cTn id="55" dur="400" decel="50000" autoRev="1" fill="hold">
                                          <p:stCondLst>
                                            <p:cond delay="1200"/>
                                          </p:stCondLst>
                                        </p:cTn>
                                        <p:tgtEl>
                                          <p:spTgt spid="5">
                                            <p:txEl>
                                              <p:pRg st="6" end="6"/>
                                            </p:txEl>
                                          </p:spTgt>
                                        </p:tgtEl>
                                        <p:attrNameLst>
                                          <p:attrName>xshear</p:attrName>
                                        </p:attrNameLst>
                                      </p:cBhvr>
                                    </p:anim>
                                    <p:animScale>
                                      <p:cBhvr>
                                        <p:cTn id="56" dur="400" decel="100000" autoRev="1" fill="hold">
                                          <p:stCondLst>
                                            <p:cond delay="1200"/>
                                          </p:stCondLst>
                                        </p:cTn>
                                        <p:tgtEl>
                                          <p:spTgt spid="5">
                                            <p:txEl>
                                              <p:pRg st="6" end="6"/>
                                            </p:txEl>
                                          </p:spTgt>
                                        </p:tgtEl>
                                      </p:cBhvr>
                                      <p:from x="100000" y="100000"/>
                                      <p:to x="80000" y="100000"/>
                                    </p:animScale>
                                    <p:anim by="(#ppt_h/3+#ppt_w*0.1)" calcmode="lin" valueType="num">
                                      <p:cBhvr additive="sum">
                                        <p:cTn id="57" dur="400" decel="100000" autoRev="1" fill="hold">
                                          <p:stCondLst>
                                            <p:cond delay="1200"/>
                                          </p:stCondLst>
                                        </p:cTn>
                                        <p:tgtEl>
                                          <p:spTgt spid="5">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0"/>
            <a:ext cx="8763000" cy="5287962"/>
          </a:xfrm>
        </p:spPr>
        <p:txBody>
          <a:bodyPr>
            <a:noAutofit/>
          </a:bodyPr>
          <a:lstStyle/>
          <a:p>
            <a:pPr>
              <a:lnSpc>
                <a:spcPct val="150000"/>
              </a:lnSpc>
            </a:pPr>
            <a:r>
              <a:rPr lang="en-US" sz="1800" dirty="0" err="1" smtClean="0"/>
              <a:t>Percobaan</a:t>
            </a:r>
            <a:r>
              <a:rPr lang="en-US" sz="1800" dirty="0" smtClean="0"/>
              <a:t> </a:t>
            </a:r>
            <a:r>
              <a:rPr lang="en-US" sz="1800" dirty="0" err="1" smtClean="0"/>
              <a:t>diatas</a:t>
            </a:r>
            <a:r>
              <a:rPr lang="en-US" sz="1800" dirty="0" smtClean="0"/>
              <a:t> </a:t>
            </a:r>
            <a:r>
              <a:rPr lang="en-US" sz="1800" dirty="0" err="1" smtClean="0"/>
              <a:t>berkaitan</a:t>
            </a:r>
            <a:r>
              <a:rPr lang="en-US" sz="1800" dirty="0" smtClean="0"/>
              <a:t> </a:t>
            </a:r>
            <a:r>
              <a:rPr lang="en-US" sz="1800" dirty="0" err="1" smtClean="0"/>
              <a:t>dengan</a:t>
            </a:r>
            <a:r>
              <a:rPr lang="en-US" sz="1800" dirty="0" smtClean="0"/>
              <a:t> </a:t>
            </a:r>
            <a:r>
              <a:rPr lang="en-US" sz="1800" dirty="0" err="1" smtClean="0"/>
              <a:t>Hukum</a:t>
            </a:r>
            <a:r>
              <a:rPr lang="en-US" sz="1800" dirty="0" smtClean="0"/>
              <a:t> III Newton </a:t>
            </a:r>
            <a:r>
              <a:rPr lang="en-US" sz="1800" dirty="0" err="1" smtClean="0"/>
              <a:t>atau</a:t>
            </a:r>
            <a:r>
              <a:rPr lang="en-US" sz="1800" dirty="0" smtClean="0"/>
              <a:t> </a:t>
            </a:r>
            <a:r>
              <a:rPr lang="en-US" sz="1800" dirty="0" err="1" smtClean="0"/>
              <a:t>Hukum</a:t>
            </a:r>
            <a:r>
              <a:rPr lang="en-US" sz="1800" dirty="0" smtClean="0"/>
              <a:t> </a:t>
            </a:r>
            <a:r>
              <a:rPr lang="en-US" sz="1800" dirty="0" err="1" smtClean="0"/>
              <a:t>Aksi</a:t>
            </a:r>
            <a:r>
              <a:rPr lang="en-US" sz="1800" dirty="0" smtClean="0"/>
              <a:t> </a:t>
            </a:r>
            <a:r>
              <a:rPr lang="en-US" sz="1800" dirty="0" err="1" smtClean="0"/>
              <a:t>Reaksi</a:t>
            </a:r>
            <a:r>
              <a:rPr lang="en-US" sz="1800" dirty="0" smtClean="0"/>
              <a:t> yang </a:t>
            </a:r>
            <a:r>
              <a:rPr lang="en-US" sz="1800" dirty="0" err="1" smtClean="0"/>
              <a:t>menyatakan</a:t>
            </a:r>
            <a:r>
              <a:rPr lang="en-US" sz="1800" dirty="0" smtClean="0"/>
              <a:t> </a:t>
            </a:r>
            <a:r>
              <a:rPr lang="en-US" sz="1800" dirty="0" err="1" smtClean="0"/>
              <a:t>bahwa</a:t>
            </a:r>
            <a:r>
              <a:rPr lang="en-US" sz="1800" dirty="0" smtClean="0"/>
              <a:t> </a:t>
            </a:r>
            <a:r>
              <a:rPr lang="en-US" sz="1800" i="1" dirty="0" smtClean="0"/>
              <a:t>“ </a:t>
            </a:r>
            <a:r>
              <a:rPr lang="en-US" sz="1800" i="1" dirty="0" err="1" smtClean="0"/>
              <a:t>apabila</a:t>
            </a:r>
            <a:r>
              <a:rPr lang="en-US" sz="1800" i="1" dirty="0" smtClean="0"/>
              <a:t> </a:t>
            </a:r>
            <a:r>
              <a:rPr lang="en-US" sz="1800" i="1" dirty="0" err="1" smtClean="0"/>
              <a:t>sebuah</a:t>
            </a:r>
            <a:r>
              <a:rPr lang="en-US" sz="1800" i="1" dirty="0" smtClean="0"/>
              <a:t> </a:t>
            </a:r>
            <a:r>
              <a:rPr lang="en-US" sz="1800" i="1" dirty="0" err="1" smtClean="0"/>
              <a:t>benda</a:t>
            </a:r>
            <a:r>
              <a:rPr lang="en-US" sz="1800" i="1" dirty="0" smtClean="0"/>
              <a:t> </a:t>
            </a:r>
            <a:r>
              <a:rPr lang="en-US" sz="1800" i="1" dirty="0" err="1" smtClean="0"/>
              <a:t>mengerjakan</a:t>
            </a:r>
            <a:r>
              <a:rPr lang="en-US" sz="1800" i="1" dirty="0" smtClean="0"/>
              <a:t> </a:t>
            </a:r>
            <a:r>
              <a:rPr lang="en-US" sz="1800" i="1" dirty="0" err="1" smtClean="0"/>
              <a:t>gaya</a:t>
            </a:r>
            <a:r>
              <a:rPr lang="en-US" sz="1800" i="1" dirty="0" smtClean="0"/>
              <a:t> ( </a:t>
            </a:r>
            <a:r>
              <a:rPr lang="en-US" sz="1800" i="1" dirty="0" err="1" smtClean="0"/>
              <a:t>gaya</a:t>
            </a:r>
            <a:r>
              <a:rPr lang="en-US" sz="1800" i="1" dirty="0" smtClean="0"/>
              <a:t> </a:t>
            </a:r>
            <a:r>
              <a:rPr lang="en-US" sz="1800" i="1" dirty="0" err="1" smtClean="0"/>
              <a:t>aksi</a:t>
            </a:r>
            <a:r>
              <a:rPr lang="en-US" sz="1800" i="1" dirty="0" smtClean="0"/>
              <a:t> ) </a:t>
            </a:r>
            <a:r>
              <a:rPr lang="en-US" sz="1800" i="1" dirty="0" err="1" smtClean="0"/>
              <a:t>kepada</a:t>
            </a:r>
            <a:r>
              <a:rPr lang="en-US" sz="1800" i="1" dirty="0" smtClean="0"/>
              <a:t> </a:t>
            </a:r>
            <a:r>
              <a:rPr lang="en-US" sz="1800" i="1" dirty="0" err="1" smtClean="0"/>
              <a:t>benda</a:t>
            </a:r>
            <a:r>
              <a:rPr lang="en-US" sz="1800" i="1" dirty="0" smtClean="0"/>
              <a:t> yang lain, </a:t>
            </a:r>
            <a:r>
              <a:rPr lang="en-US" sz="1800" i="1" dirty="0" err="1" smtClean="0"/>
              <a:t>benda</a:t>
            </a:r>
            <a:r>
              <a:rPr lang="en-US" sz="1800" i="1" dirty="0" smtClean="0"/>
              <a:t> </a:t>
            </a:r>
            <a:r>
              <a:rPr lang="en-US" sz="1800" i="1" dirty="0" err="1" smtClean="0"/>
              <a:t>kedua</a:t>
            </a:r>
            <a:r>
              <a:rPr lang="en-US" sz="1800" i="1" dirty="0" smtClean="0"/>
              <a:t> </a:t>
            </a:r>
            <a:r>
              <a:rPr lang="en-US" sz="1800" i="1" dirty="0" err="1" smtClean="0"/>
              <a:t>akan</a:t>
            </a:r>
            <a:r>
              <a:rPr lang="en-US" sz="1800" i="1" dirty="0" smtClean="0"/>
              <a:t> </a:t>
            </a:r>
            <a:r>
              <a:rPr lang="en-US" sz="1800" i="1" dirty="0" err="1" smtClean="0"/>
              <a:t>mengerjakan</a:t>
            </a:r>
            <a:r>
              <a:rPr lang="en-US" sz="1800" i="1" dirty="0" smtClean="0"/>
              <a:t> </a:t>
            </a:r>
            <a:r>
              <a:rPr lang="en-US" sz="1800" i="1" dirty="0" err="1" smtClean="0"/>
              <a:t>gaya</a:t>
            </a:r>
            <a:r>
              <a:rPr lang="en-US" sz="1800" i="1" dirty="0" smtClean="0"/>
              <a:t> ( </a:t>
            </a:r>
            <a:r>
              <a:rPr lang="en-US" sz="1800" i="1" dirty="0" err="1" smtClean="0"/>
              <a:t>gaya</a:t>
            </a:r>
            <a:r>
              <a:rPr lang="en-US" sz="1800" i="1" dirty="0" smtClean="0"/>
              <a:t> </a:t>
            </a:r>
            <a:r>
              <a:rPr lang="en-US" sz="1800" i="1" dirty="0" err="1" smtClean="0"/>
              <a:t>reaksi</a:t>
            </a:r>
            <a:r>
              <a:rPr lang="en-US" sz="1800" i="1" dirty="0" smtClean="0"/>
              <a:t> ) </a:t>
            </a:r>
            <a:r>
              <a:rPr lang="en-US" sz="1800" i="1" dirty="0" err="1" smtClean="0"/>
              <a:t>pada</a:t>
            </a:r>
            <a:r>
              <a:rPr lang="en-US" sz="1800" i="1" dirty="0" smtClean="0"/>
              <a:t> </a:t>
            </a:r>
            <a:r>
              <a:rPr lang="en-US" sz="1800" i="1" dirty="0" err="1" smtClean="0"/>
              <a:t>benda</a:t>
            </a:r>
            <a:r>
              <a:rPr lang="en-US" sz="1800" i="1" dirty="0" smtClean="0"/>
              <a:t> </a:t>
            </a:r>
            <a:r>
              <a:rPr lang="en-US" sz="1800" i="1" dirty="0" err="1" smtClean="0"/>
              <a:t>pertama</a:t>
            </a:r>
            <a:r>
              <a:rPr lang="en-US" sz="1800" i="1" dirty="0" smtClean="0"/>
              <a:t> yang </a:t>
            </a:r>
            <a:r>
              <a:rPr lang="en-US" sz="1800" i="1" dirty="0" err="1" smtClean="0"/>
              <a:t>besarnya</a:t>
            </a:r>
            <a:r>
              <a:rPr lang="en-US" sz="1800" i="1" dirty="0" smtClean="0"/>
              <a:t> </a:t>
            </a:r>
            <a:r>
              <a:rPr lang="en-US" sz="1800" i="1" dirty="0" err="1" smtClean="0"/>
              <a:t>sama</a:t>
            </a:r>
            <a:r>
              <a:rPr lang="en-US" sz="1800" i="1" dirty="0" smtClean="0"/>
              <a:t> </a:t>
            </a:r>
            <a:r>
              <a:rPr lang="en-US" sz="1800" i="1" dirty="0" err="1" smtClean="0"/>
              <a:t>dan</a:t>
            </a:r>
            <a:r>
              <a:rPr lang="en-US" sz="1800" i="1" dirty="0" smtClean="0"/>
              <a:t> </a:t>
            </a:r>
            <a:r>
              <a:rPr lang="en-US" sz="1800" i="1" dirty="0" err="1" smtClean="0"/>
              <a:t>arahnya</a:t>
            </a:r>
            <a:r>
              <a:rPr lang="en-US" sz="1800" i="1" dirty="0" smtClean="0"/>
              <a:t> </a:t>
            </a:r>
            <a:r>
              <a:rPr lang="en-US" sz="1800" i="1" dirty="0" err="1" smtClean="0"/>
              <a:t>berlawanan</a:t>
            </a:r>
            <a:r>
              <a:rPr lang="en-US" sz="1800" i="1" dirty="0" smtClean="0"/>
              <a:t>”.</a:t>
            </a:r>
            <a:r>
              <a:rPr lang="en-US" sz="1800" dirty="0" smtClean="0"/>
              <a:t/>
            </a:r>
            <a:br>
              <a:rPr lang="en-US" sz="1800" dirty="0" smtClean="0"/>
            </a:br>
            <a:r>
              <a:rPr lang="en-US" sz="1800" dirty="0" err="1" smtClean="0"/>
              <a:t>Secara</a:t>
            </a:r>
            <a:r>
              <a:rPr lang="en-US" sz="1800" dirty="0" smtClean="0"/>
              <a:t> </a:t>
            </a:r>
            <a:r>
              <a:rPr lang="en-US" sz="1800" dirty="0" err="1" smtClean="0"/>
              <a:t>matematis</a:t>
            </a:r>
            <a:r>
              <a:rPr lang="en-US" sz="1800" dirty="0" smtClean="0"/>
              <a:t> </a:t>
            </a:r>
            <a:r>
              <a:rPr lang="en-US" sz="1800" dirty="0" err="1" smtClean="0"/>
              <a:t>Hukum</a:t>
            </a:r>
            <a:r>
              <a:rPr lang="en-US" sz="1800" dirty="0" smtClean="0"/>
              <a:t> III Newton </a:t>
            </a:r>
            <a:r>
              <a:rPr lang="en-US" sz="1800" dirty="0" err="1" smtClean="0"/>
              <a:t>dapat</a:t>
            </a:r>
            <a:r>
              <a:rPr lang="en-US" sz="1800" dirty="0" smtClean="0"/>
              <a:t> </a:t>
            </a:r>
            <a:r>
              <a:rPr lang="en-US" sz="1800" dirty="0" err="1" smtClean="0"/>
              <a:t>di</a:t>
            </a:r>
            <a:r>
              <a:rPr lang="en-US" sz="1800" dirty="0" smtClean="0"/>
              <a:t> </a:t>
            </a:r>
            <a:r>
              <a:rPr lang="en-US" sz="1800" dirty="0" err="1" smtClean="0"/>
              <a:t>tulis</a:t>
            </a:r>
            <a:r>
              <a:rPr lang="en-US" sz="1800" dirty="0" smtClean="0"/>
              <a:t> </a:t>
            </a:r>
            <a:r>
              <a:rPr lang="en-US" sz="1800" dirty="0" err="1" smtClean="0"/>
              <a:t>sebagai</a:t>
            </a:r>
            <a:r>
              <a:rPr lang="en-US" sz="1800" dirty="0" smtClean="0"/>
              <a:t> </a:t>
            </a:r>
            <a:r>
              <a:rPr lang="en-US" sz="1800" dirty="0" err="1" smtClean="0"/>
              <a:t>berikut</a:t>
            </a:r>
            <a:r>
              <a:rPr lang="en-US" sz="1800" dirty="0" smtClean="0"/>
              <a:t> :</a:t>
            </a:r>
            <a:br>
              <a:rPr lang="en-US" sz="1800" dirty="0" smtClean="0"/>
            </a:br>
            <a:r>
              <a:rPr lang="en-US" sz="1800" dirty="0" smtClean="0"/>
              <a:t/>
            </a:r>
            <a:br>
              <a:rPr lang="en-US" sz="1800" dirty="0" smtClean="0"/>
            </a:br>
            <a:r>
              <a:rPr lang="en-US" sz="1800" dirty="0" smtClean="0"/>
              <a:t>Gaya </a:t>
            </a:r>
            <a:r>
              <a:rPr lang="en-US" sz="1800" dirty="0" err="1" smtClean="0"/>
              <a:t>aksi</a:t>
            </a:r>
            <a:r>
              <a:rPr lang="en-US" sz="1800" dirty="0" smtClean="0"/>
              <a:t> = - Gaya </a:t>
            </a:r>
            <a:r>
              <a:rPr lang="en-US" sz="1800" dirty="0" err="1" smtClean="0"/>
              <a:t>reaksi</a:t>
            </a:r>
            <a:r>
              <a:rPr lang="en-US" sz="1800" dirty="0" smtClean="0"/>
              <a:t/>
            </a:r>
            <a:br>
              <a:rPr lang="en-US" sz="1800" dirty="0" smtClean="0"/>
            </a:br>
            <a:r>
              <a:rPr lang="en-US" sz="1800" dirty="0" smtClean="0"/>
              <a:t/>
            </a:r>
            <a:br>
              <a:rPr lang="en-US" sz="1800" dirty="0" smtClean="0"/>
            </a:br>
            <a:r>
              <a:rPr lang="en-US" sz="3200" i="1" dirty="0" smtClean="0">
                <a:latin typeface="Baskerville Old Face" pitchFamily="18" charset="0"/>
              </a:rPr>
              <a:t> F </a:t>
            </a:r>
            <a:r>
              <a:rPr lang="en-US" sz="1800" dirty="0" err="1" smtClean="0"/>
              <a:t>aksi</a:t>
            </a:r>
            <a:r>
              <a:rPr lang="en-US" sz="1800" dirty="0" smtClean="0"/>
              <a:t> =</a:t>
            </a:r>
            <a:r>
              <a:rPr lang="en-US" sz="1800" i="1" dirty="0" smtClean="0"/>
              <a:t> </a:t>
            </a:r>
            <a:r>
              <a:rPr lang="en-US" sz="3200" i="1" dirty="0" smtClean="0">
                <a:latin typeface="Baskerville Old Face" pitchFamily="18" charset="0"/>
              </a:rPr>
              <a:t>- F </a:t>
            </a:r>
            <a:r>
              <a:rPr lang="en-US" sz="1800" dirty="0" err="1" smtClean="0"/>
              <a:t>reaksi</a:t>
            </a:r>
            <a:r>
              <a:rPr lang="en-US" sz="1800" dirty="0" smtClean="0"/>
              <a:t> ………………………..</a:t>
            </a:r>
            <a:br>
              <a:rPr lang="en-US" sz="1800" dirty="0" smtClean="0"/>
            </a:br>
            <a:r>
              <a:rPr lang="en-US" sz="1800" dirty="0" smtClean="0"/>
              <a:t/>
            </a:r>
            <a:br>
              <a:rPr lang="en-US" sz="1800" dirty="0" smtClean="0"/>
            </a:br>
            <a:r>
              <a:rPr lang="en-US" sz="1800" dirty="0" smtClean="0"/>
              <a:t>Gaya </a:t>
            </a:r>
            <a:r>
              <a:rPr lang="en-US" sz="1800" dirty="0" err="1" smtClean="0"/>
              <a:t>aksi</a:t>
            </a:r>
            <a:r>
              <a:rPr lang="en-US" sz="1800" dirty="0" smtClean="0"/>
              <a:t> </a:t>
            </a:r>
            <a:r>
              <a:rPr lang="en-US" sz="1800" dirty="0" err="1" smtClean="0"/>
              <a:t>dan</a:t>
            </a:r>
            <a:r>
              <a:rPr lang="en-US" sz="1800" dirty="0" smtClean="0"/>
              <a:t> </a:t>
            </a:r>
            <a:r>
              <a:rPr lang="en-US" sz="1800" dirty="0" err="1" smtClean="0"/>
              <a:t>reaksi</a:t>
            </a:r>
            <a:r>
              <a:rPr lang="en-US" sz="1800" dirty="0" smtClean="0"/>
              <a:t> </a:t>
            </a:r>
            <a:r>
              <a:rPr lang="en-US" sz="1800" dirty="0" err="1" smtClean="0"/>
              <a:t>tersebut</a:t>
            </a:r>
            <a:r>
              <a:rPr lang="en-US" sz="1800" dirty="0" smtClean="0"/>
              <a:t> </a:t>
            </a:r>
            <a:r>
              <a:rPr lang="en-US" sz="1800" dirty="0" err="1" smtClean="0"/>
              <a:t>memiliki</a:t>
            </a:r>
            <a:r>
              <a:rPr lang="en-US" sz="1800" dirty="0" smtClean="0"/>
              <a:t> </a:t>
            </a:r>
            <a:r>
              <a:rPr lang="en-US" sz="1800" dirty="0" err="1" smtClean="0"/>
              <a:t>besar</a:t>
            </a:r>
            <a:r>
              <a:rPr lang="en-US" sz="1800" dirty="0" smtClean="0"/>
              <a:t> yang </a:t>
            </a:r>
            <a:r>
              <a:rPr lang="en-US" sz="1800" dirty="0" err="1" smtClean="0"/>
              <a:t>sama</a:t>
            </a:r>
            <a:r>
              <a:rPr lang="en-US" sz="1800" dirty="0" smtClean="0"/>
              <a:t>, </a:t>
            </a:r>
            <a:r>
              <a:rPr lang="en-US" sz="1800" dirty="0" err="1" smtClean="0"/>
              <a:t>tetapi</a:t>
            </a:r>
            <a:r>
              <a:rPr lang="en-US" sz="1800" dirty="0" smtClean="0"/>
              <a:t> </a:t>
            </a:r>
            <a:r>
              <a:rPr lang="en-US" sz="1800" dirty="0" err="1" smtClean="0"/>
              <a:t>berlawanan</a:t>
            </a:r>
            <a:r>
              <a:rPr lang="en-US" sz="1800" dirty="0" smtClean="0"/>
              <a:t> </a:t>
            </a:r>
            <a:r>
              <a:rPr lang="en-US" sz="1800" dirty="0" err="1" smtClean="0"/>
              <a:t>arah</a:t>
            </a:r>
            <a:r>
              <a:rPr lang="en-US" sz="1800" dirty="0" smtClean="0"/>
              <a:t> </a:t>
            </a:r>
            <a:r>
              <a:rPr lang="en-US" sz="1800" dirty="0" err="1" smtClean="0"/>
              <a:t>dan</a:t>
            </a:r>
            <a:r>
              <a:rPr lang="en-US" sz="1800" dirty="0" smtClean="0"/>
              <a:t> </a:t>
            </a:r>
            <a:r>
              <a:rPr lang="en-US" sz="1800" dirty="0" err="1" smtClean="0"/>
              <a:t>bekerja</a:t>
            </a:r>
            <a:r>
              <a:rPr lang="en-US" sz="1800" dirty="0" smtClean="0"/>
              <a:t> </a:t>
            </a:r>
            <a:r>
              <a:rPr lang="en-US" sz="1800" dirty="0" err="1" smtClean="0"/>
              <a:t>pada</a:t>
            </a:r>
            <a:r>
              <a:rPr lang="en-US" sz="1800" dirty="0" smtClean="0"/>
              <a:t> </a:t>
            </a:r>
            <a:r>
              <a:rPr lang="en-US" sz="1800" dirty="0" err="1" smtClean="0"/>
              <a:t>dua</a:t>
            </a:r>
            <a:r>
              <a:rPr lang="en-US" sz="1800" dirty="0" smtClean="0"/>
              <a:t> </a:t>
            </a:r>
            <a:r>
              <a:rPr lang="en-US" sz="1800" dirty="0" err="1" smtClean="0"/>
              <a:t>benda</a:t>
            </a:r>
            <a:r>
              <a:rPr lang="en-US" sz="1800" dirty="0" smtClean="0"/>
              <a:t> yang </a:t>
            </a:r>
            <a:r>
              <a:rPr lang="en-US" sz="1800" dirty="0" err="1" smtClean="0"/>
              <a:t>berbeda</a:t>
            </a:r>
            <a:r>
              <a:rPr lang="en-US" sz="1800" dirty="0" smtClean="0"/>
              <a:t>.</a:t>
            </a:r>
            <a:br>
              <a:rPr lang="en-US" sz="1800" dirty="0" smtClean="0"/>
            </a:br>
            <a:endParaRPr lang="en-US" sz="1800" i="1" dirty="0"/>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3"/>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Effect transition="in" filter="fade">
                                      <p:cBhvr>
                                        <p:cTn id="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2000" y="381000"/>
            <a:ext cx="4343400" cy="1676400"/>
          </a:xfrm>
        </p:spPr>
        <p:txBody>
          <a:bodyPr>
            <a:normAutofit/>
          </a:bodyPr>
          <a:lstStyle/>
          <a:p>
            <a:r>
              <a:rPr lang="en-US" sz="2000" dirty="0" err="1" smtClean="0"/>
              <a:t>Contoh</a:t>
            </a:r>
            <a:r>
              <a:rPr lang="en-US" sz="2000" dirty="0" smtClean="0"/>
              <a:t> </a:t>
            </a:r>
            <a:r>
              <a:rPr lang="en-US" sz="2000" dirty="0" err="1" smtClean="0"/>
              <a:t>gaya</a:t>
            </a:r>
            <a:r>
              <a:rPr lang="en-US" sz="2000" dirty="0" smtClean="0"/>
              <a:t> yang </a:t>
            </a:r>
            <a:r>
              <a:rPr lang="en-US" sz="2000" dirty="0" err="1" smtClean="0"/>
              <a:t>selalu</a:t>
            </a:r>
            <a:r>
              <a:rPr lang="en-US" sz="2000" dirty="0" smtClean="0"/>
              <a:t> </a:t>
            </a:r>
            <a:r>
              <a:rPr lang="en-US" sz="2000" dirty="0" err="1" smtClean="0"/>
              <a:t>berpasangan</a:t>
            </a:r>
            <a:r>
              <a:rPr lang="en-US" sz="2000" dirty="0" smtClean="0"/>
              <a:t> </a:t>
            </a:r>
            <a:r>
              <a:rPr lang="en-US" sz="2000" dirty="0" err="1" smtClean="0"/>
              <a:t>dimana</a:t>
            </a:r>
            <a:r>
              <a:rPr lang="en-US" sz="2000" dirty="0" smtClean="0"/>
              <a:t> </a:t>
            </a:r>
            <a:r>
              <a:rPr lang="en-US" sz="2000" dirty="0" err="1" smtClean="0"/>
              <a:t>keduanya</a:t>
            </a:r>
            <a:r>
              <a:rPr lang="en-US" sz="2000" dirty="0" smtClean="0"/>
              <a:t> </a:t>
            </a:r>
            <a:r>
              <a:rPr lang="en-US" sz="2000" dirty="0" err="1" smtClean="0"/>
              <a:t>sama</a:t>
            </a:r>
            <a:r>
              <a:rPr lang="en-US" sz="2000" dirty="0" smtClean="0"/>
              <a:t> </a:t>
            </a:r>
            <a:r>
              <a:rPr lang="en-US" sz="2000" dirty="0" err="1" smtClean="0"/>
              <a:t>besar</a:t>
            </a:r>
            <a:r>
              <a:rPr lang="en-US" sz="2000" dirty="0" smtClean="0"/>
              <a:t>, </a:t>
            </a:r>
            <a:r>
              <a:rPr lang="en-US" sz="2000" dirty="0" err="1" smtClean="0"/>
              <a:t>tetapi</a:t>
            </a:r>
            <a:r>
              <a:rPr lang="en-US" sz="2000" dirty="0" smtClean="0"/>
              <a:t> </a:t>
            </a:r>
            <a:r>
              <a:rPr lang="en-US" sz="2000" dirty="0" err="1" smtClean="0"/>
              <a:t>arahnya</a:t>
            </a:r>
            <a:r>
              <a:rPr lang="en-US" sz="2000" dirty="0" smtClean="0"/>
              <a:t> </a:t>
            </a:r>
            <a:r>
              <a:rPr lang="en-US" sz="2000" dirty="0" err="1" smtClean="0"/>
              <a:t>berlawanan</a:t>
            </a:r>
            <a:r>
              <a:rPr lang="en-US" sz="2000" dirty="0" smtClean="0"/>
              <a:t>.</a:t>
            </a:r>
            <a:endParaRPr lang="en-US" sz="2000" dirty="0"/>
          </a:p>
        </p:txBody>
      </p:sp>
      <p:sp>
        <p:nvSpPr>
          <p:cNvPr id="7" name="Subtitle 6"/>
          <p:cNvSpPr>
            <a:spLocks noGrp="1"/>
          </p:cNvSpPr>
          <p:nvPr>
            <p:ph type="subTitle" idx="1"/>
          </p:nvPr>
        </p:nvSpPr>
        <p:spPr>
          <a:xfrm>
            <a:off x="152400" y="2209800"/>
            <a:ext cx="5486400" cy="4343400"/>
          </a:xfrm>
        </p:spPr>
        <p:txBody>
          <a:bodyPr>
            <a:normAutofit/>
          </a:bodyPr>
          <a:lstStyle/>
          <a:p>
            <a:r>
              <a:rPr lang="en-US" sz="2000" dirty="0" err="1" smtClean="0">
                <a:solidFill>
                  <a:schemeClr val="tx1"/>
                </a:solidFill>
              </a:rPr>
              <a:t>Pasangan</a:t>
            </a:r>
            <a:r>
              <a:rPr lang="en-US" sz="2000" dirty="0" smtClean="0">
                <a:solidFill>
                  <a:schemeClr val="tx1"/>
                </a:solidFill>
              </a:rPr>
              <a:t> </a:t>
            </a:r>
            <a:r>
              <a:rPr lang="en-US" sz="2000" dirty="0" err="1" smtClean="0">
                <a:solidFill>
                  <a:schemeClr val="tx1"/>
                </a:solidFill>
              </a:rPr>
              <a:t>gaya</a:t>
            </a:r>
            <a:r>
              <a:rPr lang="en-US" sz="2000" dirty="0" smtClean="0">
                <a:solidFill>
                  <a:schemeClr val="tx1"/>
                </a:solidFill>
              </a:rPr>
              <a:t> yang </a:t>
            </a:r>
            <a:r>
              <a:rPr lang="en-US" sz="2000" dirty="0" err="1" smtClean="0">
                <a:solidFill>
                  <a:schemeClr val="tx1"/>
                </a:solidFill>
              </a:rPr>
              <a:t>besarnya</a:t>
            </a:r>
            <a:r>
              <a:rPr lang="en-US" sz="2000" dirty="0" smtClean="0">
                <a:solidFill>
                  <a:schemeClr val="tx1"/>
                </a:solidFill>
              </a:rPr>
              <a:t> </a:t>
            </a:r>
            <a:r>
              <a:rPr lang="en-US" sz="2000" dirty="0" err="1" smtClean="0">
                <a:solidFill>
                  <a:schemeClr val="tx1"/>
                </a:solidFill>
              </a:rPr>
              <a:t>sama</a:t>
            </a:r>
            <a:r>
              <a:rPr lang="en-US" sz="2000" dirty="0" smtClean="0">
                <a:solidFill>
                  <a:schemeClr val="tx1"/>
                </a:solidFill>
              </a:rPr>
              <a:t> </a:t>
            </a:r>
            <a:r>
              <a:rPr lang="en-US" sz="2000" dirty="0" err="1" smtClean="0">
                <a:solidFill>
                  <a:schemeClr val="tx1"/>
                </a:solidFill>
              </a:rPr>
              <a:t>tetapi</a:t>
            </a:r>
            <a:r>
              <a:rPr lang="en-US" sz="2000" dirty="0" smtClean="0">
                <a:solidFill>
                  <a:schemeClr val="tx1"/>
                </a:solidFill>
              </a:rPr>
              <a:t> </a:t>
            </a:r>
            <a:r>
              <a:rPr lang="en-US" sz="2000" dirty="0" err="1" smtClean="0">
                <a:solidFill>
                  <a:schemeClr val="tx1"/>
                </a:solidFill>
              </a:rPr>
              <a:t>arahnya</a:t>
            </a:r>
            <a:r>
              <a:rPr lang="en-US" sz="2000" dirty="0" smtClean="0">
                <a:solidFill>
                  <a:schemeClr val="tx1"/>
                </a:solidFill>
              </a:rPr>
              <a:t> </a:t>
            </a:r>
            <a:r>
              <a:rPr lang="en-US" sz="2000" dirty="0" err="1" smtClean="0">
                <a:solidFill>
                  <a:schemeClr val="tx1"/>
                </a:solidFill>
              </a:rPr>
              <a:t>berlawanan</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bekerja</a:t>
            </a:r>
            <a:r>
              <a:rPr lang="en-US" sz="2000" dirty="0" smtClean="0">
                <a:solidFill>
                  <a:schemeClr val="tx1"/>
                </a:solidFill>
              </a:rPr>
              <a:t> </a:t>
            </a:r>
            <a:r>
              <a:rPr lang="en-US" sz="2000" dirty="0" err="1" smtClean="0">
                <a:solidFill>
                  <a:schemeClr val="tx1"/>
                </a:solidFill>
              </a:rPr>
              <a:t>pada</a:t>
            </a:r>
            <a:r>
              <a:rPr lang="en-US" sz="2000" dirty="0" smtClean="0">
                <a:solidFill>
                  <a:schemeClr val="tx1"/>
                </a:solidFill>
              </a:rPr>
              <a:t> </a:t>
            </a:r>
            <a:r>
              <a:rPr lang="en-US" sz="2000" dirty="0" err="1" smtClean="0">
                <a:solidFill>
                  <a:schemeClr val="tx1"/>
                </a:solidFill>
              </a:rPr>
              <a:t>dua</a:t>
            </a:r>
            <a:r>
              <a:rPr lang="en-US" sz="2000" dirty="0" smtClean="0">
                <a:solidFill>
                  <a:schemeClr val="tx1"/>
                </a:solidFill>
              </a:rPr>
              <a:t> </a:t>
            </a:r>
            <a:r>
              <a:rPr lang="en-US" sz="2000" dirty="0" err="1" smtClean="0">
                <a:solidFill>
                  <a:schemeClr val="tx1"/>
                </a:solidFill>
              </a:rPr>
              <a:t>buah</a:t>
            </a:r>
            <a:r>
              <a:rPr lang="en-US" sz="2000" dirty="0" smtClean="0">
                <a:solidFill>
                  <a:schemeClr val="tx1"/>
                </a:solidFill>
              </a:rPr>
              <a:t> </a:t>
            </a:r>
            <a:r>
              <a:rPr lang="en-US" sz="2000" dirty="0" err="1" smtClean="0">
                <a:solidFill>
                  <a:schemeClr val="tx1"/>
                </a:solidFill>
              </a:rPr>
              <a:t>benda</a:t>
            </a:r>
            <a:r>
              <a:rPr lang="en-US" sz="2000" dirty="0" smtClean="0">
                <a:solidFill>
                  <a:schemeClr val="tx1"/>
                </a:solidFill>
              </a:rPr>
              <a:t> </a:t>
            </a:r>
            <a:r>
              <a:rPr lang="en-US" sz="2000" dirty="0" err="1" smtClean="0">
                <a:solidFill>
                  <a:schemeClr val="tx1"/>
                </a:solidFill>
              </a:rPr>
              <a:t>berbeda</a:t>
            </a:r>
            <a:r>
              <a:rPr lang="en-US" sz="2000" dirty="0" smtClean="0">
                <a:solidFill>
                  <a:schemeClr val="tx1"/>
                </a:solidFill>
              </a:rPr>
              <a:t> </a:t>
            </a:r>
            <a:r>
              <a:rPr lang="en-US" sz="2000" dirty="0" err="1" smtClean="0">
                <a:solidFill>
                  <a:schemeClr val="tx1"/>
                </a:solidFill>
              </a:rPr>
              <a:t>ini</a:t>
            </a:r>
            <a:r>
              <a:rPr lang="en-US" sz="2000" dirty="0" smtClean="0">
                <a:solidFill>
                  <a:schemeClr val="tx1"/>
                </a:solidFill>
              </a:rPr>
              <a:t> </a:t>
            </a:r>
            <a:r>
              <a:rPr lang="en-US" sz="2000" dirty="0" err="1" smtClean="0">
                <a:solidFill>
                  <a:schemeClr val="tx1"/>
                </a:solidFill>
              </a:rPr>
              <a:t>disebut</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pasangan</a:t>
            </a:r>
            <a:r>
              <a:rPr lang="en-US" sz="2000" dirty="0" smtClean="0">
                <a:solidFill>
                  <a:schemeClr val="tx1"/>
                </a:solidFill>
              </a:rPr>
              <a:t> </a:t>
            </a:r>
            <a:r>
              <a:rPr lang="en-US" sz="2000" dirty="0" err="1" smtClean="0">
                <a:solidFill>
                  <a:schemeClr val="tx1"/>
                </a:solidFill>
              </a:rPr>
              <a:t>gaya</a:t>
            </a:r>
            <a:r>
              <a:rPr lang="en-US" sz="2000" dirty="0" smtClean="0">
                <a:solidFill>
                  <a:schemeClr val="tx1"/>
                </a:solidFill>
              </a:rPr>
              <a:t> </a:t>
            </a:r>
            <a:r>
              <a:rPr lang="en-US" sz="2000" dirty="0" err="1" smtClean="0">
                <a:solidFill>
                  <a:schemeClr val="tx1"/>
                </a:solidFill>
              </a:rPr>
              <a:t>aksi</a:t>
            </a:r>
            <a:r>
              <a:rPr lang="en-US" sz="2000" dirty="0" smtClean="0">
                <a:solidFill>
                  <a:schemeClr val="tx1"/>
                </a:solidFill>
              </a:rPr>
              <a:t> – </a:t>
            </a:r>
            <a:r>
              <a:rPr lang="en-US" sz="2000" dirty="0" err="1" smtClean="0">
                <a:solidFill>
                  <a:schemeClr val="tx1"/>
                </a:solidFill>
              </a:rPr>
              <a:t>reaksi</a:t>
            </a:r>
            <a:r>
              <a:rPr lang="en-US" sz="2000" dirty="0" smtClean="0">
                <a:solidFill>
                  <a:schemeClr val="tx1"/>
                </a:solidFill>
              </a:rPr>
              <a:t>. Newton </a:t>
            </a:r>
            <a:r>
              <a:rPr lang="en-US" sz="2000" dirty="0" err="1" smtClean="0">
                <a:solidFill>
                  <a:schemeClr val="tx1"/>
                </a:solidFill>
              </a:rPr>
              <a:t>menyatakan</a:t>
            </a:r>
            <a:r>
              <a:rPr lang="en-US" sz="2000" dirty="0" smtClean="0">
                <a:solidFill>
                  <a:schemeClr val="tx1"/>
                </a:solidFill>
              </a:rPr>
              <a:t> </a:t>
            </a:r>
            <a:r>
              <a:rPr lang="en-US" sz="2000" dirty="0" err="1" smtClean="0">
                <a:solidFill>
                  <a:schemeClr val="tx1"/>
                </a:solidFill>
              </a:rPr>
              <a:t>pasangan</a:t>
            </a:r>
            <a:r>
              <a:rPr lang="en-US" sz="2000" dirty="0" smtClean="0">
                <a:solidFill>
                  <a:schemeClr val="tx1"/>
                </a:solidFill>
              </a:rPr>
              <a:t> </a:t>
            </a:r>
            <a:r>
              <a:rPr lang="en-US" sz="2000" dirty="0" err="1" smtClean="0">
                <a:solidFill>
                  <a:schemeClr val="tx1"/>
                </a:solidFill>
              </a:rPr>
              <a:t>aksi</a:t>
            </a:r>
            <a:r>
              <a:rPr lang="en-US" sz="2000" dirty="0" smtClean="0">
                <a:solidFill>
                  <a:schemeClr val="tx1"/>
                </a:solidFill>
              </a:rPr>
              <a:t> – </a:t>
            </a:r>
            <a:r>
              <a:rPr lang="en-US" sz="2000" dirty="0" err="1" smtClean="0">
                <a:solidFill>
                  <a:schemeClr val="tx1"/>
                </a:solidFill>
              </a:rPr>
              <a:t>reaksi</a:t>
            </a:r>
            <a:r>
              <a:rPr lang="en-US" sz="2000" dirty="0" smtClean="0">
                <a:solidFill>
                  <a:schemeClr val="tx1"/>
                </a:solidFill>
              </a:rPr>
              <a:t> </a:t>
            </a:r>
            <a:r>
              <a:rPr lang="en-US" sz="2000" dirty="0" err="1" smtClean="0">
                <a:solidFill>
                  <a:schemeClr val="tx1"/>
                </a:solidFill>
              </a:rPr>
              <a:t>ini</a:t>
            </a:r>
            <a:r>
              <a:rPr lang="en-US" sz="2000" dirty="0" smtClean="0">
                <a:solidFill>
                  <a:schemeClr val="tx1"/>
                </a:solidFill>
              </a:rPr>
              <a:t> </a:t>
            </a:r>
            <a:r>
              <a:rPr lang="en-US" sz="2000" dirty="0" err="1" smtClean="0">
                <a:solidFill>
                  <a:schemeClr val="tx1"/>
                </a:solidFill>
              </a:rPr>
              <a:t>dalam</a:t>
            </a:r>
            <a:r>
              <a:rPr lang="en-US" sz="2000" dirty="0" smtClean="0">
                <a:solidFill>
                  <a:schemeClr val="tx1"/>
                </a:solidFill>
              </a:rPr>
              <a:t> </a:t>
            </a:r>
            <a:r>
              <a:rPr lang="en-US" sz="2000" dirty="0" err="1" smtClean="0">
                <a:solidFill>
                  <a:schemeClr val="tx1"/>
                </a:solidFill>
              </a:rPr>
              <a:t>Hukum</a:t>
            </a:r>
            <a:r>
              <a:rPr lang="en-US" sz="2000" dirty="0" smtClean="0">
                <a:solidFill>
                  <a:schemeClr val="tx1"/>
                </a:solidFill>
              </a:rPr>
              <a:t> III Newton yang </a:t>
            </a:r>
            <a:r>
              <a:rPr lang="en-US" sz="2000" dirty="0" err="1" smtClean="0">
                <a:solidFill>
                  <a:schemeClr val="tx1"/>
                </a:solidFill>
              </a:rPr>
              <a:t>berbunyi</a:t>
            </a:r>
            <a:r>
              <a:rPr lang="en-US" sz="2000" dirty="0" smtClean="0">
                <a:solidFill>
                  <a:schemeClr val="tx1"/>
                </a:solidFill>
              </a:rPr>
              <a:t> :</a:t>
            </a:r>
          </a:p>
          <a:p>
            <a:r>
              <a:rPr lang="en-US" sz="2000" i="1" dirty="0" smtClean="0">
                <a:solidFill>
                  <a:schemeClr val="tx1"/>
                </a:solidFill>
              </a:rPr>
              <a:t>“ </a:t>
            </a:r>
            <a:r>
              <a:rPr lang="en-US" sz="2000" i="1" dirty="0" err="1" smtClean="0">
                <a:solidFill>
                  <a:schemeClr val="tx1"/>
                </a:solidFill>
              </a:rPr>
              <a:t>Untuk</a:t>
            </a:r>
            <a:r>
              <a:rPr lang="en-US" sz="2000" i="1" dirty="0" smtClean="0">
                <a:solidFill>
                  <a:schemeClr val="tx1"/>
                </a:solidFill>
              </a:rPr>
              <a:t> </a:t>
            </a:r>
            <a:r>
              <a:rPr lang="en-US" sz="2000" i="1" dirty="0" err="1" smtClean="0">
                <a:solidFill>
                  <a:schemeClr val="tx1"/>
                </a:solidFill>
              </a:rPr>
              <a:t>setiap</a:t>
            </a:r>
            <a:r>
              <a:rPr lang="en-US" sz="2000" i="1" dirty="0" smtClean="0">
                <a:solidFill>
                  <a:schemeClr val="tx1"/>
                </a:solidFill>
              </a:rPr>
              <a:t> </a:t>
            </a:r>
            <a:r>
              <a:rPr lang="en-US" sz="2000" i="1" dirty="0" err="1" smtClean="0">
                <a:solidFill>
                  <a:schemeClr val="tx1"/>
                </a:solidFill>
              </a:rPr>
              <a:t>gaya</a:t>
            </a:r>
            <a:r>
              <a:rPr lang="en-US" sz="2000" i="1" dirty="0" smtClean="0">
                <a:solidFill>
                  <a:schemeClr val="tx1"/>
                </a:solidFill>
              </a:rPr>
              <a:t> </a:t>
            </a:r>
            <a:r>
              <a:rPr lang="en-US" sz="2000" i="1" dirty="0" err="1" smtClean="0">
                <a:solidFill>
                  <a:schemeClr val="tx1"/>
                </a:solidFill>
              </a:rPr>
              <a:t>aksi</a:t>
            </a:r>
            <a:r>
              <a:rPr lang="en-US" sz="2000" i="1" dirty="0" smtClean="0">
                <a:solidFill>
                  <a:schemeClr val="tx1"/>
                </a:solidFill>
              </a:rPr>
              <a:t> yang </a:t>
            </a:r>
            <a:r>
              <a:rPr lang="en-US" sz="2000" i="1" dirty="0" err="1" smtClean="0">
                <a:solidFill>
                  <a:schemeClr val="tx1"/>
                </a:solidFill>
              </a:rPr>
              <a:t>dilakukan</a:t>
            </a:r>
            <a:r>
              <a:rPr lang="en-US" sz="2000" i="1" dirty="0" smtClean="0">
                <a:solidFill>
                  <a:schemeClr val="tx1"/>
                </a:solidFill>
              </a:rPr>
              <a:t> </a:t>
            </a:r>
            <a:r>
              <a:rPr lang="en-US" sz="2000" i="1" dirty="0" err="1" smtClean="0">
                <a:solidFill>
                  <a:schemeClr val="tx1"/>
                </a:solidFill>
              </a:rPr>
              <a:t>selalu</a:t>
            </a:r>
            <a:r>
              <a:rPr lang="en-US" sz="2000" i="1" dirty="0" smtClean="0">
                <a:solidFill>
                  <a:schemeClr val="tx1"/>
                </a:solidFill>
              </a:rPr>
              <a:t> </a:t>
            </a:r>
            <a:r>
              <a:rPr lang="en-US" sz="2000" i="1" dirty="0" err="1" smtClean="0">
                <a:solidFill>
                  <a:schemeClr val="tx1"/>
                </a:solidFill>
              </a:rPr>
              <a:t>ada</a:t>
            </a:r>
            <a:r>
              <a:rPr lang="en-US" sz="2000" i="1" dirty="0" smtClean="0">
                <a:solidFill>
                  <a:schemeClr val="tx1"/>
                </a:solidFill>
              </a:rPr>
              <a:t> </a:t>
            </a:r>
            <a:r>
              <a:rPr lang="en-US" sz="2000" i="1" dirty="0" err="1" smtClean="0">
                <a:solidFill>
                  <a:schemeClr val="tx1"/>
                </a:solidFill>
              </a:rPr>
              <a:t>gaya</a:t>
            </a:r>
            <a:r>
              <a:rPr lang="en-US" sz="2000" i="1" dirty="0" smtClean="0">
                <a:solidFill>
                  <a:schemeClr val="tx1"/>
                </a:solidFill>
              </a:rPr>
              <a:t> </a:t>
            </a:r>
            <a:r>
              <a:rPr lang="en-US" sz="2000" i="1" dirty="0" err="1" smtClean="0">
                <a:solidFill>
                  <a:schemeClr val="tx1"/>
                </a:solidFill>
              </a:rPr>
              <a:t>reaksi</a:t>
            </a:r>
            <a:r>
              <a:rPr lang="en-US" sz="2000" i="1" dirty="0" smtClean="0">
                <a:solidFill>
                  <a:schemeClr val="tx1"/>
                </a:solidFill>
              </a:rPr>
              <a:t> yang </a:t>
            </a:r>
            <a:r>
              <a:rPr lang="en-US" sz="2000" i="1" dirty="0" err="1" smtClean="0">
                <a:solidFill>
                  <a:schemeClr val="tx1"/>
                </a:solidFill>
              </a:rPr>
              <a:t>besarnya</a:t>
            </a:r>
            <a:r>
              <a:rPr lang="en-US" sz="2000" i="1" dirty="0" smtClean="0">
                <a:solidFill>
                  <a:schemeClr val="tx1"/>
                </a:solidFill>
              </a:rPr>
              <a:t> </a:t>
            </a:r>
            <a:r>
              <a:rPr lang="en-US" sz="2000" i="1" dirty="0" err="1" smtClean="0">
                <a:solidFill>
                  <a:schemeClr val="tx1"/>
                </a:solidFill>
              </a:rPr>
              <a:t>sama</a:t>
            </a:r>
            <a:r>
              <a:rPr lang="en-US" sz="2000" i="1" dirty="0" smtClean="0">
                <a:solidFill>
                  <a:schemeClr val="tx1"/>
                </a:solidFill>
              </a:rPr>
              <a:t> </a:t>
            </a:r>
            <a:r>
              <a:rPr lang="en-US" sz="2000" i="1" dirty="0" err="1" smtClean="0">
                <a:solidFill>
                  <a:schemeClr val="tx1"/>
                </a:solidFill>
              </a:rPr>
              <a:t>tetapi</a:t>
            </a:r>
            <a:r>
              <a:rPr lang="en-US" sz="2000" i="1" dirty="0" smtClean="0">
                <a:solidFill>
                  <a:schemeClr val="tx1"/>
                </a:solidFill>
              </a:rPr>
              <a:t> </a:t>
            </a:r>
            <a:r>
              <a:rPr lang="en-US" sz="2000" i="1" dirty="0" err="1" smtClean="0">
                <a:solidFill>
                  <a:schemeClr val="tx1"/>
                </a:solidFill>
              </a:rPr>
              <a:t>arahnya</a:t>
            </a:r>
            <a:r>
              <a:rPr lang="en-US" sz="2000" i="1" dirty="0" smtClean="0">
                <a:solidFill>
                  <a:schemeClr val="tx1"/>
                </a:solidFill>
              </a:rPr>
              <a:t> </a:t>
            </a:r>
            <a:r>
              <a:rPr lang="en-US" sz="2000" i="1" dirty="0" err="1" smtClean="0">
                <a:solidFill>
                  <a:schemeClr val="tx1"/>
                </a:solidFill>
              </a:rPr>
              <a:t>berlawanan</a:t>
            </a:r>
            <a:r>
              <a:rPr lang="en-US" sz="2000" i="1" dirty="0" smtClean="0">
                <a:solidFill>
                  <a:schemeClr val="tx1"/>
                </a:solidFill>
              </a:rPr>
              <a:t> </a:t>
            </a:r>
            <a:r>
              <a:rPr lang="en-US" sz="2000" i="1" dirty="0" err="1" smtClean="0">
                <a:solidFill>
                  <a:schemeClr val="tx1"/>
                </a:solidFill>
              </a:rPr>
              <a:t>atau</a:t>
            </a:r>
            <a:r>
              <a:rPr lang="en-US" sz="2000" i="1" dirty="0" smtClean="0">
                <a:solidFill>
                  <a:schemeClr val="tx1"/>
                </a:solidFill>
              </a:rPr>
              <a:t> </a:t>
            </a:r>
            <a:r>
              <a:rPr lang="en-US" sz="2000" i="1" dirty="0" err="1" smtClean="0">
                <a:solidFill>
                  <a:schemeClr val="tx1"/>
                </a:solidFill>
              </a:rPr>
              <a:t>gaya</a:t>
            </a:r>
            <a:r>
              <a:rPr lang="en-US" sz="2000" i="1" dirty="0" smtClean="0">
                <a:solidFill>
                  <a:schemeClr val="tx1"/>
                </a:solidFill>
              </a:rPr>
              <a:t> </a:t>
            </a:r>
            <a:r>
              <a:rPr lang="en-US" sz="2000" i="1" dirty="0" err="1" smtClean="0">
                <a:solidFill>
                  <a:schemeClr val="tx1"/>
                </a:solidFill>
              </a:rPr>
              <a:t>interaksi</a:t>
            </a:r>
            <a:r>
              <a:rPr lang="en-US" sz="2000" i="1" dirty="0" smtClean="0">
                <a:solidFill>
                  <a:schemeClr val="tx1"/>
                </a:solidFill>
              </a:rPr>
              <a:t> </a:t>
            </a:r>
            <a:r>
              <a:rPr lang="en-US" sz="2000" i="1" dirty="0" err="1" smtClean="0">
                <a:solidFill>
                  <a:schemeClr val="tx1"/>
                </a:solidFill>
              </a:rPr>
              <a:t>antara</a:t>
            </a:r>
            <a:r>
              <a:rPr lang="en-US" sz="2000" i="1" dirty="0" smtClean="0">
                <a:solidFill>
                  <a:schemeClr val="tx1"/>
                </a:solidFill>
              </a:rPr>
              <a:t> </a:t>
            </a:r>
            <a:r>
              <a:rPr lang="en-US" sz="2000" i="1" dirty="0" err="1" smtClean="0">
                <a:solidFill>
                  <a:schemeClr val="tx1"/>
                </a:solidFill>
              </a:rPr>
              <a:t>dua</a:t>
            </a:r>
            <a:r>
              <a:rPr lang="en-US" sz="2000" i="1" dirty="0" smtClean="0">
                <a:solidFill>
                  <a:schemeClr val="tx1"/>
                </a:solidFill>
              </a:rPr>
              <a:t> </a:t>
            </a:r>
            <a:r>
              <a:rPr lang="en-US" sz="2000" i="1" dirty="0" err="1" smtClean="0">
                <a:solidFill>
                  <a:schemeClr val="tx1"/>
                </a:solidFill>
              </a:rPr>
              <a:t>buah</a:t>
            </a:r>
            <a:r>
              <a:rPr lang="en-US" sz="2000" i="1" dirty="0" smtClean="0">
                <a:solidFill>
                  <a:schemeClr val="tx1"/>
                </a:solidFill>
              </a:rPr>
              <a:t> </a:t>
            </a:r>
            <a:r>
              <a:rPr lang="en-US" sz="2000" i="1" dirty="0" err="1" smtClean="0">
                <a:solidFill>
                  <a:schemeClr val="tx1"/>
                </a:solidFill>
              </a:rPr>
              <a:t>benda</a:t>
            </a:r>
            <a:r>
              <a:rPr lang="en-US" sz="2000" i="1" dirty="0" smtClean="0">
                <a:solidFill>
                  <a:schemeClr val="tx1"/>
                </a:solidFill>
              </a:rPr>
              <a:t> </a:t>
            </a:r>
            <a:r>
              <a:rPr lang="en-US" sz="2000" i="1" dirty="0" err="1" smtClean="0">
                <a:solidFill>
                  <a:schemeClr val="tx1"/>
                </a:solidFill>
              </a:rPr>
              <a:t>selalu</a:t>
            </a:r>
            <a:r>
              <a:rPr lang="en-US" sz="2000" i="1" dirty="0" smtClean="0">
                <a:solidFill>
                  <a:schemeClr val="tx1"/>
                </a:solidFill>
              </a:rPr>
              <a:t> </a:t>
            </a:r>
            <a:r>
              <a:rPr lang="en-US" sz="2000" i="1" dirty="0" err="1" smtClean="0">
                <a:solidFill>
                  <a:schemeClr val="tx1"/>
                </a:solidFill>
              </a:rPr>
              <a:t>sama</a:t>
            </a:r>
            <a:r>
              <a:rPr lang="en-US" sz="2000" i="1" dirty="0" smtClean="0">
                <a:solidFill>
                  <a:schemeClr val="tx1"/>
                </a:solidFill>
              </a:rPr>
              <a:t> </a:t>
            </a:r>
            <a:r>
              <a:rPr lang="en-US" sz="2000" i="1" dirty="0" err="1" smtClean="0">
                <a:solidFill>
                  <a:schemeClr val="tx1"/>
                </a:solidFill>
              </a:rPr>
              <a:t>besar</a:t>
            </a:r>
            <a:r>
              <a:rPr lang="en-US" sz="2000" i="1" dirty="0" smtClean="0">
                <a:solidFill>
                  <a:schemeClr val="tx1"/>
                </a:solidFill>
              </a:rPr>
              <a:t> </a:t>
            </a:r>
            <a:r>
              <a:rPr lang="en-US" sz="2000" i="1" dirty="0" err="1" smtClean="0">
                <a:solidFill>
                  <a:schemeClr val="tx1"/>
                </a:solidFill>
              </a:rPr>
              <a:t>tetapi</a:t>
            </a:r>
            <a:r>
              <a:rPr lang="en-US" sz="2000" i="1" dirty="0" smtClean="0">
                <a:solidFill>
                  <a:schemeClr val="tx1"/>
                </a:solidFill>
              </a:rPr>
              <a:t> </a:t>
            </a:r>
            <a:r>
              <a:rPr lang="en-US" sz="2000" i="1" dirty="0" err="1" smtClean="0">
                <a:solidFill>
                  <a:schemeClr val="tx1"/>
                </a:solidFill>
              </a:rPr>
              <a:t>arahnya</a:t>
            </a:r>
            <a:r>
              <a:rPr lang="en-US" sz="2000" i="1" dirty="0" smtClean="0">
                <a:solidFill>
                  <a:schemeClr val="tx1"/>
                </a:solidFill>
              </a:rPr>
              <a:t> </a:t>
            </a:r>
            <a:r>
              <a:rPr lang="en-US" sz="2000" i="1" dirty="0" err="1" smtClean="0">
                <a:solidFill>
                  <a:schemeClr val="tx1"/>
                </a:solidFill>
              </a:rPr>
              <a:t>berlawanan</a:t>
            </a:r>
            <a:r>
              <a:rPr lang="en-US" sz="2000" i="1" dirty="0" smtClean="0">
                <a:solidFill>
                  <a:schemeClr val="tx1"/>
                </a:solidFill>
              </a:rPr>
              <a:t>.”</a:t>
            </a:r>
            <a:endParaRPr lang="en-US" sz="2000" i="1" dirty="0">
              <a:solidFill>
                <a:schemeClr val="tx1"/>
              </a:solidFill>
            </a:endParaRPr>
          </a:p>
        </p:txBody>
      </p:sp>
      <p:pic>
        <p:nvPicPr>
          <p:cNvPr id="8" name="Picture 7"/>
          <p:cNvPicPr>
            <a:picLocks noChangeAspect="1" noChangeArrowheads="1"/>
          </p:cNvPicPr>
          <p:nvPr/>
        </p:nvPicPr>
        <p:blipFill>
          <a:blip r:embed="rId2" cstate="print"/>
          <a:srcRect/>
          <a:stretch>
            <a:fillRect/>
          </a:stretch>
        </p:blipFill>
        <p:spPr bwMode="auto">
          <a:xfrm>
            <a:off x="5715000" y="228600"/>
            <a:ext cx="3276600" cy="64770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2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p:cTn id="20" dur="2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1" dur="2000" fill="hold"/>
                                        <p:tgtEl>
                                          <p:spTgt spid="7">
                                            <p:txEl>
                                              <p:pRg st="1" end="1"/>
                                            </p:txEl>
                                          </p:spTgt>
                                        </p:tgtEl>
                                        <p:attrNameLst>
                                          <p:attrName>ppt_h</p:attrName>
                                        </p:attrNameLst>
                                      </p:cBhvr>
                                      <p:tavLst>
                                        <p:tav tm="0">
                                          <p:val>
                                            <p:strVal val="#ppt_h"/>
                                          </p:val>
                                        </p:tav>
                                        <p:tav tm="100000">
                                          <p:val>
                                            <p:strVal val="#ppt_h"/>
                                          </p:val>
                                        </p:tav>
                                      </p:tavLst>
                                    </p:anim>
                                  </p:childTnLst>
                                </p:cTn>
                              </p:par>
                              <p:par>
                                <p:cTn id="22" presetID="54" presetClass="entr" presetSubtype="0" accel="10000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2000" fill="hold"/>
                                        <p:tgtEl>
                                          <p:spTgt spid="8"/>
                                        </p:tgtEl>
                                        <p:attrNameLst>
                                          <p:attrName>ppt_w</p:attrName>
                                        </p:attrNameLst>
                                      </p:cBhvr>
                                      <p:tavLst>
                                        <p:tav tm="0">
                                          <p:val>
                                            <p:strVal val="#ppt_w*0.05"/>
                                          </p:val>
                                        </p:tav>
                                        <p:tav tm="100000">
                                          <p:val>
                                            <p:strVal val="#ppt_w"/>
                                          </p:val>
                                        </p:tav>
                                      </p:tavLst>
                                    </p:anim>
                                    <p:anim calcmode="lin" valueType="num">
                                      <p:cBhvr>
                                        <p:cTn id="25" dur="2000" fill="hold"/>
                                        <p:tgtEl>
                                          <p:spTgt spid="8"/>
                                        </p:tgtEl>
                                        <p:attrNameLst>
                                          <p:attrName>ppt_h</p:attrName>
                                        </p:attrNameLst>
                                      </p:cBhvr>
                                      <p:tavLst>
                                        <p:tav tm="0">
                                          <p:val>
                                            <p:strVal val="#ppt_h"/>
                                          </p:val>
                                        </p:tav>
                                        <p:tav tm="100000">
                                          <p:val>
                                            <p:strVal val="#ppt_h"/>
                                          </p:val>
                                        </p:tav>
                                      </p:tavLst>
                                    </p:anim>
                                    <p:anim calcmode="lin" valueType="num">
                                      <p:cBhvr>
                                        <p:cTn id="26" dur="2000" fill="hold"/>
                                        <p:tgtEl>
                                          <p:spTgt spid="8"/>
                                        </p:tgtEl>
                                        <p:attrNameLst>
                                          <p:attrName>ppt_x</p:attrName>
                                        </p:attrNameLst>
                                      </p:cBhvr>
                                      <p:tavLst>
                                        <p:tav tm="0">
                                          <p:val>
                                            <p:strVal val="#ppt_x-.2"/>
                                          </p:val>
                                        </p:tav>
                                        <p:tav tm="100000">
                                          <p:val>
                                            <p:strVal val="#ppt_x"/>
                                          </p:val>
                                        </p:tav>
                                      </p:tavLst>
                                    </p:anim>
                                    <p:anim calcmode="lin" valueType="num">
                                      <p:cBhvr>
                                        <p:cTn id="27" dur="2000" fill="hold"/>
                                        <p:tgtEl>
                                          <p:spTgt spid="8"/>
                                        </p:tgtEl>
                                        <p:attrNameLst>
                                          <p:attrName>ppt_y</p:attrName>
                                        </p:attrNameLst>
                                      </p:cBhvr>
                                      <p:tavLst>
                                        <p:tav tm="0">
                                          <p:val>
                                            <p:strVal val="#ppt_y"/>
                                          </p:val>
                                        </p:tav>
                                        <p:tav tm="100000">
                                          <p:val>
                                            <p:strVal val="#ppt_y"/>
                                          </p:val>
                                        </p:tav>
                                      </p:tavLst>
                                    </p:anim>
                                    <p:animEffect transition="in" filter="fade">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172200"/>
          </a:xfrm>
        </p:spPr>
        <p:txBody>
          <a:bodyPr>
            <a:normAutofit fontScale="90000"/>
          </a:bodyPr>
          <a:lstStyle/>
          <a:p>
            <a:pPr>
              <a:lnSpc>
                <a:spcPct val="150000"/>
              </a:lnSpc>
            </a:pPr>
            <a:r>
              <a:rPr lang="id-ID" sz="3200" b="1" u="sng" spc="300" dirty="0" smtClean="0">
                <a:effectLst>
                  <a:outerShdw blurRad="38100" dist="38100" dir="2700000" algn="tl">
                    <a:srgbClr val="000000">
                      <a:alpha val="43137"/>
                    </a:srgbClr>
                  </a:outerShdw>
                </a:effectLst>
                <a:latin typeface="Footlight MT Light" pitchFamily="18" charset="0"/>
              </a:rPr>
              <a:t>Rangkuman</a:t>
            </a:r>
            <a:r>
              <a:rPr lang="id-ID" sz="3200" b="1" u="sng" dirty="0" smtClean="0">
                <a:effectLst>
                  <a:outerShdw blurRad="38100" dist="38100" dir="2700000" algn="tl">
                    <a:srgbClr val="000000">
                      <a:alpha val="43137"/>
                    </a:srgbClr>
                  </a:outerShdw>
                </a:effectLst>
              </a:rPr>
              <a:t/>
            </a:r>
            <a:br>
              <a:rPr lang="id-ID" sz="3200" b="1" u="sng" dirty="0" smtClean="0">
                <a:effectLst>
                  <a:outerShdw blurRad="38100" dist="38100" dir="2700000" algn="tl">
                    <a:srgbClr val="000000">
                      <a:alpha val="43137"/>
                    </a:srgbClr>
                  </a:outerShdw>
                </a:effectLst>
              </a:rPr>
            </a:br>
            <a:r>
              <a:rPr lang="id-ID" sz="1800" dirty="0" smtClean="0"/>
              <a:t/>
            </a:r>
            <a:br>
              <a:rPr lang="id-ID" sz="1800" dirty="0" smtClean="0"/>
            </a:br>
            <a:r>
              <a:rPr lang="id-ID" sz="1800" dirty="0" smtClean="0"/>
              <a:t>	Newton merumuskan hukum-hukum gerak dan menemukan bahwa semua persoalan gerak di alam semesta dapat di terangkan dengan hanya tiga hukum yang sederhana.</a:t>
            </a:r>
            <a:br>
              <a:rPr lang="id-ID" sz="1800" dirty="0" smtClean="0"/>
            </a:br>
            <a:r>
              <a:rPr lang="id-ID" sz="1800" dirty="0" smtClean="0"/>
              <a:t/>
            </a:r>
            <a:br>
              <a:rPr lang="id-ID" sz="1800" dirty="0" smtClean="0"/>
            </a:br>
            <a:r>
              <a:rPr lang="id-ID" sz="1800" dirty="0" smtClean="0"/>
              <a:t>	* Hukum I Newton menyatakan “ Sebuah akan tetap diam atau bergerak dengan kecepatan konstan jika tidak terdapat resultan gaya yang bekerja padanya”. Hukum I Newton terkait erat dengan konsep kelembaman ( Inersia ).</a:t>
            </a:r>
            <a:br>
              <a:rPr lang="id-ID" sz="1800" dirty="0" smtClean="0"/>
            </a:br>
            <a:r>
              <a:rPr lang="id-ID" sz="1800" dirty="0" smtClean="0"/>
              <a:t/>
            </a:r>
            <a:br>
              <a:rPr lang="id-ID" sz="1800" dirty="0" smtClean="0"/>
            </a:br>
            <a:r>
              <a:rPr lang="id-ID" sz="1800" dirty="0" smtClean="0"/>
              <a:t>	* Hukum II Newton menyatakan “ Percepatan yang di hasilkan Resultan Gaya yang bekerja pada suatu benda berbanding lurus dengan Resultan Gaya yang bekerja pada benda dan berbanding terbalik dengan massa benda.”</a:t>
            </a:r>
            <a:br>
              <a:rPr lang="id-ID" sz="1800" dirty="0" smtClean="0"/>
            </a:br>
            <a:r>
              <a:rPr lang="id-ID" sz="1800" dirty="0" smtClean="0"/>
              <a:t/>
            </a:r>
            <a:br>
              <a:rPr lang="id-ID" sz="1800" dirty="0" smtClean="0"/>
            </a:br>
            <a:r>
              <a:rPr lang="id-ID" sz="1800" dirty="0" smtClean="0"/>
              <a:t>	* Hukum III Newton menyatakan “ Apabila sebuah benda mengerjakan gaya ( Gaya Aksi ) kepada benda yang lain, benda kedua akan mengerjakan gaya ( Gaya Reaksi ) pada benda pertama yang besarnya sama dan arahnya berlawanan.”</a:t>
            </a:r>
            <a:endParaRPr lang="en-US" sz="1800"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772400" cy="914400"/>
          </a:xfrm>
        </p:spPr>
        <p:txBody>
          <a:bodyPr>
            <a:noAutofit/>
          </a:bodyPr>
          <a:lstStyle/>
          <a:p>
            <a:r>
              <a:rPr lang="en-US" sz="1600" dirty="0" smtClean="0"/>
              <a:t>Gaya yang </a:t>
            </a:r>
            <a:r>
              <a:rPr lang="en-US" sz="1600" dirty="0" err="1" smtClean="0"/>
              <a:t>berupa</a:t>
            </a:r>
            <a:r>
              <a:rPr lang="en-US" sz="1600" dirty="0" smtClean="0"/>
              <a:t> </a:t>
            </a:r>
            <a:r>
              <a:rPr lang="en-US" sz="1600" dirty="0" err="1" smtClean="0"/>
              <a:t>tarikan</a:t>
            </a:r>
            <a:r>
              <a:rPr lang="en-US" sz="1600" dirty="0" smtClean="0"/>
              <a:t> </a:t>
            </a:r>
            <a:r>
              <a:rPr lang="en-US" sz="1600" dirty="0" err="1" smtClean="0"/>
              <a:t>atau</a:t>
            </a:r>
            <a:r>
              <a:rPr lang="en-US" sz="1600" dirty="0" smtClean="0"/>
              <a:t> </a:t>
            </a:r>
            <a:r>
              <a:rPr lang="en-US" sz="1600" dirty="0" err="1" smtClean="0"/>
              <a:t>dorongan</a:t>
            </a:r>
            <a:r>
              <a:rPr lang="en-US" sz="1600" dirty="0" smtClean="0"/>
              <a:t> </a:t>
            </a:r>
            <a:r>
              <a:rPr lang="en-US" sz="1600" dirty="0" err="1" smtClean="0"/>
              <a:t>tersebut</a:t>
            </a:r>
            <a:r>
              <a:rPr lang="en-US" sz="1600" dirty="0" smtClean="0"/>
              <a:t> </a:t>
            </a:r>
            <a:r>
              <a:rPr lang="en-US" sz="1600" dirty="0" err="1" smtClean="0"/>
              <a:t>mempunyai</a:t>
            </a:r>
            <a:r>
              <a:rPr lang="en-US" sz="1600" dirty="0" smtClean="0"/>
              <a:t> </a:t>
            </a:r>
            <a:r>
              <a:rPr lang="en-US" sz="1600" dirty="0" err="1" smtClean="0"/>
              <a:t>arah</a:t>
            </a:r>
            <a:r>
              <a:rPr lang="en-US" sz="1600" dirty="0" smtClean="0"/>
              <a:t> </a:t>
            </a:r>
            <a:r>
              <a:rPr lang="en-US" sz="1600" dirty="0" err="1" smtClean="0"/>
              <a:t>gaya</a:t>
            </a:r>
            <a:r>
              <a:rPr lang="en-US" sz="1600" dirty="0" smtClean="0"/>
              <a:t>. </a:t>
            </a:r>
            <a:r>
              <a:rPr lang="en-US" sz="1600" dirty="0" err="1" smtClean="0"/>
              <a:t>Tarikan</a:t>
            </a:r>
            <a:r>
              <a:rPr lang="en-US" sz="1600" dirty="0" smtClean="0"/>
              <a:t> </a:t>
            </a:r>
            <a:r>
              <a:rPr lang="en-US" sz="1600" dirty="0" err="1" smtClean="0"/>
              <a:t>mempunyai</a:t>
            </a:r>
            <a:r>
              <a:rPr lang="en-US" sz="1600" dirty="0" smtClean="0"/>
              <a:t> </a:t>
            </a:r>
            <a:r>
              <a:rPr lang="en-US" sz="1600" dirty="0" err="1" smtClean="0"/>
              <a:t>arah</a:t>
            </a:r>
            <a:r>
              <a:rPr lang="en-US" sz="1600" dirty="0" smtClean="0"/>
              <a:t> yang </a:t>
            </a:r>
            <a:r>
              <a:rPr lang="en-US" sz="1600" dirty="0" err="1" smtClean="0"/>
              <a:t>mendekati</a:t>
            </a:r>
            <a:r>
              <a:rPr lang="en-US" sz="1600" dirty="0" smtClean="0"/>
              <a:t> </a:t>
            </a:r>
            <a:r>
              <a:rPr lang="en-US" sz="1600" dirty="0" err="1" smtClean="0"/>
              <a:t>orang</a:t>
            </a:r>
            <a:r>
              <a:rPr lang="en-US" sz="1600" dirty="0" smtClean="0"/>
              <a:t>, </a:t>
            </a:r>
            <a:r>
              <a:rPr lang="en-US" sz="1600" dirty="0" err="1" smtClean="0"/>
              <a:t>hewan</a:t>
            </a:r>
            <a:r>
              <a:rPr lang="en-US" sz="1600" dirty="0" smtClean="0"/>
              <a:t>, </a:t>
            </a:r>
            <a:r>
              <a:rPr lang="en-US" sz="1600" dirty="0" err="1" smtClean="0"/>
              <a:t>benda</a:t>
            </a:r>
            <a:r>
              <a:rPr lang="en-US" sz="1600" dirty="0" smtClean="0"/>
              <a:t> yang </a:t>
            </a:r>
            <a:r>
              <a:rPr lang="en-US" sz="1600" dirty="0" err="1" smtClean="0"/>
              <a:t>menariknya</a:t>
            </a:r>
            <a:r>
              <a:rPr lang="en-US" sz="1600" dirty="0" smtClean="0"/>
              <a:t>. </a:t>
            </a:r>
            <a:r>
              <a:rPr lang="en-US" sz="1600" dirty="0" err="1" smtClean="0"/>
              <a:t>Sedangkan</a:t>
            </a:r>
            <a:r>
              <a:rPr lang="en-US" sz="1600" dirty="0" smtClean="0"/>
              <a:t> </a:t>
            </a:r>
            <a:r>
              <a:rPr lang="en-US" sz="1600" dirty="0" err="1" smtClean="0"/>
              <a:t>dorongan</a:t>
            </a:r>
            <a:r>
              <a:rPr lang="en-US" sz="1600" dirty="0" smtClean="0"/>
              <a:t> </a:t>
            </a:r>
            <a:r>
              <a:rPr lang="en-US" sz="1600" dirty="0" err="1" smtClean="0"/>
              <a:t>mempunyai</a:t>
            </a:r>
            <a:r>
              <a:rPr lang="en-US" sz="1600" dirty="0" smtClean="0"/>
              <a:t> </a:t>
            </a:r>
            <a:r>
              <a:rPr lang="en-US" sz="1600" dirty="0" err="1" smtClean="0"/>
              <a:t>arah</a:t>
            </a:r>
            <a:r>
              <a:rPr lang="en-US" sz="1600" dirty="0" smtClean="0"/>
              <a:t> yang </a:t>
            </a:r>
            <a:r>
              <a:rPr lang="en-US" sz="1600" dirty="0" err="1" smtClean="0"/>
              <a:t>menjauhi</a:t>
            </a:r>
            <a:r>
              <a:rPr lang="en-US" sz="1600" dirty="0" smtClean="0"/>
              <a:t> </a:t>
            </a:r>
            <a:r>
              <a:rPr lang="en-US" sz="1600" dirty="0" err="1" smtClean="0"/>
              <a:t>orang</a:t>
            </a:r>
            <a:r>
              <a:rPr lang="en-US" sz="1600" dirty="0" smtClean="0"/>
              <a:t>, </a:t>
            </a:r>
            <a:r>
              <a:rPr lang="en-US" sz="1600" dirty="0" err="1" smtClean="0"/>
              <a:t>hewan</a:t>
            </a:r>
            <a:r>
              <a:rPr lang="en-US" sz="1600" dirty="0" smtClean="0"/>
              <a:t>, </a:t>
            </a:r>
            <a:r>
              <a:rPr lang="en-US" sz="1600" dirty="0" err="1" smtClean="0"/>
              <a:t>benda</a:t>
            </a:r>
            <a:r>
              <a:rPr lang="en-US" sz="1600" dirty="0" smtClean="0"/>
              <a:t> yang </a:t>
            </a:r>
            <a:r>
              <a:rPr lang="en-US" sz="1600" dirty="0" err="1" smtClean="0"/>
              <a:t>mendorongnya</a:t>
            </a:r>
            <a:r>
              <a:rPr lang="en-US" sz="1600" dirty="0" smtClean="0"/>
              <a:t>. </a:t>
            </a:r>
            <a:r>
              <a:rPr lang="en-US" sz="1600" dirty="0" err="1" smtClean="0"/>
              <a:t>Selain</a:t>
            </a:r>
            <a:r>
              <a:rPr lang="en-US" sz="1600" dirty="0" smtClean="0"/>
              <a:t> </a:t>
            </a:r>
            <a:r>
              <a:rPr lang="en-US" sz="1600" dirty="0" err="1" smtClean="0"/>
              <a:t>mempunyai</a:t>
            </a:r>
            <a:r>
              <a:rPr lang="en-US" sz="1600" dirty="0" smtClean="0"/>
              <a:t> </a:t>
            </a:r>
            <a:r>
              <a:rPr lang="en-US" sz="1600" dirty="0" err="1" smtClean="0"/>
              <a:t>arah</a:t>
            </a:r>
            <a:r>
              <a:rPr lang="en-US" sz="1600" dirty="0" smtClean="0"/>
              <a:t>, </a:t>
            </a:r>
            <a:r>
              <a:rPr lang="en-US" sz="1600" dirty="0" err="1" smtClean="0"/>
              <a:t>gaya</a:t>
            </a:r>
            <a:r>
              <a:rPr lang="en-US" sz="1600" dirty="0" smtClean="0"/>
              <a:t> pun </a:t>
            </a:r>
            <a:r>
              <a:rPr lang="en-US" sz="1600" dirty="0" err="1" smtClean="0"/>
              <a:t>mempunyai</a:t>
            </a:r>
            <a:r>
              <a:rPr lang="en-US" sz="1600" dirty="0" smtClean="0"/>
              <a:t> </a:t>
            </a:r>
            <a:r>
              <a:rPr lang="en-US" sz="1600" dirty="0" err="1" smtClean="0"/>
              <a:t>nilai</a:t>
            </a:r>
            <a:r>
              <a:rPr lang="en-US" sz="1600" dirty="0" smtClean="0"/>
              <a:t>, </a:t>
            </a:r>
            <a:r>
              <a:rPr lang="en-US" sz="1600" dirty="0" err="1" smtClean="0"/>
              <a:t>maka</a:t>
            </a:r>
            <a:r>
              <a:rPr lang="en-US" sz="1600" dirty="0" smtClean="0"/>
              <a:t> </a:t>
            </a:r>
            <a:r>
              <a:rPr lang="en-US" sz="1600" dirty="0" err="1" smtClean="0"/>
              <a:t>gaya</a:t>
            </a:r>
            <a:r>
              <a:rPr lang="en-US" sz="1600" dirty="0" smtClean="0"/>
              <a:t> </a:t>
            </a:r>
            <a:r>
              <a:rPr lang="en-US" sz="1600" dirty="0" err="1" smtClean="0"/>
              <a:t>merupakan</a:t>
            </a:r>
            <a:r>
              <a:rPr lang="en-US" sz="1600" dirty="0" smtClean="0"/>
              <a:t> </a:t>
            </a:r>
            <a:r>
              <a:rPr lang="en-US" sz="1600" dirty="0" err="1" smtClean="0"/>
              <a:t>besaran</a:t>
            </a:r>
            <a:r>
              <a:rPr lang="en-US" sz="1600" dirty="0" smtClean="0"/>
              <a:t> </a:t>
            </a:r>
            <a:r>
              <a:rPr lang="en-US" sz="1600" i="1" dirty="0" err="1" smtClean="0"/>
              <a:t>vektor</a:t>
            </a:r>
            <a:r>
              <a:rPr lang="en-US" sz="1600" i="1" dirty="0" smtClean="0"/>
              <a:t>.</a:t>
            </a:r>
            <a:endParaRPr lang="en-US" sz="1600" dirty="0"/>
          </a:p>
        </p:txBody>
      </p:sp>
      <p:sp>
        <p:nvSpPr>
          <p:cNvPr id="4" name="Subtitle 3"/>
          <p:cNvSpPr>
            <a:spLocks noGrp="1"/>
          </p:cNvSpPr>
          <p:nvPr>
            <p:ph type="subTitle" idx="1"/>
          </p:nvPr>
        </p:nvSpPr>
        <p:spPr>
          <a:xfrm>
            <a:off x="533400" y="3505200"/>
            <a:ext cx="7772400" cy="990600"/>
          </a:xfrm>
        </p:spPr>
        <p:txBody>
          <a:bodyPr>
            <a:normAutofit/>
          </a:bodyPr>
          <a:lstStyle/>
          <a:p>
            <a:r>
              <a:rPr lang="en-US" sz="1600" dirty="0" smtClean="0">
                <a:solidFill>
                  <a:schemeClr val="tx1"/>
                </a:solidFill>
              </a:rPr>
              <a:t>Gaya </a:t>
            </a:r>
            <a:r>
              <a:rPr lang="en-US" sz="1600" dirty="0" err="1" smtClean="0">
                <a:solidFill>
                  <a:schemeClr val="tx1"/>
                </a:solidFill>
              </a:rPr>
              <a:t>selaku</a:t>
            </a:r>
            <a:r>
              <a:rPr lang="en-US" sz="1600" dirty="0" smtClean="0">
                <a:solidFill>
                  <a:schemeClr val="tx1"/>
                </a:solidFill>
              </a:rPr>
              <a:t> </a:t>
            </a:r>
            <a:r>
              <a:rPr lang="en-US" sz="1600" dirty="0" err="1" smtClean="0">
                <a:solidFill>
                  <a:schemeClr val="tx1"/>
                </a:solidFill>
              </a:rPr>
              <a:t>besaran</a:t>
            </a:r>
            <a:r>
              <a:rPr lang="en-US" sz="1600" dirty="0" smtClean="0">
                <a:solidFill>
                  <a:schemeClr val="tx1"/>
                </a:solidFill>
              </a:rPr>
              <a:t> </a:t>
            </a:r>
            <a:r>
              <a:rPr lang="en-US" sz="1600" dirty="0" err="1" smtClean="0">
                <a:solidFill>
                  <a:schemeClr val="tx1"/>
                </a:solidFill>
              </a:rPr>
              <a:t>Vektor</a:t>
            </a:r>
            <a:r>
              <a:rPr lang="en-US" sz="1600" dirty="0" smtClean="0">
                <a:solidFill>
                  <a:schemeClr val="tx1"/>
                </a:solidFill>
              </a:rPr>
              <a:t> </a:t>
            </a:r>
            <a:r>
              <a:rPr lang="en-US" sz="1600" dirty="0" err="1" smtClean="0">
                <a:solidFill>
                  <a:schemeClr val="tx1"/>
                </a:solidFill>
              </a:rPr>
              <a:t>di</a:t>
            </a:r>
            <a:r>
              <a:rPr lang="en-US" sz="1600" dirty="0" smtClean="0">
                <a:solidFill>
                  <a:schemeClr val="tx1"/>
                </a:solidFill>
              </a:rPr>
              <a:t> </a:t>
            </a:r>
            <a:r>
              <a:rPr lang="en-US" sz="1600" dirty="0" err="1" smtClean="0">
                <a:solidFill>
                  <a:schemeClr val="tx1"/>
                </a:solidFill>
              </a:rPr>
              <a:t>gambar</a:t>
            </a:r>
            <a:r>
              <a:rPr lang="en-US" sz="1600" dirty="0" smtClean="0">
                <a:solidFill>
                  <a:schemeClr val="tx1"/>
                </a:solidFill>
              </a:rPr>
              <a:t> </a:t>
            </a:r>
            <a:r>
              <a:rPr lang="en-US" sz="1600" dirty="0" err="1" smtClean="0">
                <a:solidFill>
                  <a:schemeClr val="tx1"/>
                </a:solidFill>
              </a:rPr>
              <a:t>kan</a:t>
            </a:r>
            <a:r>
              <a:rPr lang="en-US" sz="1600" dirty="0" smtClean="0">
                <a:solidFill>
                  <a:schemeClr val="tx1"/>
                </a:solidFill>
              </a:rPr>
              <a:t> </a:t>
            </a:r>
            <a:r>
              <a:rPr lang="en-US" sz="1600" dirty="0" err="1" smtClean="0">
                <a:solidFill>
                  <a:schemeClr val="tx1"/>
                </a:solidFill>
              </a:rPr>
              <a:t>sebagai</a:t>
            </a:r>
            <a:r>
              <a:rPr lang="en-US" sz="1600" dirty="0" smtClean="0">
                <a:solidFill>
                  <a:schemeClr val="tx1"/>
                </a:solidFill>
              </a:rPr>
              <a:t> </a:t>
            </a:r>
            <a:r>
              <a:rPr lang="en-US" sz="1600" dirty="0" err="1" smtClean="0">
                <a:solidFill>
                  <a:schemeClr val="tx1"/>
                </a:solidFill>
              </a:rPr>
              <a:t>anak</a:t>
            </a:r>
            <a:r>
              <a:rPr lang="en-US" sz="1600" dirty="0" smtClean="0">
                <a:solidFill>
                  <a:schemeClr val="tx1"/>
                </a:solidFill>
              </a:rPr>
              <a:t> </a:t>
            </a:r>
            <a:r>
              <a:rPr lang="en-US" sz="1600" dirty="0" err="1" smtClean="0">
                <a:solidFill>
                  <a:schemeClr val="tx1"/>
                </a:solidFill>
              </a:rPr>
              <a:t>panah</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a:t>
            </a:r>
            <a:r>
              <a:rPr lang="en-US" sz="1600" dirty="0" err="1" smtClean="0">
                <a:solidFill>
                  <a:schemeClr val="tx1"/>
                </a:solidFill>
              </a:rPr>
              <a:t>anak</a:t>
            </a:r>
            <a:r>
              <a:rPr lang="en-US" sz="1600" dirty="0" smtClean="0">
                <a:solidFill>
                  <a:schemeClr val="tx1"/>
                </a:solidFill>
              </a:rPr>
              <a:t> </a:t>
            </a:r>
            <a:r>
              <a:rPr lang="en-US" sz="1600" dirty="0" err="1" smtClean="0">
                <a:solidFill>
                  <a:schemeClr val="tx1"/>
                </a:solidFill>
              </a:rPr>
              <a:t>panah</a:t>
            </a:r>
            <a:r>
              <a:rPr lang="en-US" sz="1600" dirty="0" smtClean="0">
                <a:solidFill>
                  <a:schemeClr val="tx1"/>
                </a:solidFill>
              </a:rPr>
              <a:t> </a:t>
            </a:r>
            <a:r>
              <a:rPr lang="en-US" sz="1600" dirty="0" err="1" smtClean="0">
                <a:solidFill>
                  <a:schemeClr val="tx1"/>
                </a:solidFill>
              </a:rPr>
              <a:t>menggambarkan</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a:t>
            </a:r>
            <a:r>
              <a:rPr lang="en-US" sz="1600" dirty="0" err="1" smtClean="0">
                <a:solidFill>
                  <a:schemeClr val="tx1"/>
                </a:solidFill>
              </a:rPr>
              <a:t>gaya</a:t>
            </a:r>
            <a:r>
              <a:rPr lang="en-US" sz="1600" dirty="0" smtClean="0">
                <a:solidFill>
                  <a:schemeClr val="tx1"/>
                </a:solidFill>
              </a:rPr>
              <a:t>, </a:t>
            </a:r>
            <a:r>
              <a:rPr lang="en-US" sz="1600" dirty="0" err="1" smtClean="0">
                <a:solidFill>
                  <a:schemeClr val="tx1"/>
                </a:solidFill>
              </a:rPr>
              <a:t>sedangkan</a:t>
            </a:r>
            <a:r>
              <a:rPr lang="en-US" sz="1600" dirty="0" smtClean="0">
                <a:solidFill>
                  <a:schemeClr val="tx1"/>
                </a:solidFill>
              </a:rPr>
              <a:t> </a:t>
            </a:r>
            <a:r>
              <a:rPr lang="en-US" sz="1600" dirty="0" err="1" smtClean="0">
                <a:solidFill>
                  <a:schemeClr val="tx1"/>
                </a:solidFill>
              </a:rPr>
              <a:t>panjang</a:t>
            </a:r>
            <a:r>
              <a:rPr lang="en-US" sz="1600" dirty="0" smtClean="0">
                <a:solidFill>
                  <a:schemeClr val="tx1"/>
                </a:solidFill>
              </a:rPr>
              <a:t> </a:t>
            </a:r>
            <a:r>
              <a:rPr lang="en-US" sz="1600" dirty="0" err="1" smtClean="0">
                <a:solidFill>
                  <a:schemeClr val="tx1"/>
                </a:solidFill>
              </a:rPr>
              <a:t>anak</a:t>
            </a:r>
            <a:r>
              <a:rPr lang="en-US" sz="1600" dirty="0" smtClean="0">
                <a:solidFill>
                  <a:schemeClr val="tx1"/>
                </a:solidFill>
              </a:rPr>
              <a:t> </a:t>
            </a:r>
            <a:r>
              <a:rPr lang="en-US" sz="1600" dirty="0" err="1" smtClean="0">
                <a:solidFill>
                  <a:schemeClr val="tx1"/>
                </a:solidFill>
              </a:rPr>
              <a:t>panah</a:t>
            </a:r>
            <a:r>
              <a:rPr lang="en-US" sz="1600" dirty="0" smtClean="0">
                <a:solidFill>
                  <a:schemeClr val="tx1"/>
                </a:solidFill>
              </a:rPr>
              <a:t> </a:t>
            </a:r>
            <a:r>
              <a:rPr lang="en-US" sz="1600" dirty="0" err="1" smtClean="0">
                <a:solidFill>
                  <a:schemeClr val="tx1"/>
                </a:solidFill>
              </a:rPr>
              <a:t>menggambarkan</a:t>
            </a:r>
            <a:r>
              <a:rPr lang="en-US" sz="1600" dirty="0" smtClean="0">
                <a:solidFill>
                  <a:schemeClr val="tx1"/>
                </a:solidFill>
              </a:rPr>
              <a:t> </a:t>
            </a:r>
            <a:r>
              <a:rPr lang="en-US" sz="1600" dirty="0" err="1" smtClean="0">
                <a:solidFill>
                  <a:schemeClr val="tx1"/>
                </a:solidFill>
              </a:rPr>
              <a:t>besar</a:t>
            </a:r>
            <a:r>
              <a:rPr lang="en-US" sz="1600" dirty="0" smtClean="0">
                <a:solidFill>
                  <a:schemeClr val="tx1"/>
                </a:solidFill>
              </a:rPr>
              <a:t> </a:t>
            </a:r>
            <a:r>
              <a:rPr lang="en-US" sz="1600" dirty="0" err="1" smtClean="0">
                <a:solidFill>
                  <a:schemeClr val="tx1"/>
                </a:solidFill>
              </a:rPr>
              <a:t>atau</a:t>
            </a:r>
            <a:r>
              <a:rPr lang="en-US" sz="1600" dirty="0" smtClean="0">
                <a:solidFill>
                  <a:schemeClr val="tx1"/>
                </a:solidFill>
              </a:rPr>
              <a:t> </a:t>
            </a:r>
            <a:r>
              <a:rPr lang="en-US" sz="1600" dirty="0" err="1" smtClean="0">
                <a:solidFill>
                  <a:schemeClr val="tx1"/>
                </a:solidFill>
              </a:rPr>
              <a:t>kekuatan</a:t>
            </a:r>
            <a:r>
              <a:rPr lang="en-US" sz="1600" dirty="0" smtClean="0">
                <a:solidFill>
                  <a:schemeClr val="tx1"/>
                </a:solidFill>
              </a:rPr>
              <a:t> </a:t>
            </a:r>
            <a:r>
              <a:rPr lang="en-US" sz="1600" dirty="0" err="1" smtClean="0">
                <a:solidFill>
                  <a:schemeClr val="tx1"/>
                </a:solidFill>
              </a:rPr>
              <a:t>gaya</a:t>
            </a:r>
            <a:r>
              <a:rPr lang="en-US" sz="1600" dirty="0" smtClean="0">
                <a:solidFill>
                  <a:schemeClr val="tx1"/>
                </a:solidFill>
              </a:rPr>
              <a:t>.</a:t>
            </a:r>
          </a:p>
        </p:txBody>
      </p:sp>
      <p:pic>
        <p:nvPicPr>
          <p:cNvPr id="5" name="Picture 3"/>
          <p:cNvPicPr>
            <a:picLocks noChangeAspect="1" noChangeArrowheads="1"/>
          </p:cNvPicPr>
          <p:nvPr/>
        </p:nvPicPr>
        <p:blipFill>
          <a:blip r:embed="rId2" cstate="print"/>
          <a:srcRect/>
          <a:stretch>
            <a:fillRect/>
          </a:stretch>
        </p:blipFill>
        <p:spPr bwMode="auto">
          <a:xfrm>
            <a:off x="1219200" y="1371600"/>
            <a:ext cx="6781800" cy="2123594"/>
          </a:xfrm>
          <a:prstGeom prst="rect">
            <a:avLst/>
          </a:prstGeom>
          <a:noFill/>
          <a:ln w="9525">
            <a:noFill/>
            <a:miter lim="800000"/>
            <a:headEnd/>
            <a:tailEnd/>
          </a:ln>
        </p:spPr>
      </p:pic>
      <p:sp>
        <p:nvSpPr>
          <p:cNvPr id="7" name="Right Arrow 6"/>
          <p:cNvSpPr/>
          <p:nvPr/>
        </p:nvSpPr>
        <p:spPr>
          <a:xfrm>
            <a:off x="685800" y="4114800"/>
            <a:ext cx="1295400"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ight Arrow 8"/>
          <p:cNvSpPr/>
          <p:nvPr/>
        </p:nvSpPr>
        <p:spPr>
          <a:xfrm>
            <a:off x="685800" y="4495800"/>
            <a:ext cx="2133600"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Arrow 9"/>
          <p:cNvSpPr/>
          <p:nvPr/>
        </p:nvSpPr>
        <p:spPr>
          <a:xfrm rot="5400000">
            <a:off x="609600" y="5562600"/>
            <a:ext cx="1752600"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ight Arrow 11"/>
          <p:cNvSpPr/>
          <p:nvPr/>
        </p:nvSpPr>
        <p:spPr>
          <a:xfrm rot="5400000">
            <a:off x="152400" y="5334000"/>
            <a:ext cx="1295400"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2133600" y="4038600"/>
            <a:ext cx="450764" cy="369332"/>
          </a:xfrm>
          <a:prstGeom prst="rect">
            <a:avLst/>
          </a:prstGeom>
        </p:spPr>
        <p:txBody>
          <a:bodyPr wrap="none">
            <a:spAutoFit/>
          </a:bodyPr>
          <a:lstStyle/>
          <a:p>
            <a:pPr algn="ctr"/>
            <a:r>
              <a:rPr lang="id-ID"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rPr>
              <a:t>F1</a:t>
            </a:r>
            <a:endParaRPr lang="en-US" b="1" cap="none" spc="0" dirty="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endParaRPr>
          </a:p>
        </p:txBody>
      </p:sp>
      <p:sp>
        <p:nvSpPr>
          <p:cNvPr id="14" name="Rectangle 13"/>
          <p:cNvSpPr/>
          <p:nvPr/>
        </p:nvSpPr>
        <p:spPr>
          <a:xfrm>
            <a:off x="2971800" y="4419600"/>
            <a:ext cx="492444" cy="369332"/>
          </a:xfrm>
          <a:prstGeom prst="rect">
            <a:avLst/>
          </a:prstGeom>
        </p:spPr>
        <p:txBody>
          <a:bodyPr wrap="square">
            <a:spAutoFit/>
          </a:bodyPr>
          <a:lstStyle/>
          <a:p>
            <a:pPr algn="ctr"/>
            <a:r>
              <a:rPr lang="id-ID"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rPr>
              <a:t>F2</a:t>
            </a:r>
            <a:endParaRPr lang="en-US" b="1" cap="none" spc="0" dirty="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endParaRPr>
          </a:p>
        </p:txBody>
      </p:sp>
      <p:sp>
        <p:nvSpPr>
          <p:cNvPr id="15" name="Rectangle 14"/>
          <p:cNvSpPr/>
          <p:nvPr/>
        </p:nvSpPr>
        <p:spPr>
          <a:xfrm>
            <a:off x="685800" y="6172200"/>
            <a:ext cx="450764" cy="369332"/>
          </a:xfrm>
          <a:prstGeom prst="rect">
            <a:avLst/>
          </a:prstGeom>
        </p:spPr>
        <p:txBody>
          <a:bodyPr wrap="none">
            <a:spAutoFit/>
          </a:bodyPr>
          <a:lstStyle/>
          <a:p>
            <a:pPr algn="ctr"/>
            <a:r>
              <a:rPr lang="id-ID"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rPr>
              <a:t>F3</a:t>
            </a:r>
            <a:endParaRPr lang="en-US" b="1" cap="none" spc="0" dirty="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endParaRPr>
          </a:p>
        </p:txBody>
      </p:sp>
      <p:sp>
        <p:nvSpPr>
          <p:cNvPr id="16" name="Rectangle 15"/>
          <p:cNvSpPr/>
          <p:nvPr/>
        </p:nvSpPr>
        <p:spPr>
          <a:xfrm>
            <a:off x="1600200" y="6324600"/>
            <a:ext cx="457200" cy="369332"/>
          </a:xfrm>
          <a:prstGeom prst="rect">
            <a:avLst/>
          </a:prstGeom>
        </p:spPr>
        <p:txBody>
          <a:bodyPr wrap="square">
            <a:spAutoFit/>
          </a:bodyPr>
          <a:lstStyle/>
          <a:p>
            <a:pPr algn="ctr"/>
            <a:r>
              <a:rPr lang="id-ID"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rPr>
              <a:t>F4</a:t>
            </a:r>
            <a:endParaRPr lang="en-US" b="1" cap="none" spc="0" dirty="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Bell MT" pitchFamily="18" charset="0"/>
            </a:endParaRPr>
          </a:p>
        </p:txBody>
      </p:sp>
      <p:sp>
        <p:nvSpPr>
          <p:cNvPr id="17" name="Rectangle 16"/>
          <p:cNvSpPr/>
          <p:nvPr/>
        </p:nvSpPr>
        <p:spPr>
          <a:xfrm>
            <a:off x="304800" y="4419600"/>
            <a:ext cx="8610600" cy="1569660"/>
          </a:xfrm>
          <a:prstGeom prst="rect">
            <a:avLst/>
          </a:prstGeom>
        </p:spPr>
        <p:txBody>
          <a:bodyPr wrap="square">
            <a:spAutoFit/>
          </a:bodyPr>
          <a:lstStyle/>
          <a:p>
            <a:pPr>
              <a:buNone/>
            </a:pPr>
            <a:r>
              <a:rPr lang="en-US" sz="1600" dirty="0" smtClean="0">
                <a:latin typeface="+mj-lt"/>
              </a:rPr>
              <a:t>					</a:t>
            </a:r>
            <a:r>
              <a:rPr lang="id-ID" sz="1600" dirty="0" smtClean="0">
                <a:latin typeface="+mj-lt"/>
              </a:rPr>
              <a:t>Arah </a:t>
            </a:r>
            <a:r>
              <a:rPr lang="id-ID" sz="1600" dirty="0">
                <a:latin typeface="+mj-lt"/>
              </a:rPr>
              <a:t>gaya F1 ke kanan</a:t>
            </a:r>
          </a:p>
          <a:p>
            <a:pPr>
              <a:buNone/>
            </a:pPr>
            <a:r>
              <a:rPr lang="id-ID" sz="1600" dirty="0">
                <a:latin typeface="+mj-lt"/>
              </a:rPr>
              <a:t>					</a:t>
            </a:r>
            <a:r>
              <a:rPr lang="id-ID" sz="1600" dirty="0" smtClean="0">
                <a:latin typeface="+mj-lt"/>
              </a:rPr>
              <a:t>Arah </a:t>
            </a:r>
            <a:r>
              <a:rPr lang="id-ID" sz="1600" dirty="0">
                <a:latin typeface="+mj-lt"/>
              </a:rPr>
              <a:t>gaya F2 ke kanan</a:t>
            </a:r>
          </a:p>
          <a:p>
            <a:pPr>
              <a:buNone/>
            </a:pPr>
            <a:r>
              <a:rPr lang="id-ID" sz="1600" dirty="0">
                <a:latin typeface="+mj-lt"/>
              </a:rPr>
              <a:t>					Gaya F1 lebih besar </a:t>
            </a:r>
            <a:r>
              <a:rPr lang="id-ID" sz="1600" dirty="0" smtClean="0">
                <a:latin typeface="+mj-lt"/>
              </a:rPr>
              <a:t>daripada</a:t>
            </a:r>
            <a:r>
              <a:rPr lang="en-US" sz="1600" dirty="0">
                <a:latin typeface="+mj-lt"/>
              </a:rPr>
              <a:t> </a:t>
            </a:r>
            <a:r>
              <a:rPr lang="id-ID" sz="1600" dirty="0" smtClean="0">
                <a:latin typeface="+mj-lt"/>
              </a:rPr>
              <a:t>gaya </a:t>
            </a:r>
            <a:r>
              <a:rPr lang="id-ID" sz="1600" dirty="0">
                <a:latin typeface="+mj-lt"/>
              </a:rPr>
              <a:t>F2</a:t>
            </a:r>
          </a:p>
          <a:p>
            <a:pPr>
              <a:buNone/>
            </a:pPr>
            <a:r>
              <a:rPr lang="id-ID" sz="1600" dirty="0">
                <a:latin typeface="+mj-lt"/>
              </a:rPr>
              <a:t>					</a:t>
            </a:r>
            <a:r>
              <a:rPr lang="id-ID" sz="1600" dirty="0" smtClean="0">
                <a:latin typeface="+mj-lt"/>
              </a:rPr>
              <a:t>Arah </a:t>
            </a:r>
            <a:r>
              <a:rPr lang="id-ID" sz="1600" dirty="0">
                <a:latin typeface="+mj-lt"/>
              </a:rPr>
              <a:t>gaya F3 ke bawah</a:t>
            </a:r>
          </a:p>
          <a:p>
            <a:pPr>
              <a:buNone/>
            </a:pPr>
            <a:r>
              <a:rPr lang="id-ID" sz="1600" dirty="0">
                <a:latin typeface="+mj-lt"/>
              </a:rPr>
              <a:t>					</a:t>
            </a:r>
            <a:r>
              <a:rPr lang="id-ID" sz="1600" dirty="0" smtClean="0">
                <a:latin typeface="+mj-lt"/>
              </a:rPr>
              <a:t>Arah </a:t>
            </a:r>
            <a:r>
              <a:rPr lang="id-ID" sz="1600" dirty="0">
                <a:latin typeface="+mj-lt"/>
              </a:rPr>
              <a:t>gaya F4 ke bawah</a:t>
            </a:r>
          </a:p>
          <a:p>
            <a:pPr>
              <a:buNone/>
            </a:pPr>
            <a:r>
              <a:rPr lang="id-ID" sz="1600" dirty="0">
                <a:latin typeface="+mj-lt"/>
              </a:rPr>
              <a:t>					</a:t>
            </a:r>
            <a:r>
              <a:rPr lang="id-ID" sz="1600" dirty="0" smtClean="0">
                <a:latin typeface="+mj-lt"/>
              </a:rPr>
              <a:t>Gaya </a:t>
            </a:r>
            <a:r>
              <a:rPr lang="id-ID" sz="1600" dirty="0">
                <a:latin typeface="+mj-lt"/>
              </a:rPr>
              <a:t>F3 lebih kecil daripada F4</a:t>
            </a:r>
            <a:endParaRPr lang="en-US"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ppt_x</p:attrName>
                                        </p:attrNameLst>
                                      </p:cBhvr>
                                      <p:tavLst>
                                        <p:tav tm="0">
                                          <p:val>
                                            <p:strVal val="#ppt_x-.2"/>
                                          </p:val>
                                        </p:tav>
                                        <p:tav tm="100000">
                                          <p:val>
                                            <p:strVal val="#ppt_x"/>
                                          </p:val>
                                        </p:tav>
                                      </p:tavLst>
                                    </p:anim>
                                    <p:anim calcmode="lin" valueType="num">
                                      <p:cBhvr>
                                        <p:cTn id="15" dur="2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2000"/>
                                        <p:tgtEl>
                                          <p:spTgt spid="4">
                                            <p:txEl>
                                              <p:pRg st="0" end="0"/>
                                            </p:txEl>
                                          </p:spTgt>
                                        </p:tgtEl>
                                      </p:cBhvr>
                                    </p:animEffect>
                                    <p:anim calcmode="lin" valueType="num">
                                      <p:cBhvr>
                                        <p:cTn id="22"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2000" fill="hold"/>
                                        <p:tgtEl>
                                          <p:spTgt spid="4">
                                            <p:txEl>
                                              <p:pRg st="0" end="0"/>
                                            </p:txEl>
                                          </p:spTgt>
                                        </p:tgtEl>
                                        <p:attrNameLst>
                                          <p:attrName>ppt_y</p:attrName>
                                        </p:attrNameLst>
                                      </p:cBhvr>
                                      <p:tavLst>
                                        <p:tav tm="0">
                                          <p:val>
                                            <p:strVal val="#ppt_y-.1"/>
                                          </p:val>
                                        </p:tav>
                                        <p:tav tm="100000">
                                          <p:val>
                                            <p:strVal val="#ppt_y"/>
                                          </p:val>
                                        </p:tav>
                                      </p:tavLst>
                                    </p:anim>
                                  </p:childTnLst>
                                </p:cTn>
                              </p:par>
                              <p:par>
                                <p:cTn id="24" presetID="2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2000" fill="hold"/>
                                        <p:tgtEl>
                                          <p:spTgt spid="7"/>
                                        </p:tgtEl>
                                        <p:attrNameLst>
                                          <p:attrName>ppt_x</p:attrName>
                                        </p:attrNameLst>
                                      </p:cBhvr>
                                      <p:tavLst>
                                        <p:tav tm="0">
                                          <p:val>
                                            <p:strVal val="#ppt_x-.2"/>
                                          </p:val>
                                        </p:tav>
                                        <p:tav tm="100000">
                                          <p:val>
                                            <p:strVal val="#ppt_x"/>
                                          </p:val>
                                        </p:tav>
                                      </p:tavLst>
                                    </p:anim>
                                    <p:anim calcmode="lin" valueType="num">
                                      <p:cBhvr>
                                        <p:cTn id="27" dur="2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8" dur="2000"/>
                                        <p:tgtEl>
                                          <p:spTgt spid="7"/>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2000" fill="hold"/>
                                        <p:tgtEl>
                                          <p:spTgt spid="9"/>
                                        </p:tgtEl>
                                        <p:attrNameLst>
                                          <p:attrName>ppt_x</p:attrName>
                                        </p:attrNameLst>
                                      </p:cBhvr>
                                      <p:tavLst>
                                        <p:tav tm="0">
                                          <p:val>
                                            <p:strVal val="#ppt_x-.2"/>
                                          </p:val>
                                        </p:tav>
                                        <p:tav tm="100000">
                                          <p:val>
                                            <p:strVal val="#ppt_x"/>
                                          </p:val>
                                        </p:tav>
                                      </p:tavLst>
                                    </p:anim>
                                    <p:anim calcmode="lin" valueType="num">
                                      <p:cBhvr>
                                        <p:cTn id="32" dur="2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3" dur="2000"/>
                                        <p:tgtEl>
                                          <p:spTgt spid="9"/>
                                        </p:tgtEl>
                                      </p:cBhvr>
                                    </p:animEffect>
                                  </p:childTnLst>
                                </p:cTn>
                              </p:par>
                              <p:par>
                                <p:cTn id="34" presetID="2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2000" fill="hold"/>
                                        <p:tgtEl>
                                          <p:spTgt spid="12"/>
                                        </p:tgtEl>
                                        <p:attrNameLst>
                                          <p:attrName>ppt_w</p:attrName>
                                        </p:attrNameLst>
                                      </p:cBhvr>
                                      <p:tavLst>
                                        <p:tav tm="0">
                                          <p:val>
                                            <p:fltVal val="0"/>
                                          </p:val>
                                        </p:tav>
                                        <p:tav tm="100000">
                                          <p:val>
                                            <p:strVal val="#ppt_w"/>
                                          </p:val>
                                        </p:tav>
                                      </p:tavLst>
                                    </p:anim>
                                    <p:anim calcmode="lin" valueType="num">
                                      <p:cBhvr>
                                        <p:cTn id="37" dur="2000" fill="hold"/>
                                        <p:tgtEl>
                                          <p:spTgt spid="12"/>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2000" fill="hold"/>
                                        <p:tgtEl>
                                          <p:spTgt spid="10"/>
                                        </p:tgtEl>
                                        <p:attrNameLst>
                                          <p:attrName>ppt_w</p:attrName>
                                        </p:attrNameLst>
                                      </p:cBhvr>
                                      <p:tavLst>
                                        <p:tav tm="0">
                                          <p:val>
                                            <p:fltVal val="0"/>
                                          </p:val>
                                        </p:tav>
                                        <p:tav tm="100000">
                                          <p:val>
                                            <p:strVal val="#ppt_w"/>
                                          </p:val>
                                        </p:tav>
                                      </p:tavLst>
                                    </p:anim>
                                    <p:anim calcmode="lin" valueType="num">
                                      <p:cBhvr>
                                        <p:cTn id="41" dur="20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17">
                                            <p:txEl>
                                              <p:pRg st="0" end="0"/>
                                            </p:txEl>
                                          </p:spTgt>
                                        </p:tgtEl>
                                        <p:attrNameLst>
                                          <p:attrName>style.visibility</p:attrName>
                                        </p:attrNameLst>
                                      </p:cBhvr>
                                      <p:to>
                                        <p:strVal val="visible"/>
                                      </p:to>
                                    </p:set>
                                    <p:anim calcmode="lin" valueType="num">
                                      <p:cBhvr>
                                        <p:cTn id="46" dur="2000" fill="hold"/>
                                        <p:tgtEl>
                                          <p:spTgt spid="17">
                                            <p:txEl>
                                              <p:pRg st="0" end="0"/>
                                            </p:txEl>
                                          </p:spTgt>
                                        </p:tgtEl>
                                        <p:attrNameLst>
                                          <p:attrName>ppt_w</p:attrName>
                                        </p:attrNameLst>
                                      </p:cBhvr>
                                      <p:tavLst>
                                        <p:tav tm="0">
                                          <p:val>
                                            <p:strVal val="#ppt_w*0.70"/>
                                          </p:val>
                                        </p:tav>
                                        <p:tav tm="100000">
                                          <p:val>
                                            <p:strVal val="#ppt_w"/>
                                          </p:val>
                                        </p:tav>
                                      </p:tavLst>
                                    </p:anim>
                                    <p:anim calcmode="lin" valueType="num">
                                      <p:cBhvr>
                                        <p:cTn id="47"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48" dur="2000"/>
                                        <p:tgtEl>
                                          <p:spTgt spid="17">
                                            <p:txEl>
                                              <p:pRg st="0" end="0"/>
                                            </p:txEl>
                                          </p:spTgt>
                                        </p:tgtEl>
                                      </p:cBhvr>
                                    </p:animEffect>
                                  </p:childTnLst>
                                </p:cTn>
                              </p:par>
                              <p:par>
                                <p:cTn id="49" presetID="55" presetClass="entr" presetSubtype="0" fill="hold" nodeType="withEffect">
                                  <p:stCondLst>
                                    <p:cond delay="0"/>
                                  </p:stCondLst>
                                  <p:childTnLst>
                                    <p:set>
                                      <p:cBhvr>
                                        <p:cTn id="50" dur="1" fill="hold">
                                          <p:stCondLst>
                                            <p:cond delay="0"/>
                                          </p:stCondLst>
                                        </p:cTn>
                                        <p:tgtEl>
                                          <p:spTgt spid="17">
                                            <p:txEl>
                                              <p:pRg st="1" end="1"/>
                                            </p:txEl>
                                          </p:spTgt>
                                        </p:tgtEl>
                                        <p:attrNameLst>
                                          <p:attrName>style.visibility</p:attrName>
                                        </p:attrNameLst>
                                      </p:cBhvr>
                                      <p:to>
                                        <p:strVal val="visible"/>
                                      </p:to>
                                    </p:set>
                                    <p:anim calcmode="lin" valueType="num">
                                      <p:cBhvr>
                                        <p:cTn id="51" dur="2000" fill="hold"/>
                                        <p:tgtEl>
                                          <p:spTgt spid="17">
                                            <p:txEl>
                                              <p:pRg st="1" end="1"/>
                                            </p:txEl>
                                          </p:spTgt>
                                        </p:tgtEl>
                                        <p:attrNameLst>
                                          <p:attrName>ppt_w</p:attrName>
                                        </p:attrNameLst>
                                      </p:cBhvr>
                                      <p:tavLst>
                                        <p:tav tm="0">
                                          <p:val>
                                            <p:strVal val="#ppt_w*0.70"/>
                                          </p:val>
                                        </p:tav>
                                        <p:tav tm="100000">
                                          <p:val>
                                            <p:strVal val="#ppt_w"/>
                                          </p:val>
                                        </p:tav>
                                      </p:tavLst>
                                    </p:anim>
                                    <p:anim calcmode="lin" valueType="num">
                                      <p:cBhvr>
                                        <p:cTn id="52"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53" dur="2000"/>
                                        <p:tgtEl>
                                          <p:spTgt spid="17">
                                            <p:txEl>
                                              <p:pRg st="1" end="1"/>
                                            </p:txEl>
                                          </p:spTgt>
                                        </p:tgtEl>
                                      </p:cBhvr>
                                    </p:animEffect>
                                  </p:childTnLst>
                                </p:cTn>
                              </p:par>
                              <p:par>
                                <p:cTn id="54" presetID="55" presetClass="entr" presetSubtype="0" fill="hold" nodeType="withEffect">
                                  <p:stCondLst>
                                    <p:cond delay="0"/>
                                  </p:stCondLst>
                                  <p:childTnLst>
                                    <p:set>
                                      <p:cBhvr>
                                        <p:cTn id="55" dur="1" fill="hold">
                                          <p:stCondLst>
                                            <p:cond delay="0"/>
                                          </p:stCondLst>
                                        </p:cTn>
                                        <p:tgtEl>
                                          <p:spTgt spid="17">
                                            <p:txEl>
                                              <p:pRg st="2" end="2"/>
                                            </p:txEl>
                                          </p:spTgt>
                                        </p:tgtEl>
                                        <p:attrNameLst>
                                          <p:attrName>style.visibility</p:attrName>
                                        </p:attrNameLst>
                                      </p:cBhvr>
                                      <p:to>
                                        <p:strVal val="visible"/>
                                      </p:to>
                                    </p:set>
                                    <p:anim calcmode="lin" valueType="num">
                                      <p:cBhvr>
                                        <p:cTn id="56" dur="2000" fill="hold"/>
                                        <p:tgtEl>
                                          <p:spTgt spid="17">
                                            <p:txEl>
                                              <p:pRg st="2" end="2"/>
                                            </p:txEl>
                                          </p:spTgt>
                                        </p:tgtEl>
                                        <p:attrNameLst>
                                          <p:attrName>ppt_w</p:attrName>
                                        </p:attrNameLst>
                                      </p:cBhvr>
                                      <p:tavLst>
                                        <p:tav tm="0">
                                          <p:val>
                                            <p:strVal val="#ppt_w*0.70"/>
                                          </p:val>
                                        </p:tav>
                                        <p:tav tm="100000">
                                          <p:val>
                                            <p:strVal val="#ppt_w"/>
                                          </p:val>
                                        </p:tav>
                                      </p:tavLst>
                                    </p:anim>
                                    <p:anim calcmode="lin" valueType="num">
                                      <p:cBhvr>
                                        <p:cTn id="57"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58" dur="2000"/>
                                        <p:tgtEl>
                                          <p:spTgt spid="17">
                                            <p:txEl>
                                              <p:pRg st="2" end="2"/>
                                            </p:txEl>
                                          </p:spTgt>
                                        </p:tgtEl>
                                      </p:cBhvr>
                                    </p:animEffect>
                                  </p:childTnLst>
                                </p:cTn>
                              </p:par>
                              <p:par>
                                <p:cTn id="59" presetID="55" presetClass="entr" presetSubtype="0" fill="hold" nodeType="withEffect">
                                  <p:stCondLst>
                                    <p:cond delay="0"/>
                                  </p:stCondLst>
                                  <p:childTnLst>
                                    <p:set>
                                      <p:cBhvr>
                                        <p:cTn id="60" dur="1" fill="hold">
                                          <p:stCondLst>
                                            <p:cond delay="0"/>
                                          </p:stCondLst>
                                        </p:cTn>
                                        <p:tgtEl>
                                          <p:spTgt spid="17">
                                            <p:txEl>
                                              <p:pRg st="3" end="3"/>
                                            </p:txEl>
                                          </p:spTgt>
                                        </p:tgtEl>
                                        <p:attrNameLst>
                                          <p:attrName>style.visibility</p:attrName>
                                        </p:attrNameLst>
                                      </p:cBhvr>
                                      <p:to>
                                        <p:strVal val="visible"/>
                                      </p:to>
                                    </p:set>
                                    <p:anim calcmode="lin" valueType="num">
                                      <p:cBhvr>
                                        <p:cTn id="61" dur="2000" fill="hold"/>
                                        <p:tgtEl>
                                          <p:spTgt spid="17">
                                            <p:txEl>
                                              <p:pRg st="3" end="3"/>
                                            </p:txEl>
                                          </p:spTgt>
                                        </p:tgtEl>
                                        <p:attrNameLst>
                                          <p:attrName>ppt_w</p:attrName>
                                        </p:attrNameLst>
                                      </p:cBhvr>
                                      <p:tavLst>
                                        <p:tav tm="0">
                                          <p:val>
                                            <p:strVal val="#ppt_w*0.70"/>
                                          </p:val>
                                        </p:tav>
                                        <p:tav tm="100000">
                                          <p:val>
                                            <p:strVal val="#ppt_w"/>
                                          </p:val>
                                        </p:tav>
                                      </p:tavLst>
                                    </p:anim>
                                    <p:anim calcmode="lin" valueType="num">
                                      <p:cBhvr>
                                        <p:cTn id="62"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63" dur="2000"/>
                                        <p:tgtEl>
                                          <p:spTgt spid="17">
                                            <p:txEl>
                                              <p:pRg st="3" end="3"/>
                                            </p:txEl>
                                          </p:spTgt>
                                        </p:tgtEl>
                                      </p:cBhvr>
                                    </p:animEffect>
                                  </p:childTnLst>
                                </p:cTn>
                              </p:par>
                              <p:par>
                                <p:cTn id="64" presetID="55" presetClass="entr" presetSubtype="0" fill="hold" nodeType="withEffect">
                                  <p:stCondLst>
                                    <p:cond delay="0"/>
                                  </p:stCondLst>
                                  <p:childTnLst>
                                    <p:set>
                                      <p:cBhvr>
                                        <p:cTn id="65" dur="1" fill="hold">
                                          <p:stCondLst>
                                            <p:cond delay="0"/>
                                          </p:stCondLst>
                                        </p:cTn>
                                        <p:tgtEl>
                                          <p:spTgt spid="17">
                                            <p:txEl>
                                              <p:pRg st="4" end="4"/>
                                            </p:txEl>
                                          </p:spTgt>
                                        </p:tgtEl>
                                        <p:attrNameLst>
                                          <p:attrName>style.visibility</p:attrName>
                                        </p:attrNameLst>
                                      </p:cBhvr>
                                      <p:to>
                                        <p:strVal val="visible"/>
                                      </p:to>
                                    </p:set>
                                    <p:anim calcmode="lin" valueType="num">
                                      <p:cBhvr>
                                        <p:cTn id="66" dur="2000" fill="hold"/>
                                        <p:tgtEl>
                                          <p:spTgt spid="17">
                                            <p:txEl>
                                              <p:pRg st="4" end="4"/>
                                            </p:txEl>
                                          </p:spTgt>
                                        </p:tgtEl>
                                        <p:attrNameLst>
                                          <p:attrName>ppt_w</p:attrName>
                                        </p:attrNameLst>
                                      </p:cBhvr>
                                      <p:tavLst>
                                        <p:tav tm="0">
                                          <p:val>
                                            <p:strVal val="#ppt_w*0.70"/>
                                          </p:val>
                                        </p:tav>
                                        <p:tav tm="100000">
                                          <p:val>
                                            <p:strVal val="#ppt_w"/>
                                          </p:val>
                                        </p:tav>
                                      </p:tavLst>
                                    </p:anim>
                                    <p:anim calcmode="lin" valueType="num">
                                      <p:cBhvr>
                                        <p:cTn id="67" dur="2000" fill="hold"/>
                                        <p:tgtEl>
                                          <p:spTgt spid="17">
                                            <p:txEl>
                                              <p:pRg st="4" end="4"/>
                                            </p:txEl>
                                          </p:spTgt>
                                        </p:tgtEl>
                                        <p:attrNameLst>
                                          <p:attrName>ppt_h</p:attrName>
                                        </p:attrNameLst>
                                      </p:cBhvr>
                                      <p:tavLst>
                                        <p:tav tm="0">
                                          <p:val>
                                            <p:strVal val="#ppt_h"/>
                                          </p:val>
                                        </p:tav>
                                        <p:tav tm="100000">
                                          <p:val>
                                            <p:strVal val="#ppt_h"/>
                                          </p:val>
                                        </p:tav>
                                      </p:tavLst>
                                    </p:anim>
                                    <p:animEffect transition="in" filter="fade">
                                      <p:cBhvr>
                                        <p:cTn id="68" dur="2000"/>
                                        <p:tgtEl>
                                          <p:spTgt spid="17">
                                            <p:txEl>
                                              <p:pRg st="4" end="4"/>
                                            </p:txEl>
                                          </p:spTgt>
                                        </p:tgtEl>
                                      </p:cBhvr>
                                    </p:animEffect>
                                  </p:childTnLst>
                                </p:cTn>
                              </p:par>
                              <p:par>
                                <p:cTn id="69" presetID="55" presetClass="entr" presetSubtype="0" fill="hold" nodeType="withEffect">
                                  <p:stCondLst>
                                    <p:cond delay="0"/>
                                  </p:stCondLst>
                                  <p:childTnLst>
                                    <p:set>
                                      <p:cBhvr>
                                        <p:cTn id="70" dur="1" fill="hold">
                                          <p:stCondLst>
                                            <p:cond delay="0"/>
                                          </p:stCondLst>
                                        </p:cTn>
                                        <p:tgtEl>
                                          <p:spTgt spid="17">
                                            <p:txEl>
                                              <p:pRg st="5" end="5"/>
                                            </p:txEl>
                                          </p:spTgt>
                                        </p:tgtEl>
                                        <p:attrNameLst>
                                          <p:attrName>style.visibility</p:attrName>
                                        </p:attrNameLst>
                                      </p:cBhvr>
                                      <p:to>
                                        <p:strVal val="visible"/>
                                      </p:to>
                                    </p:set>
                                    <p:anim calcmode="lin" valueType="num">
                                      <p:cBhvr>
                                        <p:cTn id="71" dur="2000" fill="hold"/>
                                        <p:tgtEl>
                                          <p:spTgt spid="17">
                                            <p:txEl>
                                              <p:pRg st="5" end="5"/>
                                            </p:txEl>
                                          </p:spTgt>
                                        </p:tgtEl>
                                        <p:attrNameLst>
                                          <p:attrName>ppt_w</p:attrName>
                                        </p:attrNameLst>
                                      </p:cBhvr>
                                      <p:tavLst>
                                        <p:tav tm="0">
                                          <p:val>
                                            <p:strVal val="#ppt_w*0.70"/>
                                          </p:val>
                                        </p:tav>
                                        <p:tav tm="100000">
                                          <p:val>
                                            <p:strVal val="#ppt_w"/>
                                          </p:val>
                                        </p:tav>
                                      </p:tavLst>
                                    </p:anim>
                                    <p:anim calcmode="lin" valueType="num">
                                      <p:cBhvr>
                                        <p:cTn id="72" dur="2000" fill="hold"/>
                                        <p:tgtEl>
                                          <p:spTgt spid="17">
                                            <p:txEl>
                                              <p:pRg st="5" end="5"/>
                                            </p:txEl>
                                          </p:spTgt>
                                        </p:tgtEl>
                                        <p:attrNameLst>
                                          <p:attrName>ppt_h</p:attrName>
                                        </p:attrNameLst>
                                      </p:cBhvr>
                                      <p:tavLst>
                                        <p:tav tm="0">
                                          <p:val>
                                            <p:strVal val="#ppt_h"/>
                                          </p:val>
                                        </p:tav>
                                        <p:tav tm="100000">
                                          <p:val>
                                            <p:strVal val="#ppt_h"/>
                                          </p:val>
                                        </p:tav>
                                      </p:tavLst>
                                    </p:anim>
                                    <p:animEffect transition="in" filter="fade">
                                      <p:cBhvr>
                                        <p:cTn id="73" dur="20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6248400"/>
          </a:xfrm>
        </p:spPr>
        <p:txBody>
          <a:bodyPr>
            <a:normAutofit/>
          </a:bodyPr>
          <a:lstStyle/>
          <a:p>
            <a:pPr algn="l"/>
            <a:r>
              <a:rPr lang="en-US" sz="3200" b="1" dirty="0" smtClean="0">
                <a:effectLst>
                  <a:outerShdw blurRad="38100" dist="38100" dir="2700000" algn="tl">
                    <a:srgbClr val="000000">
                      <a:alpha val="43137"/>
                    </a:srgbClr>
                  </a:outerShdw>
                </a:effectLst>
              </a:rPr>
              <a:t>							</a:t>
            </a:r>
            <a:r>
              <a:rPr lang="en-US" sz="3200" b="1" u="sng" dirty="0" smtClean="0">
                <a:effectLst>
                  <a:outerShdw blurRad="38100" dist="38100" dir="2700000" algn="tl">
                    <a:srgbClr val="000000">
                      <a:alpha val="43137"/>
                    </a:srgbClr>
                  </a:outerShdw>
                </a:effectLst>
              </a:rPr>
              <a:t>GLOSARIUM</a:t>
            </a:r>
            <a:br>
              <a:rPr lang="en-US" sz="3200" b="1" u="sng" dirty="0" smtClean="0">
                <a:effectLst>
                  <a:outerShdw blurRad="38100" dist="38100" dir="2700000" algn="tl">
                    <a:srgbClr val="000000">
                      <a:alpha val="43137"/>
                    </a:srgbClr>
                  </a:outerShdw>
                </a:effectLst>
              </a:rPr>
            </a:br>
            <a:r>
              <a:rPr lang="en-US" sz="2000" dirty="0" smtClean="0"/>
              <a:t/>
            </a:r>
            <a:br>
              <a:rPr lang="en-US" sz="2000" dirty="0" smtClean="0"/>
            </a:br>
            <a:r>
              <a:rPr lang="en-US" sz="2000" dirty="0" err="1" smtClean="0"/>
              <a:t>Berat</a:t>
            </a:r>
            <a:r>
              <a:rPr lang="en-US" sz="2000" dirty="0" smtClean="0"/>
              <a:t>		: Gaya </a:t>
            </a:r>
            <a:r>
              <a:rPr lang="en-US" sz="2000" dirty="0" err="1" smtClean="0"/>
              <a:t>tarik</a:t>
            </a:r>
            <a:r>
              <a:rPr lang="en-US" sz="2000" dirty="0" smtClean="0"/>
              <a:t> </a:t>
            </a:r>
            <a:r>
              <a:rPr lang="en-US" sz="2000" dirty="0" err="1" smtClean="0"/>
              <a:t>bumi</a:t>
            </a:r>
            <a:r>
              <a:rPr lang="en-US" sz="2000" dirty="0" smtClean="0"/>
              <a:t> </a:t>
            </a:r>
            <a:r>
              <a:rPr lang="en-US" sz="2000" dirty="0" err="1" smtClean="0"/>
              <a:t>terhadap</a:t>
            </a:r>
            <a:r>
              <a:rPr lang="en-US" sz="2000" dirty="0" smtClean="0"/>
              <a:t> </a:t>
            </a:r>
            <a:r>
              <a:rPr lang="en-US" sz="2000" dirty="0" err="1" smtClean="0"/>
              <a:t>suatu</a:t>
            </a:r>
            <a:r>
              <a:rPr lang="en-US" sz="2000" dirty="0" smtClean="0"/>
              <a:t> </a:t>
            </a:r>
            <a:r>
              <a:rPr lang="en-US" sz="2000" dirty="0" err="1" smtClean="0"/>
              <a:t>benda</a:t>
            </a:r>
            <a:r>
              <a:rPr lang="en-US" sz="2000" dirty="0" smtClean="0"/>
              <a:t/>
            </a:r>
            <a:br>
              <a:rPr lang="en-US" sz="2000" dirty="0" smtClean="0"/>
            </a:br>
            <a:r>
              <a:rPr lang="en-US" sz="2000" dirty="0" err="1" smtClean="0"/>
              <a:t>Dinamika</a:t>
            </a:r>
            <a:r>
              <a:rPr lang="en-US" sz="2000" dirty="0" smtClean="0"/>
              <a:t>	: </a:t>
            </a:r>
            <a:r>
              <a:rPr lang="en-US" sz="2000" dirty="0" err="1" smtClean="0"/>
              <a:t>Cabang</a:t>
            </a:r>
            <a:r>
              <a:rPr lang="en-US" sz="2000" dirty="0" smtClean="0"/>
              <a:t> </a:t>
            </a:r>
            <a:r>
              <a:rPr lang="en-US" sz="2000" dirty="0" err="1" smtClean="0"/>
              <a:t>fisika</a:t>
            </a:r>
            <a:r>
              <a:rPr lang="en-US" sz="2000" dirty="0" smtClean="0"/>
              <a:t> (</a:t>
            </a:r>
            <a:r>
              <a:rPr lang="en-US" sz="2000" dirty="0" err="1" smtClean="0"/>
              <a:t>mekanika</a:t>
            </a:r>
            <a:r>
              <a:rPr lang="en-US" sz="2000" dirty="0" smtClean="0"/>
              <a:t>) yang </a:t>
            </a:r>
            <a:r>
              <a:rPr lang="en-US" sz="2000" dirty="0" err="1" smtClean="0"/>
              <a:t>berhubungan</a:t>
            </a:r>
            <a:r>
              <a:rPr lang="en-US" sz="2000" dirty="0" smtClean="0"/>
              <a:t> </a:t>
            </a:r>
            <a:r>
              <a:rPr lang="en-US" sz="2000" dirty="0" err="1" smtClean="0"/>
              <a:t>dengan</a:t>
            </a:r>
            <a:r>
              <a:rPr lang="en-US" sz="2000" dirty="0" smtClean="0"/>
              <a:t> 			   </a:t>
            </a:r>
            <a:r>
              <a:rPr lang="en-US" sz="2000" dirty="0" err="1" smtClean="0"/>
              <a:t>gaya</a:t>
            </a:r>
            <a:r>
              <a:rPr lang="en-US" sz="2000" dirty="0" smtClean="0"/>
              <a:t>/</a:t>
            </a:r>
            <a:r>
              <a:rPr lang="en-US" sz="2000" dirty="0" err="1" smtClean="0"/>
              <a:t>penyebab</a:t>
            </a:r>
            <a:r>
              <a:rPr lang="en-US" sz="2000" dirty="0" smtClean="0"/>
              <a:t> </a:t>
            </a:r>
            <a:r>
              <a:rPr lang="en-US" sz="2000" dirty="0" err="1" smtClean="0"/>
              <a:t>gerak</a:t>
            </a:r>
            <a:r>
              <a:rPr lang="en-US" sz="2000" dirty="0" smtClean="0"/>
              <a:t>.</a:t>
            </a:r>
            <a:br>
              <a:rPr lang="en-US" sz="2000" dirty="0" smtClean="0"/>
            </a:br>
            <a:r>
              <a:rPr lang="en-US" sz="2000" dirty="0" smtClean="0"/>
              <a:t>Gaya		: </a:t>
            </a:r>
            <a:r>
              <a:rPr lang="en-US" sz="2000" dirty="0" err="1" smtClean="0"/>
              <a:t>Suatu</a:t>
            </a:r>
            <a:r>
              <a:rPr lang="en-US" sz="2000" dirty="0" smtClean="0"/>
              <a:t> </a:t>
            </a:r>
            <a:r>
              <a:rPr lang="en-US" sz="2000" dirty="0" err="1" smtClean="0"/>
              <a:t>pengaruh</a:t>
            </a:r>
            <a:r>
              <a:rPr lang="en-US" sz="2000" dirty="0" smtClean="0"/>
              <a:t> yang </a:t>
            </a:r>
            <a:r>
              <a:rPr lang="en-US" sz="2000" dirty="0" err="1" smtClean="0"/>
              <a:t>dapat</a:t>
            </a:r>
            <a:r>
              <a:rPr lang="en-US" sz="2000" dirty="0" smtClean="0"/>
              <a:t> </a:t>
            </a:r>
            <a:r>
              <a:rPr lang="en-US" sz="2000" dirty="0" err="1" smtClean="0"/>
              <a:t>menyebabkan</a:t>
            </a:r>
            <a:r>
              <a:rPr lang="en-US" sz="2000" dirty="0" smtClean="0"/>
              <a:t> </a:t>
            </a:r>
            <a:r>
              <a:rPr lang="en-US" sz="2000" dirty="0" err="1" smtClean="0"/>
              <a:t>benda</a:t>
            </a:r>
            <a:r>
              <a:rPr lang="en-US" sz="2000" dirty="0" smtClean="0"/>
              <a:t> </a:t>
            </a:r>
            <a:r>
              <a:rPr lang="en-US" sz="2000" dirty="0" err="1" smtClean="0"/>
              <a:t>gerak</a:t>
            </a:r>
            <a:r>
              <a:rPr lang="en-US" sz="2000" dirty="0" smtClean="0"/>
              <a:t/>
            </a:r>
            <a:br>
              <a:rPr lang="en-US" sz="2000" dirty="0" smtClean="0"/>
            </a:br>
            <a:r>
              <a:rPr lang="en-US" sz="2000" dirty="0" smtClean="0"/>
              <a:t>Gaya </a:t>
            </a:r>
            <a:r>
              <a:rPr lang="en-US" sz="2000" dirty="0" err="1" smtClean="0"/>
              <a:t>Gesek</a:t>
            </a:r>
            <a:r>
              <a:rPr lang="en-US" sz="2000" dirty="0" smtClean="0"/>
              <a:t>	: Gaya </a:t>
            </a:r>
            <a:r>
              <a:rPr lang="en-US" sz="2000" dirty="0" err="1" smtClean="0"/>
              <a:t>hambat</a:t>
            </a:r>
            <a:r>
              <a:rPr lang="en-US" sz="2000" dirty="0" smtClean="0"/>
              <a:t> yang </a:t>
            </a:r>
            <a:r>
              <a:rPr lang="en-US" sz="2000" dirty="0" err="1" smtClean="0"/>
              <a:t>muncul</a:t>
            </a:r>
            <a:r>
              <a:rPr lang="en-US" sz="2000" dirty="0" smtClean="0"/>
              <a:t> </a:t>
            </a:r>
            <a:r>
              <a:rPr lang="en-US" sz="2000" dirty="0" err="1" smtClean="0"/>
              <a:t>berlawanan</a:t>
            </a:r>
            <a:r>
              <a:rPr lang="en-US" sz="2000" dirty="0" smtClean="0"/>
              <a:t> </a:t>
            </a:r>
            <a:r>
              <a:rPr lang="en-US" sz="2000" dirty="0" err="1" smtClean="0"/>
              <a:t>gerak</a:t>
            </a:r>
            <a:r>
              <a:rPr lang="en-US" sz="2000" dirty="0" smtClean="0"/>
              <a:t> </a:t>
            </a:r>
            <a:r>
              <a:rPr lang="en-US" sz="2000" dirty="0" err="1" smtClean="0"/>
              <a:t>benda</a:t>
            </a:r>
            <a:r>
              <a:rPr lang="en-US" sz="2000" dirty="0" smtClean="0"/>
              <a:t> yang 			  </a:t>
            </a:r>
            <a:r>
              <a:rPr lang="en-US" sz="2000" dirty="0" err="1" smtClean="0"/>
              <a:t>bersentuhan</a:t>
            </a:r>
            <a:r>
              <a:rPr lang="en-US" sz="2000" dirty="0" smtClean="0"/>
              <a:t> </a:t>
            </a:r>
            <a:r>
              <a:rPr lang="en-US" sz="2000" dirty="0" err="1" smtClean="0"/>
              <a:t>satu</a:t>
            </a:r>
            <a:r>
              <a:rPr lang="en-US" sz="2000" dirty="0" smtClean="0"/>
              <a:t> </a:t>
            </a:r>
            <a:r>
              <a:rPr lang="en-US" sz="2000" dirty="0" err="1" smtClean="0"/>
              <a:t>sama</a:t>
            </a:r>
            <a:r>
              <a:rPr lang="en-US" sz="2000" dirty="0" smtClean="0"/>
              <a:t> lain.</a:t>
            </a:r>
            <a:br>
              <a:rPr lang="en-US" sz="2000" dirty="0" smtClean="0"/>
            </a:br>
            <a:r>
              <a:rPr lang="en-US" sz="2000" dirty="0" err="1" smtClean="0"/>
              <a:t>Hukum</a:t>
            </a:r>
            <a:r>
              <a:rPr lang="en-US" sz="2000" dirty="0" smtClean="0"/>
              <a:t> I Newton	: </a:t>
            </a:r>
            <a:r>
              <a:rPr lang="en-US" sz="2000" dirty="0" err="1" smtClean="0"/>
              <a:t>Suatu</a:t>
            </a:r>
            <a:r>
              <a:rPr lang="en-US" sz="2000" dirty="0" smtClean="0"/>
              <a:t> </a:t>
            </a:r>
            <a:r>
              <a:rPr lang="en-US" sz="2000" dirty="0" err="1" smtClean="0"/>
              <a:t>benda</a:t>
            </a:r>
            <a:r>
              <a:rPr lang="en-US" sz="2000" dirty="0" smtClean="0"/>
              <a:t> </a:t>
            </a:r>
            <a:r>
              <a:rPr lang="en-US" sz="2000" dirty="0" err="1" smtClean="0"/>
              <a:t>akan</a:t>
            </a:r>
            <a:r>
              <a:rPr lang="en-US" sz="2000" dirty="0" smtClean="0"/>
              <a:t> </a:t>
            </a:r>
            <a:r>
              <a:rPr lang="en-US" sz="2000" dirty="0" err="1" smtClean="0"/>
              <a:t>tetap</a:t>
            </a:r>
            <a:r>
              <a:rPr lang="en-US" sz="2000" dirty="0" smtClean="0"/>
              <a:t> </a:t>
            </a:r>
            <a:r>
              <a:rPr lang="en-US" sz="2000" dirty="0" err="1" smtClean="0"/>
              <a:t>diam</a:t>
            </a:r>
            <a:r>
              <a:rPr lang="en-US" sz="2000" dirty="0" smtClean="0"/>
              <a:t> </a:t>
            </a:r>
            <a:r>
              <a:rPr lang="en-US" sz="2000" dirty="0" err="1" smtClean="0"/>
              <a:t>atau</a:t>
            </a:r>
            <a:r>
              <a:rPr lang="en-US" sz="2000" dirty="0" smtClean="0"/>
              <a:t> </a:t>
            </a:r>
            <a:r>
              <a:rPr lang="en-US" sz="2000" dirty="0" err="1" smtClean="0"/>
              <a:t>bergerak</a:t>
            </a:r>
            <a:r>
              <a:rPr lang="en-US" sz="2000" dirty="0" smtClean="0"/>
              <a:t> </a:t>
            </a:r>
            <a:r>
              <a:rPr lang="en-US" sz="2000" dirty="0" err="1" smtClean="0"/>
              <a:t>dengan</a:t>
            </a:r>
            <a:r>
              <a:rPr lang="en-US" sz="2000" dirty="0" smtClean="0"/>
              <a:t> </a:t>
            </a:r>
            <a:r>
              <a:rPr lang="en-US" sz="2000" dirty="0" err="1" smtClean="0"/>
              <a:t>kecepatan</a:t>
            </a:r>
            <a:r>
              <a:rPr lang="en-US" sz="2000" dirty="0" smtClean="0"/>
              <a:t> 		  </a:t>
            </a:r>
            <a:r>
              <a:rPr lang="en-US" sz="2000" dirty="0" err="1" smtClean="0"/>
              <a:t>konstan</a:t>
            </a:r>
            <a:r>
              <a:rPr lang="en-US" sz="2000" dirty="0" smtClean="0"/>
              <a:t> </a:t>
            </a:r>
            <a:r>
              <a:rPr lang="en-US" sz="2000" dirty="0" err="1" smtClean="0"/>
              <a:t>jika</a:t>
            </a:r>
            <a:r>
              <a:rPr lang="en-US" sz="2000" dirty="0" smtClean="0"/>
              <a:t> </a:t>
            </a:r>
            <a:r>
              <a:rPr lang="en-US" sz="2000" dirty="0" err="1" smtClean="0"/>
              <a:t>resultan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benda</a:t>
            </a:r>
            <a:r>
              <a:rPr lang="en-US" sz="2000" dirty="0" smtClean="0"/>
              <a:t> </a:t>
            </a:r>
            <a:r>
              <a:rPr lang="en-US" sz="2000" dirty="0" err="1" smtClean="0"/>
              <a:t>sama</a:t>
            </a:r>
            <a:r>
              <a:rPr lang="en-US" sz="2000" dirty="0" smtClean="0"/>
              <a:t> 			  </a:t>
            </a:r>
            <a:r>
              <a:rPr lang="en-US" sz="2000" dirty="0" err="1" smtClean="0"/>
              <a:t>dengan</a:t>
            </a:r>
            <a:r>
              <a:rPr lang="en-US" sz="2000" dirty="0" smtClean="0"/>
              <a:t> nol.</a:t>
            </a:r>
            <a:br>
              <a:rPr lang="en-US" sz="2000" dirty="0" smtClean="0"/>
            </a:br>
            <a:r>
              <a:rPr lang="en-US" sz="2000" dirty="0" err="1" smtClean="0"/>
              <a:t>Hukum</a:t>
            </a:r>
            <a:r>
              <a:rPr lang="en-US" sz="2000" dirty="0" smtClean="0"/>
              <a:t> II Newton	 : </a:t>
            </a:r>
            <a:r>
              <a:rPr lang="en-US" sz="2000" dirty="0" err="1" smtClean="0"/>
              <a:t>Resultan</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benda</a:t>
            </a:r>
            <a:r>
              <a:rPr lang="en-US" sz="2000" dirty="0" smtClean="0"/>
              <a:t> </a:t>
            </a:r>
            <a:r>
              <a:rPr lang="en-US" sz="2000" dirty="0" err="1" smtClean="0"/>
              <a:t>menyebabkan</a:t>
            </a:r>
            <a:r>
              <a:rPr lang="en-US" sz="2000" dirty="0" smtClean="0"/>
              <a:t> </a:t>
            </a:r>
            <a:r>
              <a:rPr lang="en-US" sz="2000" dirty="0" err="1" smtClean="0"/>
              <a:t>benda</a:t>
            </a:r>
            <a:r>
              <a:rPr lang="en-US" sz="2000" dirty="0" smtClean="0"/>
              <a:t> 		  </a:t>
            </a:r>
            <a:r>
              <a:rPr lang="en-US" sz="2000" dirty="0" err="1" smtClean="0"/>
              <a:t>memperoleh</a:t>
            </a:r>
            <a:r>
              <a:rPr lang="en-US" sz="2000" dirty="0" smtClean="0"/>
              <a:t> </a:t>
            </a:r>
            <a:r>
              <a:rPr lang="en-US" sz="2000" dirty="0" err="1" smtClean="0"/>
              <a:t>percepatan</a:t>
            </a:r>
            <a:r>
              <a:rPr lang="en-US" sz="2000" dirty="0" smtClean="0"/>
              <a:t> </a:t>
            </a:r>
            <a:r>
              <a:rPr lang="en-US" sz="2000" dirty="0" err="1" smtClean="0"/>
              <a:t>sebanding</a:t>
            </a:r>
            <a:r>
              <a:rPr lang="en-US" sz="2000" dirty="0" smtClean="0"/>
              <a:t> </a:t>
            </a:r>
            <a:r>
              <a:rPr lang="en-US" sz="2000" dirty="0" err="1" smtClean="0"/>
              <a:t>dengan</a:t>
            </a:r>
            <a:r>
              <a:rPr lang="en-US" sz="2000" dirty="0" smtClean="0"/>
              <a:t> </a:t>
            </a:r>
            <a:r>
              <a:rPr lang="en-US" sz="2000" dirty="0" err="1" smtClean="0"/>
              <a:t>besar</a:t>
            </a:r>
            <a:r>
              <a:rPr lang="en-US" sz="2000" dirty="0" smtClean="0"/>
              <a:t> </a:t>
            </a:r>
            <a:r>
              <a:rPr lang="en-US" sz="2000" dirty="0" err="1" smtClean="0"/>
              <a:t>resultan</a:t>
            </a:r>
            <a:r>
              <a:rPr lang="en-US" sz="2000" dirty="0" smtClean="0"/>
              <a:t> </a:t>
            </a:r>
            <a:r>
              <a:rPr lang="en-US" sz="2000" dirty="0" err="1" smtClean="0"/>
              <a:t>gaya</a:t>
            </a:r>
            <a:r>
              <a:rPr lang="en-US" sz="2000" dirty="0" smtClean="0"/>
              <a:t> 		  </a:t>
            </a:r>
            <a:r>
              <a:rPr lang="en-US" sz="2000" dirty="0" err="1" smtClean="0"/>
              <a:t>dan</a:t>
            </a:r>
            <a:r>
              <a:rPr lang="en-US" sz="2000" dirty="0" smtClean="0"/>
              <a:t> </a:t>
            </a:r>
            <a:r>
              <a:rPr lang="en-US" sz="2000" dirty="0" err="1" smtClean="0"/>
              <a:t>berbanding</a:t>
            </a:r>
            <a:r>
              <a:rPr lang="en-US" sz="2000" dirty="0" smtClean="0"/>
              <a:t> </a:t>
            </a:r>
            <a:r>
              <a:rPr lang="en-US" sz="2000" dirty="0" err="1" smtClean="0"/>
              <a:t>terbalik</a:t>
            </a:r>
            <a:r>
              <a:rPr lang="en-US" sz="2000" dirty="0" smtClean="0"/>
              <a:t> </a:t>
            </a:r>
            <a:r>
              <a:rPr lang="en-US" sz="2000" dirty="0" err="1" smtClean="0"/>
              <a:t>dengan</a:t>
            </a:r>
            <a:r>
              <a:rPr lang="en-US" sz="2000" dirty="0" smtClean="0"/>
              <a:t> </a:t>
            </a:r>
            <a:r>
              <a:rPr lang="en-US" sz="2000" dirty="0" err="1" smtClean="0"/>
              <a:t>massa</a:t>
            </a:r>
            <a:r>
              <a:rPr lang="en-US" sz="2000" dirty="0" smtClean="0"/>
              <a:t> </a:t>
            </a:r>
            <a:r>
              <a:rPr lang="en-US" sz="2000" dirty="0" err="1" smtClean="0"/>
              <a:t>benda</a:t>
            </a:r>
            <a:r>
              <a:rPr lang="en-US" sz="2000" dirty="0" smtClean="0"/>
              <a:t>.</a:t>
            </a:r>
            <a:br>
              <a:rPr lang="en-US" sz="2000" dirty="0" smtClean="0"/>
            </a:br>
            <a:r>
              <a:rPr lang="en-US" sz="2000" dirty="0" err="1" smtClean="0"/>
              <a:t>Hukum</a:t>
            </a:r>
            <a:r>
              <a:rPr lang="en-US" sz="2000" dirty="0" smtClean="0"/>
              <a:t> III Newton : </a:t>
            </a:r>
            <a:r>
              <a:rPr lang="en-US" sz="2000" dirty="0" err="1" smtClean="0"/>
              <a:t>Jika</a:t>
            </a:r>
            <a:r>
              <a:rPr lang="en-US" sz="2000" dirty="0" smtClean="0"/>
              <a:t> </a:t>
            </a:r>
            <a:r>
              <a:rPr lang="en-US" sz="2000" dirty="0" err="1" smtClean="0"/>
              <a:t>suatu</a:t>
            </a:r>
            <a:r>
              <a:rPr lang="en-US" sz="2000" dirty="0" smtClean="0"/>
              <a:t> </a:t>
            </a:r>
            <a:r>
              <a:rPr lang="en-US" sz="2000" dirty="0" err="1" smtClean="0"/>
              <a:t>benda</a:t>
            </a:r>
            <a:r>
              <a:rPr lang="en-US" sz="2000" dirty="0" smtClean="0"/>
              <a:t> </a:t>
            </a:r>
            <a:r>
              <a:rPr lang="en-US" sz="2000" dirty="0" err="1" smtClean="0"/>
              <a:t>melakukan</a:t>
            </a:r>
            <a:r>
              <a:rPr lang="en-US" sz="2000" dirty="0" smtClean="0"/>
              <a:t> </a:t>
            </a:r>
            <a:r>
              <a:rPr lang="en-US" sz="2000" dirty="0" err="1" smtClean="0"/>
              <a:t>gaya</a:t>
            </a:r>
            <a:r>
              <a:rPr lang="en-US" sz="2000" dirty="0" smtClean="0"/>
              <a:t> </a:t>
            </a:r>
            <a:r>
              <a:rPr lang="en-US" sz="2000" dirty="0" err="1" smtClean="0"/>
              <a:t>pada</a:t>
            </a:r>
            <a:r>
              <a:rPr lang="en-US" sz="2000" dirty="0" smtClean="0"/>
              <a:t> </a:t>
            </a:r>
            <a:r>
              <a:rPr lang="en-US" sz="2000" dirty="0" err="1" smtClean="0"/>
              <a:t>benda</a:t>
            </a:r>
            <a:r>
              <a:rPr lang="en-US" sz="2000" dirty="0" smtClean="0"/>
              <a:t> lain, </a:t>
            </a:r>
            <a:r>
              <a:rPr lang="en-US" sz="2000" dirty="0" err="1" smtClean="0"/>
              <a:t>benda</a:t>
            </a:r>
            <a:r>
              <a:rPr lang="en-US" sz="2000" dirty="0" smtClean="0"/>
              <a:t> 			   </a:t>
            </a:r>
            <a:r>
              <a:rPr lang="en-US" sz="2000" dirty="0" err="1" smtClean="0"/>
              <a:t>kedua</a:t>
            </a:r>
            <a:r>
              <a:rPr lang="en-US" sz="2000" dirty="0" smtClean="0"/>
              <a:t> </a:t>
            </a:r>
            <a:r>
              <a:rPr lang="en-US" sz="2000" dirty="0" err="1" smtClean="0"/>
              <a:t>akan</a:t>
            </a:r>
            <a:r>
              <a:rPr lang="en-US" sz="2000" dirty="0" smtClean="0"/>
              <a:t> </a:t>
            </a:r>
            <a:r>
              <a:rPr lang="en-US" sz="2000" dirty="0" err="1" smtClean="0"/>
              <a:t>melakukan</a:t>
            </a:r>
            <a:r>
              <a:rPr lang="en-US" sz="2000" dirty="0" smtClean="0"/>
              <a:t> </a:t>
            </a:r>
            <a:r>
              <a:rPr lang="en-US" sz="2000" dirty="0" err="1" smtClean="0"/>
              <a:t>gaya</a:t>
            </a:r>
            <a:r>
              <a:rPr lang="en-US" sz="2000" dirty="0" smtClean="0"/>
              <a:t> </a:t>
            </a:r>
            <a:r>
              <a:rPr lang="en-US" sz="2000" dirty="0" err="1" smtClean="0"/>
              <a:t>pada</a:t>
            </a:r>
            <a:r>
              <a:rPr lang="en-US" sz="2000" dirty="0" smtClean="0"/>
              <a:t> </a:t>
            </a:r>
            <a:r>
              <a:rPr lang="en-US" sz="2000" dirty="0" err="1" smtClean="0"/>
              <a:t>benda</a:t>
            </a:r>
            <a:r>
              <a:rPr lang="en-US" sz="2000" dirty="0" smtClean="0"/>
              <a:t> </a:t>
            </a:r>
            <a:r>
              <a:rPr lang="en-US" sz="2000" dirty="0" err="1" smtClean="0"/>
              <a:t>pertama</a:t>
            </a:r>
            <a:r>
              <a:rPr lang="en-US" sz="2000" dirty="0" smtClean="0"/>
              <a:t> yang 			   </a:t>
            </a:r>
            <a:r>
              <a:rPr lang="en-US" sz="2000" dirty="0" err="1" smtClean="0"/>
              <a:t>besarnya</a:t>
            </a:r>
            <a:r>
              <a:rPr lang="en-US" sz="2000" dirty="0" smtClean="0"/>
              <a:t> </a:t>
            </a:r>
            <a:r>
              <a:rPr lang="en-US" sz="2000" dirty="0" err="1" smtClean="0"/>
              <a:t>sama</a:t>
            </a:r>
            <a:r>
              <a:rPr lang="en-US" sz="2000" dirty="0" smtClean="0"/>
              <a:t> </a:t>
            </a:r>
            <a:r>
              <a:rPr lang="en-US" sz="2000" dirty="0" err="1" smtClean="0"/>
              <a:t>tetapi</a:t>
            </a:r>
            <a:r>
              <a:rPr lang="en-US" sz="2000" dirty="0" smtClean="0"/>
              <a:t> </a:t>
            </a:r>
            <a:r>
              <a:rPr lang="en-US" sz="2000" dirty="0" err="1" smtClean="0"/>
              <a:t>berlawanan</a:t>
            </a:r>
            <a:r>
              <a:rPr lang="en-US" sz="2000" dirty="0" smtClean="0"/>
              <a:t> </a:t>
            </a:r>
            <a:r>
              <a:rPr lang="en-US" sz="2000" dirty="0" err="1" smtClean="0"/>
              <a:t>arah</a:t>
            </a:r>
            <a:r>
              <a:rPr lang="en-US" sz="2000" dirty="0" smtClean="0"/>
              <a:t>.</a:t>
            </a:r>
            <a:br>
              <a:rPr lang="en-US" sz="2000" dirty="0" smtClean="0"/>
            </a:br>
            <a:r>
              <a:rPr lang="en-US" sz="2000" dirty="0" err="1" smtClean="0"/>
              <a:t>Kelembaman</a:t>
            </a:r>
            <a:r>
              <a:rPr lang="en-US" sz="2000" dirty="0" smtClean="0"/>
              <a:t>	 : </a:t>
            </a:r>
            <a:r>
              <a:rPr lang="en-US" sz="2000" dirty="0" err="1" smtClean="0"/>
              <a:t>Sifat</a:t>
            </a:r>
            <a:r>
              <a:rPr lang="en-US" sz="2000" dirty="0" smtClean="0"/>
              <a:t> </a:t>
            </a:r>
            <a:r>
              <a:rPr lang="en-US" sz="2000" dirty="0" err="1" smtClean="0"/>
              <a:t>materi</a:t>
            </a:r>
            <a:r>
              <a:rPr lang="en-US" sz="2000" dirty="0" smtClean="0"/>
              <a:t> yang </a:t>
            </a:r>
            <a:r>
              <a:rPr lang="en-US" sz="2000" dirty="0" err="1" smtClean="0"/>
              <a:t>memp</a:t>
            </a:r>
            <a:r>
              <a:rPr lang="en-US" sz="2000" dirty="0" smtClean="0"/>
              <a:t>[</a:t>
            </a:r>
            <a:r>
              <a:rPr lang="en-US" sz="2000" dirty="0" err="1" smtClean="0"/>
              <a:t>ertahankan</a:t>
            </a:r>
            <a:r>
              <a:rPr lang="en-US" sz="2000" dirty="0" smtClean="0"/>
              <a:t> </a:t>
            </a:r>
            <a:r>
              <a:rPr lang="en-US" sz="2000" dirty="0" err="1" smtClean="0"/>
              <a:t>dari</a:t>
            </a:r>
            <a:r>
              <a:rPr lang="en-US" sz="2000" dirty="0" smtClean="0"/>
              <a:t> </a:t>
            </a:r>
            <a:r>
              <a:rPr lang="en-US" sz="2000" dirty="0" err="1" smtClean="0"/>
              <a:t>perubahan</a:t>
            </a:r>
            <a:r>
              <a:rPr lang="en-US" sz="2000" dirty="0" smtClean="0"/>
              <a:t> </a:t>
            </a:r>
            <a:r>
              <a:rPr lang="en-US" sz="2000" dirty="0" err="1" smtClean="0"/>
              <a:t>gerak</a:t>
            </a:r>
            <a:r>
              <a:rPr lang="en-US" sz="2000" dirty="0" smtClean="0"/>
              <a:t>.</a:t>
            </a:r>
            <a:endParaRPr lang="en-US" sz="2000" dirty="0"/>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3"/>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5638800" cy="6400800"/>
          </a:xfrm>
        </p:spPr>
        <p:txBody>
          <a:bodyPr>
            <a:normAutofit fontScale="90000"/>
          </a:bodyPr>
          <a:lstStyle/>
          <a:p>
            <a:r>
              <a:rPr lang="en-US" sz="3100" spc="300" dirty="0" err="1" smtClean="0">
                <a:solidFill>
                  <a:schemeClr val="accent6">
                    <a:lumMod val="75000"/>
                  </a:schemeClr>
                </a:solidFill>
                <a:effectLst>
                  <a:outerShdw blurRad="38100" dist="38100" dir="2700000" algn="tl">
                    <a:srgbClr val="000000">
                      <a:alpha val="43137"/>
                    </a:srgbClr>
                  </a:outerShdw>
                </a:effectLst>
                <a:latin typeface="Kristen ITC" pitchFamily="66" charset="0"/>
              </a:rPr>
              <a:t>Sampai</a:t>
            </a:r>
            <a:r>
              <a:rPr lang="en-US" sz="3100" spc="300" dirty="0" smtClean="0">
                <a:solidFill>
                  <a:schemeClr val="accent6">
                    <a:lumMod val="75000"/>
                  </a:schemeClr>
                </a:solidFill>
                <a:effectLst>
                  <a:outerShdw blurRad="38100" dist="38100" dir="2700000" algn="tl">
                    <a:srgbClr val="000000">
                      <a:alpha val="43137"/>
                    </a:srgbClr>
                  </a:outerShdw>
                </a:effectLst>
                <a:latin typeface="Kristen ITC" pitchFamily="66" charset="0"/>
              </a:rPr>
              <a:t> </a:t>
            </a:r>
            <a:r>
              <a:rPr lang="en-US" sz="3100" spc="300" dirty="0" err="1" smtClean="0">
                <a:solidFill>
                  <a:schemeClr val="accent6">
                    <a:lumMod val="75000"/>
                  </a:schemeClr>
                </a:solidFill>
                <a:effectLst>
                  <a:outerShdw blurRad="38100" dist="38100" dir="2700000" algn="tl">
                    <a:srgbClr val="000000">
                      <a:alpha val="43137"/>
                    </a:srgbClr>
                  </a:outerShdw>
                </a:effectLst>
                <a:latin typeface="Kristen ITC" pitchFamily="66" charset="0"/>
              </a:rPr>
              <a:t>Berjumpa</a:t>
            </a:r>
            <a:r>
              <a:rPr lang="en-US" sz="3100" spc="300" dirty="0" smtClean="0">
                <a:solidFill>
                  <a:schemeClr val="accent6">
                    <a:lumMod val="75000"/>
                  </a:schemeClr>
                </a:solidFill>
                <a:effectLst>
                  <a:outerShdw blurRad="38100" dist="38100" dir="2700000" algn="tl">
                    <a:srgbClr val="000000">
                      <a:alpha val="43137"/>
                    </a:srgbClr>
                  </a:outerShdw>
                </a:effectLst>
                <a:latin typeface="Kristen ITC" pitchFamily="66" charset="0"/>
              </a:rPr>
              <a:t> </a:t>
            </a:r>
            <a:r>
              <a:rPr lang="en-US" sz="3100" spc="300" dirty="0" err="1" smtClean="0">
                <a:solidFill>
                  <a:schemeClr val="accent6">
                    <a:lumMod val="75000"/>
                  </a:schemeClr>
                </a:solidFill>
                <a:effectLst>
                  <a:outerShdw blurRad="38100" dist="38100" dir="2700000" algn="tl">
                    <a:srgbClr val="000000">
                      <a:alpha val="43137"/>
                    </a:srgbClr>
                  </a:outerShdw>
                </a:effectLst>
                <a:latin typeface="Kristen ITC" pitchFamily="66" charset="0"/>
              </a:rPr>
              <a:t>Lagi</a:t>
            </a:r>
            <a:r>
              <a:rPr lang="en-US" sz="3100" spc="300" dirty="0" smtClean="0">
                <a:solidFill>
                  <a:schemeClr val="accent6">
                    <a:lumMod val="75000"/>
                  </a:schemeClr>
                </a:solidFill>
                <a:effectLst>
                  <a:outerShdw blurRad="38100" dist="38100" dir="2700000" algn="tl">
                    <a:srgbClr val="000000">
                      <a:alpha val="43137"/>
                    </a:srgbClr>
                  </a:outerShdw>
                </a:effectLst>
                <a:latin typeface="Kristen ITC" pitchFamily="66" charset="0"/>
              </a:rPr>
              <a:t> </a:t>
            </a:r>
            <a:r>
              <a:rPr lang="en-US" sz="3100" b="1" spc="300" dirty="0" smtClean="0">
                <a:solidFill>
                  <a:srgbClr val="FF0000"/>
                </a:solidFill>
                <a:latin typeface="Kristen ITC" pitchFamily="66" charset="0"/>
                <a:sym typeface="Wingdings" pitchFamily="2" charset="2"/>
              </a:rPr>
              <a:t></a:t>
            </a:r>
            <a:r>
              <a:rPr lang="en-US" sz="3100" spc="300" dirty="0" smtClean="0">
                <a:solidFill>
                  <a:schemeClr val="accent4">
                    <a:lumMod val="75000"/>
                  </a:schemeClr>
                </a:solidFill>
                <a:effectLst>
                  <a:outerShdw blurRad="38100" dist="38100" dir="2700000" algn="tl">
                    <a:srgbClr val="000000">
                      <a:alpha val="43137"/>
                    </a:srgbClr>
                  </a:outerShdw>
                </a:effectLst>
                <a:latin typeface="Kristen ITC" pitchFamily="66" charset="0"/>
                <a:sym typeface="Wingdings" pitchFamily="2" charset="2"/>
              </a:rPr>
              <a:t/>
            </a:r>
            <a:br>
              <a:rPr lang="en-US" sz="3100" spc="300" dirty="0" smtClean="0">
                <a:solidFill>
                  <a:schemeClr val="accent4">
                    <a:lumMod val="75000"/>
                  </a:schemeClr>
                </a:solidFill>
                <a:effectLst>
                  <a:outerShdw blurRad="38100" dist="38100" dir="2700000" algn="tl">
                    <a:srgbClr val="000000">
                      <a:alpha val="43137"/>
                    </a:srgbClr>
                  </a:outerShdw>
                </a:effectLst>
                <a:latin typeface="Kristen ITC" pitchFamily="66" charset="0"/>
                <a:sym typeface="Wingdings" pitchFamily="2" charset="2"/>
              </a:rPr>
            </a:br>
            <a:r>
              <a:rPr lang="en-US" sz="3600" dirty="0" smtClean="0">
                <a:latin typeface="Matura MT Script Capitals" pitchFamily="66" charset="0"/>
                <a:sym typeface="Wingdings" pitchFamily="2" charset="2"/>
              </a:rPr>
              <a:t/>
            </a:r>
            <a:br>
              <a:rPr lang="en-US" sz="3600" dirty="0" smtClean="0">
                <a:latin typeface="Matura MT Script Capitals" pitchFamily="66" charset="0"/>
                <a:sym typeface="Wingdings" pitchFamily="2" charset="2"/>
              </a:rPr>
            </a:br>
            <a:r>
              <a:rPr lang="en-US" sz="2800" dirty="0" err="1" smtClean="0">
                <a:solidFill>
                  <a:srgbClr val="7030A0"/>
                </a:solidFill>
                <a:latin typeface="Arial Rounded MT Bold" pitchFamily="34" charset="0"/>
                <a:sym typeface="Wingdings" pitchFamily="2" charset="2"/>
              </a:rPr>
              <a:t>Kelompok</a:t>
            </a:r>
            <a:r>
              <a:rPr lang="en-US" sz="2800" dirty="0" smtClean="0">
                <a:solidFill>
                  <a:srgbClr val="7030A0"/>
                </a:solidFill>
                <a:latin typeface="Arial Rounded MT Bold" pitchFamily="34" charset="0"/>
                <a:sym typeface="Wingdings" pitchFamily="2" charset="2"/>
              </a:rPr>
              <a:t> 1 :</a:t>
            </a:r>
            <a:r>
              <a:rPr lang="en-US" sz="2800" dirty="0" smtClean="0">
                <a:solidFill>
                  <a:srgbClr val="7030A0"/>
                </a:solidFill>
                <a:latin typeface="Arial Rounded MT Bold" pitchFamily="34" charset="0"/>
              </a:rPr>
              <a:t/>
            </a:r>
            <a:br>
              <a:rPr lang="en-US" sz="2800" dirty="0" smtClean="0">
                <a:solidFill>
                  <a:srgbClr val="7030A0"/>
                </a:solidFill>
                <a:latin typeface="Arial Rounded MT Bold" pitchFamily="34" charset="0"/>
              </a:rPr>
            </a:br>
            <a:r>
              <a:rPr lang="en-US" sz="1800" dirty="0" smtClean="0">
                <a:solidFill>
                  <a:srgbClr val="7030A0"/>
                </a:solidFill>
                <a:latin typeface="Arial Rounded MT Bold" pitchFamily="34" charset="0"/>
              </a:rPr>
              <a:t/>
            </a:r>
            <a:br>
              <a:rPr lang="en-US" sz="18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Sonnia Chintiani Aulia Devi</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Iin Oktaviria</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Cokro Bayu Frisma A</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Ahmad Nadhif</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Shandi Agung</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Novia Lailatus Sa’adah</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Nur Azizah</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Wahib Agung Susanto</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Ibnu Biantoro</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Rudy Cahyono</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Muhammad Fauzan</a:t>
            </a:r>
            <a:br>
              <a:rPr lang="id-ID" sz="2400" dirty="0" smtClean="0">
                <a:solidFill>
                  <a:srgbClr val="7030A0"/>
                </a:solidFill>
                <a:latin typeface="Arial Rounded MT Bold" pitchFamily="34" charset="0"/>
              </a:rPr>
            </a:br>
            <a:r>
              <a:rPr lang="id-ID" sz="2400" dirty="0" smtClean="0">
                <a:solidFill>
                  <a:srgbClr val="7030A0"/>
                </a:solidFill>
                <a:latin typeface="Arial Rounded MT Bold" pitchFamily="34" charset="0"/>
              </a:rPr>
              <a:t>* Muhammad Shobirin</a:t>
            </a:r>
            <a:endParaRPr lang="en-US" sz="2400" dirty="0">
              <a:solidFill>
                <a:srgbClr val="7030A0"/>
              </a:solidFill>
              <a:latin typeface="Arial Rounded MT Bold" pitchFamily="34" charset="0"/>
            </a:endParaRPr>
          </a:p>
        </p:txBody>
      </p:sp>
      <p:pic>
        <p:nvPicPr>
          <p:cNvPr id="37891" name="Picture 3" descr="C:\Documents and Settings\Administrator\My Documents\Unduhan\tik.jpg"/>
          <p:cNvPicPr>
            <a:picLocks noChangeAspect="1" noChangeArrowheads="1"/>
          </p:cNvPicPr>
          <p:nvPr/>
        </p:nvPicPr>
        <p:blipFill>
          <a:blip r:embed="rId2"/>
          <a:srcRect/>
          <a:stretch>
            <a:fillRect/>
          </a:stretch>
        </p:blipFill>
        <p:spPr bwMode="auto">
          <a:xfrm>
            <a:off x="4724400" y="2133600"/>
            <a:ext cx="4114800" cy="28670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250" autoRev="1" fill="hold">
                                          <p:stCondLst>
                                            <p:cond delay="0"/>
                                          </p:stCondLst>
                                        </p:cTn>
                                        <p:tgtEl>
                                          <p:spTgt spid="2"/>
                                        </p:tgtEl>
                                        <p:attrNameLst>
                                          <p:attrName>ppt_w</p:attrName>
                                        </p:attrNameLst>
                                      </p:cBhvr>
                                    </p:anim>
                                    <p:anim by="(#ppt_w*0.50)" calcmode="lin" valueType="num">
                                      <p:cBhvr>
                                        <p:cTn id="8" dur="25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par>
                                <p:cTn id="11" presetID="23" presetClass="entr" presetSubtype="16" fill="hold" nodeType="with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p:cTn id="13" dur="2000" fill="hold"/>
                                        <p:tgtEl>
                                          <p:spTgt spid="37891"/>
                                        </p:tgtEl>
                                        <p:attrNameLst>
                                          <p:attrName>ppt_w</p:attrName>
                                        </p:attrNameLst>
                                      </p:cBhvr>
                                      <p:tavLst>
                                        <p:tav tm="0">
                                          <p:val>
                                            <p:fltVal val="0"/>
                                          </p:val>
                                        </p:tav>
                                        <p:tav tm="100000">
                                          <p:val>
                                            <p:strVal val="#ppt_w"/>
                                          </p:val>
                                        </p:tav>
                                      </p:tavLst>
                                    </p:anim>
                                    <p:anim calcmode="lin" valueType="num">
                                      <p:cBhvr>
                                        <p:cTn id="14" dur="2000" fill="hold"/>
                                        <p:tgtEl>
                                          <p:spTgt spid="378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609600"/>
            <a:ext cx="8229600" cy="1524000"/>
          </a:xfrm>
        </p:spPr>
        <p:txBody>
          <a:bodyPr>
            <a:noAutofit/>
          </a:bodyPr>
          <a:lstStyle/>
          <a:p>
            <a:r>
              <a:rPr lang="id-ID" sz="1800" dirty="0" smtClean="0">
                <a:latin typeface="Berlin Sans FB" pitchFamily="34" charset="0"/>
              </a:rPr>
              <a:t>Gaya dapat menyebabkan sebuah benda berubah bentuk, berubah posisi, berubah kecepatan, berubah panjang atau volume dan juga berupa arah. Sebuah gaya disimbolkan dengan huruf F singkatan dari Force. Satuan gaya adalah Satuan Internasional (SI) adalah Newton (N)</a:t>
            </a:r>
            <a:r>
              <a:rPr lang="en-US" sz="1800" dirty="0" smtClean="0">
                <a:latin typeface="Berlin Sans FB" pitchFamily="34" charset="0"/>
              </a:rPr>
              <a:t> yang </a:t>
            </a:r>
            <a:r>
              <a:rPr lang="en-US" sz="1800" dirty="0" err="1" smtClean="0">
                <a:latin typeface="Berlin Sans FB" pitchFamily="34" charset="0"/>
              </a:rPr>
              <a:t>merupakan</a:t>
            </a:r>
            <a:r>
              <a:rPr lang="en-US" sz="1800" dirty="0" smtClean="0">
                <a:latin typeface="Berlin Sans FB" pitchFamily="34" charset="0"/>
              </a:rPr>
              <a:t> </a:t>
            </a:r>
            <a:r>
              <a:rPr lang="en-US" sz="1800" dirty="0" err="1" smtClean="0">
                <a:latin typeface="Berlin Sans FB" pitchFamily="34" charset="0"/>
              </a:rPr>
              <a:t>penghormatan</a:t>
            </a:r>
            <a:r>
              <a:rPr lang="en-US" sz="1800" dirty="0" smtClean="0">
                <a:latin typeface="Berlin Sans FB" pitchFamily="34" charset="0"/>
              </a:rPr>
              <a:t> </a:t>
            </a:r>
            <a:r>
              <a:rPr lang="en-US" sz="1800" dirty="0" err="1" smtClean="0">
                <a:latin typeface="Berlin Sans FB" pitchFamily="34" charset="0"/>
              </a:rPr>
              <a:t>bagi</a:t>
            </a:r>
            <a:r>
              <a:rPr lang="en-US" sz="1800" dirty="0" smtClean="0">
                <a:latin typeface="Berlin Sans FB" pitchFamily="34" charset="0"/>
              </a:rPr>
              <a:t> </a:t>
            </a:r>
            <a:r>
              <a:rPr lang="en-US" sz="1800" dirty="0" err="1" smtClean="0">
                <a:latin typeface="Berlin Sans FB" pitchFamily="34" charset="0"/>
              </a:rPr>
              <a:t>seorang</a:t>
            </a:r>
            <a:r>
              <a:rPr lang="en-US" sz="1800" dirty="0" smtClean="0">
                <a:latin typeface="Berlin Sans FB" pitchFamily="34" charset="0"/>
              </a:rPr>
              <a:t> </a:t>
            </a:r>
            <a:r>
              <a:rPr lang="en-US" sz="1800" dirty="0" err="1" smtClean="0">
                <a:latin typeface="Berlin Sans FB" pitchFamily="34" charset="0"/>
              </a:rPr>
              <a:t>ilmuwan</a:t>
            </a:r>
            <a:r>
              <a:rPr lang="en-US" sz="1800" dirty="0" smtClean="0">
                <a:latin typeface="Berlin Sans FB" pitchFamily="34" charset="0"/>
              </a:rPr>
              <a:t> </a:t>
            </a:r>
            <a:r>
              <a:rPr lang="en-US" sz="1800" dirty="0" err="1" smtClean="0">
                <a:latin typeface="Berlin Sans FB" pitchFamily="34" charset="0"/>
              </a:rPr>
              <a:t>Fisika</a:t>
            </a:r>
            <a:r>
              <a:rPr lang="en-US" sz="1800" dirty="0" smtClean="0">
                <a:latin typeface="Berlin Sans FB" pitchFamily="34" charset="0"/>
              </a:rPr>
              <a:t> </a:t>
            </a:r>
            <a:r>
              <a:rPr lang="en-US" sz="1800" dirty="0" err="1" smtClean="0">
                <a:latin typeface="Berlin Sans FB" pitchFamily="34" charset="0"/>
              </a:rPr>
              <a:t>Inggris</a:t>
            </a:r>
            <a:r>
              <a:rPr lang="en-US" sz="1800" dirty="0" smtClean="0">
                <a:latin typeface="Berlin Sans FB" pitchFamily="34" charset="0"/>
              </a:rPr>
              <a:t> </a:t>
            </a:r>
            <a:r>
              <a:rPr lang="en-US" sz="1800" dirty="0" err="1" smtClean="0">
                <a:latin typeface="Berlin Sans FB" pitchFamily="34" charset="0"/>
              </a:rPr>
              <a:t>bernama</a:t>
            </a:r>
            <a:r>
              <a:rPr lang="en-US" sz="1800" dirty="0" smtClean="0">
                <a:latin typeface="Berlin Sans FB" pitchFamily="34" charset="0"/>
              </a:rPr>
              <a:t> Sir Isaac Newton ( 1642 - 1727 ). A</a:t>
            </a:r>
            <a:r>
              <a:rPr lang="id-ID" sz="1800" dirty="0" smtClean="0">
                <a:latin typeface="Berlin Sans FB" pitchFamily="34" charset="0"/>
              </a:rPr>
              <a:t>lat pengukur besar gaya adalah Neraca pegas atau dinamometer.</a:t>
            </a:r>
            <a:r>
              <a:rPr lang="en-US" sz="1800" dirty="0" smtClean="0">
                <a:solidFill>
                  <a:srgbClr val="7030A0"/>
                </a:solidFill>
                <a:latin typeface="Berlin Sans FB" pitchFamily="34" charset="0"/>
              </a:rPr>
              <a:t/>
            </a:r>
            <a:br>
              <a:rPr lang="en-US" sz="1800" dirty="0" smtClean="0">
                <a:solidFill>
                  <a:srgbClr val="7030A0"/>
                </a:solidFill>
                <a:latin typeface="Berlin Sans FB" pitchFamily="34" charset="0"/>
              </a:rPr>
            </a:br>
            <a:endParaRPr lang="en-US" sz="1800" dirty="0"/>
          </a:p>
        </p:txBody>
      </p:sp>
      <p:pic>
        <p:nvPicPr>
          <p:cNvPr id="5" name="Picture 5"/>
          <p:cNvPicPr>
            <a:picLocks noChangeAspect="1" noChangeArrowheads="1"/>
          </p:cNvPicPr>
          <p:nvPr/>
        </p:nvPicPr>
        <p:blipFill>
          <a:blip r:embed="rId2" cstate="print"/>
          <a:srcRect/>
          <a:stretch>
            <a:fillRect/>
          </a:stretch>
        </p:blipFill>
        <p:spPr bwMode="auto">
          <a:xfrm>
            <a:off x="228600" y="2133600"/>
            <a:ext cx="4343400" cy="342900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4724400" y="2743200"/>
            <a:ext cx="4238625" cy="3962400"/>
          </a:xfrm>
          <a:prstGeom prst="rect">
            <a:avLst/>
          </a:prstGeom>
          <a:noFill/>
          <a:ln w="9525">
            <a:noFill/>
            <a:miter lim="800000"/>
            <a:headEnd/>
            <a:tailEnd/>
          </a:ln>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0" fill="hold"/>
                                        <p:tgtEl>
                                          <p:spTgt spid="5"/>
                                        </p:tgtEl>
                                        <p:attrNameLst>
                                          <p:attrName>ppt_x</p:attrName>
                                        </p:attrNameLst>
                                      </p:cBhvr>
                                      <p:tavLst>
                                        <p:tav tm="0">
                                          <p:val>
                                            <p:strVal val="#ppt_x"/>
                                          </p:val>
                                        </p:tav>
                                        <p:tav tm="100000">
                                          <p:val>
                                            <p:strVal val="#ppt_x"/>
                                          </p:val>
                                        </p:tav>
                                      </p:tavLst>
                                    </p:anim>
                                    <p:anim calcmode="lin" valueType="num">
                                      <p:cBhvr additive="base">
                                        <p:cTn id="13" dur="5000" fill="hold"/>
                                        <p:tgtEl>
                                          <p:spTgt spid="5"/>
                                        </p:tgtEl>
                                        <p:attrNameLst>
                                          <p:attrName>ppt_y</p:attrName>
                                        </p:attrNameLst>
                                      </p:cBhvr>
                                      <p:tavLst>
                                        <p:tav tm="0">
                                          <p:val>
                                            <p:strVal val="1+#ppt_h/2"/>
                                          </p:val>
                                        </p:tav>
                                        <p:tav tm="100000">
                                          <p:val>
                                            <p:strVal val="#ppt_y"/>
                                          </p:val>
                                        </p:tav>
                                      </p:tavLst>
                                    </p:anim>
                                  </p:childTnLst>
                                </p:cTn>
                              </p:par>
                              <p:par>
                                <p:cTn id="14" presetID="21"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4)">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Autofit/>
          </a:bodyPr>
          <a:lstStyle/>
          <a:p>
            <a:r>
              <a:rPr lang="id-ID" sz="1800" dirty="0" smtClean="0"/>
              <a:t>Gaya gravitasi bumi berupa gaya tarik yang mengarah ke pusat bumi maka gaya gravitasi bumi juga disebut gaya tarik bumi</a:t>
            </a:r>
            <a:r>
              <a:rPr lang="en-US" sz="1800" dirty="0" smtClean="0"/>
              <a:t>.</a:t>
            </a:r>
            <a:br>
              <a:rPr lang="en-US" sz="1800" dirty="0" smtClean="0"/>
            </a:br>
            <a:r>
              <a:rPr lang="id-ID" sz="1800" dirty="0" smtClean="0"/>
              <a:t/>
            </a:r>
            <a:br>
              <a:rPr lang="id-ID" sz="1800" dirty="0" smtClean="0"/>
            </a:br>
            <a:r>
              <a:rPr lang="id-ID" sz="1800" u="sng" dirty="0" smtClean="0"/>
              <a:t>conto</a:t>
            </a:r>
            <a:r>
              <a:rPr lang="en-US" sz="1800" u="sng" dirty="0" smtClean="0"/>
              <a:t>h</a:t>
            </a:r>
            <a:r>
              <a:rPr lang="id-ID" sz="1800" u="sng" dirty="0" smtClean="0"/>
              <a:t>nya :</a:t>
            </a:r>
            <a:r>
              <a:rPr lang="en-US" sz="1800" dirty="0" smtClean="0"/>
              <a:t/>
            </a:r>
            <a:br>
              <a:rPr lang="en-US" sz="1800" dirty="0" smtClean="0"/>
            </a:br>
            <a:r>
              <a:rPr lang="en-US" sz="1800" dirty="0" smtClean="0"/>
              <a:t>	</a:t>
            </a:r>
            <a:r>
              <a:rPr lang="id-ID" sz="1800" dirty="0" smtClean="0"/>
              <a:t>Buah kelapa selalu mengalami gaya tarik bumi, maka buah kelapa yang semula diam kemudian akan mempunyai laju yang semakin lama semakin besar. Bertambahnya laju tiap detik disebut percepatan. Oleh karena </a:t>
            </a:r>
            <a:r>
              <a:rPr lang="en-US" sz="1800" dirty="0" err="1" smtClean="0"/>
              <a:t>itu</a:t>
            </a:r>
            <a:r>
              <a:rPr lang="en-US" sz="1800" dirty="0" smtClean="0"/>
              <a:t> </a:t>
            </a:r>
            <a:r>
              <a:rPr lang="id-ID" sz="1800" dirty="0" smtClean="0"/>
              <a:t>percepatan ini disebabkan oleh gaya tarik bumi, maka disebut </a:t>
            </a:r>
            <a:r>
              <a:rPr lang="en-US" sz="1800" dirty="0" smtClean="0"/>
              <a:t>s</a:t>
            </a:r>
            <a:r>
              <a:rPr lang="id-ID" sz="1800" dirty="0" smtClean="0"/>
              <a:t>ebagai percepatan gravitasi bumi </a:t>
            </a:r>
            <a:r>
              <a:rPr lang="en-US" sz="1800" dirty="0" smtClean="0"/>
              <a:t>(g).</a:t>
            </a:r>
            <a:br>
              <a:rPr lang="en-US" sz="1800" dirty="0" smtClean="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
            </a:r>
            <a:br>
              <a:rPr lang="en-US" sz="1800" dirty="0" smtClean="0"/>
            </a:br>
            <a:r>
              <a:rPr lang="en-US" sz="1800" dirty="0"/>
              <a:t/>
            </a:r>
            <a:br>
              <a:rPr lang="en-US" sz="1800" dirty="0"/>
            </a:br>
            <a:r>
              <a:rPr lang="id-ID" sz="1800" dirty="0" smtClean="0"/>
              <a:t>Besar percepatan  gravitasi  bumi 9,8 m/s2 /10 m/s2 </a:t>
            </a:r>
            <a:br>
              <a:rPr lang="id-ID" sz="1800" dirty="0" smtClean="0"/>
            </a:br>
            <a:r>
              <a:rPr lang="id-ID" sz="1800" dirty="0" smtClean="0"/>
              <a:t>arah percepatan geravitasi bumi selalu mengarah ke pusat bumi sesuai dengan arah gaya tarik bumi</a:t>
            </a:r>
            <a:r>
              <a:rPr lang="en-US" sz="1800" dirty="0" smtClean="0"/>
              <a:t>.</a:t>
            </a:r>
            <a:endParaRPr lang="en-US" sz="1800" dirty="0"/>
          </a:p>
        </p:txBody>
      </p:sp>
      <p:pic>
        <p:nvPicPr>
          <p:cNvPr id="3" name="Picture 2"/>
          <p:cNvPicPr>
            <a:picLocks noChangeAspect="1" noChangeArrowheads="1"/>
          </p:cNvPicPr>
          <p:nvPr/>
        </p:nvPicPr>
        <p:blipFill>
          <a:blip r:embed="rId2" cstate="print"/>
          <a:srcRect/>
          <a:stretch>
            <a:fillRect/>
          </a:stretch>
        </p:blipFill>
        <p:spPr bwMode="auto">
          <a:xfrm>
            <a:off x="1447800" y="2667000"/>
            <a:ext cx="6553200" cy="2895600"/>
          </a:xfrm>
          <a:prstGeom prst="rect">
            <a:avLst/>
          </a:prstGeom>
          <a:noFill/>
          <a:ln w="9525">
            <a:noFill/>
            <a:miter lim="800000"/>
            <a:headEnd/>
            <a:tailEnd/>
          </a:ln>
        </p:spPr>
      </p:pic>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29"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2000" fill="hold"/>
                                        <p:tgtEl>
                                          <p:spTgt spid="3"/>
                                        </p:tgtEl>
                                        <p:attrNameLst>
                                          <p:attrName>ppt_x</p:attrName>
                                        </p:attrNameLst>
                                      </p:cBhvr>
                                      <p:tavLst>
                                        <p:tav tm="0">
                                          <p:val>
                                            <p:strVal val="#ppt_x-.2"/>
                                          </p:val>
                                        </p:tav>
                                        <p:tav tm="100000">
                                          <p:val>
                                            <p:strVal val="#ppt_x"/>
                                          </p:val>
                                        </p:tav>
                                      </p:tavLst>
                                    </p:anim>
                                    <p:anim calcmode="lin" valueType="num">
                                      <p:cBhvr>
                                        <p:cTn id="12" dur="2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12775"/>
          </a:xfrm>
        </p:spPr>
        <p:txBody>
          <a:bodyPr>
            <a:normAutofit/>
          </a:bodyPr>
          <a:lstStyle/>
          <a:p>
            <a:r>
              <a:rPr lang="en-US" sz="2400" dirty="0" smtClean="0"/>
              <a:t>Gaya </a:t>
            </a:r>
            <a:r>
              <a:rPr lang="en-US" sz="2400" dirty="0" err="1" smtClean="0"/>
              <a:t>dapat</a:t>
            </a:r>
            <a:r>
              <a:rPr lang="en-US" sz="2400" dirty="0" smtClean="0"/>
              <a:t> </a:t>
            </a:r>
            <a:r>
              <a:rPr lang="en-US" sz="2400" dirty="0" err="1" smtClean="0"/>
              <a:t>mengubah</a:t>
            </a:r>
            <a:r>
              <a:rPr lang="en-US" sz="2400" dirty="0" smtClean="0"/>
              <a:t> </a:t>
            </a:r>
            <a:r>
              <a:rPr lang="en-US" sz="2400" dirty="0" err="1" smtClean="0"/>
              <a:t>arah</a:t>
            </a:r>
            <a:r>
              <a:rPr lang="en-US" sz="2400" dirty="0" smtClean="0"/>
              <a:t> </a:t>
            </a:r>
            <a:r>
              <a:rPr lang="en-US" sz="2400" dirty="0" err="1" smtClean="0"/>
              <a:t>gerak</a:t>
            </a:r>
            <a:r>
              <a:rPr lang="en-US" sz="2400" dirty="0" smtClean="0"/>
              <a:t> </a:t>
            </a:r>
            <a:r>
              <a:rPr lang="en-US" sz="2400" dirty="0" err="1" smtClean="0"/>
              <a:t>suatu</a:t>
            </a:r>
            <a:r>
              <a:rPr lang="en-US" sz="2400" dirty="0" smtClean="0"/>
              <a:t> </a:t>
            </a:r>
            <a:r>
              <a:rPr lang="en-US" sz="2400" dirty="0" err="1" smtClean="0"/>
              <a:t>benda</a:t>
            </a:r>
            <a:r>
              <a:rPr lang="en-US" sz="2400" dirty="0" smtClean="0"/>
              <a:t>.</a:t>
            </a:r>
            <a:endParaRPr lang="en-US" sz="2400" dirty="0"/>
          </a:p>
        </p:txBody>
      </p:sp>
      <p:sp>
        <p:nvSpPr>
          <p:cNvPr id="3" name="Subtitle 2"/>
          <p:cNvSpPr>
            <a:spLocks noGrp="1"/>
          </p:cNvSpPr>
          <p:nvPr>
            <p:ph type="subTitle" idx="1"/>
          </p:nvPr>
        </p:nvSpPr>
        <p:spPr>
          <a:xfrm>
            <a:off x="152400" y="3200400"/>
            <a:ext cx="8686800" cy="3124200"/>
          </a:xfrm>
        </p:spPr>
        <p:txBody>
          <a:bodyPr>
            <a:noAutofit/>
          </a:bodyPr>
          <a:lstStyle/>
          <a:p>
            <a:r>
              <a:rPr lang="en-US" sz="1600" dirty="0" smtClean="0">
                <a:solidFill>
                  <a:schemeClr val="tx1"/>
                </a:solidFill>
              </a:rPr>
              <a:t>	“</a:t>
            </a:r>
            <a:r>
              <a:rPr lang="en-US" sz="1600" dirty="0" err="1" smtClean="0">
                <a:solidFill>
                  <a:schemeClr val="tx1"/>
                </a:solidFill>
              </a:rPr>
              <a:t>Menunjukkan</a:t>
            </a:r>
            <a:r>
              <a:rPr lang="en-US" sz="1600" dirty="0" smtClean="0">
                <a:solidFill>
                  <a:schemeClr val="tx1"/>
                </a:solidFill>
              </a:rPr>
              <a:t> </a:t>
            </a:r>
            <a:r>
              <a:rPr lang="en-US" sz="1600" dirty="0" err="1" smtClean="0">
                <a:solidFill>
                  <a:schemeClr val="tx1"/>
                </a:solidFill>
              </a:rPr>
              <a:t>anak</a:t>
            </a:r>
            <a:r>
              <a:rPr lang="en-US" sz="1600" dirty="0" smtClean="0">
                <a:solidFill>
                  <a:schemeClr val="tx1"/>
                </a:solidFill>
              </a:rPr>
              <a:t> – </a:t>
            </a:r>
            <a:r>
              <a:rPr lang="en-US" sz="1600" dirty="0" err="1" smtClean="0">
                <a:solidFill>
                  <a:schemeClr val="tx1"/>
                </a:solidFill>
              </a:rPr>
              <a:t>anak</a:t>
            </a:r>
            <a:r>
              <a:rPr lang="en-US" sz="1600" dirty="0" smtClean="0">
                <a:solidFill>
                  <a:schemeClr val="tx1"/>
                </a:solidFill>
              </a:rPr>
              <a:t> yang </a:t>
            </a:r>
            <a:r>
              <a:rPr lang="en-US" sz="1600" dirty="0" err="1" smtClean="0">
                <a:solidFill>
                  <a:schemeClr val="tx1"/>
                </a:solidFill>
              </a:rPr>
              <a:t>sedang</a:t>
            </a:r>
            <a:r>
              <a:rPr lang="en-US" sz="1600" dirty="0" smtClean="0">
                <a:solidFill>
                  <a:schemeClr val="tx1"/>
                </a:solidFill>
              </a:rPr>
              <a:t> </a:t>
            </a:r>
            <a:r>
              <a:rPr lang="en-US" sz="1600" dirty="0" err="1" smtClean="0">
                <a:solidFill>
                  <a:schemeClr val="tx1"/>
                </a:solidFill>
              </a:rPr>
              <a:t>bermain</a:t>
            </a:r>
            <a:r>
              <a:rPr lang="en-US" sz="1600" dirty="0" smtClean="0">
                <a:solidFill>
                  <a:schemeClr val="tx1"/>
                </a:solidFill>
              </a:rPr>
              <a:t> </a:t>
            </a:r>
            <a:r>
              <a:rPr lang="en-US" sz="1600" dirty="0" err="1" smtClean="0">
                <a:solidFill>
                  <a:schemeClr val="tx1"/>
                </a:solidFill>
              </a:rPr>
              <a:t>sepak</a:t>
            </a:r>
            <a:r>
              <a:rPr lang="en-US" sz="1600" dirty="0" smtClean="0">
                <a:solidFill>
                  <a:schemeClr val="tx1"/>
                </a:solidFill>
              </a:rPr>
              <a:t> bola. </a:t>
            </a:r>
            <a:r>
              <a:rPr lang="en-US" sz="1600" dirty="0" err="1" smtClean="0">
                <a:solidFill>
                  <a:schemeClr val="tx1"/>
                </a:solidFill>
              </a:rPr>
              <a:t>Anak</a:t>
            </a:r>
            <a:r>
              <a:rPr lang="en-US" sz="1600" dirty="0" smtClean="0">
                <a:solidFill>
                  <a:schemeClr val="tx1"/>
                </a:solidFill>
              </a:rPr>
              <a:t> A </a:t>
            </a:r>
            <a:r>
              <a:rPr lang="en-US" sz="1600" dirty="0" err="1" smtClean="0">
                <a:solidFill>
                  <a:schemeClr val="tx1"/>
                </a:solidFill>
              </a:rPr>
              <a:t>menendang</a:t>
            </a:r>
            <a:r>
              <a:rPr lang="en-US" sz="1600" dirty="0" smtClean="0">
                <a:solidFill>
                  <a:schemeClr val="tx1"/>
                </a:solidFill>
              </a:rPr>
              <a:t> bola </a:t>
            </a:r>
            <a:r>
              <a:rPr lang="en-US" sz="1600" dirty="0" err="1" smtClean="0">
                <a:solidFill>
                  <a:schemeClr val="tx1"/>
                </a:solidFill>
              </a:rPr>
              <a:t>ke</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B </a:t>
            </a:r>
            <a:r>
              <a:rPr lang="en-US" sz="1600" dirty="0" err="1" smtClean="0">
                <a:solidFill>
                  <a:schemeClr val="tx1"/>
                </a:solidFill>
              </a:rPr>
              <a:t>dan</a:t>
            </a:r>
            <a:r>
              <a:rPr lang="en-US" sz="1600" dirty="0" smtClean="0">
                <a:solidFill>
                  <a:schemeClr val="tx1"/>
                </a:solidFill>
              </a:rPr>
              <a:t> B </a:t>
            </a:r>
            <a:r>
              <a:rPr lang="en-US" sz="1600" dirty="0" err="1" smtClean="0">
                <a:solidFill>
                  <a:schemeClr val="tx1"/>
                </a:solidFill>
              </a:rPr>
              <a:t>menendang</a:t>
            </a:r>
            <a:r>
              <a:rPr lang="en-US" sz="1600" dirty="0" smtClean="0">
                <a:solidFill>
                  <a:schemeClr val="tx1"/>
                </a:solidFill>
              </a:rPr>
              <a:t> bola </a:t>
            </a:r>
            <a:r>
              <a:rPr lang="en-US" sz="1600" dirty="0" err="1" smtClean="0">
                <a:solidFill>
                  <a:schemeClr val="tx1"/>
                </a:solidFill>
              </a:rPr>
              <a:t>ke</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C. B </a:t>
            </a:r>
            <a:r>
              <a:rPr lang="en-US" sz="1600" dirty="0" err="1" smtClean="0">
                <a:solidFill>
                  <a:schemeClr val="tx1"/>
                </a:solidFill>
              </a:rPr>
              <a:t>menendang</a:t>
            </a:r>
            <a:r>
              <a:rPr lang="en-US" sz="1600" dirty="0" smtClean="0">
                <a:solidFill>
                  <a:schemeClr val="tx1"/>
                </a:solidFill>
              </a:rPr>
              <a:t> bola </a:t>
            </a:r>
            <a:r>
              <a:rPr lang="en-US" sz="1600" dirty="0" err="1" smtClean="0">
                <a:solidFill>
                  <a:schemeClr val="tx1"/>
                </a:solidFill>
              </a:rPr>
              <a:t>dengan</a:t>
            </a:r>
            <a:r>
              <a:rPr lang="en-US" sz="1600" dirty="0" smtClean="0">
                <a:solidFill>
                  <a:schemeClr val="tx1"/>
                </a:solidFill>
              </a:rPr>
              <a:t> </a:t>
            </a:r>
            <a:r>
              <a:rPr lang="en-US" sz="1600" dirty="0" err="1" smtClean="0">
                <a:solidFill>
                  <a:schemeClr val="tx1"/>
                </a:solidFill>
              </a:rPr>
              <a:t>tujuan</a:t>
            </a:r>
            <a:r>
              <a:rPr lang="en-US" sz="1600" dirty="0" smtClean="0">
                <a:solidFill>
                  <a:schemeClr val="tx1"/>
                </a:solidFill>
              </a:rPr>
              <a:t> </a:t>
            </a:r>
            <a:r>
              <a:rPr lang="en-US" sz="1600" dirty="0" err="1" smtClean="0">
                <a:solidFill>
                  <a:schemeClr val="tx1"/>
                </a:solidFill>
              </a:rPr>
              <a:t>untuk</a:t>
            </a:r>
            <a:r>
              <a:rPr lang="en-US" sz="1600" dirty="0" smtClean="0">
                <a:solidFill>
                  <a:schemeClr val="tx1"/>
                </a:solidFill>
              </a:rPr>
              <a:t> </a:t>
            </a:r>
            <a:r>
              <a:rPr lang="en-US" sz="1600" dirty="0" err="1" smtClean="0">
                <a:solidFill>
                  <a:schemeClr val="tx1"/>
                </a:solidFill>
              </a:rPr>
              <a:t>membelokkan</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bola </a:t>
            </a:r>
            <a:r>
              <a:rPr lang="en-US" sz="1600" dirty="0" err="1" smtClean="0">
                <a:solidFill>
                  <a:schemeClr val="tx1"/>
                </a:solidFill>
              </a:rPr>
              <a:t>sehingga</a:t>
            </a:r>
            <a:r>
              <a:rPr lang="en-US" sz="1600" dirty="0" smtClean="0">
                <a:solidFill>
                  <a:schemeClr val="tx1"/>
                </a:solidFill>
              </a:rPr>
              <a:t> </a:t>
            </a:r>
            <a:r>
              <a:rPr lang="en-US" sz="1600" dirty="0" err="1" smtClean="0">
                <a:solidFill>
                  <a:schemeClr val="tx1"/>
                </a:solidFill>
              </a:rPr>
              <a:t>bergerak</a:t>
            </a:r>
            <a:r>
              <a:rPr lang="en-US" sz="1600" dirty="0" smtClean="0">
                <a:solidFill>
                  <a:schemeClr val="tx1"/>
                </a:solidFill>
              </a:rPr>
              <a:t> </a:t>
            </a:r>
            <a:r>
              <a:rPr lang="en-US" sz="1600" dirty="0" err="1" smtClean="0">
                <a:solidFill>
                  <a:schemeClr val="tx1"/>
                </a:solidFill>
              </a:rPr>
              <a:t>ke</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C. </a:t>
            </a:r>
            <a:r>
              <a:rPr lang="en-US" sz="1600" dirty="0" err="1" smtClean="0">
                <a:solidFill>
                  <a:schemeClr val="tx1"/>
                </a:solidFill>
              </a:rPr>
              <a:t>Jika</a:t>
            </a:r>
            <a:r>
              <a:rPr lang="en-US" sz="1600" dirty="0" smtClean="0">
                <a:solidFill>
                  <a:schemeClr val="tx1"/>
                </a:solidFill>
              </a:rPr>
              <a:t> bola </a:t>
            </a:r>
            <a:r>
              <a:rPr lang="en-US" sz="1600" dirty="0" err="1" smtClean="0">
                <a:solidFill>
                  <a:schemeClr val="tx1"/>
                </a:solidFill>
              </a:rPr>
              <a:t>dari</a:t>
            </a:r>
            <a:r>
              <a:rPr lang="en-US" sz="1600" dirty="0" smtClean="0">
                <a:solidFill>
                  <a:schemeClr val="tx1"/>
                </a:solidFill>
              </a:rPr>
              <a:t> A </a:t>
            </a:r>
            <a:r>
              <a:rPr lang="en-US" sz="1600" dirty="0" err="1" smtClean="0">
                <a:solidFill>
                  <a:schemeClr val="tx1"/>
                </a:solidFill>
              </a:rPr>
              <a:t>tidak</a:t>
            </a:r>
            <a:r>
              <a:rPr lang="en-US" sz="1600" dirty="0" smtClean="0">
                <a:solidFill>
                  <a:schemeClr val="tx1"/>
                </a:solidFill>
              </a:rPr>
              <a:t> </a:t>
            </a:r>
            <a:r>
              <a:rPr lang="en-US" sz="1600" dirty="0" err="1" smtClean="0">
                <a:solidFill>
                  <a:schemeClr val="tx1"/>
                </a:solidFill>
              </a:rPr>
              <a:t>di</a:t>
            </a:r>
            <a:r>
              <a:rPr lang="en-US" sz="1600" dirty="0" smtClean="0">
                <a:solidFill>
                  <a:schemeClr val="tx1"/>
                </a:solidFill>
              </a:rPr>
              <a:t> </a:t>
            </a:r>
            <a:r>
              <a:rPr lang="en-US" sz="1600" dirty="0" err="1" smtClean="0">
                <a:solidFill>
                  <a:schemeClr val="tx1"/>
                </a:solidFill>
              </a:rPr>
              <a:t>tendang</a:t>
            </a:r>
            <a:r>
              <a:rPr lang="en-US" sz="1600" dirty="0" smtClean="0">
                <a:solidFill>
                  <a:schemeClr val="tx1"/>
                </a:solidFill>
              </a:rPr>
              <a:t> </a:t>
            </a:r>
            <a:r>
              <a:rPr lang="en-US" sz="1600" dirty="0" err="1" smtClean="0">
                <a:solidFill>
                  <a:schemeClr val="tx1"/>
                </a:solidFill>
              </a:rPr>
              <a:t>oleh</a:t>
            </a:r>
            <a:r>
              <a:rPr lang="en-US" sz="1600" dirty="0" smtClean="0">
                <a:solidFill>
                  <a:schemeClr val="tx1"/>
                </a:solidFill>
              </a:rPr>
              <a:t> B </a:t>
            </a:r>
            <a:r>
              <a:rPr lang="en-US" sz="1600" dirty="0" err="1" smtClean="0">
                <a:solidFill>
                  <a:schemeClr val="tx1"/>
                </a:solidFill>
              </a:rPr>
              <a:t>ke</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C, </a:t>
            </a:r>
            <a:r>
              <a:rPr lang="en-US" sz="1600" dirty="0" err="1" smtClean="0">
                <a:solidFill>
                  <a:schemeClr val="tx1"/>
                </a:solidFill>
              </a:rPr>
              <a:t>maka</a:t>
            </a:r>
            <a:r>
              <a:rPr lang="en-US" sz="1600" dirty="0" smtClean="0">
                <a:solidFill>
                  <a:schemeClr val="tx1"/>
                </a:solidFill>
              </a:rPr>
              <a:t> bola </a:t>
            </a:r>
            <a:r>
              <a:rPr lang="en-US" sz="1600" dirty="0" err="1" smtClean="0">
                <a:solidFill>
                  <a:schemeClr val="tx1"/>
                </a:solidFill>
              </a:rPr>
              <a:t>akan</a:t>
            </a:r>
            <a:r>
              <a:rPr lang="en-US" sz="1600" dirty="0" smtClean="0">
                <a:solidFill>
                  <a:schemeClr val="tx1"/>
                </a:solidFill>
              </a:rPr>
              <a:t> </a:t>
            </a:r>
            <a:r>
              <a:rPr lang="en-US" sz="1600" dirty="0" err="1" smtClean="0">
                <a:solidFill>
                  <a:schemeClr val="tx1"/>
                </a:solidFill>
              </a:rPr>
              <a:t>bergerak</a:t>
            </a:r>
            <a:r>
              <a:rPr lang="en-US" sz="1600" dirty="0" smtClean="0">
                <a:solidFill>
                  <a:schemeClr val="tx1"/>
                </a:solidFill>
              </a:rPr>
              <a:t> </a:t>
            </a:r>
            <a:r>
              <a:rPr lang="en-US" sz="1600" dirty="0" err="1" smtClean="0">
                <a:solidFill>
                  <a:schemeClr val="tx1"/>
                </a:solidFill>
              </a:rPr>
              <a:t>terus</a:t>
            </a:r>
            <a:r>
              <a:rPr lang="en-US" sz="1600" dirty="0" smtClean="0">
                <a:solidFill>
                  <a:schemeClr val="tx1"/>
                </a:solidFill>
              </a:rPr>
              <a:t> </a:t>
            </a:r>
            <a:r>
              <a:rPr lang="en-US" sz="1600" dirty="0" err="1" smtClean="0">
                <a:solidFill>
                  <a:schemeClr val="tx1"/>
                </a:solidFill>
              </a:rPr>
              <a:t>dengan</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yang </a:t>
            </a:r>
            <a:r>
              <a:rPr lang="en-US" sz="1600" dirty="0" err="1" smtClean="0">
                <a:solidFill>
                  <a:schemeClr val="tx1"/>
                </a:solidFill>
              </a:rPr>
              <a:t>sama</a:t>
            </a:r>
            <a:r>
              <a:rPr lang="en-US" sz="1600" dirty="0" smtClean="0">
                <a:solidFill>
                  <a:schemeClr val="tx1"/>
                </a:solidFill>
              </a:rPr>
              <a:t>. </a:t>
            </a:r>
            <a:r>
              <a:rPr lang="en-US" sz="1600" dirty="0" err="1" smtClean="0">
                <a:solidFill>
                  <a:schemeClr val="tx1"/>
                </a:solidFill>
              </a:rPr>
              <a:t>Pada</a:t>
            </a:r>
            <a:r>
              <a:rPr lang="en-US" sz="1600" dirty="0" smtClean="0">
                <a:solidFill>
                  <a:schemeClr val="tx1"/>
                </a:solidFill>
              </a:rPr>
              <a:t> </a:t>
            </a:r>
            <a:r>
              <a:rPr lang="en-US" sz="1600" dirty="0" err="1" smtClean="0">
                <a:solidFill>
                  <a:schemeClr val="tx1"/>
                </a:solidFill>
              </a:rPr>
              <a:t>saat</a:t>
            </a:r>
            <a:r>
              <a:rPr lang="en-US" sz="1600" dirty="0" smtClean="0">
                <a:solidFill>
                  <a:schemeClr val="tx1"/>
                </a:solidFill>
              </a:rPr>
              <a:t> B </a:t>
            </a:r>
            <a:r>
              <a:rPr lang="en-US" sz="1600" dirty="0" err="1" smtClean="0">
                <a:solidFill>
                  <a:schemeClr val="tx1"/>
                </a:solidFill>
              </a:rPr>
              <a:t>menendang</a:t>
            </a:r>
            <a:r>
              <a:rPr lang="en-US" sz="1600" dirty="0" smtClean="0">
                <a:solidFill>
                  <a:schemeClr val="tx1"/>
                </a:solidFill>
              </a:rPr>
              <a:t> bola, B </a:t>
            </a:r>
            <a:r>
              <a:rPr lang="en-US" sz="1600" dirty="0" err="1" smtClean="0">
                <a:solidFill>
                  <a:schemeClr val="tx1"/>
                </a:solidFill>
              </a:rPr>
              <a:t>mengerjakan</a:t>
            </a:r>
            <a:r>
              <a:rPr lang="en-US" sz="1600" dirty="0" smtClean="0">
                <a:solidFill>
                  <a:schemeClr val="tx1"/>
                </a:solidFill>
              </a:rPr>
              <a:t> </a:t>
            </a:r>
            <a:r>
              <a:rPr lang="en-US" sz="1600" dirty="0" err="1" smtClean="0">
                <a:solidFill>
                  <a:schemeClr val="tx1"/>
                </a:solidFill>
              </a:rPr>
              <a:t>gaya</a:t>
            </a:r>
            <a:r>
              <a:rPr lang="en-US" sz="1600" dirty="0" smtClean="0">
                <a:solidFill>
                  <a:schemeClr val="tx1"/>
                </a:solidFill>
              </a:rPr>
              <a:t> </a:t>
            </a:r>
            <a:r>
              <a:rPr lang="en-US" sz="1600" dirty="0" err="1" smtClean="0">
                <a:solidFill>
                  <a:schemeClr val="tx1"/>
                </a:solidFill>
              </a:rPr>
              <a:t>pada</a:t>
            </a:r>
            <a:r>
              <a:rPr lang="en-US" sz="1600" dirty="0" smtClean="0">
                <a:solidFill>
                  <a:schemeClr val="tx1"/>
                </a:solidFill>
              </a:rPr>
              <a:t> bola </a:t>
            </a:r>
            <a:r>
              <a:rPr lang="en-US" sz="1600" dirty="0" err="1" smtClean="0">
                <a:solidFill>
                  <a:schemeClr val="tx1"/>
                </a:solidFill>
              </a:rPr>
              <a:t>sehingga</a:t>
            </a:r>
            <a:r>
              <a:rPr lang="en-US" sz="1600" dirty="0" smtClean="0">
                <a:solidFill>
                  <a:schemeClr val="tx1"/>
                </a:solidFill>
              </a:rPr>
              <a:t> bola </a:t>
            </a:r>
            <a:r>
              <a:rPr lang="en-US" sz="1600" dirty="0" err="1" smtClean="0">
                <a:solidFill>
                  <a:schemeClr val="tx1"/>
                </a:solidFill>
              </a:rPr>
              <a:t>berubah</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a:t>
            </a:r>
            <a:r>
              <a:rPr lang="en-US" sz="1600" dirty="0" err="1" smtClean="0">
                <a:solidFill>
                  <a:schemeClr val="tx1"/>
                </a:solidFill>
              </a:rPr>
              <a:t>dari</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a:t>
            </a:r>
            <a:r>
              <a:rPr lang="en-US" sz="1600" dirty="0" err="1" smtClean="0">
                <a:solidFill>
                  <a:schemeClr val="tx1"/>
                </a:solidFill>
              </a:rPr>
              <a:t>gerak</a:t>
            </a:r>
            <a:r>
              <a:rPr lang="en-US" sz="1600" dirty="0" smtClean="0">
                <a:solidFill>
                  <a:schemeClr val="tx1"/>
                </a:solidFill>
              </a:rPr>
              <a:t> yang </a:t>
            </a:r>
            <a:r>
              <a:rPr lang="en-US" sz="1600" dirty="0" err="1" smtClean="0">
                <a:solidFill>
                  <a:schemeClr val="tx1"/>
                </a:solidFill>
              </a:rPr>
              <a:t>semula</a:t>
            </a:r>
            <a:r>
              <a:rPr lang="en-US" sz="1600" dirty="0" smtClean="0">
                <a:solidFill>
                  <a:schemeClr val="tx1"/>
                </a:solidFill>
              </a:rPr>
              <a:t>. Gaya yang </a:t>
            </a:r>
            <a:r>
              <a:rPr lang="en-US" sz="1600" dirty="0" err="1" smtClean="0">
                <a:solidFill>
                  <a:schemeClr val="tx1"/>
                </a:solidFill>
              </a:rPr>
              <a:t>di</a:t>
            </a:r>
            <a:r>
              <a:rPr lang="en-US" sz="1600" dirty="0" smtClean="0">
                <a:solidFill>
                  <a:schemeClr val="tx1"/>
                </a:solidFill>
              </a:rPr>
              <a:t> </a:t>
            </a:r>
            <a:r>
              <a:rPr lang="en-US" sz="1600" dirty="0" err="1" smtClean="0">
                <a:solidFill>
                  <a:schemeClr val="tx1"/>
                </a:solidFill>
              </a:rPr>
              <a:t>kerahkan</a:t>
            </a:r>
            <a:r>
              <a:rPr lang="en-US" sz="1600" dirty="0" smtClean="0">
                <a:solidFill>
                  <a:schemeClr val="tx1"/>
                </a:solidFill>
              </a:rPr>
              <a:t> kaki </a:t>
            </a:r>
            <a:r>
              <a:rPr lang="en-US" sz="1600" dirty="0" err="1" smtClean="0">
                <a:solidFill>
                  <a:schemeClr val="tx1"/>
                </a:solidFill>
              </a:rPr>
              <a:t>anak</a:t>
            </a:r>
            <a:r>
              <a:rPr lang="en-US" sz="1600" dirty="0" smtClean="0">
                <a:solidFill>
                  <a:schemeClr val="tx1"/>
                </a:solidFill>
              </a:rPr>
              <a:t> </a:t>
            </a:r>
            <a:r>
              <a:rPr lang="en-US" sz="1600" dirty="0" err="1" smtClean="0">
                <a:solidFill>
                  <a:schemeClr val="tx1"/>
                </a:solidFill>
              </a:rPr>
              <a:t>pada</a:t>
            </a:r>
            <a:r>
              <a:rPr lang="en-US" sz="1600" dirty="0" smtClean="0">
                <a:solidFill>
                  <a:schemeClr val="tx1"/>
                </a:solidFill>
              </a:rPr>
              <a:t> bola </a:t>
            </a:r>
            <a:r>
              <a:rPr lang="en-US" sz="1600" dirty="0" err="1" smtClean="0">
                <a:solidFill>
                  <a:schemeClr val="tx1"/>
                </a:solidFill>
              </a:rPr>
              <a:t>membuat</a:t>
            </a:r>
            <a:r>
              <a:rPr lang="en-US" sz="1600" dirty="0" smtClean="0">
                <a:solidFill>
                  <a:schemeClr val="tx1"/>
                </a:solidFill>
              </a:rPr>
              <a:t> </a:t>
            </a:r>
            <a:r>
              <a:rPr lang="en-US" sz="1600" dirty="0" err="1" smtClean="0">
                <a:solidFill>
                  <a:schemeClr val="tx1"/>
                </a:solidFill>
              </a:rPr>
              <a:t>kecepatan</a:t>
            </a:r>
            <a:r>
              <a:rPr lang="en-US" sz="1600" dirty="0" smtClean="0">
                <a:solidFill>
                  <a:schemeClr val="tx1"/>
                </a:solidFill>
              </a:rPr>
              <a:t> bola </a:t>
            </a:r>
            <a:r>
              <a:rPr lang="en-US" sz="1600" dirty="0" err="1" smtClean="0">
                <a:solidFill>
                  <a:schemeClr val="tx1"/>
                </a:solidFill>
              </a:rPr>
              <a:t>itu</a:t>
            </a:r>
            <a:r>
              <a:rPr lang="en-US" sz="1600" dirty="0" smtClean="0">
                <a:solidFill>
                  <a:schemeClr val="tx1"/>
                </a:solidFill>
              </a:rPr>
              <a:t> </a:t>
            </a:r>
            <a:r>
              <a:rPr lang="en-US" sz="1600" dirty="0" err="1" smtClean="0">
                <a:solidFill>
                  <a:schemeClr val="tx1"/>
                </a:solidFill>
              </a:rPr>
              <a:t>berubah</a:t>
            </a:r>
            <a:r>
              <a:rPr lang="en-US" sz="1600" dirty="0" smtClean="0">
                <a:solidFill>
                  <a:schemeClr val="tx1"/>
                </a:solidFill>
              </a:rPr>
              <a:t> </a:t>
            </a:r>
            <a:r>
              <a:rPr lang="en-US" sz="1600" dirty="0" err="1" smtClean="0">
                <a:solidFill>
                  <a:schemeClr val="tx1"/>
                </a:solidFill>
              </a:rPr>
              <a:t>begitu</a:t>
            </a:r>
            <a:r>
              <a:rPr lang="en-US" sz="1600" dirty="0" smtClean="0">
                <a:solidFill>
                  <a:schemeClr val="tx1"/>
                </a:solidFill>
              </a:rPr>
              <a:t> </a:t>
            </a:r>
            <a:r>
              <a:rPr lang="en-US" sz="1600" dirty="0" err="1" smtClean="0">
                <a:solidFill>
                  <a:schemeClr val="tx1"/>
                </a:solidFill>
              </a:rPr>
              <a:t>benturan</a:t>
            </a:r>
            <a:r>
              <a:rPr lang="en-US" sz="1600" dirty="0" smtClean="0">
                <a:solidFill>
                  <a:schemeClr val="tx1"/>
                </a:solidFill>
              </a:rPr>
              <a:t> </a:t>
            </a:r>
            <a:r>
              <a:rPr lang="en-US" sz="1600" dirty="0" err="1" smtClean="0">
                <a:solidFill>
                  <a:schemeClr val="tx1"/>
                </a:solidFill>
              </a:rPr>
              <a:t>terjadi</a:t>
            </a:r>
            <a:r>
              <a:rPr lang="en-US" sz="1600" dirty="0" smtClean="0">
                <a:solidFill>
                  <a:schemeClr val="tx1"/>
                </a:solidFill>
              </a:rPr>
              <a:t>. Hal </a:t>
            </a:r>
            <a:r>
              <a:rPr lang="en-US" sz="1600" dirty="0" err="1" smtClean="0">
                <a:solidFill>
                  <a:schemeClr val="tx1"/>
                </a:solidFill>
              </a:rPr>
              <a:t>ini</a:t>
            </a:r>
            <a:r>
              <a:rPr lang="en-US" sz="1600" dirty="0" smtClean="0">
                <a:solidFill>
                  <a:schemeClr val="tx1"/>
                </a:solidFill>
              </a:rPr>
              <a:t> </a:t>
            </a:r>
            <a:r>
              <a:rPr lang="en-US" sz="1600" dirty="0" err="1" smtClean="0">
                <a:solidFill>
                  <a:schemeClr val="tx1"/>
                </a:solidFill>
              </a:rPr>
              <a:t>berarti</a:t>
            </a:r>
            <a:r>
              <a:rPr lang="en-US" sz="1600" dirty="0" smtClean="0">
                <a:solidFill>
                  <a:schemeClr val="tx1"/>
                </a:solidFill>
              </a:rPr>
              <a:t> </a:t>
            </a:r>
            <a:r>
              <a:rPr lang="en-US" sz="1600" dirty="0" err="1" smtClean="0">
                <a:solidFill>
                  <a:schemeClr val="tx1"/>
                </a:solidFill>
              </a:rPr>
              <a:t>bahwa</a:t>
            </a:r>
            <a:r>
              <a:rPr lang="en-US" sz="1600" dirty="0" smtClean="0">
                <a:solidFill>
                  <a:schemeClr val="tx1"/>
                </a:solidFill>
              </a:rPr>
              <a:t> </a:t>
            </a:r>
            <a:r>
              <a:rPr lang="en-US" sz="1600" dirty="0" err="1" smtClean="0">
                <a:solidFill>
                  <a:schemeClr val="tx1"/>
                </a:solidFill>
              </a:rPr>
              <a:t>gaya</a:t>
            </a:r>
            <a:r>
              <a:rPr lang="en-US" sz="1600" dirty="0" smtClean="0">
                <a:solidFill>
                  <a:schemeClr val="tx1"/>
                </a:solidFill>
              </a:rPr>
              <a:t> </a:t>
            </a:r>
            <a:r>
              <a:rPr lang="en-US" sz="1600" dirty="0" err="1" smtClean="0">
                <a:solidFill>
                  <a:schemeClr val="tx1"/>
                </a:solidFill>
              </a:rPr>
              <a:t>dapat</a:t>
            </a:r>
            <a:r>
              <a:rPr lang="en-US" sz="1600" dirty="0" smtClean="0">
                <a:solidFill>
                  <a:schemeClr val="tx1"/>
                </a:solidFill>
              </a:rPr>
              <a:t> </a:t>
            </a:r>
            <a:r>
              <a:rPr lang="en-US" sz="1600" dirty="0" err="1" smtClean="0">
                <a:solidFill>
                  <a:schemeClr val="tx1"/>
                </a:solidFill>
              </a:rPr>
              <a:t>mengubah</a:t>
            </a:r>
            <a:r>
              <a:rPr lang="en-US" sz="1600" dirty="0" smtClean="0">
                <a:solidFill>
                  <a:schemeClr val="tx1"/>
                </a:solidFill>
              </a:rPr>
              <a:t> </a:t>
            </a:r>
            <a:r>
              <a:rPr lang="en-US" sz="1600" dirty="0" err="1" smtClean="0">
                <a:solidFill>
                  <a:schemeClr val="tx1"/>
                </a:solidFill>
              </a:rPr>
              <a:t>arah</a:t>
            </a:r>
            <a:r>
              <a:rPr lang="en-US" sz="1600" dirty="0" smtClean="0">
                <a:solidFill>
                  <a:schemeClr val="tx1"/>
                </a:solidFill>
              </a:rPr>
              <a:t> </a:t>
            </a:r>
            <a:r>
              <a:rPr lang="en-US" sz="1600" dirty="0" err="1" smtClean="0">
                <a:solidFill>
                  <a:schemeClr val="tx1"/>
                </a:solidFill>
              </a:rPr>
              <a:t>gerak</a:t>
            </a:r>
            <a:r>
              <a:rPr lang="en-US" sz="1600" dirty="0" smtClean="0">
                <a:solidFill>
                  <a:schemeClr val="tx1"/>
                </a:solidFill>
              </a:rPr>
              <a:t> </a:t>
            </a:r>
            <a:r>
              <a:rPr lang="en-US" sz="1600" dirty="0" err="1" smtClean="0">
                <a:solidFill>
                  <a:schemeClr val="tx1"/>
                </a:solidFill>
              </a:rPr>
              <a:t>suatu</a:t>
            </a:r>
            <a:r>
              <a:rPr lang="en-US" sz="1600" dirty="0" smtClean="0">
                <a:solidFill>
                  <a:schemeClr val="tx1"/>
                </a:solidFill>
              </a:rPr>
              <a:t> </a:t>
            </a:r>
            <a:r>
              <a:rPr lang="en-US" sz="1600" dirty="0" err="1" smtClean="0">
                <a:solidFill>
                  <a:schemeClr val="tx1"/>
                </a:solidFill>
              </a:rPr>
              <a:t>benda</a:t>
            </a:r>
            <a:r>
              <a:rPr lang="en-US" sz="1600" dirty="0" smtClean="0">
                <a:solidFill>
                  <a:schemeClr val="tx1"/>
                </a:solidFill>
              </a:rPr>
              <a:t> </a:t>
            </a:r>
            <a:r>
              <a:rPr lang="en-US" sz="1600" dirty="0" err="1" smtClean="0">
                <a:solidFill>
                  <a:schemeClr val="tx1"/>
                </a:solidFill>
              </a:rPr>
              <a:t>dan</a:t>
            </a:r>
            <a:r>
              <a:rPr lang="en-US" sz="1600" dirty="0" smtClean="0">
                <a:solidFill>
                  <a:schemeClr val="tx1"/>
                </a:solidFill>
              </a:rPr>
              <a:t> </a:t>
            </a:r>
            <a:r>
              <a:rPr lang="en-US" sz="1600" dirty="0" err="1" smtClean="0">
                <a:solidFill>
                  <a:schemeClr val="tx1"/>
                </a:solidFill>
              </a:rPr>
              <a:t>mengubah</a:t>
            </a:r>
            <a:r>
              <a:rPr lang="en-US" sz="1600" dirty="0" smtClean="0">
                <a:solidFill>
                  <a:schemeClr val="tx1"/>
                </a:solidFill>
              </a:rPr>
              <a:t> </a:t>
            </a:r>
            <a:r>
              <a:rPr lang="en-US" sz="1600" dirty="0" err="1" smtClean="0">
                <a:solidFill>
                  <a:schemeClr val="tx1"/>
                </a:solidFill>
              </a:rPr>
              <a:t>kecepatan</a:t>
            </a:r>
            <a:r>
              <a:rPr lang="en-US" sz="1600" dirty="0" smtClean="0">
                <a:solidFill>
                  <a:schemeClr val="tx1"/>
                </a:solidFill>
              </a:rPr>
              <a:t> </a:t>
            </a:r>
            <a:r>
              <a:rPr lang="en-US" sz="1600" dirty="0" err="1" smtClean="0">
                <a:solidFill>
                  <a:schemeClr val="tx1"/>
                </a:solidFill>
              </a:rPr>
              <a:t>benda</a:t>
            </a:r>
            <a:r>
              <a:rPr lang="en-US" sz="1600" dirty="0" smtClean="0">
                <a:solidFill>
                  <a:schemeClr val="tx1"/>
                </a:solidFill>
              </a:rPr>
              <a:t>.”</a:t>
            </a:r>
          </a:p>
          <a:p>
            <a:pPr algn="l"/>
            <a:r>
              <a:rPr lang="en-US" sz="1600" dirty="0" smtClean="0">
                <a:solidFill>
                  <a:schemeClr val="tx1"/>
                </a:solidFill>
              </a:rPr>
              <a:t>	Dari </a:t>
            </a:r>
            <a:r>
              <a:rPr lang="en-US" sz="1600" dirty="0" err="1" smtClean="0">
                <a:solidFill>
                  <a:schemeClr val="tx1"/>
                </a:solidFill>
              </a:rPr>
              <a:t>uraian</a:t>
            </a:r>
            <a:r>
              <a:rPr lang="en-US" sz="1600" dirty="0" smtClean="0">
                <a:solidFill>
                  <a:schemeClr val="tx1"/>
                </a:solidFill>
              </a:rPr>
              <a:t> </a:t>
            </a:r>
            <a:r>
              <a:rPr lang="en-US" sz="1600" dirty="0" err="1" smtClean="0">
                <a:solidFill>
                  <a:schemeClr val="tx1"/>
                </a:solidFill>
              </a:rPr>
              <a:t>tersebut</a:t>
            </a:r>
            <a:r>
              <a:rPr lang="en-US" sz="1600" dirty="0" smtClean="0">
                <a:solidFill>
                  <a:schemeClr val="tx1"/>
                </a:solidFill>
              </a:rPr>
              <a:t> </a:t>
            </a:r>
            <a:r>
              <a:rPr lang="en-US" sz="1600" dirty="0" err="1" smtClean="0">
                <a:solidFill>
                  <a:schemeClr val="tx1"/>
                </a:solidFill>
              </a:rPr>
              <a:t>dapat</a:t>
            </a:r>
            <a:r>
              <a:rPr lang="en-US" sz="1600" dirty="0" smtClean="0">
                <a:solidFill>
                  <a:schemeClr val="tx1"/>
                </a:solidFill>
              </a:rPr>
              <a:t> </a:t>
            </a:r>
            <a:r>
              <a:rPr lang="en-US" sz="1600" dirty="0" err="1" smtClean="0">
                <a:solidFill>
                  <a:schemeClr val="tx1"/>
                </a:solidFill>
              </a:rPr>
              <a:t>disimpulkan</a:t>
            </a:r>
            <a:r>
              <a:rPr lang="en-US" sz="1600" dirty="0" smtClean="0">
                <a:solidFill>
                  <a:schemeClr val="tx1"/>
                </a:solidFill>
              </a:rPr>
              <a:t> </a:t>
            </a:r>
            <a:r>
              <a:rPr lang="en-US" sz="1600" dirty="0" err="1" smtClean="0">
                <a:solidFill>
                  <a:schemeClr val="tx1"/>
                </a:solidFill>
              </a:rPr>
              <a:t>bahwa</a:t>
            </a:r>
            <a:r>
              <a:rPr lang="en-US" sz="1600" dirty="0" smtClean="0">
                <a:solidFill>
                  <a:schemeClr val="tx1"/>
                </a:solidFill>
              </a:rPr>
              <a:t> </a:t>
            </a:r>
            <a:r>
              <a:rPr lang="en-US" sz="1600" dirty="0" err="1" smtClean="0">
                <a:solidFill>
                  <a:schemeClr val="tx1"/>
                </a:solidFill>
              </a:rPr>
              <a:t>ada</a:t>
            </a:r>
            <a:r>
              <a:rPr lang="en-US" sz="1600" dirty="0" smtClean="0">
                <a:solidFill>
                  <a:schemeClr val="tx1"/>
                </a:solidFill>
              </a:rPr>
              <a:t> </a:t>
            </a:r>
            <a:r>
              <a:rPr lang="en-US" sz="1600" dirty="0" err="1" smtClean="0">
                <a:solidFill>
                  <a:schemeClr val="tx1"/>
                </a:solidFill>
              </a:rPr>
              <a:t>beberapa</a:t>
            </a:r>
            <a:r>
              <a:rPr lang="en-US" sz="1600" dirty="0" smtClean="0">
                <a:solidFill>
                  <a:schemeClr val="tx1"/>
                </a:solidFill>
              </a:rPr>
              <a:t> </a:t>
            </a:r>
            <a:r>
              <a:rPr lang="en-US" sz="1600" dirty="0" err="1" smtClean="0">
                <a:solidFill>
                  <a:schemeClr val="tx1"/>
                </a:solidFill>
              </a:rPr>
              <a:t>kemungkinan</a:t>
            </a:r>
            <a:r>
              <a:rPr lang="en-US" sz="1600" dirty="0" smtClean="0">
                <a:solidFill>
                  <a:schemeClr val="tx1"/>
                </a:solidFill>
              </a:rPr>
              <a:t> </a:t>
            </a:r>
            <a:r>
              <a:rPr lang="en-US" sz="1600" dirty="0" err="1" smtClean="0">
                <a:solidFill>
                  <a:schemeClr val="tx1"/>
                </a:solidFill>
              </a:rPr>
              <a:t>perubahan</a:t>
            </a:r>
            <a:r>
              <a:rPr lang="en-US" sz="1600" dirty="0" smtClean="0">
                <a:solidFill>
                  <a:schemeClr val="tx1"/>
                </a:solidFill>
              </a:rPr>
              <a:t> </a:t>
            </a:r>
            <a:r>
              <a:rPr lang="en-US" sz="1600" dirty="0" err="1" smtClean="0">
                <a:solidFill>
                  <a:schemeClr val="tx1"/>
                </a:solidFill>
              </a:rPr>
              <a:t>benda</a:t>
            </a:r>
            <a:r>
              <a:rPr lang="en-US" sz="1600" dirty="0" smtClean="0">
                <a:solidFill>
                  <a:schemeClr val="tx1"/>
                </a:solidFill>
              </a:rPr>
              <a:t> yang </a:t>
            </a:r>
            <a:r>
              <a:rPr lang="en-US" sz="1600" dirty="0" err="1" smtClean="0">
                <a:solidFill>
                  <a:schemeClr val="tx1"/>
                </a:solidFill>
              </a:rPr>
              <a:t>terjadi</a:t>
            </a:r>
            <a:r>
              <a:rPr lang="en-US" sz="1600" dirty="0" smtClean="0">
                <a:solidFill>
                  <a:schemeClr val="tx1"/>
                </a:solidFill>
              </a:rPr>
              <a:t> </a:t>
            </a:r>
            <a:r>
              <a:rPr lang="en-US" sz="1600" dirty="0" err="1" smtClean="0">
                <a:solidFill>
                  <a:schemeClr val="tx1"/>
                </a:solidFill>
              </a:rPr>
              <a:t>saat</a:t>
            </a:r>
            <a:r>
              <a:rPr lang="en-US" sz="1600" dirty="0" smtClean="0">
                <a:solidFill>
                  <a:schemeClr val="tx1"/>
                </a:solidFill>
              </a:rPr>
              <a:t> </a:t>
            </a:r>
            <a:r>
              <a:rPr lang="en-US" sz="1600" dirty="0" err="1" smtClean="0">
                <a:solidFill>
                  <a:schemeClr val="tx1"/>
                </a:solidFill>
              </a:rPr>
              <a:t>dikenai</a:t>
            </a:r>
            <a:r>
              <a:rPr lang="en-US" sz="1600" dirty="0" smtClean="0">
                <a:solidFill>
                  <a:schemeClr val="tx1"/>
                </a:solidFill>
              </a:rPr>
              <a:t> </a:t>
            </a:r>
            <a:r>
              <a:rPr lang="en-US" sz="1600" dirty="0" err="1" smtClean="0">
                <a:solidFill>
                  <a:schemeClr val="tx1"/>
                </a:solidFill>
              </a:rPr>
              <a:t>gaya</a:t>
            </a:r>
            <a:r>
              <a:rPr lang="en-US" sz="1600" dirty="0" smtClean="0">
                <a:solidFill>
                  <a:schemeClr val="tx1"/>
                </a:solidFill>
              </a:rPr>
              <a:t>, </a:t>
            </a:r>
            <a:r>
              <a:rPr lang="en-US" sz="1600" dirty="0" err="1" smtClean="0">
                <a:solidFill>
                  <a:schemeClr val="tx1"/>
                </a:solidFill>
              </a:rPr>
              <a:t>yaitu</a:t>
            </a:r>
            <a:r>
              <a:rPr lang="en-US" sz="1600" dirty="0" smtClean="0">
                <a:solidFill>
                  <a:schemeClr val="tx1"/>
                </a:solidFill>
              </a:rPr>
              <a:t> :</a:t>
            </a:r>
            <a:endParaRPr lang="en-US" sz="1600" dirty="0">
              <a:solidFill>
                <a:schemeClr val="tx1"/>
              </a:solidFill>
            </a:endParaRPr>
          </a:p>
          <a:p>
            <a:pPr algn="l">
              <a:buFont typeface="Arial" charset="0"/>
              <a:buChar char="•"/>
            </a:pPr>
            <a:r>
              <a:rPr lang="en-US" sz="1600" dirty="0" smtClean="0">
                <a:solidFill>
                  <a:schemeClr val="tx1"/>
                </a:solidFill>
              </a:rPr>
              <a:t>Benda yang </a:t>
            </a:r>
            <a:r>
              <a:rPr lang="en-US" sz="1600" dirty="0" err="1" smtClean="0">
                <a:solidFill>
                  <a:schemeClr val="tx1"/>
                </a:solidFill>
              </a:rPr>
              <a:t>diam</a:t>
            </a:r>
            <a:r>
              <a:rPr lang="en-US" sz="1600" dirty="0" smtClean="0">
                <a:solidFill>
                  <a:schemeClr val="tx1"/>
                </a:solidFill>
              </a:rPr>
              <a:t> </a:t>
            </a:r>
            <a:r>
              <a:rPr lang="en-US" sz="1600" dirty="0" err="1" smtClean="0">
                <a:solidFill>
                  <a:schemeClr val="tx1"/>
                </a:solidFill>
              </a:rPr>
              <a:t>menjadi</a:t>
            </a:r>
            <a:r>
              <a:rPr lang="en-US" sz="1600" dirty="0" smtClean="0">
                <a:solidFill>
                  <a:schemeClr val="tx1"/>
                </a:solidFill>
              </a:rPr>
              <a:t> </a:t>
            </a:r>
            <a:r>
              <a:rPr lang="en-US" sz="1600" dirty="0" err="1" smtClean="0">
                <a:solidFill>
                  <a:schemeClr val="tx1"/>
                </a:solidFill>
              </a:rPr>
              <a:t>bergerak</a:t>
            </a:r>
            <a:endParaRPr lang="en-US" sz="1600" dirty="0" smtClean="0">
              <a:solidFill>
                <a:schemeClr val="tx1"/>
              </a:solidFill>
            </a:endParaRPr>
          </a:p>
          <a:p>
            <a:pPr algn="l">
              <a:buFont typeface="Arial" charset="0"/>
              <a:buChar char="•"/>
            </a:pPr>
            <a:r>
              <a:rPr lang="en-US" sz="1600" dirty="0">
                <a:solidFill>
                  <a:schemeClr val="tx1"/>
                </a:solidFill>
              </a:rPr>
              <a:t> </a:t>
            </a:r>
            <a:r>
              <a:rPr lang="en-US" sz="1600" dirty="0" smtClean="0">
                <a:solidFill>
                  <a:schemeClr val="tx1"/>
                </a:solidFill>
              </a:rPr>
              <a:t>Benda yang </a:t>
            </a:r>
            <a:r>
              <a:rPr lang="en-US" sz="1600" dirty="0" err="1" smtClean="0">
                <a:solidFill>
                  <a:schemeClr val="tx1"/>
                </a:solidFill>
              </a:rPr>
              <a:t>bergerak</a:t>
            </a:r>
            <a:r>
              <a:rPr lang="en-US" sz="1600" dirty="0" smtClean="0">
                <a:solidFill>
                  <a:schemeClr val="tx1"/>
                </a:solidFill>
              </a:rPr>
              <a:t> </a:t>
            </a:r>
            <a:r>
              <a:rPr lang="en-US" sz="1600" dirty="0" err="1" smtClean="0">
                <a:solidFill>
                  <a:schemeClr val="tx1"/>
                </a:solidFill>
              </a:rPr>
              <a:t>menjadi</a:t>
            </a:r>
            <a:r>
              <a:rPr lang="en-US" sz="1600" dirty="0" smtClean="0">
                <a:solidFill>
                  <a:schemeClr val="tx1"/>
                </a:solidFill>
              </a:rPr>
              <a:t> </a:t>
            </a:r>
            <a:r>
              <a:rPr lang="en-US" sz="1600" dirty="0" err="1" smtClean="0">
                <a:solidFill>
                  <a:schemeClr val="tx1"/>
                </a:solidFill>
              </a:rPr>
              <a:t>diam</a:t>
            </a:r>
            <a:endParaRPr lang="en-US" sz="1600" dirty="0" smtClean="0">
              <a:solidFill>
                <a:schemeClr val="tx1"/>
              </a:solidFill>
            </a:endParaRPr>
          </a:p>
          <a:p>
            <a:pPr algn="l">
              <a:buFont typeface="Arial" charset="0"/>
              <a:buChar char="•"/>
            </a:pPr>
            <a:r>
              <a:rPr lang="en-US" sz="1600" dirty="0">
                <a:solidFill>
                  <a:schemeClr val="tx1"/>
                </a:solidFill>
              </a:rPr>
              <a:t> </a:t>
            </a:r>
            <a:r>
              <a:rPr lang="en-US" sz="1600" dirty="0" err="1" smtClean="0">
                <a:solidFill>
                  <a:schemeClr val="tx1"/>
                </a:solidFill>
              </a:rPr>
              <a:t>Bentuk</a:t>
            </a:r>
            <a:r>
              <a:rPr lang="en-US" sz="1600" dirty="0" smtClean="0">
                <a:solidFill>
                  <a:schemeClr val="tx1"/>
                </a:solidFill>
              </a:rPr>
              <a:t> </a:t>
            </a:r>
            <a:r>
              <a:rPr lang="en-US" sz="1600" dirty="0" err="1" smtClean="0">
                <a:solidFill>
                  <a:schemeClr val="tx1"/>
                </a:solidFill>
              </a:rPr>
              <a:t>benda</a:t>
            </a:r>
            <a:r>
              <a:rPr lang="en-US" sz="1600" dirty="0" smtClean="0">
                <a:solidFill>
                  <a:schemeClr val="tx1"/>
                </a:solidFill>
              </a:rPr>
              <a:t> </a:t>
            </a:r>
            <a:r>
              <a:rPr lang="en-US" sz="1600" dirty="0" err="1" smtClean="0">
                <a:solidFill>
                  <a:schemeClr val="tx1"/>
                </a:solidFill>
              </a:rPr>
              <a:t>akan</a:t>
            </a:r>
            <a:r>
              <a:rPr lang="en-US" sz="1600" dirty="0" smtClean="0">
                <a:solidFill>
                  <a:schemeClr val="tx1"/>
                </a:solidFill>
              </a:rPr>
              <a:t> </a:t>
            </a:r>
            <a:r>
              <a:rPr lang="en-US" sz="1600" dirty="0" err="1" smtClean="0">
                <a:solidFill>
                  <a:schemeClr val="tx1"/>
                </a:solidFill>
              </a:rPr>
              <a:t>berubah</a:t>
            </a:r>
            <a:endParaRPr lang="en-US" sz="1600" dirty="0" smtClean="0">
              <a:solidFill>
                <a:schemeClr val="tx1"/>
              </a:solidFill>
            </a:endParaRPr>
          </a:p>
          <a:p>
            <a:pPr algn="l">
              <a:buFont typeface="Arial" charset="0"/>
              <a:buChar char="•"/>
            </a:pPr>
            <a:r>
              <a:rPr lang="en-US" sz="1600" dirty="0">
                <a:solidFill>
                  <a:schemeClr val="tx1"/>
                </a:solidFill>
              </a:rPr>
              <a:t> </a:t>
            </a:r>
            <a:r>
              <a:rPr lang="en-US" sz="1600" dirty="0" err="1" smtClean="0">
                <a:solidFill>
                  <a:schemeClr val="tx1"/>
                </a:solidFill>
              </a:rPr>
              <a:t>Arah</a:t>
            </a:r>
            <a:r>
              <a:rPr lang="en-US" sz="1600" dirty="0" smtClean="0">
                <a:solidFill>
                  <a:schemeClr val="tx1"/>
                </a:solidFill>
              </a:rPr>
              <a:t> </a:t>
            </a:r>
            <a:r>
              <a:rPr lang="en-US" sz="1600" dirty="0" err="1" smtClean="0">
                <a:solidFill>
                  <a:schemeClr val="tx1"/>
                </a:solidFill>
              </a:rPr>
              <a:t>gerak</a:t>
            </a:r>
            <a:r>
              <a:rPr lang="en-US" sz="1600" dirty="0" smtClean="0">
                <a:solidFill>
                  <a:schemeClr val="tx1"/>
                </a:solidFill>
              </a:rPr>
              <a:t> </a:t>
            </a:r>
            <a:r>
              <a:rPr lang="en-US" sz="1600" dirty="0" err="1" smtClean="0">
                <a:solidFill>
                  <a:schemeClr val="tx1"/>
                </a:solidFill>
              </a:rPr>
              <a:t>benda</a:t>
            </a:r>
            <a:r>
              <a:rPr lang="en-US" sz="1600" dirty="0" smtClean="0">
                <a:solidFill>
                  <a:schemeClr val="tx1"/>
                </a:solidFill>
              </a:rPr>
              <a:t> </a:t>
            </a:r>
            <a:r>
              <a:rPr lang="en-US" sz="1600" dirty="0" err="1" smtClean="0">
                <a:solidFill>
                  <a:schemeClr val="tx1"/>
                </a:solidFill>
              </a:rPr>
              <a:t>akan</a:t>
            </a:r>
            <a:r>
              <a:rPr lang="en-US" sz="1600" dirty="0" smtClean="0">
                <a:solidFill>
                  <a:schemeClr val="tx1"/>
                </a:solidFill>
              </a:rPr>
              <a:t> </a:t>
            </a:r>
            <a:r>
              <a:rPr lang="en-US" sz="1600" dirty="0" err="1" smtClean="0">
                <a:solidFill>
                  <a:schemeClr val="tx1"/>
                </a:solidFill>
              </a:rPr>
              <a:t>berubah</a:t>
            </a:r>
            <a:r>
              <a:rPr lang="en-US" sz="1600" dirty="0" smtClean="0">
                <a:solidFill>
                  <a:schemeClr val="tx1"/>
                </a:solidFill>
              </a:rPr>
              <a:t> </a:t>
            </a:r>
            <a:r>
              <a:rPr lang="en-US" sz="1600" dirty="0" err="1" smtClean="0">
                <a:solidFill>
                  <a:schemeClr val="tx1"/>
                </a:solidFill>
              </a:rPr>
              <a:t>dan</a:t>
            </a:r>
            <a:r>
              <a:rPr lang="en-US" sz="1600" dirty="0" smtClean="0">
                <a:solidFill>
                  <a:schemeClr val="tx1"/>
                </a:solidFill>
              </a:rPr>
              <a:t> </a:t>
            </a:r>
            <a:r>
              <a:rPr lang="en-US" sz="1600" dirty="0" err="1" smtClean="0">
                <a:solidFill>
                  <a:schemeClr val="tx1"/>
                </a:solidFill>
              </a:rPr>
              <a:t>kecepatan</a:t>
            </a:r>
            <a:r>
              <a:rPr lang="en-US" sz="1600" dirty="0" smtClean="0">
                <a:solidFill>
                  <a:schemeClr val="tx1"/>
                </a:solidFill>
              </a:rPr>
              <a:t> </a:t>
            </a:r>
            <a:r>
              <a:rPr lang="en-US" sz="1600" dirty="0" err="1" smtClean="0">
                <a:solidFill>
                  <a:schemeClr val="tx1"/>
                </a:solidFill>
              </a:rPr>
              <a:t>benda</a:t>
            </a:r>
            <a:r>
              <a:rPr lang="en-US" sz="1600" dirty="0" smtClean="0">
                <a:solidFill>
                  <a:schemeClr val="tx1"/>
                </a:solidFill>
              </a:rPr>
              <a:t> </a:t>
            </a:r>
            <a:r>
              <a:rPr lang="en-US" sz="1600" dirty="0" err="1" smtClean="0">
                <a:solidFill>
                  <a:schemeClr val="tx1"/>
                </a:solidFill>
              </a:rPr>
              <a:t>berubah</a:t>
            </a:r>
            <a:r>
              <a:rPr lang="en-US" sz="1600" dirty="0" smtClean="0">
                <a:solidFill>
                  <a:schemeClr val="tx1"/>
                </a:solidFill>
              </a:rPr>
              <a:t>.</a:t>
            </a:r>
          </a:p>
        </p:txBody>
      </p:sp>
      <p:pic>
        <p:nvPicPr>
          <p:cNvPr id="4" name="Picture 5"/>
          <p:cNvPicPr>
            <a:picLocks noChangeAspect="1" noChangeArrowheads="1"/>
          </p:cNvPicPr>
          <p:nvPr/>
        </p:nvPicPr>
        <p:blipFill>
          <a:blip r:embed="rId2" cstate="print"/>
          <a:srcRect/>
          <a:stretch>
            <a:fillRect/>
          </a:stretch>
        </p:blipFill>
        <p:spPr bwMode="auto">
          <a:xfrm>
            <a:off x="2362200" y="685800"/>
            <a:ext cx="4572000" cy="2438400"/>
          </a:xfrm>
          <a:prstGeom prst="rect">
            <a:avLst/>
          </a:prstGeom>
          <a:noFill/>
          <a:ln w="9525">
            <a:no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par>
                                <p:cTn id="10" presetID="53"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000" fill="hold"/>
                                        <p:tgtEl>
                                          <p:spTgt spid="4"/>
                                        </p:tgtEl>
                                        <p:attrNameLst>
                                          <p:attrName>ppt_w</p:attrName>
                                        </p:attrNameLst>
                                      </p:cBhvr>
                                      <p:tavLst>
                                        <p:tav tm="0">
                                          <p:val>
                                            <p:fltVal val="0"/>
                                          </p:val>
                                        </p:tav>
                                        <p:tav tm="100000">
                                          <p:val>
                                            <p:strVal val="#ppt_w"/>
                                          </p:val>
                                        </p:tav>
                                      </p:tavLst>
                                    </p:anim>
                                    <p:anim calcmode="lin" valueType="num">
                                      <p:cBhvr>
                                        <p:cTn id="13" dur="2000" fill="hold"/>
                                        <p:tgtEl>
                                          <p:spTgt spid="4"/>
                                        </p:tgtEl>
                                        <p:attrNameLst>
                                          <p:attrName>ppt_h</p:attrName>
                                        </p:attrNameLst>
                                      </p:cBhvr>
                                      <p:tavLst>
                                        <p:tav tm="0">
                                          <p:val>
                                            <p:fltVal val="0"/>
                                          </p:val>
                                        </p:tav>
                                        <p:tav tm="100000">
                                          <p:val>
                                            <p:strVal val="#ppt_h"/>
                                          </p:val>
                                        </p:tav>
                                      </p:tavLst>
                                    </p:anim>
                                    <p:animEffect transition="in" filter="fade">
                                      <p:cBhvr>
                                        <p:cTn id="14" dur="2000"/>
                                        <p:tgtEl>
                                          <p:spTgt spid="4"/>
                                        </p:tgtEl>
                                      </p:cBhvr>
                                    </p:animEffect>
                                  </p:childTnLst>
                                </p:cTn>
                              </p:par>
                              <p:par>
                                <p:cTn id="15" presetID="21" presetClass="entr" presetSubtype="4"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4)">
                                      <p:cBhvr>
                                        <p:cTn id="17" dur="2000"/>
                                        <p:tgtEl>
                                          <p:spTgt spid="3">
                                            <p:txEl>
                                              <p:pRg st="0" end="0"/>
                                            </p:txEl>
                                          </p:spTgt>
                                        </p:tgtEl>
                                      </p:cBhvr>
                                    </p:animEffect>
                                  </p:childTnLst>
                                </p:cTn>
                              </p:par>
                              <p:par>
                                <p:cTn id="18" presetID="21"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heel(4)">
                                      <p:cBhvr>
                                        <p:cTn id="20" dur="2000"/>
                                        <p:tgtEl>
                                          <p:spTgt spid="3">
                                            <p:txEl>
                                              <p:pRg st="1" end="1"/>
                                            </p:txEl>
                                          </p:spTgt>
                                        </p:tgtEl>
                                      </p:cBhvr>
                                    </p:animEffect>
                                  </p:childTnLst>
                                </p:cTn>
                              </p:par>
                              <p:par>
                                <p:cTn id="21" presetID="21"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heel(4)">
                                      <p:cBhvr>
                                        <p:cTn id="23" dur="2000"/>
                                        <p:tgtEl>
                                          <p:spTgt spid="3">
                                            <p:txEl>
                                              <p:pRg st="2" end="2"/>
                                            </p:txEl>
                                          </p:spTgt>
                                        </p:tgtEl>
                                      </p:cBhvr>
                                    </p:animEffect>
                                  </p:childTnLst>
                                </p:cTn>
                              </p:par>
                              <p:par>
                                <p:cTn id="24" presetID="21"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heel(4)">
                                      <p:cBhvr>
                                        <p:cTn id="26" dur="2000"/>
                                        <p:tgtEl>
                                          <p:spTgt spid="3">
                                            <p:txEl>
                                              <p:pRg st="3" end="3"/>
                                            </p:txEl>
                                          </p:spTgt>
                                        </p:tgtEl>
                                      </p:cBhvr>
                                    </p:animEffect>
                                  </p:childTnLst>
                                </p:cTn>
                              </p:par>
                              <p:par>
                                <p:cTn id="27" presetID="21"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heel(4)">
                                      <p:cBhvr>
                                        <p:cTn id="29" dur="2000"/>
                                        <p:tgtEl>
                                          <p:spTgt spid="3">
                                            <p:txEl>
                                              <p:pRg st="4" end="4"/>
                                            </p:txEl>
                                          </p:spTgt>
                                        </p:tgtEl>
                                      </p:cBhvr>
                                    </p:animEffect>
                                  </p:childTnLst>
                                </p:cTn>
                              </p:par>
                              <p:par>
                                <p:cTn id="30" presetID="21"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4)">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105400"/>
          </a:xfrm>
        </p:spPr>
        <p:txBody>
          <a:bodyPr>
            <a:noAutofit/>
          </a:bodyPr>
          <a:lstStyle/>
          <a:p>
            <a:r>
              <a:rPr lang="en-US" sz="3200" b="1" u="sng" spc="300" dirty="0" err="1" smtClean="0">
                <a:effectLst>
                  <a:outerShdw blurRad="38100" dist="38100" dir="2700000" algn="tl">
                    <a:srgbClr val="000000">
                      <a:alpha val="43137"/>
                    </a:srgbClr>
                  </a:outerShdw>
                </a:effectLst>
                <a:latin typeface="Footlight MT Light" pitchFamily="18" charset="0"/>
              </a:rPr>
              <a:t>Beberapa</a:t>
            </a:r>
            <a:r>
              <a:rPr lang="en-US" sz="3200" b="1" u="sng" spc="300" dirty="0" smtClean="0">
                <a:effectLst>
                  <a:outerShdw blurRad="38100" dist="38100" dir="2700000" algn="tl">
                    <a:srgbClr val="000000">
                      <a:alpha val="43137"/>
                    </a:srgbClr>
                  </a:outerShdw>
                </a:effectLst>
                <a:latin typeface="Footlight MT Light" pitchFamily="18" charset="0"/>
              </a:rPr>
              <a:t> </a:t>
            </a:r>
            <a:r>
              <a:rPr lang="en-US" sz="3200" b="1" u="sng" spc="300" dirty="0" err="1" smtClean="0">
                <a:effectLst>
                  <a:outerShdw blurRad="38100" dist="38100" dir="2700000" algn="tl">
                    <a:srgbClr val="000000">
                      <a:alpha val="43137"/>
                    </a:srgbClr>
                  </a:outerShdw>
                </a:effectLst>
                <a:latin typeface="Footlight MT Light" pitchFamily="18" charset="0"/>
              </a:rPr>
              <a:t>Jenis</a:t>
            </a:r>
            <a:r>
              <a:rPr lang="en-US" sz="3200" b="1" u="sng" spc="300" dirty="0" smtClean="0">
                <a:effectLst>
                  <a:outerShdw blurRad="38100" dist="38100" dir="2700000" algn="tl">
                    <a:srgbClr val="000000">
                      <a:alpha val="43137"/>
                    </a:srgbClr>
                  </a:outerShdw>
                </a:effectLst>
                <a:latin typeface="Footlight MT Light" pitchFamily="18" charset="0"/>
              </a:rPr>
              <a:t> – </a:t>
            </a:r>
            <a:r>
              <a:rPr lang="en-US" sz="3200" b="1" u="sng" spc="300" dirty="0" err="1" smtClean="0">
                <a:effectLst>
                  <a:outerShdw blurRad="38100" dist="38100" dir="2700000" algn="tl">
                    <a:srgbClr val="000000">
                      <a:alpha val="43137"/>
                    </a:srgbClr>
                  </a:outerShdw>
                </a:effectLst>
                <a:latin typeface="Footlight MT Light" pitchFamily="18" charset="0"/>
              </a:rPr>
              <a:t>Jenis</a:t>
            </a:r>
            <a:r>
              <a:rPr lang="en-US" sz="3200" b="1" u="sng" spc="300" dirty="0" smtClean="0">
                <a:effectLst>
                  <a:outerShdw blurRad="38100" dist="38100" dir="2700000" algn="tl">
                    <a:srgbClr val="000000">
                      <a:alpha val="43137"/>
                    </a:srgbClr>
                  </a:outerShdw>
                </a:effectLst>
                <a:latin typeface="Footlight MT Light" pitchFamily="18" charset="0"/>
              </a:rPr>
              <a:t> Gaya</a:t>
            </a:r>
            <a:r>
              <a:rPr lang="id-ID" sz="2800" u="sng" spc="300" dirty="0" smtClean="0">
                <a:effectLst>
                  <a:outerShdw blurRad="38100" dist="38100" dir="2700000" algn="tl">
                    <a:srgbClr val="000000">
                      <a:alpha val="43137"/>
                    </a:srgbClr>
                  </a:outerShdw>
                </a:effectLst>
              </a:rPr>
              <a:t/>
            </a:r>
            <a:br>
              <a:rPr lang="id-ID" sz="2800" u="sng" spc="300" dirty="0" smtClean="0">
                <a:effectLst>
                  <a:outerShdw blurRad="38100" dist="38100" dir="2700000" algn="tl">
                    <a:srgbClr val="000000">
                      <a:alpha val="43137"/>
                    </a:srgbClr>
                  </a:outerShdw>
                </a:effectLst>
              </a:rPr>
            </a:br>
            <a:r>
              <a:rPr lang="en-US" sz="1800" u="sng" spc="300" dirty="0" smtClean="0">
                <a:effectLst>
                  <a:outerShdw blurRad="38100" dist="38100" dir="2700000" algn="tl">
                    <a:srgbClr val="000000">
                      <a:alpha val="43137"/>
                    </a:srgbClr>
                  </a:outerShdw>
                </a:effectLst>
              </a:rPr>
              <a:t/>
            </a:r>
            <a:br>
              <a:rPr lang="en-US" sz="1800" u="sng" spc="300" dirty="0" smtClean="0">
                <a:effectLst>
                  <a:outerShdw blurRad="38100" dist="38100" dir="2700000" algn="tl">
                    <a:srgbClr val="000000">
                      <a:alpha val="43137"/>
                    </a:srgbClr>
                  </a:outerShdw>
                </a:effectLst>
              </a:rPr>
            </a:br>
            <a:r>
              <a:rPr lang="en-US" sz="1800" u="sng" spc="300" dirty="0" smtClean="0">
                <a:effectLst>
                  <a:outerShdw blurRad="38100" dist="38100" dir="2700000" algn="tl">
                    <a:srgbClr val="000000">
                      <a:alpha val="43137"/>
                    </a:srgbClr>
                  </a:outerShdw>
                </a:effectLst>
              </a:rPr>
              <a:t/>
            </a:r>
            <a:br>
              <a:rPr lang="en-US" sz="1800" u="sng" spc="300" dirty="0" smtClean="0">
                <a:effectLst>
                  <a:outerShdw blurRad="38100" dist="38100" dir="2700000" algn="tl">
                    <a:srgbClr val="000000">
                      <a:alpha val="43137"/>
                    </a:srgbClr>
                  </a:outerShdw>
                </a:effectLst>
              </a:rPr>
            </a:br>
            <a:r>
              <a:rPr lang="id-ID" sz="1800" dirty="0" smtClean="0"/>
              <a:t>1</a:t>
            </a:r>
            <a:r>
              <a:rPr lang="id-ID" sz="1800" dirty="0" smtClean="0">
                <a:latin typeface="Berlin Sans FB" pitchFamily="34" charset="0"/>
              </a:rPr>
              <a:t>.</a:t>
            </a:r>
            <a:r>
              <a:rPr lang="en-US" sz="1800" dirty="0" smtClean="0">
                <a:latin typeface="Berlin Sans FB" pitchFamily="34" charset="0"/>
              </a:rPr>
              <a:t> </a:t>
            </a:r>
            <a:r>
              <a:rPr lang="id-ID" sz="1800" dirty="0" smtClean="0">
                <a:latin typeface="Berlin Sans FB" pitchFamily="34" charset="0"/>
              </a:rPr>
              <a:t>Gaya tarik, Gaya dorong dan Gaya gesek </a:t>
            </a:r>
            <a:r>
              <a:rPr lang="en-US" sz="1800" dirty="0" smtClean="0">
                <a:latin typeface="Berlin Sans FB" pitchFamily="34" charset="0"/>
              </a:rPr>
              <a:t>m</a:t>
            </a:r>
            <a:r>
              <a:rPr lang="id-ID" sz="1800" dirty="0" smtClean="0">
                <a:latin typeface="Berlin Sans FB" pitchFamily="34" charset="0"/>
              </a:rPr>
              <a:t>erupakan beberapa gay</a:t>
            </a:r>
            <a:r>
              <a:rPr lang="en-US" sz="1800" dirty="0" smtClean="0">
                <a:latin typeface="Berlin Sans FB" pitchFamily="34" charset="0"/>
              </a:rPr>
              <a:t>a </a:t>
            </a:r>
            <a:r>
              <a:rPr lang="id-ID" sz="1800" dirty="0" smtClean="0">
                <a:latin typeface="Berlin Sans FB" pitchFamily="34" charset="0"/>
              </a:rPr>
              <a:t>yang dapat kita jumpai dalam kehidupan sehari – hari. </a:t>
            </a:r>
            <a:r>
              <a:rPr lang="en-US" sz="1800" dirty="0">
                <a:latin typeface="Berlin Sans FB" pitchFamily="34" charset="0"/>
              </a:rPr>
              <a:t/>
            </a:r>
            <a:br>
              <a:rPr lang="en-US" sz="1800" dirty="0">
                <a:latin typeface="Berlin Sans FB" pitchFamily="34" charset="0"/>
              </a:rPr>
            </a:br>
            <a:r>
              <a:rPr lang="id-ID" sz="1800" dirty="0" smtClean="0">
                <a:latin typeface="Berlin Sans FB" pitchFamily="34" charset="0"/>
              </a:rPr>
              <a:t>2.</a:t>
            </a:r>
            <a:r>
              <a:rPr lang="en-US" sz="1800" dirty="0" smtClean="0">
                <a:latin typeface="Berlin Sans FB" pitchFamily="34" charset="0"/>
              </a:rPr>
              <a:t> </a:t>
            </a:r>
            <a:r>
              <a:rPr lang="id-ID" sz="1800" dirty="0" smtClean="0">
                <a:latin typeface="Berlin Sans FB" pitchFamily="34" charset="0"/>
              </a:rPr>
              <a:t> Gaya Sentuh dan Gaya tak sentuh merupakan sebuah gaya yan</a:t>
            </a:r>
            <a:r>
              <a:rPr lang="en-US" sz="1800" dirty="0" smtClean="0">
                <a:latin typeface="Berlin Sans FB" pitchFamily="34" charset="0"/>
              </a:rPr>
              <a:t>g </a:t>
            </a:r>
            <a:r>
              <a:rPr lang="id-ID" sz="1800" dirty="0" smtClean="0">
                <a:latin typeface="Berlin Sans FB" pitchFamily="34" charset="0"/>
              </a:rPr>
              <a:t>berdasarkan dengan titik kerja gayanya.</a:t>
            </a:r>
            <a:br>
              <a:rPr lang="id-ID" sz="1800" dirty="0" smtClean="0">
                <a:latin typeface="Berlin Sans FB" pitchFamily="34" charset="0"/>
              </a:rPr>
            </a:br>
            <a:r>
              <a:rPr lang="id-ID" sz="1800" dirty="0" smtClean="0">
                <a:latin typeface="Berlin Sans FB" pitchFamily="34" charset="0"/>
              </a:rPr>
              <a:t/>
            </a:r>
            <a:br>
              <a:rPr lang="id-ID" sz="1800" dirty="0" smtClean="0">
                <a:latin typeface="Berlin Sans FB" pitchFamily="34" charset="0"/>
              </a:rPr>
            </a:br>
            <a:r>
              <a:rPr lang="id-ID" sz="1800" dirty="0" smtClean="0">
                <a:latin typeface="Berlin Sans FB" pitchFamily="34" charset="0"/>
              </a:rPr>
              <a:t>Gaya sentuh (titik kerjanya bersentuhan) meliputi :  gaya gesek</a:t>
            </a:r>
            <a:r>
              <a:rPr lang="en-US" sz="1800" dirty="0" smtClean="0">
                <a:latin typeface="Berlin Sans FB" pitchFamily="34" charset="0"/>
              </a:rPr>
              <a:t> </a:t>
            </a:r>
            <a:r>
              <a:rPr lang="en-US" sz="1800" dirty="0" err="1" smtClean="0">
                <a:latin typeface="Berlin Sans FB" pitchFamily="34" charset="0"/>
              </a:rPr>
              <a:t>dan</a:t>
            </a:r>
            <a:r>
              <a:rPr lang="id-ID" sz="1800" dirty="0" smtClean="0">
                <a:latin typeface="Berlin Sans FB" pitchFamily="34" charset="0"/>
              </a:rPr>
              <a:t> gaya pegas</a:t>
            </a:r>
            <a:r>
              <a:rPr lang="en-US" sz="1800" dirty="0" smtClean="0">
                <a:latin typeface="Berlin Sans FB" pitchFamily="34" charset="0"/>
              </a:rPr>
              <a:t>.</a:t>
            </a:r>
            <a:br>
              <a:rPr lang="en-US" sz="1800" dirty="0" smtClean="0">
                <a:latin typeface="Berlin Sans FB" pitchFamily="34" charset="0"/>
              </a:rPr>
            </a:br>
            <a:r>
              <a:rPr lang="en-US" sz="1800" dirty="0">
                <a:latin typeface="Berlin Sans FB" pitchFamily="34" charset="0"/>
              </a:rPr>
              <a:t/>
            </a:r>
            <a:br>
              <a:rPr lang="en-US" sz="1800" dirty="0">
                <a:latin typeface="Berlin Sans FB" pitchFamily="34" charset="0"/>
              </a:rPr>
            </a:br>
            <a:r>
              <a:rPr lang="en-US" sz="1800" dirty="0" smtClean="0">
                <a:latin typeface="Berlin Sans FB" pitchFamily="34" charset="0"/>
              </a:rPr>
              <a:t>Gaya</a:t>
            </a:r>
            <a:r>
              <a:rPr lang="id-ID" sz="1800" dirty="0" smtClean="0">
                <a:latin typeface="Berlin Sans FB" pitchFamily="34" charset="0"/>
              </a:rPr>
              <a:t> tak sentuh ( titik kerjanya t</a:t>
            </a:r>
            <a:r>
              <a:rPr lang="en-US" sz="1800" dirty="0" err="1" smtClean="0">
                <a:latin typeface="Berlin Sans FB" pitchFamily="34" charset="0"/>
              </a:rPr>
              <a:t>idak</a:t>
            </a:r>
            <a:r>
              <a:rPr lang="id-ID" sz="1800" dirty="0" smtClean="0">
                <a:latin typeface="Berlin Sans FB" pitchFamily="34" charset="0"/>
              </a:rPr>
              <a:t> bersentuhan) meliputi : gaya magnet dan gaya listrik statis</a:t>
            </a:r>
            <a:r>
              <a:rPr lang="en-US" sz="1800" dirty="0" smtClean="0">
                <a:latin typeface="Berlin Sans FB" pitchFamily="34" charset="0"/>
              </a:rPr>
              <a:t>.</a:t>
            </a:r>
            <a:endParaRPr lang="en-US" sz="180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3"/>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124200"/>
          </a:xfrm>
        </p:spPr>
        <p:txBody>
          <a:bodyPr>
            <a:normAutofit fontScale="90000"/>
          </a:bodyPr>
          <a:lstStyle/>
          <a:p>
            <a:r>
              <a:rPr lang="en-US" sz="2800" dirty="0" smtClean="0"/>
              <a:t>GAYA GESEK</a:t>
            </a:r>
            <a:r>
              <a:rPr lang="en-US" sz="1800" dirty="0" smtClean="0"/>
              <a:t/>
            </a:r>
            <a:br>
              <a:rPr lang="en-US" sz="1800" dirty="0" smtClean="0"/>
            </a:br>
            <a:r>
              <a:rPr lang="en-US" sz="1800" dirty="0"/>
              <a:t/>
            </a:r>
            <a:br>
              <a:rPr lang="en-US" sz="1800" dirty="0"/>
            </a:br>
            <a:r>
              <a:rPr lang="en-US" sz="2000" dirty="0" smtClean="0"/>
              <a:t>Gaya </a:t>
            </a:r>
            <a:r>
              <a:rPr lang="en-US" sz="2000" dirty="0" err="1" smtClean="0"/>
              <a:t>gesek</a:t>
            </a:r>
            <a:r>
              <a:rPr lang="en-US" sz="2000" dirty="0" smtClean="0"/>
              <a:t> </a:t>
            </a:r>
            <a:r>
              <a:rPr lang="en-US" sz="2000" dirty="0" err="1" smtClean="0"/>
              <a:t>merupakan</a:t>
            </a:r>
            <a:r>
              <a:rPr lang="en-US" sz="2000" dirty="0" smtClean="0"/>
              <a:t> </a:t>
            </a:r>
            <a:r>
              <a:rPr lang="en-US" sz="2000" dirty="0" err="1" smtClean="0"/>
              <a:t>gaya</a:t>
            </a:r>
            <a:r>
              <a:rPr lang="en-US" sz="2000" dirty="0" smtClean="0"/>
              <a:t> yang </a:t>
            </a:r>
            <a:r>
              <a:rPr lang="en-US" sz="2000" dirty="0" err="1" smtClean="0"/>
              <a:t>terjadi</a:t>
            </a:r>
            <a:r>
              <a:rPr lang="en-US" sz="2000" dirty="0" smtClean="0"/>
              <a:t> </a:t>
            </a:r>
            <a:r>
              <a:rPr lang="en-US" sz="2000" dirty="0" err="1" smtClean="0"/>
              <a:t>karena</a:t>
            </a:r>
            <a:r>
              <a:rPr lang="en-US" sz="2000" dirty="0" smtClean="0"/>
              <a:t> </a:t>
            </a:r>
            <a:r>
              <a:rPr lang="en-US" sz="2000" dirty="0" err="1" smtClean="0"/>
              <a:t>bersentuhannya</a:t>
            </a:r>
            <a:r>
              <a:rPr lang="en-US" sz="2000" dirty="0" smtClean="0"/>
              <a:t> </a:t>
            </a:r>
            <a:r>
              <a:rPr lang="en-US" sz="2000" dirty="0" err="1" smtClean="0"/>
              <a:t>dua</a:t>
            </a:r>
            <a:r>
              <a:rPr lang="en-US" sz="2000" dirty="0" smtClean="0"/>
              <a:t> </a:t>
            </a:r>
            <a:r>
              <a:rPr lang="en-US" sz="2000" dirty="0" err="1" smtClean="0"/>
              <a:t>permukaan</a:t>
            </a:r>
            <a:r>
              <a:rPr lang="en-US" sz="2000" dirty="0" smtClean="0"/>
              <a:t> </a:t>
            </a:r>
            <a:r>
              <a:rPr lang="en-US" sz="2000" dirty="0" err="1" smtClean="0"/>
              <a:t>benda</a:t>
            </a:r>
            <a:r>
              <a:rPr lang="en-US" sz="2000" dirty="0" smtClean="0"/>
              <a:t>. </a:t>
            </a:r>
            <a:br>
              <a:rPr lang="en-US" sz="2000" dirty="0" smtClean="0"/>
            </a:br>
            <a:r>
              <a:rPr lang="en-US" sz="2000" dirty="0" err="1" smtClean="0"/>
              <a:t>Contoh</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adalah</a:t>
            </a:r>
            <a:r>
              <a:rPr lang="en-US" sz="2000" dirty="0" smtClean="0"/>
              <a:t> </a:t>
            </a:r>
            <a:r>
              <a:rPr lang="en-US" sz="2000" dirty="0" err="1" smtClean="0"/>
              <a:t>gaya</a:t>
            </a:r>
            <a:r>
              <a:rPr lang="en-US" sz="2000" dirty="0" smtClean="0"/>
              <a:t> yang </a:t>
            </a:r>
            <a:r>
              <a:rPr lang="en-US" sz="2000" dirty="0" err="1" smtClean="0"/>
              <a:t>bekerja</a:t>
            </a:r>
            <a:r>
              <a:rPr lang="en-US" sz="2000" dirty="0" smtClean="0"/>
              <a:t> </a:t>
            </a:r>
            <a:r>
              <a:rPr lang="en-US" sz="2000" dirty="0" err="1" smtClean="0"/>
              <a:t>pada</a:t>
            </a:r>
            <a:r>
              <a:rPr lang="en-US" sz="2000" dirty="0" smtClean="0"/>
              <a:t> </a:t>
            </a:r>
            <a:r>
              <a:rPr lang="en-US" sz="2000" dirty="0" err="1" smtClean="0"/>
              <a:t>rem</a:t>
            </a:r>
            <a:r>
              <a:rPr lang="en-US" sz="2000" dirty="0" smtClean="0"/>
              <a:t> </a:t>
            </a:r>
            <a:r>
              <a:rPr lang="en-US" sz="2000" dirty="0" err="1" smtClean="0"/>
              <a:t>sepeda</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akan</a:t>
            </a:r>
            <a:r>
              <a:rPr lang="en-US" sz="2000" dirty="0"/>
              <a:t> </a:t>
            </a:r>
            <a:r>
              <a:rPr lang="en-US" sz="2000" dirty="0" err="1" smtClean="0"/>
              <a:t>terjadi</a:t>
            </a:r>
            <a:r>
              <a:rPr lang="en-US" sz="2000" dirty="0" smtClean="0"/>
              <a:t> </a:t>
            </a:r>
            <a:r>
              <a:rPr lang="en-US" sz="2000" dirty="0" err="1" smtClean="0"/>
              <a:t>apabila</a:t>
            </a:r>
            <a:r>
              <a:rPr lang="en-US" sz="2000" dirty="0" smtClean="0"/>
              <a:t> </a:t>
            </a:r>
            <a:r>
              <a:rPr lang="en-US" sz="2000" dirty="0" err="1" smtClean="0"/>
              <a:t>dua</a:t>
            </a:r>
            <a:r>
              <a:rPr lang="en-US" sz="2000" dirty="0" smtClean="0"/>
              <a:t> </a:t>
            </a:r>
            <a:r>
              <a:rPr lang="en-US" sz="2000" dirty="0" err="1" smtClean="0"/>
              <a:t>buah</a:t>
            </a:r>
            <a:r>
              <a:rPr lang="en-US" sz="2000" dirty="0" smtClean="0"/>
              <a:t> </a:t>
            </a:r>
            <a:r>
              <a:rPr lang="en-US" sz="2000" dirty="0" err="1" smtClean="0"/>
              <a:t>benda</a:t>
            </a:r>
            <a:r>
              <a:rPr lang="en-US" sz="2000" dirty="0" smtClean="0"/>
              <a:t> </a:t>
            </a:r>
            <a:r>
              <a:rPr lang="en-US" sz="2000" dirty="0" err="1" smtClean="0"/>
              <a:t>saling</a:t>
            </a:r>
            <a:r>
              <a:rPr lang="en-US" sz="2000" dirty="0" smtClean="0"/>
              <a:t> </a:t>
            </a:r>
            <a:r>
              <a:rPr lang="en-US" sz="2000" dirty="0" err="1" smtClean="0"/>
              <a:t>bersentuhan</a:t>
            </a:r>
            <a:r>
              <a:rPr lang="en-US" sz="2000" dirty="0" smtClean="0"/>
              <a:t> </a:t>
            </a:r>
            <a:r>
              <a:rPr lang="en-US" sz="2000" dirty="0" err="1" smtClean="0"/>
              <a:t>dan</a:t>
            </a:r>
            <a:r>
              <a:rPr lang="en-US" sz="2000" dirty="0" smtClean="0"/>
              <a:t> </a:t>
            </a:r>
            <a:r>
              <a:rPr lang="en-US" sz="2000" dirty="0" err="1" smtClean="0"/>
              <a:t>bergerak</a:t>
            </a:r>
            <a:r>
              <a:rPr lang="en-US" sz="2000" dirty="0" smtClean="0"/>
              <a:t> </a:t>
            </a:r>
            <a:r>
              <a:rPr lang="en-US" sz="2000" dirty="0" err="1" smtClean="0"/>
              <a:t>berlawanan</a:t>
            </a:r>
            <a:r>
              <a:rPr lang="en-US" sz="2000" dirty="0" smtClean="0"/>
              <a:t> </a:t>
            </a:r>
            <a:r>
              <a:rPr lang="en-US" sz="2000" dirty="0" err="1" smtClean="0"/>
              <a:t>arah</a:t>
            </a:r>
            <a:r>
              <a:rPr lang="en-US" sz="2000" dirty="0" smtClean="0"/>
              <a:t>, </a:t>
            </a:r>
            <a:r>
              <a:rPr lang="en-US" sz="2000" dirty="0" err="1" smtClean="0"/>
              <a:t>relatif</a:t>
            </a:r>
            <a:r>
              <a:rPr lang="en-US" sz="2000" dirty="0" smtClean="0"/>
              <a:t> </a:t>
            </a:r>
            <a:r>
              <a:rPr lang="en-US" sz="2000" dirty="0" err="1" smtClean="0"/>
              <a:t>satu</a:t>
            </a:r>
            <a:r>
              <a:rPr lang="en-US" sz="2000" dirty="0" smtClean="0"/>
              <a:t> </a:t>
            </a:r>
            <a:r>
              <a:rPr lang="en-US" sz="2000" dirty="0" err="1" smtClean="0"/>
              <a:t>dengan</a:t>
            </a:r>
            <a:r>
              <a:rPr lang="en-US" sz="2000" dirty="0" smtClean="0"/>
              <a:t> yang lain. </a:t>
            </a:r>
            <a:r>
              <a:rPr lang="en-US" sz="2000" dirty="0" err="1" smtClean="0"/>
              <a:t>Besar</a:t>
            </a:r>
            <a:r>
              <a:rPr lang="en-US" sz="2000" dirty="0" smtClean="0"/>
              <a:t> </a:t>
            </a:r>
            <a:r>
              <a:rPr lang="en-US" sz="2000" dirty="0" err="1" smtClean="0"/>
              <a:t>kecilnya</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tergantung</a:t>
            </a:r>
            <a:r>
              <a:rPr lang="en-US" sz="2000" dirty="0" smtClean="0"/>
              <a:t> </a:t>
            </a:r>
            <a:r>
              <a:rPr lang="en-US" sz="2000" dirty="0" err="1" smtClean="0"/>
              <a:t>pada</a:t>
            </a:r>
            <a:r>
              <a:rPr lang="en-US" sz="2000" dirty="0" smtClean="0"/>
              <a:t> </a:t>
            </a:r>
            <a:r>
              <a:rPr lang="en-US" sz="2000" dirty="0" err="1" smtClean="0"/>
              <a:t>keadaan</a:t>
            </a:r>
            <a:r>
              <a:rPr lang="en-US" sz="2000" dirty="0" smtClean="0"/>
              <a:t> </a:t>
            </a:r>
            <a:r>
              <a:rPr lang="en-US" sz="2000" dirty="0" err="1" smtClean="0"/>
              <a:t>permukaan</a:t>
            </a:r>
            <a:r>
              <a:rPr lang="en-US" sz="2000" dirty="0" smtClean="0"/>
              <a:t> </a:t>
            </a:r>
            <a:r>
              <a:rPr lang="en-US" sz="2000" dirty="0" err="1" smtClean="0"/>
              <a:t>benda</a:t>
            </a:r>
            <a:r>
              <a:rPr lang="en-US" sz="2000" dirty="0" smtClean="0"/>
              <a:t> yang </a:t>
            </a:r>
            <a:r>
              <a:rPr lang="en-US" sz="2000" dirty="0" err="1" smtClean="0"/>
              <a:t>saling</a:t>
            </a:r>
            <a:r>
              <a:rPr lang="en-US" sz="2000" dirty="0" smtClean="0"/>
              <a:t> </a:t>
            </a:r>
            <a:r>
              <a:rPr lang="en-US" sz="2000" dirty="0" err="1" smtClean="0"/>
              <a:t>bersentuhan</a:t>
            </a:r>
            <a:r>
              <a:rPr lang="en-US" sz="2000" dirty="0" smtClean="0"/>
              <a:t>, </a:t>
            </a:r>
            <a:r>
              <a:rPr lang="en-US" sz="2000" dirty="0" err="1" smtClean="0"/>
              <a:t>dan</a:t>
            </a:r>
            <a:r>
              <a:rPr lang="en-US" sz="2000" dirty="0" smtClean="0"/>
              <a:t> </a:t>
            </a:r>
            <a:r>
              <a:rPr lang="en-US" sz="2000" dirty="0" err="1" smtClean="0"/>
              <a:t>besar</a:t>
            </a:r>
            <a:r>
              <a:rPr lang="en-US" sz="2000" dirty="0" smtClean="0"/>
              <a:t> </a:t>
            </a:r>
            <a:r>
              <a:rPr lang="en-US" sz="2000" dirty="0" err="1" smtClean="0"/>
              <a:t>kecilnya</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juga</a:t>
            </a:r>
            <a:r>
              <a:rPr lang="en-US" sz="2000" dirty="0" smtClean="0"/>
              <a:t> </a:t>
            </a:r>
            <a:r>
              <a:rPr lang="en-US" sz="2000" dirty="0" err="1" smtClean="0"/>
              <a:t>bergantung</a:t>
            </a:r>
            <a:r>
              <a:rPr lang="en-US" sz="2000" dirty="0" smtClean="0"/>
              <a:t> </a:t>
            </a:r>
            <a:r>
              <a:rPr lang="en-US" sz="2000" dirty="0" err="1" smtClean="0"/>
              <a:t>pada</a:t>
            </a:r>
            <a:r>
              <a:rPr lang="en-US" sz="2000" dirty="0" smtClean="0"/>
              <a:t> </a:t>
            </a:r>
            <a:r>
              <a:rPr lang="en-US" sz="2000" dirty="0" err="1" smtClean="0"/>
              <a:t>berat</a:t>
            </a:r>
            <a:r>
              <a:rPr lang="en-US" sz="2000" dirty="0" smtClean="0"/>
              <a:t> </a:t>
            </a:r>
            <a:r>
              <a:rPr lang="en-US" sz="2000" dirty="0" err="1" smtClean="0"/>
              <a:t>ringannya</a:t>
            </a:r>
            <a:r>
              <a:rPr lang="en-US" sz="2000" dirty="0" smtClean="0"/>
              <a:t> </a:t>
            </a:r>
            <a:r>
              <a:rPr lang="en-US" sz="2000" dirty="0" err="1" smtClean="0"/>
              <a:t>benda</a:t>
            </a:r>
            <a:r>
              <a:rPr lang="en-US" sz="2000" dirty="0" smtClean="0"/>
              <a:t> yang </a:t>
            </a:r>
            <a:r>
              <a:rPr lang="en-US" sz="2000" dirty="0" err="1" smtClean="0"/>
              <a:t>bergesekkan</a:t>
            </a:r>
            <a:r>
              <a:rPr lang="en-US" sz="2000" dirty="0" smtClean="0"/>
              <a:t>. </a:t>
            </a:r>
            <a:r>
              <a:rPr lang="en-US" sz="2000" dirty="0" err="1" smtClean="0"/>
              <a:t>Besar</a:t>
            </a:r>
            <a:r>
              <a:rPr lang="en-US" sz="2000" dirty="0" smtClean="0"/>
              <a:t> </a:t>
            </a:r>
            <a:r>
              <a:rPr lang="en-US" sz="2000" dirty="0" err="1" smtClean="0"/>
              <a:t>gaya</a:t>
            </a:r>
            <a:r>
              <a:rPr lang="en-US" sz="2000" dirty="0" smtClean="0"/>
              <a:t> </a:t>
            </a:r>
            <a:r>
              <a:rPr lang="en-US" sz="2000" dirty="0" err="1" smtClean="0"/>
              <a:t>gesek</a:t>
            </a:r>
            <a:r>
              <a:rPr lang="en-US" sz="2000" dirty="0" smtClean="0"/>
              <a:t> </a:t>
            </a:r>
            <a:r>
              <a:rPr lang="en-US" sz="2000" dirty="0" err="1" smtClean="0"/>
              <a:t>di</a:t>
            </a:r>
            <a:r>
              <a:rPr lang="en-US" sz="2000" dirty="0" smtClean="0"/>
              <a:t> </a:t>
            </a:r>
            <a:r>
              <a:rPr lang="en-US" sz="2000" dirty="0" err="1" smtClean="0"/>
              <a:t>rumuskan</a:t>
            </a:r>
            <a:r>
              <a:rPr lang="en-US" sz="2000" dirty="0" smtClean="0"/>
              <a:t> </a:t>
            </a:r>
            <a:r>
              <a:rPr lang="en-US" sz="2000" dirty="0" err="1" smtClean="0"/>
              <a:t>sebagai</a:t>
            </a:r>
            <a:r>
              <a:rPr lang="en-US" sz="2000" dirty="0" smtClean="0"/>
              <a:t> </a:t>
            </a:r>
            <a:r>
              <a:rPr lang="en-US" sz="2000" dirty="0" err="1" smtClean="0"/>
              <a:t>berikut</a:t>
            </a:r>
            <a:r>
              <a:rPr lang="en-US" sz="2000" dirty="0" smtClean="0"/>
              <a:t> :</a:t>
            </a:r>
            <a:endParaRPr lang="en-US" sz="2000" dirty="0"/>
          </a:p>
        </p:txBody>
      </p:sp>
      <p:graphicFrame>
        <p:nvGraphicFramePr>
          <p:cNvPr id="8203" name="Object 11"/>
          <p:cNvGraphicFramePr>
            <a:graphicFrameLocks noChangeAspect="1"/>
          </p:cNvGraphicFramePr>
          <p:nvPr/>
        </p:nvGraphicFramePr>
        <p:xfrm>
          <a:off x="990600" y="3124200"/>
          <a:ext cx="1258888" cy="457200"/>
        </p:xfrm>
        <a:graphic>
          <a:graphicData uri="http://schemas.openxmlformats.org/presentationml/2006/ole">
            <p:oleObj spid="_x0000_s1026" name="Equation" r:id="rId3" imgW="558720" imgH="203040" progId="Equation.3">
              <p:embed/>
            </p:oleObj>
          </a:graphicData>
        </a:graphic>
      </p:graphicFrame>
      <p:sp>
        <p:nvSpPr>
          <p:cNvPr id="4" name="Rectangle 3"/>
          <p:cNvSpPr/>
          <p:nvPr/>
        </p:nvSpPr>
        <p:spPr>
          <a:xfrm>
            <a:off x="838200" y="3581400"/>
            <a:ext cx="2743200" cy="1200329"/>
          </a:xfrm>
          <a:prstGeom prst="rect">
            <a:avLst/>
          </a:prstGeom>
        </p:spPr>
        <p:txBody>
          <a:bodyPr wrap="square">
            <a:spAutoFit/>
          </a:bodyPr>
          <a:lstStyle/>
          <a:p>
            <a:pPr>
              <a:spcBef>
                <a:spcPct val="50000"/>
              </a:spcBef>
            </a:pPr>
            <a:r>
              <a:rPr lang="en-US" dirty="0" smtClean="0">
                <a:latin typeface="Comic Sans MS" pitchFamily="66" charset="0"/>
              </a:rPr>
              <a:t>f = </a:t>
            </a:r>
            <a:r>
              <a:rPr lang="en-US" dirty="0" err="1" smtClean="0">
                <a:latin typeface="Comic Sans MS" pitchFamily="66" charset="0"/>
              </a:rPr>
              <a:t>gaya</a:t>
            </a:r>
            <a:r>
              <a:rPr lang="en-US" dirty="0" smtClean="0">
                <a:latin typeface="Comic Sans MS" pitchFamily="66" charset="0"/>
              </a:rPr>
              <a:t> </a:t>
            </a:r>
            <a:r>
              <a:rPr lang="en-US" dirty="0" err="1" smtClean="0">
                <a:latin typeface="Comic Sans MS" pitchFamily="66" charset="0"/>
              </a:rPr>
              <a:t>gesek</a:t>
            </a:r>
            <a:r>
              <a:rPr lang="en-US" dirty="0" smtClean="0">
                <a:latin typeface="Comic Sans MS" pitchFamily="66" charset="0"/>
              </a:rPr>
              <a:t> ( N )</a:t>
            </a:r>
          </a:p>
          <a:p>
            <a:pPr>
              <a:spcBef>
                <a:spcPct val="50000"/>
              </a:spcBef>
            </a:pPr>
            <a:r>
              <a:rPr lang="en-US" dirty="0" smtClean="0">
                <a:latin typeface="Comic Sans MS" pitchFamily="66" charset="0"/>
              </a:rPr>
              <a:t>   =</a:t>
            </a:r>
            <a:r>
              <a:rPr lang="en-US" dirty="0" err="1" smtClean="0">
                <a:latin typeface="Comic Sans MS" pitchFamily="66" charset="0"/>
              </a:rPr>
              <a:t>koefisien</a:t>
            </a:r>
            <a:r>
              <a:rPr lang="en-US" dirty="0" smtClean="0">
                <a:latin typeface="Comic Sans MS" pitchFamily="66" charset="0"/>
              </a:rPr>
              <a:t> </a:t>
            </a:r>
            <a:r>
              <a:rPr lang="en-US" dirty="0" err="1" smtClean="0">
                <a:latin typeface="Comic Sans MS" pitchFamily="66" charset="0"/>
              </a:rPr>
              <a:t>gesek</a:t>
            </a:r>
            <a:endParaRPr lang="en-US" dirty="0" smtClean="0">
              <a:latin typeface="Comic Sans MS" pitchFamily="66" charset="0"/>
            </a:endParaRPr>
          </a:p>
          <a:p>
            <a:pPr>
              <a:spcBef>
                <a:spcPct val="50000"/>
              </a:spcBef>
            </a:pPr>
            <a:r>
              <a:rPr lang="en-US" dirty="0" smtClean="0">
                <a:latin typeface="Comic Sans MS" pitchFamily="66" charset="0"/>
              </a:rPr>
              <a:t>N= </a:t>
            </a:r>
            <a:r>
              <a:rPr lang="en-US" dirty="0" err="1" smtClean="0">
                <a:latin typeface="Comic Sans MS" pitchFamily="66" charset="0"/>
              </a:rPr>
              <a:t>gaya</a:t>
            </a:r>
            <a:r>
              <a:rPr lang="en-US" dirty="0" smtClean="0">
                <a:latin typeface="Comic Sans MS" pitchFamily="66" charset="0"/>
              </a:rPr>
              <a:t> normal ( N )</a:t>
            </a:r>
          </a:p>
        </p:txBody>
      </p:sp>
      <p:graphicFrame>
        <p:nvGraphicFramePr>
          <p:cNvPr id="8206" name="Object 14"/>
          <p:cNvGraphicFramePr>
            <a:graphicFrameLocks noChangeAspect="1"/>
          </p:cNvGraphicFramePr>
          <p:nvPr/>
        </p:nvGraphicFramePr>
        <p:xfrm>
          <a:off x="838200" y="4038600"/>
          <a:ext cx="304800" cy="328613"/>
        </p:xfrm>
        <a:graphic>
          <a:graphicData uri="http://schemas.openxmlformats.org/presentationml/2006/ole">
            <p:oleObj spid="_x0000_s1027" name="Equation" r:id="rId4" imgW="152280" imgH="164880" progId="Equation.3">
              <p:embed/>
            </p:oleObj>
          </a:graphicData>
        </a:graphic>
      </p:graphicFrame>
      <p:pic>
        <p:nvPicPr>
          <p:cNvPr id="6" name="Picture 6"/>
          <p:cNvPicPr>
            <a:picLocks noChangeAspect="1" noChangeArrowheads="1"/>
          </p:cNvPicPr>
          <p:nvPr/>
        </p:nvPicPr>
        <p:blipFill>
          <a:blip r:embed="rId5" cstate="print"/>
          <a:srcRect/>
          <a:stretch>
            <a:fillRect/>
          </a:stretch>
        </p:blipFill>
        <p:spPr bwMode="auto">
          <a:xfrm>
            <a:off x="3352800" y="3352800"/>
            <a:ext cx="5486400" cy="3276600"/>
          </a:xfrm>
          <a:prstGeom prst="rect">
            <a:avLst/>
          </a:prstGeom>
          <a:noFill/>
          <a:ln w="9525">
            <a:noFill/>
            <a:miter lim="800000"/>
            <a:headEnd/>
            <a:tailEnd/>
          </a:ln>
        </p:spPr>
      </p:pic>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8203"/>
                                        </p:tgtEl>
                                        <p:attrNameLst>
                                          <p:attrName>style.visibility</p:attrName>
                                        </p:attrNameLst>
                                      </p:cBhvr>
                                      <p:to>
                                        <p:strVal val="visible"/>
                                      </p:to>
                                    </p:set>
                                    <p:anim calcmode="lin" valueType="num">
                                      <p:cBhvr>
                                        <p:cTn id="25" dur="1000" decel="50000" fill="hold">
                                          <p:stCondLst>
                                            <p:cond delay="0"/>
                                          </p:stCondLst>
                                        </p:cTn>
                                        <p:tgtEl>
                                          <p:spTgt spid="8203"/>
                                        </p:tgtEl>
                                        <p:attrNameLst>
                                          <p:attrName>style.rotation</p:attrName>
                                        </p:attrNameLst>
                                      </p:cBhvr>
                                      <p:tavLst>
                                        <p:tav tm="0">
                                          <p:val>
                                            <p:fltVal val="-90"/>
                                          </p:val>
                                        </p:tav>
                                        <p:tav tm="100000">
                                          <p:val>
                                            <p:fltVal val="0"/>
                                          </p:val>
                                        </p:tav>
                                      </p:tavLst>
                                    </p:anim>
                                    <p:anim calcmode="lin" valueType="num">
                                      <p:cBhvr>
                                        <p:cTn id="26" dur="1000" decel="50000" fill="hold">
                                          <p:stCondLst>
                                            <p:cond delay="0"/>
                                          </p:stCondLst>
                                        </p:cTn>
                                        <p:tgtEl>
                                          <p:spTgt spid="8203"/>
                                        </p:tgtEl>
                                        <p:attrNameLst>
                                          <p:attrName>ppt_w</p:attrName>
                                        </p:attrNameLst>
                                      </p:cBhvr>
                                      <p:tavLst>
                                        <p:tav tm="0">
                                          <p:val>
                                            <p:strVal val="#ppt_w"/>
                                          </p:val>
                                        </p:tav>
                                        <p:tav tm="100000">
                                          <p:val>
                                            <p:strVal val="#ppt_w*.05"/>
                                          </p:val>
                                        </p:tav>
                                      </p:tavLst>
                                    </p:anim>
                                    <p:anim calcmode="lin" valueType="num">
                                      <p:cBhvr>
                                        <p:cTn id="27" dur="1000" accel="50000" fill="hold">
                                          <p:stCondLst>
                                            <p:cond delay="1000"/>
                                          </p:stCondLst>
                                        </p:cTn>
                                        <p:tgtEl>
                                          <p:spTgt spid="8203"/>
                                        </p:tgtEl>
                                        <p:attrNameLst>
                                          <p:attrName>ppt_w</p:attrName>
                                        </p:attrNameLst>
                                      </p:cBhvr>
                                      <p:tavLst>
                                        <p:tav tm="0">
                                          <p:val>
                                            <p:strVal val="#ppt_w*.05"/>
                                          </p:val>
                                        </p:tav>
                                        <p:tav tm="100000">
                                          <p:val>
                                            <p:strVal val="#ppt_w"/>
                                          </p:val>
                                        </p:tav>
                                      </p:tavLst>
                                    </p:anim>
                                    <p:anim calcmode="lin" valueType="num">
                                      <p:cBhvr>
                                        <p:cTn id="28" dur="2000" fill="hold"/>
                                        <p:tgtEl>
                                          <p:spTgt spid="8203"/>
                                        </p:tgtEl>
                                        <p:attrNameLst>
                                          <p:attrName>ppt_h</p:attrName>
                                        </p:attrNameLst>
                                      </p:cBhvr>
                                      <p:tavLst>
                                        <p:tav tm="0">
                                          <p:val>
                                            <p:strVal val="#ppt_h"/>
                                          </p:val>
                                        </p:tav>
                                        <p:tav tm="100000">
                                          <p:val>
                                            <p:strVal val="#ppt_h"/>
                                          </p:val>
                                        </p:tav>
                                      </p:tavLst>
                                    </p:anim>
                                    <p:anim calcmode="lin" valueType="num">
                                      <p:cBhvr>
                                        <p:cTn id="29" dur="1000" decel="50000" fill="hold">
                                          <p:stCondLst>
                                            <p:cond delay="0"/>
                                          </p:stCondLst>
                                        </p:cTn>
                                        <p:tgtEl>
                                          <p:spTgt spid="8203"/>
                                        </p:tgtEl>
                                        <p:attrNameLst>
                                          <p:attrName>ppt_x</p:attrName>
                                        </p:attrNameLst>
                                      </p:cBhvr>
                                      <p:tavLst>
                                        <p:tav tm="0">
                                          <p:val>
                                            <p:strVal val="#ppt_x+.4"/>
                                          </p:val>
                                        </p:tav>
                                        <p:tav tm="100000">
                                          <p:val>
                                            <p:strVal val="#ppt_x"/>
                                          </p:val>
                                        </p:tav>
                                      </p:tavLst>
                                    </p:anim>
                                    <p:anim calcmode="lin" valueType="num">
                                      <p:cBhvr>
                                        <p:cTn id="30" dur="1000" decel="50000" fill="hold">
                                          <p:stCondLst>
                                            <p:cond delay="0"/>
                                          </p:stCondLst>
                                        </p:cTn>
                                        <p:tgtEl>
                                          <p:spTgt spid="8203"/>
                                        </p:tgtEl>
                                        <p:attrNameLst>
                                          <p:attrName>ppt_y</p:attrName>
                                        </p:attrNameLst>
                                      </p:cBhvr>
                                      <p:tavLst>
                                        <p:tav tm="0">
                                          <p:val>
                                            <p:strVal val="#ppt_y-.2"/>
                                          </p:val>
                                        </p:tav>
                                        <p:tav tm="100000">
                                          <p:val>
                                            <p:strVal val="#ppt_y+.1"/>
                                          </p:val>
                                        </p:tav>
                                      </p:tavLst>
                                    </p:anim>
                                    <p:anim calcmode="lin" valueType="num">
                                      <p:cBhvr>
                                        <p:cTn id="31" dur="1000" accel="50000" fill="hold">
                                          <p:stCondLst>
                                            <p:cond delay="1000"/>
                                          </p:stCondLst>
                                        </p:cTn>
                                        <p:tgtEl>
                                          <p:spTgt spid="8203"/>
                                        </p:tgtEl>
                                        <p:attrNameLst>
                                          <p:attrName>ppt_y</p:attrName>
                                        </p:attrNameLst>
                                      </p:cBhvr>
                                      <p:tavLst>
                                        <p:tav tm="0">
                                          <p:val>
                                            <p:strVal val="#ppt_y+.1"/>
                                          </p:val>
                                        </p:tav>
                                        <p:tav tm="100000">
                                          <p:val>
                                            <p:strVal val="#ppt_y"/>
                                          </p:val>
                                        </p:tav>
                                      </p:tavLst>
                                    </p:anim>
                                    <p:animEffect transition="in" filter="fade">
                                      <p:cBhvr>
                                        <p:cTn id="32" dur="2000" decel="50000">
                                          <p:stCondLst>
                                            <p:cond delay="0"/>
                                          </p:stCondLst>
                                        </p:cTn>
                                        <p:tgtEl>
                                          <p:spTgt spid="8203"/>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p:cTn id="35" dur="20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36" dur="2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37" dur="2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38" dur="20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39" dur="2000"/>
                                        <p:tgtEl>
                                          <p:spTgt spid="4">
                                            <p:txEl>
                                              <p:pRg st="0" end="0"/>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 calcmode="lin" valueType="num">
                                      <p:cBhvr>
                                        <p:cTn id="42" dur="20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43" dur="2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44" dur="2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45" dur="20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46" dur="2000"/>
                                        <p:tgtEl>
                                          <p:spTgt spid="4">
                                            <p:txEl>
                                              <p:pRg st="1" end="1"/>
                                            </p:txEl>
                                          </p:spTgt>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 calcmode="lin" valueType="num">
                                      <p:cBhvr>
                                        <p:cTn id="49" dur="20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50" dur="2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51" dur="2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52" dur="20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53" dur="2000"/>
                                        <p:tgtEl>
                                          <p:spTgt spid="4">
                                            <p:txEl>
                                              <p:pRg st="2" end="2"/>
                                            </p:txEl>
                                          </p:spTgt>
                                        </p:tgtEl>
                                      </p:cBhvr>
                                    </p:animEffect>
                                  </p:childTnLst>
                                </p:cTn>
                              </p:par>
                              <p:par>
                                <p:cTn id="54" presetID="30" presetClass="entr" presetSubtype="0" fill="hold" nodeType="withEffect">
                                  <p:stCondLst>
                                    <p:cond delay="0"/>
                                  </p:stCondLst>
                                  <p:childTnLst>
                                    <p:set>
                                      <p:cBhvr>
                                        <p:cTn id="55" dur="1" fill="hold">
                                          <p:stCondLst>
                                            <p:cond delay="0"/>
                                          </p:stCondLst>
                                        </p:cTn>
                                        <p:tgtEl>
                                          <p:spTgt spid="8206"/>
                                        </p:tgtEl>
                                        <p:attrNameLst>
                                          <p:attrName>style.visibility</p:attrName>
                                        </p:attrNameLst>
                                      </p:cBhvr>
                                      <p:to>
                                        <p:strVal val="visible"/>
                                      </p:to>
                                    </p:set>
                                    <p:animEffect transition="in" filter="fade">
                                      <p:cBhvr>
                                        <p:cTn id="56" dur="1600" decel="100000"/>
                                        <p:tgtEl>
                                          <p:spTgt spid="8206"/>
                                        </p:tgtEl>
                                      </p:cBhvr>
                                    </p:animEffect>
                                    <p:anim calcmode="lin" valueType="num">
                                      <p:cBhvr>
                                        <p:cTn id="57" dur="1600" decel="100000" fill="hold"/>
                                        <p:tgtEl>
                                          <p:spTgt spid="8206"/>
                                        </p:tgtEl>
                                        <p:attrNameLst>
                                          <p:attrName>style.rotation</p:attrName>
                                        </p:attrNameLst>
                                      </p:cBhvr>
                                      <p:tavLst>
                                        <p:tav tm="0">
                                          <p:val>
                                            <p:fltVal val="-90"/>
                                          </p:val>
                                        </p:tav>
                                        <p:tav tm="100000">
                                          <p:val>
                                            <p:fltVal val="0"/>
                                          </p:val>
                                        </p:tav>
                                      </p:tavLst>
                                    </p:anim>
                                    <p:anim calcmode="lin" valueType="num">
                                      <p:cBhvr>
                                        <p:cTn id="58" dur="1600" decel="100000" fill="hold"/>
                                        <p:tgtEl>
                                          <p:spTgt spid="8206"/>
                                        </p:tgtEl>
                                        <p:attrNameLst>
                                          <p:attrName>ppt_x</p:attrName>
                                        </p:attrNameLst>
                                      </p:cBhvr>
                                      <p:tavLst>
                                        <p:tav tm="0">
                                          <p:val>
                                            <p:strVal val="#ppt_x+0.4"/>
                                          </p:val>
                                        </p:tav>
                                        <p:tav tm="100000">
                                          <p:val>
                                            <p:strVal val="#ppt_x-0.05"/>
                                          </p:val>
                                        </p:tav>
                                      </p:tavLst>
                                    </p:anim>
                                    <p:anim calcmode="lin" valueType="num">
                                      <p:cBhvr>
                                        <p:cTn id="59" dur="1600" decel="100000" fill="hold"/>
                                        <p:tgtEl>
                                          <p:spTgt spid="8206"/>
                                        </p:tgtEl>
                                        <p:attrNameLst>
                                          <p:attrName>ppt_y</p:attrName>
                                        </p:attrNameLst>
                                      </p:cBhvr>
                                      <p:tavLst>
                                        <p:tav tm="0">
                                          <p:val>
                                            <p:strVal val="#ppt_y-0.4"/>
                                          </p:val>
                                        </p:tav>
                                        <p:tav tm="100000">
                                          <p:val>
                                            <p:strVal val="#ppt_y+0.1"/>
                                          </p:val>
                                        </p:tav>
                                      </p:tavLst>
                                    </p:anim>
                                    <p:anim calcmode="lin" valueType="num">
                                      <p:cBhvr>
                                        <p:cTn id="60" dur="400" accel="100000" fill="hold">
                                          <p:stCondLst>
                                            <p:cond delay="1600"/>
                                          </p:stCondLst>
                                        </p:cTn>
                                        <p:tgtEl>
                                          <p:spTgt spid="8206"/>
                                        </p:tgtEl>
                                        <p:attrNameLst>
                                          <p:attrName>ppt_x</p:attrName>
                                        </p:attrNameLst>
                                      </p:cBhvr>
                                      <p:tavLst>
                                        <p:tav tm="0">
                                          <p:val>
                                            <p:strVal val="#ppt_x-0.05"/>
                                          </p:val>
                                        </p:tav>
                                        <p:tav tm="100000">
                                          <p:val>
                                            <p:strVal val="#ppt_x"/>
                                          </p:val>
                                        </p:tav>
                                      </p:tavLst>
                                    </p:anim>
                                    <p:anim calcmode="lin" valueType="num">
                                      <p:cBhvr>
                                        <p:cTn id="61" dur="400" accel="100000" fill="hold">
                                          <p:stCondLst>
                                            <p:cond delay="1600"/>
                                          </p:stCondLst>
                                        </p:cTn>
                                        <p:tgtEl>
                                          <p:spTgt spid="8206"/>
                                        </p:tgtEl>
                                        <p:attrNameLst>
                                          <p:attrName>ppt_y</p:attrName>
                                        </p:attrNameLst>
                                      </p:cBhvr>
                                      <p:tavLst>
                                        <p:tav tm="0">
                                          <p:val>
                                            <p:strVal val="#ppt_y+0.1"/>
                                          </p:val>
                                        </p:tav>
                                        <p:tav tm="100000">
                                          <p:val>
                                            <p:strVal val="#ppt_y"/>
                                          </p:val>
                                        </p:tav>
                                      </p:tavLst>
                                    </p:anim>
                                  </p:childTnLst>
                                </p:cTn>
                              </p:par>
                              <p:par>
                                <p:cTn id="62" presetID="55" presetClass="entr" presetSubtype="0"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2000" fill="hold"/>
                                        <p:tgtEl>
                                          <p:spTgt spid="6"/>
                                        </p:tgtEl>
                                        <p:attrNameLst>
                                          <p:attrName>ppt_w</p:attrName>
                                        </p:attrNameLst>
                                      </p:cBhvr>
                                      <p:tavLst>
                                        <p:tav tm="0">
                                          <p:val>
                                            <p:strVal val="#ppt_w*0.70"/>
                                          </p:val>
                                        </p:tav>
                                        <p:tav tm="100000">
                                          <p:val>
                                            <p:strVal val="#ppt_w"/>
                                          </p:val>
                                        </p:tav>
                                      </p:tavLst>
                                    </p:anim>
                                    <p:anim calcmode="lin" valueType="num">
                                      <p:cBhvr>
                                        <p:cTn id="65" dur="2000" fill="hold"/>
                                        <p:tgtEl>
                                          <p:spTgt spid="6"/>
                                        </p:tgtEl>
                                        <p:attrNameLst>
                                          <p:attrName>ppt_h</p:attrName>
                                        </p:attrNameLst>
                                      </p:cBhvr>
                                      <p:tavLst>
                                        <p:tav tm="0">
                                          <p:val>
                                            <p:strVal val="#ppt_h"/>
                                          </p:val>
                                        </p:tav>
                                        <p:tav tm="100000">
                                          <p:val>
                                            <p:strVal val="#ppt_h"/>
                                          </p:val>
                                        </p:tav>
                                      </p:tavLst>
                                    </p:anim>
                                    <p:animEffect transition="in" filter="fade">
                                      <p:cBhvr>
                                        <p:cTn id="6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05400"/>
          </a:xfrm>
        </p:spPr>
        <p:txBody>
          <a:bodyPr>
            <a:noAutofit/>
          </a:bodyPr>
          <a:lstStyle/>
          <a:p>
            <a:r>
              <a:rPr lang="id-ID" sz="2400" b="1" u="sng" dirty="0" smtClean="0">
                <a:effectLst>
                  <a:outerShdw blurRad="38100" dist="38100" dir="2700000" algn="tl">
                    <a:srgbClr val="000000">
                      <a:alpha val="43137"/>
                    </a:srgbClr>
                  </a:outerShdw>
                </a:effectLst>
                <a:latin typeface="Kristen ITC" pitchFamily="66" charset="0"/>
              </a:rPr>
              <a:t>Contoh gaya gesekan yang yang merugikan:</a:t>
            </a:r>
            <a:r>
              <a:rPr lang="en-US" sz="2400" b="1" u="sng" dirty="0" smtClean="0">
                <a:effectLst>
                  <a:outerShdw blurRad="38100" dist="38100" dir="2700000" algn="tl">
                    <a:srgbClr val="000000">
                      <a:alpha val="43137"/>
                    </a:srgbClr>
                  </a:outerShdw>
                </a:effectLst>
              </a:rPr>
              <a:t/>
            </a:r>
            <a:br>
              <a:rPr lang="en-US" sz="2400" b="1" u="sng" dirty="0" smtClean="0">
                <a:effectLst>
                  <a:outerShdw blurRad="38100" dist="38100" dir="2700000" algn="tl">
                    <a:srgbClr val="000000">
                      <a:alpha val="43137"/>
                    </a:srgbClr>
                  </a:outerShdw>
                </a:effectLst>
              </a:rPr>
            </a:br>
            <a:r>
              <a:rPr lang="id-ID" sz="1800" dirty="0" smtClean="0"/>
              <a:t/>
            </a:r>
            <a:br>
              <a:rPr lang="id-ID" sz="1800" dirty="0" smtClean="0"/>
            </a:br>
            <a:r>
              <a:rPr lang="id-ID" sz="1800" dirty="0" smtClean="0"/>
              <a:t/>
            </a:r>
            <a:br>
              <a:rPr lang="id-ID" sz="1800" dirty="0" smtClean="0"/>
            </a:br>
            <a:r>
              <a:rPr lang="id-ID" sz="1800" dirty="0" smtClean="0">
                <a:latin typeface="Footlight MT Light" pitchFamily="18" charset="0"/>
              </a:rPr>
              <a:t>1. Gesekan antara bagian-bagian mesin kendaraan,</a:t>
            </a:r>
            <a:r>
              <a:rPr lang="en-US" sz="1800" dirty="0" smtClean="0">
                <a:latin typeface="Footlight MT Light" pitchFamily="18" charset="0"/>
              </a:rPr>
              <a:t> </a:t>
            </a:r>
            <a:r>
              <a:rPr lang="id-ID" sz="1800" dirty="0" smtClean="0">
                <a:latin typeface="Footlight MT Light" pitchFamily="18" charset="0"/>
              </a:rPr>
              <a:t>sehingga mesin </a:t>
            </a:r>
            <a:r>
              <a:rPr lang="en-US" sz="1800" dirty="0" smtClean="0">
                <a:latin typeface="Footlight MT Light" pitchFamily="18" charset="0"/>
              </a:rPr>
              <a:t>	</a:t>
            </a:r>
            <a:r>
              <a:rPr lang="id-ID" sz="1800" dirty="0" smtClean="0">
                <a:latin typeface="Footlight MT Light" pitchFamily="18" charset="0"/>
              </a:rPr>
              <a:t>tersebut panas dan cepat rusak.Untuk mengurangi gesekan tersebut</a:t>
            </a:r>
            <a:r>
              <a:rPr lang="en-US" sz="1800" dirty="0" smtClean="0">
                <a:latin typeface="Footlight MT Light" pitchFamily="18" charset="0"/>
              </a:rPr>
              <a:t> </a:t>
            </a:r>
            <a:r>
              <a:rPr lang="id-ID" sz="1800" dirty="0" smtClean="0">
                <a:latin typeface="Footlight MT Light" pitchFamily="18" charset="0"/>
              </a:rPr>
              <a:t>maka mesin diberi oli.</a:t>
            </a:r>
            <a:r>
              <a:rPr lang="en-US" sz="1800" dirty="0">
                <a:latin typeface="Footlight MT Light" pitchFamily="18" charset="0"/>
              </a:rPr>
              <a:t/>
            </a:r>
            <a:br>
              <a:rPr lang="en-US" sz="1800" dirty="0">
                <a:latin typeface="Footlight MT Light" pitchFamily="18" charset="0"/>
              </a:rPr>
            </a:br>
            <a:r>
              <a:rPr lang="en-US" sz="1800" dirty="0">
                <a:latin typeface="Footlight MT Light" pitchFamily="18" charset="0"/>
              </a:rPr>
              <a:t/>
            </a:r>
            <a:br>
              <a:rPr lang="en-US" sz="1800" dirty="0">
                <a:latin typeface="Footlight MT Light" pitchFamily="18" charset="0"/>
              </a:rPr>
            </a:br>
            <a:r>
              <a:rPr lang="id-ID" sz="1800" dirty="0" smtClean="0">
                <a:latin typeface="Footlight MT Light" pitchFamily="18" charset="0"/>
              </a:rPr>
              <a:t>2. Gesekan antara udara/angin saat mobil/pesawat saat</a:t>
            </a:r>
            <a:r>
              <a:rPr lang="en-US" sz="1800" dirty="0" smtClean="0">
                <a:latin typeface="Footlight MT Light" pitchFamily="18" charset="0"/>
              </a:rPr>
              <a:t> </a:t>
            </a:r>
            <a:r>
              <a:rPr lang="id-ID" sz="1800" dirty="0" smtClean="0">
                <a:latin typeface="Footlight MT Light" pitchFamily="18" charset="0"/>
              </a:rPr>
              <a:t>bergerak,</a:t>
            </a:r>
            <a:r>
              <a:rPr lang="en-US" sz="1800" dirty="0" smtClean="0">
                <a:latin typeface="Footlight MT Light" pitchFamily="18" charset="0"/>
              </a:rPr>
              <a:t> 	</a:t>
            </a:r>
            <a:r>
              <a:rPr lang="id-ID" sz="1800" dirty="0" smtClean="0">
                <a:latin typeface="Footlight MT Light" pitchFamily="18" charset="0"/>
              </a:rPr>
              <a:t>sehingga mengurangi kecepatan. Maka bentuk</a:t>
            </a:r>
            <a:r>
              <a:rPr lang="en-US" sz="1800" dirty="0" smtClean="0">
                <a:latin typeface="Footlight MT Light" pitchFamily="18" charset="0"/>
              </a:rPr>
              <a:t> </a:t>
            </a:r>
            <a:r>
              <a:rPr lang="id-ID" sz="1800" dirty="0" smtClean="0">
                <a:latin typeface="Footlight MT Light" pitchFamily="18" charset="0"/>
              </a:rPr>
              <a:t>mobil/pesawat dibua</a:t>
            </a:r>
            <a:r>
              <a:rPr lang="en-US" sz="1800" dirty="0" smtClean="0">
                <a:latin typeface="Footlight MT Light" pitchFamily="18" charset="0"/>
              </a:rPr>
              <a:t>t </a:t>
            </a:r>
            <a:r>
              <a:rPr lang="id-ID" sz="1800" dirty="0" smtClean="0">
                <a:latin typeface="Footlight MT Light" pitchFamily="18" charset="0"/>
              </a:rPr>
              <a:t>aerodinamis.</a:t>
            </a:r>
            <a:r>
              <a:rPr lang="en-US" sz="1800" dirty="0">
                <a:latin typeface="Footlight MT Light" pitchFamily="18" charset="0"/>
              </a:rPr>
              <a:t/>
            </a:r>
            <a:br>
              <a:rPr lang="en-US" sz="1800" dirty="0">
                <a:latin typeface="Footlight MT Light" pitchFamily="18" charset="0"/>
              </a:rPr>
            </a:br>
            <a:r>
              <a:rPr lang="en-US" sz="1800" dirty="0" smtClean="0">
                <a:latin typeface="Footlight MT Light" pitchFamily="18" charset="0"/>
              </a:rPr>
              <a:t/>
            </a:r>
            <a:br>
              <a:rPr lang="en-US" sz="1800" dirty="0" smtClean="0">
                <a:latin typeface="Footlight MT Light" pitchFamily="18" charset="0"/>
              </a:rPr>
            </a:br>
            <a:r>
              <a:rPr lang="id-ID" sz="1800" dirty="0" smtClean="0">
                <a:latin typeface="Footlight MT Light" pitchFamily="18" charset="0"/>
              </a:rPr>
              <a:t>3. Gesekan antara ban kendaraan dengan permukaan jalan yang</a:t>
            </a:r>
            <a:r>
              <a:rPr lang="en-US" sz="1800" dirty="0" smtClean="0">
                <a:latin typeface="Footlight MT Light" pitchFamily="18" charset="0"/>
              </a:rPr>
              <a:t> </a:t>
            </a:r>
            <a:r>
              <a:rPr lang="id-ID" sz="1800" dirty="0" smtClean="0">
                <a:latin typeface="Footlight MT Light" pitchFamily="18" charset="0"/>
              </a:rPr>
              <a:t>mengurangi kelajuannya. Sehingga permukaan jalan di aspal. </a:t>
            </a:r>
            <a:r>
              <a:rPr lang="en-US" sz="1800" dirty="0" smtClean="0">
                <a:latin typeface="Footlight MT Light" pitchFamily="18" charset="0"/>
              </a:rPr>
              <a:t/>
            </a:r>
            <a:br>
              <a:rPr lang="en-US" sz="1800" dirty="0" smtClean="0">
                <a:latin typeface="Footlight MT Light" pitchFamily="18" charset="0"/>
              </a:rPr>
            </a:br>
            <a:endParaRPr lang="en-US" sz="1800"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661</TotalTime>
  <Words>708</Words>
  <Application>Microsoft Office PowerPoint</Application>
  <PresentationFormat>On-screen Show (4:3)</PresentationFormat>
  <Paragraphs>73</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 GAYA DAN PENERAPANNYA  PENDAHULUAN   Dengan mempelajari modul atau bahan belajar mandiri ini kita akan lebih terampil menerapkan konsep – konsep yang ada di dalamnya ke dalam pembelajaran di sekolah. Dalam bahan belajar mandiri ini akan disajikan dua kegiatan belajar yaitu: 1. Kegiatan Belajar 1 : Gaya 2. Kegiatan Belajar 2 : Hukum – Hukum Newton   Setelah mempelajari modul ini kami akan memiliki Kompetensi menjelaskan gaya dan hukum – hukum newton. Secara lebih khusus lagi kami akan : * Menjelaskan pengertian gaya. * Menjelaskan pengaruh gaya pada benda. * Mengidentifikasi jenis – jenis gaya. * Melukiskan penjumlahan gaya dan pengurangan gaya – gaya. * Menerapkan Hukum – hukum newton untuk menjelaskan berbagai peristiwa dalam kehidupan sehari – hari.</vt:lpstr>
      <vt:lpstr>               Kegiatan Belajar 1             GAYA Pengertian  Gaya adalah suatu tarikan atau dorongan yang di kerahkan sebuah benda terhadap benda lain.  Kegiatan Percobaan          Pertanyaan : * Apakah yang Anda lakukan terhadap setiap benda tersebut? * Apa yang terjadi pada masing – masing benda setelah Anda melakukan kegiatan? Jelaskan? * Berdasarkan kegiatan ini , apakah kesimpulan Anda?  </vt:lpstr>
      <vt:lpstr>Gaya yang berupa tarikan atau dorongan tersebut mempunyai arah gaya. Tarikan mempunyai arah yang mendekati orang, hewan, benda yang menariknya. Sedangkan dorongan mempunyai arah yang menjauhi orang, hewan, benda yang mendorongnya. Selain mempunyai arah, gaya pun mempunyai nilai, maka gaya merupakan besaran vektor.</vt:lpstr>
      <vt:lpstr>Gaya dapat menyebabkan sebuah benda berubah bentuk, berubah posisi, berubah kecepatan, berubah panjang atau volume dan juga berupa arah. Sebuah gaya disimbolkan dengan huruf F singkatan dari Force. Satuan gaya adalah Satuan Internasional (SI) adalah Newton (N) yang merupakan penghormatan bagi seorang ilmuwan Fisika Inggris bernama Sir Isaac Newton ( 1642 - 1727 ). Alat pengukur besar gaya adalah Neraca pegas atau dinamometer. </vt:lpstr>
      <vt:lpstr>Gaya gravitasi bumi berupa gaya tarik yang mengarah ke pusat bumi maka gaya gravitasi bumi juga disebut gaya tarik bumi.  contohnya :  Buah kelapa selalu mengalami gaya tarik bumi, maka buah kelapa yang semula diam kemudian akan mempunyai laju yang semakin lama semakin besar. Bertambahnya laju tiap detik disebut percepatan. Oleh karena itu percepatan ini disebabkan oleh gaya tarik bumi, maka disebut sebagai percepatan gravitasi bumi (g).            Besar percepatan  gravitasi  bumi 9,8 m/s2 /10 m/s2  arah percepatan geravitasi bumi selalu mengarah ke pusat bumi sesuai dengan arah gaya tarik bumi.</vt:lpstr>
      <vt:lpstr>Gaya dapat mengubah arah gerak suatu benda.</vt:lpstr>
      <vt:lpstr>Beberapa Jenis – Jenis Gaya   1. Gaya tarik, Gaya dorong dan Gaya gesek merupakan beberapa gaya yang dapat kita jumpai dalam kehidupan sehari – hari.  2.  Gaya Sentuh dan Gaya tak sentuh merupakan sebuah gaya yang berdasarkan dengan titik kerja gayanya.  Gaya sentuh (titik kerjanya bersentuhan) meliputi :  gaya gesek dan gaya pegas.  Gaya tak sentuh ( titik kerjanya tidak bersentuhan) meliputi : gaya magnet dan gaya listrik statis.</vt:lpstr>
      <vt:lpstr>GAYA GESEK  Gaya gesek merupakan gaya yang terjadi karena bersentuhannya dua permukaan benda.  Contoh gaya gesek adalah gaya yang bekerja pada rem sepeda, gaya gesek akan terjadi apabila dua buah benda saling bersentuhan dan bergerak berlawanan arah, relatif satu dengan yang lain. Besar kecilnya gaya gesek tergantung pada keadaan permukaan benda yang saling bersentuhan, dan besar kecilnya gaya gesek juga bergantung pada berat ringannya benda yang bergesekkan. Besar gaya gesek di rumuskan sebagai berikut :</vt:lpstr>
      <vt:lpstr>Contoh gaya gesekan yang yang merugikan:   1. Gesekan antara bagian-bagian mesin kendaraan, sehingga mesin  tersebut panas dan cepat rusak.Untuk mengurangi gesekan tersebut maka mesin diberi oli.  2. Gesekan antara udara/angin saat mobil/pesawat saat bergerak,  sehingga mengurangi kecepatan. Maka bentuk mobil/pesawat dibuat aerodinamis.  3. Gesekan antara ban kendaraan dengan permukaan jalan yang mengurangi kelajuannya. Sehingga permukaan jalan di aspal.  </vt:lpstr>
      <vt:lpstr>Bentuk Mobil yang berbentuk Aerodinamis</vt:lpstr>
      <vt:lpstr>Bentuk Pesawat yang berbentuk Aerodinamis</vt:lpstr>
      <vt:lpstr>Contoh gaya gesek yang menguntungkan:   * Prinsip gesekan pada piringan rem sepeda motor dan rem karet dengan pelek roda sepeda, sehingga kelajuannya dapat dikurangi.  * Ban motor/mobil dibuat bergerigi dan beralur untuk memperbesar gaya gesek terhadap jalan, sehingga mobil tidak selip dan tergelincir saat berjalan.  * Gaya gesek antara tubuh kita dengan benda-benda lain. Sehingga kita dapat berjalan,memegang benda dll.  </vt:lpstr>
      <vt:lpstr>Gaya Pegas    Gaya Pegas adalah gaya tarik yang ditimbulkan oleh pegas. Gaya pegas timbul karena adanya sifat elastik atau sifat lenting pegas atau karet gelang. Sifat elastik ini di miliki oleh emudian di lepaskan, maka benda itu akan kembali ke keadaan yang bentuk semula. Oleh karena itu gaya pegas disebabkan oleh sifat elastis atau sifat lenting pegas atau karet gelang maka gaya pegas juga disebut gaya elastik atau gaya lenting. benda yang apabila di ubah bentuknya k</vt:lpstr>
      <vt:lpstr>GAYA MAGNET   Gaya Magnet merupakan gaya yang ditimbulkan oleh tarikan atau dorongan dari magnet. Contoh tertariknya paku ketika didekatkan dengan magnet. Gaya magnet dapat menarik benda – benda yang terbuat dari besi dan baja.          Benda-benda dapat tertarik oleh magnet jika masih berada dalam medan magnet. Di sekitar magnet terdapat medan magnet, yaitu daerah di sekitar magnet dimana gaya magnet masih bekerja. Sebuah benda yang berada di dalam medan magnet akan di pengaruhi medan magnet tersebut sehingga bersifat seperti magnet. Akan tetapi tidak semua benda yang berada di dalam medan magnet akan di pengaruhi dan di tarik oleh magnet, tapi hanya benda-benda yang terbuat dari besi dan baja.</vt:lpstr>
      <vt:lpstr>GAYA LISTRIK    Gaya Listrik merupakan gaya yang di timbulkan oleh muatan listrik yang disekitar benda bermuatan listrik terdapat medan listrik, juga halnya dengan benda yang bermuatan listrik statis ( tidak mengalir ).   Medan listrik merupakan daerah disekitar benda bermuatan listrik, dimana gaya listrik berupa tarikan masih bekerja. Benda-benda tertentu yang berada di dalam medan listrik akan ditarik oleh benda yang bermuatan listrik tersebut. Maka akan terjadi proses perbedaan muatan listrik.</vt:lpstr>
      <vt:lpstr>PENJUMLAHAN GAYA  Gaya termasuk besaran yang memiliki nilai dan arah yang kita kenal dengan besaran vektor. Besaran gaya dapat di gambarkan dengan sebuah anak panah. Panjang anak panah menyatakan nilai ( besar ) gaya, sedangkan arah anak panah menyatakan arah kerja gaya. Misalnya, sebuah gaya F yang besarnya 5 N bekerja pada sebuah benda. Jika 1 cm menggambarkan 1 N, gaya tersebut dapat di gambarkan sebagai berikut :</vt:lpstr>
      <vt:lpstr>Penjumlahan dan pengurangan dua buah gaya atau lebih disebut Resultan Gaya.  Misalnya, dua orang sedang mendorong sebuah mobil dengan gaya masing – masing 50 N dan 40 N. Gaya kedua orang yang mempengaruhi mobil tersebut menjadi 90 N. Apabila kedua gaya itu kita gambarkan dan 1 cm mewakili 10 N akan di dapatkan vektor resultan gaya seperti Gambar 3.13 berikut :</vt:lpstr>
      <vt:lpstr>Bagaimanakah jika kedua gaya itu saling berlawanan arah? Misalnya, kedua gaya tersebut adalah F1 = 50 N ke arah kanan dan F2 = 40 N ke arah kiri, berapakah resultan gayanya? Kemanakah arah gaya resultannya? Secara aljabar resultan gaya ditulis : R = F1 + ( - F2 ) R = 50 N + ( - 40 N ) R = 50 N – 40 N R = 10 N  Tanda minus pada gaya F2 menunjukkann bahwa F2 berlawanan arah dengan F1. Adapun secara grafis dapat di gambarkan sebagai berikut :</vt:lpstr>
      <vt:lpstr>Rangkuman   Gaya adalah besaran vektor yang dapat dipandang sebagai tarikan dan dorongan. Gaya dapat menyebabkan benda diam menjadi bergerak dan benda yang sedang bergerak mengalami percepatan ( Perubahan percepatan ) atau perlambatan. Gaya dapat pula mengubah arah gerak suatu benda dan dapat mengubah bentuk benda. Alat yang di gunakan untuk mengukur gaya secara langsung adalah neraca pegas atau dinamometer. Gaya Sentuh adalah gaya yang terjadi akibat sentuhan langsung. Gaya Gesek adalah gaya akibat sentuhan langsung dua permukaan. Besarnya gaya gesek bergantung pada kekasaran dan kehalusan permukaan yang bergesekkan. Arah gaya gesek selalu berlawanan dengan arah kecenderungan gerak. Gaya termasuk besaran yang memiliki nilai dan arah yang di kenal sebagai besar Vektor. Penjumlahan atau pengurangan dua buah gaya atau lebih disebut Resultan Gaya. </vt:lpstr>
      <vt:lpstr>      Kegiatan Belajar 2  HUKUM – HUKUM NEWTON  * Bidang fisika yang hanya mempelajari gerak tanpa mengindahkan penyebab munculnya gerak tersebut dinamakan kinematika * Fisika yang mengkaji hubungan gerak beserta penyebab munculnya gerak dan gaya disebut Dinamika. * Hukum gerak Newton adalah hukum sains yang di temukan Sir Isaac Newton mengenai sifat gerak benda.</vt:lpstr>
      <vt:lpstr>HUKUM I NEWTON  =&gt; Sebagian dari Hukum I Newton menyatakan bahwa “suatu benda yang dalam keadaan diam akan tetap diam jika tidak terdapat resultan gaya yang bekerja pada benda”.  =&gt; Hukum I Newton menyatakan bahwa “suatu benda akan tetap diam atau tetap bergerak lurus beraturan jika resultan gaya yang bekerja pada benda itu sama dengan nol”.  =&gt; Hukum I Newton dikenal dengan hukum kelembaman (inersia), yaitu sifat kecenderungan untuk mempertahankan keadaan suatu benda.  </vt:lpstr>
      <vt:lpstr>HUKUM II NEWTON  Menyatakan bahwa jika resultan gaya yang bekerja pada suatu benda tidak sama dengan nol, benda akan bergerak dengan percepatan yang besarnya sebanding dengan resultan gayanya dan berbanding terbalik dengan massa kelembamannya. Secara matematis dituliskan :  a = ΣF atau   ΣF  =   dengan : a = percepatan (m/s2)               Σ = resultan gaya (N)       = massa (kg)  Persamaan tersebut merupakan ungkapan matematis dar Hukum II Newton, yang menyatakan :  “ Percepatan yang dihasilkan oleh resultan gaya yang bekerja pada sebuah benda sebanding dan searah dengan resultan gaya, dan sebanding dengan massa benda.” Untuk benda yang bergerak dengan gaya yang bekerja  ΣF = konstan,  a  = konstan. Artinya, benda mengalami gerak lurus berubah beraturan.</vt:lpstr>
      <vt:lpstr> Berat Dan Massa  Istilah massa dan berat sering kali membingungkan namun untuk melihat perbedaannya, kita andaikan membawa sebuah benda ke bulan. Benda akan memiliki berat hanya kira – kira seperenam beratnya ketika berada di bumi, karena gaya gravitasi di bulan lebih kecil, namun massanya akan tetap sama. Ia akan memiliki jumlah materi yang sama dan akan memiliki inersia yang sama pula, pada ketidak hadiran gesekan, akan lebih sukar memulainya bergerak atau menghentikannya ketika sedang bergerak.</vt:lpstr>
      <vt:lpstr>1. Berat  * Merupakan besaran vektor, memiliki besar dan arah yang menuju ke pusat bumi. * Merupakan ukuran besarnya gaya tarik bumi terhadap suatu benda * Besarnya tergantung pada keadaan percepatan gravitasi di tempat benda itu berada, makin jauh dari pusat bumi, gaya berat makin kecil.  Secara matematis dirumuskan :</vt:lpstr>
      <vt:lpstr>HUKUM III NEWTON Untuk menggali atau memahami Hukum III Newton amatilah apa yang terjadi pada gambar dibawah ini :</vt:lpstr>
      <vt:lpstr>Kegiatan Percobaan  Kegiatan ini bertujuan untuk mengidentifikasi besar gaya aksi dan reaksi.</vt:lpstr>
      <vt:lpstr>Percobaan diatas berkaitan dengan Hukum III Newton atau Hukum Aksi Reaksi yang menyatakan bahwa “ apabila sebuah benda mengerjakan gaya ( gaya aksi ) kepada benda yang lain, benda kedua akan mengerjakan gaya ( gaya reaksi ) pada benda pertama yang besarnya sama dan arahnya berlawanan”. Secara matematis Hukum III Newton dapat di tulis sebagai berikut :  Gaya aksi = - Gaya reaksi   F aksi = - F reaksi ………………………..  Gaya aksi dan reaksi tersebut memiliki besar yang sama, tetapi berlawanan arah dan bekerja pada dua benda yang berbeda. </vt:lpstr>
      <vt:lpstr>Contoh gaya yang selalu berpasangan dimana keduanya sama besar, tetapi arahnya berlawanan.</vt:lpstr>
      <vt:lpstr>Rangkuman   Newton merumuskan hukum-hukum gerak dan menemukan bahwa semua persoalan gerak di alam semesta dapat di terangkan dengan hanya tiga hukum yang sederhana.   * Hukum I Newton menyatakan “ Sebuah akan tetap diam atau bergerak dengan kecepatan konstan jika tidak terdapat resultan gaya yang bekerja padanya”. Hukum I Newton terkait erat dengan konsep kelembaman ( Inersia ).   * Hukum II Newton menyatakan “ Percepatan yang di hasilkan Resultan Gaya yang bekerja pada suatu benda berbanding lurus dengan Resultan Gaya yang bekerja pada benda dan berbanding terbalik dengan massa benda.”   * Hukum III Newton menyatakan “ Apabila sebuah benda mengerjakan gaya ( Gaya Aksi ) kepada benda yang lain, benda kedua akan mengerjakan gaya ( Gaya Reaksi ) pada benda pertama yang besarnya sama dan arahnya berlawanan.”</vt:lpstr>
      <vt:lpstr>       GLOSARIUM  Berat  : Gaya tarik bumi terhadap suatu benda Dinamika : Cabang fisika (mekanika) yang berhubungan dengan       gaya/penyebab gerak. Gaya  : Suatu pengaruh yang dapat menyebabkan benda gerak Gaya Gesek : Gaya hambat yang muncul berlawanan gerak benda yang      bersentuhan satu sama lain. Hukum I Newton : Suatu benda akan tetap diam atau bergerak dengan kecepatan     konstan jika resultan gaya yang bekerja pada benda sama      dengan nol. Hukum II Newton  : Resultan gaya yang bekerja pada benda menyebabkan benda     memperoleh percepatan sebanding dengan besar resultan gaya     dan berbanding terbalik dengan massa benda. Hukum III Newton : Jika suatu benda melakukan gaya pada benda lain, benda       kedua akan melakukan gaya pada benda pertama yang       besarnya sama tetapi berlawanan arah. Kelembaman  : Sifat materi yang memp[ertahankan dari perubahan gerak.</vt:lpstr>
      <vt:lpstr>Sampai Berjumpa Lagi   Kelompok 1 :  * Sonnia Chintiani Aulia Devi * Iin Oktaviria * Cokro Bayu Frisma A * Ahmad Nadhif * Shandi Agung * Novia Lailatus Sa’adah * Nur Azizah * Wahib Agung Susanto * Ibnu Biantoro * Rudy Cahyono * Muhammad Fauzan * Muhammad Shobirin</vt:lpstr>
    </vt:vector>
  </TitlesOfParts>
  <Company>MKIOS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GAYA DAN PENERAPANNYA  PENDAHULUAN   Dengan mempelajari modul atau bahan belajar mandiri ini kita akan lebih terampil menerapkan konsep – konsep yang ada di dalamnya ke dalam pembelajaran di sekolah. Dalam bahan belajar mandiri ini akan disajikan dua kegiatan belajar yaitu: 1. Kegiatan Belajar 1 : Gaya 2. Kegiatan Belajar 2 : Hukum – Hukum Newton   Setelah mempelajari modul ini kami akan memiliki Kompetensi menjelaskan gaya dan hukum – hukum newton. Secara lebih khusus lagi kami akan : * Menjelaskan pengertian gaya. * Menjelaskan pengaruh gaya pada benda. * Mengidentifikasi jenis – jenis gaya. * Melukiskan penjumlahan gaya dan pengurangan gaya – gaya. * Menerapkan Hukum – hukum newton untuk menjelaskan berbagai peristiwa dalam kehidupan sehari – hari.</dc:title>
  <dc:creator>ROBY</dc:creator>
  <cp:lastModifiedBy>ROBY</cp:lastModifiedBy>
  <cp:revision>65</cp:revision>
  <dcterms:created xsi:type="dcterms:W3CDTF">2012-10-17T07:12:05Z</dcterms:created>
  <dcterms:modified xsi:type="dcterms:W3CDTF">2012-10-20T05:47:55Z</dcterms:modified>
</cp:coreProperties>
</file>