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Josefin Sans" charset="1" panose="00000500000000000000"/>
      <p:regular r:id="rId10"/>
    </p:embeddedFont>
    <p:embeddedFont>
      <p:font typeface="Josefin Sans Bold" charset="1" panose="00000800000000000000"/>
      <p:regular r:id="rId11"/>
    </p:embeddedFont>
    <p:embeddedFont>
      <p:font typeface="Josefin Sans Italics" charset="1" panose="00000500000000000000"/>
      <p:regular r:id="rId12"/>
    </p:embeddedFont>
    <p:embeddedFont>
      <p:font typeface="Josefin Sans Bold Italics" charset="1" panose="00000800000000000000"/>
      <p:regular r:id="rId13"/>
    </p:embeddedFont>
    <p:embeddedFont>
      <p:font typeface="Josefin Sans Thin" charset="1" panose="00000300000000000000"/>
      <p:regular r:id="rId14"/>
    </p:embeddedFont>
    <p:embeddedFont>
      <p:font typeface="Josefin Sans Thin Italics" charset="1" panose="00000300000000000000"/>
      <p:regular r:id="rId15"/>
    </p:embeddedFont>
    <p:embeddedFont>
      <p:font typeface="Josefin Sans Light" charset="1" panose="00000400000000000000"/>
      <p:regular r:id="rId16"/>
    </p:embeddedFont>
    <p:embeddedFont>
      <p:font typeface="Josefin Sans Light Italics" charset="1" panose="00000400000000000000"/>
      <p:regular r:id="rId17"/>
    </p:embeddedFont>
    <p:embeddedFont>
      <p:font typeface="Josefin Sans Semi-Bold" charset="1" panose="00000700000000000000"/>
      <p:regular r:id="rId18"/>
    </p:embeddedFont>
    <p:embeddedFont>
      <p:font typeface="Josefin Sans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https://aur.archlinux.org" TargetMode="External" Type="http://schemas.openxmlformats.org/officeDocument/2006/relationships/hyperlink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37553" y="2947199"/>
            <a:ext cx="7008414" cy="3739493"/>
            <a:chOff x="0" y="0"/>
            <a:chExt cx="9344552" cy="498599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763500"/>
              <a:ext cx="9344552" cy="1491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159"/>
                </a:lnSpc>
              </a:pPr>
              <a:r>
                <a:rPr lang="en-US" sz="8000">
                  <a:solidFill>
                    <a:srgbClr val="F7B4A7"/>
                  </a:solidFill>
                  <a:latin typeface="Josefin Sans Bold"/>
                </a:rPr>
                <a:t>ARCH LINUX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9344552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224837"/>
              <a:ext cx="9344552" cy="7611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118800" y="-1801569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621630" y="83283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39" y="0"/>
                </a:lnTo>
                <a:lnTo>
                  <a:pt x="3144039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536407" y="7444491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739762"/>
            <a:ext cx="10055751" cy="129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26"/>
              </a:lnSpc>
            </a:pPr>
            <a:r>
              <a:rPr lang="en-US" sz="10134" spc="-111">
                <a:solidFill>
                  <a:srgbClr val="2B4B82"/>
                </a:solidFill>
                <a:latin typeface="Josefin Sans Bold"/>
              </a:rPr>
              <a:t>TERIMA KASIH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854137" y="3018272"/>
            <a:ext cx="7411325" cy="4635447"/>
          </a:xfrm>
          <a:custGeom>
            <a:avLst/>
            <a:gdLst/>
            <a:ahLst/>
            <a:cxnLst/>
            <a:rect r="r" b="b" t="t" l="l"/>
            <a:pathLst>
              <a:path h="4635447" w="7411325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65100" y="8613636"/>
            <a:ext cx="4338720" cy="2713672"/>
          </a:xfrm>
          <a:custGeom>
            <a:avLst/>
            <a:gdLst/>
            <a:ahLst/>
            <a:cxnLst/>
            <a:rect r="r" b="b" t="t" l="l"/>
            <a:pathLst>
              <a:path h="2713672" w="4338720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76014" y="7483497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20348" y="712171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94127" y="2731794"/>
            <a:ext cx="7561534" cy="104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04"/>
              </a:lnSpc>
            </a:pPr>
            <a:r>
              <a:rPr lang="en-US" sz="6837">
                <a:solidFill>
                  <a:srgbClr val="F7B4A7"/>
                </a:solidFill>
                <a:latin typeface="Josefin Sans Bold"/>
              </a:rPr>
              <a:t>Nama Kelompok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594127" y="5048250"/>
            <a:ext cx="7424309" cy="275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50025" indent="-425012" lvl="1">
              <a:lnSpc>
                <a:spcPts val="5511"/>
              </a:lnSpc>
              <a:buFont typeface="Arial"/>
              <a:buChar char="•"/>
            </a:pPr>
            <a:r>
              <a:rPr lang="en-US" sz="3937">
                <a:solidFill>
                  <a:srgbClr val="94DDDE"/>
                </a:solidFill>
                <a:latin typeface="Josefin Sans"/>
              </a:rPr>
              <a:t>Devan Junior Eka D. (9)</a:t>
            </a:r>
          </a:p>
          <a:p>
            <a:pPr marL="850025" indent="-425012" lvl="1">
              <a:lnSpc>
                <a:spcPts val="5511"/>
              </a:lnSpc>
              <a:buFont typeface="Arial"/>
              <a:buChar char="•"/>
            </a:pPr>
            <a:r>
              <a:rPr lang="en-US" sz="3937">
                <a:solidFill>
                  <a:srgbClr val="94DDDE"/>
                </a:solidFill>
                <a:latin typeface="Josefin Sans"/>
              </a:rPr>
              <a:t>Elang Satrio Al-Ayyiu (11)</a:t>
            </a:r>
          </a:p>
          <a:p>
            <a:pPr marL="850025" indent="-425012" lvl="1">
              <a:lnSpc>
                <a:spcPts val="5511"/>
              </a:lnSpc>
              <a:buFont typeface="Arial"/>
              <a:buChar char="•"/>
            </a:pPr>
            <a:r>
              <a:rPr lang="en-US" sz="3937">
                <a:solidFill>
                  <a:srgbClr val="94DDDE"/>
                </a:solidFill>
                <a:latin typeface="Josefin Sans"/>
              </a:rPr>
              <a:t>M.Reza Fatwaludin (22)</a:t>
            </a:r>
          </a:p>
          <a:p>
            <a:pPr algn="l" marL="850025" indent="-425012" lvl="1">
              <a:lnSpc>
                <a:spcPts val="5511"/>
              </a:lnSpc>
              <a:buFont typeface="Arial"/>
              <a:buChar char="•"/>
            </a:pPr>
            <a:r>
              <a:rPr lang="en-US" sz="3937">
                <a:solidFill>
                  <a:srgbClr val="94DDDE"/>
                </a:solidFill>
                <a:latin typeface="Josefin Sans"/>
              </a:rPr>
              <a:t>M.Rizal Ramzi (23)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9758" y="168436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0976" y="2475095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5732" y="321431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61353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2B4B82"/>
                </a:solidFill>
                <a:latin typeface="Josefin Sans Bold"/>
              </a:rPr>
              <a:t>Pertanyaan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86567" y="4002180"/>
            <a:ext cx="2401669" cy="3808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B4B82"/>
                </a:solidFill>
                <a:latin typeface="Josefin Sans Bold"/>
              </a:rPr>
              <a:t>Bagaimana proses instalasi arch linux berbeda dari distribusi lain yang lebih bersifat user friendly.</a:t>
            </a: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96349" y="4002180"/>
            <a:ext cx="2459408" cy="3808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B4B82"/>
                </a:solidFill>
                <a:latin typeface="Josefin Sans Bold"/>
              </a:rPr>
              <a:t>Apa yang membedakan arch linux dari distribusi linux lainnya, terutama dalam hal pendekatannya.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14296" y="4002180"/>
            <a:ext cx="2459408" cy="3808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2B4B82"/>
                </a:solidFill>
                <a:latin typeface="Josefin Sans Bold"/>
              </a:rPr>
              <a:t>Apa itu "Arch user repository (AUR)" dan bagaimana kontribusi komunitas berperan dalam arch linux.</a:t>
            </a: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104994" y="4002180"/>
            <a:ext cx="2680634" cy="338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 Bold"/>
              </a:rPr>
              <a:t>Jelaskan mengapa arch linux sering menjadi pilihan bagi pengguna yang lebih berpengalaman di linux.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14303" y="4002180"/>
            <a:ext cx="2459408" cy="296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Josefin Sans Bold"/>
              </a:rPr>
              <a:t>Apa kelebihan dan kekurangan menggunakan arch linux dibandingkan distribusi inux lainnya.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051969" y="3258915"/>
            <a:ext cx="14021736" cy="669290"/>
            <a:chOff x="0" y="0"/>
            <a:chExt cx="18695648" cy="89238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575484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926794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3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3670775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4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7891155" y="-104775"/>
              <a:ext cx="804493" cy="9971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5</a:t>
              </a:r>
            </a:p>
          </p:txBody>
        </p:sp>
        <p:sp>
          <p:nvSpPr>
            <p:cNvPr name="AutoShape 14" id="14"/>
            <p:cNvSpPr/>
            <p:nvPr/>
          </p:nvSpPr>
          <p:spPr>
            <a:xfrm rot="0">
              <a:off x="804493" y="3953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rot="0">
              <a:off x="5397334" y="3826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0">
              <a:off x="9980379" y="3826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rot="0">
              <a:off x="14361695" y="382693"/>
              <a:ext cx="3529461" cy="0"/>
            </a:xfrm>
            <a:prstGeom prst="line">
              <a:avLst/>
            </a:prstGeom>
            <a:ln cap="flat" w="38100">
              <a:solidFill>
                <a:srgbClr val="2B4B82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533293" cy="10287000"/>
          </a:xfrm>
          <a:custGeom>
            <a:avLst/>
            <a:gdLst/>
            <a:ahLst/>
            <a:cxnLst/>
            <a:rect r="r" b="b" t="t" l="l"/>
            <a:pathLst>
              <a:path h="10287000" w="4533293">
                <a:moveTo>
                  <a:pt x="0" y="0"/>
                </a:moveTo>
                <a:lnTo>
                  <a:pt x="4533293" y="0"/>
                </a:lnTo>
                <a:lnTo>
                  <a:pt x="453329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989" t="0" r="-20039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65461" y="3008532"/>
            <a:ext cx="12630074" cy="605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1"/>
              </a:lnSpc>
            </a:pPr>
            <a:r>
              <a:rPr lang="en-US" sz="3129">
                <a:solidFill>
                  <a:srgbClr val="2B4B82"/>
                </a:solidFill>
                <a:latin typeface="Josefin Sans"/>
              </a:rPr>
              <a:t>Perbedaan utama Arch Linux dari distribusi Linux lainnya adalah </a:t>
            </a:r>
          </a:p>
          <a:p>
            <a:pPr>
              <a:lnSpc>
                <a:spcPts val="4381"/>
              </a:lnSpc>
            </a:pPr>
          </a:p>
          <a:p>
            <a:pPr>
              <a:lnSpc>
                <a:spcPts val="4381"/>
              </a:lnSpc>
            </a:pPr>
            <a:r>
              <a:rPr lang="en-US" sz="3129">
                <a:solidFill>
                  <a:srgbClr val="2B4B82"/>
                </a:solidFill>
                <a:latin typeface="Josefin Sans"/>
              </a:rPr>
              <a:t>1. Pendekatannya yang berorientasi pada pengguna, dengan menyediakan sistem dasar yang ringan dan minimalis. </a:t>
            </a:r>
          </a:p>
          <a:p>
            <a:pPr>
              <a:lnSpc>
                <a:spcPts val="4381"/>
              </a:lnSpc>
            </a:pPr>
          </a:p>
          <a:p>
            <a:pPr>
              <a:lnSpc>
                <a:spcPts val="4381"/>
              </a:lnSpc>
            </a:pPr>
            <a:r>
              <a:rPr lang="en-US" sz="3129">
                <a:solidFill>
                  <a:srgbClr val="2B4B82"/>
                </a:solidFill>
                <a:latin typeface="Josefin Sans"/>
              </a:rPr>
              <a:t>2.Arch Linux mengikuti model "rolling release," yang berarti perangkat lunak selalu diperbarui ke versi terbaru secara terus-menerus, tanpa perlu mengalami versi distribusi yang berbeda.</a:t>
            </a:r>
          </a:p>
          <a:p>
            <a:pPr>
              <a:lnSpc>
                <a:spcPts val="4381"/>
              </a:lnSpc>
            </a:pPr>
          </a:p>
          <a:p>
            <a:pPr>
              <a:lnSpc>
                <a:spcPts val="4381"/>
              </a:lnSpc>
            </a:pPr>
            <a:r>
              <a:rPr lang="en-US" sz="3129">
                <a:solidFill>
                  <a:srgbClr val="2B4B82"/>
                </a:solidFill>
                <a:latin typeface="Josefin Sans"/>
              </a:rPr>
              <a:t>Sumber :</a:t>
            </a:r>
          </a:p>
          <a:p>
            <a:pPr>
              <a:lnSpc>
                <a:spcPts val="4381"/>
              </a:lnSpc>
            </a:pPr>
            <a:r>
              <a:rPr lang="en-US" sz="3129">
                <a:solidFill>
                  <a:srgbClr val="2B4B82"/>
                </a:solidFill>
                <a:latin typeface="Josefin Sans"/>
              </a:rPr>
              <a:t>https://wiki.archlinux.org/title/Arch_Linux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65461" y="1009650"/>
            <a:ext cx="10907112" cy="158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37"/>
              </a:lnSpc>
            </a:pPr>
            <a:r>
              <a:rPr lang="en-US" sz="3447">
                <a:solidFill>
                  <a:srgbClr val="2B4B82"/>
                </a:solidFill>
                <a:latin typeface="Josefin Sans Bold"/>
              </a:rPr>
              <a:t>Apa yang membedakan arch linux dari distribusi linux lainnya, terutama dalam hal pendekatannya</a:t>
            </a:r>
          </a:p>
          <a:p>
            <a:pPr>
              <a:lnSpc>
                <a:spcPts val="413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5111" y="2422189"/>
            <a:ext cx="10937778" cy="6836111"/>
          </a:xfrm>
          <a:custGeom>
            <a:avLst/>
            <a:gdLst/>
            <a:ahLst/>
            <a:cxnLst/>
            <a:rect r="r" b="b" t="t" l="l"/>
            <a:pathLst>
              <a:path h="6836111" w="10937778">
                <a:moveTo>
                  <a:pt x="0" y="0"/>
                </a:moveTo>
                <a:lnTo>
                  <a:pt x="10937778" y="0"/>
                </a:lnTo>
                <a:lnTo>
                  <a:pt x="10937778" y="6836111"/>
                </a:lnTo>
                <a:lnTo>
                  <a:pt x="0" y="68361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21297" y="1019175"/>
            <a:ext cx="8245405" cy="997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07"/>
              </a:lnSpc>
            </a:pPr>
            <a:r>
              <a:rPr lang="en-US" sz="6506">
                <a:solidFill>
                  <a:srgbClr val="2B4B82"/>
                </a:solidFill>
                <a:latin typeface="Josefin Sans Bold"/>
              </a:rPr>
              <a:t>Tampilan Arch Linux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8624" y="2497313"/>
            <a:ext cx="2512874" cy="2060557"/>
          </a:xfrm>
          <a:custGeom>
            <a:avLst/>
            <a:gdLst/>
            <a:ahLst/>
            <a:cxnLst/>
            <a:rect r="r" b="b" t="t" l="l"/>
            <a:pathLst>
              <a:path h="2060557" w="2512874">
                <a:moveTo>
                  <a:pt x="0" y="0"/>
                </a:moveTo>
                <a:lnTo>
                  <a:pt x="2512874" y="0"/>
                </a:lnTo>
                <a:lnTo>
                  <a:pt x="2512874" y="2060557"/>
                </a:lnTo>
                <a:lnTo>
                  <a:pt x="0" y="2060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826730"/>
            <a:ext cx="3325767" cy="2962956"/>
          </a:xfrm>
          <a:custGeom>
            <a:avLst/>
            <a:gdLst/>
            <a:ahLst/>
            <a:cxnLst/>
            <a:rect r="r" b="b" t="t" l="l"/>
            <a:pathLst>
              <a:path h="2962956" w="3325767">
                <a:moveTo>
                  <a:pt x="0" y="0"/>
                </a:moveTo>
                <a:lnTo>
                  <a:pt x="3325767" y="0"/>
                </a:lnTo>
                <a:lnTo>
                  <a:pt x="3325767" y="2962957"/>
                </a:lnTo>
                <a:lnTo>
                  <a:pt x="0" y="2962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64262" y="2855079"/>
            <a:ext cx="9285723" cy="6849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Instalasi Arch Linux: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Manual, kustomisasi tinggi.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Hanya paket dasar saat instalasi.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Dokumentasi mendalam diperlukan.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Lebih baru dalam pembaruan.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Memerlukan pemahaman Linux yang lebih dalam.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Distribusi User-Friendly (contoh: Ubuntu):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Instalasi otomatis, lebih sederhana.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Banyak paket sudah terinstal.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Dokumentasi lebih ramah pengguna.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Lebih konservatif dalam pengaturan.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Cocok untuk pengguna baru atau pemula.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.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2B4B82"/>
                </a:solidFill>
                <a:latin typeface="Josefin Sans"/>
              </a:rPr>
              <a:t>Sumber :</a:t>
            </a:r>
          </a:p>
          <a:p>
            <a:pPr>
              <a:lnSpc>
                <a:spcPts val="3639"/>
              </a:lnSpc>
            </a:pPr>
            <a:r>
              <a:rPr lang="en-US" sz="2599">
                <a:solidFill>
                  <a:srgbClr val="2B4B82"/>
                </a:solidFill>
                <a:latin typeface="Josefin Sans"/>
              </a:rPr>
              <a:t>https://wiki.archlinux.org/title/Installation_guide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63698" y="1260356"/>
            <a:ext cx="12306232" cy="121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80"/>
              </a:lnSpc>
            </a:pPr>
            <a:r>
              <a:rPr lang="en-US" sz="3486">
                <a:solidFill>
                  <a:srgbClr val="2B4B82"/>
                </a:solidFill>
                <a:latin typeface="Josefin Sans Bold"/>
              </a:rPr>
              <a:t>Bagaimana proses instalasi arch linux berbeda dari distribusi lain yang lebih bersifat user friendly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B4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52525"/>
            <a:ext cx="12006831" cy="84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97"/>
              </a:lnSpc>
            </a:pPr>
            <a:r>
              <a:rPr lang="en-US" sz="3761" spc="-37">
                <a:solidFill>
                  <a:srgbClr val="2B4B82"/>
                </a:solidFill>
                <a:latin typeface="Josefin Sans Bold"/>
              </a:rPr>
              <a:t>Apa itu "Arch user repository (AUR)" dan bagaimana kontribusi komunitas berperan dalam arch linux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337009" y="-1261203"/>
            <a:ext cx="6414740" cy="6631780"/>
          </a:xfrm>
          <a:custGeom>
            <a:avLst/>
            <a:gdLst/>
            <a:ahLst/>
            <a:cxnLst/>
            <a:rect r="r" b="b" t="t" l="l"/>
            <a:pathLst>
              <a:path h="6631780" w="6414740">
                <a:moveTo>
                  <a:pt x="0" y="0"/>
                </a:moveTo>
                <a:lnTo>
                  <a:pt x="6414740" y="0"/>
                </a:lnTo>
                <a:lnTo>
                  <a:pt x="6414740" y="6631780"/>
                </a:lnTo>
                <a:lnTo>
                  <a:pt x="0" y="66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20191"/>
            <a:ext cx="12995890" cy="6034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21"/>
              </a:lnSpc>
            </a:pPr>
            <a:r>
              <a:rPr lang="en-US" sz="2658">
                <a:solidFill>
                  <a:srgbClr val="2B4B82"/>
                </a:solidFill>
                <a:latin typeface="Josefin Sans Semi-Bold"/>
              </a:rPr>
              <a:t>Arch User Repository (AUR)</a:t>
            </a:r>
            <a:r>
              <a:rPr lang="en-US" sz="2658">
                <a:solidFill>
                  <a:srgbClr val="2B4B82"/>
                </a:solidFill>
                <a:latin typeface="Josefin Sans"/>
              </a:rPr>
              <a:t> adalah repositori paket komunitas di Arch Linux, memungkinkan pengguna menginstal perangkat lunak yang tidak ada di repositori resmi melalui skrip PKGBUILD.</a:t>
            </a:r>
          </a:p>
          <a:p>
            <a:pPr>
              <a:lnSpc>
                <a:spcPts val="3721"/>
              </a:lnSpc>
            </a:pPr>
          </a:p>
          <a:p>
            <a:pPr marL="573953" indent="-286976" lvl="1">
              <a:lnSpc>
                <a:spcPts val="3721"/>
              </a:lnSpc>
              <a:buFont typeface="Arial"/>
              <a:buChar char="•"/>
            </a:pPr>
            <a:r>
              <a:rPr lang="en-US" sz="2658">
                <a:solidFill>
                  <a:srgbClr val="2B4B82"/>
                </a:solidFill>
                <a:latin typeface="Josefin Sans"/>
              </a:rPr>
              <a:t>AUR &amp; PKGBUILD: Masyarakat membuat dan memperbarui skrip PKGBUILD untuk AUR, memungkinkan instalasi perangkat lunak tambahan.</a:t>
            </a:r>
          </a:p>
          <a:p>
            <a:pPr marL="573953" indent="-286976" lvl="1">
              <a:lnSpc>
                <a:spcPts val="3721"/>
              </a:lnSpc>
              <a:buFont typeface="Arial"/>
              <a:buChar char="•"/>
            </a:pPr>
            <a:r>
              <a:rPr lang="en-US" sz="2658">
                <a:solidFill>
                  <a:srgbClr val="2B4B82"/>
                </a:solidFill>
                <a:latin typeface="Josefin Sans"/>
              </a:rPr>
              <a:t>Repositori Resmi: Komunitas membantu memelihara paket-paket di repositori resmi.</a:t>
            </a:r>
          </a:p>
          <a:p>
            <a:pPr marL="573953" indent="-286976" lvl="1">
              <a:lnSpc>
                <a:spcPts val="3721"/>
              </a:lnSpc>
              <a:buFont typeface="Arial"/>
              <a:buChar char="•"/>
            </a:pPr>
            <a:r>
              <a:rPr lang="en-US" sz="2658">
                <a:solidFill>
                  <a:srgbClr val="2B4B82"/>
                </a:solidFill>
                <a:latin typeface="Josefin Sans"/>
              </a:rPr>
              <a:t>Diskusi &amp; Dukungan: Forum aktif menyediakan dukungan dan diskusi komunitas.</a:t>
            </a:r>
          </a:p>
          <a:p>
            <a:pPr marL="573953" indent="-286976" lvl="1">
              <a:lnSpc>
                <a:spcPts val="3721"/>
              </a:lnSpc>
              <a:buFont typeface="Arial"/>
              <a:buChar char="•"/>
            </a:pPr>
            <a:r>
              <a:rPr lang="en-US" sz="2658">
                <a:solidFill>
                  <a:srgbClr val="2B4B82"/>
                </a:solidFill>
                <a:latin typeface="Josefin Sans"/>
              </a:rPr>
              <a:t>Dokumentasi &amp; Wiki: Wiki komunitas memberikan panduan yang berharga.</a:t>
            </a:r>
          </a:p>
          <a:p>
            <a:pPr>
              <a:lnSpc>
                <a:spcPts val="3721"/>
              </a:lnSpc>
            </a:pPr>
          </a:p>
          <a:p>
            <a:pPr>
              <a:lnSpc>
                <a:spcPts val="3721"/>
              </a:lnSpc>
            </a:pPr>
            <a:r>
              <a:rPr lang="en-US" sz="2658">
                <a:solidFill>
                  <a:srgbClr val="2B4B82"/>
                </a:solidFill>
                <a:latin typeface="Josefin Sans"/>
                <a:hlinkClick r:id="rId4" tooltip="https://aur.archlinux.org"/>
              </a:rPr>
              <a:t>Sumber :</a:t>
            </a:r>
          </a:p>
          <a:p>
            <a:pPr>
              <a:lnSpc>
                <a:spcPts val="3721"/>
              </a:lnSpc>
            </a:pPr>
            <a:r>
              <a:rPr lang="en-US" sz="2658">
                <a:solidFill>
                  <a:srgbClr val="2B4B82"/>
                </a:solidFill>
                <a:latin typeface="Josefin Sans"/>
              </a:rPr>
              <a:t>https://aur.archlinux.org/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2916090" cy="1109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5"/>
              </a:lnSpc>
            </a:pPr>
            <a:r>
              <a:rPr lang="en-US" sz="3654">
                <a:solidFill>
                  <a:srgbClr val="94DDDE"/>
                </a:solidFill>
                <a:latin typeface="Josefin Sans Bold"/>
              </a:rPr>
              <a:t>Jelaskan mengapa arch linux sering menjadi pilihan bagi pengguna yang lebih berpengalaman di linux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39938" y="2704107"/>
            <a:ext cx="16608124" cy="655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95"/>
              </a:lnSpc>
            </a:pPr>
            <a:r>
              <a:rPr lang="en-US" sz="3710">
                <a:solidFill>
                  <a:srgbClr val="FEFEFE"/>
                </a:solidFill>
                <a:latin typeface="Josefin Sans Bold"/>
              </a:rPr>
              <a:t>Arch Linux sering dipilih oleh pengguna berpengalaman di Linux karena:</a:t>
            </a:r>
          </a:p>
          <a:p>
            <a:pPr>
              <a:lnSpc>
                <a:spcPts val="5195"/>
              </a:lnSpc>
            </a:pPr>
          </a:p>
          <a:p>
            <a:pPr>
              <a:lnSpc>
                <a:spcPts val="5195"/>
              </a:lnSpc>
            </a:pPr>
            <a:r>
              <a:rPr lang="en-US" sz="3710">
                <a:solidFill>
                  <a:srgbClr val="FEFEFE"/>
                </a:solidFill>
                <a:latin typeface="Josefin Sans"/>
              </a:rPr>
              <a:t>1. Kustomisasi Tinggi: Kontrol penuh atas sistem.</a:t>
            </a:r>
          </a:p>
          <a:p>
            <a:pPr>
              <a:lnSpc>
                <a:spcPts val="5195"/>
              </a:lnSpc>
            </a:pPr>
            <a:r>
              <a:rPr lang="en-US" sz="3710">
                <a:solidFill>
                  <a:srgbClr val="FEFEFE"/>
                </a:solidFill>
                <a:latin typeface="Josefin Sans"/>
              </a:rPr>
              <a:t>2. Instalasi Manual: Memahami detail instalasi.</a:t>
            </a:r>
          </a:p>
          <a:p>
            <a:pPr>
              <a:lnSpc>
                <a:spcPts val="5195"/>
              </a:lnSpc>
            </a:pPr>
            <a:r>
              <a:rPr lang="en-US" sz="3710">
                <a:solidFill>
                  <a:srgbClr val="FEFEFE"/>
                </a:solidFill>
                <a:latin typeface="Josefin Sans"/>
              </a:rPr>
              <a:t>3. Paket Terbaru: Versi perangkat lunak terbaru.</a:t>
            </a:r>
          </a:p>
          <a:p>
            <a:pPr>
              <a:lnSpc>
                <a:spcPts val="5195"/>
              </a:lnSpc>
            </a:pPr>
            <a:r>
              <a:rPr lang="en-US" sz="3710">
                <a:solidFill>
                  <a:srgbClr val="FEFEFE"/>
                </a:solidFill>
                <a:latin typeface="Josefin Sans"/>
              </a:rPr>
              <a:t>4. Repositori AUR: Akses beragam perangkat lunak.</a:t>
            </a:r>
          </a:p>
          <a:p>
            <a:pPr>
              <a:lnSpc>
                <a:spcPts val="5195"/>
              </a:lnSpc>
            </a:pPr>
            <a:r>
              <a:rPr lang="en-US" sz="3710">
                <a:solidFill>
                  <a:srgbClr val="FEFEFE"/>
                </a:solidFill>
                <a:latin typeface="Josefin Sans"/>
              </a:rPr>
              <a:t>5. Dokumentasi Mendalam: Panduan teknis yang kuat.</a:t>
            </a:r>
          </a:p>
          <a:p>
            <a:pPr>
              <a:lnSpc>
                <a:spcPts val="5195"/>
              </a:lnSpc>
            </a:pPr>
          </a:p>
          <a:p>
            <a:pPr>
              <a:lnSpc>
                <a:spcPts val="5195"/>
              </a:lnSpc>
            </a:pPr>
            <a:r>
              <a:rPr lang="en-US" sz="3710">
                <a:solidFill>
                  <a:srgbClr val="FEFEFE"/>
                </a:solidFill>
                <a:latin typeface="Josefin Sans"/>
              </a:rPr>
              <a:t>Sumber :</a:t>
            </a:r>
          </a:p>
          <a:p>
            <a:pPr>
              <a:lnSpc>
                <a:spcPts val="5195"/>
              </a:lnSpc>
            </a:pPr>
            <a:r>
              <a:rPr lang="en-US" sz="3710">
                <a:solidFill>
                  <a:srgbClr val="FEFEFE"/>
                </a:solidFill>
                <a:latin typeface="Josefin Sans"/>
              </a:rPr>
              <a:t>https://wiki.archlinux.org/title/Arch_Linux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27463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6419" y="1028700"/>
            <a:ext cx="14110705" cy="121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12"/>
              </a:lnSpc>
            </a:pPr>
            <a:r>
              <a:rPr lang="en-US" sz="4010">
                <a:solidFill>
                  <a:srgbClr val="31356E"/>
                </a:solidFill>
                <a:latin typeface="Josefin Sans Bold"/>
              </a:rPr>
              <a:t>Apa kelebihan dan kekurangan menggunakan arch linux dibandingkan distribusi Linux lainnya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78665"/>
            <a:ext cx="10133705" cy="547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22"/>
              </a:lnSpc>
            </a:pPr>
            <a:r>
              <a:rPr lang="en-US" sz="3018">
                <a:solidFill>
                  <a:srgbClr val="2B4B82"/>
                </a:solidFill>
                <a:latin typeface="Josefin Sans Bold"/>
              </a:rPr>
              <a:t>Kelebihan Arch Linux:</a:t>
            </a:r>
          </a:p>
          <a:p>
            <a:pPr>
              <a:lnSpc>
                <a:spcPts val="3622"/>
              </a:lnSpc>
            </a:pPr>
            <a:r>
              <a:rPr lang="en-US" sz="3018">
                <a:solidFill>
                  <a:srgbClr val="2B4B82"/>
                </a:solidFill>
                <a:latin typeface="Josefin Sans"/>
              </a:rPr>
              <a:t>- Kustomisasi tinggi dan kontrol penuh.</a:t>
            </a:r>
          </a:p>
          <a:p>
            <a:pPr>
              <a:lnSpc>
                <a:spcPts val="3622"/>
              </a:lnSpc>
            </a:pPr>
            <a:r>
              <a:rPr lang="en-US" sz="3018">
                <a:solidFill>
                  <a:srgbClr val="2B4B82"/>
                </a:solidFill>
                <a:latin typeface="Josefin Sans"/>
              </a:rPr>
              <a:t>- Paket perangkat lunak terbaru.</a:t>
            </a:r>
          </a:p>
          <a:p>
            <a:pPr>
              <a:lnSpc>
                <a:spcPts val="3622"/>
              </a:lnSpc>
            </a:pPr>
            <a:r>
              <a:rPr lang="en-US" sz="3018">
                <a:solidFill>
                  <a:srgbClr val="2B4B82"/>
                </a:solidFill>
                <a:latin typeface="Josefin Sans"/>
              </a:rPr>
              <a:t>- Repositori AUR untuk perangkat lunak komunitas.</a:t>
            </a:r>
          </a:p>
          <a:p>
            <a:pPr>
              <a:lnSpc>
                <a:spcPts val="3622"/>
              </a:lnSpc>
            </a:pPr>
          </a:p>
          <a:p>
            <a:pPr>
              <a:lnSpc>
                <a:spcPts val="3622"/>
              </a:lnSpc>
            </a:pPr>
            <a:r>
              <a:rPr lang="en-US" sz="3018">
                <a:solidFill>
                  <a:srgbClr val="2B4B82"/>
                </a:solidFill>
                <a:latin typeface="Josefin Sans Bold"/>
              </a:rPr>
              <a:t>Kekurangan Arch Linux:</a:t>
            </a:r>
          </a:p>
          <a:p>
            <a:pPr>
              <a:lnSpc>
                <a:spcPts val="3622"/>
              </a:lnSpc>
            </a:pPr>
            <a:r>
              <a:rPr lang="en-US" sz="3018">
                <a:solidFill>
                  <a:srgbClr val="2B4B82"/>
                </a:solidFill>
                <a:latin typeface="Josefin Sans"/>
              </a:rPr>
              <a:t>- Kurva pembelajaran yang tinggi.</a:t>
            </a:r>
          </a:p>
          <a:p>
            <a:pPr>
              <a:lnSpc>
                <a:spcPts val="3622"/>
              </a:lnSpc>
            </a:pPr>
            <a:r>
              <a:rPr lang="en-US" sz="3018">
                <a:solidFill>
                  <a:srgbClr val="2B4B82"/>
                </a:solidFill>
                <a:latin typeface="Josefin Sans"/>
              </a:rPr>
              <a:t>- Waktu instalasi lebih lama.</a:t>
            </a:r>
          </a:p>
          <a:p>
            <a:pPr>
              <a:lnSpc>
                <a:spcPts val="3622"/>
              </a:lnSpc>
            </a:pPr>
            <a:r>
              <a:rPr lang="en-US" sz="3018">
                <a:solidFill>
                  <a:srgbClr val="2B4B82"/>
                </a:solidFill>
                <a:latin typeface="Josefin Sans"/>
              </a:rPr>
              <a:t>- Stabilitas bisa bervariasi.</a:t>
            </a:r>
          </a:p>
          <a:p>
            <a:pPr>
              <a:lnSpc>
                <a:spcPts val="3622"/>
              </a:lnSpc>
            </a:pPr>
          </a:p>
          <a:p>
            <a:pPr>
              <a:lnSpc>
                <a:spcPts val="3622"/>
              </a:lnSpc>
            </a:pPr>
            <a:r>
              <a:rPr lang="en-US" sz="3018">
                <a:solidFill>
                  <a:srgbClr val="2B4B82"/>
                </a:solidFill>
                <a:latin typeface="Josefin Sans"/>
              </a:rPr>
              <a:t>Sumber :</a:t>
            </a:r>
          </a:p>
          <a:p>
            <a:pPr>
              <a:lnSpc>
                <a:spcPts val="3622"/>
              </a:lnSpc>
            </a:pPr>
            <a:r>
              <a:rPr lang="en-US" sz="3018">
                <a:solidFill>
                  <a:srgbClr val="2B4B82"/>
                </a:solidFill>
                <a:latin typeface="Josefin Sans"/>
              </a:rPr>
              <a:t>https://wiki.archlinux.org/title/Arch_Linux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DAFqivgXGHY</dc:identifier>
  <dcterms:modified xsi:type="dcterms:W3CDTF">2011-08-01T06:04:30Z</dcterms:modified>
  <cp:revision>1</cp:revision>
  <dc:title>Arch Linux XI SIJA 2 KEL.6</dc:title>
</cp:coreProperties>
</file>