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2" r:id="rId6"/>
    <p:sldId id="260" r:id="rId7"/>
    <p:sldId id="261" r:id="rId8"/>
    <p:sldId id="265" r:id="rId9"/>
    <p:sldId id="266" r:id="rId10"/>
    <p:sldId id="267"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218440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240052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7377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42456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5044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1565724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129448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329178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375089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58BD-0129-4A32-88FD-F7AADEF2AD45}" type="datetimeFigureOut">
              <a:rPr lang="en-US" smtClean="0"/>
              <a:t>9/26/2021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386961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158BD-0129-4A32-88FD-F7AADEF2AD45}"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254098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158BD-0129-4A32-88FD-F7AADEF2AD45}" type="datetimeFigureOut">
              <a:rPr lang="en-US" smtClean="0"/>
              <a:t>9/26/2021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35519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158BD-0129-4A32-88FD-F7AADEF2AD45}" type="datetimeFigureOut">
              <a:rPr lang="en-US" smtClean="0"/>
              <a:t>9/26/2021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314166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58BD-0129-4A32-88FD-F7AADEF2AD45}" type="datetimeFigureOut">
              <a:rPr lang="en-US" smtClean="0"/>
              <a:t>9/26/2021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418196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158BD-0129-4A32-88FD-F7AADEF2AD45}"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327981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158BD-0129-4A32-88FD-F7AADEF2AD45}" type="datetimeFigureOut">
              <a:rPr lang="en-US" smtClean="0"/>
              <a:t>9/26/2021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47E3-744A-4DC0-9E84-9B5C01812AC6}" type="slidenum">
              <a:rPr lang="en-US" smtClean="0"/>
              <a:t>‹#›</a:t>
            </a:fld>
            <a:endParaRPr lang="en-US"/>
          </a:p>
        </p:txBody>
      </p:sp>
    </p:spTree>
    <p:extLst>
      <p:ext uri="{BB962C8B-B14F-4D97-AF65-F5344CB8AC3E}">
        <p14:creationId xmlns:p14="http://schemas.microsoft.com/office/powerpoint/2010/main" val="130231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D158BD-0129-4A32-88FD-F7AADEF2AD45}" type="datetimeFigureOut">
              <a:rPr lang="en-US" smtClean="0"/>
              <a:t>9/26/2021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4D47E3-744A-4DC0-9E84-9B5C01812AC6}" type="slidenum">
              <a:rPr lang="en-US" smtClean="0"/>
              <a:t>‹#›</a:t>
            </a:fld>
            <a:endParaRPr lang="en-US"/>
          </a:p>
        </p:txBody>
      </p:sp>
    </p:spTree>
    <p:extLst>
      <p:ext uri="{BB962C8B-B14F-4D97-AF65-F5344CB8AC3E}">
        <p14:creationId xmlns:p14="http://schemas.microsoft.com/office/powerpoint/2010/main" val="424468027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D7397F25-A810-4360-AA6D-FE4D3488CEBE}"/>
              </a:ext>
            </a:extLst>
          </p:cNvPr>
          <p:cNvSpPr/>
          <p:nvPr/>
        </p:nvSpPr>
        <p:spPr>
          <a:xfrm>
            <a:off x="5653463" y="1366825"/>
            <a:ext cx="1088274" cy="129756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3">
            <a:extLst>
              <a:ext uri="{FF2B5EF4-FFF2-40B4-BE49-F238E27FC236}">
                <a16:creationId xmlns:a16="http://schemas.microsoft.com/office/drawing/2014/main" id="{E4116A45-E488-45CD-B786-C38518340CF0}"/>
              </a:ext>
            </a:extLst>
          </p:cNvPr>
          <p:cNvSpPr txBox="1">
            <a:spLocks noGrp="1"/>
          </p:cNvSpPr>
          <p:nvPr/>
        </p:nvSpPr>
        <p:spPr>
          <a:xfrm>
            <a:off x="2934564" y="656121"/>
            <a:ext cx="6526072" cy="582294"/>
          </a:xfrm>
          <a:prstGeom prst="rect">
            <a:avLst/>
          </a:prstGeom>
        </p:spPr>
        <p:txBody>
          <a:bodyPr vert="horz" wrap="square" lIns="0" tIns="15875" rIns="0" bIns="0" rtlCol="0">
            <a:spAutoFit/>
          </a:bodyPr>
          <a:lstStyle>
            <a:lvl1pPr>
              <a:defRPr sz="2300" b="0" i="0">
                <a:solidFill>
                  <a:schemeClr val="tx1"/>
                </a:solidFill>
                <a:latin typeface="Arial"/>
                <a:ea typeface="+mj-ea"/>
                <a:cs typeface="Arial"/>
              </a:defRPr>
            </a:lvl1pPr>
          </a:lstStyle>
          <a:p>
            <a:pPr marL="19685" algn="ctr">
              <a:lnSpc>
                <a:spcPts val="2685"/>
              </a:lnSpc>
              <a:spcBef>
                <a:spcPts val="125"/>
              </a:spcBef>
            </a:pPr>
            <a:r>
              <a:rPr lang="en-US" b="1" spc="15" dirty="0" err="1">
                <a:latin typeface="Times New Roman" panose="02020603050405020304" pitchFamily="18" charset="0"/>
                <a:cs typeface="Times New Roman" panose="02020603050405020304" pitchFamily="18" charset="0"/>
              </a:rPr>
              <a:t>Ahsanullah</a:t>
            </a:r>
            <a:r>
              <a:rPr lang="en-US" b="1" spc="15" dirty="0">
                <a:latin typeface="Times New Roman" panose="02020603050405020304" pitchFamily="18" charset="0"/>
                <a:cs typeface="Times New Roman" panose="02020603050405020304" pitchFamily="18" charset="0"/>
              </a:rPr>
              <a:t> University </a:t>
            </a:r>
            <a:r>
              <a:rPr lang="en-US" b="1" spc="110" dirty="0">
                <a:latin typeface="Times New Roman" panose="02020603050405020304" pitchFamily="18" charset="0"/>
                <a:cs typeface="Times New Roman" panose="02020603050405020304" pitchFamily="18" charset="0"/>
              </a:rPr>
              <a:t>of</a:t>
            </a:r>
            <a:r>
              <a:rPr lang="en-US" b="1" spc="-405"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Science </a:t>
            </a:r>
            <a:r>
              <a:rPr lang="en-US" b="1" spc="5" dirty="0">
                <a:latin typeface="Times New Roman" panose="02020603050405020304" pitchFamily="18" charset="0"/>
                <a:cs typeface="Times New Roman" panose="02020603050405020304" pitchFamily="18" charset="0"/>
              </a:rPr>
              <a:t>and </a:t>
            </a:r>
            <a:r>
              <a:rPr lang="en-US" b="1" spc="15" dirty="0">
                <a:latin typeface="Times New Roman" panose="02020603050405020304" pitchFamily="18" charset="0"/>
                <a:cs typeface="Times New Roman" panose="02020603050405020304" pitchFamily="18" charset="0"/>
              </a:rPr>
              <a:t>Technology</a:t>
            </a:r>
          </a:p>
          <a:p>
            <a:pPr marL="20320" algn="ctr">
              <a:lnSpc>
                <a:spcPts val="1664"/>
              </a:lnSpc>
            </a:pPr>
            <a:r>
              <a:rPr lang="en-US" sz="1450" spc="10" dirty="0">
                <a:latin typeface="Times New Roman" panose="02020603050405020304" pitchFamily="18" charset="0"/>
                <a:cs typeface="Times New Roman" panose="02020603050405020304" pitchFamily="18" charset="0"/>
              </a:rPr>
              <a:t>Department </a:t>
            </a:r>
            <a:r>
              <a:rPr lang="en-US" sz="1450" spc="5" dirty="0">
                <a:latin typeface="Times New Roman" panose="02020603050405020304" pitchFamily="18" charset="0"/>
                <a:cs typeface="Times New Roman" panose="02020603050405020304" pitchFamily="18" charset="0"/>
              </a:rPr>
              <a:t>of </a:t>
            </a:r>
            <a:r>
              <a:rPr lang="en-US" sz="1450" spc="10" dirty="0">
                <a:latin typeface="Times New Roman" panose="02020603050405020304" pitchFamily="18" charset="0"/>
                <a:cs typeface="Times New Roman" panose="02020603050405020304" pitchFamily="18" charset="0"/>
              </a:rPr>
              <a:t>Computer </a:t>
            </a:r>
            <a:r>
              <a:rPr lang="en-US" sz="1450" spc="5" dirty="0">
                <a:latin typeface="Times New Roman" panose="02020603050405020304" pitchFamily="18" charset="0"/>
                <a:cs typeface="Times New Roman" panose="02020603050405020304" pitchFamily="18" charset="0"/>
              </a:rPr>
              <a:t>Science </a:t>
            </a:r>
            <a:r>
              <a:rPr lang="en-US" sz="1450" spc="10" dirty="0">
                <a:latin typeface="Times New Roman" panose="02020603050405020304" pitchFamily="18" charset="0"/>
                <a:cs typeface="Times New Roman" panose="02020603050405020304" pitchFamily="18" charset="0"/>
              </a:rPr>
              <a:t>and</a:t>
            </a:r>
            <a:r>
              <a:rPr lang="en-US" sz="1450" spc="-20" dirty="0">
                <a:latin typeface="Times New Roman" panose="02020603050405020304" pitchFamily="18" charset="0"/>
                <a:cs typeface="Times New Roman" panose="02020603050405020304" pitchFamily="18" charset="0"/>
              </a:rPr>
              <a:t> </a:t>
            </a:r>
            <a:r>
              <a:rPr lang="en-US" sz="1450" dirty="0">
                <a:latin typeface="Times New Roman" panose="02020603050405020304" pitchFamily="18" charset="0"/>
                <a:cs typeface="Times New Roman" panose="02020603050405020304" pitchFamily="18" charset="0"/>
              </a:rPr>
              <a:t>Engineering</a:t>
            </a:r>
          </a:p>
        </p:txBody>
      </p:sp>
      <p:sp>
        <p:nvSpPr>
          <p:cNvPr id="10" name="object 4">
            <a:extLst>
              <a:ext uri="{FF2B5EF4-FFF2-40B4-BE49-F238E27FC236}">
                <a16:creationId xmlns:a16="http://schemas.microsoft.com/office/drawing/2014/main" id="{559AE987-B7E7-4D6F-B6C6-81DBD5B8606D}"/>
              </a:ext>
            </a:extLst>
          </p:cNvPr>
          <p:cNvSpPr txBox="1"/>
          <p:nvPr/>
        </p:nvSpPr>
        <p:spPr>
          <a:xfrm>
            <a:off x="2167466" y="3027064"/>
            <a:ext cx="9279467" cy="946413"/>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57275" marR="1109980" indent="603885">
              <a:lnSpc>
                <a:spcPct val="100000"/>
              </a:lnSpc>
              <a:spcBef>
                <a:spcPts val="100"/>
              </a:spcBef>
            </a:pPr>
            <a:r>
              <a:rPr sz="1900" spc="-15" dirty="0">
                <a:latin typeface="Times New Roman" panose="02020603050405020304" pitchFamily="18" charset="0"/>
                <a:cs typeface="Times New Roman" panose="02020603050405020304" pitchFamily="18" charset="0"/>
              </a:rPr>
              <a:t>Course </a:t>
            </a:r>
            <a:r>
              <a:rPr sz="1900" dirty="0">
                <a:latin typeface="Times New Roman" panose="02020603050405020304" pitchFamily="18" charset="0"/>
                <a:cs typeface="Times New Roman" panose="02020603050405020304" pitchFamily="18" charset="0"/>
              </a:rPr>
              <a:t>No. </a:t>
            </a:r>
            <a:r>
              <a:rPr sz="1900" spc="-25"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CSE4214</a:t>
            </a:r>
          </a:p>
          <a:p>
            <a:pPr marL="1057275" marR="1109980" indent="603885">
              <a:lnSpc>
                <a:spcPct val="100000"/>
              </a:lnSpc>
              <a:spcBef>
                <a:spcPts val="100"/>
              </a:spcBef>
            </a:pPr>
            <a:r>
              <a:rPr sz="1900" spc="-15" dirty="0">
                <a:latin typeface="Times New Roman" panose="02020603050405020304" pitchFamily="18" charset="0"/>
                <a:cs typeface="Times New Roman" panose="02020603050405020304" pitchFamily="18" charset="0"/>
              </a:rPr>
              <a:t>Course</a:t>
            </a:r>
            <a:r>
              <a:rPr sz="1900" spc="-125" dirty="0">
                <a:latin typeface="Times New Roman" panose="02020603050405020304" pitchFamily="18" charset="0"/>
                <a:cs typeface="Times New Roman" panose="02020603050405020304" pitchFamily="18" charset="0"/>
              </a:rPr>
              <a:t> </a:t>
            </a:r>
            <a:r>
              <a:rPr sz="1900" spc="35" dirty="0">
                <a:latin typeface="Times New Roman" panose="02020603050405020304" pitchFamily="18" charset="0"/>
                <a:cs typeface="Times New Roman" panose="02020603050405020304" pitchFamily="18" charset="0"/>
              </a:rPr>
              <a:t>Title</a:t>
            </a:r>
            <a:r>
              <a:rPr sz="1900" spc="-60" dirty="0">
                <a:latin typeface="Times New Roman" panose="02020603050405020304" pitchFamily="18" charset="0"/>
                <a:cs typeface="Times New Roman" panose="02020603050405020304" pitchFamily="18" charset="0"/>
              </a:rPr>
              <a:t> </a:t>
            </a:r>
            <a:r>
              <a:rPr sz="1900" spc="-25"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Pattern Recognition Lab</a:t>
            </a:r>
          </a:p>
          <a:p>
            <a:pPr marL="1057275" marR="1109980" indent="603885">
              <a:lnSpc>
                <a:spcPct val="100000"/>
              </a:lnSpc>
              <a:spcBef>
                <a:spcPts val="100"/>
              </a:spcBef>
            </a:pPr>
            <a:r>
              <a:rPr lang="en-US" sz="2000" dirty="0">
                <a:latin typeface="Times New Roman" panose="02020603050405020304" pitchFamily="18" charset="0"/>
                <a:cs typeface="Times New Roman" panose="02020603050405020304" pitchFamily="18" charset="0"/>
              </a:rPr>
              <a:t>Topic: </a:t>
            </a:r>
            <a:r>
              <a:rPr lang="en-US" sz="2000" b="0" i="0" dirty="0">
                <a:effectLst/>
                <a:latin typeface="Times New Roman" panose="02020603050405020304" pitchFamily="18" charset="0"/>
                <a:cs typeface="Times New Roman" panose="02020603050405020304" pitchFamily="18" charset="0"/>
              </a:rPr>
              <a:t>Crime Prediction Using Machine Learning</a:t>
            </a:r>
            <a:endParaRPr sz="19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EFA1D3-CE35-4B20-B5B8-EB6E3CB92D25}"/>
              </a:ext>
            </a:extLst>
          </p:cNvPr>
          <p:cNvSpPr txBox="1"/>
          <p:nvPr/>
        </p:nvSpPr>
        <p:spPr>
          <a:xfrm>
            <a:off x="3871382" y="4561797"/>
            <a:ext cx="26543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Submitted by:</a:t>
            </a:r>
          </a:p>
          <a:p>
            <a:r>
              <a:rPr lang="en-US" dirty="0">
                <a:latin typeface="Times New Roman" panose="02020603050405020304" pitchFamily="18" charset="0"/>
                <a:cs typeface="Times New Roman" panose="02020603050405020304" pitchFamily="18" charset="0"/>
              </a:rPr>
              <a:t>  160104082</a:t>
            </a:r>
          </a:p>
          <a:p>
            <a:r>
              <a:rPr lang="en-US" dirty="0">
                <a:latin typeface="Times New Roman" panose="02020603050405020304" pitchFamily="18" charset="0"/>
                <a:cs typeface="Times New Roman" panose="02020603050405020304" pitchFamily="18" charset="0"/>
              </a:rPr>
              <a:t>  160104128</a:t>
            </a:r>
          </a:p>
          <a:p>
            <a:r>
              <a:rPr lang="en-US" dirty="0">
                <a:latin typeface="Times New Roman" panose="02020603050405020304" pitchFamily="18" charset="0"/>
                <a:cs typeface="Times New Roman" panose="02020603050405020304" pitchFamily="18" charset="0"/>
              </a:rPr>
              <a:t>  160104137</a:t>
            </a:r>
          </a:p>
        </p:txBody>
      </p:sp>
    </p:spTree>
    <p:extLst>
      <p:ext uri="{BB962C8B-B14F-4D97-AF65-F5344CB8AC3E}">
        <p14:creationId xmlns:p14="http://schemas.microsoft.com/office/powerpoint/2010/main" val="2124701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58FFA-6664-448D-AB23-32533AAEC19E}"/>
              </a:ext>
            </a:extLst>
          </p:cNvPr>
          <p:cNvSpPr txBox="1"/>
          <p:nvPr/>
        </p:nvSpPr>
        <p:spPr>
          <a:xfrm>
            <a:off x="2142066" y="1210733"/>
            <a:ext cx="2099733"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Random Forest: </a:t>
            </a:r>
            <a:endParaRPr lang="en-US" b="1"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802D2CC-241D-409E-B9AE-9F1E3EE9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854" y="1767340"/>
            <a:ext cx="7220958" cy="1105054"/>
          </a:xfrm>
          <a:prstGeom prst="rect">
            <a:avLst/>
          </a:prstGeom>
        </p:spPr>
      </p:pic>
    </p:spTree>
    <p:extLst>
      <p:ext uri="{BB962C8B-B14F-4D97-AF65-F5344CB8AC3E}">
        <p14:creationId xmlns:p14="http://schemas.microsoft.com/office/powerpoint/2010/main" val="24582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0C3883-8AF4-4DAB-A89D-C137702D2D14}"/>
              </a:ext>
            </a:extLst>
          </p:cNvPr>
          <p:cNvSpPr txBox="1"/>
          <p:nvPr/>
        </p:nvSpPr>
        <p:spPr>
          <a:xfrm>
            <a:off x="2912533" y="1219201"/>
            <a:ext cx="218439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Results(Cont.):</a:t>
            </a:r>
          </a:p>
        </p:txBody>
      </p:sp>
      <p:graphicFrame>
        <p:nvGraphicFramePr>
          <p:cNvPr id="5" name="Table 5">
            <a:extLst>
              <a:ext uri="{FF2B5EF4-FFF2-40B4-BE49-F238E27FC236}">
                <a16:creationId xmlns:a16="http://schemas.microsoft.com/office/drawing/2014/main" id="{A5C24E3E-3000-4780-B211-7207D120DD32}"/>
              </a:ext>
            </a:extLst>
          </p:cNvPr>
          <p:cNvGraphicFramePr>
            <a:graphicFrameLocks noGrp="1"/>
          </p:cNvGraphicFramePr>
          <p:nvPr>
            <p:extLst>
              <p:ext uri="{D42A27DB-BD31-4B8C-83A1-F6EECF244321}">
                <p14:modId xmlns:p14="http://schemas.microsoft.com/office/powerpoint/2010/main" val="480732153"/>
              </p:ext>
            </p:extLst>
          </p:nvPr>
        </p:nvGraphicFramePr>
        <p:xfrm>
          <a:off x="3001433" y="1744134"/>
          <a:ext cx="5876185" cy="2487507"/>
        </p:xfrm>
        <a:graphic>
          <a:graphicData uri="http://schemas.openxmlformats.org/drawingml/2006/table">
            <a:tbl>
              <a:tblPr firstRow="1" bandRow="1">
                <a:tableStyleId>{5C22544A-7EE6-4342-B048-85BDC9FD1C3A}</a:tableStyleId>
              </a:tblPr>
              <a:tblGrid>
                <a:gridCol w="2349818">
                  <a:extLst>
                    <a:ext uri="{9D8B030D-6E8A-4147-A177-3AD203B41FA5}">
                      <a16:colId xmlns:a16="http://schemas.microsoft.com/office/drawing/2014/main" val="1787469883"/>
                    </a:ext>
                  </a:extLst>
                </a:gridCol>
                <a:gridCol w="3526367">
                  <a:extLst>
                    <a:ext uri="{9D8B030D-6E8A-4147-A177-3AD203B41FA5}">
                      <a16:colId xmlns:a16="http://schemas.microsoft.com/office/drawing/2014/main" val="1548331517"/>
                    </a:ext>
                  </a:extLst>
                </a:gridCol>
              </a:tblGrid>
              <a:tr h="633307">
                <a:tc>
                  <a:txBody>
                    <a:bodyPr/>
                    <a:lstStyle/>
                    <a:p>
                      <a:r>
                        <a:rPr lang="en-US" dirty="0"/>
                        <a:t>Classifier</a:t>
                      </a:r>
                    </a:p>
                  </a:txBody>
                  <a:tcPr/>
                </a:tc>
                <a:tc>
                  <a:txBody>
                    <a:bodyPr/>
                    <a:lstStyle/>
                    <a:p>
                      <a:r>
                        <a:rPr lang="en-US" dirty="0"/>
                        <a:t>Accuracy</a:t>
                      </a:r>
                    </a:p>
                  </a:txBody>
                  <a:tcPr/>
                </a:tc>
                <a:extLst>
                  <a:ext uri="{0D108BD9-81ED-4DB2-BD59-A6C34878D82A}">
                    <a16:rowId xmlns:a16="http://schemas.microsoft.com/office/drawing/2014/main" val="2828076695"/>
                  </a:ext>
                </a:extLst>
              </a:tr>
              <a:tr h="370840">
                <a:tc>
                  <a:txBody>
                    <a:bodyPr/>
                    <a:lstStyle/>
                    <a:p>
                      <a:r>
                        <a:rPr lang="en-US" sz="1800" dirty="0">
                          <a:latin typeface="Times New Roman" panose="02020603050405020304" pitchFamily="18" charset="0"/>
                          <a:cs typeface="Times New Roman" panose="02020603050405020304" pitchFamily="18" charset="0"/>
                        </a:rPr>
                        <a:t>Decision </a:t>
                      </a:r>
                      <a:r>
                        <a:rPr lang="en-US" sz="1800" spc="-25" dirty="0">
                          <a:latin typeface="Times New Roman" panose="02020603050405020304" pitchFamily="18" charset="0"/>
                          <a:cs typeface="Times New Roman" panose="02020603050405020304" pitchFamily="18" charset="0"/>
                        </a:rPr>
                        <a:t>Tree</a:t>
                      </a:r>
                      <a:r>
                        <a:rPr lang="en-US" sz="1800" spc="-135" dirty="0">
                          <a:latin typeface="Times New Roman" panose="02020603050405020304" pitchFamily="18" charset="0"/>
                          <a:cs typeface="Times New Roman" panose="02020603050405020304" pitchFamily="18" charset="0"/>
                        </a:rPr>
                        <a:t> </a:t>
                      </a:r>
                      <a:endParaRPr lang="en-US" dirty="0"/>
                    </a:p>
                  </a:txBody>
                  <a:tcPr/>
                </a:tc>
                <a:tc>
                  <a:txBody>
                    <a:bodyPr/>
                    <a:lstStyle/>
                    <a:p>
                      <a:r>
                        <a:rPr lang="en-US" dirty="0"/>
                        <a:t>23.465</a:t>
                      </a:r>
                    </a:p>
                  </a:txBody>
                  <a:tcPr/>
                </a:tc>
                <a:extLst>
                  <a:ext uri="{0D108BD9-81ED-4DB2-BD59-A6C34878D82A}">
                    <a16:rowId xmlns:a16="http://schemas.microsoft.com/office/drawing/2014/main" val="3028475070"/>
                  </a:ext>
                </a:extLst>
              </a:tr>
              <a:tr h="370840">
                <a:tc>
                  <a:txBody>
                    <a:bodyPr/>
                    <a:lstStyle/>
                    <a:p>
                      <a:r>
                        <a:rPr lang="en-US" sz="1800" dirty="0">
                          <a:latin typeface="Times New Roman" panose="02020603050405020304" pitchFamily="18" charset="0"/>
                          <a:cs typeface="Times New Roman" panose="02020603050405020304" pitchFamily="18" charset="0"/>
                        </a:rPr>
                        <a:t>KNN</a:t>
                      </a:r>
                      <a:endParaRPr lang="en-US" dirty="0"/>
                    </a:p>
                  </a:txBody>
                  <a:tcPr/>
                </a:tc>
                <a:tc>
                  <a:txBody>
                    <a:bodyPr/>
                    <a:lstStyle/>
                    <a:p>
                      <a:r>
                        <a:rPr lang="en-US" dirty="0"/>
                        <a:t>18.662</a:t>
                      </a:r>
                    </a:p>
                  </a:txBody>
                  <a:tcPr/>
                </a:tc>
                <a:extLst>
                  <a:ext uri="{0D108BD9-81ED-4DB2-BD59-A6C34878D82A}">
                    <a16:rowId xmlns:a16="http://schemas.microsoft.com/office/drawing/2014/main" val="3659348645"/>
                  </a:ext>
                </a:extLst>
              </a:tr>
              <a:tr h="370840">
                <a:tc>
                  <a:txBody>
                    <a:bodyPr/>
                    <a:lstStyle/>
                    <a:p>
                      <a:r>
                        <a:rPr lang="en-US" sz="1800" dirty="0">
                          <a:latin typeface="Times New Roman" panose="02020603050405020304" pitchFamily="18" charset="0"/>
                          <a:cs typeface="Times New Roman" panose="02020603050405020304" pitchFamily="18" charset="0"/>
                        </a:rPr>
                        <a:t>Gaussian Naive Bayes </a:t>
                      </a:r>
                      <a:endParaRPr lang="en-US" dirty="0"/>
                    </a:p>
                  </a:txBody>
                  <a:tcPr/>
                </a:tc>
                <a:tc>
                  <a:txBody>
                    <a:bodyPr/>
                    <a:lstStyle/>
                    <a:p>
                      <a:r>
                        <a:rPr lang="en-US" dirty="0"/>
                        <a:t>19.824</a:t>
                      </a:r>
                    </a:p>
                  </a:txBody>
                  <a:tcPr/>
                </a:tc>
                <a:extLst>
                  <a:ext uri="{0D108BD9-81ED-4DB2-BD59-A6C34878D82A}">
                    <a16:rowId xmlns:a16="http://schemas.microsoft.com/office/drawing/2014/main" val="347624409"/>
                  </a:ext>
                </a:extLst>
              </a:tr>
              <a:tr h="370840">
                <a:tc>
                  <a:txBody>
                    <a:bodyPr/>
                    <a:lstStyle/>
                    <a:p>
                      <a:r>
                        <a:rPr lang="en-US" sz="1800" dirty="0">
                          <a:latin typeface="Times New Roman" panose="02020603050405020304" pitchFamily="18" charset="0"/>
                          <a:cs typeface="Times New Roman" panose="02020603050405020304" pitchFamily="18" charset="0"/>
                        </a:rPr>
                        <a:t>Logistic Regression </a:t>
                      </a:r>
                      <a:endParaRPr lang="en-US" dirty="0"/>
                    </a:p>
                  </a:txBody>
                  <a:tcPr/>
                </a:tc>
                <a:tc>
                  <a:txBody>
                    <a:bodyPr/>
                    <a:lstStyle/>
                    <a:p>
                      <a:r>
                        <a:rPr lang="en-US" dirty="0"/>
                        <a:t>21.116</a:t>
                      </a:r>
                    </a:p>
                  </a:txBody>
                  <a:tcPr/>
                </a:tc>
                <a:extLst>
                  <a:ext uri="{0D108BD9-81ED-4DB2-BD59-A6C34878D82A}">
                    <a16:rowId xmlns:a16="http://schemas.microsoft.com/office/drawing/2014/main" val="1101407939"/>
                  </a:ext>
                </a:extLst>
              </a:tr>
              <a:tr h="370840">
                <a:tc>
                  <a:txBody>
                    <a:bodyPr/>
                    <a:lstStyle/>
                    <a:p>
                      <a:r>
                        <a:rPr lang="en-US" sz="1800" dirty="0">
                          <a:latin typeface="Times New Roman" panose="02020603050405020304" pitchFamily="18" charset="0"/>
                          <a:cs typeface="Times New Roman" panose="02020603050405020304" pitchFamily="18" charset="0"/>
                        </a:rPr>
                        <a:t>Random Forest </a:t>
                      </a:r>
                      <a:endParaRPr lang="en-US" dirty="0"/>
                    </a:p>
                  </a:txBody>
                  <a:tcPr/>
                </a:tc>
                <a:tc>
                  <a:txBody>
                    <a:bodyPr/>
                    <a:lstStyle/>
                    <a:p>
                      <a:r>
                        <a:rPr lang="en-US" dirty="0"/>
                        <a:t>27.605 </a:t>
                      </a:r>
                    </a:p>
                  </a:txBody>
                  <a:tcPr/>
                </a:tc>
                <a:extLst>
                  <a:ext uri="{0D108BD9-81ED-4DB2-BD59-A6C34878D82A}">
                    <a16:rowId xmlns:a16="http://schemas.microsoft.com/office/drawing/2014/main" val="1470131785"/>
                  </a:ext>
                </a:extLst>
              </a:tr>
            </a:tbl>
          </a:graphicData>
        </a:graphic>
      </p:graphicFrame>
      <p:sp>
        <p:nvSpPr>
          <p:cNvPr id="6" name="TextBox 5">
            <a:extLst>
              <a:ext uri="{FF2B5EF4-FFF2-40B4-BE49-F238E27FC236}">
                <a16:creationId xmlns:a16="http://schemas.microsoft.com/office/drawing/2014/main" id="{805D0190-DB91-460A-B998-47F731162A6C}"/>
              </a:ext>
            </a:extLst>
          </p:cNvPr>
          <p:cNvSpPr txBox="1"/>
          <p:nvPr/>
        </p:nvSpPr>
        <p:spPr>
          <a:xfrm>
            <a:off x="2912534" y="4953000"/>
            <a:ext cx="8051800" cy="369332"/>
          </a:xfrm>
          <a:prstGeom prst="rect">
            <a:avLst/>
          </a:prstGeom>
          <a:noFill/>
        </p:spPr>
        <p:txBody>
          <a:bodyPr wrap="square" rtlCol="0">
            <a:spAutoFit/>
          </a:bodyPr>
          <a:lstStyle/>
          <a:p>
            <a:r>
              <a:rPr lang="en-US" dirty="0"/>
              <a:t>Comparing the results </a:t>
            </a:r>
            <a:r>
              <a:rPr lang="en-US" sz="1800" dirty="0">
                <a:latin typeface="Times New Roman" panose="02020603050405020304" pitchFamily="18" charset="0"/>
                <a:cs typeface="Times New Roman" panose="02020603050405020304" pitchFamily="18" charset="0"/>
              </a:rPr>
              <a:t>Random Forest classifier gives the best result.</a:t>
            </a:r>
            <a:r>
              <a:rPr lang="en-US" dirty="0"/>
              <a:t> </a:t>
            </a:r>
          </a:p>
        </p:txBody>
      </p:sp>
    </p:spTree>
    <p:extLst>
      <p:ext uri="{BB962C8B-B14F-4D97-AF65-F5344CB8AC3E}">
        <p14:creationId xmlns:p14="http://schemas.microsoft.com/office/powerpoint/2010/main" val="298913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80212D-F3A2-4881-ABFC-6DF8427E9463}"/>
              </a:ext>
            </a:extLst>
          </p:cNvPr>
          <p:cNvSpPr txBox="1"/>
          <p:nvPr/>
        </p:nvSpPr>
        <p:spPr>
          <a:xfrm>
            <a:off x="2099733" y="1794933"/>
            <a:ext cx="7992533"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 and future work:</a:t>
            </a:r>
          </a:p>
          <a:p>
            <a:r>
              <a:rPr lang="en-US" b="1" dirty="0">
                <a:latin typeface="Times New Roman" panose="02020603050405020304" pitchFamily="18" charset="0"/>
                <a:cs typeface="Times New Roman" panose="02020603050405020304" pitchFamily="18" charset="0"/>
              </a:rPr>
              <a:t>                                              </a:t>
            </a:r>
          </a:p>
          <a:p>
            <a:pPr algn="just"/>
            <a:r>
              <a:rPr lang="en-US" dirty="0"/>
              <a:t>                     </a:t>
            </a:r>
            <a:r>
              <a:rPr lang="en-US" dirty="0">
                <a:latin typeface="Times New Roman" panose="02020603050405020304" pitchFamily="18" charset="0"/>
                <a:cs typeface="Times New Roman" panose="02020603050405020304" pitchFamily="18" charset="0"/>
              </a:rPr>
              <a:t>For this research, only crime data has been used, but as many researched have showed that a particular area’s socio-economic standard is also a key indicator of possible criminal activity. This machine learning agent could incorporate those data and might perform better. Also, there are many advanced machine learning approaches that can be explored. Deep Learning Neural Networks can provide a more balanced understanding of criminal activities.</a:t>
            </a:r>
          </a:p>
        </p:txBody>
      </p:sp>
    </p:spTree>
    <p:extLst>
      <p:ext uri="{BB962C8B-B14F-4D97-AF65-F5344CB8AC3E}">
        <p14:creationId xmlns:p14="http://schemas.microsoft.com/office/powerpoint/2010/main" val="248665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DFD9ED-10F3-43CA-AB06-FFBA1A108938}"/>
              </a:ext>
            </a:extLst>
          </p:cNvPr>
          <p:cNvSpPr txBox="1"/>
          <p:nvPr/>
        </p:nvSpPr>
        <p:spPr>
          <a:xfrm>
            <a:off x="1837267" y="1921933"/>
            <a:ext cx="8720667" cy="286232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Introduction:</a:t>
            </a:r>
          </a:p>
          <a:p>
            <a:pPr algn="just"/>
            <a:r>
              <a:rPr lang="en-US" dirty="0">
                <a:latin typeface="Times New Roman" panose="02020603050405020304" pitchFamily="18" charset="0"/>
                <a:cs typeface="Times New Roman" panose="02020603050405020304" pitchFamily="18" charset="0"/>
              </a:rPr>
              <a:t>                        Criminal activities are present in every region of the world affecting quality of life and socio-economical development. Recognizing the patterns of criminal activity of a place is paramount in order to prevent it. Law enforcement agencies can work effectively and respond faster if they have better knowledge about crime patterns in different geological points of a city. The aim of this </a:t>
            </a:r>
            <a:r>
              <a:rPr lang="en-US" dirty="0" err="1">
                <a:latin typeface="Times New Roman" panose="02020603050405020304" pitchFamily="18" charset="0"/>
                <a:cs typeface="Times New Roman" panose="02020603050405020304" pitchFamily="18" charset="0"/>
              </a:rPr>
              <a:t>priject</a:t>
            </a:r>
            <a:r>
              <a:rPr lang="en-US" dirty="0">
                <a:latin typeface="Times New Roman" panose="02020603050405020304" pitchFamily="18" charset="0"/>
                <a:cs typeface="Times New Roman" panose="02020603050405020304" pitchFamily="18" charset="0"/>
              </a:rPr>
              <a:t> is to use machine learning techniques to classify a criminal incident. The experimentation is conducted on a dataset containing San Francisco’s crime records from 2003 - 2015. For this supervised classification problem, Decision Tree, K Neighbors, Gaussian Naive Bayes, Logistic Regression, Random Forest classification models were used.</a:t>
            </a:r>
          </a:p>
        </p:txBody>
      </p:sp>
    </p:spTree>
    <p:extLst>
      <p:ext uri="{BB962C8B-B14F-4D97-AF65-F5344CB8AC3E}">
        <p14:creationId xmlns:p14="http://schemas.microsoft.com/office/powerpoint/2010/main" val="137841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EAF81A-33F5-4EE2-95CE-DEE48111CB02}"/>
              </a:ext>
            </a:extLst>
          </p:cNvPr>
          <p:cNvSpPr txBox="1"/>
          <p:nvPr/>
        </p:nvSpPr>
        <p:spPr>
          <a:xfrm>
            <a:off x="1490134" y="1168400"/>
            <a:ext cx="8432800"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Literature review:</a:t>
            </a:r>
          </a:p>
          <a:p>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the usage of mobile network infrastructure and demographic information of people living in different areas of London, a group of researchers were able to predict if particular areas of London would become a criminal hotspot . They have implied that anonymized data collected by mobile networks contain indicators for predicting crime levels.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t>Wang et al </a:t>
            </a:r>
            <a:r>
              <a:rPr lang="en-US" dirty="0">
                <a:latin typeface="Times New Roman" panose="02020603050405020304" pitchFamily="18" charset="0"/>
                <a:cs typeface="Times New Roman" panose="02020603050405020304" pitchFamily="18" charset="0"/>
              </a:rPr>
              <a:t>proposed the Series Finder, a machine learning agent that tried to find patterns in crime committed by same offender or groups of offenders. Clustering has also been used to study patterns of criminal behavior and geographic criminal history.</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97203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6CA424-F500-474E-B023-9D58C5CC061D}"/>
              </a:ext>
            </a:extLst>
          </p:cNvPr>
          <p:cNvSpPr txBox="1"/>
          <p:nvPr/>
        </p:nvSpPr>
        <p:spPr>
          <a:xfrm>
            <a:off x="2150533" y="1701800"/>
            <a:ext cx="7298267" cy="3139321"/>
          </a:xfrm>
          <a:prstGeom prst="rect">
            <a:avLst/>
          </a:prstGeom>
          <a:noFill/>
        </p:spPr>
        <p:txBody>
          <a:bodyPr wrap="square" rtlCol="0">
            <a:spAutoFit/>
          </a:bodyPr>
          <a:lstStyle/>
          <a:p>
            <a:pPr marL="342900" indent="-34290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Remond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Baveja</a:t>
            </a:r>
            <a:r>
              <a:rPr lang="en-US" dirty="0">
                <a:latin typeface="Times New Roman" panose="02020603050405020304" pitchFamily="18" charset="0"/>
                <a:cs typeface="Times New Roman" panose="02020603050405020304" pitchFamily="18" charset="0"/>
              </a:rPr>
              <a:t>  have worked on the data noise problem and studied how some 3 police reports or cases are idiosyncratic and do not contain good indicative matrices. Their proposed system called Case-Based Reasoning (CBR) filtered out these cases, and using this system, they were able to predict better compared to not having any filters on the data.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Combining two datasets - 1990 US LEMAS and crime data 1995 FBI UCR and applying classification techniques like Decision Tree and Naive Bayesian algorithm, 83.95accuracy have been achieved when asked to predict a crime category for different states of USA.</a:t>
            </a:r>
          </a:p>
          <a:p>
            <a:endParaRPr lang="en-US" dirty="0"/>
          </a:p>
        </p:txBody>
      </p:sp>
      <p:sp>
        <p:nvSpPr>
          <p:cNvPr id="6" name="TextBox 5">
            <a:extLst>
              <a:ext uri="{FF2B5EF4-FFF2-40B4-BE49-F238E27FC236}">
                <a16:creationId xmlns:a16="http://schemas.microsoft.com/office/drawing/2014/main" id="{3F8822C5-D1BE-475F-997C-5DEEE0DDBFDA}"/>
              </a:ext>
            </a:extLst>
          </p:cNvPr>
          <p:cNvSpPr txBox="1"/>
          <p:nvPr/>
        </p:nvSpPr>
        <p:spPr>
          <a:xfrm>
            <a:off x="2446867" y="1083733"/>
            <a:ext cx="288713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Literature review (cont.):</a:t>
            </a:r>
          </a:p>
          <a:p>
            <a:endParaRPr lang="en-US" dirty="0"/>
          </a:p>
        </p:txBody>
      </p:sp>
    </p:spTree>
    <p:extLst>
      <p:ext uri="{BB962C8B-B14F-4D97-AF65-F5344CB8AC3E}">
        <p14:creationId xmlns:p14="http://schemas.microsoft.com/office/powerpoint/2010/main" val="235209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4DB9C71-7049-4BD4-9D96-0F8E37147164}"/>
              </a:ext>
            </a:extLst>
          </p:cNvPr>
          <p:cNvSpPr>
            <a:spLocks noGrp="1"/>
          </p:cNvSpPr>
          <p:nvPr>
            <p:ph idx="1"/>
          </p:nvPr>
        </p:nvSpPr>
        <p:spPr>
          <a:xfrm>
            <a:off x="2573866" y="1854200"/>
            <a:ext cx="6172200" cy="3403600"/>
          </a:xfrm>
        </p:spPr>
        <p:txBody>
          <a:bodyPr>
            <a:normAutofit/>
          </a:bodyPr>
          <a:lstStyle/>
          <a:p>
            <a:pPr marL="12700">
              <a:lnSpc>
                <a:spcPct val="100000"/>
              </a:lnSpc>
              <a:spcBef>
                <a:spcPts val="1150"/>
              </a:spcBef>
            </a:pPr>
            <a:r>
              <a:rPr lang="en-US" sz="2800" b="1" dirty="0">
                <a:latin typeface="Times New Roman" panose="02020603050405020304" pitchFamily="18" charset="0"/>
                <a:cs typeface="Times New Roman" panose="02020603050405020304" pitchFamily="18" charset="0"/>
              </a:rPr>
              <a:t>Background</a:t>
            </a:r>
            <a:r>
              <a:rPr lang="en-US" sz="2800" b="1" spc="-65"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Studies:</a:t>
            </a:r>
          </a:p>
          <a:p>
            <a:pPr marL="478155" marR="610870">
              <a:lnSpc>
                <a:spcPct val="100000"/>
              </a:lnSpc>
              <a:spcBef>
                <a:spcPts val="1055"/>
              </a:spcBef>
            </a:pPr>
            <a:r>
              <a:rPr lang="en-US" sz="1800" spc="-5" dirty="0">
                <a:latin typeface="Times New Roman" panose="02020603050405020304" pitchFamily="18" charset="0"/>
                <a:cs typeface="Times New Roman" panose="02020603050405020304" pitchFamily="18" charset="0"/>
              </a:rPr>
              <a:t>Machine</a:t>
            </a:r>
            <a:r>
              <a:rPr lang="en-US" sz="1800" spc="-8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Learning  </a:t>
            </a:r>
            <a:r>
              <a:rPr lang="en-US" sz="1800" dirty="0">
                <a:latin typeface="Times New Roman" panose="02020603050405020304" pitchFamily="18" charset="0"/>
                <a:cs typeface="Times New Roman" panose="02020603050405020304" pitchFamily="18" charset="0"/>
              </a:rPr>
              <a:t>NLP</a:t>
            </a:r>
          </a:p>
          <a:p>
            <a:pPr marL="478155" marR="5080">
              <a:lnSpc>
                <a:spcPct val="100000"/>
              </a:lnSpc>
            </a:pPr>
            <a:r>
              <a:rPr lang="en-US" sz="1800" dirty="0">
                <a:latin typeface="Times New Roman" panose="02020603050405020304" pitchFamily="18" charset="0"/>
                <a:cs typeface="Times New Roman" panose="02020603050405020304" pitchFamily="18" charset="0"/>
              </a:rPr>
              <a:t>Gaussian Naive Bayes Classifier</a:t>
            </a:r>
            <a:endParaRPr lang="en-US" sz="1800" spc="-5" dirty="0">
              <a:latin typeface="Times New Roman" panose="02020603050405020304" pitchFamily="18" charset="0"/>
              <a:cs typeface="Times New Roman" panose="02020603050405020304" pitchFamily="18" charset="0"/>
            </a:endParaRPr>
          </a:p>
          <a:p>
            <a:pPr marL="478155" marR="5080">
              <a:lnSpc>
                <a:spcPct val="100000"/>
              </a:lnSpc>
            </a:pPr>
            <a:r>
              <a:rPr lang="en-US" sz="1800" dirty="0">
                <a:latin typeface="Times New Roman" panose="02020603050405020304" pitchFamily="18" charset="0"/>
                <a:cs typeface="Times New Roman" panose="02020603050405020304" pitchFamily="18" charset="0"/>
              </a:rPr>
              <a:t>Decision </a:t>
            </a:r>
            <a:r>
              <a:rPr lang="en-US" sz="1800" spc="-25" dirty="0">
                <a:latin typeface="Times New Roman" panose="02020603050405020304" pitchFamily="18" charset="0"/>
                <a:cs typeface="Times New Roman" panose="02020603050405020304" pitchFamily="18" charset="0"/>
              </a:rPr>
              <a:t>Tree</a:t>
            </a:r>
            <a:r>
              <a:rPr lang="en-US" sz="1800" spc="-1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Classifier  </a:t>
            </a:r>
          </a:p>
          <a:p>
            <a:pPr marL="478155" marR="5080">
              <a:lnSpc>
                <a:spcPct val="100000"/>
              </a:lnSpc>
            </a:pPr>
            <a:r>
              <a:rPr lang="en-US" sz="1800" dirty="0">
                <a:latin typeface="Times New Roman" panose="02020603050405020304" pitchFamily="18" charset="0"/>
                <a:cs typeface="Times New Roman" panose="02020603050405020304" pitchFamily="18" charset="0"/>
              </a:rPr>
              <a:t>Logistic Regression Classifier </a:t>
            </a:r>
          </a:p>
          <a:p>
            <a:pPr marL="478155" marR="5080">
              <a:lnSpc>
                <a:spcPct val="100000"/>
              </a:lnSpc>
            </a:pPr>
            <a:r>
              <a:rPr lang="en-US" sz="1800" dirty="0">
                <a:latin typeface="Times New Roman" panose="02020603050405020304" pitchFamily="18" charset="0"/>
                <a:cs typeface="Times New Roman" panose="02020603050405020304" pitchFamily="18" charset="0"/>
              </a:rPr>
              <a:t>Random Forest Classifier </a:t>
            </a:r>
          </a:p>
          <a:p>
            <a:pPr marL="478155" marR="5080">
              <a:lnSpc>
                <a:spcPct val="100000"/>
              </a:lnSpc>
            </a:pPr>
            <a:r>
              <a:rPr lang="en-US" sz="1800" dirty="0">
                <a:latin typeface="Times New Roman" panose="02020603050405020304" pitchFamily="18" charset="0"/>
                <a:cs typeface="Times New Roman" panose="02020603050405020304" pitchFamily="18" charset="0"/>
              </a:rPr>
              <a:t>KNN Classifier </a:t>
            </a:r>
          </a:p>
          <a:p>
            <a:pPr marL="478155" marR="5080">
              <a:lnSpc>
                <a:spcPct val="100000"/>
              </a:lnSpc>
            </a:pPr>
            <a:r>
              <a:rPr lang="en-US" sz="1800" spc="-5" dirty="0">
                <a:latin typeface="Times New Roman" panose="02020603050405020304" pitchFamily="18" charset="0"/>
                <a:cs typeface="Times New Roman" panose="02020603050405020304" pitchFamily="18" charset="0"/>
              </a:rPr>
              <a:t>Python</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6113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8C7BB-2B71-47AB-808A-3CC927C6E31A}"/>
              </a:ext>
            </a:extLst>
          </p:cNvPr>
          <p:cNvSpPr txBox="1"/>
          <p:nvPr/>
        </p:nvSpPr>
        <p:spPr>
          <a:xfrm>
            <a:off x="1591734" y="1439333"/>
            <a:ext cx="7670800" cy="1754326"/>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DataSet</a:t>
            </a:r>
            <a:r>
              <a:rPr lang="en-US" b="1" dirty="0">
                <a:latin typeface="Times New Roman" panose="02020603050405020304" pitchFamily="18" charset="0"/>
                <a:cs typeface="Times New Roman" panose="02020603050405020304" pitchFamily="18" charset="0"/>
              </a:rPr>
              <a:t>:</a:t>
            </a:r>
          </a:p>
          <a:p>
            <a:pPr algn="just"/>
            <a:r>
              <a:rPr lang="en-US" dirty="0"/>
              <a:t>                 </a:t>
            </a:r>
            <a:r>
              <a:rPr lang="en-US" dirty="0">
                <a:latin typeface="Times New Roman" panose="02020603050405020304" pitchFamily="18" charset="0"/>
                <a:cs typeface="Times New Roman" panose="02020603050405020304" pitchFamily="18" charset="0"/>
              </a:rPr>
              <a:t>The experiment is conducted on a specific dataset. The dataset is provided by SF </a:t>
            </a:r>
            <a:r>
              <a:rPr lang="en-US" dirty="0" err="1">
                <a:latin typeface="Times New Roman" panose="02020603050405020304" pitchFamily="18" charset="0"/>
                <a:cs typeface="Times New Roman" panose="02020603050405020304" pitchFamily="18" charset="0"/>
              </a:rPr>
              <a:t>Opendata</a:t>
            </a:r>
            <a:r>
              <a:rPr lang="en-US" dirty="0">
                <a:latin typeface="Times New Roman" panose="02020603050405020304" pitchFamily="18" charset="0"/>
                <a:cs typeface="Times New Roman" panose="02020603050405020304" pitchFamily="18" charset="0"/>
              </a:rPr>
              <a:t> from SFPD Crime Incident Reporting System. It provides information on crime incidents that occurred in San Francisco for the period of 1/1/2003 to 5/13/2015. The dataset is a csv file containing 878049 rows.</a:t>
            </a:r>
          </a:p>
        </p:txBody>
      </p:sp>
      <p:sp>
        <p:nvSpPr>
          <p:cNvPr id="5" name="TextBox 4">
            <a:extLst>
              <a:ext uri="{FF2B5EF4-FFF2-40B4-BE49-F238E27FC236}">
                <a16:creationId xmlns:a16="http://schemas.microsoft.com/office/drawing/2014/main" id="{25F26EC2-0A2D-40D4-9737-1B01047B81AF}"/>
              </a:ext>
            </a:extLst>
          </p:cNvPr>
          <p:cNvSpPr txBox="1"/>
          <p:nvPr/>
        </p:nvSpPr>
        <p:spPr>
          <a:xfrm>
            <a:off x="1591734" y="3767666"/>
            <a:ext cx="767080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preprocessing:</a:t>
            </a:r>
          </a:p>
          <a:p>
            <a:pPr algn="just"/>
            <a:r>
              <a:rPr lang="en-US" dirty="0">
                <a:latin typeface="Times New Roman" panose="02020603050405020304" pitchFamily="18" charset="0"/>
                <a:cs typeface="Times New Roman" panose="02020603050405020304" pitchFamily="18" charset="0"/>
              </a:rPr>
              <a:t>                                   Python library Scikit-learn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is used for preprocessing the dataset. Some attributes in the csv files contains string values and others are numeric values. In order to use this dataset in machine learning models, the text features need to be converted into a numeric value.. Python library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is used to contain both features and label of the dataset after converting them into numeric values.</a:t>
            </a:r>
          </a:p>
        </p:txBody>
      </p:sp>
    </p:spTree>
    <p:extLst>
      <p:ext uri="{BB962C8B-B14F-4D97-AF65-F5344CB8AC3E}">
        <p14:creationId xmlns:p14="http://schemas.microsoft.com/office/powerpoint/2010/main" val="128074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EAEE43-1703-4148-819C-04C6959D4EB4}"/>
              </a:ext>
            </a:extLst>
          </p:cNvPr>
          <p:cNvSpPr txBox="1"/>
          <p:nvPr/>
        </p:nvSpPr>
        <p:spPr>
          <a:xfrm>
            <a:off x="2277533" y="1335669"/>
            <a:ext cx="9423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Methodology:</a:t>
            </a:r>
          </a:p>
        </p:txBody>
      </p:sp>
      <p:sp>
        <p:nvSpPr>
          <p:cNvPr id="5" name="Rectangle 4">
            <a:extLst>
              <a:ext uri="{FF2B5EF4-FFF2-40B4-BE49-F238E27FC236}">
                <a16:creationId xmlns:a16="http://schemas.microsoft.com/office/drawing/2014/main" id="{B473E6E8-B842-410C-8E09-13801AF0D84A}"/>
              </a:ext>
            </a:extLst>
          </p:cNvPr>
          <p:cNvSpPr/>
          <p:nvPr/>
        </p:nvSpPr>
        <p:spPr>
          <a:xfrm>
            <a:off x="4673600" y="1903968"/>
            <a:ext cx="1820333" cy="397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Data collection</a:t>
            </a:r>
          </a:p>
        </p:txBody>
      </p:sp>
      <p:sp>
        <p:nvSpPr>
          <p:cNvPr id="6" name="Arrow: Down 5">
            <a:extLst>
              <a:ext uri="{FF2B5EF4-FFF2-40B4-BE49-F238E27FC236}">
                <a16:creationId xmlns:a16="http://schemas.microsoft.com/office/drawing/2014/main" id="{4BF31EE7-F563-44FF-B39C-FA68B33B40BF}"/>
              </a:ext>
            </a:extLst>
          </p:cNvPr>
          <p:cNvSpPr/>
          <p:nvPr/>
        </p:nvSpPr>
        <p:spPr>
          <a:xfrm>
            <a:off x="5450416" y="2301902"/>
            <a:ext cx="266700" cy="331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F68090-50F6-434D-B187-AEEE4A5E4804}"/>
              </a:ext>
            </a:extLst>
          </p:cNvPr>
          <p:cNvSpPr/>
          <p:nvPr/>
        </p:nvSpPr>
        <p:spPr>
          <a:xfrm>
            <a:off x="4684183" y="2649143"/>
            <a:ext cx="1820333" cy="5852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Data Preprocessing</a:t>
            </a:r>
          </a:p>
        </p:txBody>
      </p:sp>
      <p:sp>
        <p:nvSpPr>
          <p:cNvPr id="9" name="Arrow: Down 8">
            <a:extLst>
              <a:ext uri="{FF2B5EF4-FFF2-40B4-BE49-F238E27FC236}">
                <a16:creationId xmlns:a16="http://schemas.microsoft.com/office/drawing/2014/main" id="{F71E5919-B3E9-47BF-8D97-D95764BBD272}"/>
              </a:ext>
            </a:extLst>
          </p:cNvPr>
          <p:cNvSpPr/>
          <p:nvPr/>
        </p:nvSpPr>
        <p:spPr>
          <a:xfrm>
            <a:off x="5450416" y="3234374"/>
            <a:ext cx="266700" cy="331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E7AE0A-4C49-4F7B-B491-C0DC288B6727}"/>
              </a:ext>
            </a:extLst>
          </p:cNvPr>
          <p:cNvSpPr/>
          <p:nvPr/>
        </p:nvSpPr>
        <p:spPr>
          <a:xfrm>
            <a:off x="4684183" y="3581615"/>
            <a:ext cx="1820333" cy="44916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Training the Models</a:t>
            </a:r>
          </a:p>
        </p:txBody>
      </p:sp>
      <p:sp>
        <p:nvSpPr>
          <p:cNvPr id="11" name="Arrow: Down 10">
            <a:extLst>
              <a:ext uri="{FF2B5EF4-FFF2-40B4-BE49-F238E27FC236}">
                <a16:creationId xmlns:a16="http://schemas.microsoft.com/office/drawing/2014/main" id="{B901C523-E44B-45EC-83BC-F49F365F1FF1}"/>
              </a:ext>
            </a:extLst>
          </p:cNvPr>
          <p:cNvSpPr/>
          <p:nvPr/>
        </p:nvSpPr>
        <p:spPr>
          <a:xfrm>
            <a:off x="5460999" y="4059600"/>
            <a:ext cx="266700" cy="331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8CE53E4-77AB-45E7-B248-A394E2BC5847}"/>
              </a:ext>
            </a:extLst>
          </p:cNvPr>
          <p:cNvSpPr/>
          <p:nvPr/>
        </p:nvSpPr>
        <p:spPr>
          <a:xfrm>
            <a:off x="4684183" y="4362119"/>
            <a:ext cx="1820333" cy="397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Result</a:t>
            </a:r>
          </a:p>
        </p:txBody>
      </p:sp>
    </p:spTree>
    <p:extLst>
      <p:ext uri="{BB962C8B-B14F-4D97-AF65-F5344CB8AC3E}">
        <p14:creationId xmlns:p14="http://schemas.microsoft.com/office/powerpoint/2010/main" val="373964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E35403-6D54-489A-874A-3BCC0DA5668E}"/>
              </a:ext>
            </a:extLst>
          </p:cNvPr>
          <p:cNvSpPr txBox="1"/>
          <p:nvPr/>
        </p:nvSpPr>
        <p:spPr>
          <a:xfrm>
            <a:off x="1617132" y="745067"/>
            <a:ext cx="206586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Decision Tree:</a:t>
            </a:r>
          </a:p>
        </p:txBody>
      </p:sp>
      <p:pic>
        <p:nvPicPr>
          <p:cNvPr id="6" name="Picture 5">
            <a:extLst>
              <a:ext uri="{FF2B5EF4-FFF2-40B4-BE49-F238E27FC236}">
                <a16:creationId xmlns:a16="http://schemas.microsoft.com/office/drawing/2014/main" id="{A2C77FA8-DBA0-4FCD-9BCE-A0753738C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465" y="1327083"/>
            <a:ext cx="7182852" cy="952633"/>
          </a:xfrm>
          <a:prstGeom prst="rect">
            <a:avLst/>
          </a:prstGeom>
        </p:spPr>
      </p:pic>
      <p:sp>
        <p:nvSpPr>
          <p:cNvPr id="7" name="TextBox 6">
            <a:extLst>
              <a:ext uri="{FF2B5EF4-FFF2-40B4-BE49-F238E27FC236}">
                <a16:creationId xmlns:a16="http://schemas.microsoft.com/office/drawing/2014/main" id="{69628C6D-3366-4CDF-A05C-E22F3D69DF88}"/>
              </a:ext>
            </a:extLst>
          </p:cNvPr>
          <p:cNvSpPr txBox="1"/>
          <p:nvPr/>
        </p:nvSpPr>
        <p:spPr>
          <a:xfrm>
            <a:off x="1727200" y="3285067"/>
            <a:ext cx="1117600"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KNN:</a:t>
            </a:r>
            <a:endParaRPr lang="en-US" b="1" dirty="0">
              <a:latin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E3929249-EA99-4FE9-BD94-182BF31D3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1096" y="3646472"/>
            <a:ext cx="7316221" cy="1114581"/>
          </a:xfrm>
          <a:prstGeom prst="rect">
            <a:avLst/>
          </a:prstGeom>
        </p:spPr>
      </p:pic>
    </p:spTree>
    <p:extLst>
      <p:ext uri="{BB962C8B-B14F-4D97-AF65-F5344CB8AC3E}">
        <p14:creationId xmlns:p14="http://schemas.microsoft.com/office/powerpoint/2010/main" val="381656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B10F51-82BE-4DDE-8F50-E1007725858D}"/>
              </a:ext>
            </a:extLst>
          </p:cNvPr>
          <p:cNvSpPr txBox="1"/>
          <p:nvPr/>
        </p:nvSpPr>
        <p:spPr>
          <a:xfrm>
            <a:off x="1735667" y="948267"/>
            <a:ext cx="2743200"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Gaussian Naive Bayes: </a:t>
            </a:r>
            <a:endParaRPr lang="en-US" b="1"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4C255B99-0887-4891-A4F6-4F2549C2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26" y="1594598"/>
            <a:ext cx="7325747" cy="1019317"/>
          </a:xfrm>
          <a:prstGeom prst="rect">
            <a:avLst/>
          </a:prstGeom>
        </p:spPr>
      </p:pic>
      <p:sp>
        <p:nvSpPr>
          <p:cNvPr id="8" name="TextBox 7">
            <a:extLst>
              <a:ext uri="{FF2B5EF4-FFF2-40B4-BE49-F238E27FC236}">
                <a16:creationId xmlns:a16="http://schemas.microsoft.com/office/drawing/2014/main" id="{FB55CCAB-DFB5-4704-8412-A82288F09422}"/>
              </a:ext>
            </a:extLst>
          </p:cNvPr>
          <p:cNvSpPr txBox="1"/>
          <p:nvPr/>
        </p:nvSpPr>
        <p:spPr>
          <a:xfrm>
            <a:off x="1913467" y="3429000"/>
            <a:ext cx="2379133"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Logistic Regression:</a:t>
            </a:r>
            <a:endParaRPr lang="en-US" b="1" dirty="0"/>
          </a:p>
        </p:txBody>
      </p:sp>
      <p:pic>
        <p:nvPicPr>
          <p:cNvPr id="10" name="Picture 9">
            <a:extLst>
              <a:ext uri="{FF2B5EF4-FFF2-40B4-BE49-F238E27FC236}">
                <a16:creationId xmlns:a16="http://schemas.microsoft.com/office/drawing/2014/main" id="{19F6BD8E-2A80-47D8-880B-37FB4A389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283" y="3891026"/>
            <a:ext cx="7211431" cy="1114581"/>
          </a:xfrm>
          <a:prstGeom prst="rect">
            <a:avLst/>
          </a:prstGeom>
        </p:spPr>
      </p:pic>
    </p:spTree>
    <p:extLst>
      <p:ext uri="{BB962C8B-B14F-4D97-AF65-F5344CB8AC3E}">
        <p14:creationId xmlns:p14="http://schemas.microsoft.com/office/powerpoint/2010/main" val="3913697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667</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Rizeya Rabbi Reyad</dc:creator>
  <cp:lastModifiedBy>Rizeya Rabbi Reyad</cp:lastModifiedBy>
  <cp:revision>3</cp:revision>
  <dcterms:created xsi:type="dcterms:W3CDTF">2021-09-26T09:29:43Z</dcterms:created>
  <dcterms:modified xsi:type="dcterms:W3CDTF">2021-09-26T10:28:07Z</dcterms:modified>
</cp:coreProperties>
</file>