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732" r:id="rId2"/>
  </p:sldMasterIdLst>
  <p:notesMasterIdLst>
    <p:notesMasterId r:id="rId15"/>
  </p:notesMasterIdLst>
  <p:sldIdLst>
    <p:sldId id="260" r:id="rId3"/>
    <p:sldId id="267" r:id="rId4"/>
    <p:sldId id="264" r:id="rId5"/>
    <p:sldId id="256" r:id="rId6"/>
    <p:sldId id="257" r:id="rId7"/>
    <p:sldId id="258" r:id="rId8"/>
    <p:sldId id="259" r:id="rId9"/>
    <p:sldId id="265" r:id="rId10"/>
    <p:sldId id="261" r:id="rId11"/>
    <p:sldId id="262" r:id="rId12"/>
    <p:sldId id="263" r:id="rId13"/>
    <p:sldId id="266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660" autoAdjust="0"/>
  </p:normalViewPr>
  <p:slideViewPr>
    <p:cSldViewPr snapToGrid="0" snapToObjects="1">
      <p:cViewPr varScale="1">
        <p:scale>
          <a:sx n="130" d="100"/>
          <a:sy n="130" d="100"/>
        </p:scale>
        <p:origin x="-96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623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062" cy="1741289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algn="ctr" rtl="0">
              <a:spcBef>
                <a:spcPts val="0"/>
              </a:spcBef>
              <a:defRPr/>
            </a:lvl1pPr>
            <a:lvl2pPr indent="152400" algn="ctr" rtl="0">
              <a:spcBef>
                <a:spcPts val="0"/>
              </a:spcBef>
              <a:defRPr/>
            </a:lvl2pPr>
            <a:lvl3pPr indent="292100" algn="ctr" rtl="0">
              <a:spcBef>
                <a:spcPts val="0"/>
              </a:spcBef>
              <a:defRPr/>
            </a:lvl3pPr>
            <a:lvl4pPr indent="444500" algn="ctr" rtl="0">
              <a:spcBef>
                <a:spcPts val="0"/>
              </a:spcBef>
              <a:defRPr/>
            </a:lvl4pPr>
            <a:lvl5pPr indent="584200" algn="ctr" rtl="0">
              <a:spcBef>
                <a:spcPts val="0"/>
              </a:spcBef>
              <a:defRPr/>
            </a:lvl5pPr>
            <a:lvl6pPr indent="736600" algn="ctr" rtl="0">
              <a:spcBef>
                <a:spcPts val="0"/>
              </a:spcBef>
              <a:defRPr/>
            </a:lvl6pPr>
            <a:lvl7pPr indent="889000" algn="ctr" rtl="0">
              <a:spcBef>
                <a:spcPts val="0"/>
              </a:spcBef>
              <a:defRPr/>
            </a:lvl7pPr>
            <a:lvl8pPr indent="1028700" algn="ctr" rtl="0">
              <a:spcBef>
                <a:spcPts val="0"/>
              </a:spcBef>
              <a:defRPr/>
            </a:lvl8pPr>
            <a:lvl9pPr indent="11811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062" cy="596056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indent="0" algn="ctr" rtl="0">
              <a:spcBef>
                <a:spcPts val="0"/>
              </a:spcBef>
              <a:buFont typeface="Helvetica Neue"/>
              <a:buNone/>
              <a:defRPr/>
            </a:lvl1pPr>
            <a:lvl2pPr marL="0" indent="152400" algn="ctr" rtl="0">
              <a:spcBef>
                <a:spcPts val="0"/>
              </a:spcBef>
              <a:buFont typeface="Helvetica Neue"/>
              <a:buNone/>
              <a:defRPr/>
            </a:lvl2pPr>
            <a:lvl3pPr marL="0" indent="292100" algn="ctr" rtl="0">
              <a:spcBef>
                <a:spcPts val="0"/>
              </a:spcBef>
              <a:buFont typeface="Helvetica Neue"/>
              <a:buNone/>
              <a:defRPr/>
            </a:lvl3pPr>
            <a:lvl4pPr marL="0" indent="444500" algn="ctr" rtl="0">
              <a:spcBef>
                <a:spcPts val="0"/>
              </a:spcBef>
              <a:buFont typeface="Helvetica Neue"/>
              <a:buNone/>
              <a:defRPr/>
            </a:lvl4pPr>
            <a:lvl5pPr marL="0" indent="584200" algn="ctr"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69726" y="234404"/>
            <a:ext cx="7804546" cy="1138535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algn="ctr" rtl="0">
              <a:spcBef>
                <a:spcPts val="0"/>
              </a:spcBef>
              <a:defRPr/>
            </a:lvl1pPr>
            <a:lvl2pPr indent="152400" algn="ctr" rtl="0">
              <a:spcBef>
                <a:spcPts val="0"/>
              </a:spcBef>
              <a:defRPr/>
            </a:lvl2pPr>
            <a:lvl3pPr indent="292100" algn="ctr" rtl="0">
              <a:spcBef>
                <a:spcPts val="0"/>
              </a:spcBef>
              <a:defRPr/>
            </a:lvl3pPr>
            <a:lvl4pPr indent="444500" algn="ctr" rtl="0">
              <a:spcBef>
                <a:spcPts val="0"/>
              </a:spcBef>
              <a:defRPr/>
            </a:lvl4pPr>
            <a:lvl5pPr indent="584200" algn="ctr" rtl="0">
              <a:spcBef>
                <a:spcPts val="0"/>
              </a:spcBef>
              <a:defRPr/>
            </a:lvl5pPr>
            <a:lvl6pPr indent="736600" algn="ctr" rtl="0">
              <a:spcBef>
                <a:spcPts val="0"/>
              </a:spcBef>
              <a:defRPr/>
            </a:lvl6pPr>
            <a:lvl7pPr indent="889000" algn="ctr" rtl="0">
              <a:spcBef>
                <a:spcPts val="0"/>
              </a:spcBef>
              <a:defRPr/>
            </a:lvl7pPr>
            <a:lvl8pPr indent="1028700" algn="ctr" rtl="0">
              <a:spcBef>
                <a:spcPts val="0"/>
              </a:spcBef>
              <a:defRPr/>
            </a:lvl8pPr>
            <a:lvl9pPr indent="11811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69726" y="1372939"/>
            <a:ext cx="7804546" cy="3315146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indent="-177800" rtl="0">
              <a:spcBef>
                <a:spcPts val="2700"/>
              </a:spcBef>
              <a:buFont typeface="Helvetica Neue"/>
              <a:buChar char="•"/>
              <a:defRPr/>
            </a:lvl1pPr>
            <a:lvl2pPr marL="571500" indent="-177800" rtl="0">
              <a:spcBef>
                <a:spcPts val="2700"/>
              </a:spcBef>
              <a:buFont typeface="Helvetica Neue"/>
              <a:buChar char="•"/>
              <a:defRPr/>
            </a:lvl2pPr>
            <a:lvl3pPr marL="863600" indent="-177800" rtl="0">
              <a:spcBef>
                <a:spcPts val="2700"/>
              </a:spcBef>
              <a:buFont typeface="Helvetica Neue"/>
              <a:buChar char="•"/>
              <a:defRPr/>
            </a:lvl3pPr>
            <a:lvl4pPr marL="1143000" indent="-177800" rtl="0">
              <a:spcBef>
                <a:spcPts val="2700"/>
              </a:spcBef>
              <a:buFont typeface="Helvetica Neue"/>
              <a:buChar char="•"/>
              <a:defRPr/>
            </a:lvl4pPr>
            <a:lvl5pPr marL="1435100" indent="-177800" rtl="0">
              <a:spcBef>
                <a:spcPts val="2700"/>
              </a:spcBef>
              <a:buFont typeface="Helvetica Neue"/>
              <a:buChar char="•"/>
              <a:defRPr/>
            </a:lvl5pPr>
            <a:lvl6pPr marL="1714500" indent="-177800" rtl="0">
              <a:spcBef>
                <a:spcPts val="2700"/>
              </a:spcBef>
              <a:buFont typeface="Helvetica Neue"/>
              <a:buChar char="•"/>
              <a:defRPr/>
            </a:lvl6pPr>
            <a:lvl7pPr marL="2006600" indent="-177800" rtl="0">
              <a:spcBef>
                <a:spcPts val="2700"/>
              </a:spcBef>
              <a:buFont typeface="Helvetica Neue"/>
              <a:buChar char="•"/>
              <a:defRPr/>
            </a:lvl7pPr>
            <a:lvl8pPr marL="2286000" indent="-165100" rtl="0">
              <a:spcBef>
                <a:spcPts val="2700"/>
              </a:spcBef>
              <a:buFont typeface="Helvetica Neue"/>
              <a:buChar char="•"/>
              <a:defRPr/>
            </a:lvl8pPr>
            <a:lvl9pPr marL="2578100" indent="-177800" rtl="0">
              <a:spcBef>
                <a:spcPts val="2700"/>
              </a:spcBef>
              <a:buFont typeface="Helvetica Neu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86369" y="1766049"/>
            <a:ext cx="7358062" cy="7184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App Demo</a:t>
            </a:r>
            <a:endParaRPr lang="en" sz="40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92975" y="581024"/>
            <a:ext cx="7358099" cy="714599"/>
          </a:xfrm>
          <a:prstGeom prst="rect">
            <a:avLst/>
          </a:prstGeom>
        </p:spPr>
        <p:txBody>
          <a:bodyPr lIns="58925" tIns="58925" rIns="58925" bIns="589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000" dirty="0">
                <a:latin typeface="Helvetica Neue"/>
                <a:cs typeface="Helvetica Neue"/>
              </a:rPr>
              <a:t>Next </a:t>
            </a:r>
            <a:r>
              <a:rPr lang="en" sz="4000" dirty="0" smtClean="0">
                <a:latin typeface="Helvetica Neue"/>
                <a:cs typeface="Helvetica Neue"/>
              </a:rPr>
              <a:t>Step</a:t>
            </a:r>
            <a:r>
              <a:rPr lang="en-US" sz="4000" dirty="0" smtClean="0">
                <a:latin typeface="Helvetica Neue"/>
                <a:cs typeface="Helvetica Neue"/>
              </a:rPr>
              <a:t>s</a:t>
            </a:r>
            <a:endParaRPr lang="en" sz="4000" dirty="0">
              <a:latin typeface="Helvetica Neue"/>
              <a:cs typeface="Helvetica Neue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3200" y="1490099"/>
            <a:ext cx="7317599" cy="3224700"/>
          </a:xfrm>
          <a:prstGeom prst="rect">
            <a:avLst/>
          </a:prstGeom>
        </p:spPr>
        <p:txBody>
          <a:bodyPr lIns="58925" tIns="58925" rIns="58925" bIns="5892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Arial"/>
              <a:buChar char="•"/>
            </a:pPr>
            <a:r>
              <a:rPr lang="en-US" sz="2000" dirty="0" smtClean="0">
                <a:latin typeface="Helvetica Neue"/>
                <a:cs typeface="Helvetica Neue"/>
              </a:rPr>
              <a:t>Create a more accurate way to compare across the three data sources</a:t>
            </a:r>
          </a:p>
          <a:p>
            <a:pPr marL="342900" lvl="3" indent="-342900" algn="l">
              <a:buFont typeface="Arial"/>
              <a:buChar char="•"/>
            </a:pPr>
            <a:r>
              <a:rPr lang="en-US" sz="1600" dirty="0" smtClean="0">
                <a:latin typeface="Helvetica Neue"/>
                <a:cs typeface="Helvetica Neue"/>
              </a:rPr>
              <a:t>    i.e. finding the delta between differentiating latitude and longitude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>
              <a:latin typeface="Helvetica Neue"/>
              <a:cs typeface="Helvetica Neue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latin typeface="Helvetica Neue"/>
                <a:cs typeface="Helvetica Neue"/>
              </a:rPr>
              <a:t>Understand Yelp’s OAuth Procedure</a:t>
            </a:r>
          </a:p>
          <a:p>
            <a:pPr marL="342900" lvl="4" indent="-342900" algn="l">
              <a:buFont typeface="Arial"/>
              <a:buChar char="•"/>
            </a:pPr>
            <a:r>
              <a:rPr lang="en-US" sz="1600" dirty="0" smtClean="0">
                <a:latin typeface="Helvetica Neue"/>
                <a:cs typeface="Helvetica Neue"/>
              </a:rPr>
              <a:t>    Please, no more custom Oauths...</a:t>
            </a:r>
          </a:p>
          <a:p>
            <a:pPr marL="342900" lvl="4" indent="-342900" algn="l">
              <a:buFont typeface="Arial"/>
              <a:buChar char="•"/>
            </a:pPr>
            <a:endParaRPr lang="en-US" sz="1600" dirty="0" smtClean="0">
              <a:latin typeface="Helvetica Neue"/>
              <a:cs typeface="Helvetica Neue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latin typeface="Helvetica Neue"/>
                <a:cs typeface="Helvetica Neue"/>
              </a:rPr>
              <a:t>Add features to the venue details, such as the ability to call, and for lack of a better word, pinpoint on a map</a:t>
            </a:r>
            <a:endParaRPr sz="2000" dirty="0">
              <a:latin typeface="Helvetica Neue"/>
              <a:cs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69726" y="0"/>
            <a:ext cx="7804546" cy="1138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¿ Any Questions?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921" y="977642"/>
            <a:ext cx="2092156" cy="355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69726" y="0"/>
            <a:ext cx="7804546" cy="1138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lang="en" sz="40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7302" y="993369"/>
            <a:ext cx="1741227" cy="22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42496" y="3430706"/>
            <a:ext cx="3491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iOS 004 Presentation</a:t>
            </a:r>
          </a:p>
          <a:p>
            <a:pPr algn="ctr"/>
            <a:r>
              <a:rPr lang="en-US" sz="2000" dirty="0"/>
              <a:t>Nicolas Rizk &amp; Tom Prezioso</a:t>
            </a:r>
          </a:p>
          <a:p>
            <a:pPr algn="ctr"/>
            <a:r>
              <a:rPr lang="en-US" sz="2000" dirty="0"/>
              <a:t>March 24, 2015</a:t>
            </a:r>
          </a:p>
        </p:txBody>
      </p:sp>
    </p:spTree>
    <p:extLst>
      <p:ext uri="{BB962C8B-B14F-4D97-AF65-F5344CB8AC3E}">
        <p14:creationId xmlns:p14="http://schemas.microsoft.com/office/powerpoint/2010/main" val="33697208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unny-meme-app--500x33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30" y="378513"/>
            <a:ext cx="6260144" cy="41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92968" y="1714500"/>
            <a:ext cx="7358062" cy="7184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rPr>
              <a:t>Code Explanations</a:t>
            </a:r>
          </a:p>
        </p:txBody>
      </p:sp>
    </p:spTree>
    <p:extLst>
      <p:ext uri="{BB962C8B-B14F-4D97-AF65-F5344CB8AC3E}">
        <p14:creationId xmlns:p14="http://schemas.microsoft.com/office/powerpoint/2010/main" val="39597281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92968" y="191986"/>
            <a:ext cx="7358062" cy="6849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Search Method</a:t>
            </a:r>
          </a:p>
        </p:txBody>
      </p:sp>
      <p:sp>
        <p:nvSpPr>
          <p:cNvPr id="59" name="Shape 59"/>
          <p:cNvSpPr/>
          <p:nvPr/>
        </p:nvSpPr>
        <p:spPr>
          <a:xfrm>
            <a:off x="300263" y="1098351"/>
            <a:ext cx="8543472" cy="3710285"/>
          </a:xfrm>
          <a:prstGeom prst="rect">
            <a:avLst/>
          </a:prstGeom>
          <a:noFill/>
          <a:ln>
            <a:noFill/>
          </a:ln>
        </p:spPr>
        <p:txBody>
          <a:bodyPr lIns="40925" tIns="40925" rIns="40925" bIns="4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- (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)getNamesOfAllGooglePlacesWithTerm: 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*)term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         Latitude:(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        Longitude:(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*)longitude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CompletionHandler:(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(^)(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*venueNames))completionBlock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*googleStringURL = 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@"https://maps.googleapis.com/maps/api/place/nearbysearch/json?"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*latlng = 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@"%@,%@"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latitude, longitude];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NSDictionary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*urlParams = </a:t>
            </a:r>
            <a:r>
              <a:rPr lang="en" sz="900" b="0" i="0" u="none" strike="noStrike" cap="none" baseline="0" dirty="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@{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@"key"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78492A"/>
                </a:solidFill>
                <a:latin typeface="Arial"/>
                <a:ea typeface="Arial"/>
                <a:cs typeface="Arial"/>
                <a:sym typeface="Arial"/>
              </a:rPr>
              <a:t>GOOGLE_API_KEY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 latlng,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@"keyword"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@"Momo Sushi Shack"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@"radius"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@"20000"</a:t>
            </a:r>
            <a:r>
              <a:rPr lang="en" sz="900" b="0" i="0" u="none" strike="noStrike" cap="none" baseline="0" dirty="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AFHTTPSessionManager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*manager = [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AFHTTPSessionManager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[manager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:googleStringURL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:urlParams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NSURLSessionDataTask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*task,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responseObject)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*venuesArray = responseObject[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@"results"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NSMutableArray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*googleVenues = [[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NSMutableArray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NSDictionary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venuesArray)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GooglePlaces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*googleVenue = [[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GooglePlaces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initWithName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@"name"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Latitude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@"geometry"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@"lat"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Longitude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@"geometry"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@"lng"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@"vicinity"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@"rating"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PriceLevel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@"price_level"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OpenNow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@"opening_hours"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@"open_now"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[googleVenues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addObject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:googleVenue];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completionBlock(googleVenues);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NSURLSessionDataTask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*task,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NSError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*error)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NSLog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@"Could not get google data"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}];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92968" y="178703"/>
            <a:ext cx="7358062" cy="6849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Search Method</a:t>
            </a:r>
          </a:p>
        </p:txBody>
      </p:sp>
      <p:sp>
        <p:nvSpPr>
          <p:cNvPr id="65" name="Shape 65"/>
          <p:cNvSpPr/>
          <p:nvPr/>
        </p:nvSpPr>
        <p:spPr>
          <a:xfrm>
            <a:off x="300263" y="1098351"/>
            <a:ext cx="8543472" cy="3710285"/>
          </a:xfrm>
          <a:prstGeom prst="rect">
            <a:avLst/>
          </a:prstGeom>
          <a:noFill/>
          <a:ln>
            <a:noFill/>
          </a:ln>
        </p:spPr>
        <p:txBody>
          <a:bodyPr lIns="40925" tIns="40925" rIns="40925" bIns="4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- (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)getNamesOfAllGooglePlacesWithTerm: 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*)term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         Latitude:(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        Longitude:(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*)longitude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CompletionHandler:(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(^)(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*venueNames))completionBlock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*googleStringURL = 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@"https://maps.googleapis.com/maps/api/place/nearbysearch/json?"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*latlng = 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@"%@,%@"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latitude, longitude];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NSDictionary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*urlParams = </a:t>
            </a:r>
            <a:r>
              <a:rPr lang="en" sz="900" b="0" i="0" u="none" strike="noStrike" cap="none" baseline="0" dirty="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@{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@"key"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78492A"/>
                </a:solidFill>
                <a:latin typeface="Arial"/>
                <a:ea typeface="Arial"/>
                <a:cs typeface="Arial"/>
                <a:sym typeface="Arial"/>
              </a:rPr>
              <a:t>GOOGLE_API_KEY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 latlng,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@"keyword"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@"Momo Sushi Shack"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@"radius"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@"20000"</a:t>
            </a:r>
            <a:r>
              <a:rPr lang="en" sz="900" b="0" i="0" u="none" strike="noStrike" cap="none" baseline="0" dirty="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AFHTTPSessionManager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*manager = [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AFHTTPSessionManager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[manager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:googleStringURL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:urlParams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NSURLSessionDataTask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*task,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responseObject)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*venuesArray = responseObject[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@"results"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NSMutableArray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*googleVenues = [[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NSMutableArray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NSDictionary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venuesArray)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GooglePlaces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*googleVenue = [[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GooglePlaces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initWithName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@"name"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Latitude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@"geometry"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@"lat"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Longitude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@"geometry"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@"lng"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@"vicinity"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@"rating"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PriceLevel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@"price_level"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OpenNow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@"opening_hours"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@"open_now"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[googleVenues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addObject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:googleVenue];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completionBlock(googleVenues);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NSURLSessionDataTask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*task,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NSError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*error)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NSLog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@"Could not get google data"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}];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66" name="Shape 66"/>
          <p:cNvSpPr/>
          <p:nvPr/>
        </p:nvSpPr>
        <p:spPr>
          <a:xfrm>
            <a:off x="-6510" y="0"/>
            <a:ext cx="9156000" cy="863681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-17850" y="1530719"/>
            <a:ext cx="9179700" cy="3610455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92968" y="212723"/>
            <a:ext cx="7358062" cy="6849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Search Method</a:t>
            </a:r>
          </a:p>
        </p:txBody>
      </p:sp>
      <p:sp>
        <p:nvSpPr>
          <p:cNvPr id="73" name="Shape 73"/>
          <p:cNvSpPr/>
          <p:nvPr/>
        </p:nvSpPr>
        <p:spPr>
          <a:xfrm>
            <a:off x="300263" y="1098351"/>
            <a:ext cx="8543472" cy="3710285"/>
          </a:xfrm>
          <a:prstGeom prst="rect">
            <a:avLst/>
          </a:prstGeom>
          <a:noFill/>
          <a:ln>
            <a:noFill/>
          </a:ln>
        </p:spPr>
        <p:txBody>
          <a:bodyPr lIns="40925" tIns="40925" rIns="40925" bIns="4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- (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)getNamesOfAllGooglePlacesWithTerm: 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*)term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         Latitude:(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        Longitude:(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*)longitude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CompletionHandler:(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(^)(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*venueNames))completionBlock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*googleStringURL = 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@"https://maps.googleapis.com/maps/api/place/nearbysearch/json?"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*latlng = 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@"%@,%@"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latitude, longitude];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NSDictionary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*urlParams = </a:t>
            </a:r>
            <a:r>
              <a:rPr lang="en" sz="900" b="0" i="0" u="none" strike="noStrike" cap="none" baseline="0" dirty="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@{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@"key"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78492A"/>
                </a:solidFill>
                <a:latin typeface="Arial"/>
                <a:ea typeface="Arial"/>
                <a:cs typeface="Arial"/>
                <a:sym typeface="Arial"/>
              </a:rPr>
              <a:t>GOOGLE_API_KEY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 latlng,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</a:t>
            </a:r>
            <a:r>
              <a:rPr lang="en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keyword”</a:t>
            </a:r>
            <a:r>
              <a:rPr lang="en" sz="9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900" b="0" i="0" u="none" strike="noStrike" cap="none" baseline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lang="en" sz="9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@"radius</a:t>
            </a:r>
            <a:r>
              <a:rPr lang="en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9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@”</a:t>
            </a:r>
            <a:r>
              <a:rPr lang="en-US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900" b="0" i="0" u="none" strike="noStrike" cap="none" baseline="0" dirty="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AFHTTPSessionManager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*manager = [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AFHTTPSessionManager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[manager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:googleStringURL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:urlParams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NSURLSessionDataTask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*task,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responseObject)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*venuesArray = responseObject[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@"results"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NSMutableArray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*googleVenues = [[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NSMutableArray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NSDictionary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venuesArray)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GooglePlaces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*googleVenue = [[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GooglePlaces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initWithName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@"name"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Latitude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@"geometry"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@"lat"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Longitude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@"geometry"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@"lng"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@"vicinity"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@"rating"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PriceLevel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@"price_level"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OpenNow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@"opening_hours"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@"open_now"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[googleVenues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addObject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:googleVenue];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completionBlock(googleVenues);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NSURLSessionDataTask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*task,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NSError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*error)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NSLog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@"Could not get google data"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}];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4" name="Shape 74"/>
          <p:cNvSpPr/>
          <p:nvPr/>
        </p:nvSpPr>
        <p:spPr>
          <a:xfrm>
            <a:off x="-17850" y="0"/>
            <a:ext cx="9156000" cy="1535193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-17850" y="2373125"/>
            <a:ext cx="9179700" cy="276809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92968" y="144689"/>
            <a:ext cx="7358062" cy="6849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Search Method</a:t>
            </a:r>
          </a:p>
        </p:txBody>
      </p:sp>
      <p:sp>
        <p:nvSpPr>
          <p:cNvPr id="81" name="Shape 81"/>
          <p:cNvSpPr/>
          <p:nvPr/>
        </p:nvSpPr>
        <p:spPr>
          <a:xfrm>
            <a:off x="300263" y="1098351"/>
            <a:ext cx="8543472" cy="3710285"/>
          </a:xfrm>
          <a:prstGeom prst="rect">
            <a:avLst/>
          </a:prstGeom>
          <a:noFill/>
          <a:ln>
            <a:noFill/>
          </a:ln>
        </p:spPr>
        <p:txBody>
          <a:bodyPr lIns="40925" tIns="40925" rIns="40925" bIns="4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- (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)getNamesOfAllGooglePlacesWithTerm: 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*)term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         Latitude:(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        Longitude:(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*)longitude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           CompletionHandler:(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(^)(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*venueNames))completionBlock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*googleStringURL = 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@"https://maps.googleapis.com/maps/api/place/nearbysearch/json?"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*latlng = 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@"%@,%@"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latitude, longitude];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NSDictionary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*urlParams = </a:t>
            </a:r>
            <a:r>
              <a:rPr lang="en" sz="900" b="0" i="0" u="none" strike="noStrike" cap="none" baseline="0" dirty="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@{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@"key"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>
                <a:solidFill>
                  <a:srgbClr val="78492A"/>
                </a:solidFill>
                <a:latin typeface="Arial"/>
                <a:ea typeface="Arial"/>
                <a:cs typeface="Arial"/>
                <a:sym typeface="Arial"/>
              </a:rPr>
              <a:t>GOOGLE_API_KEY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 latlng,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</a:t>
            </a:r>
            <a:r>
              <a:rPr lang="en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keyword</a:t>
            </a:r>
            <a:r>
              <a:rPr lang="en-US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”:</a:t>
            </a:r>
            <a:r>
              <a:rPr lang="en-US" sz="900" dirty="0" smtClean="0"/>
              <a:t>term</a:t>
            </a:r>
            <a:r>
              <a:rPr lang="en" sz="9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@"radius</a:t>
            </a:r>
            <a:r>
              <a:rPr lang="en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9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@”</a:t>
            </a:r>
            <a:r>
              <a:rPr lang="en-US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900" b="0" i="0" u="none" strike="noStrike" cap="none" baseline="0" dirty="0" smtClean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900" b="0" i="0" u="none" strike="noStrike" cap="none" baseline="0" dirty="0">
                <a:solidFill>
                  <a:srgbClr val="272AD8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AFHTTPSessionManager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*manager = [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AFHTTPSessionManager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[manager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:googleStringURL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:urlParams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NSURLSessionDataTask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*task,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responseObject)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*venuesArray = responseObject[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@"results"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NSMutableArray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*googleVenues = [[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NSMutableArray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NSDictionary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*venue </a:t>
            </a:r>
            <a:r>
              <a:rPr lang="en" sz="900" b="0" i="0" u="none" strike="noStrike" cap="none" baseline="0" dirty="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venuesArray)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GooglePlaces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*googleVenue = [[</a:t>
            </a:r>
            <a:r>
              <a:rPr lang="en" sz="900" b="0" i="0" u="none" strike="noStrike" cap="none" baseline="0" dirty="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GooglePlaces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initWithName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@"name"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Latitude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@"geometry"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@"lat"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Longitude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@"geometry"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@"location"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@"lng"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@"vicinity"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@"rating"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PriceLevel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@"price_level"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OpenNow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:venue[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@"opening_hours"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@"open_now"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]];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    [googleVenues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addObject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:googleVenue];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completionBlock(googleVenues);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" sz="900" b="0" i="0" u="none" strike="noStrike" cap="none" baseline="0" dirty="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NSURLSessionDataTask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*task, </a:t>
            </a:r>
            <a:r>
              <a:rPr lang="en" sz="900" b="0" i="0" u="none" strike="noStrike" cap="none" baseline="0" dirty="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NSError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*error)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900" b="0" i="0" u="none" strike="noStrike" cap="none" baseline="0" dirty="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NSLog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 b="0" i="0" u="none" strike="noStrike" cap="none" baseline="0" dirty="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@"Could not get google data"</a:t>
            </a: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   }];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82" name="Shape 82"/>
          <p:cNvSpPr/>
          <p:nvPr/>
        </p:nvSpPr>
        <p:spPr>
          <a:xfrm>
            <a:off x="-17850" y="472"/>
            <a:ext cx="9156000" cy="2314836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17850" y="4735771"/>
            <a:ext cx="9179700" cy="40559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 b="0" i="0" u="none" strike="noStrike" cap="none" baseline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6" y="70550"/>
            <a:ext cx="7804546" cy="113853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 Neue"/>
                <a:cs typeface="Helvetica Neue"/>
              </a:rPr>
              <a:t>Using Location</a:t>
            </a:r>
            <a:endParaRPr lang="en-US" sz="4000" dirty="0">
              <a:latin typeface="Helvetica Neue"/>
              <a:cs typeface="Helvetica Neue"/>
            </a:endParaRPr>
          </a:p>
        </p:txBody>
      </p:sp>
      <p:pic>
        <p:nvPicPr>
          <p:cNvPr id="4" name="Picture 3" descr="Screen Shot 2015-03-24 at 5.5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7" y="1784969"/>
            <a:ext cx="86995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726" y="1208426"/>
            <a:ext cx="418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When you click on a row, this happens: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09158" y="3615043"/>
            <a:ext cx="7888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this means: Using the Google Places Autocomplete API, when you click on the row, </a:t>
            </a:r>
          </a:p>
          <a:p>
            <a:r>
              <a:rPr lang="en-US" dirty="0" smtClean="0"/>
              <a:t>we use a delegate a protocol method to send specific data back to the initial View Controller.</a:t>
            </a:r>
          </a:p>
          <a:p>
            <a:r>
              <a:rPr lang="en-US" dirty="0" smtClean="0"/>
              <a:t>The data is passed back through a method called dataFromController, whose parameters are the</a:t>
            </a:r>
          </a:p>
          <a:p>
            <a:r>
              <a:rPr lang="en-US" dirty="0"/>
              <a:t>n</a:t>
            </a:r>
            <a:r>
              <a:rPr lang="en-US" dirty="0" smtClean="0"/>
              <a:t>ame of the address, its latitude, and its longitude.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9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Technologies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69726" y="1532888"/>
            <a:ext cx="7804546" cy="2197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92100" marR="0" lvl="0" indent="-285750" algn="l" rtl="0">
              <a:spcBef>
                <a:spcPts val="0"/>
              </a:spcBef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 sz="23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Google </a:t>
            </a:r>
            <a:r>
              <a:rPr lang="en" sz="23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Places</a:t>
            </a:r>
            <a:r>
              <a:rPr lang="en-US" sz="23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Nearby Search</a:t>
            </a:r>
            <a:r>
              <a:rPr lang="en" sz="23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API</a:t>
            </a:r>
            <a:endParaRPr lang="en-US" sz="2300" b="0" i="0" u="none" strike="noStrike" cap="non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2100" marR="0" lvl="0" indent="-285750" algn="l" rtl="0">
              <a:spcBef>
                <a:spcPts val="0"/>
              </a:spcBef>
              <a:buClr>
                <a:srgbClr val="000000"/>
              </a:buClr>
              <a:buSzPct val="73913"/>
              <a:buFont typeface="Helvetica Neue"/>
              <a:buChar char="•"/>
            </a:pPr>
            <a:endParaRPr lang="en-US" sz="2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2100" marR="0" lvl="0" indent="-285750" algn="l" rtl="0">
              <a:spcBef>
                <a:spcPts val="0"/>
              </a:spcBef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-US" sz="23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Google</a:t>
            </a:r>
            <a:r>
              <a:rPr lang="en-US" sz="2300" b="0" i="0" u="none" strike="noStrike" cap="none" dirty="0" smtClean="0">
                <a:latin typeface="Helvetica Neue"/>
                <a:ea typeface="Helvetica Neue"/>
                <a:cs typeface="Helvetica Neue"/>
                <a:sym typeface="Helvetica Neue"/>
              </a:rPr>
              <a:t> Places Autocomplete API</a:t>
            </a:r>
            <a:endParaRPr lang="en" sz="23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2100" marR="0" lvl="0" indent="-285750" algn="l" rtl="0">
              <a:spcBef>
                <a:spcPts val="2700"/>
              </a:spcBef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 sz="23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Yelp API</a:t>
            </a:r>
          </a:p>
          <a:p>
            <a:pPr marL="292100" marR="0" lvl="0" indent="-285750" algn="l" rtl="0">
              <a:spcBef>
                <a:spcPts val="2700"/>
              </a:spcBef>
              <a:buClr>
                <a:srgbClr val="000000"/>
              </a:buClr>
              <a:buSzPct val="73913"/>
              <a:buFont typeface="Helvetica Neue"/>
              <a:buChar char="•"/>
            </a:pPr>
            <a:r>
              <a:rPr lang="en" sz="23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FourSquare </a:t>
            </a:r>
            <a:r>
              <a:rPr lang="en" sz="23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endParaRPr lang="en" sz="23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1082</Words>
  <Application>Microsoft Macintosh PowerPoint</Application>
  <PresentationFormat>On-screen Show (16:9)</PresentationFormat>
  <Paragraphs>143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simple-light</vt:lpstr>
      <vt:lpstr>NewsPrint</vt:lpstr>
      <vt:lpstr>App Demo</vt:lpstr>
      <vt:lpstr>PowerPoint Presentation</vt:lpstr>
      <vt:lpstr>Code Explanations</vt:lpstr>
      <vt:lpstr>Search Method</vt:lpstr>
      <vt:lpstr>Search Method</vt:lpstr>
      <vt:lpstr>Search Method</vt:lpstr>
      <vt:lpstr>Search Method</vt:lpstr>
      <vt:lpstr>Using Location</vt:lpstr>
      <vt:lpstr>Technologies</vt:lpstr>
      <vt:lpstr>Next Steps</vt:lpstr>
      <vt:lpstr>¿ Any 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Explanations</dc:title>
  <cp:lastModifiedBy>Nicolas Rizk</cp:lastModifiedBy>
  <cp:revision>13</cp:revision>
  <dcterms:modified xsi:type="dcterms:W3CDTF">2015-03-24T22:30:29Z</dcterms:modified>
</cp:coreProperties>
</file>