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y Grotesk Key Semi-Bold" charset="1" panose="00000700000000000000"/>
      <p:regular r:id="rId17"/>
    </p:embeddedFont>
    <p:embeddedFont>
      <p:font typeface="Cy Grotesk Key Thin" charset="1" panose="00000200000000000000"/>
      <p:regular r:id="rId18"/>
    </p:embeddedFont>
    <p:embeddedFont>
      <p:font typeface="Cy Grotesk Key" charset="1" panose="00000500000000000000"/>
      <p:regular r:id="rId19"/>
    </p:embeddedFont>
    <p:embeddedFont>
      <p:font typeface="Cy Grotesk Key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 Id="rId7"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jpeg" Type="http://schemas.openxmlformats.org/officeDocument/2006/relationships/image"/><Relationship Id="rId6" Target="../media/image13.jpeg" Type="http://schemas.openxmlformats.org/officeDocument/2006/relationships/image"/><Relationship Id="rId7" Target="../media/image1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8719" y="0"/>
            <a:ext cx="18725438" cy="10287000"/>
          </a:xfrm>
          <a:custGeom>
            <a:avLst/>
            <a:gdLst/>
            <a:ahLst/>
            <a:cxnLst/>
            <a:rect r="r" b="b" t="t" l="l"/>
            <a:pathLst>
              <a:path h="10287000" w="18725438">
                <a:moveTo>
                  <a:pt x="0" y="0"/>
                </a:moveTo>
                <a:lnTo>
                  <a:pt x="18725438" y="0"/>
                </a:lnTo>
                <a:lnTo>
                  <a:pt x="18725438" y="10287000"/>
                </a:lnTo>
                <a:lnTo>
                  <a:pt x="0" y="10287000"/>
                </a:lnTo>
                <a:lnTo>
                  <a:pt x="0" y="0"/>
                </a:lnTo>
                <a:close/>
              </a:path>
            </a:pathLst>
          </a:custGeom>
          <a:blipFill>
            <a:blip r:embed="rId2"/>
            <a:stretch>
              <a:fillRect l="0" t="-92471" r="-11087" b="-111037"/>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902183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866449" y="4831113"/>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7" id="7"/>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8" id="8"/>
          <p:cNvSpPr/>
          <p:nvPr/>
        </p:nvSpPr>
        <p:spPr>
          <a:xfrm flipH="false" flipV="false" rot="0">
            <a:off x="421219" y="172355"/>
            <a:ext cx="856345" cy="856345"/>
          </a:xfrm>
          <a:custGeom>
            <a:avLst/>
            <a:gdLst/>
            <a:ahLst/>
            <a:cxnLst/>
            <a:rect r="r" b="b" t="t" l="l"/>
            <a:pathLst>
              <a:path h="856345" w="856345">
                <a:moveTo>
                  <a:pt x="0" y="0"/>
                </a:moveTo>
                <a:lnTo>
                  <a:pt x="856345" y="0"/>
                </a:lnTo>
                <a:lnTo>
                  <a:pt x="856345" y="856345"/>
                </a:lnTo>
                <a:lnTo>
                  <a:pt x="0" y="856345"/>
                </a:lnTo>
                <a:lnTo>
                  <a:pt x="0" y="0"/>
                </a:lnTo>
                <a:close/>
              </a:path>
            </a:pathLst>
          </a:custGeom>
          <a:blipFill>
            <a:blip r:embed="rId7"/>
            <a:stretch>
              <a:fillRect l="0" t="0" r="0" b="0"/>
            </a:stretch>
          </a:blipFill>
        </p:spPr>
      </p:sp>
      <p:sp>
        <p:nvSpPr>
          <p:cNvPr name="TextBox 9" id="9"/>
          <p:cNvSpPr txBox="true"/>
          <p:nvPr/>
        </p:nvSpPr>
        <p:spPr>
          <a:xfrm rot="0">
            <a:off x="2281327" y="2322332"/>
            <a:ext cx="13968185" cy="1087769"/>
          </a:xfrm>
          <a:prstGeom prst="rect">
            <a:avLst/>
          </a:prstGeom>
        </p:spPr>
        <p:txBody>
          <a:bodyPr anchor="t" rtlCol="false" tIns="0" lIns="0" bIns="0" rIns="0">
            <a:spAutoFit/>
          </a:bodyPr>
          <a:lstStyle/>
          <a:p>
            <a:pPr algn="ctr">
              <a:lnSpc>
                <a:spcPts val="8819"/>
              </a:lnSpc>
              <a:spcBef>
                <a:spcPct val="0"/>
              </a:spcBef>
            </a:pPr>
            <a:r>
              <a:rPr lang="en-US" b="true" sz="6300">
                <a:solidFill>
                  <a:srgbClr val="FFFFFF"/>
                </a:solidFill>
                <a:latin typeface="Cy Grotesk Key Semi-Bold"/>
                <a:ea typeface="Cy Grotesk Key Semi-Bold"/>
                <a:cs typeface="Cy Grotesk Key Semi-Bold"/>
                <a:sym typeface="Cy Grotesk Key Semi-Bold"/>
              </a:rPr>
              <a:t>EXPLORATORY DATA ANALYSIS</a:t>
            </a:r>
          </a:p>
        </p:txBody>
      </p:sp>
      <p:sp>
        <p:nvSpPr>
          <p:cNvPr name="TextBox 10" id="10"/>
          <p:cNvSpPr txBox="true"/>
          <p:nvPr/>
        </p:nvSpPr>
        <p:spPr>
          <a:xfrm rot="0">
            <a:off x="2931501" y="3574585"/>
            <a:ext cx="8561734" cy="596900"/>
          </a:xfrm>
          <a:prstGeom prst="rect">
            <a:avLst/>
          </a:prstGeom>
        </p:spPr>
        <p:txBody>
          <a:bodyPr anchor="t" rtlCol="false" tIns="0" lIns="0" bIns="0" rIns="0">
            <a:spAutoFit/>
          </a:bodyPr>
          <a:lstStyle/>
          <a:p>
            <a:pPr algn="ctr">
              <a:lnSpc>
                <a:spcPts val="4900"/>
              </a:lnSpc>
              <a:spcBef>
                <a:spcPct val="0"/>
              </a:spcBef>
            </a:pPr>
            <a:r>
              <a:rPr lang="en-US" sz="3500">
                <a:solidFill>
                  <a:srgbClr val="FFFFFF"/>
                </a:solidFill>
                <a:latin typeface="Cy Grotesk Key Thin"/>
                <a:ea typeface="Cy Grotesk Key Thin"/>
                <a:cs typeface="Cy Grotesk Key Thin"/>
                <a:sym typeface="Cy Grotesk Key Thin"/>
              </a:rPr>
              <a:t>Using Titanic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421219" y="3462098"/>
            <a:ext cx="8820008" cy="5796202"/>
          </a:xfrm>
          <a:custGeom>
            <a:avLst/>
            <a:gdLst/>
            <a:ahLst/>
            <a:cxnLst/>
            <a:rect r="r" b="b" t="t" l="l"/>
            <a:pathLst>
              <a:path h="5796202" w="8820008">
                <a:moveTo>
                  <a:pt x="0" y="0"/>
                </a:moveTo>
                <a:lnTo>
                  <a:pt x="8820007" y="0"/>
                </a:lnTo>
                <a:lnTo>
                  <a:pt x="8820007" y="5796202"/>
                </a:lnTo>
                <a:lnTo>
                  <a:pt x="0" y="5796202"/>
                </a:lnTo>
                <a:lnTo>
                  <a:pt x="0" y="0"/>
                </a:lnTo>
                <a:close/>
              </a:path>
            </a:pathLst>
          </a:custGeom>
          <a:blipFill>
            <a:blip r:embed="rId5"/>
            <a:stretch>
              <a:fillRect l="-1102" t="0" r="0" b="0"/>
            </a:stretch>
          </a:blipFill>
        </p:spPr>
      </p:sp>
      <p:sp>
        <p:nvSpPr>
          <p:cNvPr name="TextBox 7" id="7"/>
          <p:cNvSpPr txBox="true"/>
          <p:nvPr/>
        </p:nvSpPr>
        <p:spPr>
          <a:xfrm rot="0">
            <a:off x="421219" y="183207"/>
            <a:ext cx="10270076"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VISUALISASI DATA</a:t>
            </a:r>
          </a:p>
        </p:txBody>
      </p:sp>
      <p:sp>
        <p:nvSpPr>
          <p:cNvPr name="TextBox 8" id="8"/>
          <p:cNvSpPr txBox="true"/>
          <p:nvPr/>
        </p:nvSpPr>
        <p:spPr>
          <a:xfrm rot="0">
            <a:off x="421219" y="1644927"/>
            <a:ext cx="8722781" cy="1189397"/>
          </a:xfrm>
          <a:prstGeom prst="rect">
            <a:avLst/>
          </a:prstGeom>
        </p:spPr>
        <p:txBody>
          <a:bodyPr anchor="t" rtlCol="false" tIns="0" lIns="0" bIns="0" rIns="0">
            <a:spAutoFit/>
          </a:bodyPr>
          <a:lstStyle/>
          <a:p>
            <a:pPr algn="l">
              <a:lnSpc>
                <a:spcPts val="3220"/>
              </a:lnSpc>
            </a:pPr>
            <a:r>
              <a:rPr lang="en-US" sz="2300">
                <a:solidFill>
                  <a:srgbClr val="FFFFFF"/>
                </a:solidFill>
                <a:latin typeface="Cy Grotesk Key Thin"/>
                <a:ea typeface="Cy Grotesk Key Thin"/>
                <a:cs typeface="Cy Grotesk Key Thin"/>
                <a:sym typeface="Cy Grotesk Key Thin"/>
              </a:rPr>
              <a:t>Langkah berikutnya ialah mencoba untuk mengidentifikasi data yang telah divisualisasikan dan mencoba mendeskripsikannya</a:t>
            </a:r>
          </a:p>
        </p:txBody>
      </p:sp>
      <p:sp>
        <p:nvSpPr>
          <p:cNvPr name="TextBox 9" id="9"/>
          <p:cNvSpPr txBox="true"/>
          <p:nvPr/>
        </p:nvSpPr>
        <p:spPr>
          <a:xfrm rot="0">
            <a:off x="9717478" y="3319549"/>
            <a:ext cx="8018074" cy="5640754"/>
          </a:xfrm>
          <a:prstGeom prst="rect">
            <a:avLst/>
          </a:prstGeom>
        </p:spPr>
        <p:txBody>
          <a:bodyPr anchor="t" rtlCol="false" tIns="0" lIns="0" bIns="0" rIns="0">
            <a:spAutoFit/>
          </a:bodyPr>
          <a:lstStyle/>
          <a:p>
            <a:pPr algn="l">
              <a:lnSpc>
                <a:spcPts val="3030"/>
              </a:lnSpc>
            </a:pPr>
            <a:r>
              <a:rPr lang="en-US" sz="2164">
                <a:solidFill>
                  <a:srgbClr val="FFFFFF"/>
                </a:solidFill>
                <a:latin typeface="Cy Grotesk Key Thin"/>
                <a:ea typeface="Cy Grotesk Key Thin"/>
                <a:cs typeface="Cy Grotesk Key Thin"/>
                <a:sym typeface="Cy Grotesk Key Thin"/>
              </a:rPr>
              <a:t>Grafik ini memperlihatkan distribusi umur korban yang selamat. Terlihat bahwa kelompok usia dewasa muda hingga paruh baya, khususnya usia antara 20 hingga 40 tahun, mendominasi jumlah korban yang selamat. Terdapat pula jumlah yang cukup signifikan pada kelompok usia 50-an, meskipun tren keselamatan mulai menurun setelah usia 60 tahun ke atas. Anak-anak berusia 0 hingga 10 tahun justru memiliki jumlah keselamatan yang lebih rendah, yang bisa jadi disebabkan oleh keterbatasan fisik atau kendala lain saat proses penyelamatan berlangsung. Secara keseluruhan, data ini menggambarkan bahwa faktor gender dan umur memainkan peran penting dalam menentukan kemungkinan seseorang untuk selamat dalam situasi bencana.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42020"/>
        </a:solidFill>
      </p:bgPr>
    </p:bg>
    <p:spTree>
      <p:nvGrpSpPr>
        <p:cNvPr id="1" name=""/>
        <p:cNvGrpSpPr/>
        <p:nvPr/>
      </p:nvGrpSpPr>
      <p:grpSpPr>
        <a:xfrm>
          <a:off x="0" y="0"/>
          <a:ext cx="0" cy="0"/>
          <a:chOff x="0" y="0"/>
          <a:chExt cx="0" cy="0"/>
        </a:xfrm>
      </p:grpSpPr>
      <p:sp>
        <p:nvSpPr>
          <p:cNvPr name="Freeform 2" id="2"/>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4" id="4"/>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TextBox 5" id="5"/>
          <p:cNvSpPr txBox="true"/>
          <p:nvPr/>
        </p:nvSpPr>
        <p:spPr>
          <a:xfrm rot="0">
            <a:off x="4920456" y="3940610"/>
            <a:ext cx="8447087" cy="1493127"/>
          </a:xfrm>
          <a:prstGeom prst="rect">
            <a:avLst/>
          </a:prstGeom>
        </p:spPr>
        <p:txBody>
          <a:bodyPr anchor="t" rtlCol="false" tIns="0" lIns="0" bIns="0" rIns="0">
            <a:spAutoFit/>
          </a:bodyPr>
          <a:lstStyle/>
          <a:p>
            <a:pPr algn="ctr">
              <a:lnSpc>
                <a:spcPts val="12230"/>
              </a:lnSpc>
              <a:spcBef>
                <a:spcPct val="0"/>
              </a:spcBef>
            </a:pPr>
            <a:r>
              <a:rPr lang="en-US" b="true" sz="8736">
                <a:solidFill>
                  <a:srgbClr val="FFFFFF"/>
                </a:solidFill>
                <a:latin typeface="Cy Grotesk Key Semi-Bold"/>
                <a:ea typeface="Cy Grotesk Key Semi-Bold"/>
                <a:cs typeface="Cy Grotesk Key Semi-Bold"/>
                <a:sym typeface="Cy Grotesk Key Semi-Bold"/>
              </a:rPr>
              <a:t>THANK YOU</a:t>
            </a:r>
          </a:p>
        </p:txBody>
      </p:sp>
      <p:sp>
        <p:nvSpPr>
          <p:cNvPr name="TextBox 6" id="6"/>
          <p:cNvSpPr txBox="true"/>
          <p:nvPr/>
        </p:nvSpPr>
        <p:spPr>
          <a:xfrm rot="0">
            <a:off x="3704537" y="5701525"/>
            <a:ext cx="10878927" cy="473415"/>
          </a:xfrm>
          <a:prstGeom prst="rect">
            <a:avLst/>
          </a:prstGeom>
        </p:spPr>
        <p:txBody>
          <a:bodyPr anchor="t" rtlCol="false" tIns="0" lIns="0" bIns="0" rIns="0">
            <a:spAutoFit/>
          </a:bodyPr>
          <a:lstStyle/>
          <a:p>
            <a:pPr algn="ctr" marL="0" indent="0" lvl="0">
              <a:lnSpc>
                <a:spcPts val="3831"/>
              </a:lnSpc>
              <a:spcBef>
                <a:spcPct val="0"/>
              </a:spcBef>
            </a:pPr>
            <a:r>
              <a:rPr lang="en-US" sz="2736">
                <a:solidFill>
                  <a:srgbClr val="FFFFFF"/>
                </a:solidFill>
                <a:latin typeface="Cy Grotesk Key Thin"/>
                <a:ea typeface="Cy Grotesk Key Thin"/>
                <a:cs typeface="Cy Grotesk Key Thin"/>
                <a:sym typeface="Cy Grotesk Key Thin"/>
              </a:rPr>
              <a:t>That's my portfolio so far.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42020"/>
        </a:solidFill>
      </p:bgPr>
    </p:bg>
    <p:spTree>
      <p:nvGrpSpPr>
        <p:cNvPr id="1" name=""/>
        <p:cNvGrpSpPr/>
        <p:nvPr/>
      </p:nvGrpSpPr>
      <p:grpSpPr>
        <a:xfrm>
          <a:off x="0" y="0"/>
          <a:ext cx="0" cy="0"/>
          <a:chOff x="0" y="0"/>
          <a:chExt cx="0" cy="0"/>
        </a:xfrm>
      </p:grpSpPr>
      <p:sp>
        <p:nvSpPr>
          <p:cNvPr name="Freeform 2" id="2"/>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2183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grpSp>
        <p:nvGrpSpPr>
          <p:cNvPr name="Group 6" id="6"/>
          <p:cNvGrpSpPr>
            <a:grpSpLocks noChangeAspect="true"/>
          </p:cNvGrpSpPr>
          <p:nvPr/>
        </p:nvGrpSpPr>
        <p:grpSpPr>
          <a:xfrm rot="0">
            <a:off x="1132046" y="1923812"/>
            <a:ext cx="6439402" cy="6439376"/>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0" t="-710" r="0" b="-49289"/>
              </a:stretch>
            </a:blipFill>
          </p:spPr>
        </p:sp>
      </p:grpSp>
      <p:sp>
        <p:nvSpPr>
          <p:cNvPr name="TextBox 8" id="8"/>
          <p:cNvSpPr txBox="true"/>
          <p:nvPr/>
        </p:nvSpPr>
        <p:spPr>
          <a:xfrm rot="0">
            <a:off x="8503080" y="1506316"/>
            <a:ext cx="8694986" cy="1310544"/>
          </a:xfrm>
          <a:prstGeom prst="rect">
            <a:avLst/>
          </a:prstGeom>
        </p:spPr>
        <p:txBody>
          <a:bodyPr anchor="t" rtlCol="false" tIns="0" lIns="0" bIns="0" rIns="0">
            <a:spAutoFit/>
          </a:bodyPr>
          <a:lstStyle/>
          <a:p>
            <a:pPr algn="l">
              <a:lnSpc>
                <a:spcPts val="10716"/>
              </a:lnSpc>
              <a:spcBef>
                <a:spcPct val="0"/>
              </a:spcBef>
            </a:pPr>
            <a:r>
              <a:rPr lang="en-US" b="true" sz="7654">
                <a:solidFill>
                  <a:srgbClr val="FFFFFF"/>
                </a:solidFill>
                <a:latin typeface="Cy Grotesk Key Semi-Bold"/>
                <a:ea typeface="Cy Grotesk Key Semi-Bold"/>
                <a:cs typeface="Cy Grotesk Key Semi-Bold"/>
                <a:sym typeface="Cy Grotesk Key Semi-Bold"/>
              </a:rPr>
              <a:t>INTRODUCTION</a:t>
            </a:r>
          </a:p>
        </p:txBody>
      </p:sp>
      <p:sp>
        <p:nvSpPr>
          <p:cNvPr name="TextBox 9" id="9"/>
          <p:cNvSpPr txBox="true"/>
          <p:nvPr/>
        </p:nvSpPr>
        <p:spPr>
          <a:xfrm rot="0">
            <a:off x="8179346" y="3093085"/>
            <a:ext cx="8694986" cy="3145013"/>
          </a:xfrm>
          <a:prstGeom prst="rect">
            <a:avLst/>
          </a:prstGeom>
        </p:spPr>
        <p:txBody>
          <a:bodyPr anchor="t" rtlCol="false" tIns="0" lIns="0" bIns="0" rIns="0">
            <a:spAutoFit/>
          </a:bodyPr>
          <a:lstStyle/>
          <a:p>
            <a:pPr algn="l">
              <a:lnSpc>
                <a:spcPts val="2520"/>
              </a:lnSpc>
            </a:pPr>
            <a:r>
              <a:rPr lang="en-US" sz="1800">
                <a:solidFill>
                  <a:srgbClr val="FFFFFF"/>
                </a:solidFill>
                <a:latin typeface="Cy Grotesk Key Thin"/>
                <a:ea typeface="Cy Grotesk Key Thin"/>
                <a:cs typeface="Cy Grotesk Key Thin"/>
                <a:sym typeface="Cy Grotesk Key Thin"/>
              </a:rPr>
              <a:t>RMS Titanic merupakan kapal penumpang terbesar dan termewah pada masanya, dibangun oleh White Star Line dan memulai pelayaran perdananya dari Inggris ke Amerika Serikat pada tanggal 10 April 1912. Namun, pada malam tanggal 14 April 1912, kapal tersebut menabrak gunung es di Samudra Atlantik Utara dan tenggelam, menewaskan lebih dari 1.500 dari sekitar 2.224 penumpang dan awak kapal. Tragedi ini menjadi salah satu bencana maritim paling mematikan dalam sejarah dan menyebabkan perbaikan besar dalam peraturan keselamatan maritim internasional.</a:t>
            </a:r>
          </a:p>
          <a:p>
            <a:pPr algn="l">
              <a:lnSpc>
                <a:spcPts val="2520"/>
              </a:lnSpc>
              <a:spcBef>
                <a:spcPct val="0"/>
              </a:spcBef>
            </a:pPr>
          </a:p>
        </p:txBody>
      </p:sp>
      <p:sp>
        <p:nvSpPr>
          <p:cNvPr name="TextBox 10" id="10"/>
          <p:cNvSpPr txBox="true"/>
          <p:nvPr/>
        </p:nvSpPr>
        <p:spPr>
          <a:xfrm rot="0">
            <a:off x="8179346" y="6116113"/>
            <a:ext cx="8694986" cy="1887770"/>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Cy Grotesk Key Thin"/>
                <a:ea typeface="Cy Grotesk Key Thin"/>
                <a:cs typeface="Cy Grotesk Key Thin"/>
                <a:sym typeface="Cy Grotesk Key Thin"/>
              </a:rPr>
              <a:t>Pada project kali ini,saya akan menganalisis Dataset Titanic sederhana yang digunakan selama bootcamp data science,Dataset ini berisi total 500 data yang mencakup data mengenai nama,umur,gender,dan kondisi korban.Dalam data ini saya akan mencoba untuk mencari data yang duplikat maupun yang hilang dan mencoba mengatasi permasalahan tersebut.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9645" y="-1708535"/>
            <a:ext cx="20032892" cy="14412641"/>
          </a:xfrm>
          <a:custGeom>
            <a:avLst/>
            <a:gdLst/>
            <a:ahLst/>
            <a:cxnLst/>
            <a:rect r="r" b="b" t="t" l="l"/>
            <a:pathLst>
              <a:path h="14412641" w="20032892">
                <a:moveTo>
                  <a:pt x="0" y="0"/>
                </a:moveTo>
                <a:lnTo>
                  <a:pt x="20032892" y="0"/>
                </a:lnTo>
                <a:lnTo>
                  <a:pt x="20032892" y="14412641"/>
                </a:lnTo>
                <a:lnTo>
                  <a:pt x="0" y="14412641"/>
                </a:lnTo>
                <a:lnTo>
                  <a:pt x="0" y="0"/>
                </a:lnTo>
                <a:close/>
              </a:path>
            </a:pathLst>
          </a:custGeom>
          <a:blipFill>
            <a:blip r:embed="rId2"/>
            <a:stretch>
              <a:fillRect l="0" t="-57024" r="0" b="-51468"/>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902183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6" id="6"/>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TextBox 7" id="7"/>
          <p:cNvSpPr txBox="true"/>
          <p:nvPr/>
        </p:nvSpPr>
        <p:spPr>
          <a:xfrm rot="0">
            <a:off x="2990505" y="2070049"/>
            <a:ext cx="11005185" cy="1310544"/>
          </a:xfrm>
          <a:prstGeom prst="rect">
            <a:avLst/>
          </a:prstGeom>
        </p:spPr>
        <p:txBody>
          <a:bodyPr anchor="t" rtlCol="false" tIns="0" lIns="0" bIns="0" rIns="0">
            <a:spAutoFit/>
          </a:bodyPr>
          <a:lstStyle/>
          <a:p>
            <a:pPr algn="l">
              <a:lnSpc>
                <a:spcPts val="10716"/>
              </a:lnSpc>
              <a:spcBef>
                <a:spcPct val="0"/>
              </a:spcBef>
            </a:pPr>
            <a:r>
              <a:rPr lang="en-US" b="true" sz="7654">
                <a:solidFill>
                  <a:srgbClr val="FFFFFF"/>
                </a:solidFill>
                <a:latin typeface="Cy Grotesk Key Semi-Bold"/>
                <a:ea typeface="Cy Grotesk Key Semi-Bold"/>
                <a:cs typeface="Cy Grotesk Key Semi-Bold"/>
                <a:sym typeface="Cy Grotesk Key Semi-Bold"/>
              </a:rPr>
              <a:t>TUJUAN ANALISIS</a:t>
            </a:r>
          </a:p>
        </p:txBody>
      </p:sp>
      <p:sp>
        <p:nvSpPr>
          <p:cNvPr name="TextBox 8" id="8"/>
          <p:cNvSpPr txBox="true"/>
          <p:nvPr/>
        </p:nvSpPr>
        <p:spPr>
          <a:xfrm rot="0">
            <a:off x="1028700" y="3637655"/>
            <a:ext cx="14812927" cy="3644061"/>
          </a:xfrm>
          <a:prstGeom prst="rect">
            <a:avLst/>
          </a:prstGeom>
        </p:spPr>
        <p:txBody>
          <a:bodyPr anchor="t" rtlCol="false" tIns="0" lIns="0" bIns="0" rIns="0">
            <a:spAutoFit/>
          </a:bodyPr>
          <a:lstStyle/>
          <a:p>
            <a:pPr algn="l" marL="747514" indent="-373757" lvl="1">
              <a:lnSpc>
                <a:spcPts val="4847"/>
              </a:lnSpc>
              <a:buFont typeface="Arial"/>
              <a:buChar char="•"/>
            </a:pPr>
            <a:r>
              <a:rPr lang="en-US" b="true" sz="3462">
                <a:solidFill>
                  <a:srgbClr val="FFFFFF"/>
                </a:solidFill>
                <a:latin typeface="Cy Grotesk Key Semi-Bold"/>
                <a:ea typeface="Cy Grotesk Key Semi-Bold"/>
                <a:cs typeface="Cy Grotesk Key Semi-Bold"/>
                <a:sym typeface="Cy Grotesk Key Semi-Bold"/>
              </a:rPr>
              <a:t>Melakukan analisis pada setiap data yang ada pada Dataset</a:t>
            </a:r>
          </a:p>
          <a:p>
            <a:pPr algn="l" marL="747514" indent="-373757" lvl="1">
              <a:lnSpc>
                <a:spcPts val="4847"/>
              </a:lnSpc>
              <a:buFont typeface="Arial"/>
              <a:buChar char="•"/>
            </a:pPr>
            <a:r>
              <a:rPr lang="en-US" b="true" sz="3462">
                <a:solidFill>
                  <a:srgbClr val="FFFFFF"/>
                </a:solidFill>
                <a:latin typeface="Cy Grotesk Key Semi-Bold"/>
                <a:ea typeface="Cy Grotesk Key Semi-Bold"/>
                <a:cs typeface="Cy Grotesk Key Semi-Bold"/>
                <a:sym typeface="Cy Grotesk Key Semi-Bold"/>
              </a:rPr>
              <a:t>Merangkum data statistik dan kategoris</a:t>
            </a:r>
          </a:p>
          <a:p>
            <a:pPr algn="l" marL="747514" indent="-373757" lvl="1">
              <a:lnSpc>
                <a:spcPts val="4847"/>
              </a:lnSpc>
              <a:buFont typeface="Arial"/>
              <a:buChar char="•"/>
            </a:pPr>
            <a:r>
              <a:rPr lang="en-US" b="true" sz="3462">
                <a:solidFill>
                  <a:srgbClr val="FFFFFF"/>
                </a:solidFill>
                <a:latin typeface="Cy Grotesk Key Semi-Bold"/>
                <a:ea typeface="Cy Grotesk Key Semi-Bold"/>
                <a:cs typeface="Cy Grotesk Key Semi-Bold"/>
                <a:sym typeface="Cy Grotesk Key Semi-Bold"/>
              </a:rPr>
              <a:t>mengindentifikasi dan mengatasi data yang duplikat maupun hilang</a:t>
            </a:r>
          </a:p>
          <a:p>
            <a:pPr algn="l" marL="747514" indent="-373757" lvl="1">
              <a:lnSpc>
                <a:spcPts val="4847"/>
              </a:lnSpc>
              <a:buFont typeface="Arial"/>
              <a:buChar char="•"/>
            </a:pPr>
            <a:r>
              <a:rPr lang="en-US" b="true" sz="3462">
                <a:solidFill>
                  <a:srgbClr val="FFFFFF"/>
                </a:solidFill>
                <a:latin typeface="Cy Grotesk Key Semi-Bold"/>
                <a:ea typeface="Cy Grotesk Key Semi-Bold"/>
                <a:cs typeface="Cy Grotesk Key Semi-Bold"/>
                <a:sym typeface="Cy Grotesk Key Semi-Bold"/>
              </a:rPr>
              <a:t> Menyajikan visualisasi keselamatan para penumpang berdasarkan gender maupun umur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643083" y="4120139"/>
            <a:ext cx="5611032" cy="4909099"/>
          </a:xfrm>
          <a:custGeom>
            <a:avLst/>
            <a:gdLst/>
            <a:ahLst/>
            <a:cxnLst/>
            <a:rect r="r" b="b" t="t" l="l"/>
            <a:pathLst>
              <a:path h="4909099" w="5611032">
                <a:moveTo>
                  <a:pt x="0" y="0"/>
                </a:moveTo>
                <a:lnTo>
                  <a:pt x="5611032" y="0"/>
                </a:lnTo>
                <a:lnTo>
                  <a:pt x="5611032" y="4909099"/>
                </a:lnTo>
                <a:lnTo>
                  <a:pt x="0" y="4909099"/>
                </a:lnTo>
                <a:lnTo>
                  <a:pt x="0" y="0"/>
                </a:lnTo>
                <a:close/>
              </a:path>
            </a:pathLst>
          </a:custGeom>
          <a:blipFill>
            <a:blip r:embed="rId5"/>
            <a:stretch>
              <a:fillRect l="-841" t="-826" r="0" b="-826"/>
            </a:stretch>
          </a:blipFill>
        </p:spPr>
      </p:sp>
      <p:sp>
        <p:nvSpPr>
          <p:cNvPr name="Freeform 7" id="7"/>
          <p:cNvSpPr/>
          <p:nvPr/>
        </p:nvSpPr>
        <p:spPr>
          <a:xfrm flipH="false" flipV="false" rot="0">
            <a:off x="7774846" y="3805814"/>
            <a:ext cx="5832896" cy="2397969"/>
          </a:xfrm>
          <a:custGeom>
            <a:avLst/>
            <a:gdLst/>
            <a:ahLst/>
            <a:cxnLst/>
            <a:rect r="r" b="b" t="t" l="l"/>
            <a:pathLst>
              <a:path h="2397969" w="5832896">
                <a:moveTo>
                  <a:pt x="0" y="0"/>
                </a:moveTo>
                <a:lnTo>
                  <a:pt x="5832896" y="0"/>
                </a:lnTo>
                <a:lnTo>
                  <a:pt x="5832896" y="2397968"/>
                </a:lnTo>
                <a:lnTo>
                  <a:pt x="0" y="2397968"/>
                </a:lnTo>
                <a:lnTo>
                  <a:pt x="0" y="0"/>
                </a:lnTo>
                <a:close/>
              </a:path>
            </a:pathLst>
          </a:custGeom>
          <a:blipFill>
            <a:blip r:embed="rId6"/>
            <a:stretch>
              <a:fillRect l="0" t="0" r="0" b="0"/>
            </a:stretch>
          </a:blipFill>
        </p:spPr>
      </p:sp>
      <p:sp>
        <p:nvSpPr>
          <p:cNvPr name="Freeform 8" id="8"/>
          <p:cNvSpPr/>
          <p:nvPr/>
        </p:nvSpPr>
        <p:spPr>
          <a:xfrm flipH="false" flipV="false" rot="0">
            <a:off x="13910113" y="6203782"/>
            <a:ext cx="4015311" cy="2639356"/>
          </a:xfrm>
          <a:custGeom>
            <a:avLst/>
            <a:gdLst/>
            <a:ahLst/>
            <a:cxnLst/>
            <a:rect r="r" b="b" t="t" l="l"/>
            <a:pathLst>
              <a:path h="2639356" w="4015311">
                <a:moveTo>
                  <a:pt x="0" y="0"/>
                </a:moveTo>
                <a:lnTo>
                  <a:pt x="4015311" y="0"/>
                </a:lnTo>
                <a:lnTo>
                  <a:pt x="4015311" y="2639357"/>
                </a:lnTo>
                <a:lnTo>
                  <a:pt x="0" y="2639357"/>
                </a:lnTo>
                <a:lnTo>
                  <a:pt x="0" y="0"/>
                </a:lnTo>
                <a:close/>
              </a:path>
            </a:pathLst>
          </a:custGeom>
          <a:blipFill>
            <a:blip r:embed="rId7"/>
            <a:stretch>
              <a:fillRect l="0" t="0" r="-18768" b="-8160"/>
            </a:stretch>
          </a:blipFill>
        </p:spPr>
      </p:sp>
      <p:sp>
        <p:nvSpPr>
          <p:cNvPr name="TextBox 9" id="9"/>
          <p:cNvSpPr txBox="true"/>
          <p:nvPr/>
        </p:nvSpPr>
        <p:spPr>
          <a:xfrm rot="0">
            <a:off x="373971" y="183207"/>
            <a:ext cx="7400875"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SISTEMATIKA</a:t>
            </a:r>
          </a:p>
        </p:txBody>
      </p:sp>
      <p:sp>
        <p:nvSpPr>
          <p:cNvPr name="TextBox 10" id="10"/>
          <p:cNvSpPr txBox="true"/>
          <p:nvPr/>
        </p:nvSpPr>
        <p:spPr>
          <a:xfrm rot="0">
            <a:off x="421219" y="1958113"/>
            <a:ext cx="9147828" cy="1072091"/>
          </a:xfrm>
          <a:prstGeom prst="rect">
            <a:avLst/>
          </a:prstGeom>
        </p:spPr>
        <p:txBody>
          <a:bodyPr anchor="t" rtlCol="false" tIns="0" lIns="0" bIns="0" rIns="0">
            <a:spAutoFit/>
          </a:bodyPr>
          <a:lstStyle/>
          <a:p>
            <a:pPr algn="l">
              <a:lnSpc>
                <a:spcPts val="2855"/>
              </a:lnSpc>
            </a:pPr>
            <a:r>
              <a:rPr lang="en-US" sz="2039">
                <a:solidFill>
                  <a:srgbClr val="FFFFFF"/>
                </a:solidFill>
                <a:latin typeface="Cy Grotesk Key Thin"/>
                <a:ea typeface="Cy Grotesk Key Thin"/>
                <a:cs typeface="Cy Grotesk Key Thin"/>
                <a:sym typeface="Cy Grotesk Key Thin"/>
              </a:rPr>
              <a:t>Proses analisis data akan dilakukan melalui beberapa langkah yaitu:</a:t>
            </a:r>
          </a:p>
          <a:p>
            <a:pPr algn="l" marL="440436" indent="-220218" lvl="1">
              <a:lnSpc>
                <a:spcPts val="2855"/>
              </a:lnSpc>
              <a:buFont typeface="Arial"/>
              <a:buChar char="•"/>
            </a:pPr>
            <a:r>
              <a:rPr lang="en-US" sz="2039">
                <a:solidFill>
                  <a:srgbClr val="FFFFFF"/>
                </a:solidFill>
                <a:latin typeface="Cy Grotesk Key"/>
                <a:ea typeface="Cy Grotesk Key"/>
                <a:cs typeface="Cy Grotesk Key"/>
                <a:sym typeface="Cy Grotesk Key"/>
              </a:rPr>
              <a:t>Pemeriksaan data awal dengan menggunakan : </a:t>
            </a:r>
            <a:r>
              <a:rPr lang="en-US" b="true" sz="2039">
                <a:solidFill>
                  <a:srgbClr val="FFFFFF"/>
                </a:solidFill>
                <a:latin typeface="Cy Grotesk Key Bold"/>
                <a:ea typeface="Cy Grotesk Key Bold"/>
                <a:cs typeface="Cy Grotesk Key Bold"/>
                <a:sym typeface="Cy Grotesk Key Bold"/>
              </a:rPr>
              <a:t>df.head(),df.tail(),df.sample(),</a:t>
            </a:r>
            <a:r>
              <a:rPr lang="en-US" sz="2039">
                <a:solidFill>
                  <a:srgbClr val="FFFFFF"/>
                </a:solidFill>
                <a:latin typeface="Cy Grotesk Key"/>
                <a:ea typeface="Cy Grotesk Key"/>
                <a:cs typeface="Cy Grotesk Key"/>
                <a:sym typeface="Cy Grotesk Key"/>
              </a:rPr>
              <a:t>dan </a:t>
            </a:r>
            <a:r>
              <a:rPr lang="en-US" b="true" sz="2039">
                <a:solidFill>
                  <a:srgbClr val="FFFFFF"/>
                </a:solidFill>
                <a:latin typeface="Cy Grotesk Key Bold"/>
                <a:ea typeface="Cy Grotesk Key Bold"/>
                <a:cs typeface="Cy Grotesk Key Bold"/>
                <a:sym typeface="Cy Grotesk Key Bold"/>
              </a:rPr>
              <a:t>df.info()</a:t>
            </a:r>
          </a:p>
        </p:txBody>
      </p:sp>
      <p:sp>
        <p:nvSpPr>
          <p:cNvPr name="TextBox 11" id="11"/>
          <p:cNvSpPr txBox="true"/>
          <p:nvPr/>
        </p:nvSpPr>
        <p:spPr>
          <a:xfrm rot="0">
            <a:off x="643083" y="9125778"/>
            <a:ext cx="5023154" cy="549967"/>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FFFFFF"/>
                </a:solidFill>
                <a:latin typeface="Cy Grotesk Key Thin"/>
                <a:ea typeface="Cy Grotesk Key Thin"/>
                <a:cs typeface="Cy Grotesk Key Thin"/>
                <a:sym typeface="Cy Grotesk Key Thin"/>
              </a:rPr>
              <a:t>Head dan tail berfungsi untuk menunjukkan 5 data awalan dan 5 data akhiran</a:t>
            </a:r>
          </a:p>
        </p:txBody>
      </p:sp>
      <p:sp>
        <p:nvSpPr>
          <p:cNvPr name="TextBox 12" id="12"/>
          <p:cNvSpPr txBox="true"/>
          <p:nvPr/>
        </p:nvSpPr>
        <p:spPr>
          <a:xfrm rot="0">
            <a:off x="13607742" y="4072514"/>
            <a:ext cx="4680258" cy="1618098"/>
          </a:xfrm>
          <a:prstGeom prst="rect">
            <a:avLst/>
          </a:prstGeom>
        </p:spPr>
        <p:txBody>
          <a:bodyPr anchor="t" rtlCol="false" tIns="0" lIns="0" bIns="0" rIns="0">
            <a:spAutoFit/>
          </a:bodyPr>
          <a:lstStyle/>
          <a:p>
            <a:pPr algn="l" marL="404664" indent="-202332" lvl="1">
              <a:lnSpc>
                <a:spcPts val="2624"/>
              </a:lnSpc>
              <a:buFont typeface="Arial"/>
              <a:buChar char="•"/>
            </a:pPr>
            <a:r>
              <a:rPr lang="en-US" sz="1874">
                <a:solidFill>
                  <a:srgbClr val="FFFFFF"/>
                </a:solidFill>
                <a:latin typeface="Cy Grotesk Key Thin"/>
                <a:ea typeface="Cy Grotesk Key Thin"/>
                <a:cs typeface="Cy Grotesk Key Thin"/>
                <a:sym typeface="Cy Grotesk Key Thin"/>
              </a:rPr>
              <a:t>Sample digunakan untuk menunjukkan data random sesuai input yang dimasukkan,misal 5 maka output akan menghasilkan 5 baris</a:t>
            </a:r>
          </a:p>
        </p:txBody>
      </p:sp>
      <p:sp>
        <p:nvSpPr>
          <p:cNvPr name="TextBox 13" id="13"/>
          <p:cNvSpPr txBox="true"/>
          <p:nvPr/>
        </p:nvSpPr>
        <p:spPr>
          <a:xfrm rot="0">
            <a:off x="8060359" y="6442359"/>
            <a:ext cx="5547383" cy="2440079"/>
          </a:xfrm>
          <a:prstGeom prst="rect">
            <a:avLst/>
          </a:prstGeom>
        </p:spPr>
        <p:txBody>
          <a:bodyPr anchor="t" rtlCol="false" tIns="0" lIns="0" bIns="0" rIns="0">
            <a:spAutoFit/>
          </a:bodyPr>
          <a:lstStyle/>
          <a:p>
            <a:pPr algn="l">
              <a:lnSpc>
                <a:spcPts val="1984"/>
              </a:lnSpc>
            </a:pPr>
            <a:r>
              <a:rPr lang="en-US" sz="1417">
                <a:solidFill>
                  <a:srgbClr val="FFFFFF"/>
                </a:solidFill>
                <a:latin typeface="Cy Grotesk Key Thin"/>
                <a:ea typeface="Cy Grotesk Key Thin"/>
                <a:cs typeface="Cy Grotesk Key Thin"/>
                <a:sym typeface="Cy Grotesk Key Thin"/>
              </a:rPr>
              <a:t>Sedangkan info sendiri ditujukan untuk memberikan ringkasan informasi:</a:t>
            </a:r>
          </a:p>
          <a:p>
            <a:pPr algn="l" marL="306047" indent="-153024" lvl="1">
              <a:lnSpc>
                <a:spcPts val="1984"/>
              </a:lnSpc>
              <a:buFont typeface="Arial"/>
              <a:buChar char="•"/>
            </a:pPr>
            <a:r>
              <a:rPr lang="en-US" sz="1417">
                <a:solidFill>
                  <a:srgbClr val="FFFFFF"/>
                </a:solidFill>
                <a:latin typeface="Cy Grotesk Key Thin"/>
                <a:ea typeface="Cy Grotesk Key Thin"/>
                <a:cs typeface="Cy Grotesk Key Thin"/>
                <a:sym typeface="Cy Grotesk Key Thin"/>
              </a:rPr>
              <a:t>Survived yang terdiri dari 2 yaitu 1 yang berarti selamat dan 0 artinya tidak selamat</a:t>
            </a:r>
            <a:r>
              <a:rPr lang="en-US" sz="1417">
                <a:solidFill>
                  <a:srgbClr val="FFFFFF"/>
                </a:solidFill>
                <a:latin typeface="Cy Grotesk Key Thin"/>
                <a:ea typeface="Cy Grotesk Key Thin"/>
                <a:cs typeface="Cy Grotesk Key Thin"/>
                <a:sym typeface="Cy Grotesk Key Thin"/>
              </a:rPr>
              <a:t> </a:t>
            </a:r>
          </a:p>
          <a:p>
            <a:pPr algn="l" marL="306047" indent="-153024" lvl="1">
              <a:lnSpc>
                <a:spcPts val="1984"/>
              </a:lnSpc>
              <a:buFont typeface="Arial"/>
              <a:buChar char="•"/>
            </a:pPr>
            <a:r>
              <a:rPr lang="en-US" sz="1417">
                <a:solidFill>
                  <a:srgbClr val="FFFFFF"/>
                </a:solidFill>
                <a:latin typeface="Cy Grotesk Key Thin"/>
                <a:ea typeface="Cy Grotesk Key Thin"/>
                <a:cs typeface="Cy Grotesk Key Thin"/>
                <a:sym typeface="Cy Grotesk Key Thin"/>
              </a:rPr>
              <a:t>kolom nama yang berisi nama-nama penumpang dengan total 500</a:t>
            </a:r>
          </a:p>
          <a:p>
            <a:pPr algn="l" marL="306047" indent="-153024" lvl="1">
              <a:lnSpc>
                <a:spcPts val="1984"/>
              </a:lnSpc>
              <a:buFont typeface="Arial"/>
              <a:buChar char="•"/>
            </a:pPr>
            <a:r>
              <a:rPr lang="en-US" sz="1417">
                <a:solidFill>
                  <a:srgbClr val="FFFFFF"/>
                </a:solidFill>
                <a:latin typeface="Cy Grotesk Key Thin"/>
                <a:ea typeface="Cy Grotesk Key Thin"/>
                <a:cs typeface="Cy Grotesk Key Thin"/>
                <a:sym typeface="Cy Grotesk Key Thin"/>
              </a:rPr>
              <a:t>kolom sex yang menunjukkan gender yaitu male dan female</a:t>
            </a:r>
          </a:p>
          <a:p>
            <a:pPr algn="l" marL="306047" indent="-153024" lvl="1">
              <a:lnSpc>
                <a:spcPts val="1984"/>
              </a:lnSpc>
              <a:buFont typeface="Arial"/>
              <a:buChar char="•"/>
            </a:pPr>
            <a:r>
              <a:rPr lang="en-US" sz="1417">
                <a:solidFill>
                  <a:srgbClr val="FFFFFF"/>
                </a:solidFill>
                <a:latin typeface="Cy Grotesk Key Thin"/>
                <a:ea typeface="Cy Grotesk Key Thin"/>
                <a:cs typeface="Cy Grotesk Key Thin"/>
                <a:sym typeface="Cy Grotesk Key Thin"/>
              </a:rPr>
              <a:t>kolom agek yang menunjukkan informasi umur pengunjung dengan tipe data float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7476045" y="3444173"/>
            <a:ext cx="6430499" cy="5439130"/>
          </a:xfrm>
          <a:custGeom>
            <a:avLst/>
            <a:gdLst/>
            <a:ahLst/>
            <a:cxnLst/>
            <a:rect r="r" b="b" t="t" l="l"/>
            <a:pathLst>
              <a:path h="5439130" w="6430499">
                <a:moveTo>
                  <a:pt x="0" y="0"/>
                </a:moveTo>
                <a:lnTo>
                  <a:pt x="6430499" y="0"/>
                </a:lnTo>
                <a:lnTo>
                  <a:pt x="6430499" y="5439130"/>
                </a:lnTo>
                <a:lnTo>
                  <a:pt x="0" y="5439130"/>
                </a:lnTo>
                <a:lnTo>
                  <a:pt x="0" y="0"/>
                </a:lnTo>
                <a:close/>
              </a:path>
            </a:pathLst>
          </a:custGeom>
          <a:blipFill>
            <a:blip r:embed="rId5"/>
            <a:stretch>
              <a:fillRect l="0" t="0" r="0" b="0"/>
            </a:stretch>
          </a:blipFill>
        </p:spPr>
      </p:sp>
      <p:sp>
        <p:nvSpPr>
          <p:cNvPr name="TextBox 7" id="7"/>
          <p:cNvSpPr txBox="true"/>
          <p:nvPr/>
        </p:nvSpPr>
        <p:spPr>
          <a:xfrm rot="0">
            <a:off x="421219" y="183207"/>
            <a:ext cx="7400875"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SISTEMATIKA</a:t>
            </a:r>
          </a:p>
        </p:txBody>
      </p:sp>
      <p:sp>
        <p:nvSpPr>
          <p:cNvPr name="TextBox 8" id="8"/>
          <p:cNvSpPr txBox="true"/>
          <p:nvPr/>
        </p:nvSpPr>
        <p:spPr>
          <a:xfrm rot="0">
            <a:off x="421219" y="1595153"/>
            <a:ext cx="9147828" cy="1417320"/>
          </a:xfrm>
          <a:prstGeom prst="rect">
            <a:avLst/>
          </a:prstGeom>
        </p:spPr>
        <p:txBody>
          <a:bodyPr anchor="t" rtlCol="false" tIns="0" lIns="0" bIns="0" rIns="0">
            <a:spAutoFit/>
          </a:bodyPr>
          <a:lstStyle/>
          <a:p>
            <a:pPr algn="l">
              <a:lnSpc>
                <a:spcPts val="3779"/>
              </a:lnSpc>
            </a:pPr>
            <a:r>
              <a:rPr lang="en-US" sz="2700">
                <a:solidFill>
                  <a:srgbClr val="FFFFFF"/>
                </a:solidFill>
                <a:latin typeface="Cy Grotesk Key Thin"/>
                <a:ea typeface="Cy Grotesk Key Thin"/>
                <a:cs typeface="Cy Grotesk Key Thin"/>
                <a:sym typeface="Cy Grotesk Key Thin"/>
              </a:rPr>
              <a:t>Proses analisis data akan dilanjutkan dengan proses </a:t>
            </a:r>
          </a:p>
          <a:p>
            <a:pPr algn="l">
              <a:lnSpc>
                <a:spcPts val="3779"/>
              </a:lnSpc>
            </a:pPr>
            <a:r>
              <a:rPr lang="en-US" b="true" sz="2700">
                <a:solidFill>
                  <a:srgbClr val="FFFFFF"/>
                </a:solidFill>
                <a:latin typeface="Cy Grotesk Key Bold"/>
                <a:ea typeface="Cy Grotesk Key Bold"/>
                <a:cs typeface="Cy Grotesk Key Bold"/>
                <a:sym typeface="Cy Grotesk Key Bold"/>
              </a:rPr>
              <a:t>Statistical Summary</a:t>
            </a:r>
          </a:p>
        </p:txBody>
      </p:sp>
      <p:sp>
        <p:nvSpPr>
          <p:cNvPr name="TextBox 9" id="9"/>
          <p:cNvSpPr txBox="true"/>
          <p:nvPr/>
        </p:nvSpPr>
        <p:spPr>
          <a:xfrm rot="0">
            <a:off x="421219" y="3979931"/>
            <a:ext cx="6357427" cy="4329514"/>
          </a:xfrm>
          <a:prstGeom prst="rect">
            <a:avLst/>
          </a:prstGeom>
        </p:spPr>
        <p:txBody>
          <a:bodyPr anchor="t" rtlCol="false" tIns="0" lIns="0" bIns="0" rIns="0">
            <a:spAutoFit/>
          </a:bodyPr>
          <a:lstStyle/>
          <a:p>
            <a:pPr algn="l" marL="440436" indent="-220218" lvl="1">
              <a:lnSpc>
                <a:spcPts val="2855"/>
              </a:lnSpc>
              <a:buFont typeface="Arial"/>
              <a:buChar char="•"/>
            </a:pPr>
            <a:r>
              <a:rPr lang="en-US" sz="2039">
                <a:solidFill>
                  <a:srgbClr val="FFFFFF"/>
                </a:solidFill>
                <a:latin typeface="Cy Grotesk Key Thin"/>
                <a:ea typeface="Cy Grotesk Key Thin"/>
                <a:cs typeface="Cy Grotesk Key Thin"/>
                <a:sym typeface="Cy Grotesk Key Thin"/>
              </a:rPr>
              <a:t>Dari data disamping dapat diketahui bahwa dari 500 total penumpang total penumpang yang selamat diperkirakan mencapai 54% dan sisanya tidak selamat,dengan penyebaran yang lumayan tinggi sekitar 49%</a:t>
            </a:r>
          </a:p>
          <a:p>
            <a:pPr algn="l" marL="440436" indent="-220218" lvl="1">
              <a:lnSpc>
                <a:spcPts val="2855"/>
              </a:lnSpc>
              <a:buFont typeface="Arial"/>
              <a:buChar char="•"/>
            </a:pPr>
            <a:r>
              <a:rPr lang="en-US" sz="2039" u="none">
                <a:solidFill>
                  <a:srgbClr val="FFFFFF"/>
                </a:solidFill>
                <a:latin typeface="Cy Grotesk Key Thin"/>
                <a:ea typeface="Cy Grotesk Key Thin"/>
                <a:cs typeface="Cy Grotesk Key Thin"/>
                <a:sym typeface="Cy Grotesk Key Thin"/>
              </a:rPr>
              <a:t>berikutnya dapat terlihat jika pada kolom age dengan total mencapai 451 data usia yang tercatat dan berarti 49 lainnya tidak terisi,dengan rata rata umur penumpang berkisar di 35 tahun dan rentang yang berkisar pada angka 8 bulan (0,67) sampai 80 tahun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421219" y="3758203"/>
            <a:ext cx="9529710" cy="3234245"/>
          </a:xfrm>
          <a:custGeom>
            <a:avLst/>
            <a:gdLst/>
            <a:ahLst/>
            <a:cxnLst/>
            <a:rect r="r" b="b" t="t" l="l"/>
            <a:pathLst>
              <a:path h="3234245" w="9529710">
                <a:moveTo>
                  <a:pt x="0" y="0"/>
                </a:moveTo>
                <a:lnTo>
                  <a:pt x="9529710" y="0"/>
                </a:lnTo>
                <a:lnTo>
                  <a:pt x="9529710" y="3234245"/>
                </a:lnTo>
                <a:lnTo>
                  <a:pt x="0" y="3234245"/>
                </a:lnTo>
                <a:lnTo>
                  <a:pt x="0" y="0"/>
                </a:lnTo>
                <a:close/>
              </a:path>
            </a:pathLst>
          </a:custGeom>
          <a:blipFill>
            <a:blip r:embed="rId5"/>
            <a:stretch>
              <a:fillRect l="0" t="0" r="0" b="0"/>
            </a:stretch>
          </a:blipFill>
        </p:spPr>
      </p:sp>
      <p:sp>
        <p:nvSpPr>
          <p:cNvPr name="TextBox 7" id="7"/>
          <p:cNvSpPr txBox="true"/>
          <p:nvPr/>
        </p:nvSpPr>
        <p:spPr>
          <a:xfrm rot="0">
            <a:off x="421219" y="142875"/>
            <a:ext cx="7400875"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SISTEMATIKA</a:t>
            </a:r>
          </a:p>
        </p:txBody>
      </p:sp>
      <p:sp>
        <p:nvSpPr>
          <p:cNvPr name="TextBox 8" id="8"/>
          <p:cNvSpPr txBox="true"/>
          <p:nvPr/>
        </p:nvSpPr>
        <p:spPr>
          <a:xfrm rot="0">
            <a:off x="421219" y="1583607"/>
            <a:ext cx="8274351" cy="869893"/>
          </a:xfrm>
          <a:prstGeom prst="rect">
            <a:avLst/>
          </a:prstGeom>
        </p:spPr>
        <p:txBody>
          <a:bodyPr anchor="t" rtlCol="false" tIns="0" lIns="0" bIns="0" rIns="0">
            <a:spAutoFit/>
          </a:bodyPr>
          <a:lstStyle/>
          <a:p>
            <a:pPr algn="l">
              <a:lnSpc>
                <a:spcPts val="3499"/>
              </a:lnSpc>
            </a:pPr>
            <a:r>
              <a:rPr lang="en-US" sz="2499">
                <a:solidFill>
                  <a:srgbClr val="FFFFFF"/>
                </a:solidFill>
                <a:latin typeface="Cy Grotesk Key Thin"/>
                <a:ea typeface="Cy Grotesk Key Thin"/>
                <a:cs typeface="Cy Grotesk Key Thin"/>
                <a:sym typeface="Cy Grotesk Key Thin"/>
              </a:rPr>
              <a:t>Proses analisis masih berlanjut dalam metode </a:t>
            </a:r>
          </a:p>
          <a:p>
            <a:pPr algn="l">
              <a:lnSpc>
                <a:spcPts val="3499"/>
              </a:lnSpc>
            </a:pPr>
            <a:r>
              <a:rPr lang="en-US" b="true" sz="2499">
                <a:solidFill>
                  <a:srgbClr val="FFFFFF"/>
                </a:solidFill>
                <a:latin typeface="Cy Grotesk Key Bold"/>
                <a:ea typeface="Cy Grotesk Key Bold"/>
                <a:cs typeface="Cy Grotesk Key Bold"/>
                <a:sym typeface="Cy Grotesk Key Bold"/>
              </a:rPr>
              <a:t>Statistical Summary Atau ringkasan statistika</a:t>
            </a:r>
          </a:p>
        </p:txBody>
      </p:sp>
      <p:sp>
        <p:nvSpPr>
          <p:cNvPr name="TextBox 9" id="9"/>
          <p:cNvSpPr txBox="true"/>
          <p:nvPr/>
        </p:nvSpPr>
        <p:spPr>
          <a:xfrm rot="0">
            <a:off x="10497634" y="4096358"/>
            <a:ext cx="5364555" cy="2519835"/>
          </a:xfrm>
          <a:prstGeom prst="rect">
            <a:avLst/>
          </a:prstGeom>
        </p:spPr>
        <p:txBody>
          <a:bodyPr anchor="t" rtlCol="false" tIns="0" lIns="0" bIns="0" rIns="0">
            <a:spAutoFit/>
          </a:bodyPr>
          <a:lstStyle/>
          <a:p>
            <a:pPr algn="l">
              <a:lnSpc>
                <a:spcPts val="2855"/>
              </a:lnSpc>
            </a:pPr>
            <a:r>
              <a:rPr lang="en-US" sz="2039">
                <a:solidFill>
                  <a:srgbClr val="FFFFFF"/>
                </a:solidFill>
                <a:latin typeface="Cy Grotesk Key Thin"/>
                <a:ea typeface="Cy Grotesk Key Thin"/>
                <a:cs typeface="Cy Grotesk Key Thin"/>
                <a:sym typeface="Cy Grotesk Key Thin"/>
              </a:rPr>
              <a:t>Berdasarkan data tersebut,pada kolom name memiliki 499 data unik</a:t>
            </a:r>
          </a:p>
          <a:p>
            <a:pPr algn="l">
              <a:lnSpc>
                <a:spcPts val="2855"/>
              </a:lnSpc>
            </a:pPr>
            <a:r>
              <a:rPr lang="en-US" sz="2039">
                <a:solidFill>
                  <a:srgbClr val="FFFFFF"/>
                </a:solidFill>
                <a:latin typeface="Cy Grotesk Key Thin"/>
                <a:ea typeface="Cy Grotesk Key Thin"/>
                <a:cs typeface="Cy Grotesk Key Thin"/>
                <a:sym typeface="Cy Grotesk Key Thin"/>
              </a:rPr>
              <a:t>yang berarti kemungkinan ada data yang hilang (missing value) yang harus ditangani,dengan kebanyakan penumpang ialah laki laki dengan jumlah 288 orang (54%)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180615" y="2544665"/>
            <a:ext cx="6073500" cy="2857603"/>
          </a:xfrm>
          <a:custGeom>
            <a:avLst/>
            <a:gdLst/>
            <a:ahLst/>
            <a:cxnLst/>
            <a:rect r="r" b="b" t="t" l="l"/>
            <a:pathLst>
              <a:path h="2857603" w="6073500">
                <a:moveTo>
                  <a:pt x="0" y="0"/>
                </a:moveTo>
                <a:lnTo>
                  <a:pt x="6073500" y="0"/>
                </a:lnTo>
                <a:lnTo>
                  <a:pt x="6073500" y="2857604"/>
                </a:lnTo>
                <a:lnTo>
                  <a:pt x="0" y="2857604"/>
                </a:lnTo>
                <a:lnTo>
                  <a:pt x="0" y="0"/>
                </a:lnTo>
                <a:close/>
              </a:path>
            </a:pathLst>
          </a:custGeom>
          <a:blipFill>
            <a:blip r:embed="rId5"/>
            <a:stretch>
              <a:fillRect l="0" t="0" r="0" b="0"/>
            </a:stretch>
          </a:blipFill>
        </p:spPr>
      </p:sp>
      <p:sp>
        <p:nvSpPr>
          <p:cNvPr name="Freeform 7" id="7"/>
          <p:cNvSpPr/>
          <p:nvPr/>
        </p:nvSpPr>
        <p:spPr>
          <a:xfrm flipH="false" flipV="false" rot="0">
            <a:off x="297869" y="6119218"/>
            <a:ext cx="5956246" cy="2589313"/>
          </a:xfrm>
          <a:custGeom>
            <a:avLst/>
            <a:gdLst/>
            <a:ahLst/>
            <a:cxnLst/>
            <a:rect r="r" b="b" t="t" l="l"/>
            <a:pathLst>
              <a:path h="2589313" w="5956246">
                <a:moveTo>
                  <a:pt x="0" y="0"/>
                </a:moveTo>
                <a:lnTo>
                  <a:pt x="5956246" y="0"/>
                </a:lnTo>
                <a:lnTo>
                  <a:pt x="5956246" y="2589313"/>
                </a:lnTo>
                <a:lnTo>
                  <a:pt x="0" y="2589313"/>
                </a:lnTo>
                <a:lnTo>
                  <a:pt x="0" y="0"/>
                </a:lnTo>
                <a:close/>
              </a:path>
            </a:pathLst>
          </a:custGeom>
          <a:blipFill>
            <a:blip r:embed="rId6"/>
            <a:stretch>
              <a:fillRect l="0" t="0" r="0" b="0"/>
            </a:stretch>
          </a:blipFill>
        </p:spPr>
      </p:sp>
      <p:sp>
        <p:nvSpPr>
          <p:cNvPr name="Freeform 8" id="8"/>
          <p:cNvSpPr/>
          <p:nvPr/>
        </p:nvSpPr>
        <p:spPr>
          <a:xfrm flipH="false" flipV="false" rot="0">
            <a:off x="11371069" y="2544665"/>
            <a:ext cx="5782035" cy="1951437"/>
          </a:xfrm>
          <a:custGeom>
            <a:avLst/>
            <a:gdLst/>
            <a:ahLst/>
            <a:cxnLst/>
            <a:rect r="r" b="b" t="t" l="l"/>
            <a:pathLst>
              <a:path h="1951437" w="5782035">
                <a:moveTo>
                  <a:pt x="0" y="0"/>
                </a:moveTo>
                <a:lnTo>
                  <a:pt x="5782034" y="0"/>
                </a:lnTo>
                <a:lnTo>
                  <a:pt x="5782034" y="1951437"/>
                </a:lnTo>
                <a:lnTo>
                  <a:pt x="0" y="1951437"/>
                </a:lnTo>
                <a:lnTo>
                  <a:pt x="0" y="0"/>
                </a:lnTo>
                <a:close/>
              </a:path>
            </a:pathLst>
          </a:custGeom>
          <a:blipFill>
            <a:blip r:embed="rId7"/>
            <a:stretch>
              <a:fillRect l="0" t="0" r="0" b="0"/>
            </a:stretch>
          </a:blipFill>
        </p:spPr>
      </p:sp>
      <p:sp>
        <p:nvSpPr>
          <p:cNvPr name="TextBox 9" id="9"/>
          <p:cNvSpPr txBox="true"/>
          <p:nvPr/>
        </p:nvSpPr>
        <p:spPr>
          <a:xfrm rot="0">
            <a:off x="421219" y="183207"/>
            <a:ext cx="7400875"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SISTEMATIKA</a:t>
            </a:r>
          </a:p>
        </p:txBody>
      </p:sp>
      <p:sp>
        <p:nvSpPr>
          <p:cNvPr name="TextBox 10" id="10"/>
          <p:cNvSpPr txBox="true"/>
          <p:nvPr/>
        </p:nvSpPr>
        <p:spPr>
          <a:xfrm rot="0">
            <a:off x="421219" y="1158692"/>
            <a:ext cx="8722781" cy="789333"/>
          </a:xfrm>
          <a:prstGeom prst="rect">
            <a:avLst/>
          </a:prstGeom>
        </p:spPr>
        <p:txBody>
          <a:bodyPr anchor="t" rtlCol="false" tIns="0" lIns="0" bIns="0" rIns="0">
            <a:spAutoFit/>
          </a:bodyPr>
          <a:lstStyle/>
          <a:p>
            <a:pPr algn="l">
              <a:lnSpc>
                <a:spcPts val="3220"/>
              </a:lnSpc>
            </a:pPr>
            <a:r>
              <a:rPr lang="en-US" sz="2300">
                <a:solidFill>
                  <a:srgbClr val="FFFFFF"/>
                </a:solidFill>
                <a:latin typeface="Cy Grotesk Key Thin"/>
                <a:ea typeface="Cy Grotesk Key Thin"/>
                <a:cs typeface="Cy Grotesk Key Thin"/>
                <a:sym typeface="Cy Grotesk Key Thin"/>
              </a:rPr>
              <a:t>langkah selanjutnya ialah proses identifikasi </a:t>
            </a:r>
            <a:r>
              <a:rPr lang="en-US" b="true" sz="2300">
                <a:solidFill>
                  <a:srgbClr val="FFFFFF"/>
                </a:solidFill>
                <a:latin typeface="Cy Grotesk Key Bold"/>
                <a:ea typeface="Cy Grotesk Key Bold"/>
                <a:cs typeface="Cy Grotesk Key Bold"/>
                <a:sym typeface="Cy Grotesk Key Bold"/>
              </a:rPr>
              <a:t>data duplikat</a:t>
            </a:r>
            <a:r>
              <a:rPr lang="en-US" sz="2300">
                <a:solidFill>
                  <a:srgbClr val="FFFFFF"/>
                </a:solidFill>
                <a:latin typeface="Cy Grotesk Key Thin"/>
                <a:ea typeface="Cy Grotesk Key Thin"/>
                <a:cs typeface="Cy Grotesk Key Thin"/>
                <a:sym typeface="Cy Grotesk Key Thin"/>
              </a:rPr>
              <a:t> dan cara untuk menghandlenya</a:t>
            </a:r>
          </a:p>
        </p:txBody>
      </p:sp>
      <p:sp>
        <p:nvSpPr>
          <p:cNvPr name="TextBox 11" id="11"/>
          <p:cNvSpPr txBox="true"/>
          <p:nvPr/>
        </p:nvSpPr>
        <p:spPr>
          <a:xfrm rot="0">
            <a:off x="6494718" y="2506565"/>
            <a:ext cx="4876351" cy="3064603"/>
          </a:xfrm>
          <a:prstGeom prst="rect">
            <a:avLst/>
          </a:prstGeom>
        </p:spPr>
        <p:txBody>
          <a:bodyPr anchor="t" rtlCol="false" tIns="0" lIns="0" bIns="0" rIns="0">
            <a:spAutoFit/>
          </a:bodyPr>
          <a:lstStyle/>
          <a:p>
            <a:pPr algn="l" marL="309960" indent="-154980" lvl="1">
              <a:lnSpc>
                <a:spcPts val="2009"/>
              </a:lnSpc>
              <a:buFont typeface="Arial"/>
              <a:buChar char="•"/>
            </a:pPr>
            <a:r>
              <a:rPr lang="en-US" sz="1435">
                <a:solidFill>
                  <a:srgbClr val="FFFFFF"/>
                </a:solidFill>
                <a:latin typeface="Cy Grotesk Key Thin"/>
                <a:ea typeface="Cy Grotesk Key Thin"/>
                <a:cs typeface="Cy Grotesk Key Thin"/>
                <a:sym typeface="Cy Grotesk Key Thin"/>
              </a:rPr>
              <a:t>Fungsi len digunakan untuk menghitung jumlah baris dalam DataFrame dengan output 500(berarti total datanya 500)</a:t>
            </a:r>
          </a:p>
          <a:p>
            <a:pPr algn="l" marL="309960" indent="-154980" lvl="1">
              <a:lnSpc>
                <a:spcPts val="2009"/>
              </a:lnSpc>
              <a:buFont typeface="Arial"/>
              <a:buChar char="•"/>
            </a:pPr>
            <a:r>
              <a:rPr lang="en-US" sz="1435">
                <a:solidFill>
                  <a:srgbClr val="FFFFFF"/>
                </a:solidFill>
                <a:latin typeface="Cy Grotesk Key Thin"/>
                <a:ea typeface="Cy Grotesk Key Thin"/>
                <a:cs typeface="Cy Grotesk Key Thin"/>
                <a:sym typeface="Cy Grotesk Key Thin"/>
              </a:rPr>
              <a:t>Fungsi drop_duplicates() menghapus baris yang duplikat dari df (secara default berdasarkan seluruh kolom).len() yang kembali menghitung jumlah baris setelah penghapusan data yang duplikat dan hasilnya adalah 499</a:t>
            </a:r>
          </a:p>
          <a:p>
            <a:pPr algn="l" marL="309960" indent="-154980" lvl="1">
              <a:lnSpc>
                <a:spcPts val="2009"/>
              </a:lnSpc>
              <a:buFont typeface="Arial"/>
              <a:buChar char="•"/>
            </a:pPr>
            <a:r>
              <a:rPr lang="en-US" sz="1435">
                <a:solidFill>
                  <a:srgbClr val="FFFFFF"/>
                </a:solidFill>
                <a:latin typeface="Cy Grotesk Key Thin"/>
                <a:ea typeface="Cy Grotesk Key Thin"/>
                <a:cs typeface="Cy Grotesk Key Thin"/>
                <a:sym typeface="Cy Grotesk Key Thin"/>
              </a:rPr>
              <a:t>dan baris len(df.drop_duplicates())/Len(df) menghitung proporsi data unik terhadap total data dengan hasil yang tidak mencapai 1 ( berarti ada data yang duplikat</a:t>
            </a:r>
          </a:p>
        </p:txBody>
      </p:sp>
      <p:sp>
        <p:nvSpPr>
          <p:cNvPr name="TextBox 12" id="12"/>
          <p:cNvSpPr txBox="true"/>
          <p:nvPr/>
        </p:nvSpPr>
        <p:spPr>
          <a:xfrm rot="0">
            <a:off x="6254115" y="6291308"/>
            <a:ext cx="5116954" cy="130801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FFFFFF"/>
                </a:solidFill>
                <a:latin typeface="Cy Grotesk Key Thin"/>
                <a:ea typeface="Cy Grotesk Key Thin"/>
                <a:cs typeface="Cy Grotesk Key Thin"/>
                <a:sym typeface="Cy Grotesk Key Thin"/>
              </a:rPr>
              <a:t>Digunakan untuk menunjukkan data mana yang terduplikasi</a:t>
            </a:r>
          </a:p>
        </p:txBody>
      </p:sp>
      <p:sp>
        <p:nvSpPr>
          <p:cNvPr name="TextBox 13" id="13"/>
          <p:cNvSpPr txBox="true"/>
          <p:nvPr/>
        </p:nvSpPr>
        <p:spPr>
          <a:xfrm rot="0">
            <a:off x="11609194" y="4768188"/>
            <a:ext cx="5782035" cy="2260354"/>
          </a:xfrm>
          <a:prstGeom prst="rect">
            <a:avLst/>
          </a:prstGeom>
        </p:spPr>
        <p:txBody>
          <a:bodyPr anchor="t" rtlCol="false" tIns="0" lIns="0" bIns="0" rIns="0">
            <a:spAutoFit/>
          </a:bodyPr>
          <a:lstStyle/>
          <a:p>
            <a:pPr algn="l" marL="403792" indent="-201896" lvl="1">
              <a:lnSpc>
                <a:spcPts val="2618"/>
              </a:lnSpc>
              <a:buFont typeface="Arial"/>
              <a:buChar char="•"/>
            </a:pPr>
            <a:r>
              <a:rPr lang="en-US" sz="1870">
                <a:solidFill>
                  <a:srgbClr val="FFFFFF"/>
                </a:solidFill>
                <a:latin typeface="Cy Grotesk Key Thin"/>
                <a:ea typeface="Cy Grotesk Key Thin"/>
                <a:cs typeface="Cy Grotesk Key Thin"/>
                <a:sym typeface="Cy Grotesk Key Thin"/>
              </a:rPr>
              <a:t>df = df.drop_duplicates() berfungsi untuk menghapus data yang duplikat dan hanya menyisakan satu data unik</a:t>
            </a:r>
          </a:p>
          <a:p>
            <a:pPr algn="l" marL="403792" indent="-201896" lvl="1">
              <a:lnSpc>
                <a:spcPts val="2618"/>
              </a:lnSpc>
              <a:buFont typeface="Arial"/>
              <a:buChar char="•"/>
            </a:pPr>
            <a:r>
              <a:rPr lang="en-US" sz="1870">
                <a:solidFill>
                  <a:srgbClr val="FFFFFF"/>
                </a:solidFill>
                <a:latin typeface="Cy Grotesk Key Thin"/>
                <a:ea typeface="Cy Grotesk Key Thin"/>
                <a:cs typeface="Cy Grotesk Key Thin"/>
                <a:sym typeface="Cy Grotesk Key Thin"/>
              </a:rPr>
              <a:t>sedangkan baris dibawahnya digunakan untuk mengecek kembali apakah ada data yang duplikat atau tidak,jika output 1 maka berarti sudah tidak ada data yang duplikat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6842047" y="2386029"/>
            <a:ext cx="11040788" cy="3726266"/>
          </a:xfrm>
          <a:custGeom>
            <a:avLst/>
            <a:gdLst/>
            <a:ahLst/>
            <a:cxnLst/>
            <a:rect r="r" b="b" t="t" l="l"/>
            <a:pathLst>
              <a:path h="3726266" w="11040788">
                <a:moveTo>
                  <a:pt x="0" y="0"/>
                </a:moveTo>
                <a:lnTo>
                  <a:pt x="11040788" y="0"/>
                </a:lnTo>
                <a:lnTo>
                  <a:pt x="11040788" y="3726266"/>
                </a:lnTo>
                <a:lnTo>
                  <a:pt x="0" y="3726266"/>
                </a:lnTo>
                <a:lnTo>
                  <a:pt x="0" y="0"/>
                </a:lnTo>
                <a:close/>
              </a:path>
            </a:pathLst>
          </a:custGeom>
          <a:blipFill>
            <a:blip r:embed="rId5"/>
            <a:stretch>
              <a:fillRect l="0" t="0" r="0" b="0"/>
            </a:stretch>
          </a:blipFill>
        </p:spPr>
      </p:sp>
      <p:sp>
        <p:nvSpPr>
          <p:cNvPr name="Freeform 7" id="7"/>
          <p:cNvSpPr/>
          <p:nvPr/>
        </p:nvSpPr>
        <p:spPr>
          <a:xfrm flipH="false" flipV="false" rot="0">
            <a:off x="54890" y="2451953"/>
            <a:ext cx="4727720" cy="4727720"/>
          </a:xfrm>
          <a:custGeom>
            <a:avLst/>
            <a:gdLst/>
            <a:ahLst/>
            <a:cxnLst/>
            <a:rect r="r" b="b" t="t" l="l"/>
            <a:pathLst>
              <a:path h="4727720" w="4727720">
                <a:moveTo>
                  <a:pt x="0" y="0"/>
                </a:moveTo>
                <a:lnTo>
                  <a:pt x="4727719" y="0"/>
                </a:lnTo>
                <a:lnTo>
                  <a:pt x="4727719" y="4727720"/>
                </a:lnTo>
                <a:lnTo>
                  <a:pt x="0" y="4727720"/>
                </a:lnTo>
                <a:lnTo>
                  <a:pt x="0" y="0"/>
                </a:lnTo>
                <a:close/>
              </a:path>
            </a:pathLst>
          </a:custGeom>
          <a:blipFill>
            <a:blip r:embed="rId6"/>
            <a:stretch>
              <a:fillRect l="0" t="0" r="0" b="0"/>
            </a:stretch>
          </a:blipFill>
        </p:spPr>
      </p:sp>
      <p:sp>
        <p:nvSpPr>
          <p:cNvPr name="TextBox 8" id="8"/>
          <p:cNvSpPr txBox="true"/>
          <p:nvPr/>
        </p:nvSpPr>
        <p:spPr>
          <a:xfrm rot="0">
            <a:off x="421219" y="183207"/>
            <a:ext cx="7400875"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SISTEMATIKA</a:t>
            </a:r>
          </a:p>
        </p:txBody>
      </p:sp>
      <p:sp>
        <p:nvSpPr>
          <p:cNvPr name="TextBox 9" id="9"/>
          <p:cNvSpPr txBox="true"/>
          <p:nvPr/>
        </p:nvSpPr>
        <p:spPr>
          <a:xfrm rot="0">
            <a:off x="421219" y="1158692"/>
            <a:ext cx="8722781" cy="789333"/>
          </a:xfrm>
          <a:prstGeom prst="rect">
            <a:avLst/>
          </a:prstGeom>
        </p:spPr>
        <p:txBody>
          <a:bodyPr anchor="t" rtlCol="false" tIns="0" lIns="0" bIns="0" rIns="0">
            <a:spAutoFit/>
          </a:bodyPr>
          <a:lstStyle/>
          <a:p>
            <a:pPr algn="l">
              <a:lnSpc>
                <a:spcPts val="3220"/>
              </a:lnSpc>
            </a:pPr>
            <a:r>
              <a:rPr lang="en-US" sz="2300">
                <a:solidFill>
                  <a:srgbClr val="FFFFFF"/>
                </a:solidFill>
                <a:latin typeface="Cy Grotesk Key Thin"/>
                <a:ea typeface="Cy Grotesk Key Thin"/>
                <a:cs typeface="Cy Grotesk Key Thin"/>
                <a:sym typeface="Cy Grotesk Key Thin"/>
              </a:rPr>
              <a:t>langkah selanjutnya ialah proses identifikasi </a:t>
            </a:r>
            <a:r>
              <a:rPr lang="en-US" b="true" sz="2300">
                <a:solidFill>
                  <a:srgbClr val="FFFFFF"/>
                </a:solidFill>
                <a:latin typeface="Cy Grotesk Key Bold"/>
                <a:ea typeface="Cy Grotesk Key Bold"/>
                <a:cs typeface="Cy Grotesk Key Bold"/>
                <a:sym typeface="Cy Grotesk Key Bold"/>
              </a:rPr>
              <a:t>data hilang </a:t>
            </a:r>
            <a:r>
              <a:rPr lang="en-US" sz="2300">
                <a:solidFill>
                  <a:srgbClr val="FFFFFF"/>
                </a:solidFill>
                <a:latin typeface="Cy Grotesk Key Thin"/>
                <a:ea typeface="Cy Grotesk Key Thin"/>
                <a:cs typeface="Cy Grotesk Key Thin"/>
                <a:sym typeface="Cy Grotesk Key Thin"/>
              </a:rPr>
              <a:t> dan cara untuk menghandlenya</a:t>
            </a:r>
          </a:p>
        </p:txBody>
      </p:sp>
      <p:sp>
        <p:nvSpPr>
          <p:cNvPr name="TextBox 10" id="10"/>
          <p:cNvSpPr txBox="true"/>
          <p:nvPr/>
        </p:nvSpPr>
        <p:spPr>
          <a:xfrm rot="0">
            <a:off x="7332070" y="6400902"/>
            <a:ext cx="10060741" cy="2463899"/>
          </a:xfrm>
          <a:prstGeom prst="rect">
            <a:avLst/>
          </a:prstGeom>
        </p:spPr>
        <p:txBody>
          <a:bodyPr anchor="t" rtlCol="false" tIns="0" lIns="0" bIns="0" rIns="0">
            <a:spAutoFit/>
          </a:bodyPr>
          <a:lstStyle/>
          <a:p>
            <a:pPr algn="l" marL="431799" indent="-215899" lvl="1">
              <a:lnSpc>
                <a:spcPts val="2799"/>
              </a:lnSpc>
              <a:buFont typeface="Arial"/>
              <a:buChar char="•"/>
            </a:pPr>
            <a:r>
              <a:rPr lang="en-US" sz="1999">
                <a:solidFill>
                  <a:srgbClr val="FFFFFF"/>
                </a:solidFill>
                <a:latin typeface="Cy Grotesk Key Thin"/>
                <a:ea typeface="Cy Grotesk Key Thin"/>
                <a:cs typeface="Cy Grotesk Key Thin"/>
                <a:sym typeface="Cy Grotesk Key Thin"/>
              </a:rPr>
              <a:t>Baris df['age'].median() digunakan untuk mencari nilai tengah dari kolom umur('age') </a:t>
            </a:r>
          </a:p>
          <a:p>
            <a:pPr algn="l" marL="431799" indent="-215899" lvl="1">
              <a:lnSpc>
                <a:spcPts val="2799"/>
              </a:lnSpc>
              <a:buFont typeface="Arial"/>
              <a:buChar char="•"/>
            </a:pPr>
            <a:r>
              <a:rPr lang="en-US" sz="1999">
                <a:solidFill>
                  <a:srgbClr val="FFFFFF"/>
                </a:solidFill>
                <a:latin typeface="Cy Grotesk Key Thin"/>
                <a:ea typeface="Cy Grotesk Key Thin"/>
                <a:cs typeface="Cy Grotesk Key Thin"/>
                <a:sym typeface="Cy Grotesk Key Thin"/>
              </a:rPr>
              <a:t>sedangkan baris dibawahnya digunakan sebagai proses handling data yang hilang jika data yang hilang itu berupa object maka akan diisi nilai mode,sedangkan jika data bertipe numerik maka data yang hilang akan diisi oleh data median (dalam kasus ini karna data yang hilang itu berada di kolom age maka digunakan median sebagai isiannya)</a:t>
            </a:r>
          </a:p>
        </p:txBody>
      </p:sp>
      <p:sp>
        <p:nvSpPr>
          <p:cNvPr name="TextBox 11" id="11"/>
          <p:cNvSpPr txBox="true"/>
          <p:nvPr/>
        </p:nvSpPr>
        <p:spPr>
          <a:xfrm rot="0">
            <a:off x="0" y="7609039"/>
            <a:ext cx="4782609" cy="2202081"/>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FFFFFF"/>
                </a:solidFill>
                <a:latin typeface="Cy Grotesk Key Thin"/>
                <a:ea typeface="Cy Grotesk Key Thin"/>
                <a:cs typeface="Cy Grotesk Key Thin"/>
                <a:sym typeface="Cy Grotesk Key Thin"/>
              </a:rPr>
              <a:t>isna() dan isnull() merupakan fungsi yang sama,dan digunakan untuk mengetahui nilai mana saja yang hilang(dalam kasus diatas nilai yang hilang terdapat pada kolom age dengan total 49 data yang hilang) sedangkan untuk kolom lain tidak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333" r="0" b="-83333"/>
            </a:stretch>
          </a:blipFill>
        </p:spPr>
      </p:sp>
      <p:sp>
        <p:nvSpPr>
          <p:cNvPr name="Freeform 3" id="3"/>
          <p:cNvSpPr/>
          <p:nvPr/>
        </p:nvSpPr>
        <p:spPr>
          <a:xfrm flipH="false" flipV="false" rot="0">
            <a:off x="421219" y="-4106338"/>
            <a:ext cx="10270076" cy="10270076"/>
          </a:xfrm>
          <a:custGeom>
            <a:avLst/>
            <a:gdLst/>
            <a:ahLst/>
            <a:cxnLst/>
            <a:rect r="r" b="b" t="t" l="l"/>
            <a:pathLst>
              <a:path h="10270076" w="10270076">
                <a:moveTo>
                  <a:pt x="0" y="0"/>
                </a:moveTo>
                <a:lnTo>
                  <a:pt x="10270075" y="0"/>
                </a:lnTo>
                <a:lnTo>
                  <a:pt x="10270075" y="10270076"/>
                </a:lnTo>
                <a:lnTo>
                  <a:pt x="0" y="102700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rot="0">
            <a:off x="12033885" y="9149590"/>
            <a:ext cx="6254115" cy="0"/>
          </a:xfrm>
          <a:prstGeom prst="line">
            <a:avLst/>
          </a:prstGeom>
          <a:ln cap="flat" w="28575">
            <a:solidFill>
              <a:srgbClr val="FFFFFF"/>
            </a:solidFill>
            <a:prstDash val="solid"/>
            <a:headEnd type="none" len="sm" w="sm"/>
            <a:tailEnd type="none" len="sm" w="sm"/>
          </a:ln>
        </p:spPr>
      </p:sp>
      <p:sp>
        <p:nvSpPr>
          <p:cNvPr name="AutoShape 5" id="5"/>
          <p:cNvSpPr/>
          <p:nvPr/>
        </p:nvSpPr>
        <p:spPr>
          <a:xfrm rot="0">
            <a:off x="0" y="1192029"/>
            <a:ext cx="6254115" cy="0"/>
          </a:xfrm>
          <a:prstGeom prst="line">
            <a:avLst/>
          </a:prstGeom>
          <a:ln cap="flat" w="28575">
            <a:solidFill>
              <a:srgbClr val="FFFFFF"/>
            </a:solidFill>
            <a:prstDash val="solid"/>
            <a:headEnd type="none" len="sm" w="sm"/>
            <a:tailEnd type="none" len="sm" w="sm"/>
          </a:ln>
        </p:spPr>
      </p:sp>
      <p:sp>
        <p:nvSpPr>
          <p:cNvPr name="Freeform 6" id="6"/>
          <p:cNvSpPr/>
          <p:nvPr/>
        </p:nvSpPr>
        <p:spPr>
          <a:xfrm flipH="false" flipV="false" rot="0">
            <a:off x="1028700" y="3310574"/>
            <a:ext cx="7088992" cy="6389454"/>
          </a:xfrm>
          <a:custGeom>
            <a:avLst/>
            <a:gdLst/>
            <a:ahLst/>
            <a:cxnLst/>
            <a:rect r="r" b="b" t="t" l="l"/>
            <a:pathLst>
              <a:path h="6389454" w="7088992">
                <a:moveTo>
                  <a:pt x="0" y="0"/>
                </a:moveTo>
                <a:lnTo>
                  <a:pt x="7088992" y="0"/>
                </a:lnTo>
                <a:lnTo>
                  <a:pt x="7088992" y="6389454"/>
                </a:lnTo>
                <a:lnTo>
                  <a:pt x="0" y="6389454"/>
                </a:lnTo>
                <a:lnTo>
                  <a:pt x="0" y="0"/>
                </a:lnTo>
                <a:close/>
              </a:path>
            </a:pathLst>
          </a:custGeom>
          <a:blipFill>
            <a:blip r:embed="rId5"/>
            <a:stretch>
              <a:fillRect l="0" t="0" r="-3555" b="0"/>
            </a:stretch>
          </a:blipFill>
        </p:spPr>
      </p:sp>
      <p:sp>
        <p:nvSpPr>
          <p:cNvPr name="TextBox 7" id="7"/>
          <p:cNvSpPr txBox="true"/>
          <p:nvPr/>
        </p:nvSpPr>
        <p:spPr>
          <a:xfrm rot="0">
            <a:off x="421219" y="183207"/>
            <a:ext cx="10270076" cy="1023110"/>
          </a:xfrm>
          <a:prstGeom prst="rect">
            <a:avLst/>
          </a:prstGeom>
        </p:spPr>
        <p:txBody>
          <a:bodyPr anchor="t" rtlCol="false" tIns="0" lIns="0" bIns="0" rIns="0">
            <a:spAutoFit/>
          </a:bodyPr>
          <a:lstStyle/>
          <a:p>
            <a:pPr algn="l">
              <a:lnSpc>
                <a:spcPts val="7654"/>
              </a:lnSpc>
            </a:pPr>
            <a:r>
              <a:rPr lang="en-US" sz="7654" b="true">
                <a:solidFill>
                  <a:srgbClr val="FFFFFF"/>
                </a:solidFill>
                <a:latin typeface="Cy Grotesk Key Semi-Bold"/>
                <a:ea typeface="Cy Grotesk Key Semi-Bold"/>
                <a:cs typeface="Cy Grotesk Key Semi-Bold"/>
                <a:sym typeface="Cy Grotesk Key Semi-Bold"/>
              </a:rPr>
              <a:t>VISUALISASI DATA</a:t>
            </a:r>
          </a:p>
        </p:txBody>
      </p:sp>
      <p:sp>
        <p:nvSpPr>
          <p:cNvPr name="TextBox 8" id="8"/>
          <p:cNvSpPr txBox="true"/>
          <p:nvPr/>
        </p:nvSpPr>
        <p:spPr>
          <a:xfrm rot="0">
            <a:off x="421219" y="1644927"/>
            <a:ext cx="8722781" cy="1189397"/>
          </a:xfrm>
          <a:prstGeom prst="rect">
            <a:avLst/>
          </a:prstGeom>
        </p:spPr>
        <p:txBody>
          <a:bodyPr anchor="t" rtlCol="false" tIns="0" lIns="0" bIns="0" rIns="0">
            <a:spAutoFit/>
          </a:bodyPr>
          <a:lstStyle/>
          <a:p>
            <a:pPr algn="l">
              <a:lnSpc>
                <a:spcPts val="3220"/>
              </a:lnSpc>
            </a:pPr>
            <a:r>
              <a:rPr lang="en-US" sz="2300">
                <a:solidFill>
                  <a:srgbClr val="FFFFFF"/>
                </a:solidFill>
                <a:latin typeface="Cy Grotesk Key Thin"/>
                <a:ea typeface="Cy Grotesk Key Thin"/>
                <a:cs typeface="Cy Grotesk Key Thin"/>
                <a:sym typeface="Cy Grotesk Key Thin"/>
              </a:rPr>
              <a:t>Langkah berikutnya ialah mencoba untuk mengidentifikasi data yang telah divisualisasikan dan mencoba mendeskripsikannya</a:t>
            </a:r>
          </a:p>
        </p:txBody>
      </p:sp>
      <p:sp>
        <p:nvSpPr>
          <p:cNvPr name="TextBox 9" id="9"/>
          <p:cNvSpPr txBox="true"/>
          <p:nvPr/>
        </p:nvSpPr>
        <p:spPr>
          <a:xfrm rot="0">
            <a:off x="8536519" y="3773189"/>
            <a:ext cx="8722781" cy="4389910"/>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FFFFFF"/>
                </a:solidFill>
                <a:latin typeface="Cy Grotesk Key Thin"/>
                <a:ea typeface="Cy Grotesk Key Thin"/>
                <a:cs typeface="Cy Grotesk Key Thin"/>
                <a:sym typeface="Cy Grotesk Key Thin"/>
              </a:rPr>
              <a:t>Berdasarkan grafik distribusi korban selamat berdasarkan gender, terlihat bahwa jumlah perempuan yang selamat jauh lebih banyak dibandingkan laki-laki. Tercatat sekitar 200 perempuan berhasil selamat, sementara jumlah laki-laki yang selamat hanya sekitar 70 orang. Perbedaan ini menunjukkan bahwa jenis kelamin memiliki peran signifikan terhadap kemungkinan seseorang untuk selamat, di mana perempuan cenderung lebih diprioritaskan dalam proses evakuasi, sesuai dengan prinsip "women and children first" yang berlaku saat insiden Titanic.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DAGlXEzqlcA</dc:identifier>
  <dcterms:modified xsi:type="dcterms:W3CDTF">2011-08-01T06:04:30Z</dcterms:modified>
  <cp:revision>1</cp:revision>
  <dc:title>Black Aesthethic Education Online Portfolio</dc:title>
</cp:coreProperties>
</file>