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64" r:id="rId4"/>
    <p:sldId id="299" r:id="rId5"/>
    <p:sldId id="306" r:id="rId6"/>
    <p:sldId id="305" r:id="rId7"/>
    <p:sldId id="300" r:id="rId8"/>
    <p:sldId id="265" r:id="rId9"/>
    <p:sldId id="283" r:id="rId10"/>
    <p:sldId id="297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76225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1620"/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Salam Media </a:t>
            </a:r>
            <a:r>
              <a:rPr lang="en-US" dirty="0" err="1" smtClean="0"/>
              <a:t>menggunakan</a:t>
            </a:r>
            <a:r>
              <a:rPr lang="en-US" dirty="0" smtClean="0"/>
              <a:t> Microsoft Excel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.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kebutuan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yang berguna untuk mempermudah dalam proses pengambilan keputusan dan mendapatkan rekomendasi yang sesuai dengan kriteria yang ditentukan.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7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Sample </a:t>
            </a:r>
            <a:r>
              <a:rPr lang="en-US" dirty="0" err="1" smtClean="0"/>
              <a:t>kertas</a:t>
            </a:r>
            <a:r>
              <a:rPr lang="en-US" baseline="0" dirty="0" smtClean="0"/>
              <a:t> ivory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smtClean="0"/>
              <a:t>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5856" y="1923678"/>
            <a:ext cx="5868144" cy="1512168"/>
          </a:xfrm>
        </p:spPr>
        <p:txBody>
          <a:bodyPr/>
          <a:lstStyle/>
          <a:p>
            <a:pPr algn="ctr"/>
            <a:r>
              <a:rPr lang="id-ID" sz="2000" b="1" dirty="0">
                <a:latin typeface="Agency FB" pitchFamily="34" charset="0"/>
              </a:rPr>
              <a:t>IMPLEMENTASI </a:t>
            </a:r>
            <a:r>
              <a:rPr lang="id-ID" sz="2000" b="1" i="1" dirty="0">
                <a:latin typeface="Agency FB" pitchFamily="34" charset="0"/>
              </a:rPr>
              <a:t>METODE TECHNIQUE FOR ORDER PREFERENCE BY </a:t>
            </a:r>
            <a:endParaRPr lang="id-ID" sz="2000" b="1" i="1" dirty="0" smtClean="0">
              <a:latin typeface="Agency FB" pitchFamily="34" charset="0"/>
            </a:endParaRPr>
          </a:p>
          <a:p>
            <a:pPr algn="ctr"/>
            <a:r>
              <a:rPr lang="id-ID" sz="2000" b="1" i="1" dirty="0" smtClean="0">
                <a:latin typeface="Agency FB" pitchFamily="34" charset="0"/>
              </a:rPr>
              <a:t>SIMILARITY </a:t>
            </a:r>
            <a:r>
              <a:rPr lang="id-ID" sz="2000" b="1" i="1" dirty="0">
                <a:latin typeface="Agency FB" pitchFamily="34" charset="0"/>
              </a:rPr>
              <a:t>TO IDEAL SOLUTION(</a:t>
            </a:r>
            <a:r>
              <a:rPr lang="id-ID" sz="2000" b="1" dirty="0">
                <a:latin typeface="Agency FB" pitchFamily="34" charset="0"/>
              </a:rPr>
              <a:t>TOPSIS</a:t>
            </a:r>
            <a:r>
              <a:rPr lang="id-ID" sz="2000" b="1" i="1" dirty="0">
                <a:latin typeface="Agency FB" pitchFamily="34" charset="0"/>
              </a:rPr>
              <a:t>) </a:t>
            </a:r>
            <a:endParaRPr lang="id-ID" sz="2000" b="1" i="1" dirty="0" smtClean="0">
              <a:latin typeface="Agency FB" pitchFamily="34" charset="0"/>
            </a:endParaRP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DALAM </a:t>
            </a:r>
            <a:r>
              <a:rPr lang="id-ID" sz="2000" b="1" dirty="0">
                <a:latin typeface="Agency FB" pitchFamily="34" charset="0"/>
              </a:rPr>
              <a:t>PEMILIHAN OBJEK WISATA</a:t>
            </a:r>
            <a:endParaRPr lang="id-ID" sz="2000" dirty="0">
              <a:latin typeface="Agency FB" pitchFamily="34" charset="0"/>
            </a:endParaRPr>
          </a:p>
          <a:p>
            <a:pPr algn="ctr"/>
            <a:r>
              <a:rPr lang="id-ID" sz="2000" dirty="0">
                <a:latin typeface="Agency FB" pitchFamily="34" charset="0"/>
              </a:rPr>
              <a:t>(</a:t>
            </a:r>
            <a:r>
              <a:rPr lang="id-ID" sz="2000" b="1" dirty="0">
                <a:latin typeface="Angsana New" pitchFamily="18" charset="-34"/>
                <a:cs typeface="Angsana New" pitchFamily="18" charset="-34"/>
              </a:rPr>
              <a:t>Studi Kasus: Dinas Kebudayaan dan Pariwisata Kabupaten Rembang</a:t>
            </a:r>
            <a:r>
              <a:rPr lang="id-ID" sz="2000" dirty="0">
                <a:latin typeface="Agency FB" pitchFamily="34" charset="0"/>
              </a:rPr>
              <a:t>)</a:t>
            </a:r>
          </a:p>
          <a:p>
            <a:pPr algn="ctr"/>
            <a:endParaRPr lang="ko-KR" altLang="en-US" sz="2000" dirty="0">
              <a:latin typeface="Agency FB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lock Arc 14">
            <a:extLst>
              <a:ext uri="{FF2B5EF4-FFF2-40B4-BE49-F238E27FC236}">
                <a16:creationId xmlns:a16="http://schemas.microsoft.com/office/drawing/2014/main" xmlns="" id="{3095435E-6AFF-4D72-A9E8-BB6EFDEE5AC5}"/>
              </a:ext>
            </a:extLst>
          </p:cNvPr>
          <p:cNvSpPr/>
          <p:nvPr/>
        </p:nvSpPr>
        <p:spPr>
          <a:xfrm rot="16200000">
            <a:off x="1117820" y="2281514"/>
            <a:ext cx="643667" cy="6480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8247BDD2-144A-4A75-A434-79019B94B732}"/>
              </a:ext>
            </a:extLst>
          </p:cNvPr>
          <p:cNvSpPr/>
          <p:nvPr/>
        </p:nvSpPr>
        <p:spPr>
          <a:xfrm>
            <a:off x="2771800" y="2283717"/>
            <a:ext cx="360040" cy="6436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1979712" y="2461535"/>
            <a:ext cx="576064" cy="28803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73959" y="4515966"/>
            <a:ext cx="3059832" cy="62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Rizki Cesta Widiyani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15.01.53.0139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9872" y="843558"/>
            <a:ext cx="2414158" cy="576064"/>
          </a:xfrm>
        </p:spPr>
        <p:txBody>
          <a:bodyPr/>
          <a:lstStyle/>
          <a:p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59" y="1920345"/>
            <a:ext cx="25202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 Valid??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1679" y="1960775"/>
            <a:ext cx="26155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Berkembangnya Sosial Media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04235" y="197598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2829" y="1896227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4030" y="1158590"/>
            <a:ext cx="72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99872" y="1158590"/>
            <a:ext cx="72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1679" y="3283012"/>
            <a:ext cx="31914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Kebingungan Masyarakat</a:t>
            </a:r>
          </a:p>
          <a:p>
            <a:r>
              <a:rPr lang="id-ID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 Informasi Kurang valid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Parallelogram 30">
            <a:extLst>
              <a:ext uri="{FF2B5EF4-FFF2-40B4-BE49-F238E27FC236}">
                <a16:creationId xmlns:a16="http://schemas.microsoft.com/office/drawing/2014/main" xmlns="" id="{45B7C15C-3FCA-48BD-985E-C7DDFF6B8F4D}"/>
              </a:ext>
            </a:extLst>
          </p:cNvPr>
          <p:cNvSpPr/>
          <p:nvPr/>
        </p:nvSpPr>
        <p:spPr>
          <a:xfrm flipH="1">
            <a:off x="5353364" y="199632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xmlns="" id="{55AE05C0-86A7-483A-8DC3-DBAB9D8A5E56}"/>
              </a:ext>
            </a:extLst>
          </p:cNvPr>
          <p:cNvSpPr/>
          <p:nvPr/>
        </p:nvSpPr>
        <p:spPr>
          <a:xfrm>
            <a:off x="5448802" y="337809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xmlns="" id="{D24F4F4B-14E7-47BB-AF77-E206E6895477}"/>
              </a:ext>
            </a:extLst>
          </p:cNvPr>
          <p:cNvSpPr/>
          <p:nvPr/>
        </p:nvSpPr>
        <p:spPr>
          <a:xfrm rot="2700000">
            <a:off x="1251795" y="202052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5299505" y="3283012"/>
            <a:ext cx="552754" cy="552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5" y="3378095"/>
            <a:ext cx="460588" cy="460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14657" y="3406122"/>
            <a:ext cx="25202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TOPSIS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4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0721" cy="1275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3535" y="0"/>
            <a:ext cx="2304256" cy="127560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rot="20422719">
            <a:off x="2768746" y="1834010"/>
            <a:ext cx="3561566" cy="1512168"/>
          </a:xfrm>
        </p:spPr>
        <p:txBody>
          <a:bodyPr/>
          <a:lstStyle/>
          <a:p>
            <a:r>
              <a:rPr lang="id-ID" dirty="0"/>
              <a:t>B</a:t>
            </a:r>
            <a:r>
              <a:rPr lang="id-ID" dirty="0" smtClean="0"/>
              <a:t>agaimana </a:t>
            </a:r>
            <a:r>
              <a:rPr lang="id-ID" dirty="0"/>
              <a:t>cara merancang dan </a:t>
            </a:r>
            <a:endParaRPr lang="id-ID" dirty="0" smtClean="0"/>
          </a:p>
          <a:p>
            <a:r>
              <a:rPr lang="id-ID" dirty="0" smtClean="0"/>
              <a:t>membangun </a:t>
            </a:r>
            <a:r>
              <a:rPr lang="id-ID" dirty="0"/>
              <a:t>sistem pendukung keputusan yang dapat memperhitungkan </a:t>
            </a:r>
            <a:r>
              <a:rPr lang="id-ID" dirty="0" smtClean="0"/>
              <a:t>setiap </a:t>
            </a:r>
          </a:p>
          <a:p>
            <a:r>
              <a:rPr lang="id-ID" dirty="0" smtClean="0"/>
              <a:t>alternatif wisata dengan kriteria yang telah ditentukan?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46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4191" y="1119286"/>
            <a:ext cx="7171434" cy="1740496"/>
            <a:chOff x="984334" y="1923678"/>
            <a:chExt cx="7171434" cy="1482663"/>
          </a:xfrm>
        </p:grpSpPr>
        <p:sp>
          <p:nvSpPr>
            <p:cNvPr id="19" name="TextBox 18"/>
            <p:cNvSpPr txBox="1"/>
            <p:nvPr/>
          </p:nvSpPr>
          <p:spPr>
            <a:xfrm>
              <a:off x="3606860" y="2513125"/>
              <a:ext cx="1848612" cy="7078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Memudahkan Pengambilan Keputusan</a:t>
              </a:r>
              <a:endPara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19672" y="1923678"/>
              <a:ext cx="5801250" cy="564699"/>
              <a:chOff x="2011351" y="1279701"/>
              <a:chExt cx="5801250" cy="56469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11351" y="1279701"/>
                <a:ext cx="552754" cy="552754"/>
                <a:chOff x="1129104" y="1280323"/>
                <a:chExt cx="552754" cy="552754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129104" y="1280323"/>
                  <a:ext cx="552754" cy="552754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187624" y="137857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1"/>
                      </a:solidFill>
                      <a:cs typeface="Arial" pitchFamily="34" charset="0"/>
                    </a:rPr>
                    <a:t>01</a:t>
                  </a:r>
                  <a:endParaRPr lang="ko-KR" altLang="en-US" b="1" dirty="0">
                    <a:solidFill>
                      <a:schemeClr val="accent1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635599" y="1291646"/>
                <a:ext cx="552754" cy="552754"/>
                <a:chOff x="5022445" y="1280323"/>
                <a:chExt cx="552754" cy="55275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022445" y="1280323"/>
                  <a:ext cx="552754" cy="552754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089118" y="1371412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2"/>
                      </a:solidFill>
                      <a:cs typeface="Arial" pitchFamily="34" charset="0"/>
                    </a:rPr>
                    <a:t>02</a:t>
                  </a:r>
                  <a:endParaRPr lang="ko-KR" altLang="en-US" b="1" dirty="0">
                    <a:solidFill>
                      <a:schemeClr val="accent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2987824" y="1527057"/>
                <a:ext cx="1224056" cy="560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259847" y="1291646"/>
                <a:ext cx="552754" cy="552754"/>
                <a:chOff x="5022445" y="1280323"/>
                <a:chExt cx="552754" cy="55275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5022445" y="1280323"/>
                  <a:ext cx="552754" cy="552754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089118" y="1371412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accent2"/>
                      </a:solidFill>
                      <a:cs typeface="Arial" pitchFamily="34" charset="0"/>
                    </a:rPr>
                    <a:t>03</a:t>
                  </a:r>
                  <a:endParaRPr lang="ko-KR" altLang="en-US" b="1" dirty="0">
                    <a:solidFill>
                      <a:schemeClr val="accent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5612072" y="1527056"/>
                <a:ext cx="1224056" cy="560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84334" y="2329123"/>
              <a:ext cx="1823430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Merancang dan membangun Sistem Pengambilan Keputusan</a:t>
              </a:r>
              <a:endPara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5059" y="2408252"/>
              <a:ext cx="2000709" cy="9176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Nilai Prferensi dan perengkingan Alternatif Wisata</a:t>
              </a:r>
              <a:endPara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803" y="483518"/>
            <a:ext cx="1578917" cy="576064"/>
          </a:xfrm>
        </p:spPr>
        <p:txBody>
          <a:bodyPr/>
          <a:lstStyle/>
          <a:p>
            <a:r>
              <a:rPr lang="id-ID" altLang="ko-K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ko-KR" alt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0277" y="2859782"/>
            <a:ext cx="1578917" cy="576064"/>
          </a:xfrm>
        </p:spPr>
        <p:txBody>
          <a:bodyPr/>
          <a:lstStyle/>
          <a:p>
            <a:r>
              <a:rPr lang="id-ID" altLang="ko-K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ko-KR" alt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592" y="3597573"/>
            <a:ext cx="75732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id-ID" sz="1400" dirty="0">
                <a:solidFill>
                  <a:schemeClr val="bg1"/>
                </a:solidFill>
              </a:rPr>
              <a:t>Dapat digunakan untuk memudahkan dalam mengetahui lokasi yang di </a:t>
            </a:r>
            <a:r>
              <a:rPr lang="id-ID" sz="1400" dirty="0" smtClean="0">
                <a:solidFill>
                  <a:schemeClr val="bg1"/>
                </a:solidFill>
              </a:rPr>
              <a:t>rekomendasi wisata </a:t>
            </a:r>
          </a:p>
          <a:p>
            <a:pPr algn="just"/>
            <a:r>
              <a:rPr lang="id-ID" sz="1400" dirty="0" smtClean="0">
                <a:solidFill>
                  <a:schemeClr val="bg1"/>
                </a:solidFill>
              </a:rPr>
              <a:t>di </a:t>
            </a:r>
            <a:r>
              <a:rPr lang="id-ID" sz="1400" dirty="0">
                <a:solidFill>
                  <a:schemeClr val="bg1"/>
                </a:solidFill>
              </a:rPr>
              <a:t>Kabupaten Rembang.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50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 smtClean="0"/>
              <a:t>Metode </a:t>
            </a:r>
            <a:r>
              <a:rPr lang="id-ID" altLang="ko-KR" i="1" dirty="0" smtClean="0"/>
              <a:t>TOPSIS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id-ID" altLang="ko-KR" dirty="0" smtClean="0"/>
              <a:t>(</a:t>
            </a:r>
            <a:r>
              <a:rPr lang="en-US" i="1" dirty="0" smtClean="0"/>
              <a:t>Technique </a:t>
            </a:r>
            <a:r>
              <a:rPr lang="en-US" i="1" dirty="0"/>
              <a:t>For Order Preference By Similarity To Ideal </a:t>
            </a:r>
            <a:r>
              <a:rPr lang="en-US" i="1" dirty="0" smtClean="0"/>
              <a:t>Solution</a:t>
            </a:r>
            <a:r>
              <a:rPr lang="id-ID" i="1" dirty="0" smtClean="0"/>
              <a:t>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58153" y="1893565"/>
            <a:ext cx="45365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id-ID" sz="1400" b="1" dirty="0" smtClean="0">
                <a:latin typeface="Arial Black" pitchFamily="34" charset="0"/>
              </a:rPr>
              <a:t>Langkah – langkah Perhitungan</a:t>
            </a:r>
            <a:endParaRPr lang="en-US" sz="14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201342"/>
            <a:ext cx="4429691" cy="11695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1400" dirty="0" smtClean="0">
                <a:solidFill>
                  <a:schemeClr val="bg1"/>
                </a:solidFill>
                <a:latin typeface="Arial Rounded MT Bold" pitchFamily="34" charset="0"/>
                <a:cs typeface="Rod" pitchFamily="49" charset="-79"/>
              </a:rPr>
              <a:t>Nilai Matriks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solidFill>
                  <a:schemeClr val="bg1"/>
                </a:solidFill>
                <a:latin typeface="Arial Rounded MT Bold" pitchFamily="34" charset="0"/>
                <a:cs typeface="Rod" pitchFamily="49" charset="-79"/>
              </a:rPr>
              <a:t>Matrik ternormalisasi terbobot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solidFill>
                  <a:schemeClr val="bg1"/>
                </a:solidFill>
                <a:latin typeface="Arial Rounded MT Bold" pitchFamily="34" charset="0"/>
                <a:cs typeface="Rod" pitchFamily="49" charset="-79"/>
              </a:rPr>
              <a:t>Matrik Solusi Ideal + dan -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solidFill>
                  <a:schemeClr val="bg1"/>
                </a:solidFill>
                <a:latin typeface="Arial Rounded MT Bold" pitchFamily="34" charset="0"/>
                <a:cs typeface="Rod" pitchFamily="49" charset="-79"/>
              </a:rPr>
              <a:t>Jarak Solusi Ideal + dan –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solidFill>
                  <a:schemeClr val="bg1"/>
                </a:solidFill>
                <a:latin typeface="Arial Rounded MT Bold" pitchFamily="34" charset="0"/>
                <a:cs typeface="Rod" pitchFamily="49" charset="-79"/>
              </a:rPr>
              <a:t>Nilai Preferensi</a:t>
            </a:r>
            <a:endParaRPr lang="en-US" sz="1400" dirty="0">
              <a:solidFill>
                <a:schemeClr val="bg1"/>
              </a:solidFill>
              <a:latin typeface="Arial Rounded MT Bold" pitchFamily="34" charset="0"/>
              <a:cs typeface="Rod" pitchFamily="49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427734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7032" y="411510"/>
            <a:ext cx="4103440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id-ID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Keterangan: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179512" y="699542"/>
            <a:ext cx="575294" cy="3888432"/>
          </a:xfrm>
          <a:prstGeom prst="rect">
            <a:avLst/>
          </a:prstGeom>
        </p:spPr>
        <p:txBody>
          <a:bodyPr vert="vert27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 Informasi Alternatif Wisata 2015 - 2017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3216"/>
              </p:ext>
            </p:extLst>
          </p:nvPr>
        </p:nvGraphicFramePr>
        <p:xfrm>
          <a:off x="683568" y="447513"/>
          <a:ext cx="3817194" cy="4392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xmlns="" val="35038034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4935995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777921019"/>
                    </a:ext>
                  </a:extLst>
                </a:gridCol>
                <a:gridCol w="807607">
                  <a:extLst>
                    <a:ext uri="{9D8B030D-6E8A-4147-A177-3AD203B41FA5}">
                      <a16:colId xmlns:a16="http://schemas.microsoft.com/office/drawing/2014/main" xmlns="" val="3851341844"/>
                    </a:ext>
                  </a:extLst>
                </a:gridCol>
                <a:gridCol w="993361"/>
              </a:tblGrid>
              <a:tr h="514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id-ID" sz="1000" b="1" baseline="0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b="1" baseline="0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Alternatif</a:t>
                      </a:r>
                      <a:endParaRPr lang="en-US" sz="1000" b="1" dirty="0">
                        <a:effectLst/>
                        <a:latin typeface="Arial Black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Harga</a:t>
                      </a:r>
                      <a:endParaRPr lang="en-US" sz="1000" b="1" dirty="0">
                        <a:effectLst/>
                        <a:latin typeface="Arial Black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Jarak</a:t>
                      </a:r>
                      <a:endParaRPr lang="en-US" sz="1000" b="1" dirty="0">
                        <a:effectLst/>
                        <a:latin typeface="Arial Black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Fasilitas</a:t>
                      </a:r>
                      <a:endParaRPr lang="en-US" sz="1000" b="1" dirty="0">
                        <a:effectLst/>
                        <a:latin typeface="Arial Black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Tingkat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effectLst/>
                          <a:latin typeface="Arial Black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Keramaian</a:t>
                      </a:r>
                      <a:endParaRPr lang="en-US" sz="1000" b="1" dirty="0">
                        <a:effectLst/>
                        <a:latin typeface="Arial Black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48013366"/>
                  </a:ext>
                </a:extLst>
              </a:tr>
              <a:tr h="377479">
                <a:tc>
                  <a:txBody>
                    <a:bodyPr/>
                    <a:lstStyle/>
                    <a:p>
                      <a:r>
                        <a:rPr lang="id-ID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Pantai </a:t>
                      </a:r>
                    </a:p>
                    <a:p>
                      <a:r>
                        <a:rPr lang="id-ID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Karang Jahe</a:t>
                      </a:r>
                      <a:endParaRPr lang="id-ID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8.4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31534.44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96571204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Pantai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Wates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5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8.4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5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16122.75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18173243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TRP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Kartini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1.5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10192.05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5165049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Pantai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Caruban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12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8461.33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35755157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Hutan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Mangrove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5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4.3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7882.33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62983127"/>
                  </a:ext>
                </a:extLst>
              </a:tr>
              <a:tr h="617694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Pasujudhan Sunan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Bonang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17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5276.31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43181412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Makam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Kartini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22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2267.61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02798483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Museum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Kartini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0.24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2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1123.19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6750887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Pantai </a:t>
                      </a:r>
                    </a:p>
                    <a:p>
                      <a:r>
                        <a:rPr lang="id-ID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Nyamplung</a:t>
                      </a:r>
                      <a:endParaRPr lang="id-ID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5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7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602.67</a:t>
                      </a:r>
                      <a:endParaRPr lang="id-ID" sz="12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0306094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60032" y="915566"/>
            <a:ext cx="381642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Harga	: dibulatkan dalam ribuan</a:t>
            </a:r>
          </a:p>
          <a:p>
            <a:pPr algn="just"/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Jarak	: dihitung dengan satuan Km</a:t>
            </a:r>
          </a:p>
          <a:p>
            <a:pPr algn="just"/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Fasilitas 	: Jumlah Fasilitas </a:t>
            </a:r>
          </a:p>
          <a:p>
            <a:pPr algn="just"/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Tingkat 	:</a:t>
            </a:r>
            <a:r>
              <a:rPr lang="id-ID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Rata rata pengunjung dalam </a:t>
            </a:r>
            <a:endParaRPr lang="id-ID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Keramaian    2015 - 2017</a:t>
            </a:r>
          </a:p>
          <a:p>
            <a:pPr algn="ctr"/>
            <a:endParaRPr lang="id-ID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59632" y="0"/>
            <a:ext cx="6300192" cy="25165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3"/>
          <p:cNvSpPr txBox="1">
            <a:spLocks/>
          </p:cNvSpPr>
          <p:nvPr/>
        </p:nvSpPr>
        <p:spPr>
          <a:xfrm>
            <a:off x="1259632" y="70579"/>
            <a:ext cx="6300192" cy="4129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2400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Tampilan Hasil Penelitian</a:t>
            </a:r>
            <a:endParaRPr lang="en-US" altLang="ko-KR" sz="2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0" r="17767" b="3478"/>
          <a:stretch/>
        </p:blipFill>
        <p:spPr>
          <a:xfrm>
            <a:off x="73188" y="2715766"/>
            <a:ext cx="4179948" cy="2305573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2" r="35472" b="7683"/>
          <a:stretch/>
        </p:blipFill>
        <p:spPr>
          <a:xfrm>
            <a:off x="4283968" y="2715766"/>
            <a:ext cx="4680520" cy="2287411"/>
          </a:xfrm>
        </p:spPr>
      </p:pic>
      <p:sp>
        <p:nvSpPr>
          <p:cNvPr id="9" name="Rectangle 8"/>
          <p:cNvSpPr/>
          <p:nvPr/>
        </p:nvSpPr>
        <p:spPr>
          <a:xfrm>
            <a:off x="1601416" y="699542"/>
            <a:ext cx="2808312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Mendapatkan Nilai 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Preferensi Objek Wisata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699542"/>
            <a:ext cx="2808312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Akses Daftar Wisata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Melihat Tampilan Peta 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Objek Wisata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17932C-BF19-46F8-93C1-581A576311F1}"/>
              </a:ext>
            </a:extLst>
          </p:cNvPr>
          <p:cNvSpPr txBox="1"/>
          <p:nvPr/>
        </p:nvSpPr>
        <p:spPr>
          <a:xfrm>
            <a:off x="755576" y="254039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400" b="1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Kesimpulan dan Saran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9048" y="1447785"/>
            <a:ext cx="54078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1. Sistem </a:t>
            </a:r>
            <a:r>
              <a:rPr lang="id-ID" sz="1200" dirty="0">
                <a:solidFill>
                  <a:schemeClr val="bg1"/>
                </a:solidFill>
              </a:rPr>
              <a:t>dapat membantu admin dalam mengolah data objek 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wisata </a:t>
            </a:r>
            <a:r>
              <a:rPr lang="id-ID" sz="1200" dirty="0">
                <a:solidFill>
                  <a:schemeClr val="bg1"/>
                </a:solidFill>
              </a:rPr>
              <a:t>menggunakan metode TOPSIS.</a:t>
            </a:r>
          </a:p>
          <a:p>
            <a:r>
              <a:rPr lang="id-ID" sz="1200" dirty="0">
                <a:solidFill>
                  <a:schemeClr val="bg1"/>
                </a:solidFill>
              </a:rPr>
              <a:t>2. Sistem akan membantu user untuk mendapatkan informasi objek </a:t>
            </a:r>
            <a:r>
              <a:rPr lang="id-ID" sz="1200" dirty="0" smtClean="0">
                <a:solidFill>
                  <a:schemeClr val="bg1"/>
                </a:solidFill>
              </a:rPr>
              <a:t>wisata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yang </a:t>
            </a:r>
            <a:r>
              <a:rPr lang="id-ID" sz="1200" dirty="0">
                <a:solidFill>
                  <a:schemeClr val="bg1"/>
                </a:solidFill>
              </a:rPr>
              <a:t>terbaik dan melihat jalur lintas menuju 9 objek wisata.</a:t>
            </a:r>
          </a:p>
          <a:p>
            <a:r>
              <a:rPr lang="id-ID" sz="1200" dirty="0">
                <a:solidFill>
                  <a:schemeClr val="bg1"/>
                </a:solidFill>
              </a:rPr>
              <a:t>3. Sistem Pengambilan Keputusan pada objek wisata kabupaten Rembang 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yang </a:t>
            </a:r>
            <a:r>
              <a:rPr lang="id-ID" sz="1200" dirty="0">
                <a:solidFill>
                  <a:schemeClr val="bg1"/>
                </a:solidFill>
              </a:rPr>
              <a:t>dapat dijadikan salah satu alternatif pencarian dan rekomendasi objek 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wisata </a:t>
            </a:r>
            <a:r>
              <a:rPr lang="id-ID" sz="1200" dirty="0">
                <a:solidFill>
                  <a:schemeClr val="bg1"/>
                </a:solidFill>
              </a:rPr>
              <a:t>di Kabupaten Rembang.</a:t>
            </a:r>
          </a:p>
          <a:p>
            <a:endParaRPr lang="ko-KR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3559048" y="1272702"/>
            <a:ext cx="1584176" cy="1814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id-ID" altLang="ko-KR" sz="1800" b="1" u="sng" dirty="0" smtClean="0">
                <a:solidFill>
                  <a:schemeClr val="bg1"/>
                </a:solidFill>
                <a:cs typeface="Arial" pitchFamily="34" charset="0"/>
              </a:rPr>
              <a:t>Kesimpulan</a:t>
            </a:r>
            <a:endParaRPr lang="en-US" altLang="ko-KR" sz="1800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2454" y="3279055"/>
            <a:ext cx="525658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id-ID" sz="1200" dirty="0" smtClean="0">
                <a:solidFill>
                  <a:schemeClr val="bg1"/>
                </a:solidFill>
              </a:rPr>
              <a:t>Sistem </a:t>
            </a:r>
            <a:r>
              <a:rPr lang="id-ID" sz="1200" dirty="0">
                <a:solidFill>
                  <a:schemeClr val="bg1"/>
                </a:solidFill>
              </a:rPr>
              <a:t>dapat lebih dikembangkan lagi agar dapat mengakses objek </a:t>
            </a:r>
            <a:endParaRPr lang="id-ID" sz="1200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id-ID" sz="1200" dirty="0" smtClean="0">
                <a:solidFill>
                  <a:schemeClr val="bg1"/>
                </a:solidFill>
              </a:rPr>
              <a:t>wisata </a:t>
            </a:r>
            <a:r>
              <a:rPr lang="id-ID" sz="1200" dirty="0">
                <a:solidFill>
                  <a:schemeClr val="bg1"/>
                </a:solidFill>
              </a:rPr>
              <a:t>dari titik posisi pengguna. </a:t>
            </a:r>
          </a:p>
          <a:p>
            <a:r>
              <a:rPr lang="id-ID" sz="1200" dirty="0">
                <a:solidFill>
                  <a:schemeClr val="bg1"/>
                </a:solidFill>
              </a:rPr>
              <a:t>2. Untuk kedepannya sistem diharapkan dapat dikembangkan ke bentuk 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mobile </a:t>
            </a:r>
            <a:r>
              <a:rPr lang="id-ID" sz="1200" dirty="0">
                <a:solidFill>
                  <a:schemeClr val="bg1"/>
                </a:solidFill>
              </a:rPr>
              <a:t>yang berguna untuk memudahkan user dalam penggunaan sistem.</a:t>
            </a:r>
          </a:p>
          <a:p>
            <a:r>
              <a:rPr lang="id-ID" sz="1200" dirty="0">
                <a:solidFill>
                  <a:schemeClr val="bg1"/>
                </a:solidFill>
              </a:rPr>
              <a:t>3. Fitur menu dan rincian dari detail wisata dapat ditambah lagi untuk lebih memudah pengguna dalam proses mendapatkan informasi.</a:t>
            </a:r>
          </a:p>
          <a:p>
            <a:endParaRPr lang="ko-KR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3"/>
          <p:cNvSpPr txBox="1">
            <a:spLocks/>
          </p:cNvSpPr>
          <p:nvPr/>
        </p:nvSpPr>
        <p:spPr>
          <a:xfrm>
            <a:off x="3559048" y="2987107"/>
            <a:ext cx="1584176" cy="1814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800" b="1" u="sng" dirty="0" smtClean="0">
                <a:solidFill>
                  <a:schemeClr val="bg1"/>
                </a:solidFill>
                <a:cs typeface="Arial" pitchFamily="34" charset="0"/>
              </a:rPr>
              <a:t>Saran</a:t>
            </a:r>
            <a:endParaRPr lang="en-US" altLang="ko-KR" sz="1800" b="1" u="sng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 smtClean="0"/>
              <a:t>Terima Kasih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438</Words>
  <Application>Microsoft Office PowerPoint</Application>
  <PresentationFormat>On-screen Show (16:9)</PresentationFormat>
  <Paragraphs>133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CESTA</cp:lastModifiedBy>
  <cp:revision>187</cp:revision>
  <dcterms:created xsi:type="dcterms:W3CDTF">2016-12-05T23:26:54Z</dcterms:created>
  <dcterms:modified xsi:type="dcterms:W3CDTF">2019-02-24T22:23:24Z</dcterms:modified>
</cp:coreProperties>
</file>