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Calibri" panose="020F0502020204030204" pitchFamily="34" charset="0"/>
      <p:regular r:id="rId25"/>
      <p:bold r:id="rId26"/>
      <p:italic r:id="rId27"/>
      <p:boldItalic r:id="rId28"/>
    </p:embeddedFont>
    <p:embeddedFont>
      <p:font typeface="DM Sans" pitchFamily="2" charset="0"/>
      <p:regular r:id="rId29"/>
      <p:bold r:id="rId30"/>
      <p:boldItalic r:id="rId31"/>
    </p:embeddedFont>
    <p:embeddedFont>
      <p:font typeface="Open Sans" panose="020B0606030504020204" pitchFamily="34" charset="0"/>
      <p:regular r:id="rId32"/>
      <p:bold r:id="rId33"/>
      <p:italic r:id="rId34"/>
      <p:boldItalic r:id="rId35"/>
    </p:embeddedFont>
    <p:embeddedFont>
      <p:font typeface="Open Sans Light" panose="020B03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YoliJOkkCMpLXWvsagjGfPG1N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5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2"/>
          <p:cNvSpPr>
            <a:spLocks noGrp="1"/>
          </p:cNvSpPr>
          <p:nvPr>
            <p:ph type="pic" idx="2"/>
          </p:nvPr>
        </p:nvSpPr>
        <p:spPr>
          <a:xfrm>
            <a:off x="1792288" y="612775"/>
            <a:ext cx="5486400" cy="4114800"/>
          </a:xfrm>
          <a:prstGeom prst="rect">
            <a:avLst/>
          </a:prstGeom>
          <a:noFill/>
          <a:ln>
            <a:noFill/>
          </a:ln>
        </p:spPr>
      </p:sp>
      <p:sp>
        <p:nvSpPr>
          <p:cNvPr id="64" name="Google Shape;64;p3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495411" y="2047421"/>
            <a:ext cx="9320221" cy="738663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9600" b="1" i="0" u="none" strike="noStrike" cap="none" dirty="0">
                <a:solidFill>
                  <a:srgbClr val="000000"/>
                </a:solidFill>
                <a:latin typeface="DM Sans"/>
                <a:ea typeface="DM Sans"/>
                <a:cs typeface="DM Sans"/>
                <a:sym typeface="DM Sans"/>
              </a:rPr>
              <a:t>Depression Detection in Tweets Using TF-IDF and BOW</a:t>
            </a:r>
            <a:endParaRPr sz="1200" dirty="0"/>
          </a:p>
        </p:txBody>
      </p:sp>
      <p:pic>
        <p:nvPicPr>
          <p:cNvPr id="85" name="Google Shape;85;p1"/>
          <p:cNvPicPr preferRelativeResize="0"/>
          <p:nvPr/>
        </p:nvPicPr>
        <p:blipFill rotWithShape="1">
          <a:blip r:embed="rId3">
            <a:alphaModFix/>
          </a:blip>
          <a:srcRect/>
          <a:stretch/>
        </p:blipFill>
        <p:spPr>
          <a:xfrm flipH="1">
            <a:off x="8193210" y="442760"/>
            <a:ext cx="5449276" cy="3140765"/>
          </a:xfrm>
          <a:prstGeom prst="rect">
            <a:avLst/>
          </a:prstGeom>
          <a:noFill/>
          <a:ln>
            <a:noFill/>
          </a:ln>
        </p:spPr>
      </p:pic>
      <p:sp>
        <p:nvSpPr>
          <p:cNvPr id="86" name="Google Shape;86;p1"/>
          <p:cNvSpPr txBox="1"/>
          <p:nvPr/>
        </p:nvSpPr>
        <p:spPr>
          <a:xfrm>
            <a:off x="8911121" y="838170"/>
            <a:ext cx="4013454" cy="145148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800" b="0" i="0" u="none" strike="noStrike" cap="none" dirty="0">
                <a:solidFill>
                  <a:srgbClr val="FFFFFF"/>
                </a:solidFill>
                <a:latin typeface="DM Sans"/>
                <a:ea typeface="DM Sans"/>
                <a:cs typeface="DM Sans"/>
                <a:sym typeface="DM Sans"/>
              </a:rPr>
              <a:t>M. </a:t>
            </a:r>
            <a:r>
              <a:rPr lang="en-US" sz="2800" b="0" i="0" u="none" strike="noStrike" cap="none" dirty="0" err="1">
                <a:solidFill>
                  <a:srgbClr val="FFFFFF"/>
                </a:solidFill>
                <a:latin typeface="DM Sans"/>
                <a:ea typeface="DM Sans"/>
                <a:cs typeface="DM Sans"/>
                <a:sym typeface="DM Sans"/>
              </a:rPr>
              <a:t>Athallah</a:t>
            </a:r>
            <a:r>
              <a:rPr lang="en-US" sz="2800" b="0" i="0" u="none" strike="noStrike" cap="none" dirty="0">
                <a:solidFill>
                  <a:srgbClr val="FFFFFF"/>
                </a:solidFill>
                <a:latin typeface="DM Sans"/>
                <a:ea typeface="DM Sans"/>
                <a:cs typeface="DM Sans"/>
                <a:sym typeface="DM Sans"/>
              </a:rPr>
              <a:t> Rizki Putra</a:t>
            </a:r>
            <a:endParaRPr dirty="0"/>
          </a:p>
          <a:p>
            <a:pPr marL="0" marR="0" lvl="0" indent="0" algn="ctr" rtl="0">
              <a:lnSpc>
                <a:spcPct val="140000"/>
              </a:lnSpc>
              <a:spcBef>
                <a:spcPts val="0"/>
              </a:spcBef>
              <a:spcAft>
                <a:spcPts val="0"/>
              </a:spcAft>
              <a:buNone/>
            </a:pPr>
            <a:r>
              <a:rPr lang="en-US" sz="2800" b="0" i="0" u="none" strike="noStrike" cap="none" dirty="0" err="1">
                <a:solidFill>
                  <a:srgbClr val="FFFFFF"/>
                </a:solidFill>
                <a:latin typeface="DM Sans"/>
                <a:ea typeface="DM Sans"/>
                <a:cs typeface="DM Sans"/>
                <a:sym typeface="DM Sans"/>
              </a:rPr>
              <a:t>Hafizh</a:t>
            </a:r>
            <a:r>
              <a:rPr lang="en-US" sz="2800" b="0" i="0" u="none" strike="noStrike" cap="none" dirty="0">
                <a:solidFill>
                  <a:srgbClr val="FFFFFF"/>
                </a:solidFill>
                <a:latin typeface="DM Sans"/>
                <a:ea typeface="DM Sans"/>
                <a:cs typeface="DM Sans"/>
                <a:sym typeface="DM Sans"/>
              </a:rPr>
              <a:t> Mulya </a:t>
            </a:r>
            <a:r>
              <a:rPr lang="en-US" sz="2800" b="0" i="0" u="none" strike="noStrike" cap="none" dirty="0" err="1">
                <a:solidFill>
                  <a:srgbClr val="FFFFFF"/>
                </a:solidFill>
                <a:latin typeface="DM Sans"/>
                <a:ea typeface="DM Sans"/>
                <a:cs typeface="DM Sans"/>
                <a:sym typeface="DM Sans"/>
              </a:rPr>
              <a:t>Harjono</a:t>
            </a:r>
            <a:endParaRPr dirty="0"/>
          </a:p>
          <a:p>
            <a:pPr marL="0" marR="0" lvl="0" indent="0" algn="ctr" rtl="0">
              <a:lnSpc>
                <a:spcPct val="139964"/>
              </a:lnSpc>
              <a:spcBef>
                <a:spcPts val="0"/>
              </a:spcBef>
              <a:spcAft>
                <a:spcPts val="0"/>
              </a:spcAft>
              <a:buNone/>
            </a:pPr>
            <a:r>
              <a:rPr lang="en-US" sz="2800" b="0" i="0" u="none" strike="noStrike" cap="none" dirty="0">
                <a:solidFill>
                  <a:srgbClr val="FFFFFF"/>
                </a:solidFill>
                <a:latin typeface="DM Sans"/>
                <a:ea typeface="DM Sans"/>
                <a:cs typeface="DM Sans"/>
                <a:sym typeface="DM Sans"/>
              </a:rPr>
              <a:t>M. Hanif Naufal Eka W.</a:t>
            </a:r>
            <a:endParaRPr dirty="0"/>
          </a:p>
        </p:txBody>
      </p:sp>
      <p:sp>
        <p:nvSpPr>
          <p:cNvPr id="87" name="Google Shape;87;p1"/>
          <p:cNvSpPr txBox="1"/>
          <p:nvPr/>
        </p:nvSpPr>
        <p:spPr>
          <a:xfrm>
            <a:off x="13326257" y="981075"/>
            <a:ext cx="3933043" cy="412115"/>
          </a:xfrm>
          <a:prstGeom prst="rect">
            <a:avLst/>
          </a:prstGeom>
          <a:noFill/>
          <a:ln>
            <a:noFill/>
          </a:ln>
        </p:spPr>
        <p:txBody>
          <a:bodyPr spcFirstLastPara="1" wrap="square" lIns="0" tIns="0" rIns="0" bIns="0" anchor="t" anchorCtr="0">
            <a:spAutoFit/>
          </a:bodyPr>
          <a:lstStyle/>
          <a:p>
            <a:pPr marL="0" marR="0" lvl="0" indent="0" algn="r"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Desember 2020</a:t>
            </a:r>
            <a:endParaRPr/>
          </a:p>
        </p:txBody>
      </p:sp>
      <p:sp>
        <p:nvSpPr>
          <p:cNvPr id="88" name="Google Shape;88;p1"/>
          <p:cNvSpPr txBox="1"/>
          <p:nvPr/>
        </p:nvSpPr>
        <p:spPr>
          <a:xfrm>
            <a:off x="1028700" y="981075"/>
            <a:ext cx="3933043" cy="41211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ET 4047</a:t>
            </a:r>
            <a:endParaRPr/>
          </a:p>
        </p:txBody>
      </p:sp>
      <p:pic>
        <p:nvPicPr>
          <p:cNvPr id="89" name="Google Shape;89;p1"/>
          <p:cNvPicPr preferRelativeResize="0"/>
          <p:nvPr/>
        </p:nvPicPr>
        <p:blipFill rotWithShape="1">
          <a:blip r:embed="rId4">
            <a:alphaModFix/>
          </a:blip>
          <a:srcRect/>
          <a:stretch/>
        </p:blipFill>
        <p:spPr>
          <a:xfrm>
            <a:off x="13231007" y="2533898"/>
            <a:ext cx="3743074" cy="9530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0"/>
          <p:cNvSpPr txBox="1"/>
          <p:nvPr/>
        </p:nvSpPr>
        <p:spPr>
          <a:xfrm>
            <a:off x="7544712" y="4577938"/>
            <a:ext cx="8108544" cy="372427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b="0" i="0" u="none" strike="noStrike" cap="none">
                <a:solidFill>
                  <a:srgbClr val="000000"/>
                </a:solidFill>
                <a:latin typeface="DM Sans"/>
                <a:ea typeface="DM Sans"/>
                <a:cs typeface="DM Sans"/>
                <a:sym typeface="DM Sans"/>
              </a:rPr>
              <a:t>Because of the small size of dataset, almost all (98%) data were allocated as training data to prevent overfitting and low accuracy in the result.</a:t>
            </a:r>
            <a:endParaRPr/>
          </a:p>
          <a:p>
            <a:pPr marL="0" marR="0" lvl="0" indent="0" algn="l" rtl="0">
              <a:lnSpc>
                <a:spcPct val="140000"/>
              </a:lnSpc>
              <a:spcBef>
                <a:spcPts val="0"/>
              </a:spcBef>
              <a:spcAft>
                <a:spcPts val="0"/>
              </a:spcAft>
              <a:buNone/>
            </a:pPr>
            <a:endParaRPr sz="3000" b="0" i="0" u="none" strike="noStrike" cap="none">
              <a:solidFill>
                <a:srgbClr val="000000"/>
              </a:solidFill>
              <a:latin typeface="DM Sans"/>
              <a:ea typeface="DM Sans"/>
              <a:cs typeface="DM Sans"/>
              <a:sym typeface="DM Sans"/>
            </a:endParaRPr>
          </a:p>
          <a:p>
            <a:pPr marL="0" marR="0" lvl="0" indent="0" algn="l" rtl="0">
              <a:lnSpc>
                <a:spcPct val="140000"/>
              </a:lnSpc>
              <a:spcBef>
                <a:spcPts val="0"/>
              </a:spcBef>
              <a:spcAft>
                <a:spcPts val="0"/>
              </a:spcAft>
              <a:buNone/>
            </a:pPr>
            <a:r>
              <a:rPr lang="en-US" sz="3000" b="0" i="0" u="none" strike="noStrike" cap="none">
                <a:solidFill>
                  <a:srgbClr val="000000"/>
                </a:solidFill>
                <a:latin typeface="DM Sans"/>
                <a:ea typeface="DM Sans"/>
                <a:cs typeface="DM Sans"/>
                <a:sym typeface="DM Sans"/>
              </a:rPr>
              <a:t>The ratio is choosen as it gives the best performace parameters, empirically</a:t>
            </a:r>
            <a:endParaRPr/>
          </a:p>
        </p:txBody>
      </p:sp>
      <p:pic>
        <p:nvPicPr>
          <p:cNvPr id="209" name="Google Shape;209;p10"/>
          <p:cNvPicPr preferRelativeResize="0"/>
          <p:nvPr/>
        </p:nvPicPr>
        <p:blipFill rotWithShape="1">
          <a:blip r:embed="rId3">
            <a:alphaModFix/>
          </a:blip>
          <a:srcRect/>
          <a:stretch/>
        </p:blipFill>
        <p:spPr>
          <a:xfrm>
            <a:off x="1575903" y="7314908"/>
            <a:ext cx="1219896" cy="1206588"/>
          </a:xfrm>
          <a:prstGeom prst="rect">
            <a:avLst/>
          </a:prstGeom>
          <a:noFill/>
          <a:ln>
            <a:noFill/>
          </a:ln>
        </p:spPr>
      </p:pic>
      <p:sp>
        <p:nvSpPr>
          <p:cNvPr id="210" name="Google Shape;210;p10"/>
          <p:cNvSpPr txBox="1"/>
          <p:nvPr/>
        </p:nvSpPr>
        <p:spPr>
          <a:xfrm>
            <a:off x="1028700" y="2763194"/>
            <a:ext cx="8651814" cy="12786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9600" b="1" i="0" u="none" strike="noStrike" cap="none">
                <a:solidFill>
                  <a:srgbClr val="000000"/>
                </a:solidFill>
                <a:latin typeface="DM Sans"/>
                <a:ea typeface="DM Sans"/>
                <a:cs typeface="DM Sans"/>
                <a:sym typeface="DM Sans"/>
              </a:rPr>
              <a:t>Data Splitting</a:t>
            </a:r>
            <a:endParaRPr/>
          </a:p>
        </p:txBody>
      </p:sp>
      <p:sp>
        <p:nvSpPr>
          <p:cNvPr id="211" name="Google Shape;211;p10"/>
          <p:cNvSpPr txBox="1"/>
          <p:nvPr/>
        </p:nvSpPr>
        <p:spPr>
          <a:xfrm>
            <a:off x="13326257" y="981075"/>
            <a:ext cx="3933043" cy="412115"/>
          </a:xfrm>
          <a:prstGeom prst="rect">
            <a:avLst/>
          </a:prstGeom>
          <a:noFill/>
          <a:ln>
            <a:noFill/>
          </a:ln>
        </p:spPr>
        <p:txBody>
          <a:bodyPr spcFirstLastPara="1" wrap="square" lIns="0" tIns="0" rIns="0" bIns="0" anchor="t" anchorCtr="0">
            <a:spAutoFit/>
          </a:bodyPr>
          <a:lstStyle/>
          <a:p>
            <a:pPr marL="0" marR="0" lvl="0" indent="0" algn="r"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Desember 2020</a:t>
            </a:r>
            <a:endParaRPr/>
          </a:p>
        </p:txBody>
      </p:sp>
      <p:sp>
        <p:nvSpPr>
          <p:cNvPr id="212" name="Google Shape;212;p10"/>
          <p:cNvSpPr txBox="1"/>
          <p:nvPr/>
        </p:nvSpPr>
        <p:spPr>
          <a:xfrm>
            <a:off x="1028700" y="981075"/>
            <a:ext cx="3933043" cy="41211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ET 4047</a:t>
            </a:r>
            <a:endParaRPr/>
          </a:p>
        </p:txBody>
      </p:sp>
      <p:sp>
        <p:nvSpPr>
          <p:cNvPr id="213" name="Google Shape;213;p10"/>
          <p:cNvSpPr txBox="1"/>
          <p:nvPr/>
        </p:nvSpPr>
        <p:spPr>
          <a:xfrm>
            <a:off x="1325856" y="7595701"/>
            <a:ext cx="1669366" cy="578326"/>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3386" b="0" i="0" u="none" strike="noStrike" cap="none">
                <a:solidFill>
                  <a:srgbClr val="FFFFFF"/>
                </a:solidFill>
                <a:latin typeface="Open Sans Light"/>
                <a:ea typeface="Open Sans Light"/>
                <a:cs typeface="Open Sans Light"/>
                <a:sym typeface="Open Sans Light"/>
              </a:rPr>
              <a:t>Test</a:t>
            </a:r>
            <a:endParaRPr/>
          </a:p>
        </p:txBody>
      </p:sp>
      <p:pic>
        <p:nvPicPr>
          <p:cNvPr id="214" name="Google Shape;214;p10"/>
          <p:cNvPicPr preferRelativeResize="0"/>
          <p:nvPr/>
        </p:nvPicPr>
        <p:blipFill rotWithShape="1">
          <a:blip r:embed="rId3">
            <a:alphaModFix/>
          </a:blip>
          <a:srcRect/>
          <a:stretch/>
        </p:blipFill>
        <p:spPr>
          <a:xfrm>
            <a:off x="3823534" y="5444713"/>
            <a:ext cx="3110718" cy="3076782"/>
          </a:xfrm>
          <a:prstGeom prst="rect">
            <a:avLst/>
          </a:prstGeom>
          <a:noFill/>
          <a:ln>
            <a:noFill/>
          </a:ln>
        </p:spPr>
      </p:pic>
      <p:sp>
        <p:nvSpPr>
          <p:cNvPr id="215" name="Google Shape;215;p10"/>
          <p:cNvSpPr txBox="1"/>
          <p:nvPr/>
        </p:nvSpPr>
        <p:spPr>
          <a:xfrm>
            <a:off x="4544210" y="6736581"/>
            <a:ext cx="1669366" cy="578326"/>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3386" b="0" i="0" u="none" strike="noStrike" cap="none">
                <a:solidFill>
                  <a:srgbClr val="FFFFFF"/>
                </a:solidFill>
                <a:latin typeface="Open Sans Light"/>
                <a:ea typeface="Open Sans Light"/>
                <a:cs typeface="Open Sans Light"/>
                <a:sym typeface="Open Sans Light"/>
              </a:rPr>
              <a:t>Train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p:nvPr/>
        </p:nvSpPr>
        <p:spPr>
          <a:xfrm>
            <a:off x="10910309" y="1566476"/>
            <a:ext cx="5385361" cy="6497610"/>
          </a:xfrm>
          <a:custGeom>
            <a:avLst/>
            <a:gdLst/>
            <a:ahLst/>
            <a:cxnLst/>
            <a:rect l="l" t="t" r="r" b="b"/>
            <a:pathLst>
              <a:path w="1821715" h="2197957" extrusionOk="0">
                <a:moveTo>
                  <a:pt x="1697255" y="2197957"/>
                </a:moveTo>
                <a:lnTo>
                  <a:pt x="124460" y="2197957"/>
                </a:lnTo>
                <a:cubicBezTo>
                  <a:pt x="55880" y="2197957"/>
                  <a:pt x="0" y="2142077"/>
                  <a:pt x="0" y="2073497"/>
                </a:cubicBezTo>
                <a:lnTo>
                  <a:pt x="0" y="124460"/>
                </a:lnTo>
                <a:cubicBezTo>
                  <a:pt x="0" y="55880"/>
                  <a:pt x="55880" y="0"/>
                  <a:pt x="124460" y="0"/>
                </a:cubicBezTo>
                <a:lnTo>
                  <a:pt x="1697255" y="0"/>
                </a:lnTo>
                <a:cubicBezTo>
                  <a:pt x="1765835" y="0"/>
                  <a:pt x="1821715" y="55880"/>
                  <a:pt x="1821715" y="124460"/>
                </a:cubicBezTo>
                <a:lnTo>
                  <a:pt x="1821715" y="2073497"/>
                </a:lnTo>
                <a:cubicBezTo>
                  <a:pt x="1821715" y="2142077"/>
                  <a:pt x="1765835" y="2197957"/>
                  <a:pt x="1697255" y="2197957"/>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11"/>
          <p:cNvGrpSpPr/>
          <p:nvPr/>
        </p:nvGrpSpPr>
        <p:grpSpPr>
          <a:xfrm>
            <a:off x="15181918" y="7597342"/>
            <a:ext cx="3227698" cy="4241684"/>
            <a:chOff x="0" y="0"/>
            <a:chExt cx="4303598" cy="5655579"/>
          </a:xfrm>
        </p:grpSpPr>
        <p:pic>
          <p:nvPicPr>
            <p:cNvPr id="222" name="Google Shape;222;p11"/>
            <p:cNvPicPr preferRelativeResize="0"/>
            <p:nvPr/>
          </p:nvPicPr>
          <p:blipFill rotWithShape="1">
            <a:blip r:embed="rId3">
              <a:alphaModFix/>
            </a:blip>
            <a:srcRect/>
            <a:stretch/>
          </p:blipFill>
          <p:spPr>
            <a:xfrm>
              <a:off x="0" y="0"/>
              <a:ext cx="2108149" cy="5367972"/>
            </a:xfrm>
            <a:prstGeom prst="rect">
              <a:avLst/>
            </a:prstGeom>
            <a:noFill/>
            <a:ln>
              <a:noFill/>
            </a:ln>
          </p:spPr>
        </p:pic>
        <p:pic>
          <p:nvPicPr>
            <p:cNvPr id="223" name="Google Shape;223;p11"/>
            <p:cNvPicPr preferRelativeResize="0"/>
            <p:nvPr/>
          </p:nvPicPr>
          <p:blipFill rotWithShape="1">
            <a:blip r:embed="rId4">
              <a:alphaModFix/>
            </a:blip>
            <a:srcRect/>
            <a:stretch/>
          </p:blipFill>
          <p:spPr>
            <a:xfrm>
              <a:off x="1844091" y="287607"/>
              <a:ext cx="2459507" cy="5367972"/>
            </a:xfrm>
            <a:prstGeom prst="rect">
              <a:avLst/>
            </a:prstGeom>
            <a:noFill/>
            <a:ln>
              <a:noFill/>
            </a:ln>
          </p:spPr>
        </p:pic>
      </p:grpSp>
      <p:sp>
        <p:nvSpPr>
          <p:cNvPr id="224" name="Google Shape;224;p11"/>
          <p:cNvSpPr/>
          <p:nvPr/>
        </p:nvSpPr>
        <p:spPr>
          <a:xfrm>
            <a:off x="4539214" y="1566476"/>
            <a:ext cx="5385361" cy="6497610"/>
          </a:xfrm>
          <a:custGeom>
            <a:avLst/>
            <a:gdLst/>
            <a:ahLst/>
            <a:cxnLst/>
            <a:rect l="l" t="t" r="r" b="b"/>
            <a:pathLst>
              <a:path w="1821715" h="2197957" extrusionOk="0">
                <a:moveTo>
                  <a:pt x="1697255" y="2197957"/>
                </a:moveTo>
                <a:lnTo>
                  <a:pt x="124460" y="2197957"/>
                </a:lnTo>
                <a:cubicBezTo>
                  <a:pt x="55880" y="2197957"/>
                  <a:pt x="0" y="2142077"/>
                  <a:pt x="0" y="2073497"/>
                </a:cubicBezTo>
                <a:lnTo>
                  <a:pt x="0" y="124460"/>
                </a:lnTo>
                <a:cubicBezTo>
                  <a:pt x="0" y="55880"/>
                  <a:pt x="55880" y="0"/>
                  <a:pt x="124460" y="0"/>
                </a:cubicBezTo>
                <a:lnTo>
                  <a:pt x="1697255" y="0"/>
                </a:lnTo>
                <a:cubicBezTo>
                  <a:pt x="1765835" y="0"/>
                  <a:pt x="1821715" y="55880"/>
                  <a:pt x="1821715" y="124460"/>
                </a:cubicBezTo>
                <a:lnTo>
                  <a:pt x="1821715" y="2073497"/>
                </a:lnTo>
                <a:cubicBezTo>
                  <a:pt x="1821715" y="2142077"/>
                  <a:pt x="1765835" y="2197957"/>
                  <a:pt x="1697255" y="2197957"/>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1"/>
          <p:cNvGrpSpPr/>
          <p:nvPr/>
        </p:nvGrpSpPr>
        <p:grpSpPr>
          <a:xfrm>
            <a:off x="833271" y="487728"/>
            <a:ext cx="3221231" cy="952812"/>
            <a:chOff x="0" y="0"/>
            <a:chExt cx="4294974" cy="1270416"/>
          </a:xfrm>
        </p:grpSpPr>
        <p:sp>
          <p:nvSpPr>
            <p:cNvPr id="226" name="Google Shape;226;p11"/>
            <p:cNvSpPr/>
            <p:nvPr/>
          </p:nvSpPr>
          <p:spPr>
            <a:xfrm>
              <a:off x="0" y="0"/>
              <a:ext cx="4294974" cy="1270416"/>
            </a:xfrm>
            <a:custGeom>
              <a:avLst/>
              <a:gdLst/>
              <a:ahLst/>
              <a:cxnLst/>
              <a:rect l="l" t="t" r="r" b="b"/>
              <a:pathLst>
                <a:path w="2714235" h="802847" extrusionOk="0">
                  <a:moveTo>
                    <a:pt x="2589774" y="802847"/>
                  </a:moveTo>
                  <a:lnTo>
                    <a:pt x="124460" y="802847"/>
                  </a:lnTo>
                  <a:cubicBezTo>
                    <a:pt x="55880" y="802847"/>
                    <a:pt x="0" y="746967"/>
                    <a:pt x="0" y="678387"/>
                  </a:cubicBezTo>
                  <a:lnTo>
                    <a:pt x="0" y="124460"/>
                  </a:lnTo>
                  <a:cubicBezTo>
                    <a:pt x="0" y="55880"/>
                    <a:pt x="55880" y="0"/>
                    <a:pt x="124460" y="0"/>
                  </a:cubicBezTo>
                  <a:lnTo>
                    <a:pt x="2589775" y="0"/>
                  </a:lnTo>
                  <a:cubicBezTo>
                    <a:pt x="2658355" y="0"/>
                    <a:pt x="2714235" y="55880"/>
                    <a:pt x="2714235" y="124460"/>
                  </a:cubicBezTo>
                  <a:lnTo>
                    <a:pt x="2714235" y="678387"/>
                  </a:lnTo>
                  <a:cubicBezTo>
                    <a:pt x="2714235" y="746967"/>
                    <a:pt x="2658355" y="802847"/>
                    <a:pt x="2589775" y="802847"/>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txBox="1"/>
            <p:nvPr/>
          </p:nvSpPr>
          <p:spPr>
            <a:xfrm>
              <a:off x="604016" y="311042"/>
              <a:ext cx="3231647" cy="70650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856" b="1" i="0" u="none" strike="noStrike" cap="none">
                  <a:solidFill>
                    <a:srgbClr val="FFFFFF"/>
                  </a:solidFill>
                  <a:latin typeface="DM Sans"/>
                  <a:ea typeface="DM Sans"/>
                  <a:cs typeface="DM Sans"/>
                  <a:sym typeface="DM Sans"/>
                </a:rPr>
                <a:t>Classifiers</a:t>
              </a:r>
              <a:endParaRPr/>
            </a:p>
          </p:txBody>
        </p:sp>
      </p:grpSp>
      <p:sp>
        <p:nvSpPr>
          <p:cNvPr id="228" name="Google Shape;228;p11"/>
          <p:cNvSpPr txBox="1"/>
          <p:nvPr/>
        </p:nvSpPr>
        <p:spPr>
          <a:xfrm>
            <a:off x="6636286" y="1100195"/>
            <a:ext cx="3097703" cy="384361"/>
          </a:xfrm>
          <a:prstGeom prst="rect">
            <a:avLst/>
          </a:prstGeom>
          <a:noFill/>
          <a:ln>
            <a:noFill/>
          </a:ln>
        </p:spPr>
        <p:txBody>
          <a:bodyPr spcFirstLastPara="1" wrap="square" lIns="0" tIns="0" rIns="0" bIns="0" anchor="t" anchorCtr="0">
            <a:spAutoFit/>
          </a:bodyPr>
          <a:lstStyle/>
          <a:p>
            <a:pPr marL="0" marR="0" lvl="0" indent="0" algn="r" rtl="0">
              <a:lnSpc>
                <a:spcPct val="140008"/>
              </a:lnSpc>
              <a:spcBef>
                <a:spcPts val="0"/>
              </a:spcBef>
              <a:spcAft>
                <a:spcPts val="0"/>
              </a:spcAft>
              <a:buNone/>
            </a:pPr>
            <a:r>
              <a:rPr lang="en-US" sz="2242" b="1" i="0" u="none" strike="noStrike" cap="none">
                <a:solidFill>
                  <a:srgbClr val="000000"/>
                </a:solidFill>
                <a:latin typeface="DM Sans"/>
                <a:ea typeface="DM Sans"/>
                <a:cs typeface="DM Sans"/>
                <a:sym typeface="DM Sans"/>
              </a:rPr>
              <a:t>TF-IDF</a:t>
            </a:r>
            <a:endParaRPr/>
          </a:p>
        </p:txBody>
      </p:sp>
      <p:sp>
        <p:nvSpPr>
          <p:cNvPr id="229" name="Google Shape;229;p11"/>
          <p:cNvSpPr txBox="1"/>
          <p:nvPr/>
        </p:nvSpPr>
        <p:spPr>
          <a:xfrm>
            <a:off x="12943000" y="1100195"/>
            <a:ext cx="3097703" cy="384361"/>
          </a:xfrm>
          <a:prstGeom prst="rect">
            <a:avLst/>
          </a:prstGeom>
          <a:noFill/>
          <a:ln>
            <a:noFill/>
          </a:ln>
        </p:spPr>
        <p:txBody>
          <a:bodyPr spcFirstLastPara="1" wrap="square" lIns="0" tIns="0" rIns="0" bIns="0" anchor="t" anchorCtr="0">
            <a:spAutoFit/>
          </a:bodyPr>
          <a:lstStyle/>
          <a:p>
            <a:pPr marL="0" marR="0" lvl="0" indent="0" algn="r" rtl="0">
              <a:lnSpc>
                <a:spcPct val="140008"/>
              </a:lnSpc>
              <a:spcBef>
                <a:spcPts val="0"/>
              </a:spcBef>
              <a:spcAft>
                <a:spcPts val="0"/>
              </a:spcAft>
              <a:buNone/>
            </a:pPr>
            <a:r>
              <a:rPr lang="en-US" sz="2242" b="1" i="0" u="none" strike="noStrike" cap="none">
                <a:solidFill>
                  <a:srgbClr val="000000"/>
                </a:solidFill>
                <a:latin typeface="DM Sans"/>
                <a:ea typeface="DM Sans"/>
                <a:cs typeface="DM Sans"/>
                <a:sym typeface="DM Sans"/>
              </a:rPr>
              <a:t>BOW</a:t>
            </a:r>
            <a:endParaRPr/>
          </a:p>
        </p:txBody>
      </p:sp>
      <p:sp>
        <p:nvSpPr>
          <p:cNvPr id="230" name="Google Shape;230;p11"/>
          <p:cNvSpPr txBox="1"/>
          <p:nvPr/>
        </p:nvSpPr>
        <p:spPr>
          <a:xfrm>
            <a:off x="4941720" y="1853006"/>
            <a:ext cx="4580347" cy="51706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b="0" i="0" u="none" strike="noStrike" cap="none" dirty="0">
                <a:solidFill>
                  <a:srgbClr val="000000"/>
                </a:solidFill>
                <a:latin typeface="DM Sans"/>
                <a:ea typeface="DM Sans"/>
                <a:cs typeface="DM Sans"/>
                <a:sym typeface="DM Sans"/>
              </a:rPr>
              <a:t>Often used in information retrieval and text mining. </a:t>
            </a:r>
            <a:endParaRPr sz="3000" dirty="0"/>
          </a:p>
          <a:p>
            <a:pPr marL="0" marR="0" lvl="0" indent="0" algn="l" rtl="0">
              <a:lnSpc>
                <a:spcPct val="140000"/>
              </a:lnSpc>
              <a:spcBef>
                <a:spcPts val="0"/>
              </a:spcBef>
              <a:spcAft>
                <a:spcPts val="0"/>
              </a:spcAft>
              <a:buNone/>
            </a:pPr>
            <a:endParaRPr sz="3000" b="0" i="0" u="none" strike="noStrike" cap="none" dirty="0">
              <a:solidFill>
                <a:srgbClr val="000000"/>
              </a:solidFill>
              <a:latin typeface="DM Sans"/>
              <a:ea typeface="DM Sans"/>
              <a:cs typeface="DM Sans"/>
              <a:sym typeface="DM Sans"/>
            </a:endParaRPr>
          </a:p>
          <a:p>
            <a:pPr marL="0" marR="0" lvl="0" indent="0" algn="l" rtl="0">
              <a:lnSpc>
                <a:spcPct val="140000"/>
              </a:lnSpc>
              <a:spcBef>
                <a:spcPts val="0"/>
              </a:spcBef>
              <a:spcAft>
                <a:spcPts val="0"/>
              </a:spcAft>
              <a:buNone/>
            </a:pPr>
            <a:r>
              <a:rPr lang="en-US" sz="3000" b="0" i="0" u="none" strike="noStrike" cap="none" dirty="0">
                <a:solidFill>
                  <a:srgbClr val="000000"/>
                </a:solidFill>
                <a:latin typeface="DM Sans"/>
                <a:ea typeface="DM Sans"/>
                <a:cs typeface="DM Sans"/>
                <a:sym typeface="DM Sans"/>
              </a:rPr>
              <a:t>This weight is a statistical measure used to evaluate how important a word is to a document in a collection or corpus.</a:t>
            </a:r>
            <a:endParaRPr sz="3000" dirty="0"/>
          </a:p>
        </p:txBody>
      </p:sp>
      <p:sp>
        <p:nvSpPr>
          <p:cNvPr id="231" name="Google Shape;231;p11"/>
          <p:cNvSpPr txBox="1"/>
          <p:nvPr/>
        </p:nvSpPr>
        <p:spPr>
          <a:xfrm>
            <a:off x="11312816" y="1853006"/>
            <a:ext cx="4580400" cy="6032421"/>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800" b="0" i="0" u="none" strike="noStrike" cap="none" dirty="0">
                <a:solidFill>
                  <a:srgbClr val="000000"/>
                </a:solidFill>
                <a:latin typeface="DM Sans"/>
                <a:ea typeface="DM Sans"/>
                <a:cs typeface="DM Sans"/>
                <a:sym typeface="DM Sans"/>
              </a:rPr>
              <a:t>A text in a sentence or document is represented as a multiset bag of words contained in it </a:t>
            </a:r>
            <a:endParaRPr sz="2800" dirty="0"/>
          </a:p>
          <a:p>
            <a:pPr marL="0" marR="0" lvl="0" indent="0" algn="l" rtl="0">
              <a:lnSpc>
                <a:spcPct val="140000"/>
              </a:lnSpc>
              <a:spcBef>
                <a:spcPts val="0"/>
              </a:spcBef>
              <a:spcAft>
                <a:spcPts val="0"/>
              </a:spcAft>
              <a:buNone/>
            </a:pPr>
            <a:endParaRPr sz="2800" b="0" i="0" u="none" strike="noStrike" cap="none" dirty="0">
              <a:solidFill>
                <a:srgbClr val="000000"/>
              </a:solidFill>
              <a:latin typeface="DM Sans"/>
              <a:ea typeface="DM Sans"/>
              <a:cs typeface="DM Sans"/>
              <a:sym typeface="DM Sans"/>
            </a:endParaRPr>
          </a:p>
          <a:p>
            <a:pPr marL="0" marR="0" lvl="0" indent="0" algn="l" rtl="0">
              <a:lnSpc>
                <a:spcPct val="140000"/>
              </a:lnSpc>
              <a:spcBef>
                <a:spcPts val="0"/>
              </a:spcBef>
              <a:spcAft>
                <a:spcPts val="0"/>
              </a:spcAft>
              <a:buNone/>
            </a:pPr>
            <a:r>
              <a:rPr lang="en-US" sz="2800" b="0" i="0" u="none" strike="noStrike" cap="none" dirty="0">
                <a:solidFill>
                  <a:srgbClr val="000000"/>
                </a:solidFill>
                <a:latin typeface="DM Sans"/>
                <a:ea typeface="DM Sans"/>
                <a:cs typeface="DM Sans"/>
                <a:sym typeface="DM Sans"/>
              </a:rPr>
              <a:t>Bow maintain no information about order of word and grammar</a:t>
            </a:r>
            <a:endParaRPr sz="2800" dirty="0"/>
          </a:p>
          <a:p>
            <a:pPr marL="0" marR="0" lvl="0" indent="0" algn="l" rtl="0">
              <a:lnSpc>
                <a:spcPct val="140000"/>
              </a:lnSpc>
              <a:spcBef>
                <a:spcPts val="0"/>
              </a:spcBef>
              <a:spcAft>
                <a:spcPts val="0"/>
              </a:spcAft>
              <a:buNone/>
            </a:pPr>
            <a:endParaRPr lang="id-ID" sz="2800" dirty="0">
              <a:latin typeface="DM Sans"/>
              <a:ea typeface="DM Sans"/>
              <a:cs typeface="DM Sans"/>
              <a:sym typeface="DM Sans"/>
            </a:endParaRPr>
          </a:p>
          <a:p>
            <a:pPr marL="0" marR="0" lvl="0" indent="0" algn="l" rtl="0">
              <a:lnSpc>
                <a:spcPct val="140000"/>
              </a:lnSpc>
              <a:spcBef>
                <a:spcPts val="0"/>
              </a:spcBef>
              <a:spcAft>
                <a:spcPts val="0"/>
              </a:spcAft>
              <a:buNone/>
            </a:pPr>
            <a:r>
              <a:rPr lang="en-US" sz="2800" b="0" i="0" u="none" strike="noStrike" cap="none" dirty="0">
                <a:solidFill>
                  <a:srgbClr val="000000"/>
                </a:solidFill>
                <a:latin typeface="DM Sans"/>
                <a:ea typeface="DM Sans"/>
                <a:cs typeface="DM Sans"/>
                <a:sym typeface="DM Sans"/>
              </a:rPr>
              <a:t>Still maintains its diversity</a:t>
            </a:r>
            <a:endParaRPr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2"/>
          <p:cNvSpPr/>
          <p:nvPr/>
        </p:nvSpPr>
        <p:spPr>
          <a:xfrm>
            <a:off x="1916307" y="964134"/>
            <a:ext cx="14660272" cy="8754050"/>
          </a:xfrm>
          <a:custGeom>
            <a:avLst/>
            <a:gdLst/>
            <a:ahLst/>
            <a:cxnLst/>
            <a:rect l="l" t="t" r="r" b="b"/>
            <a:pathLst>
              <a:path w="3614812" h="2158503" extrusionOk="0">
                <a:moveTo>
                  <a:pt x="0" y="0"/>
                </a:moveTo>
                <a:lnTo>
                  <a:pt x="3614812" y="0"/>
                </a:lnTo>
                <a:lnTo>
                  <a:pt x="3614812" y="2158503"/>
                </a:lnTo>
                <a:lnTo>
                  <a:pt x="0" y="2158503"/>
                </a:lnTo>
                <a:close/>
              </a:path>
            </a:pathLst>
          </a:custGeom>
          <a:solidFill>
            <a:srgbClr val="43C466">
              <a:alpha val="41568"/>
            </a:srgbClr>
          </a:solidFill>
          <a:ln>
            <a:noFill/>
          </a:ln>
        </p:spPr>
        <p:txBody>
          <a:bodyPr/>
          <a:lstStyle/>
          <a:p>
            <a:endParaRPr lang="id-ID"/>
          </a:p>
        </p:txBody>
      </p:sp>
      <p:pic>
        <p:nvPicPr>
          <p:cNvPr id="240" name="Google Shape;240;p12"/>
          <p:cNvPicPr preferRelativeResize="0"/>
          <p:nvPr/>
        </p:nvPicPr>
        <p:blipFill rotWithShape="1">
          <a:blip r:embed="rId3">
            <a:alphaModFix/>
          </a:blip>
          <a:srcRect/>
          <a:stretch/>
        </p:blipFill>
        <p:spPr>
          <a:xfrm>
            <a:off x="3434834" y="1797899"/>
            <a:ext cx="11992796" cy="7460401"/>
          </a:xfrm>
          <a:prstGeom prst="rect">
            <a:avLst/>
          </a:prstGeom>
          <a:noFill/>
          <a:ln>
            <a:noFill/>
          </a:ln>
        </p:spPr>
      </p:pic>
      <p:grpSp>
        <p:nvGrpSpPr>
          <p:cNvPr id="237" name="Google Shape;237;p12"/>
          <p:cNvGrpSpPr/>
          <p:nvPr/>
        </p:nvGrpSpPr>
        <p:grpSpPr>
          <a:xfrm>
            <a:off x="15181918" y="7597342"/>
            <a:ext cx="3227698" cy="4241684"/>
            <a:chOff x="0" y="0"/>
            <a:chExt cx="4303598" cy="5655579"/>
          </a:xfrm>
        </p:grpSpPr>
        <p:pic>
          <p:nvPicPr>
            <p:cNvPr id="238" name="Google Shape;238;p12"/>
            <p:cNvPicPr preferRelativeResize="0"/>
            <p:nvPr/>
          </p:nvPicPr>
          <p:blipFill rotWithShape="1">
            <a:blip r:embed="rId4">
              <a:alphaModFix/>
            </a:blip>
            <a:srcRect/>
            <a:stretch/>
          </p:blipFill>
          <p:spPr>
            <a:xfrm>
              <a:off x="0" y="0"/>
              <a:ext cx="2108149" cy="5367972"/>
            </a:xfrm>
            <a:prstGeom prst="rect">
              <a:avLst/>
            </a:prstGeom>
            <a:noFill/>
            <a:ln>
              <a:noFill/>
            </a:ln>
          </p:spPr>
        </p:pic>
        <p:pic>
          <p:nvPicPr>
            <p:cNvPr id="239" name="Google Shape;239;p12"/>
            <p:cNvPicPr preferRelativeResize="0"/>
            <p:nvPr/>
          </p:nvPicPr>
          <p:blipFill rotWithShape="1">
            <a:blip r:embed="rId5">
              <a:alphaModFix/>
            </a:blip>
            <a:srcRect/>
            <a:stretch/>
          </p:blipFill>
          <p:spPr>
            <a:xfrm>
              <a:off x="1844091" y="287607"/>
              <a:ext cx="2459507" cy="5367972"/>
            </a:xfrm>
            <a:prstGeom prst="rect">
              <a:avLst/>
            </a:prstGeom>
            <a:noFill/>
            <a:ln>
              <a:noFill/>
            </a:ln>
          </p:spPr>
        </p:pic>
      </p:grpSp>
      <p:grpSp>
        <p:nvGrpSpPr>
          <p:cNvPr id="241" name="Google Shape;241;p12"/>
          <p:cNvGrpSpPr/>
          <p:nvPr/>
        </p:nvGrpSpPr>
        <p:grpSpPr>
          <a:xfrm>
            <a:off x="833271" y="487728"/>
            <a:ext cx="3221231" cy="1441877"/>
            <a:chOff x="0" y="0"/>
            <a:chExt cx="4294974" cy="1922504"/>
          </a:xfrm>
        </p:grpSpPr>
        <p:sp>
          <p:nvSpPr>
            <p:cNvPr id="242" name="Google Shape;242;p12"/>
            <p:cNvSpPr/>
            <p:nvPr/>
          </p:nvSpPr>
          <p:spPr>
            <a:xfrm>
              <a:off x="0" y="0"/>
              <a:ext cx="4294974" cy="1922504"/>
            </a:xfrm>
            <a:custGeom>
              <a:avLst/>
              <a:gdLst/>
              <a:ahLst/>
              <a:cxnLst/>
              <a:rect l="l" t="t" r="r" b="b"/>
              <a:pathLst>
                <a:path w="2714235" h="1214937" extrusionOk="0">
                  <a:moveTo>
                    <a:pt x="2589774" y="1214936"/>
                  </a:moveTo>
                  <a:lnTo>
                    <a:pt x="124460" y="1214936"/>
                  </a:lnTo>
                  <a:cubicBezTo>
                    <a:pt x="55880" y="1214936"/>
                    <a:pt x="0" y="1159056"/>
                    <a:pt x="0" y="1090476"/>
                  </a:cubicBezTo>
                  <a:lnTo>
                    <a:pt x="0" y="124460"/>
                  </a:lnTo>
                  <a:cubicBezTo>
                    <a:pt x="0" y="55880"/>
                    <a:pt x="55880" y="0"/>
                    <a:pt x="124460" y="0"/>
                  </a:cubicBezTo>
                  <a:lnTo>
                    <a:pt x="2589775" y="0"/>
                  </a:lnTo>
                  <a:cubicBezTo>
                    <a:pt x="2658355" y="0"/>
                    <a:pt x="2714235" y="55880"/>
                    <a:pt x="2714235" y="124460"/>
                  </a:cubicBezTo>
                  <a:lnTo>
                    <a:pt x="2714235" y="1090476"/>
                  </a:lnTo>
                  <a:cubicBezTo>
                    <a:pt x="2714235" y="1159056"/>
                    <a:pt x="2658355" y="1214937"/>
                    <a:pt x="2589775" y="1214937"/>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txBox="1"/>
            <p:nvPr/>
          </p:nvSpPr>
          <p:spPr>
            <a:xfrm>
              <a:off x="1063327" y="191211"/>
              <a:ext cx="3231647" cy="135858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856" b="1" i="0" u="none" strike="noStrike" cap="none" dirty="0">
                  <a:solidFill>
                    <a:srgbClr val="FFFFFF"/>
                  </a:solidFill>
                  <a:latin typeface="DM Sans"/>
                  <a:ea typeface="DM Sans"/>
                  <a:cs typeface="DM Sans"/>
                  <a:sym typeface="DM Sans"/>
                </a:rPr>
                <a:t>TF-IDF Weight</a:t>
              </a:r>
              <a:endParaRPr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3"/>
          <p:cNvSpPr txBox="1"/>
          <p:nvPr/>
        </p:nvSpPr>
        <p:spPr>
          <a:xfrm>
            <a:off x="3282075" y="3335469"/>
            <a:ext cx="9928164" cy="3251327"/>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4400" b="1" i="0" u="none" strike="noStrike" cap="none">
                <a:solidFill>
                  <a:srgbClr val="000000"/>
                </a:solidFill>
                <a:latin typeface="DM Sans"/>
                <a:ea typeface="DM Sans"/>
                <a:cs typeface="DM Sans"/>
                <a:sym typeface="DM Sans"/>
              </a:rPr>
              <a:t>Author put some tweets or sentences in the predictor of two classifiers. Depressive tweets and non-depressive tweets were tested to see the prediction results.</a:t>
            </a:r>
            <a:endParaRPr/>
          </a:p>
        </p:txBody>
      </p:sp>
      <p:grpSp>
        <p:nvGrpSpPr>
          <p:cNvPr id="249" name="Google Shape;249;p13"/>
          <p:cNvGrpSpPr/>
          <p:nvPr/>
        </p:nvGrpSpPr>
        <p:grpSpPr>
          <a:xfrm>
            <a:off x="10962709" y="2231043"/>
            <a:ext cx="4575107" cy="1650214"/>
            <a:chOff x="0" y="0"/>
            <a:chExt cx="6100142" cy="2200285"/>
          </a:xfrm>
        </p:grpSpPr>
        <p:pic>
          <p:nvPicPr>
            <p:cNvPr id="250" name="Google Shape;250;p13"/>
            <p:cNvPicPr preferRelativeResize="0"/>
            <p:nvPr/>
          </p:nvPicPr>
          <p:blipFill rotWithShape="1">
            <a:blip r:embed="rId3">
              <a:alphaModFix/>
            </a:blip>
            <a:srcRect l="96" r="95"/>
            <a:stretch/>
          </p:blipFill>
          <p:spPr>
            <a:xfrm>
              <a:off x="0" y="0"/>
              <a:ext cx="6100142" cy="2200285"/>
            </a:xfrm>
            <a:prstGeom prst="rect">
              <a:avLst/>
            </a:prstGeom>
            <a:noFill/>
            <a:ln>
              <a:noFill/>
            </a:ln>
          </p:spPr>
        </p:pic>
        <p:sp>
          <p:nvSpPr>
            <p:cNvPr id="251" name="Google Shape;251;p13"/>
            <p:cNvSpPr txBox="1"/>
            <p:nvPr/>
          </p:nvSpPr>
          <p:spPr>
            <a:xfrm>
              <a:off x="608519" y="274121"/>
              <a:ext cx="4883100" cy="656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200" b="1" i="0" u="none" strike="noStrike" cap="none">
                  <a:solidFill>
                    <a:srgbClr val="FFFFFF"/>
                  </a:solidFill>
                  <a:latin typeface="DM Sans"/>
                  <a:ea typeface="DM Sans"/>
                  <a:cs typeface="DM Sans"/>
                  <a:sym typeface="DM Sans"/>
                </a:rPr>
                <a:t>Prediction</a:t>
              </a:r>
              <a:endParaRPr/>
            </a:p>
          </p:txBody>
        </p:sp>
      </p:grpSp>
      <p:sp>
        <p:nvSpPr>
          <p:cNvPr id="252" name="Google Shape;252;p13"/>
          <p:cNvSpPr txBox="1"/>
          <p:nvPr/>
        </p:nvSpPr>
        <p:spPr>
          <a:xfrm>
            <a:off x="13326257" y="981075"/>
            <a:ext cx="3933043" cy="412115"/>
          </a:xfrm>
          <a:prstGeom prst="rect">
            <a:avLst/>
          </a:prstGeom>
          <a:noFill/>
          <a:ln>
            <a:noFill/>
          </a:ln>
        </p:spPr>
        <p:txBody>
          <a:bodyPr spcFirstLastPara="1" wrap="square" lIns="0" tIns="0" rIns="0" bIns="0" anchor="t" anchorCtr="0">
            <a:spAutoFit/>
          </a:bodyPr>
          <a:lstStyle/>
          <a:p>
            <a:pPr marL="0" marR="0" lvl="0" indent="0" algn="r"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Desember 2020</a:t>
            </a:r>
            <a:endParaRPr/>
          </a:p>
        </p:txBody>
      </p:sp>
      <p:sp>
        <p:nvSpPr>
          <p:cNvPr id="253" name="Google Shape;253;p13"/>
          <p:cNvSpPr txBox="1"/>
          <p:nvPr/>
        </p:nvSpPr>
        <p:spPr>
          <a:xfrm>
            <a:off x="1028700" y="981075"/>
            <a:ext cx="3933043" cy="41211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ET 4047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4"/>
          <p:cNvSpPr/>
          <p:nvPr/>
        </p:nvSpPr>
        <p:spPr>
          <a:xfrm>
            <a:off x="1916307" y="964134"/>
            <a:ext cx="14660272" cy="8754050"/>
          </a:xfrm>
          <a:custGeom>
            <a:avLst/>
            <a:gdLst/>
            <a:ahLst/>
            <a:cxnLst/>
            <a:rect l="l" t="t" r="r" b="b"/>
            <a:pathLst>
              <a:path w="3614812" h="2158503" extrusionOk="0">
                <a:moveTo>
                  <a:pt x="0" y="0"/>
                </a:moveTo>
                <a:lnTo>
                  <a:pt x="3614812" y="0"/>
                </a:lnTo>
                <a:lnTo>
                  <a:pt x="3614812" y="2158503"/>
                </a:lnTo>
                <a:lnTo>
                  <a:pt x="0" y="2158503"/>
                </a:lnTo>
                <a:close/>
              </a:path>
            </a:pathLst>
          </a:custGeom>
          <a:solidFill>
            <a:srgbClr val="43C466">
              <a:alpha val="41568"/>
            </a:srgbClr>
          </a:solidFill>
          <a:ln>
            <a:noFill/>
          </a:ln>
        </p:spPr>
        <p:txBody>
          <a:bodyPr/>
          <a:lstStyle/>
          <a:p>
            <a:endParaRPr lang="id-ID"/>
          </a:p>
        </p:txBody>
      </p:sp>
      <p:grpSp>
        <p:nvGrpSpPr>
          <p:cNvPr id="259" name="Google Shape;259;p14"/>
          <p:cNvGrpSpPr/>
          <p:nvPr/>
        </p:nvGrpSpPr>
        <p:grpSpPr>
          <a:xfrm>
            <a:off x="833271" y="487728"/>
            <a:ext cx="3221231" cy="952812"/>
            <a:chOff x="0" y="0"/>
            <a:chExt cx="4294974" cy="1270416"/>
          </a:xfrm>
        </p:grpSpPr>
        <p:sp>
          <p:nvSpPr>
            <p:cNvPr id="260" name="Google Shape;260;p14"/>
            <p:cNvSpPr/>
            <p:nvPr/>
          </p:nvSpPr>
          <p:spPr>
            <a:xfrm>
              <a:off x="0" y="0"/>
              <a:ext cx="4294974" cy="1270416"/>
            </a:xfrm>
            <a:custGeom>
              <a:avLst/>
              <a:gdLst/>
              <a:ahLst/>
              <a:cxnLst/>
              <a:rect l="l" t="t" r="r" b="b"/>
              <a:pathLst>
                <a:path w="2714235" h="802847" extrusionOk="0">
                  <a:moveTo>
                    <a:pt x="2589774" y="802847"/>
                  </a:moveTo>
                  <a:lnTo>
                    <a:pt x="124460" y="802847"/>
                  </a:lnTo>
                  <a:cubicBezTo>
                    <a:pt x="55880" y="802847"/>
                    <a:pt x="0" y="746967"/>
                    <a:pt x="0" y="678387"/>
                  </a:cubicBezTo>
                  <a:lnTo>
                    <a:pt x="0" y="124460"/>
                  </a:lnTo>
                  <a:cubicBezTo>
                    <a:pt x="0" y="55880"/>
                    <a:pt x="55880" y="0"/>
                    <a:pt x="124460" y="0"/>
                  </a:cubicBezTo>
                  <a:lnTo>
                    <a:pt x="2589775" y="0"/>
                  </a:lnTo>
                  <a:cubicBezTo>
                    <a:pt x="2658355" y="0"/>
                    <a:pt x="2714235" y="55880"/>
                    <a:pt x="2714235" y="124460"/>
                  </a:cubicBezTo>
                  <a:lnTo>
                    <a:pt x="2714235" y="678387"/>
                  </a:lnTo>
                  <a:cubicBezTo>
                    <a:pt x="2714235" y="746967"/>
                    <a:pt x="2658355" y="802847"/>
                    <a:pt x="2589775" y="802847"/>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txBox="1"/>
            <p:nvPr/>
          </p:nvSpPr>
          <p:spPr>
            <a:xfrm>
              <a:off x="1063327" y="281956"/>
              <a:ext cx="3231647" cy="70650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856" b="1" i="0" u="none" strike="noStrike" cap="none" dirty="0">
                  <a:solidFill>
                    <a:srgbClr val="FFFFFF"/>
                  </a:solidFill>
                  <a:latin typeface="DM Sans"/>
                  <a:ea typeface="DM Sans"/>
                  <a:cs typeface="DM Sans"/>
                  <a:sym typeface="DM Sans"/>
                </a:rPr>
                <a:t>Result</a:t>
              </a:r>
              <a:endParaRPr dirty="0"/>
            </a:p>
          </p:txBody>
        </p:sp>
      </p:grpSp>
      <p:pic>
        <p:nvPicPr>
          <p:cNvPr id="262" name="Google Shape;262;p14"/>
          <p:cNvPicPr preferRelativeResize="0"/>
          <p:nvPr/>
        </p:nvPicPr>
        <p:blipFill rotWithShape="1">
          <a:blip r:embed="rId3">
            <a:alphaModFix/>
          </a:blip>
          <a:srcRect/>
          <a:stretch/>
        </p:blipFill>
        <p:spPr>
          <a:xfrm>
            <a:off x="2443887" y="2109680"/>
            <a:ext cx="13301513" cy="6074707"/>
          </a:xfrm>
          <a:prstGeom prst="rect">
            <a:avLst/>
          </a:prstGeom>
          <a:noFill/>
          <a:ln>
            <a:noFill/>
          </a:ln>
        </p:spPr>
      </p:pic>
      <p:grpSp>
        <p:nvGrpSpPr>
          <p:cNvPr id="263" name="Google Shape;263;p14"/>
          <p:cNvGrpSpPr/>
          <p:nvPr/>
        </p:nvGrpSpPr>
        <p:grpSpPr>
          <a:xfrm>
            <a:off x="15181918" y="7597342"/>
            <a:ext cx="3227698" cy="4241684"/>
            <a:chOff x="0" y="0"/>
            <a:chExt cx="4303598" cy="5655579"/>
          </a:xfrm>
        </p:grpSpPr>
        <p:pic>
          <p:nvPicPr>
            <p:cNvPr id="264" name="Google Shape;264;p14"/>
            <p:cNvPicPr preferRelativeResize="0"/>
            <p:nvPr/>
          </p:nvPicPr>
          <p:blipFill rotWithShape="1">
            <a:blip r:embed="rId4">
              <a:alphaModFix/>
            </a:blip>
            <a:srcRect/>
            <a:stretch/>
          </p:blipFill>
          <p:spPr>
            <a:xfrm>
              <a:off x="0" y="0"/>
              <a:ext cx="2108149" cy="5367972"/>
            </a:xfrm>
            <a:prstGeom prst="rect">
              <a:avLst/>
            </a:prstGeom>
            <a:noFill/>
            <a:ln>
              <a:noFill/>
            </a:ln>
          </p:spPr>
        </p:pic>
        <p:pic>
          <p:nvPicPr>
            <p:cNvPr id="265" name="Google Shape;265;p14"/>
            <p:cNvPicPr preferRelativeResize="0"/>
            <p:nvPr/>
          </p:nvPicPr>
          <p:blipFill rotWithShape="1">
            <a:blip r:embed="rId5">
              <a:alphaModFix/>
            </a:blip>
            <a:srcRect/>
            <a:stretch/>
          </p:blipFill>
          <p:spPr>
            <a:xfrm>
              <a:off x="1844091" y="287607"/>
              <a:ext cx="2459507" cy="5367972"/>
            </a:xfrm>
            <a:prstGeom prst="rect">
              <a:avLst/>
            </a:prstGeom>
            <a:noFill/>
            <a:ln>
              <a:noFill/>
            </a:ln>
          </p:spPr>
        </p:pic>
      </p:grpSp>
      <p:pic>
        <p:nvPicPr>
          <p:cNvPr id="266" name="Google Shape;266;p14"/>
          <p:cNvPicPr preferRelativeResize="0"/>
          <p:nvPr/>
        </p:nvPicPr>
        <p:blipFill rotWithShape="1">
          <a:blip r:embed="rId6">
            <a:alphaModFix/>
          </a:blip>
          <a:srcRect/>
          <a:stretch/>
        </p:blipFill>
        <p:spPr>
          <a:xfrm rot="-9807302">
            <a:off x="3894685" y="8357677"/>
            <a:ext cx="1859838" cy="649253"/>
          </a:xfrm>
          <a:prstGeom prst="rect">
            <a:avLst/>
          </a:prstGeom>
          <a:noFill/>
          <a:ln>
            <a:noFill/>
          </a:ln>
        </p:spPr>
      </p:pic>
      <p:sp>
        <p:nvSpPr>
          <p:cNvPr id="267" name="Google Shape;267;p14"/>
          <p:cNvSpPr txBox="1"/>
          <p:nvPr/>
        </p:nvSpPr>
        <p:spPr>
          <a:xfrm>
            <a:off x="6045861" y="8882380"/>
            <a:ext cx="3545965" cy="3759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800" b="1" i="0" u="none" strike="noStrike" cap="none">
                <a:solidFill>
                  <a:srgbClr val="43C466"/>
                </a:solidFill>
                <a:latin typeface="DM Sans"/>
                <a:ea typeface="DM Sans"/>
                <a:cs typeface="DM Sans"/>
                <a:sym typeface="DM Sans"/>
              </a:rPr>
              <a:t>False Negative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5"/>
          <p:cNvSpPr/>
          <p:nvPr/>
        </p:nvSpPr>
        <p:spPr>
          <a:xfrm>
            <a:off x="1916307" y="964134"/>
            <a:ext cx="14660272" cy="8754050"/>
          </a:xfrm>
          <a:custGeom>
            <a:avLst/>
            <a:gdLst/>
            <a:ahLst/>
            <a:cxnLst/>
            <a:rect l="l" t="t" r="r" b="b"/>
            <a:pathLst>
              <a:path w="3614812" h="2158503" extrusionOk="0">
                <a:moveTo>
                  <a:pt x="0" y="0"/>
                </a:moveTo>
                <a:lnTo>
                  <a:pt x="3614812" y="0"/>
                </a:lnTo>
                <a:lnTo>
                  <a:pt x="3614812" y="2158503"/>
                </a:lnTo>
                <a:lnTo>
                  <a:pt x="0" y="2158503"/>
                </a:lnTo>
                <a:close/>
              </a:path>
            </a:pathLst>
          </a:custGeom>
          <a:solidFill>
            <a:srgbClr val="43C466">
              <a:alpha val="41568"/>
            </a:srgbClr>
          </a:solidFill>
          <a:ln>
            <a:noFill/>
          </a:ln>
        </p:spPr>
        <p:txBody>
          <a:bodyPr/>
          <a:lstStyle/>
          <a:p>
            <a:endParaRPr lang="id-ID"/>
          </a:p>
        </p:txBody>
      </p:sp>
      <p:grpSp>
        <p:nvGrpSpPr>
          <p:cNvPr id="273" name="Google Shape;273;p15"/>
          <p:cNvGrpSpPr/>
          <p:nvPr/>
        </p:nvGrpSpPr>
        <p:grpSpPr>
          <a:xfrm>
            <a:off x="833271" y="487728"/>
            <a:ext cx="3221231" cy="952812"/>
            <a:chOff x="0" y="0"/>
            <a:chExt cx="4294974" cy="1270416"/>
          </a:xfrm>
        </p:grpSpPr>
        <p:sp>
          <p:nvSpPr>
            <p:cNvPr id="274" name="Google Shape;274;p15"/>
            <p:cNvSpPr/>
            <p:nvPr/>
          </p:nvSpPr>
          <p:spPr>
            <a:xfrm>
              <a:off x="0" y="0"/>
              <a:ext cx="4294974" cy="1270416"/>
            </a:xfrm>
            <a:custGeom>
              <a:avLst/>
              <a:gdLst/>
              <a:ahLst/>
              <a:cxnLst/>
              <a:rect l="l" t="t" r="r" b="b"/>
              <a:pathLst>
                <a:path w="2714235" h="802847" extrusionOk="0">
                  <a:moveTo>
                    <a:pt x="2589774" y="802847"/>
                  </a:moveTo>
                  <a:lnTo>
                    <a:pt x="124460" y="802847"/>
                  </a:lnTo>
                  <a:cubicBezTo>
                    <a:pt x="55880" y="802847"/>
                    <a:pt x="0" y="746967"/>
                    <a:pt x="0" y="678387"/>
                  </a:cubicBezTo>
                  <a:lnTo>
                    <a:pt x="0" y="124460"/>
                  </a:lnTo>
                  <a:cubicBezTo>
                    <a:pt x="0" y="55880"/>
                    <a:pt x="55880" y="0"/>
                    <a:pt x="124460" y="0"/>
                  </a:cubicBezTo>
                  <a:lnTo>
                    <a:pt x="2589775" y="0"/>
                  </a:lnTo>
                  <a:cubicBezTo>
                    <a:pt x="2658355" y="0"/>
                    <a:pt x="2714235" y="55880"/>
                    <a:pt x="2714235" y="124460"/>
                  </a:cubicBezTo>
                  <a:lnTo>
                    <a:pt x="2714235" y="678387"/>
                  </a:lnTo>
                  <a:cubicBezTo>
                    <a:pt x="2714235" y="746967"/>
                    <a:pt x="2658355" y="802847"/>
                    <a:pt x="2589775" y="802847"/>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txBox="1"/>
            <p:nvPr/>
          </p:nvSpPr>
          <p:spPr>
            <a:xfrm>
              <a:off x="1063327" y="281956"/>
              <a:ext cx="3231647" cy="70650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856" b="1" i="0" u="none" strike="noStrike" cap="none" dirty="0">
                  <a:solidFill>
                    <a:srgbClr val="FFFFFF"/>
                  </a:solidFill>
                  <a:latin typeface="DM Sans"/>
                  <a:ea typeface="DM Sans"/>
                  <a:cs typeface="DM Sans"/>
                  <a:sym typeface="DM Sans"/>
                </a:rPr>
                <a:t>Result</a:t>
              </a:r>
              <a:endParaRPr dirty="0"/>
            </a:p>
          </p:txBody>
        </p:sp>
      </p:grpSp>
      <p:grpSp>
        <p:nvGrpSpPr>
          <p:cNvPr id="276" name="Google Shape;276;p15"/>
          <p:cNvGrpSpPr/>
          <p:nvPr/>
        </p:nvGrpSpPr>
        <p:grpSpPr>
          <a:xfrm>
            <a:off x="15181918" y="7597342"/>
            <a:ext cx="3227698" cy="4241684"/>
            <a:chOff x="0" y="0"/>
            <a:chExt cx="4303598" cy="5655579"/>
          </a:xfrm>
        </p:grpSpPr>
        <p:pic>
          <p:nvPicPr>
            <p:cNvPr id="277" name="Google Shape;277;p15"/>
            <p:cNvPicPr preferRelativeResize="0"/>
            <p:nvPr/>
          </p:nvPicPr>
          <p:blipFill rotWithShape="1">
            <a:blip r:embed="rId3">
              <a:alphaModFix/>
            </a:blip>
            <a:srcRect/>
            <a:stretch/>
          </p:blipFill>
          <p:spPr>
            <a:xfrm>
              <a:off x="0" y="0"/>
              <a:ext cx="2108149" cy="5367972"/>
            </a:xfrm>
            <a:prstGeom prst="rect">
              <a:avLst/>
            </a:prstGeom>
            <a:noFill/>
            <a:ln>
              <a:noFill/>
            </a:ln>
          </p:spPr>
        </p:pic>
        <p:pic>
          <p:nvPicPr>
            <p:cNvPr id="278" name="Google Shape;278;p15"/>
            <p:cNvPicPr preferRelativeResize="0"/>
            <p:nvPr/>
          </p:nvPicPr>
          <p:blipFill rotWithShape="1">
            <a:blip r:embed="rId4">
              <a:alphaModFix/>
            </a:blip>
            <a:srcRect/>
            <a:stretch/>
          </p:blipFill>
          <p:spPr>
            <a:xfrm>
              <a:off x="1844091" y="287607"/>
              <a:ext cx="2459507" cy="5367972"/>
            </a:xfrm>
            <a:prstGeom prst="rect">
              <a:avLst/>
            </a:prstGeom>
            <a:noFill/>
            <a:ln>
              <a:noFill/>
            </a:ln>
          </p:spPr>
        </p:pic>
      </p:grpSp>
      <p:pic>
        <p:nvPicPr>
          <p:cNvPr id="279" name="Google Shape;279;p15"/>
          <p:cNvPicPr preferRelativeResize="0"/>
          <p:nvPr/>
        </p:nvPicPr>
        <p:blipFill rotWithShape="1">
          <a:blip r:embed="rId5">
            <a:alphaModFix/>
          </a:blip>
          <a:srcRect/>
          <a:stretch/>
        </p:blipFill>
        <p:spPr>
          <a:xfrm>
            <a:off x="2443887" y="2920557"/>
            <a:ext cx="13301513" cy="44458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6"/>
          <p:cNvSpPr/>
          <p:nvPr/>
        </p:nvSpPr>
        <p:spPr>
          <a:xfrm>
            <a:off x="451633" y="2245121"/>
            <a:ext cx="17384733" cy="7639871"/>
          </a:xfrm>
          <a:custGeom>
            <a:avLst/>
            <a:gdLst/>
            <a:ahLst/>
            <a:cxnLst/>
            <a:rect l="l" t="t" r="r" b="b"/>
            <a:pathLst>
              <a:path w="9620467" h="4227797" extrusionOk="0">
                <a:moveTo>
                  <a:pt x="9496007" y="4227797"/>
                </a:moveTo>
                <a:lnTo>
                  <a:pt x="124460" y="4227797"/>
                </a:lnTo>
                <a:cubicBezTo>
                  <a:pt x="55880" y="4227797"/>
                  <a:pt x="0" y="4171917"/>
                  <a:pt x="0" y="4103337"/>
                </a:cubicBezTo>
                <a:lnTo>
                  <a:pt x="0" y="124460"/>
                </a:lnTo>
                <a:cubicBezTo>
                  <a:pt x="0" y="55880"/>
                  <a:pt x="55880" y="0"/>
                  <a:pt x="124460" y="0"/>
                </a:cubicBezTo>
                <a:lnTo>
                  <a:pt x="9496007" y="0"/>
                </a:lnTo>
                <a:cubicBezTo>
                  <a:pt x="9564587" y="0"/>
                  <a:pt x="9620467" y="55880"/>
                  <a:pt x="9620467" y="124460"/>
                </a:cubicBezTo>
                <a:lnTo>
                  <a:pt x="9620467" y="4103337"/>
                </a:lnTo>
                <a:cubicBezTo>
                  <a:pt x="9620467" y="4171917"/>
                  <a:pt x="9564587" y="4227797"/>
                  <a:pt x="9496007" y="4227797"/>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6"/>
          <p:cNvGrpSpPr/>
          <p:nvPr/>
        </p:nvGrpSpPr>
        <p:grpSpPr>
          <a:xfrm>
            <a:off x="2285677" y="4714867"/>
            <a:ext cx="5264350" cy="1639663"/>
            <a:chOff x="0" y="0"/>
            <a:chExt cx="7019133" cy="2186217"/>
          </a:xfrm>
        </p:grpSpPr>
        <p:sp>
          <p:nvSpPr>
            <p:cNvPr id="286" name="Google Shape;286;p16"/>
            <p:cNvSpPr/>
            <p:nvPr/>
          </p:nvSpPr>
          <p:spPr>
            <a:xfrm>
              <a:off x="0" y="0"/>
              <a:ext cx="7019133" cy="2186217"/>
            </a:xfrm>
            <a:custGeom>
              <a:avLst/>
              <a:gdLst/>
              <a:ahLst/>
              <a:cxnLst/>
              <a:rect l="l" t="t" r="r" b="b"/>
              <a:pathLst>
                <a:path w="2580986" h="807216" extrusionOk="0">
                  <a:moveTo>
                    <a:pt x="2456526" y="807216"/>
                  </a:moveTo>
                  <a:lnTo>
                    <a:pt x="124460" y="807216"/>
                  </a:lnTo>
                  <a:cubicBezTo>
                    <a:pt x="55880" y="807216"/>
                    <a:pt x="0" y="751336"/>
                    <a:pt x="0" y="682756"/>
                  </a:cubicBezTo>
                  <a:lnTo>
                    <a:pt x="0" y="124460"/>
                  </a:lnTo>
                  <a:cubicBezTo>
                    <a:pt x="0" y="55880"/>
                    <a:pt x="55880" y="0"/>
                    <a:pt x="124460" y="0"/>
                  </a:cubicBezTo>
                  <a:lnTo>
                    <a:pt x="2456526" y="0"/>
                  </a:lnTo>
                  <a:cubicBezTo>
                    <a:pt x="2525106" y="0"/>
                    <a:pt x="2580986" y="55880"/>
                    <a:pt x="2580986" y="124460"/>
                  </a:cubicBezTo>
                  <a:lnTo>
                    <a:pt x="2580986" y="682756"/>
                  </a:lnTo>
                  <a:cubicBezTo>
                    <a:pt x="2580986" y="751336"/>
                    <a:pt x="2525106" y="807216"/>
                    <a:pt x="2456526" y="807216"/>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txBox="1"/>
            <p:nvPr/>
          </p:nvSpPr>
          <p:spPr>
            <a:xfrm>
              <a:off x="256877" y="468372"/>
              <a:ext cx="6505378" cy="1024264"/>
            </a:xfrm>
            <a:prstGeom prst="rect">
              <a:avLst/>
            </a:prstGeom>
            <a:noFill/>
            <a:ln>
              <a:noFill/>
            </a:ln>
          </p:spPr>
          <p:txBody>
            <a:bodyPr spcFirstLastPara="1" wrap="square" lIns="0" tIns="0" rIns="0" bIns="0" anchor="t" anchorCtr="0">
              <a:spAutoFit/>
            </a:bodyPr>
            <a:lstStyle/>
            <a:p>
              <a:pPr marL="0" marR="0" lvl="0" indent="0" algn="ctr" rtl="0">
                <a:lnSpc>
                  <a:spcPct val="130004"/>
                </a:lnSpc>
                <a:spcBef>
                  <a:spcPts val="0"/>
                </a:spcBef>
                <a:spcAft>
                  <a:spcPts val="0"/>
                </a:spcAft>
                <a:buNone/>
              </a:pPr>
              <a:r>
                <a:rPr lang="en-US" sz="4806" b="0" i="0" u="none" strike="noStrike" cap="none" dirty="0">
                  <a:solidFill>
                    <a:srgbClr val="FFFFFF"/>
                  </a:solidFill>
                  <a:latin typeface="DM Sans"/>
                  <a:ea typeface="DM Sans"/>
                  <a:cs typeface="DM Sans"/>
                  <a:sym typeface="DM Sans"/>
                </a:rPr>
                <a:t>Confusion matrix</a:t>
              </a:r>
              <a:endParaRPr dirty="0"/>
            </a:p>
          </p:txBody>
        </p:sp>
      </p:grpSp>
      <p:sp>
        <p:nvSpPr>
          <p:cNvPr id="288" name="Google Shape;288;p16"/>
          <p:cNvSpPr txBox="1"/>
          <p:nvPr/>
        </p:nvSpPr>
        <p:spPr>
          <a:xfrm>
            <a:off x="1143000" y="230000"/>
            <a:ext cx="7002283" cy="190881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5499" b="1" i="0" u="none" strike="noStrike" cap="none">
                <a:solidFill>
                  <a:srgbClr val="000000"/>
                </a:solidFill>
                <a:latin typeface="DM Sans"/>
                <a:ea typeface="DM Sans"/>
                <a:cs typeface="DM Sans"/>
                <a:sym typeface="DM Sans"/>
              </a:rPr>
              <a:t>Performance parameters</a:t>
            </a:r>
            <a:endParaRPr/>
          </a:p>
        </p:txBody>
      </p:sp>
      <p:pic>
        <p:nvPicPr>
          <p:cNvPr id="289" name="Google Shape;289;p16"/>
          <p:cNvPicPr preferRelativeResize="0"/>
          <p:nvPr/>
        </p:nvPicPr>
        <p:blipFill rotWithShape="1">
          <a:blip r:embed="rId3">
            <a:alphaModFix/>
          </a:blip>
          <a:srcRect/>
          <a:stretch/>
        </p:blipFill>
        <p:spPr>
          <a:xfrm flipH="1">
            <a:off x="15269933" y="6270457"/>
            <a:ext cx="2300911" cy="6423865"/>
          </a:xfrm>
          <a:prstGeom prst="rect">
            <a:avLst/>
          </a:prstGeom>
          <a:noFill/>
          <a:ln>
            <a:noFill/>
          </a:ln>
        </p:spPr>
      </p:pic>
      <p:sp>
        <p:nvSpPr>
          <p:cNvPr id="290" name="Google Shape;290;p16"/>
          <p:cNvSpPr txBox="1"/>
          <p:nvPr/>
        </p:nvSpPr>
        <p:spPr>
          <a:xfrm>
            <a:off x="516914" y="8971925"/>
            <a:ext cx="2565754" cy="29146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100" b="0" i="0" u="none" strike="noStrike" cap="none">
                <a:solidFill>
                  <a:srgbClr val="FFFFFF"/>
                </a:solidFill>
                <a:latin typeface="DM Sans"/>
                <a:ea typeface="DM Sans"/>
                <a:cs typeface="DM Sans"/>
                <a:sym typeface="DM Sans"/>
              </a:rPr>
              <a:t>Time: 5 minutes</a:t>
            </a:r>
            <a:endParaRPr/>
          </a:p>
        </p:txBody>
      </p:sp>
      <p:grpSp>
        <p:nvGrpSpPr>
          <p:cNvPr id="291" name="Google Shape;291;p16"/>
          <p:cNvGrpSpPr/>
          <p:nvPr/>
        </p:nvGrpSpPr>
        <p:grpSpPr>
          <a:xfrm>
            <a:off x="9795772" y="4567393"/>
            <a:ext cx="5474161" cy="1787137"/>
            <a:chOff x="0" y="0"/>
            <a:chExt cx="7298881" cy="2382849"/>
          </a:xfrm>
        </p:grpSpPr>
        <p:sp>
          <p:nvSpPr>
            <p:cNvPr id="292" name="Google Shape;292;p16"/>
            <p:cNvSpPr/>
            <p:nvPr/>
          </p:nvSpPr>
          <p:spPr>
            <a:xfrm>
              <a:off x="0" y="0"/>
              <a:ext cx="7298881" cy="2382849"/>
            </a:xfrm>
            <a:custGeom>
              <a:avLst/>
              <a:gdLst/>
              <a:ahLst/>
              <a:cxnLst/>
              <a:rect l="l" t="t" r="r" b="b"/>
              <a:pathLst>
                <a:path w="3654056" h="1197870" extrusionOk="0">
                  <a:moveTo>
                    <a:pt x="3529596" y="1197870"/>
                  </a:moveTo>
                  <a:lnTo>
                    <a:pt x="124460" y="1197870"/>
                  </a:lnTo>
                  <a:cubicBezTo>
                    <a:pt x="55880" y="1197870"/>
                    <a:pt x="0" y="1141990"/>
                    <a:pt x="0" y="1073410"/>
                  </a:cubicBezTo>
                  <a:lnTo>
                    <a:pt x="0" y="124460"/>
                  </a:lnTo>
                  <a:cubicBezTo>
                    <a:pt x="0" y="55880"/>
                    <a:pt x="55880" y="0"/>
                    <a:pt x="124460" y="0"/>
                  </a:cubicBezTo>
                  <a:lnTo>
                    <a:pt x="3529597" y="0"/>
                  </a:lnTo>
                  <a:cubicBezTo>
                    <a:pt x="3598176" y="0"/>
                    <a:pt x="3654056" y="55880"/>
                    <a:pt x="3654056" y="124460"/>
                  </a:cubicBezTo>
                  <a:lnTo>
                    <a:pt x="3654056" y="1073410"/>
                  </a:lnTo>
                  <a:cubicBezTo>
                    <a:pt x="3654056" y="1141990"/>
                    <a:pt x="3598176" y="1197870"/>
                    <a:pt x="3529597" y="1197870"/>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txBox="1"/>
            <p:nvPr/>
          </p:nvSpPr>
          <p:spPr>
            <a:xfrm>
              <a:off x="267115" y="243721"/>
              <a:ext cx="6764649" cy="1523006"/>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530" b="0" i="0" u="none" strike="noStrike" cap="none" dirty="0">
                  <a:solidFill>
                    <a:srgbClr val="FFFFFF"/>
                  </a:solidFill>
                  <a:latin typeface="DM Sans"/>
                  <a:ea typeface="DM Sans"/>
                  <a:cs typeface="DM Sans"/>
                  <a:sym typeface="DM Sans"/>
                </a:rPr>
                <a:t>Accuracy, precision, recall, F-score</a:t>
              </a:r>
              <a:endParaRPr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p:nvPr/>
        </p:nvSpPr>
        <p:spPr>
          <a:xfrm>
            <a:off x="1916307" y="964134"/>
            <a:ext cx="14660272" cy="8754050"/>
          </a:xfrm>
          <a:custGeom>
            <a:avLst/>
            <a:gdLst/>
            <a:ahLst/>
            <a:cxnLst/>
            <a:rect l="l" t="t" r="r" b="b"/>
            <a:pathLst>
              <a:path w="3614812" h="2158503" extrusionOk="0">
                <a:moveTo>
                  <a:pt x="0" y="0"/>
                </a:moveTo>
                <a:lnTo>
                  <a:pt x="3614812" y="0"/>
                </a:lnTo>
                <a:lnTo>
                  <a:pt x="3614812" y="2158503"/>
                </a:lnTo>
                <a:lnTo>
                  <a:pt x="0" y="2158503"/>
                </a:lnTo>
                <a:close/>
              </a:path>
            </a:pathLst>
          </a:custGeom>
          <a:solidFill>
            <a:srgbClr val="43C466">
              <a:alpha val="41568"/>
            </a:srgbClr>
          </a:solidFill>
          <a:ln>
            <a:noFill/>
          </a:ln>
        </p:spPr>
        <p:txBody>
          <a:bodyPr/>
          <a:lstStyle/>
          <a:p>
            <a:endParaRPr lang="id-ID"/>
          </a:p>
        </p:txBody>
      </p:sp>
      <p:grpSp>
        <p:nvGrpSpPr>
          <p:cNvPr id="299" name="Google Shape;299;p17"/>
          <p:cNvGrpSpPr/>
          <p:nvPr/>
        </p:nvGrpSpPr>
        <p:grpSpPr>
          <a:xfrm>
            <a:off x="833271" y="487728"/>
            <a:ext cx="3221231" cy="1441877"/>
            <a:chOff x="0" y="0"/>
            <a:chExt cx="4294974" cy="1922504"/>
          </a:xfrm>
        </p:grpSpPr>
        <p:sp>
          <p:nvSpPr>
            <p:cNvPr id="300" name="Google Shape;300;p17"/>
            <p:cNvSpPr/>
            <p:nvPr/>
          </p:nvSpPr>
          <p:spPr>
            <a:xfrm>
              <a:off x="0" y="0"/>
              <a:ext cx="4294974" cy="1922504"/>
            </a:xfrm>
            <a:custGeom>
              <a:avLst/>
              <a:gdLst/>
              <a:ahLst/>
              <a:cxnLst/>
              <a:rect l="l" t="t" r="r" b="b"/>
              <a:pathLst>
                <a:path w="2714235" h="1214937" extrusionOk="0">
                  <a:moveTo>
                    <a:pt x="2589774" y="1214936"/>
                  </a:moveTo>
                  <a:lnTo>
                    <a:pt x="124460" y="1214936"/>
                  </a:lnTo>
                  <a:cubicBezTo>
                    <a:pt x="55880" y="1214936"/>
                    <a:pt x="0" y="1159056"/>
                    <a:pt x="0" y="1090476"/>
                  </a:cubicBezTo>
                  <a:lnTo>
                    <a:pt x="0" y="124460"/>
                  </a:lnTo>
                  <a:cubicBezTo>
                    <a:pt x="0" y="55880"/>
                    <a:pt x="55880" y="0"/>
                    <a:pt x="124460" y="0"/>
                  </a:cubicBezTo>
                  <a:lnTo>
                    <a:pt x="2589775" y="0"/>
                  </a:lnTo>
                  <a:cubicBezTo>
                    <a:pt x="2658355" y="0"/>
                    <a:pt x="2714235" y="55880"/>
                    <a:pt x="2714235" y="124460"/>
                  </a:cubicBezTo>
                  <a:lnTo>
                    <a:pt x="2714235" y="1090476"/>
                  </a:lnTo>
                  <a:cubicBezTo>
                    <a:pt x="2714235" y="1159056"/>
                    <a:pt x="2658355" y="1214937"/>
                    <a:pt x="2589775" y="1214937"/>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txBox="1"/>
            <p:nvPr/>
          </p:nvSpPr>
          <p:spPr>
            <a:xfrm>
              <a:off x="531663" y="170093"/>
              <a:ext cx="3231647" cy="158231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856" b="1" i="0" u="none" strike="noStrike" cap="none" dirty="0">
                  <a:solidFill>
                    <a:srgbClr val="FFFFFF"/>
                  </a:solidFill>
                  <a:latin typeface="DM Sans"/>
                  <a:ea typeface="DM Sans"/>
                  <a:cs typeface="DM Sans"/>
                  <a:sym typeface="DM Sans"/>
                </a:rPr>
                <a:t>Confusion Matrix</a:t>
              </a:r>
              <a:endParaRPr dirty="0"/>
            </a:p>
          </p:txBody>
        </p:sp>
      </p:grpSp>
      <p:grpSp>
        <p:nvGrpSpPr>
          <p:cNvPr id="302" name="Google Shape;302;p17"/>
          <p:cNvGrpSpPr/>
          <p:nvPr/>
        </p:nvGrpSpPr>
        <p:grpSpPr>
          <a:xfrm>
            <a:off x="15181918" y="7597342"/>
            <a:ext cx="3227698" cy="4241684"/>
            <a:chOff x="0" y="0"/>
            <a:chExt cx="4303598" cy="5655579"/>
          </a:xfrm>
        </p:grpSpPr>
        <p:pic>
          <p:nvPicPr>
            <p:cNvPr id="303" name="Google Shape;303;p17"/>
            <p:cNvPicPr preferRelativeResize="0"/>
            <p:nvPr/>
          </p:nvPicPr>
          <p:blipFill rotWithShape="1">
            <a:blip r:embed="rId3">
              <a:alphaModFix/>
            </a:blip>
            <a:srcRect/>
            <a:stretch/>
          </p:blipFill>
          <p:spPr>
            <a:xfrm>
              <a:off x="0" y="0"/>
              <a:ext cx="2108149" cy="5367972"/>
            </a:xfrm>
            <a:prstGeom prst="rect">
              <a:avLst/>
            </a:prstGeom>
            <a:noFill/>
            <a:ln>
              <a:noFill/>
            </a:ln>
          </p:spPr>
        </p:pic>
        <p:pic>
          <p:nvPicPr>
            <p:cNvPr id="304" name="Google Shape;304;p17"/>
            <p:cNvPicPr preferRelativeResize="0"/>
            <p:nvPr/>
          </p:nvPicPr>
          <p:blipFill rotWithShape="1">
            <a:blip r:embed="rId4">
              <a:alphaModFix/>
            </a:blip>
            <a:srcRect/>
            <a:stretch/>
          </p:blipFill>
          <p:spPr>
            <a:xfrm>
              <a:off x="1844091" y="287607"/>
              <a:ext cx="2459507" cy="5367972"/>
            </a:xfrm>
            <a:prstGeom prst="rect">
              <a:avLst/>
            </a:prstGeom>
            <a:noFill/>
            <a:ln>
              <a:noFill/>
            </a:ln>
          </p:spPr>
        </p:pic>
      </p:grpSp>
      <p:pic>
        <p:nvPicPr>
          <p:cNvPr id="305" name="Google Shape;305;p17"/>
          <p:cNvPicPr preferRelativeResize="0"/>
          <p:nvPr/>
        </p:nvPicPr>
        <p:blipFill rotWithShape="1">
          <a:blip r:embed="rId5">
            <a:alphaModFix/>
          </a:blip>
          <a:srcRect/>
          <a:stretch/>
        </p:blipFill>
        <p:spPr>
          <a:xfrm>
            <a:off x="4054502" y="1929605"/>
            <a:ext cx="9871140" cy="6992058"/>
          </a:xfrm>
          <a:prstGeom prst="rect">
            <a:avLst/>
          </a:prstGeom>
          <a:noFill/>
          <a:ln>
            <a:noFill/>
          </a:ln>
        </p:spPr>
      </p:pic>
      <p:sp>
        <p:nvSpPr>
          <p:cNvPr id="306" name="Google Shape;306;p17"/>
          <p:cNvSpPr txBox="1"/>
          <p:nvPr/>
        </p:nvSpPr>
        <p:spPr>
          <a:xfrm>
            <a:off x="4316805" y="3114856"/>
            <a:ext cx="578197" cy="962660"/>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5600" b="1" i="0" u="none" strike="noStrike" cap="none">
                <a:solidFill>
                  <a:srgbClr val="000000"/>
                </a:solidFill>
                <a:latin typeface="Open Sans"/>
                <a:ea typeface="Open Sans"/>
                <a:cs typeface="Open Sans"/>
                <a:sym typeface="Open Sans"/>
              </a:rPr>
              <a:t>N</a:t>
            </a:r>
            <a:endParaRPr/>
          </a:p>
        </p:txBody>
      </p:sp>
      <p:sp>
        <p:nvSpPr>
          <p:cNvPr id="307" name="Google Shape;307;p17"/>
          <p:cNvSpPr txBox="1"/>
          <p:nvPr/>
        </p:nvSpPr>
        <p:spPr>
          <a:xfrm>
            <a:off x="4382587" y="5934256"/>
            <a:ext cx="446633" cy="962660"/>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5600" b="1" i="0" u="none" strike="noStrike" cap="none">
                <a:solidFill>
                  <a:srgbClr val="000000"/>
                </a:solidFill>
                <a:latin typeface="Open Sans"/>
                <a:ea typeface="Open Sans"/>
                <a:cs typeface="Open Sans"/>
                <a:sym typeface="Open Sans"/>
              </a:rPr>
              <a:t>P</a:t>
            </a:r>
            <a:endParaRPr/>
          </a:p>
        </p:txBody>
      </p:sp>
      <p:sp>
        <p:nvSpPr>
          <p:cNvPr id="308" name="Google Shape;308;p17"/>
          <p:cNvSpPr txBox="1"/>
          <p:nvPr/>
        </p:nvSpPr>
        <p:spPr>
          <a:xfrm>
            <a:off x="6517080" y="7753531"/>
            <a:ext cx="578197" cy="962660"/>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5600" b="1" i="0" u="none" strike="noStrike" cap="none">
                <a:solidFill>
                  <a:srgbClr val="000000"/>
                </a:solidFill>
                <a:latin typeface="Open Sans"/>
                <a:ea typeface="Open Sans"/>
                <a:cs typeface="Open Sans"/>
                <a:sym typeface="Open Sans"/>
              </a:rPr>
              <a:t>N</a:t>
            </a:r>
            <a:endParaRPr/>
          </a:p>
        </p:txBody>
      </p:sp>
      <p:sp>
        <p:nvSpPr>
          <p:cNvPr id="309" name="Google Shape;309;p17"/>
          <p:cNvSpPr txBox="1"/>
          <p:nvPr/>
        </p:nvSpPr>
        <p:spPr>
          <a:xfrm>
            <a:off x="10383337" y="7753531"/>
            <a:ext cx="446633" cy="962660"/>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5600" b="1" i="0" u="none" strike="noStrike" cap="none">
                <a:solidFill>
                  <a:srgbClr val="000000"/>
                </a:solidFill>
                <a:latin typeface="Open Sans"/>
                <a:ea typeface="Open Sans"/>
                <a:cs typeface="Open Sans"/>
                <a:sym typeface="Open Sans"/>
              </a:rPr>
              <a:t>P</a:t>
            </a:r>
            <a:endParaRPr/>
          </a:p>
        </p:txBody>
      </p:sp>
      <p:sp>
        <p:nvSpPr>
          <p:cNvPr id="310" name="Google Shape;310;p17"/>
          <p:cNvSpPr txBox="1"/>
          <p:nvPr/>
        </p:nvSpPr>
        <p:spPr>
          <a:xfrm>
            <a:off x="7951584" y="2105206"/>
            <a:ext cx="636538" cy="61341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00" b="1" i="0" u="none" strike="noStrike" cap="none">
                <a:solidFill>
                  <a:srgbClr val="43C466"/>
                </a:solidFill>
                <a:latin typeface="Open Sans"/>
                <a:ea typeface="Open Sans"/>
                <a:cs typeface="Open Sans"/>
                <a:sym typeface="Open Sans"/>
              </a:rPr>
              <a:t>TN</a:t>
            </a:r>
            <a:endParaRPr/>
          </a:p>
        </p:txBody>
      </p:sp>
      <p:sp>
        <p:nvSpPr>
          <p:cNvPr id="311" name="Google Shape;311;p17"/>
          <p:cNvSpPr txBox="1"/>
          <p:nvPr/>
        </p:nvSpPr>
        <p:spPr>
          <a:xfrm>
            <a:off x="11791226" y="4924606"/>
            <a:ext cx="551855" cy="61341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00" b="1" i="0" u="none" strike="noStrike" cap="none">
                <a:solidFill>
                  <a:srgbClr val="43C466"/>
                </a:solidFill>
                <a:latin typeface="Open Sans"/>
                <a:ea typeface="Open Sans"/>
                <a:cs typeface="Open Sans"/>
                <a:sym typeface="Open Sans"/>
              </a:rPr>
              <a:t>TP</a:t>
            </a:r>
            <a:endParaRPr/>
          </a:p>
        </p:txBody>
      </p:sp>
      <p:sp>
        <p:nvSpPr>
          <p:cNvPr id="312" name="Google Shape;312;p17"/>
          <p:cNvSpPr txBox="1"/>
          <p:nvPr/>
        </p:nvSpPr>
        <p:spPr>
          <a:xfrm>
            <a:off x="11805067" y="2105206"/>
            <a:ext cx="538014" cy="61341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00" b="1" i="0" u="none" strike="noStrike" cap="none">
                <a:solidFill>
                  <a:srgbClr val="DA625D"/>
                </a:solidFill>
                <a:latin typeface="Open Sans"/>
                <a:ea typeface="Open Sans"/>
                <a:cs typeface="Open Sans"/>
                <a:sym typeface="Open Sans"/>
              </a:rPr>
              <a:t>FP</a:t>
            </a:r>
            <a:endParaRPr/>
          </a:p>
        </p:txBody>
      </p:sp>
      <p:sp>
        <p:nvSpPr>
          <p:cNvPr id="313" name="Google Shape;313;p17"/>
          <p:cNvSpPr txBox="1"/>
          <p:nvPr/>
        </p:nvSpPr>
        <p:spPr>
          <a:xfrm>
            <a:off x="7951584" y="4924606"/>
            <a:ext cx="622697" cy="61341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00" b="1" i="0" u="none" strike="noStrike" cap="none">
                <a:solidFill>
                  <a:srgbClr val="DA625D"/>
                </a:solidFill>
                <a:latin typeface="Open Sans"/>
                <a:ea typeface="Open Sans"/>
                <a:cs typeface="Open Sans"/>
                <a:sym typeface="Open Sans"/>
              </a:rPr>
              <a:t>FN</a:t>
            </a:r>
            <a:endParaRPr/>
          </a:p>
        </p:txBody>
      </p:sp>
      <p:sp>
        <p:nvSpPr>
          <p:cNvPr id="314" name="Google Shape;314;p17"/>
          <p:cNvSpPr/>
          <p:nvPr/>
        </p:nvSpPr>
        <p:spPr>
          <a:xfrm>
            <a:off x="14286139" y="2577095"/>
            <a:ext cx="4003219" cy="4830011"/>
          </a:xfrm>
          <a:custGeom>
            <a:avLst/>
            <a:gdLst/>
            <a:ahLst/>
            <a:cxnLst/>
            <a:rect l="l" t="t" r="r" b="b"/>
            <a:pathLst>
              <a:path w="1821715" h="2197957" extrusionOk="0">
                <a:moveTo>
                  <a:pt x="1697255" y="2197957"/>
                </a:moveTo>
                <a:lnTo>
                  <a:pt x="124460" y="2197957"/>
                </a:lnTo>
                <a:cubicBezTo>
                  <a:pt x="55880" y="2197957"/>
                  <a:pt x="0" y="2142077"/>
                  <a:pt x="0" y="2073497"/>
                </a:cubicBezTo>
                <a:lnTo>
                  <a:pt x="0" y="124460"/>
                </a:lnTo>
                <a:cubicBezTo>
                  <a:pt x="0" y="55880"/>
                  <a:pt x="55880" y="0"/>
                  <a:pt x="124460" y="0"/>
                </a:cubicBezTo>
                <a:lnTo>
                  <a:pt x="1697255" y="0"/>
                </a:lnTo>
                <a:cubicBezTo>
                  <a:pt x="1765835" y="0"/>
                  <a:pt x="1821715" y="55880"/>
                  <a:pt x="1821715" y="124460"/>
                </a:cubicBezTo>
                <a:lnTo>
                  <a:pt x="1821715" y="2073497"/>
                </a:lnTo>
                <a:cubicBezTo>
                  <a:pt x="1821715" y="2142077"/>
                  <a:pt x="1765835" y="2197957"/>
                  <a:pt x="1697255" y="2197957"/>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txBox="1"/>
          <p:nvPr/>
        </p:nvSpPr>
        <p:spPr>
          <a:xfrm>
            <a:off x="14932670" y="2991914"/>
            <a:ext cx="2708700" cy="3535800"/>
          </a:xfrm>
          <a:prstGeom prst="rect">
            <a:avLst/>
          </a:prstGeom>
          <a:noFill/>
          <a:ln>
            <a:noFill/>
          </a:ln>
        </p:spPr>
        <p:txBody>
          <a:bodyPr spcFirstLastPara="1" wrap="square" lIns="0" tIns="0" rIns="0" bIns="0" anchor="t" anchorCtr="0">
            <a:spAutoFit/>
          </a:bodyPr>
          <a:lstStyle/>
          <a:p>
            <a:pPr marL="0" marR="0" lvl="0" indent="0" algn="ctr" rtl="0">
              <a:lnSpc>
                <a:spcPct val="140026"/>
              </a:lnSpc>
              <a:spcBef>
                <a:spcPts val="0"/>
              </a:spcBef>
              <a:spcAft>
                <a:spcPts val="0"/>
              </a:spcAft>
              <a:buNone/>
            </a:pPr>
            <a:r>
              <a:rPr lang="en-US" sz="3480" b="0" i="0" u="none" strike="noStrike" cap="none">
                <a:solidFill>
                  <a:srgbClr val="000000"/>
                </a:solidFill>
                <a:latin typeface="DM Sans"/>
                <a:ea typeface="DM Sans"/>
                <a:cs typeface="DM Sans"/>
                <a:sym typeface="DM Sans"/>
              </a:rPr>
              <a:t>FN means that some depressive tweets are not detected</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8"/>
          <p:cNvSpPr/>
          <p:nvPr/>
        </p:nvSpPr>
        <p:spPr>
          <a:xfrm>
            <a:off x="1916307" y="964134"/>
            <a:ext cx="14660272" cy="8754050"/>
          </a:xfrm>
          <a:custGeom>
            <a:avLst/>
            <a:gdLst/>
            <a:ahLst/>
            <a:cxnLst/>
            <a:rect l="l" t="t" r="r" b="b"/>
            <a:pathLst>
              <a:path w="3614812" h="2158503" extrusionOk="0">
                <a:moveTo>
                  <a:pt x="0" y="0"/>
                </a:moveTo>
                <a:lnTo>
                  <a:pt x="3614812" y="0"/>
                </a:lnTo>
                <a:lnTo>
                  <a:pt x="3614812" y="2158503"/>
                </a:lnTo>
                <a:lnTo>
                  <a:pt x="0" y="2158503"/>
                </a:lnTo>
                <a:close/>
              </a:path>
            </a:pathLst>
          </a:custGeom>
          <a:solidFill>
            <a:srgbClr val="43C466">
              <a:alpha val="41568"/>
            </a:srgbClr>
          </a:solidFill>
          <a:ln>
            <a:noFill/>
          </a:ln>
        </p:spPr>
        <p:txBody>
          <a:bodyPr/>
          <a:lstStyle/>
          <a:p>
            <a:endParaRPr lang="id-ID"/>
          </a:p>
        </p:txBody>
      </p:sp>
      <p:grpSp>
        <p:nvGrpSpPr>
          <p:cNvPr id="321" name="Google Shape;321;p18"/>
          <p:cNvGrpSpPr/>
          <p:nvPr/>
        </p:nvGrpSpPr>
        <p:grpSpPr>
          <a:xfrm>
            <a:off x="833271" y="487728"/>
            <a:ext cx="3221231" cy="952812"/>
            <a:chOff x="0" y="0"/>
            <a:chExt cx="4294974" cy="1270416"/>
          </a:xfrm>
        </p:grpSpPr>
        <p:sp>
          <p:nvSpPr>
            <p:cNvPr id="322" name="Google Shape;322;p18"/>
            <p:cNvSpPr/>
            <p:nvPr/>
          </p:nvSpPr>
          <p:spPr>
            <a:xfrm>
              <a:off x="0" y="0"/>
              <a:ext cx="4294974" cy="1270416"/>
            </a:xfrm>
            <a:custGeom>
              <a:avLst/>
              <a:gdLst/>
              <a:ahLst/>
              <a:cxnLst/>
              <a:rect l="l" t="t" r="r" b="b"/>
              <a:pathLst>
                <a:path w="2714235" h="802847" extrusionOk="0">
                  <a:moveTo>
                    <a:pt x="2589774" y="802847"/>
                  </a:moveTo>
                  <a:lnTo>
                    <a:pt x="124460" y="802847"/>
                  </a:lnTo>
                  <a:cubicBezTo>
                    <a:pt x="55880" y="802847"/>
                    <a:pt x="0" y="746967"/>
                    <a:pt x="0" y="678387"/>
                  </a:cubicBezTo>
                  <a:lnTo>
                    <a:pt x="0" y="124460"/>
                  </a:lnTo>
                  <a:cubicBezTo>
                    <a:pt x="0" y="55880"/>
                    <a:pt x="55880" y="0"/>
                    <a:pt x="124460" y="0"/>
                  </a:cubicBezTo>
                  <a:lnTo>
                    <a:pt x="2589775" y="0"/>
                  </a:lnTo>
                  <a:cubicBezTo>
                    <a:pt x="2658355" y="0"/>
                    <a:pt x="2714235" y="55880"/>
                    <a:pt x="2714235" y="124460"/>
                  </a:cubicBezTo>
                  <a:lnTo>
                    <a:pt x="2714235" y="678387"/>
                  </a:lnTo>
                  <a:cubicBezTo>
                    <a:pt x="2714235" y="746967"/>
                    <a:pt x="2658355" y="802847"/>
                    <a:pt x="2589775" y="802847"/>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txBox="1"/>
            <p:nvPr/>
          </p:nvSpPr>
          <p:spPr>
            <a:xfrm>
              <a:off x="604016" y="311042"/>
              <a:ext cx="3231647" cy="70650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856" b="1" i="0" u="none" strike="noStrike" cap="none">
                  <a:solidFill>
                    <a:srgbClr val="FFFFFF"/>
                  </a:solidFill>
                  <a:latin typeface="DM Sans"/>
                  <a:ea typeface="DM Sans"/>
                  <a:cs typeface="DM Sans"/>
                  <a:sym typeface="DM Sans"/>
                </a:rPr>
                <a:t>A-P-R-Fs</a:t>
              </a:r>
              <a:endParaRPr/>
            </a:p>
          </p:txBody>
        </p:sp>
      </p:grpSp>
      <p:grpSp>
        <p:nvGrpSpPr>
          <p:cNvPr id="324" name="Google Shape;324;p18"/>
          <p:cNvGrpSpPr/>
          <p:nvPr/>
        </p:nvGrpSpPr>
        <p:grpSpPr>
          <a:xfrm>
            <a:off x="15181918" y="7597342"/>
            <a:ext cx="3227698" cy="4241684"/>
            <a:chOff x="0" y="0"/>
            <a:chExt cx="4303598" cy="5655579"/>
          </a:xfrm>
        </p:grpSpPr>
        <p:pic>
          <p:nvPicPr>
            <p:cNvPr id="325" name="Google Shape;325;p18"/>
            <p:cNvPicPr preferRelativeResize="0"/>
            <p:nvPr/>
          </p:nvPicPr>
          <p:blipFill rotWithShape="1">
            <a:blip r:embed="rId3">
              <a:alphaModFix/>
            </a:blip>
            <a:srcRect/>
            <a:stretch/>
          </p:blipFill>
          <p:spPr>
            <a:xfrm>
              <a:off x="0" y="0"/>
              <a:ext cx="2108149" cy="5367972"/>
            </a:xfrm>
            <a:prstGeom prst="rect">
              <a:avLst/>
            </a:prstGeom>
            <a:noFill/>
            <a:ln>
              <a:noFill/>
            </a:ln>
          </p:spPr>
        </p:pic>
        <p:pic>
          <p:nvPicPr>
            <p:cNvPr id="326" name="Google Shape;326;p18"/>
            <p:cNvPicPr preferRelativeResize="0"/>
            <p:nvPr/>
          </p:nvPicPr>
          <p:blipFill rotWithShape="1">
            <a:blip r:embed="rId4">
              <a:alphaModFix/>
            </a:blip>
            <a:srcRect/>
            <a:stretch/>
          </p:blipFill>
          <p:spPr>
            <a:xfrm>
              <a:off x="1844091" y="287607"/>
              <a:ext cx="2459507" cy="5367972"/>
            </a:xfrm>
            <a:prstGeom prst="rect">
              <a:avLst/>
            </a:prstGeom>
            <a:noFill/>
            <a:ln>
              <a:noFill/>
            </a:ln>
          </p:spPr>
        </p:pic>
      </p:grpSp>
      <p:pic>
        <p:nvPicPr>
          <p:cNvPr id="327" name="Google Shape;327;p18"/>
          <p:cNvPicPr preferRelativeResize="0"/>
          <p:nvPr/>
        </p:nvPicPr>
        <p:blipFill rotWithShape="1">
          <a:blip r:embed="rId5">
            <a:alphaModFix/>
          </a:blip>
          <a:srcRect/>
          <a:stretch/>
        </p:blipFill>
        <p:spPr>
          <a:xfrm>
            <a:off x="1916307" y="1704722"/>
            <a:ext cx="10833228" cy="5892620"/>
          </a:xfrm>
          <a:prstGeom prst="rect">
            <a:avLst/>
          </a:prstGeom>
          <a:noFill/>
          <a:ln>
            <a:noFill/>
          </a:ln>
        </p:spPr>
      </p:pic>
      <p:sp>
        <p:nvSpPr>
          <p:cNvPr id="328" name="Google Shape;328;p18"/>
          <p:cNvSpPr txBox="1"/>
          <p:nvPr/>
        </p:nvSpPr>
        <p:spPr>
          <a:xfrm>
            <a:off x="12825515" y="3374362"/>
            <a:ext cx="4167085" cy="61341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600" b="1" i="0" u="none" strike="noStrike" cap="none">
                <a:solidFill>
                  <a:srgbClr val="000000"/>
                </a:solidFill>
                <a:latin typeface="Open Sans"/>
                <a:ea typeface="Open Sans"/>
                <a:cs typeface="Open Sans"/>
                <a:sym typeface="Open Sans"/>
              </a:rPr>
              <a:t>A = (</a:t>
            </a:r>
            <a:r>
              <a:rPr lang="en-US" sz="3600" b="1" i="0" u="none" strike="noStrike" cap="none">
                <a:solidFill>
                  <a:srgbClr val="43C466"/>
                </a:solidFill>
                <a:latin typeface="Open Sans"/>
                <a:ea typeface="Open Sans"/>
                <a:cs typeface="Open Sans"/>
                <a:sym typeface="Open Sans"/>
              </a:rPr>
              <a:t>TP</a:t>
            </a:r>
            <a:r>
              <a:rPr lang="en-US" sz="3600" b="1" i="0" u="none" strike="noStrike" cap="none">
                <a:solidFill>
                  <a:srgbClr val="000000"/>
                </a:solidFill>
                <a:latin typeface="Open Sans"/>
                <a:ea typeface="Open Sans"/>
                <a:cs typeface="Open Sans"/>
                <a:sym typeface="Open Sans"/>
              </a:rPr>
              <a:t>+</a:t>
            </a:r>
            <a:r>
              <a:rPr lang="en-US" sz="3600" b="1" i="0" u="none" strike="noStrike" cap="none">
                <a:solidFill>
                  <a:srgbClr val="43C466"/>
                </a:solidFill>
                <a:latin typeface="Open Sans"/>
                <a:ea typeface="Open Sans"/>
                <a:cs typeface="Open Sans"/>
                <a:sym typeface="Open Sans"/>
              </a:rPr>
              <a:t>TN</a:t>
            </a:r>
            <a:r>
              <a:rPr lang="en-US" sz="3600" b="1" i="0" u="none" strike="noStrike" cap="none">
                <a:solidFill>
                  <a:srgbClr val="000000"/>
                </a:solidFill>
                <a:latin typeface="Open Sans"/>
                <a:ea typeface="Open Sans"/>
                <a:cs typeface="Open Sans"/>
                <a:sym typeface="Open Sans"/>
              </a:rPr>
              <a:t>)/(All)</a:t>
            </a:r>
            <a:endParaRPr/>
          </a:p>
        </p:txBody>
      </p:sp>
      <p:pic>
        <p:nvPicPr>
          <p:cNvPr id="329" name="Google Shape;329;p18"/>
          <p:cNvPicPr preferRelativeResize="0"/>
          <p:nvPr/>
        </p:nvPicPr>
        <p:blipFill rotWithShape="1">
          <a:blip r:embed="rId6">
            <a:alphaModFix/>
          </a:blip>
          <a:srcRect/>
          <a:stretch/>
        </p:blipFill>
        <p:spPr>
          <a:xfrm>
            <a:off x="5236875" y="2777777"/>
            <a:ext cx="2418521" cy="1873255"/>
          </a:xfrm>
          <a:prstGeom prst="rect">
            <a:avLst/>
          </a:prstGeom>
          <a:noFill/>
          <a:ln>
            <a:noFill/>
          </a:ln>
        </p:spPr>
      </p:pic>
      <p:pic>
        <p:nvPicPr>
          <p:cNvPr id="330" name="Google Shape;330;p18"/>
          <p:cNvPicPr preferRelativeResize="0"/>
          <p:nvPr/>
        </p:nvPicPr>
        <p:blipFill rotWithShape="1">
          <a:blip r:embed="rId6">
            <a:alphaModFix/>
          </a:blip>
          <a:srcRect/>
          <a:stretch/>
        </p:blipFill>
        <p:spPr>
          <a:xfrm>
            <a:off x="5236875" y="5992721"/>
            <a:ext cx="2418521" cy="1873255"/>
          </a:xfrm>
          <a:prstGeom prst="rect">
            <a:avLst/>
          </a:prstGeom>
          <a:noFill/>
          <a:ln>
            <a:noFill/>
          </a:ln>
        </p:spPr>
      </p:pic>
      <p:sp>
        <p:nvSpPr>
          <p:cNvPr id="331" name="Google Shape;331;p18"/>
          <p:cNvSpPr txBox="1"/>
          <p:nvPr/>
        </p:nvSpPr>
        <p:spPr>
          <a:xfrm>
            <a:off x="12825515" y="4310990"/>
            <a:ext cx="3751064" cy="61341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600" b="1" i="0" u="none" strike="noStrike" cap="none">
                <a:solidFill>
                  <a:srgbClr val="000000"/>
                </a:solidFill>
                <a:latin typeface="Open Sans"/>
                <a:ea typeface="Open Sans"/>
                <a:cs typeface="Open Sans"/>
                <a:sym typeface="Open Sans"/>
              </a:rPr>
              <a:t>P = (</a:t>
            </a:r>
            <a:r>
              <a:rPr lang="en-US" sz="3600" b="1" i="0" u="none" strike="noStrike" cap="none">
                <a:solidFill>
                  <a:srgbClr val="43C466"/>
                </a:solidFill>
                <a:latin typeface="Open Sans"/>
                <a:ea typeface="Open Sans"/>
                <a:cs typeface="Open Sans"/>
                <a:sym typeface="Open Sans"/>
              </a:rPr>
              <a:t>TP</a:t>
            </a:r>
            <a:r>
              <a:rPr lang="en-US" sz="3600" b="1" i="0" u="none" strike="noStrike" cap="none">
                <a:solidFill>
                  <a:srgbClr val="000000"/>
                </a:solidFill>
                <a:latin typeface="Open Sans"/>
                <a:ea typeface="Open Sans"/>
                <a:cs typeface="Open Sans"/>
                <a:sym typeface="Open Sans"/>
              </a:rPr>
              <a:t>)/(</a:t>
            </a:r>
            <a:r>
              <a:rPr lang="en-US" sz="3600" b="1" i="0" u="none" strike="noStrike" cap="none">
                <a:solidFill>
                  <a:srgbClr val="43C466"/>
                </a:solidFill>
                <a:latin typeface="Open Sans"/>
                <a:ea typeface="Open Sans"/>
                <a:cs typeface="Open Sans"/>
                <a:sym typeface="Open Sans"/>
              </a:rPr>
              <a:t>TP</a:t>
            </a:r>
            <a:r>
              <a:rPr lang="en-US" sz="3600" b="1" i="0" u="none" strike="noStrike" cap="none">
                <a:solidFill>
                  <a:srgbClr val="000000"/>
                </a:solidFill>
                <a:latin typeface="Open Sans"/>
                <a:ea typeface="Open Sans"/>
                <a:cs typeface="Open Sans"/>
                <a:sym typeface="Open Sans"/>
              </a:rPr>
              <a:t>+</a:t>
            </a:r>
            <a:r>
              <a:rPr lang="en-US" sz="3600" b="1" i="0" u="none" strike="noStrike" cap="none">
                <a:solidFill>
                  <a:srgbClr val="DA625D"/>
                </a:solidFill>
                <a:latin typeface="Open Sans"/>
                <a:ea typeface="Open Sans"/>
                <a:cs typeface="Open Sans"/>
                <a:sym typeface="Open Sans"/>
              </a:rPr>
              <a:t>FP</a:t>
            </a:r>
            <a:r>
              <a:rPr lang="en-US" sz="3600" b="1" i="0" u="none" strike="noStrike" cap="none">
                <a:solidFill>
                  <a:srgbClr val="000000"/>
                </a:solidFill>
                <a:latin typeface="Open Sans"/>
                <a:ea typeface="Open Sans"/>
                <a:cs typeface="Open Sans"/>
                <a:sym typeface="Open Sans"/>
              </a:rPr>
              <a:t>)</a:t>
            </a:r>
            <a:endParaRPr/>
          </a:p>
        </p:txBody>
      </p:sp>
      <p:sp>
        <p:nvSpPr>
          <p:cNvPr id="332" name="Google Shape;332;p18"/>
          <p:cNvSpPr txBox="1"/>
          <p:nvPr/>
        </p:nvSpPr>
        <p:spPr>
          <a:xfrm>
            <a:off x="12860489" y="5379311"/>
            <a:ext cx="4167084" cy="61341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600" b="1" i="0" u="none" strike="noStrike" cap="none">
                <a:solidFill>
                  <a:srgbClr val="000000"/>
                </a:solidFill>
                <a:latin typeface="Open Sans"/>
                <a:ea typeface="Open Sans"/>
                <a:cs typeface="Open Sans"/>
                <a:sym typeface="Open Sans"/>
              </a:rPr>
              <a:t>R = (</a:t>
            </a:r>
            <a:r>
              <a:rPr lang="en-US" sz="3600" b="1" i="0" u="none" strike="noStrike" cap="none">
                <a:solidFill>
                  <a:srgbClr val="43C466"/>
                </a:solidFill>
                <a:latin typeface="Open Sans"/>
                <a:ea typeface="Open Sans"/>
                <a:cs typeface="Open Sans"/>
                <a:sym typeface="Open Sans"/>
              </a:rPr>
              <a:t>TP</a:t>
            </a:r>
            <a:r>
              <a:rPr lang="en-US" sz="3600" b="1" i="0" u="none" strike="noStrike" cap="none">
                <a:solidFill>
                  <a:srgbClr val="000000"/>
                </a:solidFill>
                <a:latin typeface="Open Sans"/>
                <a:ea typeface="Open Sans"/>
                <a:cs typeface="Open Sans"/>
                <a:sym typeface="Open Sans"/>
              </a:rPr>
              <a:t>)/(</a:t>
            </a:r>
            <a:r>
              <a:rPr lang="en-US" sz="3600" b="1" i="0" u="none" strike="noStrike" cap="none">
                <a:solidFill>
                  <a:srgbClr val="43C466"/>
                </a:solidFill>
                <a:latin typeface="Open Sans"/>
                <a:ea typeface="Open Sans"/>
                <a:cs typeface="Open Sans"/>
                <a:sym typeface="Open Sans"/>
              </a:rPr>
              <a:t>TP</a:t>
            </a:r>
            <a:r>
              <a:rPr lang="en-US" sz="3600" b="1" i="0" u="none" strike="noStrike" cap="none">
                <a:solidFill>
                  <a:srgbClr val="000000"/>
                </a:solidFill>
                <a:latin typeface="Open Sans"/>
                <a:ea typeface="Open Sans"/>
                <a:cs typeface="Open Sans"/>
                <a:sym typeface="Open Sans"/>
              </a:rPr>
              <a:t>+</a:t>
            </a:r>
            <a:r>
              <a:rPr lang="en-US" sz="3600" b="1" i="0" u="none" strike="noStrike" cap="none">
                <a:solidFill>
                  <a:srgbClr val="DA625D"/>
                </a:solidFill>
                <a:latin typeface="Open Sans"/>
                <a:ea typeface="Open Sans"/>
                <a:cs typeface="Open Sans"/>
                <a:sym typeface="Open Sans"/>
              </a:rPr>
              <a:t>FN</a:t>
            </a:r>
            <a:r>
              <a:rPr lang="en-US" sz="3600" b="1" i="0" u="none" strike="noStrike" cap="none">
                <a:solidFill>
                  <a:srgbClr val="000000"/>
                </a:solidFill>
                <a:latin typeface="Open Sans"/>
                <a:ea typeface="Open Sans"/>
                <a:cs typeface="Open Sans"/>
                <a:sym typeface="Open Sans"/>
              </a:rPr>
              <a:t>)</a:t>
            </a:r>
            <a:endParaRPr/>
          </a:p>
        </p:txBody>
      </p:sp>
      <p:sp>
        <p:nvSpPr>
          <p:cNvPr id="333" name="Google Shape;333;p18"/>
          <p:cNvSpPr txBox="1"/>
          <p:nvPr/>
        </p:nvSpPr>
        <p:spPr>
          <a:xfrm>
            <a:off x="12860489" y="6345757"/>
            <a:ext cx="2947988" cy="125158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00" b="1" i="0" u="none" strike="noStrike" cap="none">
                <a:solidFill>
                  <a:srgbClr val="000000"/>
                </a:solidFill>
                <a:latin typeface="Open Sans"/>
                <a:ea typeface="Open Sans"/>
                <a:cs typeface="Open Sans"/>
                <a:sym typeface="Open Sans"/>
              </a:rPr>
              <a:t>F = 2PR/(P+R)</a:t>
            </a:r>
            <a:endParaRPr/>
          </a:p>
          <a:p>
            <a:pPr marL="0" marR="0" lvl="0" indent="0" algn="l" rtl="0">
              <a:lnSpc>
                <a:spcPct val="140000"/>
              </a:lnSpc>
              <a:spcBef>
                <a:spcPts val="0"/>
              </a:spcBef>
              <a:spcAft>
                <a:spcPts val="0"/>
              </a:spcAft>
              <a:buNone/>
            </a:pPr>
            <a:r>
              <a:rPr lang="en-US" sz="3600" b="1" i="0" u="none" strike="noStrike" cap="none">
                <a:solidFill>
                  <a:srgbClr val="000000"/>
                </a:solidFill>
                <a:latin typeface="Open Sans"/>
                <a:ea typeface="Open Sans"/>
                <a:cs typeface="Open Sans"/>
                <a:sym typeface="Open Sans"/>
              </a:rPr>
              <a:t>F = [0,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9"/>
          <p:cNvSpPr txBox="1"/>
          <p:nvPr/>
        </p:nvSpPr>
        <p:spPr>
          <a:xfrm>
            <a:off x="1028700" y="1669415"/>
            <a:ext cx="9776700" cy="2154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3999" b="1" i="0" u="none" strike="noStrike" cap="none">
                <a:solidFill>
                  <a:srgbClr val="000000"/>
                </a:solidFill>
                <a:latin typeface="DM Sans"/>
                <a:ea typeface="DM Sans"/>
                <a:cs typeface="DM Sans"/>
                <a:sym typeface="DM Sans"/>
              </a:rPr>
              <a:t>Conclusion</a:t>
            </a:r>
            <a:endParaRPr sz="1000"/>
          </a:p>
        </p:txBody>
      </p:sp>
      <p:pic>
        <p:nvPicPr>
          <p:cNvPr id="339" name="Google Shape;339;p19"/>
          <p:cNvPicPr preferRelativeResize="0"/>
          <p:nvPr/>
        </p:nvPicPr>
        <p:blipFill rotWithShape="1">
          <a:blip r:embed="rId3">
            <a:alphaModFix/>
          </a:blip>
          <a:srcRect/>
          <a:stretch/>
        </p:blipFill>
        <p:spPr>
          <a:xfrm flipH="1">
            <a:off x="3776869" y="4343109"/>
            <a:ext cx="7743801" cy="4562352"/>
          </a:xfrm>
          <a:prstGeom prst="rect">
            <a:avLst/>
          </a:prstGeom>
          <a:noFill/>
          <a:ln>
            <a:noFill/>
          </a:ln>
        </p:spPr>
      </p:pic>
      <p:sp>
        <p:nvSpPr>
          <p:cNvPr id="340" name="Google Shape;340;p19"/>
          <p:cNvSpPr txBox="1"/>
          <p:nvPr/>
        </p:nvSpPr>
        <p:spPr>
          <a:xfrm>
            <a:off x="3948645" y="4958454"/>
            <a:ext cx="7400247" cy="2326791"/>
          </a:xfrm>
          <a:prstGeom prst="rect">
            <a:avLst/>
          </a:prstGeom>
          <a:noFill/>
          <a:ln>
            <a:noFill/>
          </a:ln>
        </p:spPr>
        <p:txBody>
          <a:bodyPr spcFirstLastPara="1" wrap="square" lIns="0" tIns="0" rIns="0" bIns="0" anchor="t" anchorCtr="0">
            <a:spAutoFit/>
          </a:bodyPr>
          <a:lstStyle/>
          <a:p>
            <a:pPr marL="0" marR="0" lvl="0" indent="0" algn="ctr" rtl="0">
              <a:lnSpc>
                <a:spcPct val="140022"/>
              </a:lnSpc>
              <a:spcBef>
                <a:spcPts val="0"/>
              </a:spcBef>
              <a:spcAft>
                <a:spcPts val="0"/>
              </a:spcAft>
              <a:buNone/>
            </a:pPr>
            <a:r>
              <a:rPr lang="en-US" sz="3600" b="0" i="0" u="none" strike="noStrike" cap="none" dirty="0">
                <a:solidFill>
                  <a:srgbClr val="FFFFFF"/>
                </a:solidFill>
                <a:latin typeface="DM Sans"/>
                <a:ea typeface="DM Sans"/>
                <a:cs typeface="DM Sans"/>
                <a:sym typeface="DM Sans"/>
              </a:rPr>
              <a:t>The Model has succeed to analyze tweets whether they contain depression meaning or not</a:t>
            </a:r>
            <a:endParaRPr sz="3600" dirty="0"/>
          </a:p>
        </p:txBody>
      </p:sp>
      <p:sp>
        <p:nvSpPr>
          <p:cNvPr id="341" name="Google Shape;341;p19"/>
          <p:cNvSpPr txBox="1"/>
          <p:nvPr/>
        </p:nvSpPr>
        <p:spPr>
          <a:xfrm>
            <a:off x="1028700" y="981075"/>
            <a:ext cx="3933043" cy="41211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ET 4047</a:t>
            </a:r>
            <a:endParaRPr/>
          </a:p>
        </p:txBody>
      </p:sp>
      <p:pic>
        <p:nvPicPr>
          <p:cNvPr id="342" name="Google Shape;342;p19"/>
          <p:cNvPicPr preferRelativeResize="0"/>
          <p:nvPr/>
        </p:nvPicPr>
        <p:blipFill rotWithShape="1">
          <a:blip r:embed="rId4">
            <a:alphaModFix/>
          </a:blip>
          <a:srcRect/>
          <a:stretch/>
        </p:blipFill>
        <p:spPr>
          <a:xfrm>
            <a:off x="14288680" y="2479066"/>
            <a:ext cx="3632127" cy="79272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13326257" y="981075"/>
            <a:ext cx="3933043" cy="412115"/>
          </a:xfrm>
          <a:prstGeom prst="rect">
            <a:avLst/>
          </a:prstGeom>
          <a:noFill/>
          <a:ln>
            <a:noFill/>
          </a:ln>
        </p:spPr>
        <p:txBody>
          <a:bodyPr spcFirstLastPara="1" wrap="square" lIns="0" tIns="0" rIns="0" bIns="0" anchor="t" anchorCtr="0">
            <a:spAutoFit/>
          </a:bodyPr>
          <a:lstStyle/>
          <a:p>
            <a:pPr marL="0" marR="0" lvl="0" indent="0" algn="r"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Desember 2020</a:t>
            </a:r>
            <a:endParaRPr/>
          </a:p>
        </p:txBody>
      </p:sp>
      <p:sp>
        <p:nvSpPr>
          <p:cNvPr id="95" name="Google Shape;95;p2"/>
          <p:cNvSpPr txBox="1"/>
          <p:nvPr/>
        </p:nvSpPr>
        <p:spPr>
          <a:xfrm>
            <a:off x="1028700" y="981075"/>
            <a:ext cx="3933043" cy="41211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ET 4047</a:t>
            </a:r>
            <a:endParaRPr/>
          </a:p>
        </p:txBody>
      </p:sp>
      <p:grpSp>
        <p:nvGrpSpPr>
          <p:cNvPr id="96" name="Google Shape;96;p2"/>
          <p:cNvGrpSpPr/>
          <p:nvPr/>
        </p:nvGrpSpPr>
        <p:grpSpPr>
          <a:xfrm>
            <a:off x="9715770" y="3340992"/>
            <a:ext cx="6563309" cy="878878"/>
            <a:chOff x="0" y="0"/>
            <a:chExt cx="8751080" cy="1171837"/>
          </a:xfrm>
        </p:grpSpPr>
        <p:sp>
          <p:nvSpPr>
            <p:cNvPr id="97" name="Google Shape;97;p2"/>
            <p:cNvSpPr/>
            <p:nvPr/>
          </p:nvSpPr>
          <p:spPr>
            <a:xfrm>
              <a:off x="0" y="0"/>
              <a:ext cx="8751080" cy="1171837"/>
            </a:xfrm>
            <a:custGeom>
              <a:avLst/>
              <a:gdLst/>
              <a:ahLst/>
              <a:cxnLst/>
              <a:rect l="l" t="t" r="r" b="b"/>
              <a:pathLst>
                <a:path w="14344421" h="1920829" extrusionOk="0">
                  <a:moveTo>
                    <a:pt x="14219960" y="1920829"/>
                  </a:moveTo>
                  <a:lnTo>
                    <a:pt x="124460" y="1920829"/>
                  </a:lnTo>
                  <a:cubicBezTo>
                    <a:pt x="55880" y="1920829"/>
                    <a:pt x="0" y="1864949"/>
                    <a:pt x="0" y="1796369"/>
                  </a:cubicBezTo>
                  <a:lnTo>
                    <a:pt x="0" y="124460"/>
                  </a:lnTo>
                  <a:cubicBezTo>
                    <a:pt x="0" y="55880"/>
                    <a:pt x="55880" y="0"/>
                    <a:pt x="124460" y="0"/>
                  </a:cubicBezTo>
                  <a:lnTo>
                    <a:pt x="14219960" y="0"/>
                  </a:lnTo>
                  <a:cubicBezTo>
                    <a:pt x="14288540" y="0"/>
                    <a:pt x="14344421" y="55880"/>
                    <a:pt x="14344421" y="124460"/>
                  </a:cubicBezTo>
                  <a:lnTo>
                    <a:pt x="14344421" y="1796369"/>
                  </a:lnTo>
                  <a:cubicBezTo>
                    <a:pt x="14344421" y="1864949"/>
                    <a:pt x="14288540" y="1920829"/>
                    <a:pt x="14219960" y="1920829"/>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txBox="1"/>
            <p:nvPr/>
          </p:nvSpPr>
          <p:spPr>
            <a:xfrm>
              <a:off x="694976" y="158843"/>
              <a:ext cx="6968337" cy="71183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000000"/>
                  </a:solidFill>
                  <a:latin typeface="DM Sans"/>
                  <a:ea typeface="DM Sans"/>
                  <a:cs typeface="DM Sans"/>
                  <a:sym typeface="DM Sans"/>
                </a:rPr>
                <a:t>Introduction</a:t>
              </a:r>
              <a:endParaRPr dirty="0"/>
            </a:p>
          </p:txBody>
        </p:sp>
      </p:grpSp>
      <p:grpSp>
        <p:nvGrpSpPr>
          <p:cNvPr id="99" name="Google Shape;99;p2"/>
          <p:cNvGrpSpPr/>
          <p:nvPr/>
        </p:nvGrpSpPr>
        <p:grpSpPr>
          <a:xfrm>
            <a:off x="9715770" y="5604839"/>
            <a:ext cx="6563309" cy="878878"/>
            <a:chOff x="0" y="0"/>
            <a:chExt cx="8751080" cy="1171837"/>
          </a:xfrm>
        </p:grpSpPr>
        <p:sp>
          <p:nvSpPr>
            <p:cNvPr id="100" name="Google Shape;100;p2"/>
            <p:cNvSpPr/>
            <p:nvPr/>
          </p:nvSpPr>
          <p:spPr>
            <a:xfrm>
              <a:off x="0" y="0"/>
              <a:ext cx="8751080" cy="1171837"/>
            </a:xfrm>
            <a:custGeom>
              <a:avLst/>
              <a:gdLst/>
              <a:ahLst/>
              <a:cxnLst/>
              <a:rect l="l" t="t" r="r" b="b"/>
              <a:pathLst>
                <a:path w="14344421" h="1920829" extrusionOk="0">
                  <a:moveTo>
                    <a:pt x="14219960" y="1920829"/>
                  </a:moveTo>
                  <a:lnTo>
                    <a:pt x="124460" y="1920829"/>
                  </a:lnTo>
                  <a:cubicBezTo>
                    <a:pt x="55880" y="1920829"/>
                    <a:pt x="0" y="1864949"/>
                    <a:pt x="0" y="1796369"/>
                  </a:cubicBezTo>
                  <a:lnTo>
                    <a:pt x="0" y="124460"/>
                  </a:lnTo>
                  <a:cubicBezTo>
                    <a:pt x="0" y="55880"/>
                    <a:pt x="55880" y="0"/>
                    <a:pt x="124460" y="0"/>
                  </a:cubicBezTo>
                  <a:lnTo>
                    <a:pt x="14219960" y="0"/>
                  </a:lnTo>
                  <a:cubicBezTo>
                    <a:pt x="14288540" y="0"/>
                    <a:pt x="14344421" y="55880"/>
                    <a:pt x="14344421" y="124460"/>
                  </a:cubicBezTo>
                  <a:lnTo>
                    <a:pt x="14344421" y="1796369"/>
                  </a:lnTo>
                  <a:cubicBezTo>
                    <a:pt x="14344421" y="1864949"/>
                    <a:pt x="14288540" y="1920829"/>
                    <a:pt x="14219960" y="1920829"/>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txBox="1"/>
            <p:nvPr/>
          </p:nvSpPr>
          <p:spPr>
            <a:xfrm>
              <a:off x="682276" y="207676"/>
              <a:ext cx="6968337" cy="71183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a:solidFill>
                    <a:srgbClr val="000000"/>
                  </a:solidFill>
                  <a:latin typeface="DM Sans"/>
                  <a:ea typeface="DM Sans"/>
                  <a:cs typeface="DM Sans"/>
                  <a:sym typeface="DM Sans"/>
                </a:rPr>
                <a:t>Results and Discussion</a:t>
              </a:r>
              <a:endParaRPr/>
            </a:p>
          </p:txBody>
        </p:sp>
      </p:grpSp>
      <p:grpSp>
        <p:nvGrpSpPr>
          <p:cNvPr id="102" name="Google Shape;102;p2"/>
          <p:cNvGrpSpPr/>
          <p:nvPr/>
        </p:nvGrpSpPr>
        <p:grpSpPr>
          <a:xfrm>
            <a:off x="9715770" y="4472122"/>
            <a:ext cx="6563309" cy="878878"/>
            <a:chOff x="0" y="0"/>
            <a:chExt cx="8751080" cy="1171837"/>
          </a:xfrm>
        </p:grpSpPr>
        <p:sp>
          <p:nvSpPr>
            <p:cNvPr id="103" name="Google Shape;103;p2"/>
            <p:cNvSpPr/>
            <p:nvPr/>
          </p:nvSpPr>
          <p:spPr>
            <a:xfrm>
              <a:off x="0" y="0"/>
              <a:ext cx="8751080" cy="1171837"/>
            </a:xfrm>
            <a:custGeom>
              <a:avLst/>
              <a:gdLst/>
              <a:ahLst/>
              <a:cxnLst/>
              <a:rect l="l" t="t" r="r" b="b"/>
              <a:pathLst>
                <a:path w="14344421" h="1920829" extrusionOk="0">
                  <a:moveTo>
                    <a:pt x="14219960" y="1920829"/>
                  </a:moveTo>
                  <a:lnTo>
                    <a:pt x="124460" y="1920829"/>
                  </a:lnTo>
                  <a:cubicBezTo>
                    <a:pt x="55880" y="1920829"/>
                    <a:pt x="0" y="1864949"/>
                    <a:pt x="0" y="1796369"/>
                  </a:cubicBezTo>
                  <a:lnTo>
                    <a:pt x="0" y="124460"/>
                  </a:lnTo>
                  <a:cubicBezTo>
                    <a:pt x="0" y="55880"/>
                    <a:pt x="55880" y="0"/>
                    <a:pt x="124460" y="0"/>
                  </a:cubicBezTo>
                  <a:lnTo>
                    <a:pt x="14219960" y="0"/>
                  </a:lnTo>
                  <a:cubicBezTo>
                    <a:pt x="14288540" y="0"/>
                    <a:pt x="14344421" y="55880"/>
                    <a:pt x="14344421" y="124460"/>
                  </a:cubicBezTo>
                  <a:lnTo>
                    <a:pt x="14344421" y="1796369"/>
                  </a:lnTo>
                  <a:cubicBezTo>
                    <a:pt x="14344421" y="1864949"/>
                    <a:pt x="14288540" y="1920829"/>
                    <a:pt x="14219960" y="1920829"/>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txBox="1"/>
            <p:nvPr/>
          </p:nvSpPr>
          <p:spPr>
            <a:xfrm>
              <a:off x="682276" y="203719"/>
              <a:ext cx="8068803" cy="71183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a:solidFill>
                    <a:srgbClr val="000000"/>
                  </a:solidFill>
                  <a:latin typeface="DM Sans"/>
                  <a:ea typeface="DM Sans"/>
                  <a:cs typeface="DM Sans"/>
                  <a:sym typeface="DM Sans"/>
                </a:rPr>
                <a:t>Methodology</a:t>
              </a:r>
              <a:endParaRPr/>
            </a:p>
          </p:txBody>
        </p:sp>
      </p:grpSp>
      <p:grpSp>
        <p:nvGrpSpPr>
          <p:cNvPr id="105" name="Google Shape;105;p2"/>
          <p:cNvGrpSpPr/>
          <p:nvPr/>
        </p:nvGrpSpPr>
        <p:grpSpPr>
          <a:xfrm>
            <a:off x="9715770" y="6735969"/>
            <a:ext cx="6563309" cy="878878"/>
            <a:chOff x="0" y="0"/>
            <a:chExt cx="8751080" cy="1171837"/>
          </a:xfrm>
        </p:grpSpPr>
        <p:sp>
          <p:nvSpPr>
            <p:cNvPr id="106" name="Google Shape;106;p2"/>
            <p:cNvSpPr/>
            <p:nvPr/>
          </p:nvSpPr>
          <p:spPr>
            <a:xfrm>
              <a:off x="0" y="0"/>
              <a:ext cx="8751080" cy="1171837"/>
            </a:xfrm>
            <a:custGeom>
              <a:avLst/>
              <a:gdLst/>
              <a:ahLst/>
              <a:cxnLst/>
              <a:rect l="l" t="t" r="r" b="b"/>
              <a:pathLst>
                <a:path w="14344421" h="1920829" extrusionOk="0">
                  <a:moveTo>
                    <a:pt x="14219960" y="1920829"/>
                  </a:moveTo>
                  <a:lnTo>
                    <a:pt x="124460" y="1920829"/>
                  </a:lnTo>
                  <a:cubicBezTo>
                    <a:pt x="55880" y="1920829"/>
                    <a:pt x="0" y="1864949"/>
                    <a:pt x="0" y="1796369"/>
                  </a:cubicBezTo>
                  <a:lnTo>
                    <a:pt x="0" y="124460"/>
                  </a:lnTo>
                  <a:cubicBezTo>
                    <a:pt x="0" y="55880"/>
                    <a:pt x="55880" y="0"/>
                    <a:pt x="124460" y="0"/>
                  </a:cubicBezTo>
                  <a:lnTo>
                    <a:pt x="14219960" y="0"/>
                  </a:lnTo>
                  <a:cubicBezTo>
                    <a:pt x="14288540" y="0"/>
                    <a:pt x="14344421" y="55880"/>
                    <a:pt x="14344421" y="124460"/>
                  </a:cubicBezTo>
                  <a:lnTo>
                    <a:pt x="14344421" y="1796369"/>
                  </a:lnTo>
                  <a:cubicBezTo>
                    <a:pt x="14344421" y="1864949"/>
                    <a:pt x="14288540" y="1920829"/>
                    <a:pt x="14219960" y="1920829"/>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txBox="1"/>
            <p:nvPr/>
          </p:nvSpPr>
          <p:spPr>
            <a:xfrm>
              <a:off x="669576" y="196664"/>
              <a:ext cx="7189053" cy="71183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a:solidFill>
                    <a:srgbClr val="000000"/>
                  </a:solidFill>
                  <a:latin typeface="DM Sans"/>
                  <a:ea typeface="DM Sans"/>
                  <a:cs typeface="DM Sans"/>
                  <a:sym typeface="DM Sans"/>
                </a:rPr>
                <a:t>Conclusion</a:t>
              </a:r>
              <a:endParaRPr/>
            </a:p>
          </p:txBody>
        </p:sp>
      </p:grpSp>
      <p:sp>
        <p:nvSpPr>
          <p:cNvPr id="108" name="Google Shape;108;p2"/>
          <p:cNvSpPr/>
          <p:nvPr/>
        </p:nvSpPr>
        <p:spPr>
          <a:xfrm>
            <a:off x="9144000" y="3342579"/>
            <a:ext cx="875703" cy="875703"/>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txBox="1"/>
          <p:nvPr/>
        </p:nvSpPr>
        <p:spPr>
          <a:xfrm>
            <a:off x="9379481" y="3549818"/>
            <a:ext cx="433316" cy="499325"/>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3600" b="1" i="0" u="none" strike="noStrike" cap="none">
                <a:solidFill>
                  <a:srgbClr val="FFFFFF"/>
                </a:solidFill>
                <a:latin typeface="DM Sans"/>
                <a:ea typeface="DM Sans"/>
                <a:cs typeface="DM Sans"/>
                <a:sym typeface="DM Sans"/>
              </a:rPr>
              <a:t>1</a:t>
            </a:r>
            <a:endParaRPr/>
          </a:p>
        </p:txBody>
      </p:sp>
      <p:sp>
        <p:nvSpPr>
          <p:cNvPr id="110" name="Google Shape;110;p2"/>
          <p:cNvSpPr/>
          <p:nvPr/>
        </p:nvSpPr>
        <p:spPr>
          <a:xfrm>
            <a:off x="9144000" y="5604839"/>
            <a:ext cx="875703" cy="875703"/>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txBox="1"/>
          <p:nvPr/>
        </p:nvSpPr>
        <p:spPr>
          <a:xfrm>
            <a:off x="9369956" y="5848702"/>
            <a:ext cx="433316" cy="499325"/>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3600" b="1" i="0" u="none" strike="noStrike" cap="none">
                <a:solidFill>
                  <a:srgbClr val="FFFFFF"/>
                </a:solidFill>
                <a:latin typeface="DM Sans"/>
                <a:ea typeface="DM Sans"/>
                <a:cs typeface="DM Sans"/>
                <a:sym typeface="DM Sans"/>
              </a:rPr>
              <a:t>3</a:t>
            </a:r>
            <a:endParaRPr/>
          </a:p>
        </p:txBody>
      </p:sp>
      <p:sp>
        <p:nvSpPr>
          <p:cNvPr id="112" name="Google Shape;112;p2"/>
          <p:cNvSpPr/>
          <p:nvPr/>
        </p:nvSpPr>
        <p:spPr>
          <a:xfrm>
            <a:off x="9144000" y="4473709"/>
            <a:ext cx="875703" cy="875703"/>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9369956" y="4695235"/>
            <a:ext cx="433316" cy="499325"/>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3600" b="1" i="0" u="none" strike="noStrike" cap="none">
                <a:solidFill>
                  <a:srgbClr val="FFFFFF"/>
                </a:solidFill>
                <a:latin typeface="DM Sans"/>
                <a:ea typeface="DM Sans"/>
                <a:cs typeface="DM Sans"/>
                <a:sym typeface="DM Sans"/>
              </a:rPr>
              <a:t>2</a:t>
            </a:r>
            <a:endParaRPr/>
          </a:p>
        </p:txBody>
      </p:sp>
      <p:sp>
        <p:nvSpPr>
          <p:cNvPr id="114" name="Google Shape;114;p2"/>
          <p:cNvSpPr/>
          <p:nvPr/>
        </p:nvSpPr>
        <p:spPr>
          <a:xfrm>
            <a:off x="9144000" y="6735969"/>
            <a:ext cx="875703" cy="875703"/>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txBox="1"/>
          <p:nvPr/>
        </p:nvSpPr>
        <p:spPr>
          <a:xfrm>
            <a:off x="9360431" y="6971573"/>
            <a:ext cx="433316" cy="499325"/>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3600" b="1" i="0" u="none" strike="noStrike" cap="none">
                <a:solidFill>
                  <a:srgbClr val="FFFFFF"/>
                </a:solidFill>
                <a:latin typeface="DM Sans"/>
                <a:ea typeface="DM Sans"/>
                <a:cs typeface="DM Sans"/>
                <a:sym typeface="DM Sans"/>
              </a:rPr>
              <a:t>4</a:t>
            </a:r>
            <a:endParaRPr/>
          </a:p>
        </p:txBody>
      </p:sp>
      <p:grpSp>
        <p:nvGrpSpPr>
          <p:cNvPr id="116" name="Google Shape;116;p2"/>
          <p:cNvGrpSpPr/>
          <p:nvPr/>
        </p:nvGrpSpPr>
        <p:grpSpPr>
          <a:xfrm>
            <a:off x="2159355" y="3416942"/>
            <a:ext cx="5991211" cy="3453116"/>
            <a:chOff x="0" y="0"/>
            <a:chExt cx="7988281" cy="4604155"/>
          </a:xfrm>
        </p:grpSpPr>
        <p:pic>
          <p:nvPicPr>
            <p:cNvPr id="117" name="Google Shape;117;p2"/>
            <p:cNvPicPr preferRelativeResize="0"/>
            <p:nvPr/>
          </p:nvPicPr>
          <p:blipFill rotWithShape="1">
            <a:blip r:embed="rId3">
              <a:alphaModFix/>
            </a:blip>
            <a:srcRect/>
            <a:stretch/>
          </p:blipFill>
          <p:spPr>
            <a:xfrm>
              <a:off x="0" y="0"/>
              <a:ext cx="7988281" cy="4604155"/>
            </a:xfrm>
            <a:prstGeom prst="rect">
              <a:avLst/>
            </a:prstGeom>
            <a:noFill/>
            <a:ln>
              <a:noFill/>
            </a:ln>
          </p:spPr>
        </p:pic>
        <p:sp>
          <p:nvSpPr>
            <p:cNvPr id="118" name="Google Shape;118;p2"/>
            <p:cNvSpPr txBox="1"/>
            <p:nvPr/>
          </p:nvSpPr>
          <p:spPr>
            <a:xfrm>
              <a:off x="1678177" y="490185"/>
              <a:ext cx="4631928" cy="270843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6600" b="0" i="0" u="none" strike="noStrike" cap="none" dirty="0">
                  <a:solidFill>
                    <a:srgbClr val="FFFFFF"/>
                  </a:solidFill>
                  <a:latin typeface="DM Sans"/>
                  <a:ea typeface="DM Sans"/>
                  <a:cs typeface="DM Sans"/>
                  <a:sym typeface="DM Sans"/>
                </a:rPr>
                <a:t>Today's </a:t>
              </a:r>
              <a:endParaRPr sz="1200" dirty="0"/>
            </a:p>
            <a:p>
              <a:pPr marL="0" marR="0" lvl="0" indent="0" algn="l" rtl="0">
                <a:lnSpc>
                  <a:spcPct val="100000"/>
                </a:lnSpc>
                <a:spcBef>
                  <a:spcPts val="0"/>
                </a:spcBef>
                <a:spcAft>
                  <a:spcPts val="0"/>
                </a:spcAft>
                <a:buNone/>
              </a:pPr>
              <a:r>
                <a:rPr lang="en-US" sz="6600" b="0" i="0" u="none" strike="noStrike" cap="none" dirty="0">
                  <a:solidFill>
                    <a:srgbClr val="FFFFFF"/>
                  </a:solidFill>
                  <a:latin typeface="DM Sans"/>
                  <a:ea typeface="DM Sans"/>
                  <a:cs typeface="DM Sans"/>
                  <a:sym typeface="DM Sans"/>
                </a:rPr>
                <a:t>Agenda</a:t>
              </a:r>
              <a:endParaRPr sz="1200" dirty="0"/>
            </a:p>
          </p:txBody>
        </p:sp>
      </p:grpSp>
      <p:pic>
        <p:nvPicPr>
          <p:cNvPr id="119" name="Google Shape;119;p2"/>
          <p:cNvPicPr preferRelativeResize="0"/>
          <p:nvPr/>
        </p:nvPicPr>
        <p:blipFill rotWithShape="1">
          <a:blip r:embed="rId4">
            <a:alphaModFix/>
          </a:blip>
          <a:srcRect/>
          <a:stretch/>
        </p:blipFill>
        <p:spPr>
          <a:xfrm>
            <a:off x="1028700" y="4657135"/>
            <a:ext cx="2328416" cy="621664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0"/>
          <p:cNvSpPr txBox="1"/>
          <p:nvPr/>
        </p:nvSpPr>
        <p:spPr>
          <a:xfrm>
            <a:off x="1028700" y="1669415"/>
            <a:ext cx="9776700" cy="2154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3999" b="1" i="0" u="none" strike="noStrike" cap="none">
                <a:solidFill>
                  <a:srgbClr val="000000"/>
                </a:solidFill>
                <a:latin typeface="DM Sans"/>
                <a:ea typeface="DM Sans"/>
                <a:cs typeface="DM Sans"/>
                <a:sym typeface="DM Sans"/>
              </a:rPr>
              <a:t>Conclusion</a:t>
            </a:r>
            <a:endParaRPr sz="1000"/>
          </a:p>
        </p:txBody>
      </p:sp>
      <p:pic>
        <p:nvPicPr>
          <p:cNvPr id="348" name="Google Shape;348;p20"/>
          <p:cNvPicPr preferRelativeResize="0"/>
          <p:nvPr/>
        </p:nvPicPr>
        <p:blipFill rotWithShape="1">
          <a:blip r:embed="rId3">
            <a:alphaModFix/>
          </a:blip>
          <a:srcRect/>
          <a:stretch/>
        </p:blipFill>
        <p:spPr>
          <a:xfrm flipH="1">
            <a:off x="3364481" y="4407856"/>
            <a:ext cx="8011102" cy="4617308"/>
          </a:xfrm>
          <a:prstGeom prst="rect">
            <a:avLst/>
          </a:prstGeom>
          <a:noFill/>
          <a:ln>
            <a:noFill/>
          </a:ln>
        </p:spPr>
      </p:pic>
      <p:sp>
        <p:nvSpPr>
          <p:cNvPr id="349" name="Google Shape;349;p20"/>
          <p:cNvSpPr txBox="1"/>
          <p:nvPr/>
        </p:nvSpPr>
        <p:spPr>
          <a:xfrm>
            <a:off x="3748043" y="4576208"/>
            <a:ext cx="7243977" cy="2601453"/>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705" b="0" i="0" u="none" strike="noStrike" cap="none" dirty="0">
                <a:solidFill>
                  <a:srgbClr val="FFFFFF"/>
                </a:solidFill>
                <a:latin typeface="DM Sans"/>
                <a:ea typeface="DM Sans"/>
                <a:cs typeface="DM Sans"/>
                <a:sym typeface="DM Sans"/>
              </a:rPr>
              <a:t>TF-IDF model has 86,5% accuracy and 61,3% F-Score. Bow model has 83,2% accuracy and 43,7% F-Score</a:t>
            </a:r>
            <a:endParaRPr dirty="0"/>
          </a:p>
        </p:txBody>
      </p:sp>
      <p:sp>
        <p:nvSpPr>
          <p:cNvPr id="350" name="Google Shape;350;p20"/>
          <p:cNvSpPr txBox="1"/>
          <p:nvPr/>
        </p:nvSpPr>
        <p:spPr>
          <a:xfrm>
            <a:off x="1028700" y="981075"/>
            <a:ext cx="3933043" cy="41211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ET 4047</a:t>
            </a:r>
            <a:endParaRPr/>
          </a:p>
        </p:txBody>
      </p:sp>
      <p:pic>
        <p:nvPicPr>
          <p:cNvPr id="351" name="Google Shape;351;p20"/>
          <p:cNvPicPr preferRelativeResize="0"/>
          <p:nvPr/>
        </p:nvPicPr>
        <p:blipFill rotWithShape="1">
          <a:blip r:embed="rId4">
            <a:alphaModFix/>
          </a:blip>
          <a:srcRect/>
          <a:stretch/>
        </p:blipFill>
        <p:spPr>
          <a:xfrm>
            <a:off x="14288680" y="2479066"/>
            <a:ext cx="3632127" cy="79272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1"/>
          <p:cNvSpPr txBox="1"/>
          <p:nvPr/>
        </p:nvSpPr>
        <p:spPr>
          <a:xfrm>
            <a:off x="1028700" y="1669415"/>
            <a:ext cx="9776700" cy="2154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3999" b="1" i="0" u="none" strike="noStrike" cap="none">
                <a:solidFill>
                  <a:srgbClr val="000000"/>
                </a:solidFill>
                <a:latin typeface="DM Sans"/>
                <a:ea typeface="DM Sans"/>
                <a:cs typeface="DM Sans"/>
                <a:sym typeface="DM Sans"/>
              </a:rPr>
              <a:t>Conclusion</a:t>
            </a:r>
            <a:endParaRPr sz="1000"/>
          </a:p>
        </p:txBody>
      </p:sp>
      <p:pic>
        <p:nvPicPr>
          <p:cNvPr id="357" name="Google Shape;357;p21"/>
          <p:cNvPicPr preferRelativeResize="0"/>
          <p:nvPr/>
        </p:nvPicPr>
        <p:blipFill rotWithShape="1">
          <a:blip r:embed="rId3">
            <a:alphaModFix/>
          </a:blip>
          <a:srcRect/>
          <a:stretch/>
        </p:blipFill>
        <p:spPr>
          <a:xfrm flipH="1">
            <a:off x="2995221" y="4060015"/>
            <a:ext cx="8267978" cy="4765362"/>
          </a:xfrm>
          <a:prstGeom prst="rect">
            <a:avLst/>
          </a:prstGeom>
          <a:noFill/>
          <a:ln>
            <a:noFill/>
          </a:ln>
        </p:spPr>
      </p:pic>
      <p:sp>
        <p:nvSpPr>
          <p:cNvPr id="358" name="Google Shape;358;p21"/>
          <p:cNvSpPr txBox="1"/>
          <p:nvPr/>
        </p:nvSpPr>
        <p:spPr>
          <a:xfrm>
            <a:off x="3144961" y="4520973"/>
            <a:ext cx="8118238" cy="271458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200" b="0" i="0" u="none" strike="noStrike" cap="none" dirty="0">
                <a:solidFill>
                  <a:srgbClr val="FFFFFF"/>
                </a:solidFill>
                <a:latin typeface="DM Sans"/>
                <a:ea typeface="DM Sans"/>
                <a:cs typeface="DM Sans"/>
                <a:sym typeface="DM Sans"/>
              </a:rPr>
              <a:t>The Model can be improved by using better dataset and improved algorithm</a:t>
            </a:r>
            <a:endParaRPr dirty="0"/>
          </a:p>
        </p:txBody>
      </p:sp>
      <p:sp>
        <p:nvSpPr>
          <p:cNvPr id="359" name="Google Shape;359;p21"/>
          <p:cNvSpPr txBox="1"/>
          <p:nvPr/>
        </p:nvSpPr>
        <p:spPr>
          <a:xfrm>
            <a:off x="1028700" y="981075"/>
            <a:ext cx="3933043" cy="41211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ET 4047</a:t>
            </a:r>
            <a:endParaRPr/>
          </a:p>
        </p:txBody>
      </p:sp>
      <p:pic>
        <p:nvPicPr>
          <p:cNvPr id="360" name="Google Shape;360;p21"/>
          <p:cNvPicPr preferRelativeResize="0"/>
          <p:nvPr/>
        </p:nvPicPr>
        <p:blipFill rotWithShape="1">
          <a:blip r:embed="rId4">
            <a:alphaModFix/>
          </a:blip>
          <a:srcRect/>
          <a:stretch/>
        </p:blipFill>
        <p:spPr>
          <a:xfrm>
            <a:off x="14288680" y="2479066"/>
            <a:ext cx="3632127" cy="792726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grpSp>
        <p:nvGrpSpPr>
          <p:cNvPr id="365" name="Google Shape;365;p22"/>
          <p:cNvGrpSpPr/>
          <p:nvPr/>
        </p:nvGrpSpPr>
        <p:grpSpPr>
          <a:xfrm>
            <a:off x="9761782" y="2733344"/>
            <a:ext cx="4894263" cy="3239975"/>
            <a:chOff x="0" y="0"/>
            <a:chExt cx="6525684" cy="4319967"/>
          </a:xfrm>
        </p:grpSpPr>
        <p:pic>
          <p:nvPicPr>
            <p:cNvPr id="366" name="Google Shape;366;p22"/>
            <p:cNvPicPr preferRelativeResize="0"/>
            <p:nvPr/>
          </p:nvPicPr>
          <p:blipFill rotWithShape="1">
            <a:blip r:embed="rId3">
              <a:alphaModFix/>
            </a:blip>
            <a:srcRect l="6466" r="6466"/>
            <a:stretch/>
          </p:blipFill>
          <p:spPr>
            <a:xfrm flipH="1">
              <a:off x="0" y="0"/>
              <a:ext cx="6525684" cy="4319967"/>
            </a:xfrm>
            <a:prstGeom prst="rect">
              <a:avLst/>
            </a:prstGeom>
            <a:noFill/>
            <a:ln>
              <a:noFill/>
            </a:ln>
          </p:spPr>
        </p:pic>
        <p:sp>
          <p:nvSpPr>
            <p:cNvPr id="367" name="Google Shape;367;p22"/>
            <p:cNvSpPr txBox="1"/>
            <p:nvPr/>
          </p:nvSpPr>
          <p:spPr>
            <a:xfrm>
              <a:off x="892468" y="218527"/>
              <a:ext cx="4740747" cy="22352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800" b="0" i="0" u="none" strike="noStrike" cap="none" dirty="0">
                  <a:solidFill>
                    <a:srgbClr val="FFFFFF"/>
                  </a:solidFill>
                  <a:latin typeface="DM Sans"/>
                  <a:ea typeface="DM Sans"/>
                  <a:cs typeface="DM Sans"/>
                  <a:sym typeface="DM Sans"/>
                </a:rPr>
                <a:t>Thank you for participating. Don't forget about your mental health!</a:t>
              </a:r>
              <a:endParaRPr dirty="0"/>
            </a:p>
          </p:txBody>
        </p:sp>
      </p:grpSp>
      <p:sp>
        <p:nvSpPr>
          <p:cNvPr id="368" name="Google Shape;368;p22"/>
          <p:cNvSpPr txBox="1"/>
          <p:nvPr/>
        </p:nvSpPr>
        <p:spPr>
          <a:xfrm>
            <a:off x="3631955" y="5475933"/>
            <a:ext cx="9147311" cy="141346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9600" b="1" i="0" u="none" strike="noStrike" cap="none">
                <a:solidFill>
                  <a:srgbClr val="000000"/>
                </a:solidFill>
                <a:latin typeface="DM Sans"/>
                <a:ea typeface="DM Sans"/>
                <a:cs typeface="DM Sans"/>
                <a:sym typeface="DM Sans"/>
              </a:rPr>
              <a:t>We're done!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p:nvPr/>
        </p:nvSpPr>
        <p:spPr>
          <a:xfrm>
            <a:off x="9248564" y="7467239"/>
            <a:ext cx="3377505" cy="642113"/>
          </a:xfrm>
          <a:custGeom>
            <a:avLst/>
            <a:gdLst/>
            <a:ahLst/>
            <a:cxnLst/>
            <a:rect l="l" t="t" r="r" b="b"/>
            <a:pathLst>
              <a:path w="3473695" h="660400" extrusionOk="0">
                <a:moveTo>
                  <a:pt x="3349234" y="660400"/>
                </a:moveTo>
                <a:lnTo>
                  <a:pt x="124460" y="660400"/>
                </a:lnTo>
                <a:cubicBezTo>
                  <a:pt x="55880" y="660400"/>
                  <a:pt x="0" y="604520"/>
                  <a:pt x="0" y="535940"/>
                </a:cubicBezTo>
                <a:lnTo>
                  <a:pt x="0" y="124460"/>
                </a:lnTo>
                <a:cubicBezTo>
                  <a:pt x="0" y="55880"/>
                  <a:pt x="55880" y="0"/>
                  <a:pt x="124460" y="0"/>
                </a:cubicBezTo>
                <a:lnTo>
                  <a:pt x="3349234" y="0"/>
                </a:lnTo>
                <a:cubicBezTo>
                  <a:pt x="3417815" y="0"/>
                  <a:pt x="3473695" y="55880"/>
                  <a:pt x="3473695" y="124460"/>
                </a:cubicBezTo>
                <a:lnTo>
                  <a:pt x="3473695" y="535940"/>
                </a:lnTo>
                <a:cubicBezTo>
                  <a:pt x="3473695" y="604520"/>
                  <a:pt x="3417815" y="660400"/>
                  <a:pt x="3349234" y="660400"/>
                </a:cubicBezTo>
                <a:close/>
              </a:path>
            </a:pathLst>
          </a:custGeom>
          <a:solidFill>
            <a:srgbClr val="97EDAA">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3230982" y="7467239"/>
            <a:ext cx="3377505" cy="642113"/>
          </a:xfrm>
          <a:custGeom>
            <a:avLst/>
            <a:gdLst/>
            <a:ahLst/>
            <a:cxnLst/>
            <a:rect l="l" t="t" r="r" b="b"/>
            <a:pathLst>
              <a:path w="3473695" h="660400" extrusionOk="0">
                <a:moveTo>
                  <a:pt x="3349234" y="660400"/>
                </a:moveTo>
                <a:lnTo>
                  <a:pt x="124460" y="660400"/>
                </a:lnTo>
                <a:cubicBezTo>
                  <a:pt x="55880" y="660400"/>
                  <a:pt x="0" y="604520"/>
                  <a:pt x="0" y="535940"/>
                </a:cubicBezTo>
                <a:lnTo>
                  <a:pt x="0" y="124460"/>
                </a:lnTo>
                <a:cubicBezTo>
                  <a:pt x="0" y="55880"/>
                  <a:pt x="55880" y="0"/>
                  <a:pt x="124460" y="0"/>
                </a:cubicBezTo>
                <a:lnTo>
                  <a:pt x="3349234" y="0"/>
                </a:lnTo>
                <a:cubicBezTo>
                  <a:pt x="3417815" y="0"/>
                  <a:pt x="3473695" y="55880"/>
                  <a:pt x="3473695" y="124460"/>
                </a:cubicBezTo>
                <a:lnTo>
                  <a:pt x="3473695" y="535940"/>
                </a:lnTo>
                <a:cubicBezTo>
                  <a:pt x="3473695" y="604520"/>
                  <a:pt x="3417815" y="660400"/>
                  <a:pt x="3349234" y="660400"/>
                </a:cubicBezTo>
                <a:close/>
              </a:path>
            </a:pathLst>
          </a:custGeom>
          <a:solidFill>
            <a:srgbClr val="97EDAA">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9248564" y="3561135"/>
            <a:ext cx="3515177" cy="3515162"/>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l="-12545" r="-1254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3162146" y="3561135"/>
            <a:ext cx="3515177" cy="3515162"/>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4">
              <a:alphaModFix/>
            </a:blip>
            <a:stretch>
              <a:fillRect t="-5554" b="-5553"/>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3"/>
          <p:cNvGrpSpPr/>
          <p:nvPr/>
        </p:nvGrpSpPr>
        <p:grpSpPr>
          <a:xfrm>
            <a:off x="1610677" y="2220150"/>
            <a:ext cx="5684951" cy="2046582"/>
            <a:chOff x="0" y="0"/>
            <a:chExt cx="7579935" cy="2728777"/>
          </a:xfrm>
        </p:grpSpPr>
        <p:pic>
          <p:nvPicPr>
            <p:cNvPr id="129" name="Google Shape;129;p3"/>
            <p:cNvPicPr preferRelativeResize="0"/>
            <p:nvPr/>
          </p:nvPicPr>
          <p:blipFill rotWithShape="1">
            <a:blip r:embed="rId5">
              <a:alphaModFix/>
            </a:blip>
            <a:srcRect/>
            <a:stretch/>
          </p:blipFill>
          <p:spPr>
            <a:xfrm>
              <a:off x="0" y="0"/>
              <a:ext cx="7579935" cy="2728777"/>
            </a:xfrm>
            <a:prstGeom prst="rect">
              <a:avLst/>
            </a:prstGeom>
            <a:noFill/>
            <a:ln>
              <a:noFill/>
            </a:ln>
          </p:spPr>
        </p:pic>
        <p:sp>
          <p:nvSpPr>
            <p:cNvPr id="130" name="Google Shape;130;p3"/>
            <p:cNvSpPr txBox="1"/>
            <p:nvPr/>
          </p:nvSpPr>
          <p:spPr>
            <a:xfrm>
              <a:off x="1084768" y="317273"/>
              <a:ext cx="5410398" cy="1047115"/>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None/>
              </a:pPr>
              <a:r>
                <a:rPr lang="en-US" sz="5600" b="0" i="0" u="none" strike="noStrike" cap="none">
                  <a:solidFill>
                    <a:srgbClr val="FFFFFF"/>
                  </a:solidFill>
                  <a:latin typeface="DM Sans"/>
                  <a:ea typeface="DM Sans"/>
                  <a:cs typeface="DM Sans"/>
                  <a:sym typeface="DM Sans"/>
                </a:rPr>
                <a:t>Introduction</a:t>
              </a:r>
              <a:endParaRPr/>
            </a:p>
          </p:txBody>
        </p:sp>
      </p:grpSp>
      <p:sp>
        <p:nvSpPr>
          <p:cNvPr id="131" name="Google Shape;131;p3"/>
          <p:cNvSpPr txBox="1"/>
          <p:nvPr/>
        </p:nvSpPr>
        <p:spPr>
          <a:xfrm>
            <a:off x="10007766" y="7615267"/>
            <a:ext cx="1859100" cy="387572"/>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None/>
            </a:pPr>
            <a:r>
              <a:rPr lang="en-US" sz="2800" b="0" i="0" u="none" strike="noStrike" cap="none">
                <a:solidFill>
                  <a:srgbClr val="000000"/>
                </a:solidFill>
                <a:latin typeface="DM Sans"/>
                <a:ea typeface="DM Sans"/>
                <a:cs typeface="DM Sans"/>
                <a:sym typeface="DM Sans"/>
              </a:rPr>
              <a:t>Depression</a:t>
            </a:r>
            <a:endParaRPr/>
          </a:p>
        </p:txBody>
      </p:sp>
      <p:sp>
        <p:nvSpPr>
          <p:cNvPr id="132" name="Google Shape;132;p3"/>
          <p:cNvSpPr txBox="1"/>
          <p:nvPr/>
        </p:nvSpPr>
        <p:spPr>
          <a:xfrm>
            <a:off x="13612381" y="7613559"/>
            <a:ext cx="2614706" cy="387572"/>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None/>
            </a:pPr>
            <a:r>
              <a:rPr lang="en-US" sz="2800" b="0" i="0" u="none" strike="noStrike" cap="none">
                <a:solidFill>
                  <a:srgbClr val="000000"/>
                </a:solidFill>
                <a:latin typeface="DM Sans"/>
                <a:ea typeface="DM Sans"/>
                <a:cs typeface="DM Sans"/>
                <a:sym typeface="DM Sans"/>
              </a:rPr>
              <a:t>Mental Disorder</a:t>
            </a:r>
            <a:endParaRPr/>
          </a:p>
        </p:txBody>
      </p:sp>
      <p:sp>
        <p:nvSpPr>
          <p:cNvPr id="133" name="Google Shape;133;p3"/>
          <p:cNvSpPr txBox="1"/>
          <p:nvPr/>
        </p:nvSpPr>
        <p:spPr>
          <a:xfrm>
            <a:off x="13326257" y="981075"/>
            <a:ext cx="3933043" cy="412115"/>
          </a:xfrm>
          <a:prstGeom prst="rect">
            <a:avLst/>
          </a:prstGeom>
          <a:noFill/>
          <a:ln>
            <a:noFill/>
          </a:ln>
        </p:spPr>
        <p:txBody>
          <a:bodyPr spcFirstLastPara="1" wrap="square" lIns="0" tIns="0" rIns="0" bIns="0" anchor="t" anchorCtr="0">
            <a:spAutoFit/>
          </a:bodyPr>
          <a:lstStyle/>
          <a:p>
            <a:pPr marL="0" marR="0" lvl="0" indent="0" algn="r"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Desember 2020</a:t>
            </a:r>
            <a:endParaRPr/>
          </a:p>
        </p:txBody>
      </p:sp>
      <p:sp>
        <p:nvSpPr>
          <p:cNvPr id="134" name="Google Shape;134;p3"/>
          <p:cNvSpPr txBox="1"/>
          <p:nvPr/>
        </p:nvSpPr>
        <p:spPr>
          <a:xfrm>
            <a:off x="1028700" y="981075"/>
            <a:ext cx="3933043" cy="41211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ET 4047</a:t>
            </a:r>
            <a:endParaRPr/>
          </a:p>
        </p:txBody>
      </p:sp>
      <p:sp>
        <p:nvSpPr>
          <p:cNvPr id="135" name="Google Shape;135;p3"/>
          <p:cNvSpPr txBox="1"/>
          <p:nvPr/>
        </p:nvSpPr>
        <p:spPr>
          <a:xfrm>
            <a:off x="1610677" y="4628105"/>
            <a:ext cx="6951346" cy="17272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1" i="0" u="none" strike="noStrike" cap="none">
                <a:solidFill>
                  <a:srgbClr val="000000"/>
                </a:solidFill>
                <a:latin typeface="DM Sans"/>
                <a:ea typeface="DM Sans"/>
                <a:cs typeface="DM Sans"/>
                <a:sym typeface="DM Sans"/>
              </a:rPr>
              <a:t>Depression</a:t>
            </a:r>
            <a:r>
              <a:rPr lang="en-US" sz="3500" b="0" i="0" u="none" strike="noStrike" cap="none">
                <a:solidFill>
                  <a:srgbClr val="000000"/>
                </a:solidFill>
                <a:latin typeface="DM Sans"/>
                <a:ea typeface="DM Sans"/>
                <a:cs typeface="DM Sans"/>
                <a:sym typeface="DM Sans"/>
              </a:rPr>
              <a:t> is a common</a:t>
            </a:r>
            <a:r>
              <a:rPr lang="en-US" sz="3500" b="1" i="0" u="none" strike="noStrike" cap="none">
                <a:solidFill>
                  <a:srgbClr val="000000"/>
                </a:solidFill>
                <a:latin typeface="DM Sans"/>
                <a:ea typeface="DM Sans"/>
                <a:cs typeface="DM Sans"/>
                <a:sym typeface="DM Sans"/>
              </a:rPr>
              <a:t> mental disorder</a:t>
            </a:r>
            <a:r>
              <a:rPr lang="en-US" sz="3500" b="0" i="0" u="none" strike="noStrike" cap="none">
                <a:solidFill>
                  <a:srgbClr val="000000"/>
                </a:solidFill>
                <a:latin typeface="DM Sans"/>
                <a:ea typeface="DM Sans"/>
                <a:cs typeface="DM Sans"/>
                <a:sym typeface="DM Sans"/>
              </a:rPr>
              <a:t> and one of the main causes of disability worldwide</a:t>
            </a:r>
            <a:endParaRPr/>
          </a:p>
        </p:txBody>
      </p:sp>
      <p:sp>
        <p:nvSpPr>
          <p:cNvPr id="136" name="Google Shape;136;p3"/>
          <p:cNvSpPr txBox="1"/>
          <p:nvPr/>
        </p:nvSpPr>
        <p:spPr>
          <a:xfrm>
            <a:off x="1610677" y="6999244"/>
            <a:ext cx="6951346" cy="90741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800" b="0" i="0" u="none" strike="noStrike" cap="none">
                <a:solidFill>
                  <a:srgbClr val="000000"/>
                </a:solidFill>
                <a:latin typeface="DM Sans"/>
                <a:ea typeface="DM Sans"/>
                <a:cs typeface="DM Sans"/>
                <a:sym typeface="DM Sans"/>
              </a:rPr>
              <a:t>Globally, there are about 450 million people who are affected by depression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4"/>
          <p:cNvSpPr/>
          <p:nvPr/>
        </p:nvSpPr>
        <p:spPr>
          <a:xfrm>
            <a:off x="451633" y="2395254"/>
            <a:ext cx="17384733" cy="7373171"/>
          </a:xfrm>
          <a:custGeom>
            <a:avLst/>
            <a:gdLst/>
            <a:ahLst/>
            <a:cxnLst/>
            <a:rect l="l" t="t" r="r" b="b"/>
            <a:pathLst>
              <a:path w="9620467" h="4080209" extrusionOk="0">
                <a:moveTo>
                  <a:pt x="9496007" y="4080209"/>
                </a:moveTo>
                <a:lnTo>
                  <a:pt x="124460" y="4080209"/>
                </a:lnTo>
                <a:cubicBezTo>
                  <a:pt x="55880" y="4080209"/>
                  <a:pt x="0" y="4024329"/>
                  <a:pt x="0" y="3955749"/>
                </a:cubicBezTo>
                <a:lnTo>
                  <a:pt x="0" y="124460"/>
                </a:lnTo>
                <a:cubicBezTo>
                  <a:pt x="0" y="55880"/>
                  <a:pt x="55880" y="0"/>
                  <a:pt x="124460" y="0"/>
                </a:cubicBezTo>
                <a:lnTo>
                  <a:pt x="9496007" y="0"/>
                </a:lnTo>
                <a:cubicBezTo>
                  <a:pt x="9564587" y="0"/>
                  <a:pt x="9620467" y="55880"/>
                  <a:pt x="9620467" y="124460"/>
                </a:cubicBezTo>
                <a:lnTo>
                  <a:pt x="9620467" y="3955749"/>
                </a:lnTo>
                <a:cubicBezTo>
                  <a:pt x="9620467" y="4024329"/>
                  <a:pt x="9564587" y="4080209"/>
                  <a:pt x="9496007" y="408020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 name="Google Shape;142;p4"/>
          <p:cNvPicPr preferRelativeResize="0"/>
          <p:nvPr/>
        </p:nvPicPr>
        <p:blipFill rotWithShape="1">
          <a:blip r:embed="rId3">
            <a:alphaModFix/>
          </a:blip>
          <a:srcRect/>
          <a:stretch/>
        </p:blipFill>
        <p:spPr>
          <a:xfrm>
            <a:off x="451633" y="3675455"/>
            <a:ext cx="10571399" cy="6092970"/>
          </a:xfrm>
          <a:prstGeom prst="rect">
            <a:avLst/>
          </a:prstGeom>
          <a:noFill/>
          <a:ln>
            <a:noFill/>
          </a:ln>
        </p:spPr>
      </p:pic>
      <p:sp>
        <p:nvSpPr>
          <p:cNvPr id="143" name="Google Shape;143;p4"/>
          <p:cNvSpPr txBox="1"/>
          <p:nvPr/>
        </p:nvSpPr>
        <p:spPr>
          <a:xfrm>
            <a:off x="1123032" y="3689521"/>
            <a:ext cx="9228600" cy="4632037"/>
          </a:xfrm>
          <a:prstGeom prst="rect">
            <a:avLst/>
          </a:prstGeom>
          <a:noFill/>
          <a:ln>
            <a:noFill/>
          </a:ln>
        </p:spPr>
        <p:txBody>
          <a:bodyPr spcFirstLastPara="1" wrap="square" lIns="0" tIns="0" rIns="0" bIns="0" anchor="t" anchorCtr="0">
            <a:spAutoFit/>
          </a:bodyPr>
          <a:lstStyle/>
          <a:p>
            <a:pPr marL="0" marR="0" lvl="0" indent="0" algn="ctr" rtl="0">
              <a:lnSpc>
                <a:spcPct val="140020"/>
              </a:lnSpc>
              <a:spcBef>
                <a:spcPts val="0"/>
              </a:spcBef>
              <a:spcAft>
                <a:spcPts val="0"/>
              </a:spcAft>
              <a:buNone/>
            </a:pPr>
            <a:r>
              <a:rPr lang="en-US" sz="4300" b="0" i="0" u="none" strike="noStrike" cap="none" dirty="0">
                <a:solidFill>
                  <a:srgbClr val="FFFFFF"/>
                </a:solidFill>
                <a:latin typeface="DM Sans"/>
                <a:ea typeface="DM Sans"/>
                <a:cs typeface="DM Sans"/>
                <a:sym typeface="DM Sans"/>
              </a:rPr>
              <a:t>Many patients do not receive an earlier depression diagnosis in consultation with general practitioners, with roughly 50% of the cases detected</a:t>
            </a:r>
            <a:endParaRPr sz="4300" dirty="0"/>
          </a:p>
        </p:txBody>
      </p:sp>
      <p:grpSp>
        <p:nvGrpSpPr>
          <p:cNvPr id="144" name="Google Shape;144;p4"/>
          <p:cNvGrpSpPr/>
          <p:nvPr/>
        </p:nvGrpSpPr>
        <p:grpSpPr>
          <a:xfrm>
            <a:off x="451633" y="469877"/>
            <a:ext cx="12704987" cy="1492276"/>
            <a:chOff x="0" y="-95250"/>
            <a:chExt cx="16939983" cy="1989703"/>
          </a:xfrm>
        </p:grpSpPr>
        <p:sp>
          <p:nvSpPr>
            <p:cNvPr id="145" name="Google Shape;145;p4"/>
            <p:cNvSpPr txBox="1"/>
            <p:nvPr/>
          </p:nvSpPr>
          <p:spPr>
            <a:xfrm>
              <a:off x="0" y="-95250"/>
              <a:ext cx="16939983" cy="1207316"/>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5499" b="1" i="0" u="none" strike="noStrike" cap="none">
                  <a:solidFill>
                    <a:srgbClr val="000000"/>
                  </a:solidFill>
                  <a:latin typeface="DM Sans"/>
                  <a:ea typeface="DM Sans"/>
                  <a:cs typeface="DM Sans"/>
                  <a:sym typeface="DM Sans"/>
                </a:rPr>
                <a:t>Depression must be detected first</a:t>
              </a:r>
              <a:endParaRPr/>
            </a:p>
          </p:txBody>
        </p:sp>
        <p:sp>
          <p:nvSpPr>
            <p:cNvPr id="146" name="Google Shape;146;p4"/>
            <p:cNvSpPr txBox="1"/>
            <p:nvPr/>
          </p:nvSpPr>
          <p:spPr>
            <a:xfrm>
              <a:off x="0" y="1182618"/>
              <a:ext cx="16939983" cy="71183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a:solidFill>
                    <a:srgbClr val="000000"/>
                  </a:solidFill>
                  <a:latin typeface="DM Sans"/>
                  <a:ea typeface="DM Sans"/>
                  <a:cs typeface="DM Sans"/>
                  <a:sym typeface="DM Sans"/>
                </a:rPr>
                <a:t>Before they receive treatment</a:t>
              </a:r>
              <a:endParaRPr/>
            </a:p>
          </p:txBody>
        </p:sp>
      </p:grpSp>
      <p:pic>
        <p:nvPicPr>
          <p:cNvPr id="147" name="Google Shape;147;p4" descr="Sebuah gambar berisi menaiki, kereta api, mengemudi, burung&#10;&#10;Deskripsi dibuat secara otomatis"/>
          <p:cNvPicPr preferRelativeResize="0"/>
          <p:nvPr/>
        </p:nvPicPr>
        <p:blipFill rotWithShape="1">
          <a:blip r:embed="rId4">
            <a:alphaModFix/>
          </a:blip>
          <a:srcRect/>
          <a:stretch/>
        </p:blipFill>
        <p:spPr>
          <a:xfrm>
            <a:off x="11506200" y="3777683"/>
            <a:ext cx="5791200" cy="43379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p:nvPr/>
        </p:nvSpPr>
        <p:spPr>
          <a:xfrm>
            <a:off x="451633" y="2464074"/>
            <a:ext cx="17384733" cy="7373171"/>
          </a:xfrm>
          <a:custGeom>
            <a:avLst/>
            <a:gdLst/>
            <a:ahLst/>
            <a:cxnLst/>
            <a:rect l="l" t="t" r="r" b="b"/>
            <a:pathLst>
              <a:path w="9620467" h="4080209" extrusionOk="0">
                <a:moveTo>
                  <a:pt x="9496007" y="4080209"/>
                </a:moveTo>
                <a:lnTo>
                  <a:pt x="124460" y="4080209"/>
                </a:lnTo>
                <a:cubicBezTo>
                  <a:pt x="55880" y="4080209"/>
                  <a:pt x="0" y="4024329"/>
                  <a:pt x="0" y="3955749"/>
                </a:cubicBezTo>
                <a:lnTo>
                  <a:pt x="0" y="124460"/>
                </a:lnTo>
                <a:cubicBezTo>
                  <a:pt x="0" y="55880"/>
                  <a:pt x="55880" y="0"/>
                  <a:pt x="124460" y="0"/>
                </a:cubicBezTo>
                <a:lnTo>
                  <a:pt x="9496007" y="0"/>
                </a:lnTo>
                <a:cubicBezTo>
                  <a:pt x="9564587" y="0"/>
                  <a:pt x="9620467" y="55880"/>
                  <a:pt x="9620467" y="124460"/>
                </a:cubicBezTo>
                <a:lnTo>
                  <a:pt x="9620467" y="3955749"/>
                </a:lnTo>
                <a:cubicBezTo>
                  <a:pt x="9620467" y="4024329"/>
                  <a:pt x="9564587" y="4080209"/>
                  <a:pt x="9496007" y="408020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5"/>
          <p:cNvGrpSpPr/>
          <p:nvPr/>
        </p:nvGrpSpPr>
        <p:grpSpPr>
          <a:xfrm>
            <a:off x="1252113" y="3904779"/>
            <a:ext cx="6440638" cy="1709303"/>
            <a:chOff x="0" y="0"/>
            <a:chExt cx="8587518" cy="2279070"/>
          </a:xfrm>
        </p:grpSpPr>
        <p:sp>
          <p:nvSpPr>
            <p:cNvPr id="154" name="Google Shape;154;p5"/>
            <p:cNvSpPr/>
            <p:nvPr/>
          </p:nvSpPr>
          <p:spPr>
            <a:xfrm>
              <a:off x="0" y="0"/>
              <a:ext cx="8587518" cy="2279070"/>
            </a:xfrm>
            <a:custGeom>
              <a:avLst/>
              <a:gdLst/>
              <a:ahLst/>
              <a:cxnLst/>
              <a:rect l="l" t="t" r="r" b="b"/>
              <a:pathLst>
                <a:path w="3680890" h="976884" extrusionOk="0">
                  <a:moveTo>
                    <a:pt x="3556430" y="976884"/>
                  </a:moveTo>
                  <a:lnTo>
                    <a:pt x="124460" y="976884"/>
                  </a:lnTo>
                  <a:cubicBezTo>
                    <a:pt x="55880" y="976884"/>
                    <a:pt x="0" y="921004"/>
                    <a:pt x="0" y="852424"/>
                  </a:cubicBezTo>
                  <a:lnTo>
                    <a:pt x="0" y="124460"/>
                  </a:lnTo>
                  <a:cubicBezTo>
                    <a:pt x="0" y="55880"/>
                    <a:pt x="55880" y="0"/>
                    <a:pt x="124460" y="0"/>
                  </a:cubicBezTo>
                  <a:lnTo>
                    <a:pt x="3556430" y="0"/>
                  </a:lnTo>
                  <a:cubicBezTo>
                    <a:pt x="3625010" y="0"/>
                    <a:pt x="3680890" y="55880"/>
                    <a:pt x="3680890" y="124460"/>
                  </a:cubicBezTo>
                  <a:lnTo>
                    <a:pt x="3680890" y="852424"/>
                  </a:lnTo>
                  <a:cubicBezTo>
                    <a:pt x="3680890" y="921004"/>
                    <a:pt x="3625010" y="976884"/>
                    <a:pt x="3556430" y="976884"/>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txBox="1"/>
            <p:nvPr/>
          </p:nvSpPr>
          <p:spPr>
            <a:xfrm>
              <a:off x="314276" y="260153"/>
              <a:ext cx="7958966" cy="1269996"/>
            </a:xfrm>
            <a:prstGeom prst="rect">
              <a:avLst/>
            </a:prstGeom>
            <a:noFill/>
            <a:ln>
              <a:noFill/>
            </a:ln>
          </p:spPr>
          <p:txBody>
            <a:bodyPr spcFirstLastPara="1" wrap="square" lIns="0" tIns="0" rIns="0" bIns="0" anchor="t" anchorCtr="0">
              <a:spAutoFit/>
            </a:bodyPr>
            <a:lstStyle/>
            <a:p>
              <a:pPr marL="0" marR="0" lvl="0" indent="0" algn="ctr" rtl="0">
                <a:lnSpc>
                  <a:spcPct val="130020"/>
                </a:lnSpc>
                <a:spcBef>
                  <a:spcPts val="0"/>
                </a:spcBef>
                <a:spcAft>
                  <a:spcPts val="0"/>
                </a:spcAft>
                <a:buNone/>
              </a:pPr>
              <a:r>
                <a:rPr lang="en-US" sz="2968" b="0" i="0" u="none" strike="noStrike" cap="none" dirty="0">
                  <a:solidFill>
                    <a:srgbClr val="FFFFFF"/>
                  </a:solidFill>
                  <a:latin typeface="DM Sans"/>
                  <a:ea typeface="DM Sans"/>
                  <a:cs typeface="DM Sans"/>
                  <a:sym typeface="DM Sans"/>
                </a:rPr>
                <a:t>Twitter posts have been considered to convey the model</a:t>
              </a:r>
              <a:endParaRPr dirty="0"/>
            </a:p>
          </p:txBody>
        </p:sp>
      </p:grpSp>
      <p:pic>
        <p:nvPicPr>
          <p:cNvPr id="156" name="Google Shape;156;p5"/>
          <p:cNvPicPr preferRelativeResize="0"/>
          <p:nvPr/>
        </p:nvPicPr>
        <p:blipFill rotWithShape="1">
          <a:blip r:embed="rId3">
            <a:alphaModFix/>
          </a:blip>
          <a:srcRect/>
          <a:stretch/>
        </p:blipFill>
        <p:spPr>
          <a:xfrm>
            <a:off x="10814675" y="3904779"/>
            <a:ext cx="6444625" cy="4215859"/>
          </a:xfrm>
          <a:prstGeom prst="rect">
            <a:avLst/>
          </a:prstGeom>
          <a:noFill/>
          <a:ln>
            <a:noFill/>
          </a:ln>
        </p:spPr>
      </p:pic>
      <p:sp>
        <p:nvSpPr>
          <p:cNvPr id="157" name="Google Shape;157;p5"/>
          <p:cNvSpPr txBox="1"/>
          <p:nvPr/>
        </p:nvSpPr>
        <p:spPr>
          <a:xfrm>
            <a:off x="559136" y="354505"/>
            <a:ext cx="12306053" cy="929299"/>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5499" b="1" i="0" u="none" strike="noStrike" cap="none">
                <a:solidFill>
                  <a:srgbClr val="000000"/>
                </a:solidFill>
                <a:latin typeface="DM Sans"/>
                <a:ea typeface="DM Sans"/>
                <a:cs typeface="DM Sans"/>
                <a:sym typeface="DM Sans"/>
              </a:rPr>
              <a:t>Machine Learning Approach is Used</a:t>
            </a:r>
            <a:endParaRPr/>
          </a:p>
        </p:txBody>
      </p:sp>
      <p:sp>
        <p:nvSpPr>
          <p:cNvPr id="158" name="Google Shape;158;p5"/>
          <p:cNvSpPr txBox="1"/>
          <p:nvPr/>
        </p:nvSpPr>
        <p:spPr>
          <a:xfrm>
            <a:off x="559136" y="1361134"/>
            <a:ext cx="9053741" cy="379095"/>
          </a:xfrm>
          <a:prstGeom prst="rect">
            <a:avLst/>
          </a:prstGeom>
          <a:noFill/>
          <a:ln>
            <a:noFill/>
          </a:ln>
        </p:spPr>
        <p:txBody>
          <a:bodyPr spcFirstLastPara="1" wrap="square" lIns="0" tIns="0" rIns="0" bIns="0" anchor="t" anchorCtr="0">
            <a:spAutoFit/>
          </a:bodyPr>
          <a:lstStyle/>
          <a:p>
            <a:pPr marL="0" marR="0" lvl="0" indent="0" algn="l" rtl="0">
              <a:lnSpc>
                <a:spcPct val="139954"/>
              </a:lnSpc>
              <a:spcBef>
                <a:spcPts val="0"/>
              </a:spcBef>
              <a:spcAft>
                <a:spcPts val="0"/>
              </a:spcAft>
              <a:buNone/>
            </a:pPr>
            <a:r>
              <a:rPr lang="en-US" sz="2200" b="0" i="0" u="none" strike="noStrike" cap="none">
                <a:solidFill>
                  <a:srgbClr val="000000"/>
                </a:solidFill>
                <a:latin typeface="DM Sans"/>
                <a:ea typeface="DM Sans"/>
                <a:cs typeface="DM Sans"/>
                <a:sym typeface="DM Sans"/>
              </a:rPr>
              <a:t>To detect depression by analyzing the social media posts of users</a:t>
            </a:r>
            <a:endParaRPr/>
          </a:p>
        </p:txBody>
      </p:sp>
      <p:sp>
        <p:nvSpPr>
          <p:cNvPr id="159" name="Google Shape;159;p5"/>
          <p:cNvSpPr txBox="1"/>
          <p:nvPr/>
        </p:nvSpPr>
        <p:spPr>
          <a:xfrm>
            <a:off x="1028700" y="6565523"/>
            <a:ext cx="7902230" cy="1555115"/>
          </a:xfrm>
          <a:prstGeom prst="rect">
            <a:avLst/>
          </a:prstGeom>
          <a:noFill/>
          <a:ln>
            <a:noFill/>
          </a:ln>
        </p:spPr>
        <p:txBody>
          <a:bodyPr spcFirstLastPara="1" wrap="square" lIns="0" tIns="0" rIns="0" bIns="0" anchor="t" anchorCtr="0">
            <a:spAutoFit/>
          </a:bodyPr>
          <a:lstStyle/>
          <a:p>
            <a:pPr marL="0" marR="0" lvl="0" indent="0" algn="l" rtl="0">
              <a:lnSpc>
                <a:spcPct val="139965"/>
              </a:lnSpc>
              <a:spcBef>
                <a:spcPts val="0"/>
              </a:spcBef>
              <a:spcAft>
                <a:spcPts val="0"/>
              </a:spcAft>
              <a:buNone/>
            </a:pPr>
            <a:r>
              <a:rPr lang="en-US" sz="2900" b="0" i="0" u="none" strike="noStrike" cap="none">
                <a:solidFill>
                  <a:srgbClr val="000000"/>
                </a:solidFill>
                <a:latin typeface="Arial"/>
                <a:ea typeface="Arial"/>
                <a:cs typeface="Arial"/>
                <a:sym typeface="Arial"/>
              </a:rPr>
              <a:t>To analyze the collective data from Twitter, TF-IDF and BOW classifier techniques are used here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6"/>
          <p:cNvSpPr txBox="1"/>
          <p:nvPr/>
        </p:nvSpPr>
        <p:spPr>
          <a:xfrm>
            <a:off x="2825350" y="4047269"/>
            <a:ext cx="10587900" cy="19857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12900" b="1" i="0" u="none" strike="noStrike" cap="none">
                <a:solidFill>
                  <a:srgbClr val="000000"/>
                </a:solidFill>
                <a:latin typeface="DM Sans"/>
                <a:ea typeface="DM Sans"/>
                <a:cs typeface="DM Sans"/>
                <a:sym typeface="DM Sans"/>
              </a:rPr>
              <a:t>Methodology</a:t>
            </a:r>
            <a:endParaRPr sz="1300"/>
          </a:p>
        </p:txBody>
      </p:sp>
      <p:sp>
        <p:nvSpPr>
          <p:cNvPr id="165" name="Google Shape;165;p6"/>
          <p:cNvSpPr txBox="1"/>
          <p:nvPr/>
        </p:nvSpPr>
        <p:spPr>
          <a:xfrm>
            <a:off x="11164027" y="2892313"/>
            <a:ext cx="2693830" cy="408538"/>
          </a:xfrm>
          <a:prstGeom prst="rect">
            <a:avLst/>
          </a:prstGeom>
          <a:noFill/>
          <a:ln>
            <a:noFill/>
          </a:ln>
        </p:spPr>
        <p:txBody>
          <a:bodyPr spcFirstLastPara="1" wrap="square" lIns="0" tIns="0" rIns="0" bIns="0" anchor="t" anchorCtr="0">
            <a:spAutoFit/>
          </a:bodyPr>
          <a:lstStyle/>
          <a:p>
            <a:pPr marL="0" marR="0" lvl="0" indent="0" algn="ctr" rtl="0">
              <a:lnSpc>
                <a:spcPct val="139958"/>
              </a:lnSpc>
              <a:spcBef>
                <a:spcPts val="0"/>
              </a:spcBef>
              <a:spcAft>
                <a:spcPts val="0"/>
              </a:spcAft>
              <a:buNone/>
            </a:pPr>
            <a:r>
              <a:rPr lang="en-US" sz="2400" b="1" i="0" u="none" strike="noStrike" cap="none">
                <a:solidFill>
                  <a:srgbClr val="FFFFFF"/>
                </a:solidFill>
                <a:latin typeface="DM Sans"/>
                <a:ea typeface="DM Sans"/>
                <a:cs typeface="DM Sans"/>
                <a:sym typeface="DM Sans"/>
              </a:rPr>
              <a:t>Are you ready?</a:t>
            </a:r>
            <a:endParaRPr/>
          </a:p>
        </p:txBody>
      </p:sp>
      <p:pic>
        <p:nvPicPr>
          <p:cNvPr id="166" name="Google Shape;166;p6"/>
          <p:cNvPicPr preferRelativeResize="0"/>
          <p:nvPr/>
        </p:nvPicPr>
        <p:blipFill rotWithShape="1">
          <a:blip r:embed="rId3">
            <a:alphaModFix/>
          </a:blip>
          <a:srcRect/>
          <a:stretch/>
        </p:blipFill>
        <p:spPr>
          <a:xfrm>
            <a:off x="13413332" y="4065265"/>
            <a:ext cx="2663014" cy="6718614"/>
          </a:xfrm>
          <a:prstGeom prst="rect">
            <a:avLst/>
          </a:prstGeom>
          <a:noFill/>
          <a:ln>
            <a:noFill/>
          </a:ln>
        </p:spPr>
      </p:pic>
      <p:sp>
        <p:nvSpPr>
          <p:cNvPr id="167" name="Google Shape;167;p6"/>
          <p:cNvSpPr txBox="1"/>
          <p:nvPr/>
        </p:nvSpPr>
        <p:spPr>
          <a:xfrm>
            <a:off x="13326257" y="981075"/>
            <a:ext cx="3933043" cy="412115"/>
          </a:xfrm>
          <a:prstGeom prst="rect">
            <a:avLst/>
          </a:prstGeom>
          <a:noFill/>
          <a:ln>
            <a:noFill/>
          </a:ln>
        </p:spPr>
        <p:txBody>
          <a:bodyPr spcFirstLastPara="1" wrap="square" lIns="0" tIns="0" rIns="0" bIns="0" anchor="t" anchorCtr="0">
            <a:spAutoFit/>
          </a:bodyPr>
          <a:lstStyle/>
          <a:p>
            <a:pPr marL="0" marR="0" lvl="0" indent="0" algn="r"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Desember 2020</a:t>
            </a:r>
            <a:endParaRPr/>
          </a:p>
        </p:txBody>
      </p:sp>
      <p:sp>
        <p:nvSpPr>
          <p:cNvPr id="168" name="Google Shape;168;p6"/>
          <p:cNvSpPr txBox="1"/>
          <p:nvPr/>
        </p:nvSpPr>
        <p:spPr>
          <a:xfrm>
            <a:off x="1028700" y="981075"/>
            <a:ext cx="3933043" cy="41211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ET 4047</a:t>
            </a:r>
            <a:endParaRPr/>
          </a:p>
        </p:txBody>
      </p:sp>
      <p:pic>
        <p:nvPicPr>
          <p:cNvPr id="169" name="Google Shape;169;p6"/>
          <p:cNvPicPr preferRelativeResize="0"/>
          <p:nvPr/>
        </p:nvPicPr>
        <p:blipFill rotWithShape="1">
          <a:blip r:embed="rId4">
            <a:alphaModFix/>
          </a:blip>
          <a:srcRect/>
          <a:stretch/>
        </p:blipFill>
        <p:spPr>
          <a:xfrm>
            <a:off x="2592179" y="3126884"/>
            <a:ext cx="806085" cy="806085"/>
          </a:xfrm>
          <a:prstGeom prst="rect">
            <a:avLst/>
          </a:prstGeom>
          <a:noFill/>
          <a:ln>
            <a:noFill/>
          </a:ln>
        </p:spPr>
      </p:pic>
      <p:pic>
        <p:nvPicPr>
          <p:cNvPr id="170" name="Google Shape;170;p6"/>
          <p:cNvPicPr preferRelativeResize="0"/>
          <p:nvPr/>
        </p:nvPicPr>
        <p:blipFill rotWithShape="1">
          <a:blip r:embed="rId5">
            <a:alphaModFix/>
          </a:blip>
          <a:srcRect/>
          <a:stretch/>
        </p:blipFill>
        <p:spPr>
          <a:xfrm rot="381015">
            <a:off x="1743989" y="4519965"/>
            <a:ext cx="806085" cy="806085"/>
          </a:xfrm>
          <a:prstGeom prst="rect">
            <a:avLst/>
          </a:prstGeom>
          <a:noFill/>
          <a:ln>
            <a:noFill/>
          </a:ln>
        </p:spPr>
      </p:pic>
      <p:pic>
        <p:nvPicPr>
          <p:cNvPr id="171" name="Google Shape;171;p6"/>
          <p:cNvPicPr preferRelativeResize="0"/>
          <p:nvPr/>
        </p:nvPicPr>
        <p:blipFill rotWithShape="1">
          <a:blip r:embed="rId6">
            <a:alphaModFix/>
          </a:blip>
          <a:srcRect/>
          <a:stretch/>
        </p:blipFill>
        <p:spPr>
          <a:xfrm rot="-671145">
            <a:off x="2521649" y="5789787"/>
            <a:ext cx="806085" cy="8060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7"/>
          <p:cNvSpPr txBox="1"/>
          <p:nvPr/>
        </p:nvSpPr>
        <p:spPr>
          <a:xfrm>
            <a:off x="2015749" y="4135552"/>
            <a:ext cx="6702794" cy="3789045"/>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2700" b="0" i="0" u="none" strike="noStrike" cap="none">
                <a:solidFill>
                  <a:srgbClr val="000000"/>
                </a:solidFill>
                <a:latin typeface="DM Sans"/>
                <a:ea typeface="DM Sans"/>
                <a:cs typeface="DM Sans"/>
                <a:sym typeface="DM Sans"/>
              </a:rPr>
              <a:t>The workflow starts with a data collection step  for the generation of datasets. Following the collection of datasets, the data is  preprocessed through tokenization, stemming, and stop word removal. After this, the text classifier is trained. Last, the prediction is done by entering some texts to see the result</a:t>
            </a:r>
            <a:endParaRPr/>
          </a:p>
        </p:txBody>
      </p:sp>
      <p:pic>
        <p:nvPicPr>
          <p:cNvPr id="177" name="Google Shape;177;p7"/>
          <p:cNvPicPr preferRelativeResize="0"/>
          <p:nvPr/>
        </p:nvPicPr>
        <p:blipFill rotWithShape="1">
          <a:blip r:embed="rId3">
            <a:alphaModFix/>
          </a:blip>
          <a:srcRect/>
          <a:stretch/>
        </p:blipFill>
        <p:spPr>
          <a:xfrm>
            <a:off x="10601090" y="1386840"/>
            <a:ext cx="4432572" cy="8385948"/>
          </a:xfrm>
          <a:prstGeom prst="rect">
            <a:avLst/>
          </a:prstGeom>
          <a:noFill/>
          <a:ln>
            <a:noFill/>
          </a:ln>
        </p:spPr>
      </p:pic>
      <p:sp>
        <p:nvSpPr>
          <p:cNvPr id="178" name="Google Shape;178;p7"/>
          <p:cNvSpPr txBox="1"/>
          <p:nvPr/>
        </p:nvSpPr>
        <p:spPr>
          <a:xfrm>
            <a:off x="2015749" y="2390090"/>
            <a:ext cx="7128251" cy="12786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9600" b="1" i="0" u="none" strike="noStrike" cap="none">
                <a:solidFill>
                  <a:srgbClr val="000000"/>
                </a:solidFill>
                <a:latin typeface="DM Sans"/>
                <a:ea typeface="DM Sans"/>
                <a:cs typeface="DM Sans"/>
                <a:sym typeface="DM Sans"/>
              </a:rPr>
              <a:t>Workflow</a:t>
            </a:r>
            <a:endParaRPr/>
          </a:p>
        </p:txBody>
      </p:sp>
      <p:sp>
        <p:nvSpPr>
          <p:cNvPr id="179" name="Google Shape;179;p7"/>
          <p:cNvSpPr txBox="1"/>
          <p:nvPr/>
        </p:nvSpPr>
        <p:spPr>
          <a:xfrm>
            <a:off x="13326257" y="981075"/>
            <a:ext cx="3933043" cy="412115"/>
          </a:xfrm>
          <a:prstGeom prst="rect">
            <a:avLst/>
          </a:prstGeom>
          <a:noFill/>
          <a:ln>
            <a:noFill/>
          </a:ln>
        </p:spPr>
        <p:txBody>
          <a:bodyPr spcFirstLastPara="1" wrap="square" lIns="0" tIns="0" rIns="0" bIns="0" anchor="t" anchorCtr="0">
            <a:spAutoFit/>
          </a:bodyPr>
          <a:lstStyle/>
          <a:p>
            <a:pPr marL="0" marR="0" lvl="0" indent="0" algn="r"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Desember 2020</a:t>
            </a:r>
            <a:endParaRPr/>
          </a:p>
        </p:txBody>
      </p:sp>
      <p:sp>
        <p:nvSpPr>
          <p:cNvPr id="180" name="Google Shape;180;p7"/>
          <p:cNvSpPr txBox="1"/>
          <p:nvPr/>
        </p:nvSpPr>
        <p:spPr>
          <a:xfrm>
            <a:off x="1028700" y="981075"/>
            <a:ext cx="3933043" cy="41211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DM Sans"/>
                <a:ea typeface="DM Sans"/>
                <a:cs typeface="DM Sans"/>
                <a:sym typeface="DM Sans"/>
              </a:rPr>
              <a:t>ET 4047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p:nvPr/>
        </p:nvSpPr>
        <p:spPr>
          <a:xfrm>
            <a:off x="404940" y="2245121"/>
            <a:ext cx="17384733" cy="7639871"/>
          </a:xfrm>
          <a:custGeom>
            <a:avLst/>
            <a:gdLst/>
            <a:ahLst/>
            <a:cxnLst/>
            <a:rect l="l" t="t" r="r" b="b"/>
            <a:pathLst>
              <a:path w="9620467" h="4227797" extrusionOk="0">
                <a:moveTo>
                  <a:pt x="9496007" y="4227797"/>
                </a:moveTo>
                <a:lnTo>
                  <a:pt x="124460" y="4227797"/>
                </a:lnTo>
                <a:cubicBezTo>
                  <a:pt x="55880" y="4227797"/>
                  <a:pt x="0" y="4171917"/>
                  <a:pt x="0" y="4103337"/>
                </a:cubicBezTo>
                <a:lnTo>
                  <a:pt x="0" y="124460"/>
                </a:lnTo>
                <a:cubicBezTo>
                  <a:pt x="0" y="55880"/>
                  <a:pt x="55880" y="0"/>
                  <a:pt x="124460" y="0"/>
                </a:cubicBezTo>
                <a:lnTo>
                  <a:pt x="9496007" y="0"/>
                </a:lnTo>
                <a:cubicBezTo>
                  <a:pt x="9564587" y="0"/>
                  <a:pt x="9620467" y="55880"/>
                  <a:pt x="9620467" y="124460"/>
                </a:cubicBezTo>
                <a:lnTo>
                  <a:pt x="9620467" y="4103337"/>
                </a:lnTo>
                <a:cubicBezTo>
                  <a:pt x="9620467" y="4171917"/>
                  <a:pt x="9564587" y="4227797"/>
                  <a:pt x="9496007" y="4227797"/>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6" name="Google Shape;186;p8"/>
          <p:cNvGrpSpPr/>
          <p:nvPr/>
        </p:nvGrpSpPr>
        <p:grpSpPr>
          <a:xfrm>
            <a:off x="451624" y="2245125"/>
            <a:ext cx="8645683" cy="5079214"/>
            <a:chOff x="0" y="0"/>
            <a:chExt cx="10533239" cy="6118059"/>
          </a:xfrm>
        </p:grpSpPr>
        <p:sp>
          <p:nvSpPr>
            <p:cNvPr id="187" name="Google Shape;187;p8"/>
            <p:cNvSpPr/>
            <p:nvPr/>
          </p:nvSpPr>
          <p:spPr>
            <a:xfrm>
              <a:off x="0" y="0"/>
              <a:ext cx="10533239" cy="6118059"/>
            </a:xfrm>
            <a:custGeom>
              <a:avLst/>
              <a:gdLst/>
              <a:ahLst/>
              <a:cxnLst/>
              <a:rect l="l" t="t" r="r" b="b"/>
              <a:pathLst>
                <a:path w="4307745" h="2502083" extrusionOk="0">
                  <a:moveTo>
                    <a:pt x="4183285" y="2502083"/>
                  </a:moveTo>
                  <a:lnTo>
                    <a:pt x="124460" y="2502083"/>
                  </a:lnTo>
                  <a:cubicBezTo>
                    <a:pt x="55880" y="2502083"/>
                    <a:pt x="0" y="2446203"/>
                    <a:pt x="0" y="2377623"/>
                  </a:cubicBezTo>
                  <a:lnTo>
                    <a:pt x="0" y="124460"/>
                  </a:lnTo>
                  <a:cubicBezTo>
                    <a:pt x="0" y="55880"/>
                    <a:pt x="55880" y="0"/>
                    <a:pt x="124460" y="0"/>
                  </a:cubicBezTo>
                  <a:lnTo>
                    <a:pt x="4183285" y="0"/>
                  </a:lnTo>
                  <a:cubicBezTo>
                    <a:pt x="4251865" y="0"/>
                    <a:pt x="4307745" y="55880"/>
                    <a:pt x="4307745" y="124460"/>
                  </a:cubicBezTo>
                  <a:lnTo>
                    <a:pt x="4307745" y="2377623"/>
                  </a:lnTo>
                  <a:cubicBezTo>
                    <a:pt x="4307745" y="2446203"/>
                    <a:pt x="4251865" y="2502083"/>
                    <a:pt x="4183285" y="2502083"/>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txBox="1"/>
            <p:nvPr/>
          </p:nvSpPr>
          <p:spPr>
            <a:xfrm>
              <a:off x="1192787" y="524723"/>
              <a:ext cx="8493194" cy="5060406"/>
            </a:xfrm>
            <a:prstGeom prst="rect">
              <a:avLst/>
            </a:prstGeom>
            <a:noFill/>
            <a:ln>
              <a:noFill/>
            </a:ln>
          </p:spPr>
          <p:txBody>
            <a:bodyPr spcFirstLastPara="1" wrap="square" lIns="0" tIns="0" rIns="0" bIns="0" anchor="t" anchorCtr="0">
              <a:spAutoFit/>
            </a:bodyPr>
            <a:lstStyle/>
            <a:p>
              <a:pPr marL="630957" marR="0" lvl="1" indent="-315477" algn="l" rtl="0">
                <a:lnSpc>
                  <a:spcPct val="130013"/>
                </a:lnSpc>
                <a:spcBef>
                  <a:spcPts val="0"/>
                </a:spcBef>
                <a:spcAft>
                  <a:spcPts val="0"/>
                </a:spcAft>
                <a:buClr>
                  <a:srgbClr val="FFFFFF"/>
                </a:buClr>
                <a:buSzPts val="2922"/>
                <a:buFont typeface="Arial"/>
                <a:buChar char="•"/>
              </a:pPr>
              <a:r>
                <a:rPr lang="en-US" sz="3000" b="0" i="0" u="none" strike="noStrike" cap="none" dirty="0">
                  <a:solidFill>
                    <a:srgbClr val="FFFFFF"/>
                  </a:solidFill>
                  <a:latin typeface="DM Sans"/>
                  <a:ea typeface="DM Sans"/>
                  <a:cs typeface="DM Sans"/>
                  <a:sym typeface="DM Sans"/>
                </a:rPr>
                <a:t>8000 depressive labelled tweets from Kaggle.</a:t>
              </a:r>
              <a:endParaRPr lang="en-US" sz="3000" dirty="0"/>
            </a:p>
            <a:p>
              <a:pPr marL="630957" marR="0" lvl="1" indent="-315477" algn="l" rtl="0">
                <a:lnSpc>
                  <a:spcPct val="130013"/>
                </a:lnSpc>
                <a:spcBef>
                  <a:spcPts val="0"/>
                </a:spcBef>
                <a:spcAft>
                  <a:spcPts val="0"/>
                </a:spcAft>
                <a:buClr>
                  <a:srgbClr val="FFFFFF"/>
                </a:buClr>
                <a:buSzPts val="2922"/>
                <a:buFont typeface="Arial"/>
                <a:buChar char="•"/>
              </a:pPr>
              <a:r>
                <a:rPr lang="en-US" sz="3000" b="0" i="0" u="none" strike="noStrike" cap="none" dirty="0">
                  <a:solidFill>
                    <a:srgbClr val="FFFFFF"/>
                  </a:solidFill>
                  <a:latin typeface="DM Sans"/>
                  <a:ea typeface="DM Sans"/>
                  <a:cs typeface="DM Sans"/>
                  <a:sym typeface="DM Sans"/>
                </a:rPr>
                <a:t>2314 tweets scrapped from GetOldTweets3, manually labelled. </a:t>
              </a:r>
              <a:endParaRPr lang="en-US" sz="3000" dirty="0"/>
            </a:p>
            <a:p>
              <a:pPr marL="630957" marR="0" lvl="1" indent="-315477" algn="l" rtl="0">
                <a:lnSpc>
                  <a:spcPct val="130013"/>
                </a:lnSpc>
                <a:spcBef>
                  <a:spcPts val="0"/>
                </a:spcBef>
                <a:spcAft>
                  <a:spcPts val="0"/>
                </a:spcAft>
                <a:buClr>
                  <a:srgbClr val="FFFFFF"/>
                </a:buClr>
                <a:buSzPts val="2922"/>
                <a:buFont typeface="Arial"/>
                <a:buChar char="•"/>
              </a:pPr>
              <a:r>
                <a:rPr lang="en-US" sz="3000" b="0" i="0" u="none" strike="noStrike" cap="none" dirty="0">
                  <a:solidFill>
                    <a:srgbClr val="FFFFFF"/>
                  </a:solidFill>
                  <a:latin typeface="DM Sans"/>
                  <a:ea typeface="DM Sans"/>
                  <a:cs typeface="DM Sans"/>
                  <a:sym typeface="DM Sans"/>
                </a:rPr>
                <a:t>Label:</a:t>
              </a:r>
              <a:endParaRPr lang="en-US" sz="3000" dirty="0"/>
            </a:p>
            <a:p>
              <a:pPr marL="1261914" marR="0" lvl="2" indent="-420638" algn="l" rtl="0">
                <a:lnSpc>
                  <a:spcPct val="130013"/>
                </a:lnSpc>
                <a:spcBef>
                  <a:spcPts val="0"/>
                </a:spcBef>
                <a:spcAft>
                  <a:spcPts val="0"/>
                </a:spcAft>
                <a:buClr>
                  <a:srgbClr val="FFFFFF"/>
                </a:buClr>
                <a:buSzPts val="2922"/>
                <a:buFont typeface="Arial"/>
                <a:buChar char="⚬"/>
              </a:pPr>
              <a:r>
                <a:rPr lang="en-US" sz="3000" b="0" i="0" u="none" strike="noStrike" cap="none" dirty="0">
                  <a:solidFill>
                    <a:srgbClr val="FFFFFF"/>
                  </a:solidFill>
                  <a:latin typeface="DM Sans"/>
                  <a:ea typeface="DM Sans"/>
                  <a:cs typeface="DM Sans"/>
                  <a:sym typeface="DM Sans"/>
                </a:rPr>
                <a:t>“0”: non-depressive</a:t>
              </a:r>
              <a:endParaRPr lang="en-US" sz="3000" dirty="0"/>
            </a:p>
            <a:p>
              <a:pPr marL="1261915" marR="0" lvl="2" indent="-420638" algn="l" rtl="0">
                <a:lnSpc>
                  <a:spcPct val="130013"/>
                </a:lnSpc>
                <a:spcBef>
                  <a:spcPts val="0"/>
                </a:spcBef>
                <a:spcAft>
                  <a:spcPts val="0"/>
                </a:spcAft>
                <a:buClr>
                  <a:srgbClr val="FFFFFF"/>
                </a:buClr>
                <a:buSzPts val="2922"/>
                <a:buFont typeface="Arial"/>
                <a:buChar char="⚬"/>
              </a:pPr>
              <a:r>
                <a:rPr lang="en-US" sz="3000" b="0" i="0" u="none" strike="noStrike" cap="none" dirty="0">
                  <a:solidFill>
                    <a:srgbClr val="FFFFFF"/>
                  </a:solidFill>
                  <a:latin typeface="DM Sans"/>
                  <a:ea typeface="DM Sans"/>
                  <a:cs typeface="DM Sans"/>
                  <a:sym typeface="DM Sans"/>
                </a:rPr>
                <a:t>"1": depressive</a:t>
              </a:r>
              <a:endParaRPr lang="en-US" sz="3000" dirty="0"/>
            </a:p>
          </p:txBody>
        </p:sp>
      </p:grpSp>
      <p:pic>
        <p:nvPicPr>
          <p:cNvPr id="189" name="Google Shape;189;p8"/>
          <p:cNvPicPr preferRelativeResize="0"/>
          <p:nvPr/>
        </p:nvPicPr>
        <p:blipFill rotWithShape="1">
          <a:blip r:embed="rId3">
            <a:alphaModFix/>
          </a:blip>
          <a:srcRect/>
          <a:stretch/>
        </p:blipFill>
        <p:spPr>
          <a:xfrm>
            <a:off x="15307943" y="6505966"/>
            <a:ext cx="2995766" cy="4874768"/>
          </a:xfrm>
          <a:prstGeom prst="rect">
            <a:avLst/>
          </a:prstGeom>
          <a:noFill/>
          <a:ln>
            <a:noFill/>
          </a:ln>
        </p:spPr>
      </p:pic>
      <p:pic>
        <p:nvPicPr>
          <p:cNvPr id="190" name="Google Shape;190;p8"/>
          <p:cNvPicPr preferRelativeResize="0"/>
          <p:nvPr/>
        </p:nvPicPr>
        <p:blipFill rotWithShape="1">
          <a:blip r:embed="rId4">
            <a:alphaModFix/>
          </a:blip>
          <a:srcRect/>
          <a:stretch/>
        </p:blipFill>
        <p:spPr>
          <a:xfrm>
            <a:off x="9545572" y="2245121"/>
            <a:ext cx="8290794" cy="4006974"/>
          </a:xfrm>
          <a:prstGeom prst="rect">
            <a:avLst/>
          </a:prstGeom>
          <a:noFill/>
          <a:ln>
            <a:noFill/>
          </a:ln>
        </p:spPr>
      </p:pic>
      <p:sp>
        <p:nvSpPr>
          <p:cNvPr id="191" name="Google Shape;191;p8"/>
          <p:cNvSpPr txBox="1"/>
          <p:nvPr/>
        </p:nvSpPr>
        <p:spPr>
          <a:xfrm>
            <a:off x="516914" y="8971925"/>
            <a:ext cx="2565754" cy="29146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100" b="0" i="0" u="none" strike="noStrike" cap="none">
                <a:solidFill>
                  <a:srgbClr val="FFFFFF"/>
                </a:solidFill>
                <a:latin typeface="DM Sans"/>
                <a:ea typeface="DM Sans"/>
                <a:cs typeface="DM Sans"/>
                <a:sym typeface="DM Sans"/>
              </a:rPr>
              <a:t>Time: 5 minutes</a:t>
            </a:r>
            <a:endParaRPr/>
          </a:p>
        </p:txBody>
      </p:sp>
      <p:sp>
        <p:nvSpPr>
          <p:cNvPr id="192" name="Google Shape;192;p8"/>
          <p:cNvSpPr txBox="1"/>
          <p:nvPr/>
        </p:nvSpPr>
        <p:spPr>
          <a:xfrm>
            <a:off x="718333" y="643773"/>
            <a:ext cx="7002283" cy="929299"/>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5499" b="1" i="0" u="none" strike="noStrike" cap="none">
                <a:solidFill>
                  <a:srgbClr val="000000"/>
                </a:solidFill>
                <a:latin typeface="DM Sans"/>
                <a:ea typeface="DM Sans"/>
                <a:cs typeface="DM Sans"/>
                <a:sym typeface="DM Sans"/>
              </a:rPr>
              <a:t>Dataset Collection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9"/>
          <p:cNvSpPr/>
          <p:nvPr/>
        </p:nvSpPr>
        <p:spPr>
          <a:xfrm>
            <a:off x="451633" y="2245121"/>
            <a:ext cx="17384733" cy="7639871"/>
          </a:xfrm>
          <a:custGeom>
            <a:avLst/>
            <a:gdLst/>
            <a:ahLst/>
            <a:cxnLst/>
            <a:rect l="l" t="t" r="r" b="b"/>
            <a:pathLst>
              <a:path w="9620467" h="4227797" extrusionOk="0">
                <a:moveTo>
                  <a:pt x="9496007" y="4227797"/>
                </a:moveTo>
                <a:lnTo>
                  <a:pt x="124460" y="4227797"/>
                </a:lnTo>
                <a:cubicBezTo>
                  <a:pt x="55880" y="4227797"/>
                  <a:pt x="0" y="4171917"/>
                  <a:pt x="0" y="4103337"/>
                </a:cubicBezTo>
                <a:lnTo>
                  <a:pt x="0" y="124460"/>
                </a:lnTo>
                <a:cubicBezTo>
                  <a:pt x="0" y="55880"/>
                  <a:pt x="55880" y="0"/>
                  <a:pt x="124460" y="0"/>
                </a:cubicBezTo>
                <a:lnTo>
                  <a:pt x="9496007" y="0"/>
                </a:lnTo>
                <a:cubicBezTo>
                  <a:pt x="9564587" y="0"/>
                  <a:pt x="9620467" y="55880"/>
                  <a:pt x="9620467" y="124460"/>
                </a:cubicBezTo>
                <a:lnTo>
                  <a:pt x="9620467" y="4103337"/>
                </a:lnTo>
                <a:cubicBezTo>
                  <a:pt x="9620467" y="4171917"/>
                  <a:pt x="9564587" y="4227797"/>
                  <a:pt x="9496007" y="4227797"/>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9"/>
          <p:cNvGrpSpPr/>
          <p:nvPr/>
        </p:nvGrpSpPr>
        <p:grpSpPr>
          <a:xfrm>
            <a:off x="6004150" y="3506748"/>
            <a:ext cx="6279701" cy="4055901"/>
            <a:chOff x="0" y="0"/>
            <a:chExt cx="8372934" cy="5407868"/>
          </a:xfrm>
        </p:grpSpPr>
        <p:sp>
          <p:nvSpPr>
            <p:cNvPr id="199" name="Google Shape;199;p9"/>
            <p:cNvSpPr/>
            <p:nvPr/>
          </p:nvSpPr>
          <p:spPr>
            <a:xfrm>
              <a:off x="0" y="0"/>
              <a:ext cx="8372934" cy="5407868"/>
            </a:xfrm>
            <a:custGeom>
              <a:avLst/>
              <a:gdLst/>
              <a:ahLst/>
              <a:cxnLst/>
              <a:rect l="l" t="t" r="r" b="b"/>
              <a:pathLst>
                <a:path w="3654056" h="2369834" extrusionOk="0">
                  <a:moveTo>
                    <a:pt x="3529596" y="2369834"/>
                  </a:moveTo>
                  <a:lnTo>
                    <a:pt x="124460" y="2369834"/>
                  </a:lnTo>
                  <a:cubicBezTo>
                    <a:pt x="55880" y="2369834"/>
                    <a:pt x="0" y="2313954"/>
                    <a:pt x="0" y="2245374"/>
                  </a:cubicBezTo>
                  <a:lnTo>
                    <a:pt x="0" y="124460"/>
                  </a:lnTo>
                  <a:cubicBezTo>
                    <a:pt x="0" y="55880"/>
                    <a:pt x="55880" y="0"/>
                    <a:pt x="124460" y="0"/>
                  </a:cubicBezTo>
                  <a:lnTo>
                    <a:pt x="3529597" y="0"/>
                  </a:lnTo>
                  <a:cubicBezTo>
                    <a:pt x="3598176" y="0"/>
                    <a:pt x="3654056" y="55880"/>
                    <a:pt x="3654056" y="124460"/>
                  </a:cubicBezTo>
                  <a:lnTo>
                    <a:pt x="3654056" y="2245374"/>
                  </a:lnTo>
                  <a:cubicBezTo>
                    <a:pt x="3654056" y="2313954"/>
                    <a:pt x="3598176" y="2369834"/>
                    <a:pt x="3529597" y="2369834"/>
                  </a:cubicBezTo>
                  <a:close/>
                </a:path>
              </a:pathLst>
            </a:custGeom>
            <a:solidFill>
              <a:srgbClr val="43C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txBox="1"/>
            <p:nvPr/>
          </p:nvSpPr>
          <p:spPr>
            <a:xfrm>
              <a:off x="306415" y="318633"/>
              <a:ext cx="7760099" cy="4770600"/>
            </a:xfrm>
            <a:prstGeom prst="rect">
              <a:avLst/>
            </a:prstGeom>
            <a:noFill/>
            <a:ln>
              <a:noFill/>
            </a:ln>
          </p:spPr>
          <p:txBody>
            <a:bodyPr spcFirstLastPara="1" wrap="square" lIns="0" tIns="0" rIns="0" bIns="0" anchor="t" anchorCtr="0">
              <a:spAutoFit/>
            </a:bodyPr>
            <a:lstStyle/>
            <a:p>
              <a:pPr marL="0" marR="0" lvl="0" indent="0" algn="ctr" rtl="0">
                <a:lnSpc>
                  <a:spcPct val="130007"/>
                </a:lnSpc>
                <a:spcBef>
                  <a:spcPts val="0"/>
                </a:spcBef>
                <a:spcAft>
                  <a:spcPts val="0"/>
                </a:spcAft>
                <a:buNone/>
              </a:pPr>
              <a:r>
                <a:rPr lang="en-US" sz="3749" b="0" i="0" u="none" strike="noStrike" cap="none" dirty="0">
                  <a:solidFill>
                    <a:srgbClr val="FFFFFF"/>
                  </a:solidFill>
                  <a:latin typeface="DM Sans"/>
                  <a:ea typeface="DM Sans"/>
                  <a:cs typeface="DM Sans"/>
                  <a:sym typeface="DM Sans"/>
                </a:rPr>
                <a:t>Preprocessing is done through Tokenization, Stop Words Removal,</a:t>
              </a:r>
              <a:endParaRPr sz="1100" dirty="0"/>
            </a:p>
            <a:p>
              <a:pPr marL="0" marR="0" lvl="0" indent="0" algn="ctr" rtl="0">
                <a:lnSpc>
                  <a:spcPct val="130007"/>
                </a:lnSpc>
                <a:spcBef>
                  <a:spcPts val="0"/>
                </a:spcBef>
                <a:spcAft>
                  <a:spcPts val="0"/>
                </a:spcAft>
                <a:buNone/>
              </a:pPr>
              <a:r>
                <a:rPr lang="en-US" sz="3749" b="0" i="0" u="none" strike="noStrike" cap="none" dirty="0">
                  <a:solidFill>
                    <a:srgbClr val="FFFFFF"/>
                  </a:solidFill>
                  <a:latin typeface="DM Sans"/>
                  <a:ea typeface="DM Sans"/>
                  <a:cs typeface="DM Sans"/>
                  <a:sym typeface="DM Sans"/>
                </a:rPr>
                <a:t>Stemming, and 2-gram mapping</a:t>
              </a:r>
              <a:endParaRPr sz="1100" dirty="0"/>
            </a:p>
          </p:txBody>
        </p:sp>
      </p:grpSp>
      <p:sp>
        <p:nvSpPr>
          <p:cNvPr id="201" name="Google Shape;201;p9"/>
          <p:cNvSpPr txBox="1"/>
          <p:nvPr/>
        </p:nvSpPr>
        <p:spPr>
          <a:xfrm>
            <a:off x="1028700" y="828430"/>
            <a:ext cx="7002283" cy="929299"/>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5499" b="1" i="0" u="none" strike="noStrike" cap="none">
                <a:solidFill>
                  <a:srgbClr val="000000"/>
                </a:solidFill>
                <a:latin typeface="DM Sans"/>
                <a:ea typeface="DM Sans"/>
                <a:cs typeface="DM Sans"/>
                <a:sym typeface="DM Sans"/>
              </a:rPr>
              <a:t>Preprocessing</a:t>
            </a:r>
            <a:endParaRPr/>
          </a:p>
        </p:txBody>
      </p:sp>
      <p:pic>
        <p:nvPicPr>
          <p:cNvPr id="202" name="Google Shape;202;p9"/>
          <p:cNvPicPr preferRelativeResize="0"/>
          <p:nvPr/>
        </p:nvPicPr>
        <p:blipFill rotWithShape="1">
          <a:blip r:embed="rId3">
            <a:alphaModFix/>
          </a:blip>
          <a:srcRect/>
          <a:stretch/>
        </p:blipFill>
        <p:spPr>
          <a:xfrm flipH="1">
            <a:off x="15269933" y="6270457"/>
            <a:ext cx="2300911" cy="6423865"/>
          </a:xfrm>
          <a:prstGeom prst="rect">
            <a:avLst/>
          </a:prstGeom>
          <a:noFill/>
          <a:ln>
            <a:noFill/>
          </a:ln>
        </p:spPr>
      </p:pic>
      <p:sp>
        <p:nvSpPr>
          <p:cNvPr id="203" name="Google Shape;203;p9"/>
          <p:cNvSpPr txBox="1"/>
          <p:nvPr/>
        </p:nvSpPr>
        <p:spPr>
          <a:xfrm>
            <a:off x="516914" y="8971925"/>
            <a:ext cx="2565754" cy="29146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100" b="0" i="0" u="none" strike="noStrike" cap="none">
                <a:solidFill>
                  <a:srgbClr val="FFFFFF"/>
                </a:solidFill>
                <a:latin typeface="DM Sans"/>
                <a:ea typeface="DM Sans"/>
                <a:cs typeface="DM Sans"/>
                <a:sym typeface="DM Sans"/>
              </a:rPr>
              <a:t>Time: 5 minutes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Kustom</PresentationFormat>
  <Paragraphs>109</Paragraphs>
  <Slides>22</Slides>
  <Notes>22</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22</vt:i4>
      </vt:variant>
    </vt:vector>
  </HeadingPairs>
  <TitlesOfParts>
    <vt:vector size="28" baseType="lpstr">
      <vt:lpstr>Arial</vt:lpstr>
      <vt:lpstr>Calibri</vt:lpstr>
      <vt:lpstr>Open Sans</vt:lpstr>
      <vt:lpstr>Open Sans Light</vt:lpstr>
      <vt:lpstr>DM Sans</vt:lpstr>
      <vt:lpstr>Office Theme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cp:lastModifiedBy>Rizki Putra</cp:lastModifiedBy>
  <cp:revision>1</cp:revision>
  <dcterms:created xsi:type="dcterms:W3CDTF">2006-08-16T00:00:00Z</dcterms:created>
  <dcterms:modified xsi:type="dcterms:W3CDTF">2023-09-17T07:44:39Z</dcterms:modified>
</cp:coreProperties>
</file>