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81" r:id="rId4"/>
    <p:sldId id="259" r:id="rId5"/>
    <p:sldId id="278" r:id="rId6"/>
    <p:sldId id="280" r:id="rId7"/>
    <p:sldId id="282" r:id="rId8"/>
    <p:sldId id="268" r:id="rId9"/>
    <p:sldId id="283" r:id="rId10"/>
    <p:sldId id="284" r:id="rId11"/>
    <p:sldId id="285" r:id="rId12"/>
    <p:sldId id="290" r:id="rId13"/>
    <p:sldId id="286" r:id="rId14"/>
    <p:sldId id="287" r:id="rId15"/>
    <p:sldId id="288" r:id="rId16"/>
    <p:sldId id="289" r:id="rId17"/>
    <p:sldId id="291" r:id="rId18"/>
    <p:sldId id="292" r:id="rId19"/>
    <p:sldId id="293" r:id="rId2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0000"/>
    <a:srgbClr val="A50021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2" autoAdjust="0"/>
  </p:normalViewPr>
  <p:slideViewPr>
    <p:cSldViewPr>
      <p:cViewPr varScale="1">
        <p:scale>
          <a:sx n="92" d="100"/>
          <a:sy n="92" d="100"/>
        </p:scale>
        <p:origin x="67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ECA58-407E-4B41-AF6A-70189D1CBF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BAA97-AED1-4953-91B9-880DCDA9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7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4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46A3-D15B-459D-A700-453B9357D97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8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8451"/>
            <a:ext cx="9144000" cy="514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2438400" y="571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Penerimaan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0" y="4621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Nama</a:t>
            </a:r>
            <a:r>
              <a:rPr lang="en-US" sz="2000" dirty="0">
                <a:solidFill>
                  <a:schemeClr val="bg1"/>
                </a:solidFill>
              </a:rPr>
              <a:t> Masjid</a:t>
            </a: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91C908EE-7712-498E-98EF-DF08876E07C6}"/>
              </a:ext>
            </a:extLst>
          </p:cNvPr>
          <p:cNvSpPr txBox="1"/>
          <p:nvPr/>
        </p:nvSpPr>
        <p:spPr>
          <a:xfrm>
            <a:off x="71628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solidFill>
                  <a:schemeClr val="bg1"/>
                </a:solidFill>
              </a:rPr>
              <a:t>Laporan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1927151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56388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Penyesuaian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1028700" y="1744495"/>
            <a:ext cx="2971800" cy="3352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id-ID" sz="2800" b="1" dirty="0">
                <a:solidFill>
                  <a:schemeClr val="tx1"/>
                </a:solidFill>
              </a:rPr>
              <a:t>eban Operasional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B071F0-C8A3-4E9F-97B6-0DFD273319C8}"/>
              </a:ext>
            </a:extLst>
          </p:cNvPr>
          <p:cNvSpPr/>
          <p:nvPr/>
        </p:nvSpPr>
        <p:spPr>
          <a:xfrm>
            <a:off x="685800" y="742950"/>
            <a:ext cx="2362200" cy="7512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Beban </a:t>
            </a:r>
          </a:p>
          <a:p>
            <a:pPr algn="ctr"/>
            <a:r>
              <a:rPr lang="id-ID" sz="2400" dirty="0">
                <a:solidFill>
                  <a:schemeClr val="tx1"/>
                </a:solidFill>
              </a:rPr>
              <a:t>Tidak Terikat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DB6FE4-5E05-4EE1-9B22-19A0F17CFFC5}"/>
              </a:ext>
            </a:extLst>
          </p:cNvPr>
          <p:cNvSpPr/>
          <p:nvPr/>
        </p:nvSpPr>
        <p:spPr>
          <a:xfrm>
            <a:off x="4876800" y="1733550"/>
            <a:ext cx="2971800" cy="3352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id-ID" sz="2800" b="1" dirty="0">
                <a:solidFill>
                  <a:schemeClr val="tx1"/>
                </a:solidFill>
              </a:rPr>
              <a:t>eban Lainnya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6AC42DE4-0EEF-48A8-9556-766A5E3EA9F9}"/>
              </a:ext>
            </a:extLst>
          </p:cNvPr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5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B071F0-C8A3-4E9F-97B6-0DFD273319C8}"/>
              </a:ext>
            </a:extLst>
          </p:cNvPr>
          <p:cNvSpPr/>
          <p:nvPr/>
        </p:nvSpPr>
        <p:spPr>
          <a:xfrm>
            <a:off x="269358" y="731955"/>
            <a:ext cx="4572000" cy="7512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Beban Tidak Terikat – Operasional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EB9ECD-2FA6-48CD-BC27-82542F8AAA57}"/>
              </a:ext>
            </a:extLst>
          </p:cNvPr>
          <p:cNvSpPr/>
          <p:nvPr/>
        </p:nvSpPr>
        <p:spPr>
          <a:xfrm>
            <a:off x="76200" y="3291663"/>
            <a:ext cx="2133600" cy="144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Beban </a:t>
            </a:r>
            <a:r>
              <a:rPr lang="en-US" sz="2000" dirty="0" err="1">
                <a:solidFill>
                  <a:schemeClr val="tx1"/>
                </a:solidFill>
              </a:rPr>
              <a:t>kerusakan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kehilangan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8CCE4A-2AA6-453C-8FE5-21E1A3924E64}"/>
              </a:ext>
            </a:extLst>
          </p:cNvPr>
          <p:cNvSpPr/>
          <p:nvPr/>
        </p:nvSpPr>
        <p:spPr>
          <a:xfrm>
            <a:off x="3505200" y="3291663"/>
            <a:ext cx="2133600" cy="144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Beban transportasi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969EA-A82A-4DCD-9109-3748A8375977}"/>
              </a:ext>
            </a:extLst>
          </p:cNvPr>
          <p:cNvSpPr/>
          <p:nvPr/>
        </p:nvSpPr>
        <p:spPr>
          <a:xfrm>
            <a:off x="6934200" y="3291663"/>
            <a:ext cx="2133600" cy="144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Insentif </a:t>
            </a:r>
          </a:p>
          <a:p>
            <a:pPr algn="ctr"/>
            <a:r>
              <a:rPr lang="id-ID" sz="2000" dirty="0">
                <a:solidFill>
                  <a:schemeClr val="tx1"/>
                </a:solidFill>
              </a:rPr>
              <a:t>Pengurus Masjid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C202F-8AE0-40EF-B119-5FA209E981F4}"/>
              </a:ext>
            </a:extLst>
          </p:cNvPr>
          <p:cNvSpPr/>
          <p:nvPr/>
        </p:nvSpPr>
        <p:spPr>
          <a:xfrm>
            <a:off x="6934200" y="1687948"/>
            <a:ext cx="2133600" cy="144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Beban </a:t>
            </a:r>
          </a:p>
          <a:p>
            <a:pPr algn="ctr"/>
            <a:r>
              <a:rPr lang="id-ID" sz="2000" dirty="0">
                <a:solidFill>
                  <a:schemeClr val="tx1"/>
                </a:solidFill>
              </a:rPr>
              <a:t>Perlengkapan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1B24C-2FD1-4851-8D36-3C7F592F1C8A}"/>
              </a:ext>
            </a:extLst>
          </p:cNvPr>
          <p:cNvSpPr/>
          <p:nvPr/>
        </p:nvSpPr>
        <p:spPr>
          <a:xfrm>
            <a:off x="4648200" y="1687948"/>
            <a:ext cx="2133600" cy="144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Beban </a:t>
            </a:r>
          </a:p>
          <a:p>
            <a:pPr algn="ctr"/>
            <a:r>
              <a:rPr lang="id-ID" sz="2000" dirty="0">
                <a:solidFill>
                  <a:schemeClr val="tx1"/>
                </a:solidFill>
              </a:rPr>
              <a:t>Administrasi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571DE-9AAC-4CBE-8831-4D594E4D6743}"/>
              </a:ext>
            </a:extLst>
          </p:cNvPr>
          <p:cNvSpPr/>
          <p:nvPr/>
        </p:nvSpPr>
        <p:spPr>
          <a:xfrm>
            <a:off x="2362200" y="1704340"/>
            <a:ext cx="2133600" cy="144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Beban Pemeliharaan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CC977B-51FF-430E-92E0-F4964D298337}"/>
              </a:ext>
            </a:extLst>
          </p:cNvPr>
          <p:cNvSpPr/>
          <p:nvPr/>
        </p:nvSpPr>
        <p:spPr>
          <a:xfrm>
            <a:off x="76200" y="1704340"/>
            <a:ext cx="2133600" cy="144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Beban listrik, Air, dan Telepon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hlinkClick r:id="rId2" action="ppaction://hlinksldjump"/>
            <a:extLst>
              <a:ext uri="{FF2B5EF4-FFF2-40B4-BE49-F238E27FC236}">
                <a16:creationId xmlns:a16="http://schemas.microsoft.com/office/drawing/2014/main" id="{09AE8980-0191-4693-90D9-B65A81954DF7}"/>
              </a:ext>
            </a:extLst>
          </p:cNvPr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6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497958" y="1733550"/>
            <a:ext cx="1940442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Peribadatan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39872-C115-4C65-8C78-ECE6D395596D}"/>
              </a:ext>
            </a:extLst>
          </p:cNvPr>
          <p:cNvSpPr/>
          <p:nvPr/>
        </p:nvSpPr>
        <p:spPr>
          <a:xfrm>
            <a:off x="497958" y="731955"/>
            <a:ext cx="1940442" cy="751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Beban Terikat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0D5C4D74-2EC9-4038-92A7-90128FA95CA9}"/>
              </a:ext>
            </a:extLst>
          </p:cNvPr>
          <p:cNvSpPr/>
          <p:nvPr/>
        </p:nvSpPr>
        <p:spPr>
          <a:xfrm>
            <a:off x="2555358" y="1733550"/>
            <a:ext cx="1940442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Ramadhan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F61EDDA8-28D4-4D15-99F1-9C4905E779E9}"/>
              </a:ext>
            </a:extLst>
          </p:cNvPr>
          <p:cNvSpPr/>
          <p:nvPr/>
        </p:nvSpPr>
        <p:spPr>
          <a:xfrm>
            <a:off x="4612758" y="1733550"/>
            <a:ext cx="1940442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Penyaluran ZISWAF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50B2BB1A-25B3-4AB6-BDE4-A528D7E158EA}"/>
              </a:ext>
            </a:extLst>
          </p:cNvPr>
          <p:cNvSpPr/>
          <p:nvPr/>
        </p:nvSpPr>
        <p:spPr>
          <a:xfrm>
            <a:off x="6670158" y="1733550"/>
            <a:ext cx="1940442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Pendidikan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67C75C27-B7F9-4FE3-AE38-A96FC191A30C}"/>
              </a:ext>
            </a:extLst>
          </p:cNvPr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2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B071F0-C8A3-4E9F-97B6-0DFD273319C8}"/>
              </a:ext>
            </a:extLst>
          </p:cNvPr>
          <p:cNvSpPr/>
          <p:nvPr/>
        </p:nvSpPr>
        <p:spPr>
          <a:xfrm>
            <a:off x="269358" y="731955"/>
            <a:ext cx="4572000" cy="751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Beban Terikat – Peribadatan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EB9ECD-2FA6-48CD-BC27-82542F8AAA57}"/>
              </a:ext>
            </a:extLst>
          </p:cNvPr>
          <p:cNvSpPr/>
          <p:nvPr/>
        </p:nvSpPr>
        <p:spPr>
          <a:xfrm>
            <a:off x="2332074" y="3291663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Beban buletin dakwah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969EA-A82A-4DCD-9109-3748A8375977}"/>
              </a:ext>
            </a:extLst>
          </p:cNvPr>
          <p:cNvSpPr/>
          <p:nvPr/>
        </p:nvSpPr>
        <p:spPr>
          <a:xfrm>
            <a:off x="4630479" y="3291663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Peribadatan lainnya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1B24C-2FD1-4851-8D36-3C7F592F1C8A}"/>
              </a:ext>
            </a:extLst>
          </p:cNvPr>
          <p:cNvSpPr/>
          <p:nvPr/>
        </p:nvSpPr>
        <p:spPr>
          <a:xfrm>
            <a:off x="5715000" y="1684405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Beban perayaan hari besar islam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571DE-9AAC-4CBE-8831-4D594E4D6743}"/>
              </a:ext>
            </a:extLst>
          </p:cNvPr>
          <p:cNvSpPr/>
          <p:nvPr/>
        </p:nvSpPr>
        <p:spPr>
          <a:xfrm>
            <a:off x="3429000" y="1700797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Insentif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marbot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CC977B-51FF-430E-92E0-F4964D298337}"/>
              </a:ext>
            </a:extLst>
          </p:cNvPr>
          <p:cNvSpPr/>
          <p:nvPr/>
        </p:nvSpPr>
        <p:spPr>
          <a:xfrm>
            <a:off x="1143000" y="1700797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Insentif Penceramah/</a:t>
            </a:r>
          </a:p>
          <a:p>
            <a:pPr algn="ctr"/>
            <a:r>
              <a:rPr lang="id-ID" sz="2000" dirty="0">
                <a:solidFill>
                  <a:schemeClr val="tx1"/>
                </a:solidFill>
              </a:rPr>
              <a:t>Khatib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hlinkClick r:id="rId2" action="ppaction://hlinksldjump"/>
            <a:extLst>
              <a:ext uri="{FF2B5EF4-FFF2-40B4-BE49-F238E27FC236}">
                <a16:creationId xmlns:a16="http://schemas.microsoft.com/office/drawing/2014/main" id="{504CC44C-CE5A-46D3-B03A-0D0B67D084D5}"/>
              </a:ext>
            </a:extLst>
          </p:cNvPr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3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581150"/>
            <a:ext cx="2362200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Shalat tarawih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B200E-962B-4649-A32B-6079CDE7486C}"/>
              </a:ext>
            </a:extLst>
          </p:cNvPr>
          <p:cNvSpPr/>
          <p:nvPr/>
        </p:nvSpPr>
        <p:spPr>
          <a:xfrm>
            <a:off x="3390900" y="1581150"/>
            <a:ext cx="2362200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Konsumsi buka puasa dan sahur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EDBD3-6D97-4E55-8CA0-37FB483D942A}"/>
              </a:ext>
            </a:extLst>
          </p:cNvPr>
          <p:cNvSpPr/>
          <p:nvPr/>
        </p:nvSpPr>
        <p:spPr>
          <a:xfrm>
            <a:off x="6096000" y="1581150"/>
            <a:ext cx="2362200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Peringatan nuzulul quran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39872-C115-4C65-8C78-ECE6D395596D}"/>
              </a:ext>
            </a:extLst>
          </p:cNvPr>
          <p:cNvSpPr/>
          <p:nvPr/>
        </p:nvSpPr>
        <p:spPr>
          <a:xfrm>
            <a:off x="269358" y="731955"/>
            <a:ext cx="4572000" cy="751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Beban Terikat – Ramadhan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91D1C86B-540D-42BE-B93D-A832F3BD2A95}"/>
              </a:ext>
            </a:extLst>
          </p:cNvPr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8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B071F0-C8A3-4E9F-97B6-0DFD273319C8}"/>
              </a:ext>
            </a:extLst>
          </p:cNvPr>
          <p:cNvSpPr/>
          <p:nvPr/>
        </p:nvSpPr>
        <p:spPr>
          <a:xfrm>
            <a:off x="269358" y="731955"/>
            <a:ext cx="4572000" cy="751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Beban Terikat – Penyaluran ZISWAF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EB9ECD-2FA6-48CD-BC27-82542F8AAA57}"/>
              </a:ext>
            </a:extLst>
          </p:cNvPr>
          <p:cNvSpPr/>
          <p:nvPr/>
        </p:nvSpPr>
        <p:spPr>
          <a:xfrm>
            <a:off x="76200" y="3291663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yatim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8CCE4A-2AA6-453C-8FE5-21E1A3924E64}"/>
              </a:ext>
            </a:extLst>
          </p:cNvPr>
          <p:cNvSpPr/>
          <p:nvPr/>
        </p:nvSpPr>
        <p:spPr>
          <a:xfrm>
            <a:off x="3505200" y="3291663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Sumbangan ta’ziyah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969EA-A82A-4DCD-9109-3748A8375977}"/>
              </a:ext>
            </a:extLst>
          </p:cNvPr>
          <p:cNvSpPr/>
          <p:nvPr/>
        </p:nvSpPr>
        <p:spPr>
          <a:xfrm>
            <a:off x="6934200" y="3291663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C202F-8AE0-40EF-B119-5FA209E981F4}"/>
              </a:ext>
            </a:extLst>
          </p:cNvPr>
          <p:cNvSpPr/>
          <p:nvPr/>
        </p:nvSpPr>
        <p:spPr>
          <a:xfrm>
            <a:off x="6934200" y="1687948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Peny</a:t>
            </a:r>
            <a:r>
              <a:rPr lang="id-ID" dirty="0">
                <a:solidFill>
                  <a:schemeClr val="tx1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luran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aktivitas </a:t>
            </a:r>
            <a:r>
              <a:rPr lang="en-US" dirty="0" err="1">
                <a:solidFill>
                  <a:schemeClr val="tx1"/>
                </a:solidFill>
              </a:rPr>
              <a:t>kepemudaan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1B24C-2FD1-4851-8D36-3C7F592F1C8A}"/>
              </a:ext>
            </a:extLst>
          </p:cNvPr>
          <p:cNvSpPr/>
          <p:nvPr/>
        </p:nvSpPr>
        <p:spPr>
          <a:xfrm>
            <a:off x="4648200" y="1687948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Penyaluran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u</a:t>
            </a:r>
            <a:r>
              <a:rPr lang="en-US" dirty="0" err="1">
                <a:solidFill>
                  <a:schemeClr val="tx1"/>
                </a:solidFill>
              </a:rPr>
              <a:t>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Besuk Orang Sakit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571DE-9AAC-4CBE-8831-4D594E4D6743}"/>
              </a:ext>
            </a:extLst>
          </p:cNvPr>
          <p:cNvSpPr/>
          <p:nvPr/>
        </p:nvSpPr>
        <p:spPr>
          <a:xfrm>
            <a:off x="2362200" y="1704340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Penyaluran untuk Beasiswa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CC977B-51FF-430E-92E0-F4964D298337}"/>
              </a:ext>
            </a:extLst>
          </p:cNvPr>
          <p:cNvSpPr/>
          <p:nvPr/>
        </p:nvSpPr>
        <p:spPr>
          <a:xfrm>
            <a:off x="76200" y="1704340"/>
            <a:ext cx="21336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</a:t>
            </a:r>
            <a:r>
              <a:rPr lang="en-US" dirty="0" err="1">
                <a:solidFill>
                  <a:schemeClr val="tx1"/>
                </a:solidFill>
              </a:rPr>
              <a:t>enyaluran</a:t>
            </a:r>
            <a:r>
              <a:rPr lang="en-US" dirty="0">
                <a:solidFill>
                  <a:schemeClr val="tx1"/>
                </a:solidFill>
              </a:rPr>
              <a:t> Zakat Fitrah dan </a:t>
            </a:r>
            <a:r>
              <a:rPr lang="en-US" dirty="0" err="1">
                <a:solidFill>
                  <a:schemeClr val="tx1"/>
                </a:solidFill>
              </a:rPr>
              <a:t>Fidyah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hlinkClick r:id="rId2" action="ppaction://hlinksldjump"/>
            <a:extLst>
              <a:ext uri="{FF2B5EF4-FFF2-40B4-BE49-F238E27FC236}">
                <a16:creationId xmlns:a16="http://schemas.microsoft.com/office/drawing/2014/main" id="{812CD29C-78EF-4750-89A4-71CAA4902D93}"/>
              </a:ext>
            </a:extLst>
          </p:cNvPr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1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5502" y="1601086"/>
            <a:ext cx="2362200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000" dirty="0">
                <a:solidFill>
                  <a:schemeClr val="tx1"/>
                </a:solidFill>
              </a:rPr>
              <a:t>Penyaluran ke TPA dan Tahfidz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EDBD3-6D97-4E55-8CA0-37FB483D942A}"/>
              </a:ext>
            </a:extLst>
          </p:cNvPr>
          <p:cNvSpPr/>
          <p:nvPr/>
        </p:nvSpPr>
        <p:spPr>
          <a:xfrm>
            <a:off x="4724400" y="1581150"/>
            <a:ext cx="2362200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Beban Pelatihan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39872-C115-4C65-8C78-ECE6D395596D}"/>
              </a:ext>
            </a:extLst>
          </p:cNvPr>
          <p:cNvSpPr/>
          <p:nvPr/>
        </p:nvSpPr>
        <p:spPr>
          <a:xfrm>
            <a:off x="269358" y="731955"/>
            <a:ext cx="4572000" cy="751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Beban Terikat – Pendidikan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D1518358-454B-451D-AF43-C80824D0575B}"/>
              </a:ext>
            </a:extLst>
          </p:cNvPr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9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352550"/>
            <a:ext cx="3429000" cy="33528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bg1"/>
                </a:solidFill>
              </a:rPr>
              <a:t>Penyesuaian Perlengkapan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02216-09E7-49ED-AB35-1C7EAEC5BC80}"/>
              </a:ext>
            </a:extLst>
          </p:cNvPr>
          <p:cNvSpPr/>
          <p:nvPr/>
        </p:nvSpPr>
        <p:spPr>
          <a:xfrm>
            <a:off x="4724400" y="1352550"/>
            <a:ext cx="3429000" cy="33528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bg1"/>
                </a:solidFill>
              </a:rPr>
              <a:t>Penyesuaian</a:t>
            </a:r>
          </a:p>
          <a:p>
            <a:pPr algn="ctr"/>
            <a:r>
              <a:rPr lang="id-ID" sz="3000" dirty="0">
                <a:solidFill>
                  <a:schemeClr val="bg1"/>
                </a:solidFill>
              </a:rPr>
              <a:t>Renovasi dan Pembangunan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2" action="ppaction://hlinksldjump"/>
            <a:extLst>
              <a:ext uri="{FF2B5EF4-FFF2-40B4-BE49-F238E27FC236}">
                <a16:creationId xmlns:a16="http://schemas.microsoft.com/office/drawing/2014/main" id="{2EF757AC-9211-4FBE-A989-FCA55B500D48}"/>
              </a:ext>
            </a:extLst>
          </p:cNvPr>
          <p:cNvSpPr txBox="1"/>
          <p:nvPr/>
        </p:nvSpPr>
        <p:spPr>
          <a:xfrm>
            <a:off x="56388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Penyesuaian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2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6934200" y="1411432"/>
            <a:ext cx="1864242" cy="3352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Laporan Keuangan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E6C9FB61-30D9-435A-BA5F-BADC5D473DC7}"/>
              </a:ext>
            </a:extLst>
          </p:cNvPr>
          <p:cNvSpPr txBox="1"/>
          <p:nvPr/>
        </p:nvSpPr>
        <p:spPr>
          <a:xfrm>
            <a:off x="71628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solidFill>
                  <a:schemeClr val="bg1"/>
                </a:solidFill>
              </a:rPr>
              <a:t>Laporan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98337-AF88-4E6F-8392-3A973DD5AE79}"/>
              </a:ext>
            </a:extLst>
          </p:cNvPr>
          <p:cNvSpPr/>
          <p:nvPr/>
        </p:nvSpPr>
        <p:spPr>
          <a:xfrm>
            <a:off x="2936358" y="1428750"/>
            <a:ext cx="1711842" cy="3352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Buku Besar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04D2A7-BA07-478D-9ECC-956C1AFC39B5}"/>
              </a:ext>
            </a:extLst>
          </p:cNvPr>
          <p:cNvSpPr/>
          <p:nvPr/>
        </p:nvSpPr>
        <p:spPr>
          <a:xfrm>
            <a:off x="4800600" y="1428750"/>
            <a:ext cx="1981200" cy="3352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Neraca</a:t>
            </a:r>
          </a:p>
          <a:p>
            <a:pPr algn="ctr"/>
            <a:r>
              <a:rPr lang="id-ID" sz="2400" b="1" dirty="0">
                <a:solidFill>
                  <a:schemeClr val="tx1"/>
                </a:solidFill>
              </a:rPr>
              <a:t>Saldo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3D70C-4C49-43F7-AA41-3F713A341BF2}"/>
              </a:ext>
            </a:extLst>
          </p:cNvPr>
          <p:cNvSpPr/>
          <p:nvPr/>
        </p:nvSpPr>
        <p:spPr>
          <a:xfrm>
            <a:off x="914400" y="1409700"/>
            <a:ext cx="1864242" cy="3352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Jurnal Umum</a:t>
            </a:r>
          </a:p>
        </p:txBody>
      </p:sp>
    </p:spTree>
    <p:extLst>
      <p:ext uri="{BB962C8B-B14F-4D97-AF65-F5344CB8AC3E}">
        <p14:creationId xmlns:p14="http://schemas.microsoft.com/office/powerpoint/2010/main" val="341422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676530"/>
            <a:ext cx="1940442" cy="3352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Laporan Posisi Keuangan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C4D74-2EC9-4038-92A7-90128FA95CA9}"/>
              </a:ext>
            </a:extLst>
          </p:cNvPr>
          <p:cNvSpPr/>
          <p:nvPr/>
        </p:nvSpPr>
        <p:spPr>
          <a:xfrm>
            <a:off x="2514600" y="1676530"/>
            <a:ext cx="1940442" cy="3352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Laporan Aktivitas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EDDA8-28D4-4D15-99F1-9C4905E779E9}"/>
              </a:ext>
            </a:extLst>
          </p:cNvPr>
          <p:cNvSpPr/>
          <p:nvPr/>
        </p:nvSpPr>
        <p:spPr>
          <a:xfrm>
            <a:off x="4572000" y="1676530"/>
            <a:ext cx="1940442" cy="3352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Laporan </a:t>
            </a:r>
          </a:p>
          <a:p>
            <a:pPr algn="ctr"/>
            <a:r>
              <a:rPr lang="id-ID" sz="2400" b="1" dirty="0">
                <a:solidFill>
                  <a:schemeClr val="tx1"/>
                </a:solidFill>
              </a:rPr>
              <a:t>Arus Kas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B2BB1A-25B3-4AB6-BDE4-A528D7E158EA}"/>
              </a:ext>
            </a:extLst>
          </p:cNvPr>
          <p:cNvSpPr/>
          <p:nvPr/>
        </p:nvSpPr>
        <p:spPr>
          <a:xfrm>
            <a:off x="6629400" y="1676530"/>
            <a:ext cx="1940442" cy="3352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Laporan </a:t>
            </a:r>
          </a:p>
          <a:p>
            <a:pPr algn="ctr"/>
            <a:r>
              <a:rPr lang="id-ID" sz="2400" b="1" dirty="0">
                <a:solidFill>
                  <a:schemeClr val="tx1"/>
                </a:solidFill>
              </a:rPr>
              <a:t>Aset Tetap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E6C9FB61-30D9-435A-BA5F-BADC5D473DC7}"/>
              </a:ext>
            </a:extLst>
          </p:cNvPr>
          <p:cNvSpPr txBox="1"/>
          <p:nvPr/>
        </p:nvSpPr>
        <p:spPr>
          <a:xfrm>
            <a:off x="71628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solidFill>
                  <a:schemeClr val="bg1"/>
                </a:solidFill>
              </a:rPr>
              <a:t>Laporan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430F4-B712-4CF5-87A6-460CA6C03F36}"/>
              </a:ext>
            </a:extLst>
          </p:cNvPr>
          <p:cNvSpPr/>
          <p:nvPr/>
        </p:nvSpPr>
        <p:spPr>
          <a:xfrm>
            <a:off x="457200" y="895350"/>
            <a:ext cx="2667000" cy="609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Laporan Keuangan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9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8D5AB615-6CB0-4649-80BF-3820EFC8E959}"/>
              </a:ext>
            </a:extLst>
          </p:cNvPr>
          <p:cNvSpPr/>
          <p:nvPr/>
        </p:nvSpPr>
        <p:spPr>
          <a:xfrm>
            <a:off x="1295400" y="1123950"/>
            <a:ext cx="3048000" cy="3429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Penerimaan </a:t>
            </a:r>
          </a:p>
          <a:p>
            <a:pPr algn="ctr"/>
            <a:r>
              <a:rPr lang="id-ID" sz="3000" dirty="0">
                <a:solidFill>
                  <a:schemeClr val="tx1"/>
                </a:solidFill>
              </a:rPr>
              <a:t>Tidak Terikat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E617803D-CC5B-4752-9C3D-1302C64F979D}"/>
              </a:ext>
            </a:extLst>
          </p:cNvPr>
          <p:cNvSpPr/>
          <p:nvPr/>
        </p:nvSpPr>
        <p:spPr>
          <a:xfrm>
            <a:off x="4834272" y="1123950"/>
            <a:ext cx="3048000" cy="342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Penerimaan Terikat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B4F7AF11-BE10-4782-88C7-DFF6B7E32A7A}"/>
              </a:ext>
            </a:extLst>
          </p:cNvPr>
          <p:cNvSpPr txBox="1"/>
          <p:nvPr/>
        </p:nvSpPr>
        <p:spPr>
          <a:xfrm>
            <a:off x="2438400" y="571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Penerimaan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Action Button: Go Home 1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63560F3-7039-47F4-AE01-7511199201CF}"/>
              </a:ext>
            </a:extLst>
          </p:cNvPr>
          <p:cNvSpPr/>
          <p:nvPr/>
        </p:nvSpPr>
        <p:spPr>
          <a:xfrm>
            <a:off x="1927151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858A3-8157-49AA-A6FD-ACA4C1C4D881}"/>
              </a:ext>
            </a:extLst>
          </p:cNvPr>
          <p:cNvSpPr/>
          <p:nvPr/>
        </p:nvSpPr>
        <p:spPr>
          <a:xfrm>
            <a:off x="571500" y="1769112"/>
            <a:ext cx="1447800" cy="2971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Pendapatan Sewa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8B50-A8EC-4F23-8E44-692A616F29C3}"/>
              </a:ext>
            </a:extLst>
          </p:cNvPr>
          <p:cNvSpPr/>
          <p:nvPr/>
        </p:nvSpPr>
        <p:spPr>
          <a:xfrm>
            <a:off x="571500" y="836931"/>
            <a:ext cx="41910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Penerimaan Tidak Terikat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B08DCB-E2AE-48EA-B409-E156C00DC0F9}"/>
              </a:ext>
            </a:extLst>
          </p:cNvPr>
          <p:cNvSpPr/>
          <p:nvPr/>
        </p:nvSpPr>
        <p:spPr>
          <a:xfrm>
            <a:off x="7124700" y="1769112"/>
            <a:ext cx="1447800" cy="2971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Pendapatan lainnya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D67CD3-AD18-4DF3-B883-FD1CB699E56C}"/>
              </a:ext>
            </a:extLst>
          </p:cNvPr>
          <p:cNvSpPr/>
          <p:nvPr/>
        </p:nvSpPr>
        <p:spPr>
          <a:xfrm>
            <a:off x="5486400" y="1769112"/>
            <a:ext cx="1447800" cy="2971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Pendapatan non-halal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D0553-39B0-40EF-92BC-0B9D104A7017}"/>
              </a:ext>
            </a:extLst>
          </p:cNvPr>
          <p:cNvSpPr/>
          <p:nvPr/>
        </p:nvSpPr>
        <p:spPr>
          <a:xfrm>
            <a:off x="3848100" y="1769112"/>
            <a:ext cx="1447800" cy="2971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Infaq</a:t>
            </a:r>
            <a:r>
              <a:rPr lang="id-ID" sz="2000" dirty="0">
                <a:solidFill>
                  <a:schemeClr val="tx1"/>
                </a:solidFill>
              </a:rPr>
              <a:t> pengurusan jenazah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E8A43-B8F2-483D-8C52-EAC1A6C65D91}"/>
              </a:ext>
            </a:extLst>
          </p:cNvPr>
          <p:cNvSpPr/>
          <p:nvPr/>
        </p:nvSpPr>
        <p:spPr>
          <a:xfrm>
            <a:off x="2209800" y="1769112"/>
            <a:ext cx="1447800" cy="2971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Pendapatan Parkir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01854-5840-41FB-9899-E331D4B6C0B7}"/>
              </a:ext>
            </a:extLst>
          </p:cNvPr>
          <p:cNvSpPr/>
          <p:nvPr/>
        </p:nvSpPr>
        <p:spPr>
          <a:xfrm>
            <a:off x="1295400" y="4019550"/>
            <a:ext cx="723900" cy="634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>
                <a:solidFill>
                  <a:schemeClr val="tx1"/>
                </a:solidFill>
              </a:rPr>
              <a:t>Infaq pemakaian ruangan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CFCBF5-F29E-4F26-BBEC-79B699E56592}"/>
              </a:ext>
            </a:extLst>
          </p:cNvPr>
          <p:cNvSpPr/>
          <p:nvPr/>
        </p:nvSpPr>
        <p:spPr>
          <a:xfrm>
            <a:off x="571500" y="4019550"/>
            <a:ext cx="723900" cy="634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>
                <a:solidFill>
                  <a:schemeClr val="tx1"/>
                </a:solidFill>
              </a:rPr>
              <a:t>Infaq peminjaman peralatan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hlinkClick r:id="rId3" action="ppaction://hlinksldjump"/>
            <a:extLst>
              <a:ext uri="{FF2B5EF4-FFF2-40B4-BE49-F238E27FC236}">
                <a16:creationId xmlns:a16="http://schemas.microsoft.com/office/drawing/2014/main" id="{3D11AE81-013A-43E0-857B-0849C482EE7F}"/>
              </a:ext>
            </a:extLst>
          </p:cNvPr>
          <p:cNvSpPr txBox="1"/>
          <p:nvPr/>
        </p:nvSpPr>
        <p:spPr>
          <a:xfrm>
            <a:off x="2438400" y="571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Penerimaan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Action Button: Go Home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8F2E102-B93F-455B-85CA-4C338B835DFD}"/>
              </a:ext>
            </a:extLst>
          </p:cNvPr>
          <p:cNvSpPr/>
          <p:nvPr/>
        </p:nvSpPr>
        <p:spPr>
          <a:xfrm>
            <a:off x="1927151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5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7FD858A3-8157-49AA-A6FD-ACA4C1C4D881}"/>
              </a:ext>
            </a:extLst>
          </p:cNvPr>
          <p:cNvSpPr/>
          <p:nvPr/>
        </p:nvSpPr>
        <p:spPr>
          <a:xfrm>
            <a:off x="381000" y="1733550"/>
            <a:ext cx="26670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Peribadatan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8B7D5-73F2-4CCB-9AF1-DC9B806E7CAA}"/>
              </a:ext>
            </a:extLst>
          </p:cNvPr>
          <p:cNvSpPr/>
          <p:nvPr/>
        </p:nvSpPr>
        <p:spPr>
          <a:xfrm>
            <a:off x="3200400" y="1733550"/>
            <a:ext cx="26670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Pendidikan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99BFF67E-0D5C-4FD5-AAFD-47DD6CC2D93A}"/>
              </a:ext>
            </a:extLst>
          </p:cNvPr>
          <p:cNvSpPr/>
          <p:nvPr/>
        </p:nvSpPr>
        <p:spPr>
          <a:xfrm>
            <a:off x="6019800" y="1733550"/>
            <a:ext cx="26670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ZISWAF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8B50-A8EC-4F23-8E44-692A616F29C3}"/>
              </a:ext>
            </a:extLst>
          </p:cNvPr>
          <p:cNvSpPr/>
          <p:nvPr/>
        </p:nvSpPr>
        <p:spPr>
          <a:xfrm>
            <a:off x="381000" y="836931"/>
            <a:ext cx="26670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Penerimaan Terikat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19862-92A6-4F91-96AD-69D4D478681B}"/>
              </a:ext>
            </a:extLst>
          </p:cNvPr>
          <p:cNvSpPr/>
          <p:nvPr/>
        </p:nvSpPr>
        <p:spPr>
          <a:xfrm>
            <a:off x="3200400" y="4248150"/>
            <a:ext cx="2667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Infaq TPA dan Tahfidz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89FAB40B-1621-4F27-AB99-E22EA8BF1D5F}"/>
              </a:ext>
            </a:extLst>
          </p:cNvPr>
          <p:cNvSpPr txBox="1"/>
          <p:nvPr/>
        </p:nvSpPr>
        <p:spPr>
          <a:xfrm>
            <a:off x="2438400" y="571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Penerimaan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Action Button: Go Home 2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FEBFF36-64B2-4E1A-9B54-98690C6A5FA1}"/>
              </a:ext>
            </a:extLst>
          </p:cNvPr>
          <p:cNvSpPr/>
          <p:nvPr/>
        </p:nvSpPr>
        <p:spPr>
          <a:xfrm>
            <a:off x="1927151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858A3-8157-49AA-A6FD-ACA4C1C4D881}"/>
              </a:ext>
            </a:extLst>
          </p:cNvPr>
          <p:cNvSpPr/>
          <p:nvPr/>
        </p:nvSpPr>
        <p:spPr>
          <a:xfrm>
            <a:off x="76200" y="1733550"/>
            <a:ext cx="21336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Infaq Kotak Jumat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8B50-A8EC-4F23-8E44-692A616F29C3}"/>
              </a:ext>
            </a:extLst>
          </p:cNvPr>
          <p:cNvSpPr/>
          <p:nvPr/>
        </p:nvSpPr>
        <p:spPr>
          <a:xfrm>
            <a:off x="381000" y="836931"/>
            <a:ext cx="5486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Penerimaan Terikat – Peribadatan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F1308-2097-48C4-9CE3-6361D2ABD757}"/>
              </a:ext>
            </a:extLst>
          </p:cNvPr>
          <p:cNvSpPr/>
          <p:nvPr/>
        </p:nvSpPr>
        <p:spPr>
          <a:xfrm>
            <a:off x="6934200" y="1713615"/>
            <a:ext cx="21336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Infaq Ramadhan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E22A7-756C-46BF-ABAE-DE494C61FC29}"/>
              </a:ext>
            </a:extLst>
          </p:cNvPr>
          <p:cNvSpPr/>
          <p:nvPr/>
        </p:nvSpPr>
        <p:spPr>
          <a:xfrm>
            <a:off x="4648200" y="1713615"/>
            <a:ext cx="21336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Infaq Pengajian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233B4-7474-4DCB-8657-BB7746FEB4EB}"/>
              </a:ext>
            </a:extLst>
          </p:cNvPr>
          <p:cNvSpPr/>
          <p:nvPr/>
        </p:nvSpPr>
        <p:spPr>
          <a:xfrm>
            <a:off x="2362200" y="1722032"/>
            <a:ext cx="21336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Infaq Perayaan Hari Besar Islam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13EE3C06-287A-4CF2-8365-18F1ACB5EAEF}"/>
              </a:ext>
            </a:extLst>
          </p:cNvPr>
          <p:cNvSpPr txBox="1"/>
          <p:nvPr/>
        </p:nvSpPr>
        <p:spPr>
          <a:xfrm>
            <a:off x="2438400" y="571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Penerimaan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Action Button: Go Home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4080338-38EE-4DB8-AD70-1C343C67EC7F}"/>
              </a:ext>
            </a:extLst>
          </p:cNvPr>
          <p:cNvSpPr/>
          <p:nvPr/>
        </p:nvSpPr>
        <p:spPr>
          <a:xfrm>
            <a:off x="1927151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858A3-8157-49AA-A6FD-ACA4C1C4D881}"/>
              </a:ext>
            </a:extLst>
          </p:cNvPr>
          <p:cNvSpPr/>
          <p:nvPr/>
        </p:nvSpPr>
        <p:spPr>
          <a:xfrm>
            <a:off x="76200" y="3291663"/>
            <a:ext cx="2133600" cy="144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Fidyah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8B50-A8EC-4F23-8E44-692A616F29C3}"/>
              </a:ext>
            </a:extLst>
          </p:cNvPr>
          <p:cNvSpPr/>
          <p:nvPr/>
        </p:nvSpPr>
        <p:spPr>
          <a:xfrm>
            <a:off x="381000" y="836931"/>
            <a:ext cx="5486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Penerimaan Terikat – ZISWAF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9D5154-70DF-4D7B-8818-020C177769C8}"/>
              </a:ext>
            </a:extLst>
          </p:cNvPr>
          <p:cNvSpPr/>
          <p:nvPr/>
        </p:nvSpPr>
        <p:spPr>
          <a:xfrm>
            <a:off x="3505200" y="3291663"/>
            <a:ext cx="2133600" cy="144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Infaq untuk Baksos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CCDE9-AD6E-46A1-B108-048458EF1847}"/>
              </a:ext>
            </a:extLst>
          </p:cNvPr>
          <p:cNvSpPr/>
          <p:nvPr/>
        </p:nvSpPr>
        <p:spPr>
          <a:xfrm>
            <a:off x="6934200" y="3291663"/>
            <a:ext cx="2133600" cy="144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Waqaf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D84A1-42A3-475E-BF01-ECD59F4ED3B7}"/>
              </a:ext>
            </a:extLst>
          </p:cNvPr>
          <p:cNvSpPr/>
          <p:nvPr/>
        </p:nvSpPr>
        <p:spPr>
          <a:xfrm>
            <a:off x="6934200" y="1687948"/>
            <a:ext cx="2133600" cy="144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Zakat Fitrah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1884D-0903-44F6-AD2D-0BCA90A38A15}"/>
              </a:ext>
            </a:extLst>
          </p:cNvPr>
          <p:cNvSpPr/>
          <p:nvPr/>
        </p:nvSpPr>
        <p:spPr>
          <a:xfrm>
            <a:off x="4648200" y="1687948"/>
            <a:ext cx="2133600" cy="144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Infaq Kotak Dana Sosial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CCBCE-008F-4D37-BD41-E53D11111030}"/>
              </a:ext>
            </a:extLst>
          </p:cNvPr>
          <p:cNvSpPr/>
          <p:nvPr/>
        </p:nvSpPr>
        <p:spPr>
          <a:xfrm>
            <a:off x="2362200" y="1704340"/>
            <a:ext cx="2133600" cy="144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Infaq Kotak Dana Operasional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BE8F9-AF1A-4946-81F8-1C55D8A0AD51}"/>
              </a:ext>
            </a:extLst>
          </p:cNvPr>
          <p:cNvSpPr/>
          <p:nvPr/>
        </p:nvSpPr>
        <p:spPr>
          <a:xfrm>
            <a:off x="76200" y="1704340"/>
            <a:ext cx="2133600" cy="144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dirty="0">
                <a:solidFill>
                  <a:schemeClr val="tx1"/>
                </a:solidFill>
              </a:rPr>
              <a:t>Infaq dari Donatur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hlinkClick r:id="rId3" action="ppaction://hlinksldjump"/>
            <a:extLst>
              <a:ext uri="{FF2B5EF4-FFF2-40B4-BE49-F238E27FC236}">
                <a16:creationId xmlns:a16="http://schemas.microsoft.com/office/drawing/2014/main" id="{361DD3B6-F60D-464F-ABF8-8B71156874BD}"/>
              </a:ext>
            </a:extLst>
          </p:cNvPr>
          <p:cNvSpPr txBox="1"/>
          <p:nvPr/>
        </p:nvSpPr>
        <p:spPr>
          <a:xfrm>
            <a:off x="2438400" y="571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Penerimaan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Action Button: Go Hom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1BEE983-12E2-4469-9ED6-85110D9FCC49}"/>
              </a:ext>
            </a:extLst>
          </p:cNvPr>
          <p:cNvSpPr/>
          <p:nvPr/>
        </p:nvSpPr>
        <p:spPr>
          <a:xfrm>
            <a:off x="1927151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684028" y="1200150"/>
            <a:ext cx="2362200" cy="3352800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Pembelian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7DCB200E-962B-4649-A32B-6079CDE7486C}"/>
              </a:ext>
            </a:extLst>
          </p:cNvPr>
          <p:cNvSpPr/>
          <p:nvPr/>
        </p:nvSpPr>
        <p:spPr>
          <a:xfrm>
            <a:off x="3390900" y="1200150"/>
            <a:ext cx="2362200" cy="3352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bg1"/>
                </a:solidFill>
              </a:rPr>
              <a:t>Beban-Beban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EDBD3-6D97-4E55-8CA0-37FB483D942A}"/>
              </a:ext>
            </a:extLst>
          </p:cNvPr>
          <p:cNvSpPr/>
          <p:nvPr/>
        </p:nvSpPr>
        <p:spPr>
          <a:xfrm>
            <a:off x="6096000" y="1200150"/>
            <a:ext cx="2362200" cy="3352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bg1"/>
                </a:solidFill>
              </a:rPr>
              <a:t>Renovasi dan Pembangunan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49EED2-A155-4966-ABD4-85FC28970F97}"/>
              </a:ext>
            </a:extLst>
          </p:cNvPr>
          <p:cNvSpPr/>
          <p:nvPr/>
        </p:nvSpPr>
        <p:spPr>
          <a:xfrm>
            <a:off x="6096000" y="3867150"/>
            <a:ext cx="12192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Pembelian Material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555FA-C975-4951-B682-C5CED4C8A367}"/>
              </a:ext>
            </a:extLst>
          </p:cNvPr>
          <p:cNvSpPr/>
          <p:nvPr/>
        </p:nvSpPr>
        <p:spPr>
          <a:xfrm>
            <a:off x="7315199" y="3862277"/>
            <a:ext cx="1159835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Upah Tukang</a:t>
            </a:r>
            <a:endParaRPr lang="en-US" dirty="0"/>
          </a:p>
        </p:txBody>
      </p:sp>
      <p:sp>
        <p:nvSpPr>
          <p:cNvPr id="15" name="TextBox 14">
            <a:hlinkClick r:id="rId4" action="ppaction://hlinksldjump"/>
            <a:extLst>
              <a:ext uri="{FF2B5EF4-FFF2-40B4-BE49-F238E27FC236}">
                <a16:creationId xmlns:a16="http://schemas.microsoft.com/office/drawing/2014/main" id="{3175C67F-1B14-4477-88C6-15ABF28AEFA9}"/>
              </a:ext>
            </a:extLst>
          </p:cNvPr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0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657350"/>
            <a:ext cx="2362200" cy="3352800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Pembelian</a:t>
            </a:r>
            <a:r>
              <a:rPr lang="id-ID" sz="2800" b="1" dirty="0">
                <a:solidFill>
                  <a:schemeClr val="bg1"/>
                </a:solidFill>
              </a:rPr>
              <a:t> Perlengkapan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B200E-962B-4649-A32B-6079CDE7486C}"/>
              </a:ext>
            </a:extLst>
          </p:cNvPr>
          <p:cNvSpPr/>
          <p:nvPr/>
        </p:nvSpPr>
        <p:spPr>
          <a:xfrm>
            <a:off x="3390900" y="1657350"/>
            <a:ext cx="2362200" cy="3352800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bg1"/>
                </a:solidFill>
              </a:rPr>
              <a:t>Pembelian Peralatan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EDBD3-6D97-4E55-8CA0-37FB483D942A}"/>
              </a:ext>
            </a:extLst>
          </p:cNvPr>
          <p:cNvSpPr/>
          <p:nvPr/>
        </p:nvSpPr>
        <p:spPr>
          <a:xfrm>
            <a:off x="6096000" y="1657350"/>
            <a:ext cx="2362200" cy="3352800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bg1"/>
                </a:solidFill>
              </a:rPr>
              <a:t>Pembelian Kendaraan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01C51888-69F2-4E21-8271-557151790DBC}"/>
              </a:ext>
            </a:extLst>
          </p:cNvPr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1C017B-E930-4FDB-9454-2FCC07CB6AE8}"/>
              </a:ext>
            </a:extLst>
          </p:cNvPr>
          <p:cNvSpPr/>
          <p:nvPr/>
        </p:nvSpPr>
        <p:spPr>
          <a:xfrm>
            <a:off x="685800" y="81915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Pembelian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380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2514600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2" action="ppaction://hlinksldjump"/>
            <a:extLst>
              <a:ext uri="{FF2B5EF4-FFF2-40B4-BE49-F238E27FC236}">
                <a16:creationId xmlns:a16="http://schemas.microsoft.com/office/drawing/2014/main" id="{7DCB200E-962B-4649-A32B-6079CDE7486C}"/>
              </a:ext>
            </a:extLst>
          </p:cNvPr>
          <p:cNvSpPr/>
          <p:nvPr/>
        </p:nvSpPr>
        <p:spPr>
          <a:xfrm>
            <a:off x="1333500" y="1184644"/>
            <a:ext cx="3009900" cy="3352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>
                <a:solidFill>
                  <a:schemeClr val="tx1"/>
                </a:solidFill>
              </a:rPr>
              <a:t>Beban Tidak Terikat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D690ABE-57C3-4699-81C1-ECDA4C92DFF8}"/>
              </a:ext>
            </a:extLst>
          </p:cNvPr>
          <p:cNvSpPr/>
          <p:nvPr/>
        </p:nvSpPr>
        <p:spPr>
          <a:xfrm>
            <a:off x="4800600" y="1177999"/>
            <a:ext cx="3009900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>
                <a:solidFill>
                  <a:schemeClr val="tx1"/>
                </a:solidFill>
              </a:rPr>
              <a:t>Beban Terikat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844938DE-8B00-4A6F-A0EE-BBBD95A7DD38}"/>
              </a:ext>
            </a:extLst>
          </p:cNvPr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5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275</Words>
  <Application>Microsoft Office PowerPoint</Application>
  <PresentationFormat>On-screen Show (16:9)</PresentationFormat>
  <Paragraphs>126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 anggraini</dc:creator>
  <cp:lastModifiedBy>Rizki The Hedgeman</cp:lastModifiedBy>
  <cp:revision>126</cp:revision>
  <dcterms:created xsi:type="dcterms:W3CDTF">2019-02-08T03:43:09Z</dcterms:created>
  <dcterms:modified xsi:type="dcterms:W3CDTF">2019-04-14T10:33:08Z</dcterms:modified>
</cp:coreProperties>
</file>