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7" r:id="rId4"/>
    <p:sldId id="268" r:id="rId5"/>
    <p:sldId id="269" r:id="rId6"/>
    <p:sldId id="265" r:id="rId7"/>
    <p:sldId id="284" r:id="rId8"/>
    <p:sldId id="277" r:id="rId9"/>
    <p:sldId id="282" r:id="rId10"/>
    <p:sldId id="287" r:id="rId11"/>
    <p:sldId id="288" r:id="rId12"/>
    <p:sldId id="271" r:id="rId13"/>
    <p:sldId id="272" r:id="rId14"/>
    <p:sldId id="273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laman Depan" id="{AA781065-49E1-4618-B520-9E8E08F58F5F}">
          <p14:sldIdLst>
            <p14:sldId id="267"/>
            <p14:sldId id="268"/>
          </p14:sldIdLst>
        </p14:section>
        <p14:section name="Login" id="{FAF30A0F-E7EB-48D7-AFE2-0AB404D0D105}">
          <p14:sldIdLst>
            <p14:sldId id="269"/>
          </p14:sldIdLst>
        </p14:section>
        <p14:section name="Dashboard" id="{4C26CCA5-D178-4A03-86C1-2B13F49B49D3}">
          <p14:sldIdLst>
            <p14:sldId id="265"/>
          </p14:sldIdLst>
        </p14:section>
        <p14:section name="Profil" id="{7E052055-83C3-4C28-9FD6-BCF4AF4122A7}">
          <p14:sldIdLst>
            <p14:sldId id="284"/>
            <p14:sldId id="277"/>
            <p14:sldId id="282"/>
            <p14:sldId id="287"/>
            <p14:sldId id="288"/>
          </p14:sldIdLst>
        </p14:section>
        <p14:section name="Settings" id="{4DCE1827-D6BE-4DD4-B5FE-AE5B7F830637}">
          <p14:sldIdLst>
            <p14:sldId id="271"/>
          </p14:sldIdLst>
        </p14:section>
        <p14:section name="Laporan" id="{5AABCE5C-B323-42B5-92CA-9A850A334B73}">
          <p14:sldIdLst>
            <p14:sldId id="272"/>
          </p14:sldIdLst>
        </p14:section>
        <p14:section name="Wizard" id="{E6AF5628-10F7-48BD-99E2-405210F2F884}">
          <p14:sldIdLst>
            <p14:sldId id="273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CC00"/>
    <a:srgbClr val="00000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8" y="1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Terikat</a:t>
            </a:r>
            <a:r>
              <a:rPr lang="id-ID" baseline="0" dirty="0"/>
              <a:t> vs Tidak Terikat</a:t>
            </a:r>
            <a:endParaRPr lang="id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75-4199-A00D-B8A03A3A6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75-4199-A00D-B8A03A3A6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75-4199-A00D-B8A03A3A6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2433952"/>
        <c:axId val="1849861232"/>
      </c:lineChart>
      <c:catAx>
        <c:axId val="174243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9861232"/>
        <c:crosses val="autoZero"/>
        <c:auto val="1"/>
        <c:lblAlgn val="ctr"/>
        <c:lblOffset val="100"/>
        <c:noMultiLvlLbl val="0"/>
      </c:catAx>
      <c:valAx>
        <c:axId val="184986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4243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Transaksi</a:t>
            </a:r>
            <a:r>
              <a:rPr lang="id-ID" baseline="0" dirty="0"/>
              <a:t> terbanyak</a:t>
            </a:r>
            <a:endParaRPr lang="id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B-4E6F-AF5F-0BAA196FEB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B-4E6F-AF5F-0BAA196FEB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AB-4E6F-AF5F-0BAA196FE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9235312"/>
        <c:axId val="1149406400"/>
      </c:barChart>
      <c:catAx>
        <c:axId val="1099235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49406400"/>
        <c:crosses val="autoZero"/>
        <c:auto val="1"/>
        <c:lblAlgn val="ctr"/>
        <c:lblOffset val="100"/>
        <c:noMultiLvlLbl val="0"/>
      </c:catAx>
      <c:valAx>
        <c:axId val="114940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09923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91EA-A333-410F-8AF9-A05F6FCA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051B-2789-4AE3-A330-A63AA250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3501-061C-49FC-9CCA-69852690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BE8A-5909-40F5-849C-8CF32BE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01D4-DDF6-41B0-8861-87C05CB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3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A3F6-8FBF-484D-8119-72B4C6CD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297A3-28B8-4C58-8897-FB6E642F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2CAB-9A7A-4233-8E2A-DE63C995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E25D-CF90-46C7-A32D-C4290EFB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2299-2B6D-4CB8-A1AD-9E32ED3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56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3295-49D5-47EA-B17A-FA14FF2F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6583-0E16-4595-833C-7EA1598C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DF86A-87D5-4064-9364-95E791B8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3CA4-89D6-4C77-B947-305DED73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F391-6CCF-4AB8-BAE7-DE94867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7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E791-3BA6-4370-828F-B0171082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61E7-08F0-4D34-868A-ACBCCF22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E0F6-DA51-4B16-A04B-9BFB36D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E654-D941-463D-B40A-1E488828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CB11-6513-4966-B0DC-B52321CE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7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390-21CD-427C-A0E2-60EBDFCD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33D9-8E98-4918-92D4-2DA432F1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FFA5-6B7B-4FEF-97AD-40A86E44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1F7B-EFC3-435C-A348-77A582BB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8F40-2E58-47DC-B64D-DFB3FC9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E9B0-5176-422F-8E3E-6E01D9F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83F1-C923-4012-8728-77B07FFA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03106-E370-4B95-BD0D-45BBA21A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1B9E-83B9-4E53-BFED-457F342D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0D01-71F5-4A8D-A2D5-55538EE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48AE-ECEE-4336-A864-C34B48CF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2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5AC6-2CFE-4E9B-953D-4204221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59E8-CC76-4B4D-8F0E-288B952B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2D1B-A43E-46C6-8E41-E745B880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BE426-B0DF-4B37-9299-D4B99818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E477D-EC13-49F6-B566-7BE0F00F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AFA3-D850-4E37-8E9D-05EAE062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B022E-409C-40FE-9F11-23E753A4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8C995-6BB5-4314-815D-394DDDFA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38-7303-448A-B76C-215BC7DA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C09A5-C0DC-4170-A691-4380939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AEFAF-AC65-42A0-A656-D7E83AB1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E38AA-9219-4F9A-8D43-5CB9CEA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6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ADD90-9B46-4587-8B2E-C58CFDE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F1E68-BFA9-4002-90B4-4DA4DDF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21F1-7920-4E56-9DBD-C6D4D684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0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F599-F39D-4904-B308-8C61D4E1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3AAE-81C3-496F-9D9E-3EB99096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D865-EFFE-4FCC-AAE9-58CA107A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5FE1-C65B-41C2-90DA-0F9F6FC7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6CDC-2FC7-45C8-8FED-081D53BD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CA3-4F07-4464-9E42-0665C2B5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60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A2C1-500A-4C36-8F6E-651B5EA0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D8F5-BCA8-4F7D-A5B4-92002F02F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8FF1-C406-4E7B-B83E-7CEE64C9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A762-7EA0-4481-BA3D-13FCC2E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464E2-BFBE-48CD-BD7D-CFCEC58E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362E-A153-4CAA-80CE-27B3F9FD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32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70AD9-F921-447C-8333-FB9A42C0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52F39-9C93-4D73-81EA-24273DE0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7D5C-DF14-4980-9BB4-66CFF7B0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7838-D927-4C90-9765-8B04E7B6897C}" type="datetimeFigureOut">
              <a:rPr lang="id-ID" smtClean="0"/>
              <a:t>29-09-2019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1E54-7D06-4FDD-ACC3-1AD0E25A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CFAE-DA69-4FFB-926C-4E13F5C6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5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1028" name="Picture 4" descr="Image result for hamburger menu">
            <a:extLst>
              <a:ext uri="{FF2B5EF4-FFF2-40B4-BE49-F238E27FC236}">
                <a16:creationId xmlns:a16="http://schemas.microsoft.com/office/drawing/2014/main" id="{A02F1F29-C8D1-4EB5-9120-1653ABCB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24" y="-186109"/>
            <a:ext cx="1078332" cy="1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12140" y="3133257"/>
            <a:ext cx="3492764" cy="271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0237" y="338116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2340448" y="5075784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1030" name="Picture 6" descr="Image result for gear icon">
            <a:extLst>
              <a:ext uri="{FF2B5EF4-FFF2-40B4-BE49-F238E27FC236}">
                <a16:creationId xmlns:a16="http://schemas.microsoft.com/office/drawing/2014/main" id="{9A3C9ADF-75A7-4CCB-B9A1-BC161407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4661D3-DC30-4EEA-BE0E-D546A2794CD0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</p:spTree>
    <p:extLst>
      <p:ext uri="{BB962C8B-B14F-4D97-AF65-F5344CB8AC3E}">
        <p14:creationId xmlns:p14="http://schemas.microsoft.com/office/powerpoint/2010/main" val="27826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26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82C988-C3CD-43D9-A951-F0AA307E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9102"/>
          <a:stretch/>
        </p:blipFill>
        <p:spPr>
          <a:xfrm>
            <a:off x="682580" y="2652151"/>
            <a:ext cx="11509421" cy="620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B9409-740A-4645-839A-74355BB47196}"/>
              </a:ext>
            </a:extLst>
          </p:cNvPr>
          <p:cNvSpPr txBox="1"/>
          <p:nvPr/>
        </p:nvSpPr>
        <p:spPr>
          <a:xfrm>
            <a:off x="4284371" y="949127"/>
            <a:ext cx="36232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Laporan Arus Kas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8E229-B42C-4648-82B9-3FF13D75CB62}"/>
              </a:ext>
            </a:extLst>
          </p:cNvPr>
          <p:cNvSpPr txBox="1"/>
          <p:nvPr/>
        </p:nvSpPr>
        <p:spPr>
          <a:xfrm>
            <a:off x="2073497" y="1462178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Laporan aliran kas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82726D-64AF-42DE-81CE-5641B2083ECD}"/>
              </a:ext>
            </a:extLst>
          </p:cNvPr>
          <p:cNvCxnSpPr/>
          <p:nvPr/>
        </p:nvCxnSpPr>
        <p:spPr>
          <a:xfrm>
            <a:off x="682581" y="2145105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CCB1E9-B260-4161-B335-A3B8B79F93EE}"/>
              </a:ext>
            </a:extLst>
          </p:cNvPr>
          <p:cNvCxnSpPr/>
          <p:nvPr/>
        </p:nvCxnSpPr>
        <p:spPr>
          <a:xfrm>
            <a:off x="668167" y="2570108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AD27E0-F6D8-4DD5-A3EB-881CAECF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7" y="2227255"/>
            <a:ext cx="295634" cy="295634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1B19AD0C-7A78-4F65-8948-DC6E11612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93" y="2207677"/>
            <a:ext cx="346296" cy="3462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3739D54-88DE-4302-A439-6ED38CC4F420}"/>
              </a:ext>
            </a:extLst>
          </p:cNvPr>
          <p:cNvGrpSpPr/>
          <p:nvPr/>
        </p:nvGrpSpPr>
        <p:grpSpPr>
          <a:xfrm>
            <a:off x="801924" y="2216189"/>
            <a:ext cx="1621856" cy="271770"/>
            <a:chOff x="7178722" y="2088107"/>
            <a:chExt cx="4394579" cy="3657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8BE5F3-281B-4A8E-BD3B-BFEA3725113B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tahun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3969E9-1CE9-4B8E-B053-AB22BC239DD2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F13694-748B-472D-A2BD-3FD383B45AFD}"/>
              </a:ext>
            </a:extLst>
          </p:cNvPr>
          <p:cNvGrpSpPr/>
          <p:nvPr/>
        </p:nvGrpSpPr>
        <p:grpSpPr>
          <a:xfrm>
            <a:off x="2738290" y="2214761"/>
            <a:ext cx="1494091" cy="271770"/>
            <a:chOff x="7178722" y="2088107"/>
            <a:chExt cx="4394579" cy="3657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3E11B7-058C-408A-A0E3-760E3B301ECC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bulan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3AB11C-3E3E-470F-8D8C-010187735AD5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pic>
        <p:nvPicPr>
          <p:cNvPr id="25" name="Picture 2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170E3A4-F672-4A1A-8766-5B0D7D4F24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2" y="2204283"/>
            <a:ext cx="346296" cy="34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DDAECE-1DB8-499D-94CD-EEC9D5E91B23}"/>
              </a:ext>
            </a:extLst>
          </p:cNvPr>
          <p:cNvSpPr txBox="1"/>
          <p:nvPr/>
        </p:nvSpPr>
        <p:spPr>
          <a:xfrm>
            <a:off x="7716163" y="2227256"/>
            <a:ext cx="58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Print</a:t>
            </a:r>
            <a:endParaRPr lang="id-ID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FE361F-B3C0-46CB-9E26-86ABBE12F769}"/>
              </a:ext>
            </a:extLst>
          </p:cNvPr>
          <p:cNvSpPr txBox="1"/>
          <p:nvPr/>
        </p:nvSpPr>
        <p:spPr>
          <a:xfrm>
            <a:off x="8787658" y="2214269"/>
            <a:ext cx="139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Simpan jadi 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78EE2-BFB9-4E40-B0B4-9E656BFC3152}"/>
              </a:ext>
            </a:extLst>
          </p:cNvPr>
          <p:cNvSpPr txBox="1"/>
          <p:nvPr/>
        </p:nvSpPr>
        <p:spPr>
          <a:xfrm>
            <a:off x="10601225" y="2214269"/>
            <a:ext cx="14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Simpan jadi Excel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15E1-70E0-4C23-A037-C4ABEB2F4637}"/>
              </a:ext>
            </a:extLst>
          </p:cNvPr>
          <p:cNvCxnSpPr/>
          <p:nvPr/>
        </p:nvCxnSpPr>
        <p:spPr>
          <a:xfrm>
            <a:off x="10215926" y="2226610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C0950-B066-453A-9F86-2D78806BC497}"/>
              </a:ext>
            </a:extLst>
          </p:cNvPr>
          <p:cNvCxnSpPr/>
          <p:nvPr/>
        </p:nvCxnSpPr>
        <p:spPr>
          <a:xfrm>
            <a:off x="8296975" y="2223943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06A6EB-3A1A-424A-9FF1-BCE6E4DA59CF}"/>
              </a:ext>
            </a:extLst>
          </p:cNvPr>
          <p:cNvCxnSpPr/>
          <p:nvPr/>
        </p:nvCxnSpPr>
        <p:spPr>
          <a:xfrm>
            <a:off x="2589487" y="2195603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2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43767" y="1090215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72CC-552E-498A-8501-DDF5CD3AFCB9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Persiapan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2337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48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98808-C0A3-4375-A5F0-F4F8C9D86988}"/>
              </a:ext>
            </a:extLst>
          </p:cNvPr>
          <p:cNvSpPr txBox="1"/>
          <p:nvPr/>
        </p:nvSpPr>
        <p:spPr>
          <a:xfrm>
            <a:off x="2585156" y="1603022"/>
            <a:ext cx="9177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Selamat datang di aplikasi akuntansi Masjid, aplikasi ini merupakan.........</a:t>
            </a:r>
          </a:p>
          <a:p>
            <a:r>
              <a:rPr lang="id-ID" dirty="0" err="1"/>
              <a:t>Sadksjhabv</a:t>
            </a:r>
            <a:r>
              <a:rPr lang="id-ID" dirty="0"/>
              <a:t> cldsa.jgbrahbtgsjymkysthyagvragdsgfrefagfdfgdshhhhhhhhhhhhhhhhhhhhhhhhhhhhhhhhhhhhhhhhhhhhhhhhhhhhhhhhhhgdfhhhhhhhhhhhhhhhhhhhhhhhhhhhhhhhhhhhhhhhhhhhhhhhhhhhhhhhhhhhhhhhhhhhhhhhhhhhhhhhhhhhhhhhhhhhhhhhhhhhhhhhhhhhhhhhhhhhhhhhhhhhhhhhhhhhhhhhhhhhhhhhhhhhhhhhhhhhhhhhhhhhhhhhhhhhhhhhhhhhhhhhhhhhhhhhhhhhhhhhhhhhhhhhhhhhhhhhhhhhhhhhhhhhhnbcnbvcnhgfcndfhgdsghgdnbdgngdfhfxghd</a:t>
            </a:r>
          </a:p>
        </p:txBody>
      </p:sp>
    </p:spTree>
    <p:extLst>
      <p:ext uri="{BB962C8B-B14F-4D97-AF65-F5344CB8AC3E}">
        <p14:creationId xmlns:p14="http://schemas.microsoft.com/office/powerpoint/2010/main" val="421144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098"/>
            <a:ext cx="9442685" cy="109716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183851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62037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561135" y="12603373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054069" y="12603372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289393-F486-4C5F-840E-003FBA463E4C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Profil Masjid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31CE4-7F9B-4841-8605-D113F4CB18F8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Silakan isi profil dasar masjid, data ini digunakan untuk keperluan administratif. Data ini juga akan diletakkan pada kop laporan keuangan.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25EE3-0606-4F0F-A0D6-95EC59CB7D91}"/>
              </a:ext>
            </a:extLst>
          </p:cNvPr>
          <p:cNvSpPr/>
          <p:nvPr/>
        </p:nvSpPr>
        <p:spPr>
          <a:xfrm>
            <a:off x="2766984" y="530755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 Masjid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57C73-1968-4C3B-9E8B-87D3925D62FC}"/>
              </a:ext>
            </a:extLst>
          </p:cNvPr>
          <p:cNvSpPr/>
          <p:nvPr/>
        </p:nvSpPr>
        <p:spPr>
          <a:xfrm>
            <a:off x="2766984" y="800827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Telepon Sekretariat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94AE0-F5B1-485C-ACB4-E1D4B959EB69}"/>
              </a:ext>
            </a:extLst>
          </p:cNvPr>
          <p:cNvSpPr/>
          <p:nvPr/>
        </p:nvSpPr>
        <p:spPr>
          <a:xfrm>
            <a:off x="2766983" y="870916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Rekening Masjid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1B4261-E46C-4458-B2EC-A782CB8A6B72}"/>
              </a:ext>
            </a:extLst>
          </p:cNvPr>
          <p:cNvSpPr/>
          <p:nvPr/>
        </p:nvSpPr>
        <p:spPr>
          <a:xfrm>
            <a:off x="2781516" y="674611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Tahun Berdiri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18F70-46C5-4AB7-A631-4B0D189D2D79}"/>
              </a:ext>
            </a:extLst>
          </p:cNvPr>
          <p:cNvSpPr/>
          <p:nvPr/>
        </p:nvSpPr>
        <p:spPr>
          <a:xfrm>
            <a:off x="2781516" y="599663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 Masjid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C1E4C-2D7D-4F56-8042-A34344455F85}"/>
              </a:ext>
            </a:extLst>
          </p:cNvPr>
          <p:cNvSpPr/>
          <p:nvPr/>
        </p:nvSpPr>
        <p:spPr>
          <a:xfrm>
            <a:off x="2766983" y="998521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Luas Tanah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11C72-85BA-47ED-8035-7653ADA6CF2D}"/>
              </a:ext>
            </a:extLst>
          </p:cNvPr>
          <p:cNvSpPr/>
          <p:nvPr/>
        </p:nvSpPr>
        <p:spPr>
          <a:xfrm>
            <a:off x="2766982" y="1073816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AD/ART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E394B-7EE2-4000-AA98-48DE316B96CF}"/>
              </a:ext>
            </a:extLst>
          </p:cNvPr>
          <p:cNvSpPr/>
          <p:nvPr/>
        </p:nvSpPr>
        <p:spPr>
          <a:xfrm>
            <a:off x="2781515" y="1151460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Badan Hukum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27F73D-A18F-4EEB-98F5-459E00827BB6}"/>
              </a:ext>
            </a:extLst>
          </p:cNvPr>
          <p:cNvSpPr txBox="1"/>
          <p:nvPr/>
        </p:nvSpPr>
        <p:spPr>
          <a:xfrm>
            <a:off x="2696808" y="4803694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Informasi dasar masjid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EAC7E-8961-4B14-BC69-3C162FF2A956}"/>
              </a:ext>
            </a:extLst>
          </p:cNvPr>
          <p:cNvSpPr txBox="1"/>
          <p:nvPr/>
        </p:nvSpPr>
        <p:spPr>
          <a:xfrm>
            <a:off x="2696808" y="7600825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Kontak dan Rekening Masjid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FA2DD4-4125-49A9-9674-2F5F2144329A}"/>
              </a:ext>
            </a:extLst>
          </p:cNvPr>
          <p:cNvSpPr txBox="1"/>
          <p:nvPr/>
        </p:nvSpPr>
        <p:spPr>
          <a:xfrm>
            <a:off x="2696808" y="9469326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Dokumen legalitas masjid, </a:t>
            </a:r>
            <a:r>
              <a:rPr lang="id-ID" b="1" dirty="0" err="1"/>
              <a:t>scan</a:t>
            </a:r>
            <a:r>
              <a:rPr lang="id-ID" b="1" dirty="0"/>
              <a:t> dokumen dalam bentuk digital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940639-73E9-4420-902F-50309D7A6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6501" y="2675739"/>
            <a:ext cx="1673338" cy="16510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84C7-5D2B-4110-A9A1-A7497DD818C3}"/>
              </a:ext>
            </a:extLst>
          </p:cNvPr>
          <p:cNvSpPr txBox="1"/>
          <p:nvPr/>
        </p:nvSpPr>
        <p:spPr>
          <a:xfrm>
            <a:off x="6096000" y="4508047"/>
            <a:ext cx="21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Foto Masjid</a:t>
            </a:r>
          </a:p>
        </p:txBody>
      </p:sp>
    </p:spTree>
    <p:extLst>
      <p:ext uri="{BB962C8B-B14F-4D97-AF65-F5344CB8AC3E}">
        <p14:creationId xmlns:p14="http://schemas.microsoft.com/office/powerpoint/2010/main" val="48509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0"/>
            <a:ext cx="9442685" cy="125003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257003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71632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14216163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14216162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C3C0C-F2F8-437E-923D-E49A3DF4E0FB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Profil DKM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B3B78A-AE8D-40B0-8E99-29A1FAC63AE2}"/>
              </a:ext>
            </a:extLst>
          </p:cNvPr>
          <p:cNvSpPr/>
          <p:nvPr/>
        </p:nvSpPr>
        <p:spPr>
          <a:xfrm>
            <a:off x="2845400" y="3320543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92AD2-1689-4A6B-AC33-B7E04A6EE5E7}"/>
              </a:ext>
            </a:extLst>
          </p:cNvPr>
          <p:cNvSpPr/>
          <p:nvPr/>
        </p:nvSpPr>
        <p:spPr>
          <a:xfrm>
            <a:off x="2845398" y="3877886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F619D3-A236-410D-B92B-6A6E066057C1}"/>
              </a:ext>
            </a:extLst>
          </p:cNvPr>
          <p:cNvSpPr/>
          <p:nvPr/>
        </p:nvSpPr>
        <p:spPr>
          <a:xfrm>
            <a:off x="2845398" y="4469615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EBC89A-6A04-47AB-827F-71D223955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2863076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54DFDC-65C0-4D23-BFB7-689BB0A94893}"/>
              </a:ext>
            </a:extLst>
          </p:cNvPr>
          <p:cNvSpPr txBox="1"/>
          <p:nvPr/>
        </p:nvSpPr>
        <p:spPr>
          <a:xfrm>
            <a:off x="2696808" y="2593370"/>
            <a:ext cx="232292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Ketua DKM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1A9E8-9F03-4331-ADC0-7BF0436C7EC2}"/>
              </a:ext>
            </a:extLst>
          </p:cNvPr>
          <p:cNvSpPr/>
          <p:nvPr/>
        </p:nvSpPr>
        <p:spPr>
          <a:xfrm>
            <a:off x="2845397" y="5056164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04351-8CEB-4C82-855D-80DA5CE5685C}"/>
              </a:ext>
            </a:extLst>
          </p:cNvPr>
          <p:cNvSpPr/>
          <p:nvPr/>
        </p:nvSpPr>
        <p:spPr>
          <a:xfrm>
            <a:off x="2845396" y="5659454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66808-7E85-415C-B982-41158FB52DF9}"/>
              </a:ext>
            </a:extLst>
          </p:cNvPr>
          <p:cNvSpPr txBox="1"/>
          <p:nvPr/>
        </p:nvSpPr>
        <p:spPr>
          <a:xfrm>
            <a:off x="2845392" y="6447065"/>
            <a:ext cx="307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Sekretaris DKM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1C29EB-BE5C-4911-9BE4-080DF8C68101}"/>
              </a:ext>
            </a:extLst>
          </p:cNvPr>
          <p:cNvSpPr txBox="1"/>
          <p:nvPr/>
        </p:nvSpPr>
        <p:spPr>
          <a:xfrm>
            <a:off x="2806401" y="10249249"/>
            <a:ext cx="32895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Bendahara DKM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BC4EF-24DB-46B2-B5AA-E6FD0BEB6F12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Dewan Kepengurusan Masjid (DKM) merupakan pengurus harian masjid dan mereka mengatur keorganisasian masjid.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59202-463A-423D-94C6-FD72EEC209A0}"/>
              </a:ext>
            </a:extLst>
          </p:cNvPr>
          <p:cNvSpPr/>
          <p:nvPr/>
        </p:nvSpPr>
        <p:spPr>
          <a:xfrm>
            <a:off x="2845396" y="7166708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07190B-89D6-4C1C-80C5-35318A68B01D}"/>
              </a:ext>
            </a:extLst>
          </p:cNvPr>
          <p:cNvSpPr/>
          <p:nvPr/>
        </p:nvSpPr>
        <p:spPr>
          <a:xfrm>
            <a:off x="2845394" y="772405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AC21A5-83C8-4B4D-A56B-E15BD99B0E89}"/>
              </a:ext>
            </a:extLst>
          </p:cNvPr>
          <p:cNvSpPr/>
          <p:nvPr/>
        </p:nvSpPr>
        <p:spPr>
          <a:xfrm>
            <a:off x="2845394" y="8315780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7AD9AD-5DAB-49B7-B830-5569A97B5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6466183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CB81697-BD21-4EC9-9A69-D3E84E54909F}"/>
              </a:ext>
            </a:extLst>
          </p:cNvPr>
          <p:cNvSpPr/>
          <p:nvPr/>
        </p:nvSpPr>
        <p:spPr>
          <a:xfrm>
            <a:off x="2845393" y="8902329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A46A70-72DE-4027-864A-BA6E9C1AD85B}"/>
              </a:ext>
            </a:extLst>
          </p:cNvPr>
          <p:cNvSpPr/>
          <p:nvPr/>
        </p:nvSpPr>
        <p:spPr>
          <a:xfrm>
            <a:off x="2845392" y="9505619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7E0736-CACC-40A9-9C12-8CD282DB6FA0}"/>
              </a:ext>
            </a:extLst>
          </p:cNvPr>
          <p:cNvSpPr/>
          <p:nvPr/>
        </p:nvSpPr>
        <p:spPr>
          <a:xfrm>
            <a:off x="2845396" y="10883160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B291F8-A123-4B56-9D12-95B980FCCCB4}"/>
              </a:ext>
            </a:extLst>
          </p:cNvPr>
          <p:cNvSpPr/>
          <p:nvPr/>
        </p:nvSpPr>
        <p:spPr>
          <a:xfrm>
            <a:off x="2845394" y="11440503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775EBA-3D8A-4E8E-A479-34FBB8CD43DB}"/>
              </a:ext>
            </a:extLst>
          </p:cNvPr>
          <p:cNvSpPr/>
          <p:nvPr/>
        </p:nvSpPr>
        <p:spPr>
          <a:xfrm>
            <a:off x="2845394" y="12032232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92AEA1-C5F4-427C-91D3-8CF4DDABE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10255738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BFD8E7-3E1A-4C17-A4B9-687C731BB73C}"/>
              </a:ext>
            </a:extLst>
          </p:cNvPr>
          <p:cNvSpPr/>
          <p:nvPr/>
        </p:nvSpPr>
        <p:spPr>
          <a:xfrm>
            <a:off x="2845393" y="1261878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4F8D0F-61A1-4C28-964C-258F79962B60}"/>
              </a:ext>
            </a:extLst>
          </p:cNvPr>
          <p:cNvSpPr/>
          <p:nvPr/>
        </p:nvSpPr>
        <p:spPr>
          <a:xfrm>
            <a:off x="2845392" y="1322207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</p:spTree>
    <p:extLst>
      <p:ext uri="{BB962C8B-B14F-4D97-AF65-F5344CB8AC3E}">
        <p14:creationId xmlns:p14="http://schemas.microsoft.com/office/powerpoint/2010/main" val="376639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332441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53623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104A4-69E9-4107-9B72-F6D46F88B9EF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Daftar Aset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7A4F79C-B9A4-4558-A0F7-114BA3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86966"/>
              </p:ext>
            </p:extLst>
          </p:nvPr>
        </p:nvGraphicFramePr>
        <p:xfrm>
          <a:off x="3782464" y="2322119"/>
          <a:ext cx="6436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0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89693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Peralatan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Jumlah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 Peralatan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0988C2D-F770-423D-B623-109DCD639BA7}"/>
              </a:ext>
            </a:extLst>
          </p:cNvPr>
          <p:cNvSpPr txBox="1"/>
          <p:nvPr/>
        </p:nvSpPr>
        <p:spPr>
          <a:xfrm>
            <a:off x="2602820" y="1553994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yang diperlukan untuk mendukung kegiatan operasional masjid.</a:t>
            </a:r>
          </a:p>
        </p:txBody>
      </p:sp>
    </p:spTree>
    <p:extLst>
      <p:ext uri="{BB962C8B-B14F-4D97-AF65-F5344CB8AC3E}">
        <p14:creationId xmlns:p14="http://schemas.microsoft.com/office/powerpoint/2010/main" val="21604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406736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21365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DFC50-7F97-420B-824B-0681FEAC760C}"/>
              </a:ext>
            </a:extLst>
          </p:cNvPr>
          <p:cNvSpPr txBox="1"/>
          <p:nvPr/>
        </p:nvSpPr>
        <p:spPr>
          <a:xfrm>
            <a:off x="2540632" y="1500659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Akun-akun </a:t>
            </a:r>
            <a:r>
              <a:rPr lang="id-ID" dirty="0" err="1"/>
              <a:t>akuntasi</a:t>
            </a:r>
            <a:r>
              <a:rPr lang="id-ID" dirty="0"/>
              <a:t> yang digunakan pada masjid ini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9BE216-D257-4424-A815-E18CB1E39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58869"/>
              </p:ext>
            </p:extLst>
          </p:nvPr>
        </p:nvGraphicFramePr>
        <p:xfrm>
          <a:off x="3166135" y="2395701"/>
          <a:ext cx="65024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8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441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273310">
                <a:tc>
                  <a:txBody>
                    <a:bodyPr/>
                    <a:lstStyle/>
                    <a:p>
                      <a:r>
                        <a:rPr lang="id-ID" dirty="0"/>
                        <a:t>Kode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Bertambah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Berkurang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3BC3D1A-592A-4EEC-BF44-A86589743748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Daftar Akun</a:t>
            </a:r>
          </a:p>
        </p:txBody>
      </p:sp>
    </p:spTree>
    <p:extLst>
      <p:ext uri="{BB962C8B-B14F-4D97-AF65-F5344CB8AC3E}">
        <p14:creationId xmlns:p14="http://schemas.microsoft.com/office/powerpoint/2010/main" val="273234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07025" y="1525123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00742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Selesai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BB59C-6240-4264-91EC-B3A15DCE7671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Setup Selesai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3E22-AF94-470C-AFBE-DDA69BFB1FC2}"/>
              </a:ext>
            </a:extLst>
          </p:cNvPr>
          <p:cNvSpPr txBox="1"/>
          <p:nvPr/>
        </p:nvSpPr>
        <p:spPr>
          <a:xfrm>
            <a:off x="2585156" y="1603022"/>
            <a:ext cx="917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Terimakasih</a:t>
            </a:r>
            <a:r>
              <a:rPr lang="id-ID" dirty="0"/>
              <a:t>, setup selesai dan sistem siap digunakan. </a:t>
            </a:r>
            <a:r>
              <a:rPr lang="id-ID" dirty="0" err="1"/>
              <a:t>Sjafbsdkjvbfdlszbv</a:t>
            </a:r>
            <a:r>
              <a:rPr lang="id-ID" dirty="0"/>
              <a:t> </a:t>
            </a:r>
            <a:r>
              <a:rPr lang="id-ID" dirty="0" err="1"/>
              <a:t>hjflkzbnjflzknjblknfvlkz</a:t>
            </a:r>
            <a:r>
              <a:rPr lang="id-ID" dirty="0"/>
              <a:t>  i </a:t>
            </a:r>
            <a:r>
              <a:rPr lang="id-ID" dirty="0" err="1"/>
              <a:t>db</a:t>
            </a:r>
            <a:r>
              <a:rPr lang="id-ID" dirty="0"/>
              <a:t> </a:t>
            </a:r>
            <a:r>
              <a:rPr lang="id-ID" dirty="0" err="1"/>
              <a:t>dg</a:t>
            </a:r>
            <a:r>
              <a:rPr lang="id-ID" dirty="0"/>
              <a:t> </a:t>
            </a:r>
            <a:r>
              <a:rPr lang="id-ID" dirty="0" err="1"/>
              <a:t>jdj</a:t>
            </a:r>
            <a:r>
              <a:rPr lang="id-ID" dirty="0"/>
              <a:t> </a:t>
            </a:r>
            <a:r>
              <a:rPr lang="id-ID" dirty="0" err="1"/>
              <a:t>jd</a:t>
            </a:r>
            <a:r>
              <a:rPr lang="id-ID" dirty="0"/>
              <a:t> </a:t>
            </a:r>
            <a:r>
              <a:rPr lang="id-ID" dirty="0" err="1"/>
              <a:t>jdkhfjkdhsbv</a:t>
            </a:r>
            <a:r>
              <a:rPr lang="id-ID" dirty="0"/>
              <a:t> </a:t>
            </a:r>
            <a:r>
              <a:rPr lang="id-ID" dirty="0" err="1"/>
              <a:t>dsfjbdfb</a:t>
            </a:r>
            <a:r>
              <a:rPr lang="id-ID" dirty="0"/>
              <a:t> </a:t>
            </a:r>
            <a:r>
              <a:rPr lang="id-ID" dirty="0" err="1"/>
              <a:t>skdbfjknachgvfia</a:t>
            </a:r>
            <a:r>
              <a:rPr lang="id-ID" dirty="0"/>
              <a:t> </a:t>
            </a:r>
            <a:r>
              <a:rPr lang="id-ID" dirty="0" err="1"/>
              <a:t>efhbivoxb</a:t>
            </a:r>
            <a:r>
              <a:rPr lang="id-ID" dirty="0"/>
              <a:t> </a:t>
            </a:r>
            <a:r>
              <a:rPr lang="id-ID" dirty="0" err="1"/>
              <a:t>rbfhjkalberuheo;PMKFMVBOHG</a:t>
            </a:r>
            <a:r>
              <a:rPr lang="id-ID" dirty="0"/>
              <a:t> UIHSI HIHRISJGOTDHJBO;GJYIF;T  JOIYJF OFJOY DLKHJBINGDLITUR SLH N </a:t>
            </a:r>
            <a:r>
              <a:rPr lang="id-ID" dirty="0" err="1"/>
              <a:t>Hh</a:t>
            </a:r>
            <a:r>
              <a:rPr lang="id-ID" dirty="0"/>
              <a:t> </a:t>
            </a:r>
            <a:r>
              <a:rPr lang="id-ID" dirty="0" err="1"/>
              <a:t>lnykldj</a:t>
            </a:r>
            <a:r>
              <a:rPr lang="id-ID" dirty="0"/>
              <a:t> </a:t>
            </a:r>
            <a:r>
              <a:rPr lang="id-ID" dirty="0" err="1"/>
              <a:t>jdoijhdm</a:t>
            </a:r>
            <a:r>
              <a:rPr lang="id-ID" dirty="0"/>
              <a:t> </a:t>
            </a:r>
            <a:r>
              <a:rPr lang="id-ID" dirty="0" err="1"/>
              <a:t>hoidjh</a:t>
            </a:r>
            <a:r>
              <a:rPr lang="id-ID" dirty="0"/>
              <a:t> </a:t>
            </a:r>
            <a:r>
              <a:rPr lang="id-ID" dirty="0" err="1"/>
              <a:t>kmklhvbhnjbvnmcknbk</a:t>
            </a:r>
            <a:r>
              <a:rPr lang="id-ID" dirty="0"/>
              <a:t> </a:t>
            </a:r>
            <a:r>
              <a:rPr lang="id-ID" dirty="0" err="1"/>
              <a:t>bvlk</a:t>
            </a:r>
            <a:r>
              <a:rPr lang="id-ID" dirty="0"/>
              <a:t> </a:t>
            </a:r>
            <a:r>
              <a:rPr lang="id-ID" dirty="0" err="1"/>
              <a:t>nbvnnok</a:t>
            </a:r>
            <a:r>
              <a:rPr lang="id-ID" dirty="0"/>
              <a:t> j </a:t>
            </a:r>
            <a:r>
              <a:rPr lang="id-ID" dirty="0" err="1"/>
              <a:t>nnhniuhn</a:t>
            </a:r>
            <a:r>
              <a:rPr lang="id-ID" dirty="0"/>
              <a:t> </a:t>
            </a:r>
            <a:r>
              <a:rPr lang="id-ID" dirty="0" err="1"/>
              <a:t>oimhniuuiulh</a:t>
            </a:r>
            <a:r>
              <a:rPr lang="id-ID" dirty="0"/>
              <a:t> b8ynoijhybih </a:t>
            </a:r>
            <a:r>
              <a:rPr lang="id-ID" dirty="0" err="1"/>
              <a:t>oihkjhi</a:t>
            </a:r>
            <a:r>
              <a:rPr lang="id-ID" dirty="0"/>
              <a:t> nm </a:t>
            </a:r>
            <a:r>
              <a:rPr lang="id-ID" dirty="0" err="1"/>
              <a:t>oinhoiu</a:t>
            </a:r>
            <a:r>
              <a:rPr lang="id-ID" dirty="0"/>
              <a:t> 9ih </a:t>
            </a:r>
            <a:r>
              <a:rPr lang="id-ID" dirty="0" err="1"/>
              <a:t>noji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74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07025" y="1525123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/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Selesai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BB59C-6240-4264-91EC-B3A15DCE7671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Setup Selesai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3E22-AF94-470C-AFBE-DDA69BFB1FC2}"/>
              </a:ext>
            </a:extLst>
          </p:cNvPr>
          <p:cNvSpPr txBox="1"/>
          <p:nvPr/>
        </p:nvSpPr>
        <p:spPr>
          <a:xfrm>
            <a:off x="2585156" y="1603022"/>
            <a:ext cx="917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Terimakasih</a:t>
            </a:r>
            <a:r>
              <a:rPr lang="id-ID" dirty="0"/>
              <a:t>, setup selesai dan sistem siap digunakan. </a:t>
            </a:r>
            <a:r>
              <a:rPr lang="id-ID" dirty="0" err="1"/>
              <a:t>Sjafbsdkjvbfdlszbv</a:t>
            </a:r>
            <a:r>
              <a:rPr lang="id-ID" dirty="0"/>
              <a:t> </a:t>
            </a:r>
            <a:r>
              <a:rPr lang="id-ID" dirty="0" err="1"/>
              <a:t>hjflkzbnjflzknjblknfvlkz</a:t>
            </a:r>
            <a:r>
              <a:rPr lang="id-ID" dirty="0"/>
              <a:t>  i </a:t>
            </a:r>
            <a:r>
              <a:rPr lang="id-ID" dirty="0" err="1"/>
              <a:t>db</a:t>
            </a:r>
            <a:r>
              <a:rPr lang="id-ID" dirty="0"/>
              <a:t> </a:t>
            </a:r>
            <a:r>
              <a:rPr lang="id-ID" dirty="0" err="1"/>
              <a:t>dg</a:t>
            </a:r>
            <a:r>
              <a:rPr lang="id-ID" dirty="0"/>
              <a:t> </a:t>
            </a:r>
            <a:r>
              <a:rPr lang="id-ID" dirty="0" err="1"/>
              <a:t>jdj</a:t>
            </a:r>
            <a:r>
              <a:rPr lang="id-ID" dirty="0"/>
              <a:t> </a:t>
            </a:r>
            <a:r>
              <a:rPr lang="id-ID" dirty="0" err="1"/>
              <a:t>jd</a:t>
            </a:r>
            <a:r>
              <a:rPr lang="id-ID" dirty="0"/>
              <a:t> </a:t>
            </a:r>
            <a:r>
              <a:rPr lang="id-ID" dirty="0" err="1"/>
              <a:t>jdkhfjkdhsbv</a:t>
            </a:r>
            <a:r>
              <a:rPr lang="id-ID" dirty="0"/>
              <a:t> </a:t>
            </a:r>
            <a:r>
              <a:rPr lang="id-ID" dirty="0" err="1"/>
              <a:t>dsfjbdfb</a:t>
            </a:r>
            <a:r>
              <a:rPr lang="id-ID" dirty="0"/>
              <a:t> </a:t>
            </a:r>
            <a:r>
              <a:rPr lang="id-ID" dirty="0" err="1"/>
              <a:t>skdbfjknachgvfia</a:t>
            </a:r>
            <a:r>
              <a:rPr lang="id-ID" dirty="0"/>
              <a:t> </a:t>
            </a:r>
            <a:r>
              <a:rPr lang="id-ID" dirty="0" err="1"/>
              <a:t>efhbivoxb</a:t>
            </a:r>
            <a:r>
              <a:rPr lang="id-ID" dirty="0"/>
              <a:t> </a:t>
            </a:r>
            <a:r>
              <a:rPr lang="id-ID" dirty="0" err="1"/>
              <a:t>rbfhjkalberuheo;PMKFMVBOHG</a:t>
            </a:r>
            <a:r>
              <a:rPr lang="id-ID" dirty="0"/>
              <a:t> UIHSI HIHRISJGOTDHJBO;GJYIF;T  JOIYJF OFJOY DLKHJBINGDLITUR SLH N </a:t>
            </a:r>
            <a:r>
              <a:rPr lang="id-ID" dirty="0" err="1"/>
              <a:t>Hh</a:t>
            </a:r>
            <a:r>
              <a:rPr lang="id-ID" dirty="0"/>
              <a:t> </a:t>
            </a:r>
            <a:r>
              <a:rPr lang="id-ID" dirty="0" err="1"/>
              <a:t>lnykldj</a:t>
            </a:r>
            <a:r>
              <a:rPr lang="id-ID" dirty="0"/>
              <a:t> </a:t>
            </a:r>
            <a:r>
              <a:rPr lang="id-ID" dirty="0" err="1"/>
              <a:t>jdoijhdm</a:t>
            </a:r>
            <a:r>
              <a:rPr lang="id-ID" dirty="0"/>
              <a:t> </a:t>
            </a:r>
            <a:r>
              <a:rPr lang="id-ID" dirty="0" err="1"/>
              <a:t>hoidjh</a:t>
            </a:r>
            <a:r>
              <a:rPr lang="id-ID" dirty="0"/>
              <a:t> </a:t>
            </a:r>
            <a:r>
              <a:rPr lang="id-ID" dirty="0" err="1"/>
              <a:t>kmklhvbhnjbvnmcknbk</a:t>
            </a:r>
            <a:r>
              <a:rPr lang="id-ID" dirty="0"/>
              <a:t> </a:t>
            </a:r>
            <a:r>
              <a:rPr lang="id-ID" dirty="0" err="1"/>
              <a:t>bvlk</a:t>
            </a:r>
            <a:r>
              <a:rPr lang="id-ID" dirty="0"/>
              <a:t> </a:t>
            </a:r>
            <a:r>
              <a:rPr lang="id-ID" dirty="0" err="1"/>
              <a:t>nbvnnok</a:t>
            </a:r>
            <a:r>
              <a:rPr lang="id-ID" dirty="0"/>
              <a:t> j </a:t>
            </a:r>
            <a:r>
              <a:rPr lang="id-ID" dirty="0" err="1"/>
              <a:t>nnhniuhn</a:t>
            </a:r>
            <a:r>
              <a:rPr lang="id-ID" dirty="0"/>
              <a:t> </a:t>
            </a:r>
            <a:r>
              <a:rPr lang="id-ID" dirty="0" err="1"/>
              <a:t>oimhniuuiulh</a:t>
            </a:r>
            <a:r>
              <a:rPr lang="id-ID" dirty="0"/>
              <a:t> b8ynoijhybih </a:t>
            </a:r>
            <a:r>
              <a:rPr lang="id-ID" dirty="0" err="1"/>
              <a:t>oihkjhi</a:t>
            </a:r>
            <a:r>
              <a:rPr lang="id-ID" dirty="0"/>
              <a:t> nm </a:t>
            </a:r>
            <a:r>
              <a:rPr lang="id-ID" dirty="0" err="1"/>
              <a:t>oinhoiu</a:t>
            </a:r>
            <a:r>
              <a:rPr lang="id-ID" dirty="0"/>
              <a:t> 9ih </a:t>
            </a:r>
            <a:r>
              <a:rPr lang="id-ID" dirty="0" err="1"/>
              <a:t>noji</a:t>
            </a:r>
            <a:r>
              <a:rPr lang="id-ID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BDE33-DF78-4D85-9D0F-F0B27017A056}"/>
              </a:ext>
            </a:extLst>
          </p:cNvPr>
          <p:cNvSpPr/>
          <p:nvPr/>
        </p:nvSpPr>
        <p:spPr>
          <a:xfrm>
            <a:off x="0" y="6628"/>
            <a:ext cx="12192000" cy="6851372"/>
          </a:xfrm>
          <a:prstGeom prst="rect">
            <a:avLst/>
          </a:prstGeom>
          <a:solidFill>
            <a:srgbClr val="0D0D0D">
              <a:alpha val="5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7A632-E6D6-41EB-8B9F-D453D0F47D4F}"/>
              </a:ext>
            </a:extLst>
          </p:cNvPr>
          <p:cNvSpPr/>
          <p:nvPr/>
        </p:nvSpPr>
        <p:spPr>
          <a:xfrm>
            <a:off x="1236133" y="1612218"/>
            <a:ext cx="9719733" cy="3114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41349-2FB5-4042-8885-2E833EF0715E}"/>
              </a:ext>
            </a:extLst>
          </p:cNvPr>
          <p:cNvSpPr txBox="1"/>
          <p:nvPr/>
        </p:nvSpPr>
        <p:spPr>
          <a:xfrm>
            <a:off x="1591733" y="1781408"/>
            <a:ext cx="450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7C61B-12FE-4496-BF11-92CEA44C3286}"/>
              </a:ext>
            </a:extLst>
          </p:cNvPr>
          <p:cNvSpPr txBox="1"/>
          <p:nvPr/>
        </p:nvSpPr>
        <p:spPr>
          <a:xfrm>
            <a:off x="1630655" y="2348071"/>
            <a:ext cx="896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Apa Anda yakin data yang telah dimasukkan benar, periksa kembali jika Anda tidak yakin. Anda dapat juga mengubah data profil ini di menu profil saat masuk ke aplikasi nanti. Lanjutkan?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CE2948-2015-473E-A692-A634B73E8F37}"/>
              </a:ext>
            </a:extLst>
          </p:cNvPr>
          <p:cNvSpPr/>
          <p:nvPr/>
        </p:nvSpPr>
        <p:spPr>
          <a:xfrm>
            <a:off x="9934222" y="4151826"/>
            <a:ext cx="713601" cy="361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Ya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9E7072-E23A-434E-ABF5-516D2B9BC526}"/>
              </a:ext>
            </a:extLst>
          </p:cNvPr>
          <p:cNvSpPr/>
          <p:nvPr/>
        </p:nvSpPr>
        <p:spPr>
          <a:xfrm>
            <a:off x="8929512" y="4151826"/>
            <a:ext cx="855464" cy="3610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27935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DA5A8-8A09-4E5F-820C-48A92F455B45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 rtl="1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12140" y="3133257"/>
            <a:ext cx="3492764" cy="271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0237" y="338116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2340448" y="5075784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2050" name="Picture 2" descr="Image result for BACK ARROW">
            <a:extLst>
              <a:ext uri="{FF2B5EF4-FFF2-40B4-BE49-F238E27FC236}">
                <a16:creationId xmlns:a16="http://schemas.microsoft.com/office/drawing/2014/main" id="{A83CE410-4153-4C72-ABF0-93894C91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59" y="-1756"/>
            <a:ext cx="678873" cy="67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2B55D-2B13-4B3A-9088-B9D12799ADE5}"/>
              </a:ext>
            </a:extLst>
          </p:cNvPr>
          <p:cNvSpPr/>
          <p:nvPr/>
        </p:nvSpPr>
        <p:spPr>
          <a:xfrm>
            <a:off x="-44012" y="-47826"/>
            <a:ext cx="2718955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E6E3D-F022-499D-A61E-8C29EE30CA82}"/>
              </a:ext>
            </a:extLst>
          </p:cNvPr>
          <p:cNvCxnSpPr>
            <a:cxnSpLocks/>
          </p:cNvCxnSpPr>
          <p:nvPr/>
        </p:nvCxnSpPr>
        <p:spPr>
          <a:xfrm>
            <a:off x="-44012" y="663468"/>
            <a:ext cx="276296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1F7BAA-4912-4896-8C37-52CFF36F1AED}"/>
              </a:ext>
            </a:extLst>
          </p:cNvPr>
          <p:cNvCxnSpPr>
            <a:cxnSpLocks/>
          </p:cNvCxnSpPr>
          <p:nvPr/>
        </p:nvCxnSpPr>
        <p:spPr>
          <a:xfrm>
            <a:off x="170935" y="1403815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A899DB-9E82-428D-86F7-110BB741702C}"/>
              </a:ext>
            </a:extLst>
          </p:cNvPr>
          <p:cNvCxnSpPr>
            <a:cxnSpLocks/>
          </p:cNvCxnSpPr>
          <p:nvPr/>
        </p:nvCxnSpPr>
        <p:spPr>
          <a:xfrm>
            <a:off x="170935" y="1965648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CC00D4-1E4F-4FC8-BE20-B6E727CEB309}"/>
              </a:ext>
            </a:extLst>
          </p:cNvPr>
          <p:cNvCxnSpPr>
            <a:cxnSpLocks/>
          </p:cNvCxnSpPr>
          <p:nvPr/>
        </p:nvCxnSpPr>
        <p:spPr>
          <a:xfrm>
            <a:off x="192941" y="2582072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3D95FF-4C65-4788-BAF1-E5ED11869146}"/>
              </a:ext>
            </a:extLst>
          </p:cNvPr>
          <p:cNvSpPr txBox="1"/>
          <p:nvPr/>
        </p:nvSpPr>
        <p:spPr>
          <a:xfrm>
            <a:off x="250102" y="1026589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Tentang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0CAA8-B867-4066-8603-F2EE10D730F1}"/>
              </a:ext>
            </a:extLst>
          </p:cNvPr>
          <p:cNvSpPr txBox="1"/>
          <p:nvPr/>
        </p:nvSpPr>
        <p:spPr>
          <a:xfrm>
            <a:off x="241715" y="1616456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Kontak Kami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5A5EF-F111-4DAB-9455-F6AAF69EC89A}"/>
              </a:ext>
            </a:extLst>
          </p:cNvPr>
          <p:cNvSpPr txBox="1"/>
          <p:nvPr/>
        </p:nvSpPr>
        <p:spPr>
          <a:xfrm>
            <a:off x="241714" y="2191817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Keluar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6EA4B-8879-48FD-B874-904E78045869}"/>
              </a:ext>
            </a:extLst>
          </p:cNvPr>
          <p:cNvSpPr txBox="1"/>
          <p:nvPr/>
        </p:nvSpPr>
        <p:spPr>
          <a:xfrm>
            <a:off x="170939" y="250897"/>
            <a:ext cx="2147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“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Accounting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at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its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best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”</a:t>
            </a:r>
          </a:p>
        </p:txBody>
      </p:sp>
      <p:pic>
        <p:nvPicPr>
          <p:cNvPr id="30" name="Picture 6" descr="Image result for gear icon">
            <a:extLst>
              <a:ext uri="{FF2B5EF4-FFF2-40B4-BE49-F238E27FC236}">
                <a16:creationId xmlns:a16="http://schemas.microsoft.com/office/drawing/2014/main" id="{FE79AFF5-F96C-481C-A9FD-FBAB23C2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1028" name="Picture 4" descr="Image result for hamburger menu">
            <a:extLst>
              <a:ext uri="{FF2B5EF4-FFF2-40B4-BE49-F238E27FC236}">
                <a16:creationId xmlns:a16="http://schemas.microsoft.com/office/drawing/2014/main" id="{A02F1F29-C8D1-4EB5-9120-1653ABCB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24" y="-186109"/>
            <a:ext cx="1078332" cy="1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1030" name="Picture 6" descr="Image result for gear icon">
            <a:extLst>
              <a:ext uri="{FF2B5EF4-FFF2-40B4-BE49-F238E27FC236}">
                <a16:creationId xmlns:a16="http://schemas.microsoft.com/office/drawing/2014/main" id="{9A3C9ADF-75A7-4CCB-B9A1-BC161407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4661D3-DC30-4EEA-BE0E-D546A2794CD0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0A2842-3386-4288-8A6B-CF93B2F6CBEB}"/>
              </a:ext>
            </a:extLst>
          </p:cNvPr>
          <p:cNvSpPr/>
          <p:nvPr/>
        </p:nvSpPr>
        <p:spPr>
          <a:xfrm>
            <a:off x="-1" y="-23039"/>
            <a:ext cx="12191979" cy="688103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83834" y="1500903"/>
            <a:ext cx="7367720" cy="36689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6402" y="175568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4335348" y="3380412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5390F-4CE0-4ECC-BBA5-557937FCE2FF}"/>
              </a:ext>
            </a:extLst>
          </p:cNvPr>
          <p:cNvGrpSpPr/>
          <p:nvPr/>
        </p:nvGrpSpPr>
        <p:grpSpPr>
          <a:xfrm>
            <a:off x="3592884" y="4273797"/>
            <a:ext cx="5083630" cy="523589"/>
            <a:chOff x="3554185" y="3945289"/>
            <a:chExt cx="5083630" cy="5235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83B1A4-9A2D-4ADD-9FC4-9F26C446D7EF}"/>
                </a:ext>
              </a:extLst>
            </p:cNvPr>
            <p:cNvSpPr/>
            <p:nvPr/>
          </p:nvSpPr>
          <p:spPr>
            <a:xfrm>
              <a:off x="3554185" y="3945289"/>
              <a:ext cx="486648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d-ID" dirty="0">
                  <a:solidFill>
                    <a:schemeClr val="bg1">
                      <a:lumMod val="65000"/>
                    </a:schemeClr>
                  </a:solidFill>
                </a:rPr>
                <a:t>Kata sandi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9E12DB-F0EF-4D6A-8270-D552417F2EEE}"/>
                </a:ext>
              </a:extLst>
            </p:cNvPr>
            <p:cNvSpPr/>
            <p:nvPr/>
          </p:nvSpPr>
          <p:spPr>
            <a:xfrm>
              <a:off x="7386528" y="3945658"/>
              <a:ext cx="1251287" cy="5232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3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DD1FF6-E4FF-4CB5-8B1E-9827C879F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151922"/>
              </p:ext>
            </p:extLst>
          </p:nvPr>
        </p:nvGraphicFramePr>
        <p:xfrm>
          <a:off x="999499" y="1928470"/>
          <a:ext cx="7255728" cy="483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E9E755-E287-44D3-A628-A8CE65E7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73943"/>
              </p:ext>
            </p:extLst>
          </p:nvPr>
        </p:nvGraphicFramePr>
        <p:xfrm>
          <a:off x="999499" y="785086"/>
          <a:ext cx="10957172" cy="950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293">
                  <a:extLst>
                    <a:ext uri="{9D8B030D-6E8A-4147-A177-3AD203B41FA5}">
                      <a16:colId xmlns:a16="http://schemas.microsoft.com/office/drawing/2014/main" val="3081860711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691489420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500225637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1586546579"/>
                    </a:ext>
                  </a:extLst>
                </a:gridCol>
              </a:tblGrid>
              <a:tr h="950067"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sz="1400" dirty="0">
                          <a:solidFill>
                            <a:sysClr val="windowText" lastClr="000000"/>
                          </a:solidFill>
                        </a:rPr>
                        <a:t>Saldo</a:t>
                      </a:r>
                    </a:p>
                    <a:p>
                      <a:pPr marL="360363" indent="0" algn="l"/>
                      <a:r>
                        <a:rPr lang="id-ID" sz="280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  <a:p>
                      <a:pPr marL="360363" indent="0" algn="l"/>
                      <a:r>
                        <a:rPr lang="id-ID" sz="1400" dirty="0">
                          <a:solidFill>
                            <a:srgbClr val="00B050"/>
                          </a:solidFill>
                        </a:rPr>
                        <a:t>^ 140%</a:t>
                      </a:r>
                      <a:r>
                        <a:rPr lang="id-ID" sz="1400" dirty="0">
                          <a:solidFill>
                            <a:sysClr val="windowText" lastClr="000000"/>
                          </a:solidFill>
                        </a:rPr>
                        <a:t> dari bula lalu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Penerimaan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  <a:p>
                      <a:pPr marL="360363" indent="0" algn="l"/>
                      <a:r>
                        <a:rPr lang="id-ID" sz="1200" dirty="0">
                          <a:solidFill>
                            <a:srgbClr val="00B050"/>
                          </a:solidFill>
                        </a:rPr>
                        <a:t>^ 140%</a:t>
                      </a:r>
                      <a:r>
                        <a:rPr lang="id-ID" sz="1200" dirty="0">
                          <a:solidFill>
                            <a:sysClr val="windowText" lastClr="000000"/>
                          </a:solidFill>
                        </a:rPr>
                        <a:t> dari bula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Pengeluaran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520</a:t>
                      </a:r>
                    </a:p>
                    <a:p>
                      <a:pPr marL="3603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^ 88%</a:t>
                      </a: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dari bulan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Penyesuaian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marL="3603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^ 56%</a:t>
                      </a: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dari minggu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7341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D4E49F-86A8-488B-B4E0-2A311FD6D2B3}"/>
              </a:ext>
            </a:extLst>
          </p:cNvPr>
          <p:cNvGrpSpPr/>
          <p:nvPr/>
        </p:nvGrpSpPr>
        <p:grpSpPr>
          <a:xfrm>
            <a:off x="8484166" y="2201997"/>
            <a:ext cx="3472506" cy="281488"/>
            <a:chOff x="7178722" y="2088107"/>
            <a:chExt cx="4394579" cy="365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3D37B3-6349-4EA6-BB05-964009ABF48F}"/>
                </a:ext>
              </a:extLst>
            </p:cNvPr>
            <p:cNvSpPr/>
            <p:nvPr/>
          </p:nvSpPr>
          <p:spPr>
            <a:xfrm>
              <a:off x="7178722" y="2088108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Penerimaan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64E6F5-A057-4B82-9786-667D002ADB9B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A690D6-FFDF-46A6-8776-97F2695B19E7}"/>
              </a:ext>
            </a:extLst>
          </p:cNvPr>
          <p:cNvGrpSpPr/>
          <p:nvPr/>
        </p:nvGrpSpPr>
        <p:grpSpPr>
          <a:xfrm>
            <a:off x="8484166" y="2596589"/>
            <a:ext cx="3472506" cy="281487"/>
            <a:chOff x="7178722" y="2088107"/>
            <a:chExt cx="4394579" cy="3657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5B072-916E-403D-999B-A1C1B588C7AD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sub penerimaan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C0D9DD-54F2-4D15-8571-7A6C4EF25C5C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A49415-F7A7-43BE-98A8-EDCA0AA6D89D}"/>
              </a:ext>
            </a:extLst>
          </p:cNvPr>
          <p:cNvGrpSpPr/>
          <p:nvPr/>
        </p:nvGrpSpPr>
        <p:grpSpPr>
          <a:xfrm>
            <a:off x="8484169" y="1817127"/>
            <a:ext cx="1621856" cy="271770"/>
            <a:chOff x="7178722" y="2088107"/>
            <a:chExt cx="4394579" cy="365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8065B-E955-434E-8EA5-7981C8CCBFE5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tahun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3B3EC0-97EC-456C-A130-CB81A0068D97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70CA22-ED8F-47A6-983B-DEF10F7FCE14}"/>
              </a:ext>
            </a:extLst>
          </p:cNvPr>
          <p:cNvGrpSpPr/>
          <p:nvPr/>
        </p:nvGrpSpPr>
        <p:grpSpPr>
          <a:xfrm>
            <a:off x="10420535" y="1815699"/>
            <a:ext cx="1494091" cy="271770"/>
            <a:chOff x="7178722" y="2088107"/>
            <a:chExt cx="4394579" cy="3657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FA29B6-4FD0-49F8-A250-BBB8F1EF17B8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bulan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FBEA0-5119-4D47-95C7-2AD917F91161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87613E6-4C4E-4FD7-A653-9F451E185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670037"/>
              </p:ext>
            </p:extLst>
          </p:nvPr>
        </p:nvGraphicFramePr>
        <p:xfrm>
          <a:off x="8484166" y="2992600"/>
          <a:ext cx="3472506" cy="375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D5099D2-43D2-4817-870C-A5D61DA6259D}"/>
              </a:ext>
            </a:extLst>
          </p:cNvPr>
          <p:cNvSpPr/>
          <p:nvPr/>
        </p:nvSpPr>
        <p:spPr>
          <a:xfrm>
            <a:off x="0" y="6857999"/>
            <a:ext cx="12192000" cy="563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1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A7FF83-92F9-4335-BAB9-C2DE77F36D4C}"/>
              </a:ext>
            </a:extLst>
          </p:cNvPr>
          <p:cNvSpPr/>
          <p:nvPr/>
        </p:nvSpPr>
        <p:spPr>
          <a:xfrm>
            <a:off x="22966" y="6683497"/>
            <a:ext cx="12192000" cy="763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7ECEE8-D21F-43C2-BFBE-095C744562F6}"/>
              </a:ext>
            </a:extLst>
          </p:cNvPr>
          <p:cNvSpPr/>
          <p:nvPr/>
        </p:nvSpPr>
        <p:spPr>
          <a:xfrm>
            <a:off x="1662670" y="7275411"/>
            <a:ext cx="8743123" cy="2710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4317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886AE-6680-4428-AABD-B09027DB54E0}"/>
              </a:ext>
            </a:extLst>
          </p:cNvPr>
          <p:cNvSpPr/>
          <p:nvPr/>
        </p:nvSpPr>
        <p:spPr>
          <a:xfrm>
            <a:off x="1662670" y="3229683"/>
            <a:ext cx="8743123" cy="362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F427-7394-4D0F-81BF-C54DBBC73BA5}"/>
              </a:ext>
            </a:extLst>
          </p:cNvPr>
          <p:cNvSpPr/>
          <p:nvPr/>
        </p:nvSpPr>
        <p:spPr>
          <a:xfrm>
            <a:off x="-7914491" y="1360885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Struktur DKM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1C16C-3A1A-4F84-AF29-C8E94E5590D5}"/>
              </a:ext>
            </a:extLst>
          </p:cNvPr>
          <p:cNvSpPr/>
          <p:nvPr/>
        </p:nvSpPr>
        <p:spPr>
          <a:xfrm>
            <a:off x="-7914491" y="2226989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Dokumen DKM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C268-8E1D-4A2B-9C4D-171327886CFE}"/>
              </a:ext>
            </a:extLst>
          </p:cNvPr>
          <p:cNvSpPr/>
          <p:nvPr/>
        </p:nvSpPr>
        <p:spPr>
          <a:xfrm>
            <a:off x="-7914491" y="3093093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Akun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36B59-BCC0-4C1B-A491-6560EEE5FFDC}"/>
              </a:ext>
            </a:extLst>
          </p:cNvPr>
          <p:cNvSpPr/>
          <p:nvPr/>
        </p:nvSpPr>
        <p:spPr>
          <a:xfrm>
            <a:off x="-7914491" y="4152381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049CC-9C80-46CE-B671-63EC2D064266}"/>
              </a:ext>
            </a:extLst>
          </p:cNvPr>
          <p:cNvSpPr txBox="1"/>
          <p:nvPr/>
        </p:nvSpPr>
        <p:spPr>
          <a:xfrm>
            <a:off x="1786207" y="3298377"/>
            <a:ext cx="232292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Profil Masjid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8E17F-D3BF-4774-8A0E-77D7D329E903}"/>
              </a:ext>
            </a:extLst>
          </p:cNvPr>
          <p:cNvSpPr/>
          <p:nvPr/>
        </p:nvSpPr>
        <p:spPr>
          <a:xfrm>
            <a:off x="2247452" y="436172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 Masjid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021C5-C319-4881-A77E-82CA466EFADC}"/>
              </a:ext>
            </a:extLst>
          </p:cNvPr>
          <p:cNvSpPr/>
          <p:nvPr/>
        </p:nvSpPr>
        <p:spPr>
          <a:xfrm>
            <a:off x="2239204" y="835658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Telepon Sekretariat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0A6E8-A215-4E3D-AFBB-5611CDEE4FF7}"/>
              </a:ext>
            </a:extLst>
          </p:cNvPr>
          <p:cNvSpPr/>
          <p:nvPr/>
        </p:nvSpPr>
        <p:spPr>
          <a:xfrm>
            <a:off x="2218172" y="914866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Rekening Masjid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8860F-1D8F-4FB6-973C-095277CCAE04}"/>
              </a:ext>
            </a:extLst>
          </p:cNvPr>
          <p:cNvSpPr/>
          <p:nvPr/>
        </p:nvSpPr>
        <p:spPr>
          <a:xfrm>
            <a:off x="2226420" y="599378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Tahun Berdiri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6C6CF9-A789-4FCD-B4AC-518A1F2A248C}"/>
              </a:ext>
            </a:extLst>
          </p:cNvPr>
          <p:cNvSpPr/>
          <p:nvPr/>
        </p:nvSpPr>
        <p:spPr>
          <a:xfrm>
            <a:off x="2226420" y="516401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 Masjid</a:t>
            </a:r>
          </a:p>
        </p:txBody>
      </p:sp>
      <p:pic>
        <p:nvPicPr>
          <p:cNvPr id="1026" name="Picture 2" descr="Image result for settings icon">
            <a:extLst>
              <a:ext uri="{FF2B5EF4-FFF2-40B4-BE49-F238E27FC236}">
                <a16:creationId xmlns:a16="http://schemas.microsoft.com/office/drawing/2014/main" id="{937542F0-ACE5-4A82-BFFB-1CC63B16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883" y="113203"/>
            <a:ext cx="640335" cy="64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AB3254-7DD3-43D3-9DFC-B0CD93737558}"/>
              </a:ext>
            </a:extLst>
          </p:cNvPr>
          <p:cNvSpPr txBox="1"/>
          <p:nvPr/>
        </p:nvSpPr>
        <p:spPr>
          <a:xfrm>
            <a:off x="1851997" y="7319125"/>
            <a:ext cx="35133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Kontak dan Rekening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FC77F-7946-4D0B-89F7-280709A2FE69}"/>
              </a:ext>
            </a:extLst>
          </p:cNvPr>
          <p:cNvSpPr/>
          <p:nvPr/>
        </p:nvSpPr>
        <p:spPr>
          <a:xfrm>
            <a:off x="1662669" y="10311814"/>
            <a:ext cx="8743123" cy="361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A1FE2-46AA-45B6-A31E-F397468AAECE}"/>
              </a:ext>
            </a:extLst>
          </p:cNvPr>
          <p:cNvSpPr txBox="1"/>
          <p:nvPr/>
        </p:nvSpPr>
        <p:spPr>
          <a:xfrm>
            <a:off x="1851996" y="10355529"/>
            <a:ext cx="35133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Dokumen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6D6A8C-7B3B-49EA-A4FB-D8D71833244E}"/>
              </a:ext>
            </a:extLst>
          </p:cNvPr>
          <p:cNvSpPr/>
          <p:nvPr/>
        </p:nvSpPr>
        <p:spPr>
          <a:xfrm>
            <a:off x="2247452" y="1141242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Luas Tanah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1A37FD-6CF0-4E3E-8637-46ABA791CF2F}"/>
              </a:ext>
            </a:extLst>
          </p:cNvPr>
          <p:cNvSpPr/>
          <p:nvPr/>
        </p:nvSpPr>
        <p:spPr>
          <a:xfrm>
            <a:off x="2247452" y="12101801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AD/ART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3CFC20-583B-46EC-8F7D-0E767E23E09F}"/>
              </a:ext>
            </a:extLst>
          </p:cNvPr>
          <p:cNvSpPr/>
          <p:nvPr/>
        </p:nvSpPr>
        <p:spPr>
          <a:xfrm>
            <a:off x="2226420" y="1285128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Badan Hukum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1849F07-F5EB-4061-9632-4F0C4AA7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72" y="4487524"/>
            <a:ext cx="300707" cy="3007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4D3DC4-73A2-4B61-9B9C-655581FF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9766" y="102297"/>
            <a:ext cx="640335" cy="6317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9CE0A65-9DEC-4433-95E9-1DEA569D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26103"/>
              </p:ext>
            </p:extLst>
          </p:nvPr>
        </p:nvGraphicFramePr>
        <p:xfrm>
          <a:off x="9242855" y="957611"/>
          <a:ext cx="199022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221">
                  <a:extLst>
                    <a:ext uri="{9D8B030D-6E8A-4147-A177-3AD203B41FA5}">
                      <a16:colId xmlns:a16="http://schemas.microsoft.com/office/drawing/2014/main" val="1606425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Profil Masjid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4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Struktur DKM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Daftar Akun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22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Aset Masjid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048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14F1279-E0B5-468F-923D-33DD5CA1E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9331" y="1272767"/>
            <a:ext cx="1673338" cy="16510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F7A742-F920-49CB-BDBB-FDE3C684FA85}"/>
              </a:ext>
            </a:extLst>
          </p:cNvPr>
          <p:cNvSpPr txBox="1"/>
          <p:nvPr/>
        </p:nvSpPr>
        <p:spPr>
          <a:xfrm>
            <a:off x="1786207" y="3732787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Informasi dasar masjid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CC9A73-C70B-4B25-A88B-CC382DCF52DB}"/>
              </a:ext>
            </a:extLst>
          </p:cNvPr>
          <p:cNvSpPr txBox="1"/>
          <p:nvPr/>
        </p:nvSpPr>
        <p:spPr>
          <a:xfrm>
            <a:off x="1851997" y="7733425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Kontak untuk menghubungi sekretariat masjid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466BA9-C5D8-43FC-8847-B10911C99FA8}"/>
              </a:ext>
            </a:extLst>
          </p:cNvPr>
          <p:cNvSpPr txBox="1"/>
          <p:nvPr/>
        </p:nvSpPr>
        <p:spPr>
          <a:xfrm>
            <a:off x="1851996" y="10750873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Legalitas masjid, </a:t>
            </a:r>
            <a:r>
              <a:rPr lang="id-ID" dirty="0" err="1"/>
              <a:t>scan</a:t>
            </a:r>
            <a:r>
              <a:rPr lang="id-ID" dirty="0"/>
              <a:t> dokumen dalam bentuk digital</a:t>
            </a:r>
          </a:p>
        </p:txBody>
      </p:sp>
    </p:spTree>
    <p:extLst>
      <p:ext uri="{BB962C8B-B14F-4D97-AF65-F5344CB8AC3E}">
        <p14:creationId xmlns:p14="http://schemas.microsoft.com/office/powerpoint/2010/main" val="53324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5F3DC-1487-4A9F-9019-72F325F5B612}"/>
              </a:ext>
            </a:extLst>
          </p:cNvPr>
          <p:cNvSpPr/>
          <p:nvPr/>
        </p:nvSpPr>
        <p:spPr>
          <a:xfrm>
            <a:off x="1394679" y="1961470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E9B07-2F76-43A4-A7C7-07AC66567473}"/>
              </a:ext>
            </a:extLst>
          </p:cNvPr>
          <p:cNvSpPr txBox="1"/>
          <p:nvPr/>
        </p:nvSpPr>
        <p:spPr>
          <a:xfrm>
            <a:off x="4564471" y="949127"/>
            <a:ext cx="30630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600" dirty="0"/>
              <a:t>Struktur DKM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4C355-7531-4660-8574-571F50A8F2FE}"/>
              </a:ext>
            </a:extLst>
          </p:cNvPr>
          <p:cNvSpPr/>
          <p:nvPr/>
        </p:nvSpPr>
        <p:spPr>
          <a:xfrm>
            <a:off x="1667414" y="288323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9E204-36CE-4612-AFE6-001201114E67}"/>
              </a:ext>
            </a:extLst>
          </p:cNvPr>
          <p:cNvSpPr/>
          <p:nvPr/>
        </p:nvSpPr>
        <p:spPr>
          <a:xfrm>
            <a:off x="1667412" y="360060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BF0A57-73CE-48D0-A41C-5BC7BA7DFD44}"/>
              </a:ext>
            </a:extLst>
          </p:cNvPr>
          <p:cNvSpPr/>
          <p:nvPr/>
        </p:nvSpPr>
        <p:spPr>
          <a:xfrm>
            <a:off x="1667412" y="4316317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721AD6-0F34-4439-83FD-DD463729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2248566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1B9CE-9BAF-43BB-9D83-EA0C5E04EE32}"/>
              </a:ext>
            </a:extLst>
          </p:cNvPr>
          <p:cNvSpPr txBox="1"/>
          <p:nvPr/>
        </p:nvSpPr>
        <p:spPr>
          <a:xfrm>
            <a:off x="1667412" y="2120631"/>
            <a:ext cx="232292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Ketua DKM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313C7-777D-4D07-9B5D-CE1A58F602B3}"/>
              </a:ext>
            </a:extLst>
          </p:cNvPr>
          <p:cNvSpPr/>
          <p:nvPr/>
        </p:nvSpPr>
        <p:spPr>
          <a:xfrm>
            <a:off x="1667412" y="5066107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ABC02F-F21E-4783-8E3E-A8D064C1AEDC}"/>
              </a:ext>
            </a:extLst>
          </p:cNvPr>
          <p:cNvSpPr/>
          <p:nvPr/>
        </p:nvSpPr>
        <p:spPr>
          <a:xfrm>
            <a:off x="1667412" y="574481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55411-6AC7-42AE-9B1E-78A4F44831AC}"/>
              </a:ext>
            </a:extLst>
          </p:cNvPr>
          <p:cNvSpPr/>
          <p:nvPr/>
        </p:nvSpPr>
        <p:spPr>
          <a:xfrm>
            <a:off x="22966" y="6683497"/>
            <a:ext cx="12192000" cy="1013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0F571-184C-440E-A471-C5BB0915CC63}"/>
              </a:ext>
            </a:extLst>
          </p:cNvPr>
          <p:cNvSpPr/>
          <p:nvPr/>
        </p:nvSpPr>
        <p:spPr>
          <a:xfrm>
            <a:off x="1394679" y="6913416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0A012-A7E2-4F92-BB89-22FEA7DA68A8}"/>
              </a:ext>
            </a:extLst>
          </p:cNvPr>
          <p:cNvSpPr/>
          <p:nvPr/>
        </p:nvSpPr>
        <p:spPr>
          <a:xfrm>
            <a:off x="1667414" y="783518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8E109-65F0-4F81-9364-A07D7708A227}"/>
              </a:ext>
            </a:extLst>
          </p:cNvPr>
          <p:cNvSpPr/>
          <p:nvPr/>
        </p:nvSpPr>
        <p:spPr>
          <a:xfrm>
            <a:off x="1667412" y="855254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66CFF-7F7D-41CE-89E2-A1E1AC4F0C98}"/>
              </a:ext>
            </a:extLst>
          </p:cNvPr>
          <p:cNvSpPr/>
          <p:nvPr/>
        </p:nvSpPr>
        <p:spPr>
          <a:xfrm>
            <a:off x="1667412" y="926826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BE71E91-6964-41AA-ADA2-ACEF3FDC2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7200512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5CE59F-C373-4E66-A52E-FF3F81350909}"/>
              </a:ext>
            </a:extLst>
          </p:cNvPr>
          <p:cNvSpPr txBox="1"/>
          <p:nvPr/>
        </p:nvSpPr>
        <p:spPr>
          <a:xfrm>
            <a:off x="1667412" y="7072577"/>
            <a:ext cx="307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Sekretaris DKM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2B8C9-E27F-4B0A-BCDB-A3EB7220A620}"/>
              </a:ext>
            </a:extLst>
          </p:cNvPr>
          <p:cNvSpPr/>
          <p:nvPr/>
        </p:nvSpPr>
        <p:spPr>
          <a:xfrm>
            <a:off x="1667412" y="1001805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52DD1-68B2-40B3-9135-AAB8EFD5300A}"/>
              </a:ext>
            </a:extLst>
          </p:cNvPr>
          <p:cNvSpPr/>
          <p:nvPr/>
        </p:nvSpPr>
        <p:spPr>
          <a:xfrm>
            <a:off x="1667412" y="1069675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2ECF57-1A0D-4200-881C-B22418D92294}"/>
              </a:ext>
            </a:extLst>
          </p:cNvPr>
          <p:cNvSpPr/>
          <p:nvPr/>
        </p:nvSpPr>
        <p:spPr>
          <a:xfrm>
            <a:off x="1394679" y="11856563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8AF5B8-A0DF-4A3F-8196-AD53C7241641}"/>
              </a:ext>
            </a:extLst>
          </p:cNvPr>
          <p:cNvSpPr/>
          <p:nvPr/>
        </p:nvSpPr>
        <p:spPr>
          <a:xfrm>
            <a:off x="1667414" y="1277833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28CA0D-CDD5-4E6C-A1E0-FF3A250B65C9}"/>
              </a:ext>
            </a:extLst>
          </p:cNvPr>
          <p:cNvSpPr/>
          <p:nvPr/>
        </p:nvSpPr>
        <p:spPr>
          <a:xfrm>
            <a:off x="1667412" y="1349569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A36AC-BCC2-4043-A0F0-7688693E222A}"/>
              </a:ext>
            </a:extLst>
          </p:cNvPr>
          <p:cNvSpPr/>
          <p:nvPr/>
        </p:nvSpPr>
        <p:spPr>
          <a:xfrm>
            <a:off x="1667412" y="14211410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5FE93DD-8F49-4868-BFAF-6248B567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12143659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66EBF56-BA1D-4DF5-A627-A53E27E613CF}"/>
              </a:ext>
            </a:extLst>
          </p:cNvPr>
          <p:cNvSpPr txBox="1"/>
          <p:nvPr/>
        </p:nvSpPr>
        <p:spPr>
          <a:xfrm>
            <a:off x="1667412" y="12015724"/>
            <a:ext cx="32895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Bendahara DKM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AEE02-2166-485E-B398-6A58C2DC0734}"/>
              </a:ext>
            </a:extLst>
          </p:cNvPr>
          <p:cNvSpPr/>
          <p:nvPr/>
        </p:nvSpPr>
        <p:spPr>
          <a:xfrm>
            <a:off x="1667412" y="14961200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02B03-80BA-4AC1-92C7-DBBEC950CF39}"/>
              </a:ext>
            </a:extLst>
          </p:cNvPr>
          <p:cNvSpPr/>
          <p:nvPr/>
        </p:nvSpPr>
        <p:spPr>
          <a:xfrm>
            <a:off x="1667412" y="1563990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682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86B52-CCAE-451B-AEFD-F7B7670DBB05}"/>
              </a:ext>
            </a:extLst>
          </p:cNvPr>
          <p:cNvSpPr txBox="1"/>
          <p:nvPr/>
        </p:nvSpPr>
        <p:spPr>
          <a:xfrm>
            <a:off x="2073497" y="1462178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Dewan Pengurus Masjid, ubah profil dari masing-masing jabatan.</a:t>
            </a:r>
          </a:p>
        </p:txBody>
      </p:sp>
    </p:spTree>
    <p:extLst>
      <p:ext uri="{BB962C8B-B14F-4D97-AF65-F5344CB8AC3E}">
        <p14:creationId xmlns:p14="http://schemas.microsoft.com/office/powerpoint/2010/main" val="3408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90AD-82D8-4F16-BFF0-44B2217CC2A1}"/>
              </a:ext>
            </a:extLst>
          </p:cNvPr>
          <p:cNvSpPr txBox="1"/>
          <p:nvPr/>
        </p:nvSpPr>
        <p:spPr>
          <a:xfrm>
            <a:off x="4414973" y="812464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000" dirty="0"/>
              <a:t>Daftar Akun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48491-3B0A-4340-96ED-AA93DA8116C7}"/>
              </a:ext>
            </a:extLst>
          </p:cNvPr>
          <p:cNvSpPr txBox="1"/>
          <p:nvPr/>
        </p:nvSpPr>
        <p:spPr>
          <a:xfrm>
            <a:off x="2073497" y="1414052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Akun-akun </a:t>
            </a:r>
            <a:r>
              <a:rPr lang="id-ID" dirty="0" err="1"/>
              <a:t>akuntasi</a:t>
            </a:r>
            <a:r>
              <a:rPr lang="id-ID" dirty="0"/>
              <a:t> yang digunakan pada masjid ini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17032"/>
              </p:ext>
            </p:extLst>
          </p:nvPr>
        </p:nvGraphicFramePr>
        <p:xfrm>
          <a:off x="2952968" y="2574758"/>
          <a:ext cx="65024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8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441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273310">
                <a:tc>
                  <a:txBody>
                    <a:bodyPr/>
                    <a:lstStyle/>
                    <a:p>
                      <a:r>
                        <a:rPr lang="id-ID" dirty="0"/>
                        <a:t>Kode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Bertambah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Berkurang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16B398E-823F-4495-BA54-2256E64C4E96}"/>
              </a:ext>
            </a:extLst>
          </p:cNvPr>
          <p:cNvSpPr/>
          <p:nvPr/>
        </p:nvSpPr>
        <p:spPr>
          <a:xfrm>
            <a:off x="22966" y="6683497"/>
            <a:ext cx="12192000" cy="768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718C1-8C63-462D-BC8D-1E18EA5D2F78}"/>
              </a:ext>
            </a:extLst>
          </p:cNvPr>
          <p:cNvSpPr/>
          <p:nvPr/>
        </p:nvSpPr>
        <p:spPr>
          <a:xfrm>
            <a:off x="1345577" y="2200306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43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90AD-82D8-4F16-BFF0-44B2217CC2A1}"/>
              </a:ext>
            </a:extLst>
          </p:cNvPr>
          <p:cNvSpPr txBox="1"/>
          <p:nvPr/>
        </p:nvSpPr>
        <p:spPr>
          <a:xfrm>
            <a:off x="4414973" y="812464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000" dirty="0"/>
              <a:t>Daftar 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48491-3B0A-4340-96ED-AA93DA8116C7}"/>
              </a:ext>
            </a:extLst>
          </p:cNvPr>
          <p:cNvSpPr txBox="1"/>
          <p:nvPr/>
        </p:nvSpPr>
        <p:spPr>
          <a:xfrm>
            <a:off x="1610780" y="1414052"/>
            <a:ext cx="89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Aset-aset masjid seperti peralatan, tanah, dan bangunan dinyatakan dalam keuangan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94329"/>
              </p:ext>
            </p:extLst>
          </p:nvPr>
        </p:nvGraphicFramePr>
        <p:xfrm>
          <a:off x="2877999" y="3465513"/>
          <a:ext cx="6436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0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89693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Peralatan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Jumlah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 Peralatan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0B130-C982-45EF-91D3-AAEAE6839F60}"/>
              </a:ext>
            </a:extLst>
          </p:cNvPr>
          <p:cNvSpPr txBox="1"/>
          <p:nvPr/>
        </p:nvSpPr>
        <p:spPr>
          <a:xfrm>
            <a:off x="1610779" y="2268967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Peralatan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2AEFE-D85D-42D5-8FE6-24F07087ECA4}"/>
              </a:ext>
            </a:extLst>
          </p:cNvPr>
          <p:cNvSpPr txBox="1"/>
          <p:nvPr/>
        </p:nvSpPr>
        <p:spPr>
          <a:xfrm>
            <a:off x="1610779" y="2890391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yang diperlukan untuk mendukung kegiatan operasional masjid.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AF0BC-8608-4723-AA1C-7FA27F525690}"/>
              </a:ext>
            </a:extLst>
          </p:cNvPr>
          <p:cNvSpPr/>
          <p:nvPr/>
        </p:nvSpPr>
        <p:spPr>
          <a:xfrm>
            <a:off x="1345577" y="7155522"/>
            <a:ext cx="10183427" cy="3334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27D34-9557-4484-88D6-B7109B0BEF84}"/>
              </a:ext>
            </a:extLst>
          </p:cNvPr>
          <p:cNvSpPr txBox="1"/>
          <p:nvPr/>
        </p:nvSpPr>
        <p:spPr>
          <a:xfrm>
            <a:off x="1610779" y="7224183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Bangunan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BD08A-DD54-4B6B-A548-E85F0686028E}"/>
              </a:ext>
            </a:extLst>
          </p:cNvPr>
          <p:cNvSpPr txBox="1"/>
          <p:nvPr/>
        </p:nvSpPr>
        <p:spPr>
          <a:xfrm>
            <a:off x="1610779" y="7845607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bangunan yang dimiliki masjid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0BF265-BB21-49CA-BA50-0FA29D80B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32633"/>
              </p:ext>
            </p:extLst>
          </p:nvPr>
        </p:nvGraphicFramePr>
        <p:xfrm>
          <a:off x="2032000" y="836356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11">
                  <a:extLst>
                    <a:ext uri="{9D8B030D-6E8A-4147-A177-3AD203B41FA5}">
                      <a16:colId xmlns:a16="http://schemas.microsoft.com/office/drawing/2014/main" val="2312564803"/>
                    </a:ext>
                  </a:extLst>
                </a:gridCol>
                <a:gridCol w="3424989">
                  <a:extLst>
                    <a:ext uri="{9D8B030D-6E8A-4147-A177-3AD203B41FA5}">
                      <a16:colId xmlns:a16="http://schemas.microsoft.com/office/drawing/2014/main" val="1328231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7308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89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Bangunan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Masjid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1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Gudang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0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5280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BD2EC85-E793-47FA-919F-11438BA9461B}"/>
              </a:ext>
            </a:extLst>
          </p:cNvPr>
          <p:cNvSpPr/>
          <p:nvPr/>
        </p:nvSpPr>
        <p:spPr>
          <a:xfrm>
            <a:off x="1345577" y="10785557"/>
            <a:ext cx="10183427" cy="3097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13DD-CD1F-4D68-8789-F9ACA4BA1087}"/>
              </a:ext>
            </a:extLst>
          </p:cNvPr>
          <p:cNvSpPr txBox="1"/>
          <p:nvPr/>
        </p:nvSpPr>
        <p:spPr>
          <a:xfrm>
            <a:off x="1610779" y="10854218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Tanah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14B8-9867-40EB-B8E2-6335B8D348BB}"/>
              </a:ext>
            </a:extLst>
          </p:cNvPr>
          <p:cNvSpPr txBox="1"/>
          <p:nvPr/>
        </p:nvSpPr>
        <p:spPr>
          <a:xfrm>
            <a:off x="1610779" y="11475642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bangunan yang dimiliki masjid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540DF0-6FEF-4DF0-BB0C-B279D5F70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7805"/>
              </p:ext>
            </p:extLst>
          </p:nvPr>
        </p:nvGraphicFramePr>
        <p:xfrm>
          <a:off x="2032000" y="12053161"/>
          <a:ext cx="8128000" cy="148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2312564803"/>
                    </a:ext>
                  </a:extLst>
                </a:gridCol>
                <a:gridCol w="3521242">
                  <a:extLst>
                    <a:ext uri="{9D8B030D-6E8A-4147-A177-3AD203B41FA5}">
                      <a16:colId xmlns:a16="http://schemas.microsoft.com/office/drawing/2014/main" val="1328231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7308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899191"/>
                    </a:ext>
                  </a:extLst>
                </a:gridCol>
              </a:tblGrid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2391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19532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Parkir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87397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Parkir Kelurahan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0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4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0022"/>
              </p:ext>
            </p:extLst>
          </p:nvPr>
        </p:nvGraphicFramePr>
        <p:xfrm>
          <a:off x="1703749" y="2757934"/>
          <a:ext cx="9035067" cy="350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80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25048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772941265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2502616079"/>
                    </a:ext>
                  </a:extLst>
                </a:gridCol>
              </a:tblGrid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Harga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0B130-C982-45EF-91D3-AAEAE6839F60}"/>
              </a:ext>
            </a:extLst>
          </p:cNvPr>
          <p:cNvSpPr txBox="1"/>
          <p:nvPr/>
        </p:nvSpPr>
        <p:spPr>
          <a:xfrm>
            <a:off x="2210526" y="956416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</a:t>
            </a:r>
            <a:r>
              <a:rPr lang="id-ID" sz="4000" dirty="0" err="1"/>
              <a:t>Mic</a:t>
            </a:r>
            <a:endParaRPr lang="id-ID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2AEFE-D85D-42D5-8FE6-24F07087ECA4}"/>
              </a:ext>
            </a:extLst>
          </p:cNvPr>
          <p:cNvSpPr txBox="1"/>
          <p:nvPr/>
        </p:nvSpPr>
        <p:spPr>
          <a:xfrm>
            <a:off x="1703749" y="1979739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Daftar aset </a:t>
            </a:r>
            <a:r>
              <a:rPr lang="id-ID" dirty="0" err="1"/>
              <a:t>mic</a:t>
            </a:r>
            <a:r>
              <a:rPr lang="id-ID" dirty="0"/>
              <a:t> masjid, gunakan menu penyesuaian untuk mengubah aset masjid</a:t>
            </a:r>
          </a:p>
        </p:txBody>
      </p:sp>
      <p:sp>
        <p:nvSpPr>
          <p:cNvPr id="10" name="Freeform 79">
            <a:extLst>
              <a:ext uri="{FF2B5EF4-FFF2-40B4-BE49-F238E27FC236}">
                <a16:creationId xmlns:a16="http://schemas.microsoft.com/office/drawing/2014/main" id="{A151B6C5-A5A5-42C7-91A5-07F2FD35EBE4}"/>
              </a:ext>
            </a:extLst>
          </p:cNvPr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703749" y="1172436"/>
            <a:ext cx="419842" cy="307439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D7F055-462F-41F6-9835-8911687DB893}"/>
              </a:ext>
            </a:extLst>
          </p:cNvPr>
          <p:cNvCxnSpPr/>
          <p:nvPr/>
        </p:nvCxnSpPr>
        <p:spPr>
          <a:xfrm>
            <a:off x="682581" y="1745861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5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F70A2E01-74C0-4C34-BBC6-7043AF9913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28B2636-50CB-447B-B1F7-79BF6B4D4FC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1904</TotalTime>
  <Words>827</Words>
  <Application>Microsoft Office PowerPoint</Application>
  <PresentationFormat>Widescreen</PresentationFormat>
  <Paragraphs>303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</vt:lpstr>
      <vt:lpstr>Exotc350 Bd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 The Hedgeman</dc:creator>
  <cp:lastModifiedBy>Rizki The Hedgeman</cp:lastModifiedBy>
  <cp:revision>126</cp:revision>
  <dcterms:created xsi:type="dcterms:W3CDTF">2019-09-26T22:58:01Z</dcterms:created>
  <dcterms:modified xsi:type="dcterms:W3CDTF">2019-09-29T02:53:24Z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