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4660"/>
  </p:normalViewPr>
  <p:slideViewPr>
    <p:cSldViewPr>
      <p:cViewPr>
        <p:scale>
          <a:sx n="86" d="100"/>
          <a:sy n="86" d="100"/>
        </p:scale>
        <p:origin x="-1212" y="-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10ED-4D69-4052-AF76-473D929A179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A97-93EE-4715-8361-1E3B29307C6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10ED-4D69-4052-AF76-473D929A179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A97-93EE-4715-8361-1E3B29307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10ED-4D69-4052-AF76-473D929A179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A97-93EE-4715-8361-1E3B29307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10ED-4D69-4052-AF76-473D929A179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A97-93EE-4715-8361-1E3B29307C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10ED-4D69-4052-AF76-473D929A179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A97-93EE-4715-8361-1E3B29307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10ED-4D69-4052-AF76-473D929A179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A97-93EE-4715-8361-1E3B29307C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10ED-4D69-4052-AF76-473D929A179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A97-93EE-4715-8361-1E3B29307C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10ED-4D69-4052-AF76-473D929A179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A97-93EE-4715-8361-1E3B29307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10ED-4D69-4052-AF76-473D929A179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A97-93EE-4715-8361-1E3B29307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10ED-4D69-4052-AF76-473D929A179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A97-93EE-4715-8361-1E3B29307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10ED-4D69-4052-AF76-473D929A179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A97-93EE-4715-8361-1E3B29307C6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1D10ED-4D69-4052-AF76-473D929A179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999A97-93EE-4715-8361-1E3B29307C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id-ID" dirty="0" smtClean="0"/>
              <a:t>AnnisaPR</a:t>
            </a:r>
          </a:p>
          <a:p>
            <a:r>
              <a:rPr lang="id-ID" dirty="0" smtClean="0"/>
              <a:t>Irma N</a:t>
            </a:r>
          </a:p>
          <a:p>
            <a:r>
              <a:rPr lang="id-ID" dirty="0" smtClean="0"/>
              <a:t>Robby SP</a:t>
            </a:r>
          </a:p>
          <a:p>
            <a:r>
              <a:rPr lang="id-ID" dirty="0" smtClean="0"/>
              <a:t>Silvi A</a:t>
            </a:r>
            <a:endParaRPr lang="id-ID" dirty="0" smtClean="0"/>
          </a:p>
          <a:p>
            <a:r>
              <a:rPr lang="id-ID" dirty="0" smtClean="0"/>
              <a:t>Noel FF</a:t>
            </a:r>
          </a:p>
          <a:p>
            <a:r>
              <a:rPr lang="id-ID" dirty="0" smtClean="0"/>
              <a:t>Chyntia CC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ALUR AKUNTANSI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61950"/>
            <a:ext cx="1905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Penerimaan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Rutin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24400" y="361950"/>
            <a:ext cx="1905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Jurnal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Kas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(D)</a:t>
            </a:r>
          </a:p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Penerimaan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Rutin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sz="1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361950"/>
            <a:ext cx="1905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Transaksi</a:t>
            </a:r>
            <a:r>
              <a:rPr lang="id-ID" sz="1400" b="1" dirty="0" smtClean="0">
                <a:latin typeface="Times New Roman" pitchFamily="18" charset="0"/>
                <a:cs typeface="Times New Roman" pitchFamily="18" charset="0"/>
              </a:rPr>
              <a:t> (sesuai keterangan)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0400" y="361950"/>
            <a:ext cx="1905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endParaRPr lang="id-ID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1400" b="1" dirty="0" smtClean="0">
                <a:latin typeface="Times New Roman" pitchFamily="18" charset="0"/>
                <a:cs typeface="Times New Roman" pitchFamily="18" charset="0"/>
              </a:rPr>
              <a:t>(No Akun : 401)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1885950"/>
            <a:ext cx="29718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Keuangan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id-ID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Pendapatan</a:t>
            </a:r>
            <a:r>
              <a:rPr lang="id-ID" sz="1400" dirty="0" smtClean="0">
                <a:latin typeface="Times New Roman" pitchFamily="18" charset="0"/>
                <a:cs typeface="Times New Roman" pitchFamily="18" charset="0"/>
              </a:rPr>
              <a:t>, dibreakdown sesuai keterangan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Arus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Kas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0" y="1885950"/>
            <a:ext cx="1905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Neraca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Saldo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85950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Keterangan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Infak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Kotak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Dana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Social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Infak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Kotak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Operasional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Infak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Ramadhan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Infak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Jum’at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nfak</a:t>
            </a:r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 Perayaan Hari Besar </a:t>
            </a:r>
            <a:r>
              <a:rPr lang="id-ID" sz="1400" dirty="0" smtClean="0">
                <a:latin typeface="Times New Roman" pitchFamily="18" charset="0"/>
                <a:cs typeface="Times New Roman" pitchFamily="18" charset="0"/>
              </a:rPr>
              <a:t>Islam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400" dirty="0" smtClean="0">
                <a:latin typeface="Times New Roman" pitchFamily="18" charset="0"/>
                <a:cs typeface="Times New Roman" pitchFamily="18" charset="0"/>
              </a:rPr>
              <a:t>Zakat </a:t>
            </a:r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Fitrah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33600" y="819150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705600" y="819150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7848600" y="1581150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19600" y="819150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705600" y="2343150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955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58000" y="173355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34200" y="20955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572000" y="20955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2209800" y="20955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3467100" y="1702565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5429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1" y="34290"/>
            <a:ext cx="2700787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Penerimaan Tidak Rutin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1800" y="1049404"/>
            <a:ext cx="1752600" cy="836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latin typeface="Times New Roman" pitchFamily="18" charset="0"/>
                <a:cs typeface="Times New Roman" pitchFamily="18" charset="0"/>
              </a:rPr>
              <a:t>Buku Besar (No Akun : 411)</a:t>
            </a:r>
            <a:endParaRPr lang="id-ID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7694" y="1049404"/>
            <a:ext cx="1787106" cy="836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id-ID" sz="1400" b="1" dirty="0" smtClean="0">
                <a:latin typeface="Times New Roman" pitchFamily="18" charset="0"/>
                <a:cs typeface="Times New Roman" pitchFamily="18" charset="0"/>
              </a:rPr>
              <a:t>Transaksi </a:t>
            </a:r>
            <a:r>
              <a:rPr lang="id-ID" sz="1400" dirty="0" smtClean="0">
                <a:latin typeface="Times New Roman" pitchFamily="18" charset="0"/>
                <a:cs typeface="Times New Roman" pitchFamily="18" charset="0"/>
              </a:rPr>
              <a:t>(sesuai keterangan)</a:t>
            </a:r>
            <a:endParaRPr lang="id-ID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1062990"/>
            <a:ext cx="1752600" cy="822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Jurnal</a:t>
            </a:r>
          </a:p>
          <a:p>
            <a:r>
              <a:rPr lang="id-ID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(d)</a:t>
            </a:r>
            <a:endParaRPr lang="id-ID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Penerimaan</a:t>
            </a:r>
            <a:r>
              <a:rPr lang="en-US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rutin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(k)</a:t>
            </a:r>
            <a:endParaRPr lang="id-ID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9906" y="4080510"/>
            <a:ext cx="1870494" cy="930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latin typeface="Times New Roman" pitchFamily="18" charset="0"/>
                <a:cs typeface="Times New Roman" pitchFamily="18" charset="0"/>
              </a:rPr>
              <a:t>Laporan Posisi Keuangan</a:t>
            </a:r>
            <a:endParaRPr lang="id-ID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43800" y="4080510"/>
            <a:ext cx="1371600" cy="930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latin typeface="Times New Roman" pitchFamily="18" charset="0"/>
                <a:cs typeface="Times New Roman" pitchFamily="18" charset="0"/>
              </a:rPr>
              <a:t>Laporan Arus Kas </a:t>
            </a:r>
            <a:r>
              <a:rPr lang="id-ID" sz="1400" dirty="0" smtClean="0">
                <a:latin typeface="Times New Roman" pitchFamily="18" charset="0"/>
                <a:cs typeface="Times New Roman" pitchFamily="18" charset="0"/>
              </a:rPr>
              <a:t>(aktivitas operasi)</a:t>
            </a:r>
            <a:endParaRPr lang="id-ID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1" y="2176598"/>
            <a:ext cx="1752599" cy="66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 Keuangan</a:t>
            </a:r>
            <a:endParaRPr lang="id-ID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4080510"/>
            <a:ext cx="1524000" cy="930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 Aktivitas </a:t>
            </a:r>
            <a:r>
              <a:rPr lang="id-ID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(breakdown sesuai keterangan)</a:t>
            </a:r>
            <a:endParaRPr lang="id-ID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2176598"/>
            <a:ext cx="1752600" cy="66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Neraca Saldo</a:t>
            </a:r>
            <a:endParaRPr lang="id-ID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1400" y="4080510"/>
            <a:ext cx="1600200" cy="930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latin typeface="Times New Roman" pitchFamily="18" charset="0"/>
                <a:cs typeface="Times New Roman" pitchFamily="18" charset="0"/>
              </a:rPr>
              <a:t>Laporan Sumber dan Penerimn  kas</a:t>
            </a:r>
            <a:endParaRPr lang="id-ID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81800" y="3188971"/>
            <a:ext cx="1600200" cy="617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latin typeface="Times New Roman" pitchFamily="18" charset="0"/>
                <a:cs typeface="Times New Roman" pitchFamily="18" charset="0"/>
              </a:rPr>
              <a:t>Akun Penerimaan Tidak Rutin</a:t>
            </a:r>
            <a:endParaRPr lang="id-ID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05974" y="3120391"/>
            <a:ext cx="1608827" cy="685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latin typeface="Times New Roman" pitchFamily="18" charset="0"/>
                <a:cs typeface="Times New Roman" pitchFamily="18" charset="0"/>
              </a:rPr>
              <a:t>Akun Kas</a:t>
            </a:r>
            <a:endParaRPr lang="id-ID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905001" y="1268730"/>
            <a:ext cx="309833" cy="342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381000" y="1062990"/>
            <a:ext cx="1574321" cy="822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latin typeface="Times New Roman" pitchFamily="18" charset="0"/>
                <a:cs typeface="Times New Roman" pitchFamily="18" charset="0"/>
              </a:rPr>
              <a:t>Penerimaan tidak Rutin</a:t>
            </a:r>
            <a:endParaRPr lang="id-ID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 flipH="1" flipV="1">
            <a:off x="6471968" y="2297430"/>
            <a:ext cx="309833" cy="342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ight Arrow 21"/>
          <p:cNvSpPr/>
          <p:nvPr/>
        </p:nvSpPr>
        <p:spPr>
          <a:xfrm rot="5400000">
            <a:off x="7442475" y="1839141"/>
            <a:ext cx="27885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ight Arrow 22"/>
          <p:cNvSpPr/>
          <p:nvPr/>
        </p:nvSpPr>
        <p:spPr>
          <a:xfrm>
            <a:off x="6324601" y="1340576"/>
            <a:ext cx="309833" cy="342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ight Arrow 23"/>
          <p:cNvSpPr/>
          <p:nvPr/>
        </p:nvSpPr>
        <p:spPr>
          <a:xfrm>
            <a:off x="4114801" y="1340576"/>
            <a:ext cx="309833" cy="342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6" name="Straight Arrow Connector 25"/>
          <p:cNvCxnSpPr>
            <a:stCxn id="11" idx="2"/>
            <a:endCxn id="17" idx="3"/>
          </p:cNvCxnSpPr>
          <p:nvPr/>
        </p:nvCxnSpPr>
        <p:spPr>
          <a:xfrm flipH="1">
            <a:off x="4114800" y="2846069"/>
            <a:ext cx="1333500" cy="617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11" idx="2"/>
            <a:endCxn id="16" idx="1"/>
          </p:cNvCxnSpPr>
          <p:nvPr/>
        </p:nvCxnSpPr>
        <p:spPr>
          <a:xfrm>
            <a:off x="5448300" y="2846070"/>
            <a:ext cx="1333500" cy="651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17" idx="2"/>
          </p:cNvCxnSpPr>
          <p:nvPr/>
        </p:nvCxnSpPr>
        <p:spPr>
          <a:xfrm flipH="1">
            <a:off x="2327695" y="3806190"/>
            <a:ext cx="982693" cy="205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17" idx="2"/>
          </p:cNvCxnSpPr>
          <p:nvPr/>
        </p:nvCxnSpPr>
        <p:spPr>
          <a:xfrm>
            <a:off x="3310388" y="3806190"/>
            <a:ext cx="959329" cy="205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439979" y="3806190"/>
            <a:ext cx="982693" cy="205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422672" y="3806190"/>
            <a:ext cx="959329" cy="205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Flowchart: Connector 36"/>
          <p:cNvSpPr/>
          <p:nvPr/>
        </p:nvSpPr>
        <p:spPr>
          <a:xfrm>
            <a:off x="228600" y="925830"/>
            <a:ext cx="381000" cy="3429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38" name="Flowchart: Connector 37"/>
          <p:cNvSpPr/>
          <p:nvPr/>
        </p:nvSpPr>
        <p:spPr>
          <a:xfrm>
            <a:off x="4435021" y="2029641"/>
            <a:ext cx="381000" cy="3429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39" name="Flowchart: Connector 38"/>
          <p:cNvSpPr/>
          <p:nvPr/>
        </p:nvSpPr>
        <p:spPr>
          <a:xfrm>
            <a:off x="6661354" y="2029641"/>
            <a:ext cx="381000" cy="3429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40" name="Flowchart: Connector 39"/>
          <p:cNvSpPr/>
          <p:nvPr/>
        </p:nvSpPr>
        <p:spPr>
          <a:xfrm>
            <a:off x="6661354" y="925830"/>
            <a:ext cx="381000" cy="3429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41" name="Flowchart: Connector 40"/>
          <p:cNvSpPr/>
          <p:nvPr/>
        </p:nvSpPr>
        <p:spPr>
          <a:xfrm>
            <a:off x="4400550" y="925830"/>
            <a:ext cx="381000" cy="3429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42" name="Flowchart: Connector 41"/>
          <p:cNvSpPr/>
          <p:nvPr/>
        </p:nvSpPr>
        <p:spPr>
          <a:xfrm>
            <a:off x="2214833" y="891540"/>
            <a:ext cx="381000" cy="3429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43" name="TextBox 42"/>
          <p:cNvSpPr txBox="1"/>
          <p:nvPr/>
        </p:nvSpPr>
        <p:spPr>
          <a:xfrm>
            <a:off x="1" y="2201092"/>
            <a:ext cx="2405333" cy="16927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1300" dirty="0" smtClean="0">
                <a:latin typeface="Times New Roman" pitchFamily="18" charset="0"/>
                <a:cs typeface="Times New Roman" pitchFamily="18" charset="0"/>
              </a:rPr>
              <a:t>Keterangan di Software </a:t>
            </a:r>
            <a:r>
              <a:rPr lang="id-ID" sz="13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Infaq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peminjaman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peralata</a:t>
            </a:r>
            <a:r>
              <a:rPr lang="id-ID" sz="13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285750" indent="-285750">
              <a:buFontTx/>
              <a:buChar char="-"/>
            </a:pPr>
            <a:r>
              <a:rPr lang="id-ID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3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nfaq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pemakaian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ruanga</a:t>
            </a:r>
            <a:r>
              <a:rPr lang="id-ID" sz="13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285750" indent="-285750">
              <a:buFontTx/>
              <a:buChar char="-"/>
            </a:pPr>
            <a:r>
              <a:rPr lang="id-ID" sz="13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nfaq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Pendidikan</a:t>
            </a:r>
            <a:endParaRPr lang="id-ID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id-ID" sz="13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nfaq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akad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nikah</a:t>
            </a:r>
            <a:endParaRPr lang="id-ID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id-ID" sz="13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nfaq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pelayanan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kematian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jenazah</a:t>
            </a:r>
            <a:endParaRPr lang="id-ID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id-ID" sz="1300" dirty="0" smtClean="0">
                <a:latin typeface="Times New Roman" pitchFamily="18" charset="0"/>
                <a:cs typeface="Times New Roman" pitchFamily="18" charset="0"/>
              </a:rPr>
              <a:t>Hibah</a:t>
            </a:r>
            <a:endParaRPr lang="id-ID" sz="1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0104" y="195486"/>
            <a:ext cx="1855993" cy="35103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Pengeluaran</a:t>
            </a:r>
            <a:endParaRPr lang="id-ID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33585" y="1328064"/>
            <a:ext cx="2520283" cy="329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Peralatan</a:t>
            </a:r>
          </a:p>
          <a:p>
            <a:r>
              <a:rPr lang="id-ID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67496" y="2740608"/>
            <a:ext cx="2551752" cy="36454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Buku </a:t>
            </a:r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Besar (No Akun : 102)</a:t>
            </a:r>
            <a:endParaRPr lang="id-ID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67496" y="1333314"/>
            <a:ext cx="2551753" cy="32403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Perlengkapan</a:t>
            </a: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id-ID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0104" y="784798"/>
            <a:ext cx="1855993" cy="38132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Pembelian</a:t>
            </a:r>
            <a:endParaRPr lang="id-ID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67496" y="3314514"/>
            <a:ext cx="2573272" cy="32403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Neraca Saldo</a:t>
            </a:r>
            <a:endParaRPr lang="id-ID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5530" y="1834811"/>
            <a:ext cx="2551753" cy="66249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Jurnal</a:t>
            </a:r>
          </a:p>
          <a:p>
            <a:r>
              <a:rPr lang="id-ID" sz="1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Perlengkapan (d)</a:t>
            </a:r>
            <a:endParaRPr lang="id-ID" sz="12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1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1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Kas </a:t>
            </a:r>
            <a:r>
              <a:rPr lang="id-ID" sz="1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(k)</a:t>
            </a:r>
            <a:endParaRPr lang="id-ID" sz="1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61204" y="1855063"/>
            <a:ext cx="2492665" cy="64224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Jurnal</a:t>
            </a:r>
          </a:p>
          <a:p>
            <a:r>
              <a:rPr lang="id-ID" sz="1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Peralatan (d)</a:t>
            </a:r>
            <a:endParaRPr lang="id-ID" sz="12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1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Kas </a:t>
            </a:r>
            <a:r>
              <a:rPr lang="id-ID" sz="1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(k)</a:t>
            </a:r>
            <a:endParaRPr lang="id-ID" sz="1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45326" y="3921337"/>
            <a:ext cx="2873922" cy="10126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 Keuangan</a:t>
            </a:r>
          </a:p>
          <a:p>
            <a:pPr marL="228600" indent="-228600">
              <a:buFont typeface="+mj-lt"/>
              <a:buAutoNum type="arabicPeriod"/>
            </a:pPr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 Posisi Keuangan </a:t>
            </a:r>
            <a:r>
              <a:rPr lang="id-ID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(Aset Lancar)</a:t>
            </a:r>
          </a:p>
          <a:p>
            <a:pPr marL="228600" indent="-228600">
              <a:buFont typeface="+mj-lt"/>
              <a:buAutoNum type="arabicPeriod"/>
            </a:pPr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 Arus Kas </a:t>
            </a:r>
            <a:r>
              <a:rPr lang="id-ID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(Aktivitas Operasi)</a:t>
            </a:r>
          </a:p>
          <a:p>
            <a:pPr marL="228600" indent="-228600">
              <a:buFont typeface="+mj-lt"/>
              <a:buAutoNum type="arabicPeriod"/>
            </a:pPr>
            <a:endParaRPr lang="id-ID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33585" y="2758262"/>
            <a:ext cx="2520283" cy="34688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Buku Besar (No Akun : 111)</a:t>
            </a:r>
            <a:endParaRPr lang="id-ID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61204" y="3314514"/>
            <a:ext cx="2492665" cy="32403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Neraca Saldo</a:t>
            </a:r>
            <a:endParaRPr lang="id-ID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6242" y="3921337"/>
            <a:ext cx="3300957" cy="10888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 Keuangan</a:t>
            </a:r>
          </a:p>
          <a:p>
            <a:pPr marL="228600" indent="-228600">
              <a:buFont typeface="+mj-lt"/>
              <a:buAutoNum type="arabicPeriod"/>
            </a:pPr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 Posisi Keuangan </a:t>
            </a:r>
            <a:r>
              <a:rPr lang="id-ID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(Aset tidak lancar)</a:t>
            </a:r>
          </a:p>
          <a:p>
            <a:pPr marL="228600" indent="-228600">
              <a:buFont typeface="+mj-lt"/>
              <a:buAutoNum type="arabicPeriod"/>
            </a:pPr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 Arus Kas </a:t>
            </a:r>
            <a:r>
              <a:rPr lang="id-ID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(Aktivitas Investasi)</a:t>
            </a:r>
          </a:p>
          <a:p>
            <a:pPr marL="228600" indent="-228600">
              <a:buFont typeface="+mj-lt"/>
              <a:buAutoNum type="arabicPeriod"/>
            </a:pPr>
            <a:r>
              <a:rPr lang="id-ID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 Aset Kelolaan </a:t>
            </a:r>
            <a:r>
              <a:rPr lang="id-ID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(Aset </a:t>
            </a:r>
            <a:r>
              <a:rPr lang="id-ID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Tetap, dibreakdown nama asetnya)</a:t>
            </a:r>
            <a:endParaRPr lang="id-ID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257933" y="93883"/>
            <a:ext cx="644339" cy="202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286177" y="666750"/>
            <a:ext cx="644339" cy="202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1545325" y="1232053"/>
            <a:ext cx="512075" cy="202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3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0" y="1232053"/>
            <a:ext cx="479622" cy="202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3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45327" y="1753802"/>
            <a:ext cx="512073" cy="202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4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45327" y="2603866"/>
            <a:ext cx="512073" cy="2025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5</a:t>
            </a:r>
            <a:endParaRPr lang="id-ID" dirty="0"/>
          </a:p>
        </p:txBody>
      </p:sp>
      <p:sp>
        <p:nvSpPr>
          <p:cNvPr id="30" name="Oval 29"/>
          <p:cNvSpPr/>
          <p:nvPr/>
        </p:nvSpPr>
        <p:spPr>
          <a:xfrm>
            <a:off x="4572001" y="1733550"/>
            <a:ext cx="479622" cy="202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4</a:t>
            </a:r>
            <a:endParaRPr lang="id-ID" dirty="0"/>
          </a:p>
        </p:txBody>
      </p:sp>
      <p:sp>
        <p:nvSpPr>
          <p:cNvPr id="32" name="Oval 31"/>
          <p:cNvSpPr/>
          <p:nvPr/>
        </p:nvSpPr>
        <p:spPr>
          <a:xfrm>
            <a:off x="1545327" y="3174716"/>
            <a:ext cx="512073" cy="202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6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219200" y="3884072"/>
            <a:ext cx="563094" cy="202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7</a:t>
            </a:r>
            <a:endParaRPr lang="id-ID" dirty="0"/>
          </a:p>
        </p:txBody>
      </p:sp>
      <p:sp>
        <p:nvSpPr>
          <p:cNvPr id="34" name="Oval 33"/>
          <p:cNvSpPr/>
          <p:nvPr/>
        </p:nvSpPr>
        <p:spPr>
          <a:xfrm>
            <a:off x="4572001" y="3216920"/>
            <a:ext cx="479621" cy="1930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Oval 34"/>
          <p:cNvSpPr/>
          <p:nvPr/>
        </p:nvSpPr>
        <p:spPr>
          <a:xfrm>
            <a:off x="4572001" y="2603866"/>
            <a:ext cx="479621" cy="2025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5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72000" y="3790950"/>
            <a:ext cx="479622" cy="231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" name="Straight Arrow Connector 2"/>
          <p:cNvCxnSpPr>
            <a:stCxn id="4" idx="2"/>
            <a:endCxn id="14" idx="0"/>
          </p:cNvCxnSpPr>
          <p:nvPr/>
        </p:nvCxnSpPr>
        <p:spPr>
          <a:xfrm>
            <a:off x="4508101" y="546525"/>
            <a:ext cx="0" cy="238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00924" y="1580060"/>
            <a:ext cx="0" cy="238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00924" y="2466855"/>
            <a:ext cx="0" cy="238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26264" y="3065709"/>
            <a:ext cx="0" cy="238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43372" y="3671813"/>
            <a:ext cx="0" cy="238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943600" y="1580061"/>
            <a:ext cx="0" cy="238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18992" y="2502335"/>
            <a:ext cx="0" cy="238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918992" y="3065710"/>
            <a:ext cx="0" cy="238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09445" y="3615870"/>
            <a:ext cx="0" cy="238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4" idx="1"/>
            <a:endCxn id="13" idx="0"/>
          </p:cNvCxnSpPr>
          <p:nvPr/>
        </p:nvCxnSpPr>
        <p:spPr>
          <a:xfrm rot="10800000" flipV="1">
            <a:off x="3143374" y="975460"/>
            <a:ext cx="436731" cy="3578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4" idx="3"/>
            <a:endCxn id="11" idx="0"/>
          </p:cNvCxnSpPr>
          <p:nvPr/>
        </p:nvCxnSpPr>
        <p:spPr>
          <a:xfrm>
            <a:off x="5436097" y="975461"/>
            <a:ext cx="557630" cy="3526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8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C5EE17-23E3-4164-BBA4-CB8F669D0A83}"/>
              </a:ext>
            </a:extLst>
          </p:cNvPr>
          <p:cNvSpPr/>
          <p:nvPr/>
        </p:nvSpPr>
        <p:spPr>
          <a:xfrm>
            <a:off x="379370" y="254358"/>
            <a:ext cx="1690061" cy="137047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Pengeluaran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0B7F813-D6B8-435B-A1F6-7DB66B514AEF}"/>
              </a:ext>
            </a:extLst>
          </p:cNvPr>
          <p:cNvSpPr txBox="1"/>
          <p:nvPr/>
        </p:nvSpPr>
        <p:spPr>
          <a:xfrm>
            <a:off x="379370" y="3807425"/>
            <a:ext cx="3118811" cy="119263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Keterangan* </a:t>
            </a:r>
          </a:p>
          <a:p>
            <a:pPr marL="257175" indent="-257175">
              <a:buFont typeface="+mj-lt"/>
              <a:buAutoNum type="arabicPeriod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Insentif dan Honor Pengurus Masjid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Insentif Pembicara dan Khotib Jumat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Beban Listrik, Air dan Telepon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Beban Perlengkapan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Beban Pengajian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129E36E-53AA-44DD-A671-0E3023D71EE2}"/>
              </a:ext>
            </a:extLst>
          </p:cNvPr>
          <p:cNvSpPr/>
          <p:nvPr/>
        </p:nvSpPr>
        <p:spPr>
          <a:xfrm>
            <a:off x="2653150" y="254356"/>
            <a:ext cx="1690061" cy="137047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Beban*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AE732E0-BF5D-47E5-BDBF-6166A53AE6F8}"/>
              </a:ext>
            </a:extLst>
          </p:cNvPr>
          <p:cNvSpPr/>
          <p:nvPr/>
        </p:nvSpPr>
        <p:spPr>
          <a:xfrm>
            <a:off x="4926931" y="254356"/>
            <a:ext cx="1690061" cy="137047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</a:p>
          <a:p>
            <a:r>
              <a:rPr lang="id-ID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Beban(akun sesuai </a:t>
            </a:r>
            <a:r>
              <a:rPr lang="id-ID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keterangan) (d)</a:t>
            </a:r>
            <a:endParaRPr lang="id-ID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 (k)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25F320B-7CA6-47E6-82AC-D8C109DD634B}"/>
              </a:ext>
            </a:extLst>
          </p:cNvPr>
          <p:cNvSpPr/>
          <p:nvPr/>
        </p:nvSpPr>
        <p:spPr>
          <a:xfrm>
            <a:off x="7200711" y="254356"/>
            <a:ext cx="1690061" cy="137047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Buku </a:t>
            </a:r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</a:p>
          <a:p>
            <a:pPr algn="ctr"/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(Nomor Akun tersendiri sesuai keterangan)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464678E-1074-4686-81FF-180ADEFBDEF9}"/>
              </a:ext>
            </a:extLst>
          </p:cNvPr>
          <p:cNvSpPr/>
          <p:nvPr/>
        </p:nvSpPr>
        <p:spPr>
          <a:xfrm>
            <a:off x="7200711" y="2210805"/>
            <a:ext cx="1690061" cy="137047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Neraca Saldo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D2C6B05-FBA8-4114-A714-95891E76195E}"/>
              </a:ext>
            </a:extLst>
          </p:cNvPr>
          <p:cNvSpPr/>
          <p:nvPr/>
        </p:nvSpPr>
        <p:spPr>
          <a:xfrm>
            <a:off x="2553796" y="2210805"/>
            <a:ext cx="1789415" cy="137047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Laporan Keuangan</a:t>
            </a:r>
          </a:p>
          <a:p>
            <a:pPr marL="257175" indent="-257175">
              <a:buAutoNum type="arabicPeriod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Laporan Aktivitas</a:t>
            </a:r>
          </a:p>
          <a:p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Beban di breakdown     </a:t>
            </a:r>
          </a:p>
          <a:p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sesuai keterangan)</a:t>
            </a:r>
            <a:endParaRPr lang="id-I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 startAt="2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Laporan Arus Kas</a:t>
            </a:r>
          </a:p>
          <a:p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(Aktivitas Operasi)</a:t>
            </a:r>
          </a:p>
          <a:p>
            <a:pPr marL="257175" indent="-257175">
              <a:buAutoNum type="arabicPeriod" startAt="2"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06DBBEC-8BBF-4B6D-8278-4DEAD9FE4F75}"/>
              </a:ext>
            </a:extLst>
          </p:cNvPr>
          <p:cNvSpPr/>
          <p:nvPr/>
        </p:nvSpPr>
        <p:spPr>
          <a:xfrm>
            <a:off x="4926931" y="2210805"/>
            <a:ext cx="1690061" cy="137047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Penyesuaian (hanya Perlengkapan)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Beban </a:t>
            </a:r>
            <a:r>
              <a:rPr lang="id-ID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Perlengkapan (d)</a:t>
            </a:r>
            <a:endParaRPr lang="id-ID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Perlengkapan (k)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B491C71-A286-41D5-B204-C7841606594F}"/>
              </a:ext>
            </a:extLst>
          </p:cNvPr>
          <p:cNvSpPr txBox="1"/>
          <p:nvPr/>
        </p:nvSpPr>
        <p:spPr>
          <a:xfrm>
            <a:off x="3024436" y="3817364"/>
            <a:ext cx="3118811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endParaRPr lang="id-I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 startAt="6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Beban Renovasi dan Pemeliharaan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 startAt="6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Beban Perayaan Hari Besar Islam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 startAt="6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Beban Pelatihan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 startAt="6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Beban Administrasi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 startAt="6"/>
            </a:pPr>
            <a:r>
              <a:rPr lang="id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Beban Kerugian Dan Kerusakan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D4077122-968D-43CC-985E-1F3A268535EC}"/>
              </a:ext>
            </a:extLst>
          </p:cNvPr>
          <p:cNvSpPr/>
          <p:nvPr/>
        </p:nvSpPr>
        <p:spPr>
          <a:xfrm>
            <a:off x="2168786" y="805550"/>
            <a:ext cx="385010" cy="42167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xmlns="" id="{BB171B45-EEC9-494F-847C-BF2D359A69DD}"/>
              </a:ext>
            </a:extLst>
          </p:cNvPr>
          <p:cNvSpPr/>
          <p:nvPr/>
        </p:nvSpPr>
        <p:spPr>
          <a:xfrm>
            <a:off x="4442566" y="805550"/>
            <a:ext cx="385010" cy="42167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65BF2F61-360D-4776-81FD-FB436D674C2D}"/>
              </a:ext>
            </a:extLst>
          </p:cNvPr>
          <p:cNvSpPr/>
          <p:nvPr/>
        </p:nvSpPr>
        <p:spPr>
          <a:xfrm>
            <a:off x="6716347" y="810056"/>
            <a:ext cx="385010" cy="42167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E47EA3D9-5F8C-4A8B-9D3C-42EFE918764A}"/>
              </a:ext>
            </a:extLst>
          </p:cNvPr>
          <p:cNvSpPr/>
          <p:nvPr/>
        </p:nvSpPr>
        <p:spPr>
          <a:xfrm rot="5400000">
            <a:off x="7853236" y="1706982"/>
            <a:ext cx="385010" cy="42167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F424FFF1-AA8F-4AEF-B33A-7AB65CAB919E}"/>
              </a:ext>
            </a:extLst>
          </p:cNvPr>
          <p:cNvSpPr/>
          <p:nvPr/>
        </p:nvSpPr>
        <p:spPr>
          <a:xfrm rot="10800000">
            <a:off x="6716347" y="2685206"/>
            <a:ext cx="385010" cy="42167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xmlns="" id="{74B55632-901B-4BCC-B017-695C48FFFE71}"/>
              </a:ext>
            </a:extLst>
          </p:cNvPr>
          <p:cNvSpPr/>
          <p:nvPr/>
        </p:nvSpPr>
        <p:spPr>
          <a:xfrm rot="10800000">
            <a:off x="4391527" y="2685206"/>
            <a:ext cx="385010" cy="42167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04C02563-CE73-4CEA-AEFD-66E9812C7523}"/>
              </a:ext>
            </a:extLst>
          </p:cNvPr>
          <p:cNvSpPr/>
          <p:nvPr/>
        </p:nvSpPr>
        <p:spPr>
          <a:xfrm>
            <a:off x="168534" y="61852"/>
            <a:ext cx="421672" cy="385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6F4964CF-1EF1-4A50-A21C-F5927B4FC800}"/>
              </a:ext>
            </a:extLst>
          </p:cNvPr>
          <p:cNvSpPr/>
          <p:nvPr/>
        </p:nvSpPr>
        <p:spPr>
          <a:xfrm>
            <a:off x="2442315" y="61852"/>
            <a:ext cx="421672" cy="385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227083F-4F4D-4812-9A5C-6B303B83671B}"/>
              </a:ext>
            </a:extLst>
          </p:cNvPr>
          <p:cNvSpPr/>
          <p:nvPr/>
        </p:nvSpPr>
        <p:spPr>
          <a:xfrm>
            <a:off x="4716095" y="61852"/>
            <a:ext cx="421672" cy="385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D2C1EC63-FD35-4FA3-B4D8-B2D18DC661D7}"/>
              </a:ext>
            </a:extLst>
          </p:cNvPr>
          <p:cNvSpPr/>
          <p:nvPr/>
        </p:nvSpPr>
        <p:spPr>
          <a:xfrm>
            <a:off x="6989875" y="61852"/>
            <a:ext cx="421672" cy="385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32679180-D588-48CD-9845-F89E7338F913}"/>
              </a:ext>
            </a:extLst>
          </p:cNvPr>
          <p:cNvSpPr/>
          <p:nvPr/>
        </p:nvSpPr>
        <p:spPr>
          <a:xfrm>
            <a:off x="6989875" y="2018300"/>
            <a:ext cx="421672" cy="385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9C50DC6F-A3AB-4A50-AAFB-760CD97F3D2F}"/>
              </a:ext>
            </a:extLst>
          </p:cNvPr>
          <p:cNvSpPr/>
          <p:nvPr/>
        </p:nvSpPr>
        <p:spPr>
          <a:xfrm>
            <a:off x="4716095" y="2018300"/>
            <a:ext cx="421672" cy="385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80BD3CA0-30A8-4E1B-ABB8-4D530257BA0D}"/>
              </a:ext>
            </a:extLst>
          </p:cNvPr>
          <p:cNvSpPr/>
          <p:nvPr/>
        </p:nvSpPr>
        <p:spPr>
          <a:xfrm>
            <a:off x="2362200" y="2018300"/>
            <a:ext cx="421672" cy="385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4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468297" y="1701908"/>
            <a:ext cx="2022655" cy="10222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Keuangan</a:t>
            </a:r>
            <a:endParaRPr 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Setelah semua b</a:t>
            </a:r>
            <a:r>
              <a:rPr lang="en-US" sz="1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eban</a:t>
            </a:r>
            <a:r>
              <a:rPr lang="id-ID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dijumlah</a:t>
            </a: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  </a:t>
            </a:r>
            <a:r>
              <a:rPr lang="en-US" sz="1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Arus</a:t>
            </a:r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Kas</a:t>
            </a:r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4310" y="1504950"/>
            <a:ext cx="4107622" cy="31428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K</a:t>
            </a:r>
            <a:r>
              <a:rPr lang="id-ID" sz="1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eterangan :</a:t>
            </a:r>
            <a:endParaRPr lang="en-US" sz="1400" dirty="0" smtClean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257175" indent="-257175">
              <a:lnSpc>
                <a:spcPct val="107000"/>
              </a:lnSpc>
              <a:buFont typeface="+mj-lt"/>
              <a:buAutoNum type="arabicPeriod"/>
            </a:pP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Penyaluran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Dana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Beasiswa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buFont typeface="+mj-lt"/>
              <a:buAutoNum type="arabicPeriod"/>
            </a:pP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Penyaluran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Dana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Sumbangan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</a:pPr>
            <a:r>
              <a:rPr lang="id-ID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Sumbangan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bencana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</a:pPr>
            <a:r>
              <a:rPr lang="id-ID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Sumbangan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yatim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buFont typeface="+mj-lt"/>
              <a:buAutoNum type="arabicPeriod"/>
            </a:pP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Penyaluran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Zakat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buFont typeface="+mj-lt"/>
              <a:buAutoNum type="arabicPeriod"/>
            </a:pP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Penyaluran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Dana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buFont typeface="+mj-lt"/>
              <a:buAutoNum type="arabicPeriod"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Penyaluran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dana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Ramadhan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buFont typeface="+mj-lt"/>
              <a:buAutoNum type="arabicPeriod"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Penyaluran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dana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buFont typeface="+mj-lt"/>
              <a:buAutoNum type="arabicPeriod"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Penyaluran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dana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kepemudaan</a:t>
            </a:r>
            <a:r>
              <a:rPr lang="en-US" sz="1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(Dana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remaja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masjid)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buFont typeface="+mj-lt"/>
              <a:buAutoNum type="arabicPeriod"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Penyaluran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dana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qurban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id-ID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Hibah 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41937" y="308081"/>
            <a:ext cx="1799875" cy="9014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id-ID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(No Akun : 601)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38395" y="1681014"/>
            <a:ext cx="1799875" cy="9014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Neraca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91078" y="327250"/>
            <a:ext cx="1799875" cy="9014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Jurnal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Penyaluran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Dana ZIS (D)</a:t>
            </a:r>
          </a:p>
          <a:p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(K)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40218" y="327250"/>
            <a:ext cx="1799875" cy="9014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1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Transaksi</a:t>
            </a:r>
            <a:r>
              <a:rPr lang="id-ID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(isi sesuai keterangan)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4310" y="320603"/>
            <a:ext cx="1799875" cy="9014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Penyaluran</a:t>
            </a:r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Dana </a:t>
            </a:r>
            <a:r>
              <a:rPr lang="en-US" sz="1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Sosial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064940" y="655092"/>
            <a:ext cx="334523" cy="2457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10962769">
            <a:off x="6555456" y="2049068"/>
            <a:ext cx="334523" cy="2457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546471" y="659920"/>
            <a:ext cx="334523" cy="2457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301036" y="659920"/>
            <a:ext cx="334523" cy="2457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5274" y="143875"/>
            <a:ext cx="338071" cy="328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6769360" y="1537702"/>
            <a:ext cx="338071" cy="328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769360" y="163044"/>
            <a:ext cx="338071" cy="328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21147" y="163044"/>
            <a:ext cx="338071" cy="328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279028" y="127246"/>
            <a:ext cx="338071" cy="328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31931" y="1504950"/>
            <a:ext cx="338071" cy="328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7710862" y="1291012"/>
            <a:ext cx="334523" cy="2457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5975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104</TotalTime>
  <Words>492</Words>
  <Application>Microsoft Office PowerPoint</Application>
  <PresentationFormat>On-screen Show (16:9)</PresentationFormat>
  <Paragraphs>162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ALUR AKUNTANSI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ismail - [2010]</cp:lastModifiedBy>
  <cp:revision>13</cp:revision>
  <dcterms:created xsi:type="dcterms:W3CDTF">2019-01-22T18:50:54Z</dcterms:created>
  <dcterms:modified xsi:type="dcterms:W3CDTF">2019-01-23T04:32:14Z</dcterms:modified>
</cp:coreProperties>
</file>