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1420-83D2-4D48-886D-1596B8437E6A}"/>
              </a:ext>
            </a:extLst>
          </p:cNvPr>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F4576A96-FDC9-4931-9B81-F46C22E82B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1ADD14C9-039F-4523-A546-46C5FD62A8C6}"/>
              </a:ext>
            </a:extLst>
          </p:cNvPr>
          <p:cNvSpPr>
            <a:spLocks noGrp="1"/>
          </p:cNvSpPr>
          <p:nvPr>
            <p:ph type="dt" sz="half" idx="10"/>
          </p:nvPr>
        </p:nvSpPr>
        <p:spPr/>
        <p:txBody>
          <a:bodyPr/>
          <a:lstStyle/>
          <a:p>
            <a:fld id="{547BA7EB-9DA7-41B7-AF98-1F6B84C37ECA}" type="datetimeFigureOut">
              <a:rPr lang="en-ID" smtClean="0"/>
              <a:t>04/01/2025</a:t>
            </a:fld>
            <a:endParaRPr lang="en-ID"/>
          </a:p>
        </p:txBody>
      </p:sp>
      <p:sp>
        <p:nvSpPr>
          <p:cNvPr id="5" name="Footer Placeholder 4">
            <a:extLst>
              <a:ext uri="{FF2B5EF4-FFF2-40B4-BE49-F238E27FC236}">
                <a16:creationId xmlns:a16="http://schemas.microsoft.com/office/drawing/2014/main" id="{F83AFADB-4648-4F19-9A76-E4C4332FFD1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E1945F6-6B68-429A-ACD4-EFE7474A72E0}"/>
              </a:ext>
            </a:extLst>
          </p:cNvPr>
          <p:cNvSpPr>
            <a:spLocks noGrp="1"/>
          </p:cNvSpPr>
          <p:nvPr>
            <p:ph type="sldNum" sz="quarter" idx="12"/>
          </p:nvPr>
        </p:nvSpPr>
        <p:spPr/>
        <p:txBody>
          <a:bodyPr/>
          <a:lstStyle/>
          <a:p>
            <a:fld id="{A938145B-4A40-4632-AC26-3164738AFC9E}" type="slidenum">
              <a:rPr lang="en-ID" smtClean="0"/>
              <a:t>‹#›</a:t>
            </a:fld>
            <a:endParaRPr lang="en-ID"/>
          </a:p>
        </p:txBody>
      </p:sp>
    </p:spTree>
    <p:extLst>
      <p:ext uri="{BB962C8B-B14F-4D97-AF65-F5344CB8AC3E}">
        <p14:creationId xmlns:p14="http://schemas.microsoft.com/office/powerpoint/2010/main" val="264822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224D-F573-442E-B22C-34F29585572B}"/>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DC60DBD-D2A2-465C-94EE-60C195005D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19135D2-125A-40DD-80F5-84A600393192}"/>
              </a:ext>
            </a:extLst>
          </p:cNvPr>
          <p:cNvSpPr>
            <a:spLocks noGrp="1"/>
          </p:cNvSpPr>
          <p:nvPr>
            <p:ph type="dt" sz="half" idx="10"/>
          </p:nvPr>
        </p:nvSpPr>
        <p:spPr/>
        <p:txBody>
          <a:bodyPr/>
          <a:lstStyle/>
          <a:p>
            <a:fld id="{547BA7EB-9DA7-41B7-AF98-1F6B84C37ECA}" type="datetimeFigureOut">
              <a:rPr lang="en-ID" smtClean="0"/>
              <a:t>04/01/2025</a:t>
            </a:fld>
            <a:endParaRPr lang="en-ID"/>
          </a:p>
        </p:txBody>
      </p:sp>
      <p:sp>
        <p:nvSpPr>
          <p:cNvPr id="5" name="Footer Placeholder 4">
            <a:extLst>
              <a:ext uri="{FF2B5EF4-FFF2-40B4-BE49-F238E27FC236}">
                <a16:creationId xmlns:a16="http://schemas.microsoft.com/office/drawing/2014/main" id="{25315BCC-5C8F-4764-865E-79319758B69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B48A792-4511-4787-BBE6-C41F64CEA19B}"/>
              </a:ext>
            </a:extLst>
          </p:cNvPr>
          <p:cNvSpPr>
            <a:spLocks noGrp="1"/>
          </p:cNvSpPr>
          <p:nvPr>
            <p:ph type="sldNum" sz="quarter" idx="12"/>
          </p:nvPr>
        </p:nvSpPr>
        <p:spPr/>
        <p:txBody>
          <a:bodyPr/>
          <a:lstStyle/>
          <a:p>
            <a:fld id="{A938145B-4A40-4632-AC26-3164738AFC9E}" type="slidenum">
              <a:rPr lang="en-ID" smtClean="0"/>
              <a:t>‹#›</a:t>
            </a:fld>
            <a:endParaRPr lang="en-ID"/>
          </a:p>
        </p:txBody>
      </p:sp>
    </p:spTree>
    <p:extLst>
      <p:ext uri="{BB962C8B-B14F-4D97-AF65-F5344CB8AC3E}">
        <p14:creationId xmlns:p14="http://schemas.microsoft.com/office/powerpoint/2010/main" val="245411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6CE3C6-8817-414E-B2D2-FBA04E913F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637E95F-1A8A-4DD5-9170-AF4935B218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ADA2F18-BEA5-4888-A7D4-3109AEE6463C}"/>
              </a:ext>
            </a:extLst>
          </p:cNvPr>
          <p:cNvSpPr>
            <a:spLocks noGrp="1"/>
          </p:cNvSpPr>
          <p:nvPr>
            <p:ph type="dt" sz="half" idx="10"/>
          </p:nvPr>
        </p:nvSpPr>
        <p:spPr/>
        <p:txBody>
          <a:bodyPr/>
          <a:lstStyle/>
          <a:p>
            <a:fld id="{547BA7EB-9DA7-41B7-AF98-1F6B84C37ECA}" type="datetimeFigureOut">
              <a:rPr lang="en-ID" smtClean="0"/>
              <a:t>04/01/2025</a:t>
            </a:fld>
            <a:endParaRPr lang="en-ID"/>
          </a:p>
        </p:txBody>
      </p:sp>
      <p:sp>
        <p:nvSpPr>
          <p:cNvPr id="5" name="Footer Placeholder 4">
            <a:extLst>
              <a:ext uri="{FF2B5EF4-FFF2-40B4-BE49-F238E27FC236}">
                <a16:creationId xmlns:a16="http://schemas.microsoft.com/office/drawing/2014/main" id="{222537D0-AA7D-4318-BA72-3395E1995D7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9E4BA80-8640-4723-9CFB-B865B17D6B62}"/>
              </a:ext>
            </a:extLst>
          </p:cNvPr>
          <p:cNvSpPr>
            <a:spLocks noGrp="1"/>
          </p:cNvSpPr>
          <p:nvPr>
            <p:ph type="sldNum" sz="quarter" idx="12"/>
          </p:nvPr>
        </p:nvSpPr>
        <p:spPr/>
        <p:txBody>
          <a:bodyPr/>
          <a:lstStyle/>
          <a:p>
            <a:fld id="{A938145B-4A40-4632-AC26-3164738AFC9E}" type="slidenum">
              <a:rPr lang="en-ID" smtClean="0"/>
              <a:t>‹#›</a:t>
            </a:fld>
            <a:endParaRPr lang="en-ID"/>
          </a:p>
        </p:txBody>
      </p:sp>
    </p:spTree>
    <p:extLst>
      <p:ext uri="{BB962C8B-B14F-4D97-AF65-F5344CB8AC3E}">
        <p14:creationId xmlns:p14="http://schemas.microsoft.com/office/powerpoint/2010/main" val="4145292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4139-5E68-4782-B515-1D7495527CA9}"/>
              </a:ext>
            </a:extLst>
          </p:cNvPr>
          <p:cNvSpPr>
            <a:spLocks noGrp="1"/>
          </p:cNvSpPr>
          <p:nvPr>
            <p:ph type="title"/>
          </p:nvPr>
        </p:nvSpPr>
        <p:spPr>
          <a:xfrm>
            <a:off x="862148" y="44381"/>
            <a:ext cx="10515600" cy="1325563"/>
          </a:xfrm>
        </p:spPr>
        <p:txBody>
          <a:bodyPr>
            <a:normAutofit/>
          </a:bodyPr>
          <a:lstStyle>
            <a:lvl1pPr>
              <a:defRPr sz="2000">
                <a:latin typeface="Georgia" panose="02040502050405020303" pitchFamily="18" charset="0"/>
              </a:defRPr>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8D9D6B97-8289-477E-9B4C-E45D08D9850F}"/>
              </a:ext>
            </a:extLst>
          </p:cNvPr>
          <p:cNvSpPr>
            <a:spLocks noGrp="1"/>
          </p:cNvSpPr>
          <p:nvPr>
            <p:ph idx="1"/>
          </p:nvPr>
        </p:nvSpPr>
        <p:spPr>
          <a:xfrm>
            <a:off x="838200" y="1525179"/>
            <a:ext cx="10515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8776C437-43FD-43FD-8B36-E9BC6B5A5459}"/>
              </a:ext>
            </a:extLst>
          </p:cNvPr>
          <p:cNvSpPr>
            <a:spLocks noGrp="1"/>
          </p:cNvSpPr>
          <p:nvPr>
            <p:ph type="dt" sz="half" idx="10"/>
          </p:nvPr>
        </p:nvSpPr>
        <p:spPr/>
        <p:txBody>
          <a:bodyPr/>
          <a:lstStyle/>
          <a:p>
            <a:fld id="{547BA7EB-9DA7-41B7-AF98-1F6B84C37ECA}" type="datetimeFigureOut">
              <a:rPr lang="en-ID" smtClean="0"/>
              <a:t>04/01/2025</a:t>
            </a:fld>
            <a:endParaRPr lang="en-ID"/>
          </a:p>
        </p:txBody>
      </p:sp>
      <p:sp>
        <p:nvSpPr>
          <p:cNvPr id="5" name="Footer Placeholder 4">
            <a:extLst>
              <a:ext uri="{FF2B5EF4-FFF2-40B4-BE49-F238E27FC236}">
                <a16:creationId xmlns:a16="http://schemas.microsoft.com/office/drawing/2014/main" id="{A397770B-6E50-46E8-BD6C-5592EDA91E2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505F41E-EBE9-43A7-AF10-5D6F442523D4}"/>
              </a:ext>
            </a:extLst>
          </p:cNvPr>
          <p:cNvSpPr>
            <a:spLocks noGrp="1"/>
          </p:cNvSpPr>
          <p:nvPr>
            <p:ph type="sldNum" sz="quarter" idx="12"/>
          </p:nvPr>
        </p:nvSpPr>
        <p:spPr/>
        <p:txBody>
          <a:bodyPr/>
          <a:lstStyle/>
          <a:p>
            <a:fld id="{A938145B-4A40-4632-AC26-3164738AFC9E}" type="slidenum">
              <a:rPr lang="en-ID" smtClean="0"/>
              <a:t>‹#›</a:t>
            </a:fld>
            <a:endParaRPr lang="en-ID"/>
          </a:p>
        </p:txBody>
      </p:sp>
      <p:cxnSp>
        <p:nvCxnSpPr>
          <p:cNvPr id="10" name="Straight Connector 9">
            <a:extLst>
              <a:ext uri="{FF2B5EF4-FFF2-40B4-BE49-F238E27FC236}">
                <a16:creationId xmlns:a16="http://schemas.microsoft.com/office/drawing/2014/main" id="{6EC994E0-66A3-4D9D-8BA4-9C1F770940D5}"/>
              </a:ext>
            </a:extLst>
          </p:cNvPr>
          <p:cNvCxnSpPr>
            <a:cxnSpLocks/>
          </p:cNvCxnSpPr>
          <p:nvPr userDrawn="1"/>
        </p:nvCxnSpPr>
        <p:spPr>
          <a:xfrm>
            <a:off x="1058091" y="1267097"/>
            <a:ext cx="10123715" cy="0"/>
          </a:xfrm>
          <a:prstGeom prst="line">
            <a:avLst/>
          </a:prstGeom>
          <a:scene3d>
            <a:camera prst="orthographicFront"/>
            <a:lightRig rig="threePt" dir="t"/>
          </a:scene3d>
          <a:sp3d>
            <a:bevelT/>
          </a:sp3d>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37708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44D9-4B1F-4172-97D3-EC5E443540C6}"/>
              </a:ext>
            </a:extLst>
          </p:cNvPr>
          <p:cNvSpPr>
            <a:spLocks noGrp="1"/>
          </p:cNvSpPr>
          <p:nvPr>
            <p:ph type="title"/>
          </p:nvPr>
        </p:nvSpPr>
        <p:spPr>
          <a:xfrm>
            <a:off x="479153" y="965155"/>
            <a:ext cx="10515600" cy="2852737"/>
          </a:xfrm>
        </p:spPr>
        <p:txBody>
          <a:bodyPr anchor="b"/>
          <a:lstStyle>
            <a:lvl1pPr>
              <a:defRPr sz="6000"/>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11B58139-224F-4B56-9386-9B5B8FB70D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9204E5-03B3-4FE3-87E5-528CDFE03747}"/>
              </a:ext>
            </a:extLst>
          </p:cNvPr>
          <p:cNvSpPr>
            <a:spLocks noGrp="1"/>
          </p:cNvSpPr>
          <p:nvPr>
            <p:ph type="dt" sz="half" idx="10"/>
          </p:nvPr>
        </p:nvSpPr>
        <p:spPr/>
        <p:txBody>
          <a:bodyPr/>
          <a:lstStyle/>
          <a:p>
            <a:fld id="{547BA7EB-9DA7-41B7-AF98-1F6B84C37ECA}" type="datetimeFigureOut">
              <a:rPr lang="en-ID" smtClean="0"/>
              <a:t>04/01/2025</a:t>
            </a:fld>
            <a:endParaRPr lang="en-ID"/>
          </a:p>
        </p:txBody>
      </p:sp>
      <p:sp>
        <p:nvSpPr>
          <p:cNvPr id="5" name="Footer Placeholder 4">
            <a:extLst>
              <a:ext uri="{FF2B5EF4-FFF2-40B4-BE49-F238E27FC236}">
                <a16:creationId xmlns:a16="http://schemas.microsoft.com/office/drawing/2014/main" id="{224B09C9-D5E8-410B-BE4D-671BC1400A7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99E6A21-37F6-4134-9DF1-F656785F93A8}"/>
              </a:ext>
            </a:extLst>
          </p:cNvPr>
          <p:cNvSpPr>
            <a:spLocks noGrp="1"/>
          </p:cNvSpPr>
          <p:nvPr>
            <p:ph type="sldNum" sz="quarter" idx="12"/>
          </p:nvPr>
        </p:nvSpPr>
        <p:spPr/>
        <p:txBody>
          <a:bodyPr/>
          <a:lstStyle/>
          <a:p>
            <a:fld id="{A938145B-4A40-4632-AC26-3164738AFC9E}" type="slidenum">
              <a:rPr lang="en-ID" smtClean="0"/>
              <a:t>‹#›</a:t>
            </a:fld>
            <a:endParaRPr lang="en-ID"/>
          </a:p>
        </p:txBody>
      </p:sp>
      <p:cxnSp>
        <p:nvCxnSpPr>
          <p:cNvPr id="8" name="Straight Connector 7">
            <a:extLst>
              <a:ext uri="{FF2B5EF4-FFF2-40B4-BE49-F238E27FC236}">
                <a16:creationId xmlns:a16="http://schemas.microsoft.com/office/drawing/2014/main" id="{12F38A85-D36E-4C0F-8FDE-39605FCC9104}"/>
              </a:ext>
            </a:extLst>
          </p:cNvPr>
          <p:cNvCxnSpPr/>
          <p:nvPr userDrawn="1"/>
        </p:nvCxnSpPr>
        <p:spPr>
          <a:xfrm>
            <a:off x="992777" y="1463040"/>
            <a:ext cx="102543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145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3969-8DA1-4170-8364-58BC2CC8538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56FE78E-B650-4533-A6AF-3E0E31F4EA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D9CF9E16-D496-45F4-8D69-198CFC8F65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C0B13EF7-6A94-4CD2-BD19-BE4A01FE503F}"/>
              </a:ext>
            </a:extLst>
          </p:cNvPr>
          <p:cNvSpPr>
            <a:spLocks noGrp="1"/>
          </p:cNvSpPr>
          <p:nvPr>
            <p:ph type="dt" sz="half" idx="10"/>
          </p:nvPr>
        </p:nvSpPr>
        <p:spPr/>
        <p:txBody>
          <a:bodyPr/>
          <a:lstStyle/>
          <a:p>
            <a:fld id="{547BA7EB-9DA7-41B7-AF98-1F6B84C37ECA}" type="datetimeFigureOut">
              <a:rPr lang="en-ID" smtClean="0"/>
              <a:t>04/01/2025</a:t>
            </a:fld>
            <a:endParaRPr lang="en-ID"/>
          </a:p>
        </p:txBody>
      </p:sp>
      <p:sp>
        <p:nvSpPr>
          <p:cNvPr id="6" name="Footer Placeholder 5">
            <a:extLst>
              <a:ext uri="{FF2B5EF4-FFF2-40B4-BE49-F238E27FC236}">
                <a16:creationId xmlns:a16="http://schemas.microsoft.com/office/drawing/2014/main" id="{2ED83A7F-5DD5-4F13-906C-63EA6D7F8C2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F0D4DEA-DCA5-49D2-B4BD-59DEED344383}"/>
              </a:ext>
            </a:extLst>
          </p:cNvPr>
          <p:cNvSpPr>
            <a:spLocks noGrp="1"/>
          </p:cNvSpPr>
          <p:nvPr>
            <p:ph type="sldNum" sz="quarter" idx="12"/>
          </p:nvPr>
        </p:nvSpPr>
        <p:spPr/>
        <p:txBody>
          <a:bodyPr/>
          <a:lstStyle/>
          <a:p>
            <a:fld id="{A938145B-4A40-4632-AC26-3164738AFC9E}" type="slidenum">
              <a:rPr lang="en-ID" smtClean="0"/>
              <a:t>‹#›</a:t>
            </a:fld>
            <a:endParaRPr lang="en-ID"/>
          </a:p>
        </p:txBody>
      </p:sp>
    </p:spTree>
    <p:extLst>
      <p:ext uri="{BB962C8B-B14F-4D97-AF65-F5344CB8AC3E}">
        <p14:creationId xmlns:p14="http://schemas.microsoft.com/office/powerpoint/2010/main" val="365085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5287-E21E-4711-AC51-E62E3960A93C}"/>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2565EC2-5B9E-4EF4-8A99-4E5A4241BC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A7FF0D-D7D4-40A0-97C6-057D4AF0868A}"/>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8DA53EDD-B18E-48C2-9340-C5D2F3D805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DF2C20-53FF-4FB6-A5A4-92CB87F0D5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8C9E5E74-A092-4E0D-9081-94B045A3CC19}"/>
              </a:ext>
            </a:extLst>
          </p:cNvPr>
          <p:cNvSpPr>
            <a:spLocks noGrp="1"/>
          </p:cNvSpPr>
          <p:nvPr>
            <p:ph type="dt" sz="half" idx="10"/>
          </p:nvPr>
        </p:nvSpPr>
        <p:spPr/>
        <p:txBody>
          <a:bodyPr/>
          <a:lstStyle/>
          <a:p>
            <a:fld id="{547BA7EB-9DA7-41B7-AF98-1F6B84C37ECA}" type="datetimeFigureOut">
              <a:rPr lang="en-ID" smtClean="0"/>
              <a:t>04/01/2025</a:t>
            </a:fld>
            <a:endParaRPr lang="en-ID"/>
          </a:p>
        </p:txBody>
      </p:sp>
      <p:sp>
        <p:nvSpPr>
          <p:cNvPr id="8" name="Footer Placeholder 7">
            <a:extLst>
              <a:ext uri="{FF2B5EF4-FFF2-40B4-BE49-F238E27FC236}">
                <a16:creationId xmlns:a16="http://schemas.microsoft.com/office/drawing/2014/main" id="{EDFE668D-AC9E-4D70-9D17-C6A502C8AB43}"/>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0C4EB441-F047-4558-8C17-89A51BE520D0}"/>
              </a:ext>
            </a:extLst>
          </p:cNvPr>
          <p:cNvSpPr>
            <a:spLocks noGrp="1"/>
          </p:cNvSpPr>
          <p:nvPr>
            <p:ph type="sldNum" sz="quarter" idx="12"/>
          </p:nvPr>
        </p:nvSpPr>
        <p:spPr/>
        <p:txBody>
          <a:bodyPr/>
          <a:lstStyle/>
          <a:p>
            <a:fld id="{A938145B-4A40-4632-AC26-3164738AFC9E}" type="slidenum">
              <a:rPr lang="en-ID" smtClean="0"/>
              <a:t>‹#›</a:t>
            </a:fld>
            <a:endParaRPr lang="en-ID"/>
          </a:p>
        </p:txBody>
      </p:sp>
    </p:spTree>
    <p:extLst>
      <p:ext uri="{BB962C8B-B14F-4D97-AF65-F5344CB8AC3E}">
        <p14:creationId xmlns:p14="http://schemas.microsoft.com/office/powerpoint/2010/main" val="295270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7D30-22AB-40F6-865B-0DD9B6A6B4A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55AA0D6F-98BA-4CBB-927B-64AC263864AB}"/>
              </a:ext>
            </a:extLst>
          </p:cNvPr>
          <p:cNvSpPr>
            <a:spLocks noGrp="1"/>
          </p:cNvSpPr>
          <p:nvPr>
            <p:ph type="dt" sz="half" idx="10"/>
          </p:nvPr>
        </p:nvSpPr>
        <p:spPr/>
        <p:txBody>
          <a:bodyPr/>
          <a:lstStyle/>
          <a:p>
            <a:fld id="{547BA7EB-9DA7-41B7-AF98-1F6B84C37ECA}" type="datetimeFigureOut">
              <a:rPr lang="en-ID" smtClean="0"/>
              <a:t>04/01/2025</a:t>
            </a:fld>
            <a:endParaRPr lang="en-ID"/>
          </a:p>
        </p:txBody>
      </p:sp>
      <p:sp>
        <p:nvSpPr>
          <p:cNvPr id="4" name="Footer Placeholder 3">
            <a:extLst>
              <a:ext uri="{FF2B5EF4-FFF2-40B4-BE49-F238E27FC236}">
                <a16:creationId xmlns:a16="http://schemas.microsoft.com/office/drawing/2014/main" id="{BDF69AFF-B169-4E96-8D81-F88964BDBF0D}"/>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54F305D6-B0F2-4F45-AE51-9FED2108863E}"/>
              </a:ext>
            </a:extLst>
          </p:cNvPr>
          <p:cNvSpPr>
            <a:spLocks noGrp="1"/>
          </p:cNvSpPr>
          <p:nvPr>
            <p:ph type="sldNum" sz="quarter" idx="12"/>
          </p:nvPr>
        </p:nvSpPr>
        <p:spPr/>
        <p:txBody>
          <a:bodyPr/>
          <a:lstStyle/>
          <a:p>
            <a:fld id="{A938145B-4A40-4632-AC26-3164738AFC9E}" type="slidenum">
              <a:rPr lang="en-ID" smtClean="0"/>
              <a:t>‹#›</a:t>
            </a:fld>
            <a:endParaRPr lang="en-ID"/>
          </a:p>
        </p:txBody>
      </p:sp>
    </p:spTree>
    <p:extLst>
      <p:ext uri="{BB962C8B-B14F-4D97-AF65-F5344CB8AC3E}">
        <p14:creationId xmlns:p14="http://schemas.microsoft.com/office/powerpoint/2010/main" val="768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1EFB34-08DE-4CF4-A1C0-179E85CBDF61}"/>
              </a:ext>
            </a:extLst>
          </p:cNvPr>
          <p:cNvSpPr>
            <a:spLocks noGrp="1"/>
          </p:cNvSpPr>
          <p:nvPr>
            <p:ph type="dt" sz="half" idx="10"/>
          </p:nvPr>
        </p:nvSpPr>
        <p:spPr/>
        <p:txBody>
          <a:bodyPr/>
          <a:lstStyle/>
          <a:p>
            <a:fld id="{547BA7EB-9DA7-41B7-AF98-1F6B84C37ECA}" type="datetimeFigureOut">
              <a:rPr lang="en-ID" smtClean="0"/>
              <a:t>04/01/2025</a:t>
            </a:fld>
            <a:endParaRPr lang="en-ID"/>
          </a:p>
        </p:txBody>
      </p:sp>
      <p:sp>
        <p:nvSpPr>
          <p:cNvPr id="3" name="Footer Placeholder 2">
            <a:extLst>
              <a:ext uri="{FF2B5EF4-FFF2-40B4-BE49-F238E27FC236}">
                <a16:creationId xmlns:a16="http://schemas.microsoft.com/office/drawing/2014/main" id="{F09745D0-8A89-48C5-B29B-4557F025D1A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A43F82A6-24F8-404D-8DFB-E42A7FED9E9C}"/>
              </a:ext>
            </a:extLst>
          </p:cNvPr>
          <p:cNvSpPr>
            <a:spLocks noGrp="1"/>
          </p:cNvSpPr>
          <p:nvPr>
            <p:ph type="sldNum" sz="quarter" idx="12"/>
          </p:nvPr>
        </p:nvSpPr>
        <p:spPr/>
        <p:txBody>
          <a:bodyPr/>
          <a:lstStyle/>
          <a:p>
            <a:fld id="{A938145B-4A40-4632-AC26-3164738AFC9E}" type="slidenum">
              <a:rPr lang="en-ID" smtClean="0"/>
              <a:t>‹#›</a:t>
            </a:fld>
            <a:endParaRPr lang="en-ID"/>
          </a:p>
        </p:txBody>
      </p:sp>
    </p:spTree>
    <p:extLst>
      <p:ext uri="{BB962C8B-B14F-4D97-AF65-F5344CB8AC3E}">
        <p14:creationId xmlns:p14="http://schemas.microsoft.com/office/powerpoint/2010/main" val="4291961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17B9-D4BA-4E8A-8227-580B8D151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A3EE401C-E32C-46BD-9F49-F4E8F2590C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56816CFD-D007-4BCB-B886-0AE4DD560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06715-25D6-4145-94E0-3370BAE7FF25}"/>
              </a:ext>
            </a:extLst>
          </p:cNvPr>
          <p:cNvSpPr>
            <a:spLocks noGrp="1"/>
          </p:cNvSpPr>
          <p:nvPr>
            <p:ph type="dt" sz="half" idx="10"/>
          </p:nvPr>
        </p:nvSpPr>
        <p:spPr/>
        <p:txBody>
          <a:bodyPr/>
          <a:lstStyle/>
          <a:p>
            <a:fld id="{547BA7EB-9DA7-41B7-AF98-1F6B84C37ECA}" type="datetimeFigureOut">
              <a:rPr lang="en-ID" smtClean="0"/>
              <a:t>04/01/2025</a:t>
            </a:fld>
            <a:endParaRPr lang="en-ID"/>
          </a:p>
        </p:txBody>
      </p:sp>
      <p:sp>
        <p:nvSpPr>
          <p:cNvPr id="6" name="Footer Placeholder 5">
            <a:extLst>
              <a:ext uri="{FF2B5EF4-FFF2-40B4-BE49-F238E27FC236}">
                <a16:creationId xmlns:a16="http://schemas.microsoft.com/office/drawing/2014/main" id="{FF5DF73E-1532-4972-8A09-0646BD2F289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F3CC290-B204-47DF-94D1-017D58E9C444}"/>
              </a:ext>
            </a:extLst>
          </p:cNvPr>
          <p:cNvSpPr>
            <a:spLocks noGrp="1"/>
          </p:cNvSpPr>
          <p:nvPr>
            <p:ph type="sldNum" sz="quarter" idx="12"/>
          </p:nvPr>
        </p:nvSpPr>
        <p:spPr/>
        <p:txBody>
          <a:bodyPr/>
          <a:lstStyle/>
          <a:p>
            <a:fld id="{A938145B-4A40-4632-AC26-3164738AFC9E}" type="slidenum">
              <a:rPr lang="en-ID" smtClean="0"/>
              <a:t>‹#›</a:t>
            </a:fld>
            <a:endParaRPr lang="en-ID"/>
          </a:p>
        </p:txBody>
      </p:sp>
    </p:spTree>
    <p:extLst>
      <p:ext uri="{BB962C8B-B14F-4D97-AF65-F5344CB8AC3E}">
        <p14:creationId xmlns:p14="http://schemas.microsoft.com/office/powerpoint/2010/main" val="410580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52B-32F1-4915-9BCA-94EE3AAA3D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1583741A-50E8-4262-92A8-29F4F0AA5E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CD44C404-0841-4475-8882-3E8B6F741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74791A-6B48-4BB0-8DDE-66DBB7778B3F}"/>
              </a:ext>
            </a:extLst>
          </p:cNvPr>
          <p:cNvSpPr>
            <a:spLocks noGrp="1"/>
          </p:cNvSpPr>
          <p:nvPr>
            <p:ph type="dt" sz="half" idx="10"/>
          </p:nvPr>
        </p:nvSpPr>
        <p:spPr/>
        <p:txBody>
          <a:bodyPr/>
          <a:lstStyle/>
          <a:p>
            <a:fld id="{547BA7EB-9DA7-41B7-AF98-1F6B84C37ECA}" type="datetimeFigureOut">
              <a:rPr lang="en-ID" smtClean="0"/>
              <a:t>04/01/2025</a:t>
            </a:fld>
            <a:endParaRPr lang="en-ID"/>
          </a:p>
        </p:txBody>
      </p:sp>
      <p:sp>
        <p:nvSpPr>
          <p:cNvPr id="6" name="Footer Placeholder 5">
            <a:extLst>
              <a:ext uri="{FF2B5EF4-FFF2-40B4-BE49-F238E27FC236}">
                <a16:creationId xmlns:a16="http://schemas.microsoft.com/office/drawing/2014/main" id="{460207B6-EA13-442F-A318-BD739D84B56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33446BE-E635-489B-9304-6816CBA459E5}"/>
              </a:ext>
            </a:extLst>
          </p:cNvPr>
          <p:cNvSpPr>
            <a:spLocks noGrp="1"/>
          </p:cNvSpPr>
          <p:nvPr>
            <p:ph type="sldNum" sz="quarter" idx="12"/>
          </p:nvPr>
        </p:nvSpPr>
        <p:spPr/>
        <p:txBody>
          <a:bodyPr/>
          <a:lstStyle/>
          <a:p>
            <a:fld id="{A938145B-4A40-4632-AC26-3164738AFC9E}" type="slidenum">
              <a:rPr lang="en-ID" smtClean="0"/>
              <a:t>‹#›</a:t>
            </a:fld>
            <a:endParaRPr lang="en-ID"/>
          </a:p>
        </p:txBody>
      </p:sp>
    </p:spTree>
    <p:extLst>
      <p:ext uri="{BB962C8B-B14F-4D97-AF65-F5344CB8AC3E}">
        <p14:creationId xmlns:p14="http://schemas.microsoft.com/office/powerpoint/2010/main" val="2305699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1FE29E-CF9A-435D-B76E-091C9C3E1574}"/>
              </a:ext>
            </a:extLst>
          </p:cNvPr>
          <p:cNvSpPr>
            <a:spLocks noGrp="1"/>
          </p:cNvSpPr>
          <p:nvPr>
            <p:ph type="title"/>
          </p:nvPr>
        </p:nvSpPr>
        <p:spPr>
          <a:xfrm>
            <a:off x="629195" y="32067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4C3FFBFB-224E-4D10-AFE9-F47E8CD69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947B0F95-A689-4B32-91CE-C0CCF3E70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BA7EB-9DA7-41B7-AF98-1F6B84C37ECA}" type="datetimeFigureOut">
              <a:rPr lang="en-ID" smtClean="0"/>
              <a:t>04/01/2025</a:t>
            </a:fld>
            <a:endParaRPr lang="en-ID"/>
          </a:p>
        </p:txBody>
      </p:sp>
      <p:sp>
        <p:nvSpPr>
          <p:cNvPr id="5" name="Footer Placeholder 4">
            <a:extLst>
              <a:ext uri="{FF2B5EF4-FFF2-40B4-BE49-F238E27FC236}">
                <a16:creationId xmlns:a16="http://schemas.microsoft.com/office/drawing/2014/main" id="{C3FAF0E8-8330-4CAF-B3E6-1973EB1C08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C7FCEA2-10F7-4301-B28C-85CF2EBFE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8145B-4A40-4632-AC26-3164738AFC9E}" type="slidenum">
              <a:rPr lang="en-ID" smtClean="0"/>
              <a:t>‹#›</a:t>
            </a:fld>
            <a:endParaRPr lang="en-ID"/>
          </a:p>
        </p:txBody>
      </p:sp>
    </p:spTree>
    <p:extLst>
      <p:ext uri="{BB962C8B-B14F-4D97-AF65-F5344CB8AC3E}">
        <p14:creationId xmlns:p14="http://schemas.microsoft.com/office/powerpoint/2010/main" val="789129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5">
                <a:shade val="45000"/>
                <a:satMod val="135000"/>
              </a:schemeClr>
              <a:prstClr val="white"/>
            </a:duotone>
            <a:extLst>
              <a:ext uri="{BEBA8EAE-BF5A-486C-A8C5-ECC9F3942E4B}">
                <a14:imgProps xmlns:a14="http://schemas.microsoft.com/office/drawing/2010/main">
                  <a14:imgLayer r:embed="rId3">
                    <a14:imgEffect>
                      <a14:artisticPencilSketch pressure="63"/>
                    </a14:imgEffect>
                    <a14:imgEffect>
                      <a14:sharpenSoften amount="91000"/>
                    </a14:imgEffect>
                    <a14:imgEffect>
                      <a14:saturation sat="99000"/>
                    </a14:imgEffect>
                    <a14:imgEffect>
                      <a14:brightnessContrast contrast="1000"/>
                    </a14:imgEffect>
                  </a14:imgLayer>
                </a14:imgProps>
              </a:ext>
            </a:extLst>
          </a:blip>
          <a:srcRect/>
          <a:stretch>
            <a:fillRect l="29000" t="-12000" r="-18000" b="-1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996C-E005-4244-B474-C8F44B92B7D9}"/>
              </a:ext>
            </a:extLst>
          </p:cNvPr>
          <p:cNvSpPr txBox="1"/>
          <p:nvPr/>
        </p:nvSpPr>
        <p:spPr>
          <a:xfrm>
            <a:off x="543340" y="1245705"/>
            <a:ext cx="6904382" cy="1200329"/>
          </a:xfrm>
          <a:prstGeom prst="rect">
            <a:avLst/>
          </a:prstGeom>
          <a:noFill/>
        </p:spPr>
        <p:txBody>
          <a:bodyPr wrap="square" rtlCol="0">
            <a:spAutoFit/>
          </a:bodyPr>
          <a:lstStyle/>
          <a:p>
            <a:r>
              <a:rPr lang="en-ID" sz="2400" b="1" dirty="0">
                <a:latin typeface="Georgia" panose="02040502050405020303" pitchFamily="18" charset="0"/>
              </a:rPr>
              <a:t>SaaS Product Exploratory Data Analysis:</a:t>
            </a:r>
            <a:br>
              <a:rPr lang="en-ID" sz="2400" b="1" dirty="0">
                <a:latin typeface="Georgia" panose="02040502050405020303" pitchFamily="18" charset="0"/>
              </a:rPr>
            </a:br>
            <a:r>
              <a:rPr lang="en-ID" sz="2400" b="1" dirty="0">
                <a:latin typeface="Georgia" panose="02040502050405020303" pitchFamily="18" charset="0"/>
              </a:rPr>
              <a:t>Strategic Optimization for Sustainable Growth</a:t>
            </a:r>
          </a:p>
        </p:txBody>
      </p:sp>
      <p:sp>
        <p:nvSpPr>
          <p:cNvPr id="5" name="TextBox 4">
            <a:extLst>
              <a:ext uri="{FF2B5EF4-FFF2-40B4-BE49-F238E27FC236}">
                <a16:creationId xmlns:a16="http://schemas.microsoft.com/office/drawing/2014/main" id="{42499B26-B333-45B3-9365-3977EB7AA8FF}"/>
              </a:ext>
            </a:extLst>
          </p:cNvPr>
          <p:cNvSpPr txBox="1"/>
          <p:nvPr/>
        </p:nvSpPr>
        <p:spPr>
          <a:xfrm>
            <a:off x="543340" y="3059668"/>
            <a:ext cx="1855304" cy="369332"/>
          </a:xfrm>
          <a:prstGeom prst="rect">
            <a:avLst/>
          </a:prstGeom>
          <a:noFill/>
        </p:spPr>
        <p:txBody>
          <a:bodyPr wrap="square" rtlCol="0">
            <a:spAutoFit/>
          </a:bodyPr>
          <a:lstStyle/>
          <a:p>
            <a:r>
              <a:rPr lang="en-US" dirty="0">
                <a:latin typeface="Georgia" panose="02040502050405020303" pitchFamily="18" charset="0"/>
              </a:rPr>
              <a:t>Rizky S.</a:t>
            </a:r>
            <a:endParaRPr lang="en-ID" dirty="0">
              <a:latin typeface="Georgia" panose="02040502050405020303" pitchFamily="18" charset="0"/>
            </a:endParaRPr>
          </a:p>
        </p:txBody>
      </p:sp>
    </p:spTree>
    <p:extLst>
      <p:ext uri="{BB962C8B-B14F-4D97-AF65-F5344CB8AC3E}">
        <p14:creationId xmlns:p14="http://schemas.microsoft.com/office/powerpoint/2010/main" val="1418901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9466404-9B30-496B-806E-8F4C33C4F0B1}"/>
              </a:ext>
            </a:extLst>
          </p:cNvPr>
          <p:cNvSpPr/>
          <p:nvPr/>
        </p:nvSpPr>
        <p:spPr>
          <a:xfrm>
            <a:off x="7341703" y="2252980"/>
            <a:ext cx="3882887" cy="200107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9DC45A77-1658-4FD7-865F-6ADB6524F562}"/>
              </a:ext>
            </a:extLst>
          </p:cNvPr>
          <p:cNvSpPr>
            <a:spLocks noGrp="1"/>
          </p:cNvSpPr>
          <p:nvPr>
            <p:ph type="title"/>
          </p:nvPr>
        </p:nvSpPr>
        <p:spPr>
          <a:xfrm>
            <a:off x="1068457" y="-54136"/>
            <a:ext cx="10055086" cy="1546421"/>
          </a:xfrm>
        </p:spPr>
        <p:txBody>
          <a:bodyPr>
            <a:noAutofit/>
          </a:bodyPr>
          <a:lstStyle/>
          <a:p>
            <a:r>
              <a:rPr lang="en-ID" dirty="0">
                <a:latin typeface="Georgia" panose="02040502050405020303" pitchFamily="18" charset="0"/>
              </a:rPr>
              <a:t>As an </a:t>
            </a:r>
            <a:r>
              <a:rPr lang="en-ID" b="1" dirty="0">
                <a:latin typeface="Georgia" panose="02040502050405020303" pitchFamily="18" charset="0"/>
              </a:rPr>
              <a:t>alternative for discounting</a:t>
            </a:r>
            <a:r>
              <a:rPr lang="en-ID" dirty="0">
                <a:latin typeface="Georgia" panose="02040502050405020303" pitchFamily="18" charset="0"/>
              </a:rPr>
              <a:t>, consider creating entry-level tiers, adding value through extra features or services, and improving marketing segmentation to better target customer groups.</a:t>
            </a:r>
          </a:p>
        </p:txBody>
      </p:sp>
      <p:pic>
        <p:nvPicPr>
          <p:cNvPr id="7" name="Content Placeholder 6">
            <a:extLst>
              <a:ext uri="{FF2B5EF4-FFF2-40B4-BE49-F238E27FC236}">
                <a16:creationId xmlns:a16="http://schemas.microsoft.com/office/drawing/2014/main" id="{C7E8222A-A73A-4EF2-9BB8-18D29E6DCD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648" y="1976344"/>
            <a:ext cx="6294055" cy="4351337"/>
          </a:xfrm>
        </p:spPr>
      </p:pic>
      <p:sp>
        <p:nvSpPr>
          <p:cNvPr id="5" name="TextBox 4">
            <a:extLst>
              <a:ext uri="{FF2B5EF4-FFF2-40B4-BE49-F238E27FC236}">
                <a16:creationId xmlns:a16="http://schemas.microsoft.com/office/drawing/2014/main" id="{14530099-A6DB-4E00-8C61-7E178FBF1FAA}"/>
              </a:ext>
            </a:extLst>
          </p:cNvPr>
          <p:cNvSpPr txBox="1"/>
          <p:nvPr/>
        </p:nvSpPr>
        <p:spPr>
          <a:xfrm>
            <a:off x="1068457" y="1352134"/>
            <a:ext cx="9864586" cy="677108"/>
          </a:xfrm>
          <a:prstGeom prst="rect">
            <a:avLst/>
          </a:prstGeom>
          <a:noFill/>
        </p:spPr>
        <p:txBody>
          <a:bodyPr wrap="square" rtlCol="0">
            <a:spAutoFit/>
          </a:bodyPr>
          <a:lstStyle/>
          <a:p>
            <a:r>
              <a:rPr lang="en-ID" sz="1200" dirty="0">
                <a:latin typeface="+mj-lt"/>
              </a:rPr>
              <a:t>In real-world SaaS businesses, discounts are typically bundled with package options and are not extensively used to boost sales. </a:t>
            </a:r>
            <a:r>
              <a:rPr lang="en-US" sz="1200" dirty="0">
                <a:latin typeface="+mj-lt"/>
              </a:rPr>
              <a:t>Below, the package option illustrates how a real-world SaaS business sets prices and discounts for its products.</a:t>
            </a:r>
          </a:p>
          <a:p>
            <a:r>
              <a:rPr lang="en-ID" sz="1400" dirty="0"/>
              <a:t> </a:t>
            </a:r>
          </a:p>
        </p:txBody>
      </p:sp>
      <p:sp>
        <p:nvSpPr>
          <p:cNvPr id="8" name="TextBox 7">
            <a:extLst>
              <a:ext uri="{FF2B5EF4-FFF2-40B4-BE49-F238E27FC236}">
                <a16:creationId xmlns:a16="http://schemas.microsoft.com/office/drawing/2014/main" id="{61C21594-0370-4D39-B464-71BB1DC5186C}"/>
              </a:ext>
            </a:extLst>
          </p:cNvPr>
          <p:cNvSpPr txBox="1"/>
          <p:nvPr/>
        </p:nvSpPr>
        <p:spPr>
          <a:xfrm>
            <a:off x="7341703" y="2252980"/>
            <a:ext cx="4012097" cy="2215991"/>
          </a:xfrm>
          <a:prstGeom prst="rect">
            <a:avLst/>
          </a:prstGeom>
          <a:noFill/>
        </p:spPr>
        <p:txBody>
          <a:bodyPr wrap="square" rtlCol="0">
            <a:spAutoFit/>
          </a:bodyPr>
          <a:lstStyle/>
          <a:p>
            <a:r>
              <a:rPr lang="en-ID" sz="1200" b="1" dirty="0">
                <a:latin typeface="Arial" panose="020B0604020202020204" pitchFamily="34" charset="0"/>
                <a:cs typeface="Arial" panose="020B0604020202020204" pitchFamily="34" charset="0"/>
              </a:rPr>
              <a:t>In the long-run, discounting can lower perceived value of products, attract price/cost-sensitive customers, and create expectations for more deals, impacting profitability.</a:t>
            </a:r>
            <a:endParaRPr lang="en-US" sz="1200" b="1"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Research shows that initial purchase discounts can reduce the perceived value of products by at least 12%, while free trials and promotions have a lesser effect.</a:t>
            </a:r>
          </a:p>
          <a:p>
            <a:endParaRPr lang="en-US" sz="1200" dirty="0">
              <a:latin typeface="Arial" panose="020B0604020202020204" pitchFamily="34" charset="0"/>
              <a:cs typeface="Arial" panose="020B0604020202020204" pitchFamily="34" charset="0"/>
            </a:endParaRPr>
          </a:p>
          <a:p>
            <a:r>
              <a:rPr lang="en-US" sz="1200" i="1" dirty="0">
                <a:latin typeface="Arial" panose="020B0604020202020204" pitchFamily="34" charset="0"/>
                <a:cs typeface="Arial" panose="020B0604020202020204" pitchFamily="34" charset="0"/>
              </a:rPr>
              <a:t>(Source: https://www.paddle.com/blog/discount-pricing)</a:t>
            </a:r>
          </a:p>
          <a:p>
            <a:endParaRPr lang="en-ID" dirty="0"/>
          </a:p>
        </p:txBody>
      </p:sp>
    </p:spTree>
    <p:extLst>
      <p:ext uri="{BB962C8B-B14F-4D97-AF65-F5344CB8AC3E}">
        <p14:creationId xmlns:p14="http://schemas.microsoft.com/office/powerpoint/2010/main" val="2231635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3A66CA-1C25-45D4-BEA4-C3009D66CAC4}"/>
              </a:ext>
            </a:extLst>
          </p:cNvPr>
          <p:cNvSpPr/>
          <p:nvPr/>
        </p:nvSpPr>
        <p:spPr>
          <a:xfrm>
            <a:off x="8570339" y="2252870"/>
            <a:ext cx="3012062" cy="381643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35A4F673-CA60-4563-93FC-F66D9DA1D020}"/>
              </a:ext>
            </a:extLst>
          </p:cNvPr>
          <p:cNvSpPr>
            <a:spLocks noGrp="1"/>
          </p:cNvSpPr>
          <p:nvPr>
            <p:ph type="title"/>
          </p:nvPr>
        </p:nvSpPr>
        <p:spPr>
          <a:xfrm>
            <a:off x="1117826" y="6496"/>
            <a:ext cx="10464574" cy="1430963"/>
          </a:xfrm>
        </p:spPr>
        <p:txBody>
          <a:bodyPr>
            <a:normAutofit/>
          </a:bodyPr>
          <a:lstStyle/>
          <a:p>
            <a:r>
              <a:rPr lang="en-US" sz="2000" dirty="0">
                <a:latin typeface="Georgia" panose="02040502050405020303" pitchFamily="18" charset="0"/>
              </a:rPr>
              <a:t>Rapid growth is exciting but requires strategic optimization to avoid inefficiencies and ensure sustainable, long-term success.</a:t>
            </a:r>
            <a:endParaRPr lang="en-ID" sz="2000" dirty="0">
              <a:latin typeface="Georgia" panose="02040502050405020303" pitchFamily="18" charset="0"/>
            </a:endParaRPr>
          </a:p>
        </p:txBody>
      </p:sp>
      <p:pic>
        <p:nvPicPr>
          <p:cNvPr id="5" name="Content Placeholder 4">
            <a:extLst>
              <a:ext uri="{FF2B5EF4-FFF2-40B4-BE49-F238E27FC236}">
                <a16:creationId xmlns:a16="http://schemas.microsoft.com/office/drawing/2014/main" id="{1BED2437-0419-41E0-9242-227003D004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566" y="2252869"/>
            <a:ext cx="8125150" cy="4077429"/>
          </a:xfrm>
        </p:spPr>
      </p:pic>
      <p:sp>
        <p:nvSpPr>
          <p:cNvPr id="3" name="TextBox 2">
            <a:extLst>
              <a:ext uri="{FF2B5EF4-FFF2-40B4-BE49-F238E27FC236}">
                <a16:creationId xmlns:a16="http://schemas.microsoft.com/office/drawing/2014/main" id="{179A435A-384D-49EC-BE51-A8F3A0A0FA40}"/>
              </a:ext>
            </a:extLst>
          </p:cNvPr>
          <p:cNvSpPr txBox="1"/>
          <p:nvPr/>
        </p:nvSpPr>
        <p:spPr>
          <a:xfrm>
            <a:off x="981326" y="1266370"/>
            <a:ext cx="10229348" cy="646331"/>
          </a:xfrm>
          <a:prstGeom prst="rect">
            <a:avLst/>
          </a:prstGeom>
          <a:noFill/>
        </p:spPr>
        <p:txBody>
          <a:bodyPr wrap="square" rtlCol="0">
            <a:spAutoFit/>
          </a:bodyPr>
          <a:lstStyle/>
          <a:p>
            <a:r>
              <a:rPr lang="en-US" sz="1200" dirty="0">
                <a:latin typeface="Georgia" panose="02040502050405020303" pitchFamily="18" charset="0"/>
                <a:cs typeface="Arial" panose="020B0604020202020204" pitchFamily="34" charset="0"/>
              </a:rPr>
              <a:t>In 2021 and 2022, net profit growth outpaced revenue growth with respective increases of 24.37% and 32.63% versus revenue growth of 0.24% and 29.44%. However, in 2023, this trend reversed with revenue growing by 19.87% and net profit growth slowing to 14.41%, suggesting rising costs or operational inefficiencies impacting the ability to convert revenue into profit as effectively as before.</a:t>
            </a:r>
            <a:endParaRPr lang="en-ID" sz="1200" dirty="0">
              <a:latin typeface="Georgia" panose="02040502050405020303" pitchFamily="18" charset="0"/>
              <a:cs typeface="Arial" panose="020B0604020202020204" pitchFamily="34" charset="0"/>
            </a:endParaRPr>
          </a:p>
        </p:txBody>
      </p:sp>
      <p:sp>
        <p:nvSpPr>
          <p:cNvPr id="4" name="TextBox 3">
            <a:extLst>
              <a:ext uri="{FF2B5EF4-FFF2-40B4-BE49-F238E27FC236}">
                <a16:creationId xmlns:a16="http://schemas.microsoft.com/office/drawing/2014/main" id="{EB75B0F1-8E0D-4717-99BD-4F39B534AAD1}"/>
              </a:ext>
            </a:extLst>
          </p:cNvPr>
          <p:cNvSpPr txBox="1"/>
          <p:nvPr/>
        </p:nvSpPr>
        <p:spPr>
          <a:xfrm>
            <a:off x="8617961" y="2345635"/>
            <a:ext cx="2831917" cy="3816429"/>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The Rule of 40 is a key SaaS industry metric that evaluates company health by ensuring combined year-over-year revenue growth and profit margin total at least 40%. This rule helps assess the growth potential of SaaS companies.</a:t>
            </a:r>
          </a:p>
          <a:p>
            <a:endParaRPr lang="en-ID" sz="800" dirty="0">
              <a:latin typeface="Arial" panose="020B0604020202020204" pitchFamily="34" charset="0"/>
              <a:cs typeface="Arial" panose="020B0604020202020204" pitchFamily="34" charset="0"/>
            </a:endParaRPr>
          </a:p>
          <a:p>
            <a:r>
              <a:rPr lang="en-US" sz="800" b="1" dirty="0">
                <a:latin typeface="Arial" panose="020B0604020202020204" pitchFamily="34" charset="0"/>
                <a:cs typeface="Arial" panose="020B0604020202020204" pitchFamily="34" charset="0"/>
              </a:rPr>
              <a:t>2020</a:t>
            </a:r>
            <a:r>
              <a:rPr lang="en-US" sz="800" dirty="0">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Revenue Growth: N/A (base year)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Net Profit Margin: Net Profit / Revenue = 49,543.9741 / 406,690.7027 ≈ 12.17%</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Rule of 40: Not applicable for base year</a:t>
            </a:r>
          </a:p>
          <a:p>
            <a:br>
              <a:rPr lang="en-US" sz="800" dirty="0">
                <a:latin typeface="Arial" panose="020B0604020202020204" pitchFamily="34" charset="0"/>
                <a:cs typeface="Arial" panose="020B0604020202020204" pitchFamily="34" charset="0"/>
              </a:rPr>
            </a:br>
            <a:r>
              <a:rPr lang="en-US" sz="800" b="1" dirty="0">
                <a:latin typeface="Arial" panose="020B0604020202020204" pitchFamily="34" charset="0"/>
                <a:cs typeface="Arial" panose="020B0604020202020204" pitchFamily="34" charset="0"/>
              </a:rPr>
              <a:t>2021</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Revenue Growth: 0.24%</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Net Profit Margin: 61,618.6037 / 407,671.3237 ≈ 15.12%</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Rule of 40: 0.24% + 15.12% = 15.36% (Below 40%)</a:t>
            </a:r>
          </a:p>
          <a:p>
            <a:br>
              <a:rPr lang="en-US" sz="800" dirty="0">
                <a:latin typeface="Arial" panose="020B0604020202020204" pitchFamily="34" charset="0"/>
                <a:cs typeface="Arial" panose="020B0604020202020204" pitchFamily="34" charset="0"/>
              </a:rPr>
            </a:br>
            <a:r>
              <a:rPr lang="en-US" sz="800" b="1" dirty="0">
                <a:latin typeface="Arial" panose="020B0604020202020204" pitchFamily="34" charset="0"/>
                <a:cs typeface="Arial" panose="020B0604020202020204" pitchFamily="34" charset="0"/>
              </a:rPr>
              <a:t>2022</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Revenue Growth: 29.44%</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Net Profit Margin: 81,726.9308 / 527,707.8887 ≈ 15.49%</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Rule of 40: 29.44% + 15.49% = 44.93% (Above 40%)</a:t>
            </a:r>
          </a:p>
          <a:p>
            <a:br>
              <a:rPr lang="en-US" sz="800" dirty="0">
                <a:latin typeface="Arial" panose="020B0604020202020204" pitchFamily="34" charset="0"/>
                <a:cs typeface="Arial" panose="020B0604020202020204" pitchFamily="34" charset="0"/>
              </a:rPr>
            </a:br>
            <a:r>
              <a:rPr lang="en-US" sz="800" b="1" dirty="0">
                <a:latin typeface="Arial" panose="020B0604020202020204" pitchFamily="34" charset="0"/>
                <a:cs typeface="Arial" panose="020B0604020202020204" pitchFamily="34" charset="0"/>
              </a:rPr>
              <a:t>2023</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Revenue Growth: 19.87%</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Net Profit Margin: 93,507.5131 / 632,548.8109 ≈ 14.78%</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Rule of 40: 19.87% + 14.78% = 34.65% (Below 40%)</a:t>
            </a:r>
          </a:p>
          <a:p>
            <a:endParaRPr lang="en-ID"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918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F9A567-549A-4623-9D3D-175C29DB817F}"/>
              </a:ext>
            </a:extLst>
          </p:cNvPr>
          <p:cNvPicPr>
            <a:picLocks noChangeAspect="1"/>
          </p:cNvPicPr>
          <p:nvPr/>
        </p:nvPicPr>
        <p:blipFill>
          <a:blip r:embed="rId2"/>
          <a:stretch>
            <a:fillRect/>
          </a:stretch>
        </p:blipFill>
        <p:spPr>
          <a:xfrm>
            <a:off x="8751420" y="2454957"/>
            <a:ext cx="2943707" cy="3574782"/>
          </a:xfrm>
          <a:prstGeom prst="rect">
            <a:avLst/>
          </a:prstGeom>
        </p:spPr>
      </p:pic>
      <p:sp>
        <p:nvSpPr>
          <p:cNvPr id="2" name="Title 1">
            <a:extLst>
              <a:ext uri="{FF2B5EF4-FFF2-40B4-BE49-F238E27FC236}">
                <a16:creationId xmlns:a16="http://schemas.microsoft.com/office/drawing/2014/main" id="{70F43418-FB9C-4592-B6B0-58C0655A277E}"/>
              </a:ext>
            </a:extLst>
          </p:cNvPr>
          <p:cNvSpPr>
            <a:spLocks noGrp="1"/>
          </p:cNvSpPr>
          <p:nvPr>
            <p:ph type="title"/>
          </p:nvPr>
        </p:nvSpPr>
        <p:spPr>
          <a:xfrm>
            <a:off x="1148832" y="125863"/>
            <a:ext cx="10515600" cy="1325563"/>
          </a:xfrm>
        </p:spPr>
        <p:txBody>
          <a:bodyPr>
            <a:normAutofit/>
          </a:bodyPr>
          <a:lstStyle/>
          <a:p>
            <a:r>
              <a:rPr lang="en-US" sz="2000" dirty="0">
                <a:latin typeface="Georgia" panose="02040502050405020303" pitchFamily="18" charset="0"/>
              </a:rPr>
              <a:t>In 2023, </a:t>
            </a:r>
            <a:r>
              <a:rPr lang="en-ID" sz="2000" dirty="0">
                <a:latin typeface="Georgia" panose="02040502050405020303" pitchFamily="18" charset="0"/>
              </a:rPr>
              <a:t>three products face high costs that impact the company’s overall profitability: </a:t>
            </a:r>
            <a:r>
              <a:rPr lang="en-US" sz="2000" dirty="0" err="1">
                <a:latin typeface="Georgia" panose="02040502050405020303" pitchFamily="18" charset="0"/>
              </a:rPr>
              <a:t>ContactMatcher</a:t>
            </a:r>
            <a:r>
              <a:rPr lang="en-US" sz="2000" dirty="0">
                <a:latin typeface="Georgia" panose="02040502050405020303" pitchFamily="18" charset="0"/>
              </a:rPr>
              <a:t>, Big </a:t>
            </a:r>
            <a:r>
              <a:rPr lang="en-US" sz="2000" dirty="0" err="1">
                <a:latin typeface="Georgia" panose="02040502050405020303" pitchFamily="18" charset="0"/>
              </a:rPr>
              <a:t>Ol</a:t>
            </a:r>
            <a:r>
              <a:rPr lang="en-US" sz="2000" dirty="0">
                <a:latin typeface="Georgia" panose="02040502050405020303" pitchFamily="18" charset="0"/>
              </a:rPr>
              <a:t> Database, and Marketing Suite.</a:t>
            </a:r>
            <a:endParaRPr lang="en-ID" sz="2000" dirty="0">
              <a:latin typeface="Georgia" panose="02040502050405020303" pitchFamily="18" charset="0"/>
            </a:endParaRPr>
          </a:p>
        </p:txBody>
      </p:sp>
      <p:pic>
        <p:nvPicPr>
          <p:cNvPr id="5" name="Content Placeholder 4">
            <a:extLst>
              <a:ext uri="{FF2B5EF4-FFF2-40B4-BE49-F238E27FC236}">
                <a16:creationId xmlns:a16="http://schemas.microsoft.com/office/drawing/2014/main" id="{BB38963E-A04A-4E59-89B3-D4189193CC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873" y="2154393"/>
            <a:ext cx="8011023" cy="3981358"/>
          </a:xfrm>
        </p:spPr>
      </p:pic>
      <p:sp>
        <p:nvSpPr>
          <p:cNvPr id="3" name="Rectangle 2">
            <a:extLst>
              <a:ext uri="{FF2B5EF4-FFF2-40B4-BE49-F238E27FC236}">
                <a16:creationId xmlns:a16="http://schemas.microsoft.com/office/drawing/2014/main" id="{B6DD0C95-3CD7-4618-9139-A439380D5A65}"/>
              </a:ext>
            </a:extLst>
          </p:cNvPr>
          <p:cNvSpPr/>
          <p:nvPr/>
        </p:nvSpPr>
        <p:spPr>
          <a:xfrm>
            <a:off x="1148832" y="1321388"/>
            <a:ext cx="10277855" cy="677108"/>
          </a:xfrm>
          <a:prstGeom prst="rect">
            <a:avLst/>
          </a:prstGeom>
        </p:spPr>
        <p:txBody>
          <a:bodyPr wrap="square">
            <a:spAutoFit/>
          </a:bodyPr>
          <a:lstStyle/>
          <a:p>
            <a:r>
              <a:rPr lang="en-US" sz="1200" dirty="0">
                <a:latin typeface="+mj-lt"/>
              </a:rPr>
              <a:t>In 2023, total annual net profits highlight significant financial challenges: </a:t>
            </a:r>
            <a:r>
              <a:rPr lang="en-US" sz="1200" dirty="0" err="1">
                <a:latin typeface="+mj-lt"/>
              </a:rPr>
              <a:t>ContactMatcher</a:t>
            </a:r>
            <a:r>
              <a:rPr lang="en-US" sz="1200" dirty="0">
                <a:latin typeface="+mj-lt"/>
              </a:rPr>
              <a:t> at </a:t>
            </a:r>
            <a:r>
              <a:rPr lang="en-US" sz="1200" b="1" dirty="0">
                <a:latin typeface="+mj-lt"/>
              </a:rPr>
              <a:t>-$403.60</a:t>
            </a:r>
            <a:r>
              <a:rPr lang="en-US" sz="1200" dirty="0">
                <a:latin typeface="+mj-lt"/>
              </a:rPr>
              <a:t>, Big </a:t>
            </a:r>
            <a:r>
              <a:rPr lang="en-US" sz="1200" dirty="0" err="1">
                <a:latin typeface="+mj-lt"/>
              </a:rPr>
              <a:t>Ol</a:t>
            </a:r>
            <a:r>
              <a:rPr lang="en-US" sz="1200" dirty="0">
                <a:latin typeface="+mj-lt"/>
              </a:rPr>
              <a:t> Database at </a:t>
            </a:r>
            <a:r>
              <a:rPr lang="en-US" sz="1200" b="1" dirty="0">
                <a:latin typeface="+mj-lt"/>
              </a:rPr>
              <a:t>-$2,869.22</a:t>
            </a:r>
            <a:r>
              <a:rPr lang="en-US" sz="1200" dirty="0">
                <a:latin typeface="+mj-lt"/>
              </a:rPr>
              <a:t>, and Marketing Suite at </a:t>
            </a:r>
            <a:r>
              <a:rPr lang="en-US" sz="1200" b="1" dirty="0">
                <a:latin typeface="+mj-lt"/>
              </a:rPr>
              <a:t>-$583.63</a:t>
            </a:r>
            <a:r>
              <a:rPr lang="en-US" sz="1200" dirty="0">
                <a:latin typeface="+mj-lt"/>
              </a:rPr>
              <a:t>.</a:t>
            </a:r>
            <a:endParaRPr lang="en-ID" sz="1200" dirty="0">
              <a:latin typeface="+mj-lt"/>
            </a:endParaRPr>
          </a:p>
          <a:p>
            <a:endParaRPr lang="en-US" sz="1400" dirty="0"/>
          </a:p>
        </p:txBody>
      </p:sp>
      <p:sp>
        <p:nvSpPr>
          <p:cNvPr id="4" name="Rectangle 3">
            <a:extLst>
              <a:ext uri="{FF2B5EF4-FFF2-40B4-BE49-F238E27FC236}">
                <a16:creationId xmlns:a16="http://schemas.microsoft.com/office/drawing/2014/main" id="{D5840A74-8D43-4253-9CFC-AF6A233ED193}"/>
              </a:ext>
            </a:extLst>
          </p:cNvPr>
          <p:cNvSpPr/>
          <p:nvPr/>
        </p:nvSpPr>
        <p:spPr>
          <a:xfrm>
            <a:off x="8751420" y="2350099"/>
            <a:ext cx="2943707" cy="3631763"/>
          </a:xfrm>
          <a:prstGeom prst="rect">
            <a:avLst/>
          </a:prstGeom>
        </p:spPr>
        <p:txBody>
          <a:bodyPr wrap="square">
            <a:spAutoFit/>
          </a:bodyPr>
          <a:lstStyle/>
          <a:p>
            <a:endParaRPr lang="en-ID" sz="1000" dirty="0">
              <a:latin typeface="Arial" panose="020B0604020202020204" pitchFamily="34" charset="0"/>
              <a:cs typeface="Arial" panose="020B0604020202020204" pitchFamily="34" charset="0"/>
            </a:endParaRPr>
          </a:p>
          <a:p>
            <a:r>
              <a:rPr lang="en-US" sz="1000" b="1" dirty="0" err="1">
                <a:latin typeface="Arial" panose="020B0604020202020204" pitchFamily="34" charset="0"/>
                <a:cs typeface="Arial" panose="020B0604020202020204" pitchFamily="34" charset="0"/>
              </a:rPr>
              <a:t>ContactMatcher</a:t>
            </a:r>
            <a:endParaRPr lang="en-US" sz="1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Has consistently achieved </a:t>
            </a:r>
            <a:r>
              <a:rPr lang="en-US" sz="1000" b="1" dirty="0">
                <a:latin typeface="Arial" panose="020B0604020202020204" pitchFamily="34" charset="0"/>
                <a:cs typeface="Arial" panose="020B0604020202020204" pitchFamily="34" charset="0"/>
              </a:rPr>
              <a:t>the highest revenue among all 14 products</a:t>
            </a:r>
            <a:r>
              <a:rPr lang="en-US" sz="1000" dirty="0">
                <a:latin typeface="Arial" panose="020B0604020202020204" pitchFamily="34" charset="0"/>
                <a:cs typeface="Arial" panose="020B0604020202020204" pitchFamily="34" charset="0"/>
              </a:rPr>
              <a:t>, generating $101,876.59 in revenue in 2023. However, with costs reaching $102,280.19, this resulted in a negative net profit margin of -0.4%.</a:t>
            </a:r>
          </a:p>
          <a:p>
            <a:br>
              <a:rPr lang="en-US" sz="1000" dirty="0">
                <a:latin typeface="Arial" panose="020B0604020202020204" pitchFamily="34" charset="0"/>
                <a:cs typeface="Arial" panose="020B0604020202020204" pitchFamily="34" charset="0"/>
              </a:rPr>
            </a:br>
            <a:r>
              <a:rPr lang="en-US" sz="1000" b="1" dirty="0">
                <a:latin typeface="Arial" panose="020B0604020202020204" pitchFamily="34" charset="0"/>
                <a:cs typeface="Arial" panose="020B0604020202020204" pitchFamily="34" charset="0"/>
              </a:rPr>
              <a:t>Big </a:t>
            </a:r>
            <a:r>
              <a:rPr lang="en-US" sz="1000" b="1" dirty="0" err="1">
                <a:latin typeface="Arial" panose="020B0604020202020204" pitchFamily="34" charset="0"/>
                <a:cs typeface="Arial" panose="020B0604020202020204" pitchFamily="34" charset="0"/>
              </a:rPr>
              <a:t>Ol</a:t>
            </a:r>
            <a:r>
              <a:rPr lang="en-US" sz="1000" b="1" dirty="0">
                <a:latin typeface="Arial" panose="020B0604020202020204" pitchFamily="34" charset="0"/>
                <a:cs typeface="Arial" panose="020B0604020202020204" pitchFamily="34" charset="0"/>
              </a:rPr>
              <a:t> Database</a:t>
            </a:r>
            <a:endParaRPr lang="en-US" sz="1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Has fluctuating revenue, with profit margins declining from 13% in 2021 to 6% in 2022, and hitting -9% (-$2,869.22) in 2023, </a:t>
            </a:r>
            <a:r>
              <a:rPr lang="en-US" sz="1000" b="1" dirty="0">
                <a:latin typeface="Arial" panose="020B0604020202020204" pitchFamily="34" charset="0"/>
                <a:cs typeface="Arial" panose="020B0604020202020204" pitchFamily="34" charset="0"/>
              </a:rPr>
              <a:t>the highest loss of all 14 products</a:t>
            </a:r>
            <a:r>
              <a:rPr lang="en-US" sz="1000" dirty="0">
                <a:latin typeface="Arial" panose="020B0604020202020204" pitchFamily="34" charset="0"/>
                <a:cs typeface="Arial" panose="020B0604020202020204" pitchFamily="34" charset="0"/>
              </a:rPr>
              <a:t>. High costs have outpaced revenue, resulting in declining profitability over time.</a:t>
            </a:r>
            <a:br>
              <a:rPr lang="en-US" sz="1000" dirty="0">
                <a:latin typeface="Arial" panose="020B0604020202020204" pitchFamily="34" charset="0"/>
                <a:cs typeface="Arial" panose="020B0604020202020204" pitchFamily="34" charset="0"/>
              </a:rPr>
            </a:br>
            <a:endParaRPr lang="en-US" sz="1000" b="1"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Marketing Suite</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Has consistent high costs that outweigh its revenue generation capabilities, resulting in mostly negative profit margins. Specifically, the profit margins were -2% in 2020, -9% in 2021, 1% in 2022, and -2% in 2023.</a:t>
            </a:r>
          </a:p>
          <a:p>
            <a:endParaRPr lang="en-ID" sz="1000" dirty="0"/>
          </a:p>
        </p:txBody>
      </p:sp>
      <p:sp>
        <p:nvSpPr>
          <p:cNvPr id="7" name="Rectangle 1">
            <a:extLst>
              <a:ext uri="{FF2B5EF4-FFF2-40B4-BE49-F238E27FC236}">
                <a16:creationId xmlns:a16="http://schemas.microsoft.com/office/drawing/2014/main" id="{5B2057A7-BEA3-4FAC-9A66-2DFA3D669342}"/>
              </a:ext>
            </a:extLst>
          </p:cNvPr>
          <p:cNvSpPr>
            <a:spLocks noChangeArrowheads="1"/>
          </p:cNvSpPr>
          <p:nvPr/>
        </p:nvSpPr>
        <p:spPr bwMode="auto">
          <a:xfrm>
            <a:off x="-314739" y="3866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963F91F0-59D7-41EB-B8B6-43FE0C2D6AE1}"/>
              </a:ext>
            </a:extLst>
          </p:cNvPr>
          <p:cNvSpPr>
            <a:spLocks noChangeArrowheads="1"/>
          </p:cNvSpPr>
          <p:nvPr/>
        </p:nvSpPr>
        <p:spPr bwMode="auto">
          <a:xfrm>
            <a:off x="838200" y="382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832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F92DF08-39E4-4231-828B-510748816712}"/>
              </a:ext>
            </a:extLst>
          </p:cNvPr>
          <p:cNvPicPr>
            <a:picLocks noChangeAspect="1"/>
          </p:cNvPicPr>
          <p:nvPr/>
        </p:nvPicPr>
        <p:blipFill>
          <a:blip r:embed="rId2"/>
          <a:stretch>
            <a:fillRect/>
          </a:stretch>
        </p:blipFill>
        <p:spPr>
          <a:xfrm>
            <a:off x="8610915" y="2298681"/>
            <a:ext cx="3023878" cy="3166021"/>
          </a:xfrm>
          <a:prstGeom prst="rect">
            <a:avLst/>
          </a:prstGeom>
        </p:spPr>
      </p:pic>
      <p:sp>
        <p:nvSpPr>
          <p:cNvPr id="2" name="Title 1">
            <a:extLst>
              <a:ext uri="{FF2B5EF4-FFF2-40B4-BE49-F238E27FC236}">
                <a16:creationId xmlns:a16="http://schemas.microsoft.com/office/drawing/2014/main" id="{826BDBF4-1BB9-4C73-8077-3D9F88C4973C}"/>
              </a:ext>
            </a:extLst>
          </p:cNvPr>
          <p:cNvSpPr>
            <a:spLocks noGrp="1"/>
          </p:cNvSpPr>
          <p:nvPr>
            <p:ph type="title"/>
          </p:nvPr>
        </p:nvSpPr>
        <p:spPr>
          <a:xfrm>
            <a:off x="1285461" y="55466"/>
            <a:ext cx="10227365" cy="1325563"/>
          </a:xfrm>
        </p:spPr>
        <p:txBody>
          <a:bodyPr>
            <a:normAutofit/>
          </a:bodyPr>
          <a:lstStyle/>
          <a:p>
            <a:r>
              <a:rPr lang="en-ID" b="1" dirty="0">
                <a:latin typeface="Georgia" panose="02040502050405020303" pitchFamily="18" charset="0"/>
              </a:rPr>
              <a:t>Aggressive discounting strategies </a:t>
            </a:r>
            <a:r>
              <a:rPr lang="en-ID" dirty="0">
                <a:latin typeface="Georgia" panose="02040502050405020303" pitchFamily="18" charset="0"/>
              </a:rPr>
              <a:t>in 2023 led to diminishing returns on profitability. </a:t>
            </a:r>
          </a:p>
        </p:txBody>
      </p:sp>
      <p:pic>
        <p:nvPicPr>
          <p:cNvPr id="5" name="Content Placeholder 4">
            <a:extLst>
              <a:ext uri="{FF2B5EF4-FFF2-40B4-BE49-F238E27FC236}">
                <a16:creationId xmlns:a16="http://schemas.microsoft.com/office/drawing/2014/main" id="{DD2D2146-6BCF-4508-9B64-FAD485B50C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7895" y="2037660"/>
            <a:ext cx="7513368" cy="4182026"/>
          </a:xfrm>
        </p:spPr>
      </p:pic>
      <p:sp>
        <p:nvSpPr>
          <p:cNvPr id="6" name="Rectangle 5">
            <a:extLst>
              <a:ext uri="{FF2B5EF4-FFF2-40B4-BE49-F238E27FC236}">
                <a16:creationId xmlns:a16="http://schemas.microsoft.com/office/drawing/2014/main" id="{87CAD5DF-96CA-48C7-B568-5DD3544179FF}"/>
              </a:ext>
            </a:extLst>
          </p:cNvPr>
          <p:cNvSpPr/>
          <p:nvPr/>
        </p:nvSpPr>
        <p:spPr>
          <a:xfrm>
            <a:off x="1136066" y="1300532"/>
            <a:ext cx="10227364" cy="461665"/>
          </a:xfrm>
          <a:prstGeom prst="rect">
            <a:avLst/>
          </a:prstGeom>
        </p:spPr>
        <p:txBody>
          <a:bodyPr wrap="square">
            <a:spAutoFit/>
          </a:bodyPr>
          <a:lstStyle/>
          <a:p>
            <a:r>
              <a:rPr lang="en-ID" sz="1200" dirty="0">
                <a:latin typeface="+mj-lt"/>
                <a:ea typeface="Calibri" panose="020F0502020204030204" pitchFamily="34" charset="0"/>
                <a:cs typeface="Times New Roman" panose="02020603050405020304" pitchFamily="18" charset="0"/>
              </a:rPr>
              <a:t>While discounts boosted sales growth (Sales Year-over-Year at 20.6%), they slowed profit growth (Net Profit YoY at 14.4%). With Discounts YoY rising to 25.5%, the gap between sales and profit growth widened, suggesting that further discounting could harm profitability.</a:t>
            </a:r>
            <a:endParaRPr lang="en-ID" sz="1200" dirty="0">
              <a:latin typeface="+mj-lt"/>
            </a:endParaRPr>
          </a:p>
        </p:txBody>
      </p:sp>
      <p:sp>
        <p:nvSpPr>
          <p:cNvPr id="7" name="TextBox 6">
            <a:extLst>
              <a:ext uri="{FF2B5EF4-FFF2-40B4-BE49-F238E27FC236}">
                <a16:creationId xmlns:a16="http://schemas.microsoft.com/office/drawing/2014/main" id="{7C24C8BD-831C-403C-B5D2-97E0FDF1E265}"/>
              </a:ext>
            </a:extLst>
          </p:cNvPr>
          <p:cNvSpPr txBox="1"/>
          <p:nvPr/>
        </p:nvSpPr>
        <p:spPr>
          <a:xfrm>
            <a:off x="8610915" y="2391447"/>
            <a:ext cx="3023878" cy="3277820"/>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This chart shows a strong positive correlation between "Discounts YoY" and "Sales YoY". Increases in discounts generally led to increases in sales volumes. However, the relationship between Net Profit YoY Growth and Discounts YoY indicate potential diminishing returns from aggressive discounting strategies. </a:t>
            </a:r>
          </a:p>
          <a:p>
            <a:endParaRPr lang="en-US" sz="9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In 2021, there was a big gap between Net Profit YoY growth (24%), Discounts YoY (-18.95%), and Sales YoY (-2.8%), indicating that reducing discounts helped manage costs effectively. </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In 2022, the values were closely aligned with Net Profit YoY (32.6%), Discounts YoY (28.5%), and Sales YoY (29%), showing that increased discounts had drove both sales and profit growth. </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However, in 2023, the gap widened again with Net Profit YoY growth slowing to 14.4%, while Discounts YoY (25.5%) and Sales YoY (20.6%) rose, suggesting that aggressive discounting began to yield diminishing returns on profitability.</a:t>
            </a:r>
          </a:p>
          <a:p>
            <a:endParaRPr lang="en-ID" dirty="0"/>
          </a:p>
        </p:txBody>
      </p:sp>
    </p:spTree>
    <p:extLst>
      <p:ext uri="{BB962C8B-B14F-4D97-AF65-F5344CB8AC3E}">
        <p14:creationId xmlns:p14="http://schemas.microsoft.com/office/powerpoint/2010/main" val="203434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0288D7-2CD2-41C8-B114-7E3596BF5C94}"/>
              </a:ext>
            </a:extLst>
          </p:cNvPr>
          <p:cNvPicPr>
            <a:picLocks noChangeAspect="1"/>
          </p:cNvPicPr>
          <p:nvPr/>
        </p:nvPicPr>
        <p:blipFill>
          <a:blip r:embed="rId2"/>
          <a:stretch>
            <a:fillRect/>
          </a:stretch>
        </p:blipFill>
        <p:spPr>
          <a:xfrm>
            <a:off x="8256898" y="1948070"/>
            <a:ext cx="3023878" cy="3392556"/>
          </a:xfrm>
          <a:prstGeom prst="rect">
            <a:avLst/>
          </a:prstGeom>
        </p:spPr>
      </p:pic>
      <p:sp>
        <p:nvSpPr>
          <p:cNvPr id="2" name="Title 1">
            <a:extLst>
              <a:ext uri="{FF2B5EF4-FFF2-40B4-BE49-F238E27FC236}">
                <a16:creationId xmlns:a16="http://schemas.microsoft.com/office/drawing/2014/main" id="{4F59220D-FAEE-48DB-99B9-0ECFC55750E4}"/>
              </a:ext>
            </a:extLst>
          </p:cNvPr>
          <p:cNvSpPr>
            <a:spLocks noGrp="1"/>
          </p:cNvSpPr>
          <p:nvPr>
            <p:ph type="title"/>
          </p:nvPr>
        </p:nvSpPr>
        <p:spPr>
          <a:xfrm>
            <a:off x="1129748" y="65906"/>
            <a:ext cx="10515600" cy="1325563"/>
          </a:xfrm>
        </p:spPr>
        <p:txBody>
          <a:bodyPr>
            <a:normAutofit/>
          </a:bodyPr>
          <a:lstStyle/>
          <a:p>
            <a:r>
              <a:rPr lang="en-US" dirty="0">
                <a:latin typeface="Georgia" panose="02040502050405020303" pitchFamily="18" charset="0"/>
              </a:rPr>
              <a:t>For some products, the </a:t>
            </a:r>
            <a:r>
              <a:rPr lang="en-US" b="1" dirty="0">
                <a:latin typeface="Georgia" panose="02040502050405020303" pitchFamily="18" charset="0"/>
              </a:rPr>
              <a:t>majority of orders are discounted</a:t>
            </a:r>
            <a:r>
              <a:rPr lang="en-US" dirty="0">
                <a:latin typeface="Georgia" panose="02040502050405020303" pitchFamily="18" charset="0"/>
              </a:rPr>
              <a:t>. This indicates that customers of these products are more </a:t>
            </a:r>
            <a:r>
              <a:rPr lang="en-US" b="1" dirty="0">
                <a:latin typeface="Georgia" panose="02040502050405020303" pitchFamily="18" charset="0"/>
              </a:rPr>
              <a:t>cost/price-sensitive</a:t>
            </a:r>
            <a:r>
              <a:rPr lang="en-US" dirty="0">
                <a:latin typeface="Georgia" panose="02040502050405020303" pitchFamily="18" charset="0"/>
              </a:rPr>
              <a:t>.</a:t>
            </a:r>
            <a:endParaRPr lang="en-ID" b="1" dirty="0">
              <a:latin typeface="Georgia" panose="02040502050405020303" pitchFamily="18" charset="0"/>
            </a:endParaRPr>
          </a:p>
        </p:txBody>
      </p:sp>
      <p:pic>
        <p:nvPicPr>
          <p:cNvPr id="5" name="Content Placeholder 4">
            <a:extLst>
              <a:ext uri="{FF2B5EF4-FFF2-40B4-BE49-F238E27FC236}">
                <a16:creationId xmlns:a16="http://schemas.microsoft.com/office/drawing/2014/main" id="{953CEDA7-6E6B-48A0-88F0-B73222FE5EA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9748" y="1391469"/>
            <a:ext cx="6888509" cy="4583346"/>
          </a:xfrm>
        </p:spPr>
      </p:pic>
      <p:sp>
        <p:nvSpPr>
          <p:cNvPr id="11" name="TextBox 10">
            <a:extLst>
              <a:ext uri="{FF2B5EF4-FFF2-40B4-BE49-F238E27FC236}">
                <a16:creationId xmlns:a16="http://schemas.microsoft.com/office/drawing/2014/main" id="{0F8C60C7-0F6D-4706-B46F-7FECD77A23ED}"/>
              </a:ext>
            </a:extLst>
          </p:cNvPr>
          <p:cNvSpPr txBox="1"/>
          <p:nvPr/>
        </p:nvSpPr>
        <p:spPr>
          <a:xfrm>
            <a:off x="8256899" y="2064177"/>
            <a:ext cx="3023878" cy="3170099"/>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Cost-sensitive products presents several challenges:</a:t>
            </a:r>
          </a:p>
          <a:p>
            <a:endParaRPr lang="en-US" sz="1000"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1) Price Elasticity</a:t>
            </a:r>
            <a:r>
              <a:rPr lang="en-US" sz="1000" dirty="0">
                <a:latin typeface="Arial" panose="020B0604020202020204" pitchFamily="34" charset="0"/>
                <a:cs typeface="Arial" panose="020B0604020202020204" pitchFamily="34" charset="0"/>
              </a:rPr>
              <a:t>: These products typically have high price elasticity of demand, meaning that a small price change leads to a large change in the quantity demanded. Reducing discounts might significantly decrease sales numbers.</a:t>
            </a:r>
          </a:p>
          <a:p>
            <a:endParaRPr lang="en-US" sz="1000"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2) Consumer Behavior</a:t>
            </a:r>
            <a:r>
              <a:rPr lang="en-US" sz="1000" dirty="0">
                <a:latin typeface="Arial" panose="020B0604020202020204" pitchFamily="34" charset="0"/>
                <a:cs typeface="Arial" panose="020B0604020202020204" pitchFamily="34" charset="0"/>
              </a:rPr>
              <a:t>: Customers of cost-sensitive products tend to be more price-conscious and frequently compare prices or switch brands to find better deals. Reducing discounts might make users switch to alternatives.</a:t>
            </a:r>
          </a:p>
          <a:p>
            <a:endParaRPr lang="en-US" sz="1000"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3) Market Competition</a:t>
            </a:r>
            <a:r>
              <a:rPr lang="en-US" sz="1000" dirty="0">
                <a:latin typeface="Arial" panose="020B0604020202020204" pitchFamily="34" charset="0"/>
                <a:cs typeface="Arial" panose="020B0604020202020204" pitchFamily="34" charset="0"/>
              </a:rPr>
              <a:t>: The market for cost-sensitive products is highly competitive, with businesses striving to offer the best prices to attract customers. This often leads to a price war in the market.</a:t>
            </a:r>
            <a:endParaRPr lang="en-ID"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939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B974156-7B8D-47D7-8AEA-AEC52127FB68}"/>
              </a:ext>
            </a:extLst>
          </p:cNvPr>
          <p:cNvPicPr>
            <a:picLocks noChangeAspect="1"/>
          </p:cNvPicPr>
          <p:nvPr/>
        </p:nvPicPr>
        <p:blipFill>
          <a:blip r:embed="rId2"/>
          <a:stretch>
            <a:fillRect/>
          </a:stretch>
        </p:blipFill>
        <p:spPr>
          <a:xfrm>
            <a:off x="8613913" y="2922451"/>
            <a:ext cx="3207026" cy="2353439"/>
          </a:xfrm>
          <a:prstGeom prst="rect">
            <a:avLst/>
          </a:prstGeom>
        </p:spPr>
      </p:pic>
      <p:sp>
        <p:nvSpPr>
          <p:cNvPr id="2" name="Title 1">
            <a:extLst>
              <a:ext uri="{FF2B5EF4-FFF2-40B4-BE49-F238E27FC236}">
                <a16:creationId xmlns:a16="http://schemas.microsoft.com/office/drawing/2014/main" id="{FA982407-9DDD-4C19-BCA0-ABC6DAD9B0E4}"/>
              </a:ext>
            </a:extLst>
          </p:cNvPr>
          <p:cNvSpPr>
            <a:spLocks noGrp="1"/>
          </p:cNvSpPr>
          <p:nvPr>
            <p:ph type="title"/>
          </p:nvPr>
        </p:nvSpPr>
        <p:spPr>
          <a:xfrm>
            <a:off x="1116495" y="170001"/>
            <a:ext cx="10515600" cy="1325563"/>
          </a:xfrm>
        </p:spPr>
        <p:txBody>
          <a:bodyPr>
            <a:normAutofit/>
          </a:bodyPr>
          <a:lstStyle/>
          <a:p>
            <a:r>
              <a:rPr lang="en-ID" dirty="0">
                <a:latin typeface="Georgia" panose="02040502050405020303" pitchFamily="18" charset="0"/>
              </a:rPr>
              <a:t>Some products </a:t>
            </a:r>
            <a:r>
              <a:rPr lang="en-ID" b="1" dirty="0">
                <a:latin typeface="Georgia" panose="02040502050405020303" pitchFamily="18" charset="0"/>
              </a:rPr>
              <a:t>utilize various discount ranges</a:t>
            </a:r>
            <a:r>
              <a:rPr lang="en-ID" dirty="0">
                <a:latin typeface="Georgia" panose="02040502050405020303" pitchFamily="18" charset="0"/>
              </a:rPr>
              <a:t> which have led to net profit losses. </a:t>
            </a:r>
          </a:p>
        </p:txBody>
      </p:sp>
      <p:pic>
        <p:nvPicPr>
          <p:cNvPr id="5" name="Content Placeholder 4">
            <a:extLst>
              <a:ext uri="{FF2B5EF4-FFF2-40B4-BE49-F238E27FC236}">
                <a16:creationId xmlns:a16="http://schemas.microsoft.com/office/drawing/2014/main" id="{AEA5D340-C169-45B9-BB18-F423A9AC68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57114"/>
            <a:ext cx="7603435" cy="4530762"/>
          </a:xfrm>
        </p:spPr>
      </p:pic>
      <p:sp>
        <p:nvSpPr>
          <p:cNvPr id="6" name="Rectangle 5">
            <a:extLst>
              <a:ext uri="{FF2B5EF4-FFF2-40B4-BE49-F238E27FC236}">
                <a16:creationId xmlns:a16="http://schemas.microsoft.com/office/drawing/2014/main" id="{02212CE6-4916-4DB0-9100-37171E973D0F}"/>
              </a:ext>
            </a:extLst>
          </p:cNvPr>
          <p:cNvSpPr/>
          <p:nvPr/>
        </p:nvSpPr>
        <p:spPr>
          <a:xfrm>
            <a:off x="1022073" y="1297063"/>
            <a:ext cx="10147853" cy="646331"/>
          </a:xfrm>
          <a:prstGeom prst="rect">
            <a:avLst/>
          </a:prstGeom>
        </p:spPr>
        <p:txBody>
          <a:bodyPr wrap="square">
            <a:spAutoFit/>
          </a:bodyPr>
          <a:lstStyle/>
          <a:p>
            <a:r>
              <a:rPr lang="en-US" sz="1200" dirty="0" err="1">
                <a:latin typeface="+mj-lt"/>
              </a:rPr>
              <a:t>ContactMatcher</a:t>
            </a:r>
            <a:r>
              <a:rPr lang="en-US" sz="1200" dirty="0">
                <a:latin typeface="+mj-lt"/>
              </a:rPr>
              <a:t>, Big </a:t>
            </a:r>
            <a:r>
              <a:rPr lang="en-US" sz="1200" dirty="0" err="1">
                <a:latin typeface="+mj-lt"/>
              </a:rPr>
              <a:t>Ol</a:t>
            </a:r>
            <a:r>
              <a:rPr lang="en-US" sz="1200" dirty="0">
                <a:latin typeface="+mj-lt"/>
              </a:rPr>
              <a:t> Database, Marketing Suite, </a:t>
            </a:r>
            <a:r>
              <a:rPr lang="en-US" sz="1200" dirty="0" err="1">
                <a:latin typeface="+mj-lt"/>
              </a:rPr>
              <a:t>FinanceHub</a:t>
            </a:r>
            <a:r>
              <a:rPr lang="en-US" sz="1200" dirty="0">
                <a:latin typeface="+mj-lt"/>
              </a:rPr>
              <a:t>, Site Analytics, Marketing Suite - Gold, SaaS Connector Pack, and OneView all utilize various discount ranges on each order/invoice. </a:t>
            </a:r>
            <a:r>
              <a:rPr lang="en-US" sz="1200" b="1" dirty="0">
                <a:latin typeface="+mj-lt"/>
              </a:rPr>
              <a:t>On average, these discounted orders result in negative profit margins when the discounts exceed specific thresholds.</a:t>
            </a:r>
            <a:endParaRPr lang="en-ID" sz="1200" b="1" dirty="0">
              <a:latin typeface="+mj-lt"/>
            </a:endParaRPr>
          </a:p>
        </p:txBody>
      </p:sp>
      <p:sp>
        <p:nvSpPr>
          <p:cNvPr id="7" name="TextBox 6">
            <a:extLst>
              <a:ext uri="{FF2B5EF4-FFF2-40B4-BE49-F238E27FC236}">
                <a16:creationId xmlns:a16="http://schemas.microsoft.com/office/drawing/2014/main" id="{6A24A28A-B1A4-4DC7-A2B2-F392A431BC77}"/>
              </a:ext>
            </a:extLst>
          </p:cNvPr>
          <p:cNvSpPr txBox="1"/>
          <p:nvPr/>
        </p:nvSpPr>
        <p:spPr>
          <a:xfrm>
            <a:off x="8560904" y="2922451"/>
            <a:ext cx="3313044" cy="2523768"/>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Aggressive and varied discount ranges decrease profitability, as shown in the 8 products charted to the left. These products' Average Overall Sales Cost exceeds the Average Sales generated, with profit margins turning negative when discounts surpass the break-even point: </a:t>
            </a:r>
          </a:p>
          <a:p>
            <a:pPr marL="171450" indent="-171450">
              <a:buFont typeface="Arial" panose="020B0604020202020204" pitchFamily="34" charset="0"/>
              <a:buChar char="•"/>
            </a:pPr>
            <a:r>
              <a:rPr lang="en-US" sz="1000" dirty="0" err="1">
                <a:latin typeface="Arial" panose="020B0604020202020204" pitchFamily="34" charset="0"/>
                <a:cs typeface="Arial" panose="020B0604020202020204" pitchFamily="34" charset="0"/>
              </a:rPr>
              <a:t>ContactMatcher</a:t>
            </a:r>
            <a:r>
              <a:rPr lang="en-US" sz="1000" dirty="0">
                <a:latin typeface="Arial" panose="020B0604020202020204" pitchFamily="34" charset="0"/>
                <a:cs typeface="Arial" panose="020B0604020202020204" pitchFamily="34" charset="0"/>
              </a:rPr>
              <a:t>: 24% Discount </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Big </a:t>
            </a:r>
            <a:r>
              <a:rPr lang="en-US" sz="1000" dirty="0" err="1">
                <a:latin typeface="Arial" panose="020B0604020202020204" pitchFamily="34" charset="0"/>
                <a:cs typeface="Arial" panose="020B0604020202020204" pitchFamily="34" charset="0"/>
              </a:rPr>
              <a:t>Ol</a:t>
            </a:r>
            <a:r>
              <a:rPr lang="en-US" sz="1000" dirty="0">
                <a:latin typeface="Arial" panose="020B0604020202020204" pitchFamily="34" charset="0"/>
                <a:cs typeface="Arial" panose="020B0604020202020204" pitchFamily="34" charset="0"/>
              </a:rPr>
              <a:t> Database: 31% Discount </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Marketing Suite: 19% Discount </a:t>
            </a:r>
          </a:p>
          <a:p>
            <a:pPr marL="171450" indent="-171450">
              <a:buFont typeface="Arial" panose="020B0604020202020204" pitchFamily="34" charset="0"/>
              <a:buChar char="•"/>
            </a:pPr>
            <a:r>
              <a:rPr lang="en-US" sz="1000" dirty="0" err="1">
                <a:latin typeface="Arial" panose="020B0604020202020204" pitchFamily="34" charset="0"/>
                <a:cs typeface="Arial" panose="020B0604020202020204" pitchFamily="34" charset="0"/>
              </a:rPr>
              <a:t>FinanceHub</a:t>
            </a:r>
            <a:r>
              <a:rPr lang="en-US" sz="1000" dirty="0">
                <a:latin typeface="Arial" panose="020B0604020202020204" pitchFamily="34" charset="0"/>
                <a:cs typeface="Arial" panose="020B0604020202020204" pitchFamily="34" charset="0"/>
              </a:rPr>
              <a:t>: 22% Discount </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Site Analytics: 26% Discount </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Marketing Suite - Gold: 17% Discount </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SaaS Connector Pack: 26% Discount </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OneView: 33% Discount </a:t>
            </a:r>
            <a:br>
              <a:rPr lang="en-US" sz="1000" dirty="0">
                <a:latin typeface="Arial" panose="020B0604020202020204" pitchFamily="34" charset="0"/>
                <a:cs typeface="Arial" panose="020B0604020202020204" pitchFamily="34" charset="0"/>
              </a:rPr>
            </a:br>
            <a:endParaRPr lang="en-ID"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946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1E6490-695C-47C4-96D5-245ED4B9DC5E}"/>
              </a:ext>
            </a:extLst>
          </p:cNvPr>
          <p:cNvPicPr>
            <a:picLocks noChangeAspect="1"/>
          </p:cNvPicPr>
          <p:nvPr/>
        </p:nvPicPr>
        <p:blipFill>
          <a:blip r:embed="rId2"/>
          <a:stretch>
            <a:fillRect/>
          </a:stretch>
        </p:blipFill>
        <p:spPr>
          <a:xfrm>
            <a:off x="7478663" y="1550850"/>
            <a:ext cx="4417410" cy="4266854"/>
          </a:xfrm>
          <a:prstGeom prst="rect">
            <a:avLst/>
          </a:prstGeom>
        </p:spPr>
      </p:pic>
      <p:sp>
        <p:nvSpPr>
          <p:cNvPr id="2" name="Title 1">
            <a:extLst>
              <a:ext uri="{FF2B5EF4-FFF2-40B4-BE49-F238E27FC236}">
                <a16:creationId xmlns:a16="http://schemas.microsoft.com/office/drawing/2014/main" id="{FE130513-40B1-46F7-A85B-E7F473DC5846}"/>
              </a:ext>
            </a:extLst>
          </p:cNvPr>
          <p:cNvSpPr>
            <a:spLocks noGrp="1"/>
          </p:cNvSpPr>
          <p:nvPr>
            <p:ph type="title"/>
          </p:nvPr>
        </p:nvSpPr>
        <p:spPr>
          <a:xfrm>
            <a:off x="1048578" y="119269"/>
            <a:ext cx="10094844" cy="1325563"/>
          </a:xfrm>
        </p:spPr>
        <p:txBody>
          <a:bodyPr>
            <a:normAutofit/>
          </a:bodyPr>
          <a:lstStyle/>
          <a:p>
            <a:r>
              <a:rPr lang="en-ID" b="1" dirty="0">
                <a:latin typeface="Georgia" panose="02040502050405020303" pitchFamily="18" charset="0"/>
              </a:rPr>
              <a:t>Cost Management: </a:t>
            </a:r>
            <a:r>
              <a:rPr lang="en-ID" dirty="0">
                <a:latin typeface="Georgia" panose="02040502050405020303" pitchFamily="18" charset="0"/>
              </a:rPr>
              <a:t>Especially for high-cost products, it is necessary to identify </a:t>
            </a:r>
            <a:r>
              <a:rPr lang="en-ID" b="1" dirty="0">
                <a:latin typeface="Georgia" panose="02040502050405020303" pitchFamily="18" charset="0"/>
              </a:rPr>
              <a:t>areas of inefficiency</a:t>
            </a:r>
            <a:r>
              <a:rPr lang="en-ID" dirty="0">
                <a:latin typeface="Georgia" panose="02040502050405020303" pitchFamily="18" charset="0"/>
              </a:rPr>
              <a:t>. </a:t>
            </a:r>
          </a:p>
        </p:txBody>
      </p:sp>
      <p:sp>
        <p:nvSpPr>
          <p:cNvPr id="6" name="Rectangle 5">
            <a:extLst>
              <a:ext uri="{FF2B5EF4-FFF2-40B4-BE49-F238E27FC236}">
                <a16:creationId xmlns:a16="http://schemas.microsoft.com/office/drawing/2014/main" id="{E8DBB39C-8259-4881-B283-7ADAB350095F}"/>
              </a:ext>
            </a:extLst>
          </p:cNvPr>
          <p:cNvSpPr/>
          <p:nvPr/>
        </p:nvSpPr>
        <p:spPr>
          <a:xfrm>
            <a:off x="7478663" y="1550850"/>
            <a:ext cx="4417410" cy="4401205"/>
          </a:xfrm>
          <a:prstGeom prst="rect">
            <a:avLst/>
          </a:prstGeom>
        </p:spPr>
        <p:txBody>
          <a:bodyPr wrap="square">
            <a:spAutoFit/>
          </a:bodyPr>
          <a:lstStyle/>
          <a:p>
            <a:r>
              <a:rPr lang="en-US" sz="1000" b="1" dirty="0">
                <a:latin typeface="Arial" panose="020B0604020202020204" pitchFamily="34" charset="0"/>
                <a:cs typeface="Arial" panose="020B0604020202020204" pitchFamily="34" charset="0"/>
              </a:rPr>
              <a:t>Analyzing costs and identifying seasons, segments, and regions where costs exceed revenue can pinpoint inefficiencies. </a:t>
            </a:r>
            <a:r>
              <a:rPr lang="en-US" sz="1000" dirty="0">
                <a:latin typeface="Arial" panose="020B0604020202020204" pitchFamily="34" charset="0"/>
                <a:cs typeface="Arial" panose="020B0604020202020204" pitchFamily="34" charset="0"/>
              </a:rPr>
              <a:t>This can provide insights to optimize pricing and enhance profitability without over-relying on discounts.</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As demonstrated in the </a:t>
            </a:r>
            <a:r>
              <a:rPr lang="en-US" sz="1000" dirty="0" err="1">
                <a:latin typeface="Arial" panose="020B0604020202020204" pitchFamily="34" charset="0"/>
                <a:cs typeface="Arial" panose="020B0604020202020204" pitchFamily="34" charset="0"/>
              </a:rPr>
              <a:t>ContactMatcher</a:t>
            </a:r>
            <a:r>
              <a:rPr lang="en-US" sz="1000" dirty="0">
                <a:latin typeface="Arial" panose="020B0604020202020204" pitchFamily="34" charset="0"/>
                <a:cs typeface="Arial" panose="020B0604020202020204" pitchFamily="34" charset="0"/>
              </a:rPr>
              <a:t> example to the left, identifying high-cost seasons, profitable segments, regions, and costly industries is achievable with the dataset. Based on the data:</a:t>
            </a:r>
          </a:p>
          <a:p>
            <a:endParaRPr lang="en-US" sz="1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b="1" dirty="0">
                <a:latin typeface="Arial" panose="020B0604020202020204" pitchFamily="34" charset="0"/>
                <a:cs typeface="Arial" panose="020B0604020202020204" pitchFamily="34" charset="0"/>
              </a:rPr>
              <a:t>December shows the highest negative profit</a:t>
            </a:r>
            <a:r>
              <a:rPr lang="en-US" sz="1000" dirty="0">
                <a:latin typeface="Arial" panose="020B0604020202020204" pitchFamily="34" charset="0"/>
                <a:cs typeface="Arial" panose="020B0604020202020204" pitchFamily="34" charset="0"/>
              </a:rPr>
              <a:t>, indicating year-end issues or increased costs. While revenue and profit margin decline, discounts saw an increase in December, at 30.9%, way above the 24% average threshold.</a:t>
            </a:r>
          </a:p>
          <a:p>
            <a:pPr marL="171450" indent="-171450">
              <a:buFontTx/>
              <a:buChar char="-"/>
            </a:pPr>
            <a:endParaRPr lang="en-US" sz="1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b="1" dirty="0">
                <a:latin typeface="Arial" panose="020B0604020202020204" pitchFamily="34" charset="0"/>
                <a:cs typeface="Arial" panose="020B0604020202020204" pitchFamily="34" charset="0"/>
              </a:rPr>
              <a:t>Strategic and Enterprise segments are losing profit</a:t>
            </a:r>
            <a:r>
              <a:rPr lang="en-US" sz="1000" dirty="0">
                <a:latin typeface="Arial" panose="020B0604020202020204" pitchFamily="34" charset="0"/>
                <a:cs typeface="Arial" panose="020B0604020202020204" pitchFamily="34" charset="0"/>
              </a:rPr>
              <a:t>, with the Strategic segment showing a loss of -$42.70 and the Enterprise segment incurring a high loss of -$2,394.15. Meanwhile, SMBs contribute significantly to </a:t>
            </a:r>
            <a:r>
              <a:rPr lang="en-US" sz="1000" dirty="0" err="1">
                <a:latin typeface="Arial" panose="020B0604020202020204" pitchFamily="34" charset="0"/>
                <a:cs typeface="Arial" panose="020B0604020202020204" pitchFamily="34" charset="0"/>
              </a:rPr>
              <a:t>ContactMatcher</a:t>
            </a:r>
            <a:r>
              <a:rPr lang="en-US" sz="1000" dirty="0">
                <a:latin typeface="Arial" panose="020B0604020202020204" pitchFamily="34" charset="0"/>
                <a:cs typeface="Arial" panose="020B0604020202020204" pitchFamily="34" charset="0"/>
              </a:rPr>
              <a:t>, driving 49.70% of net revenue and 48.64% of sales, with a net profit of $2,033.25.</a:t>
            </a:r>
          </a:p>
          <a:p>
            <a:endParaRPr lang="en-US" sz="1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In the SMB segment, focus marketing efforts on Tech and Energy in AMER, and Manufacturing and Finance in EMEA, as they perform best. </a:t>
            </a:r>
            <a:r>
              <a:rPr lang="en-US" sz="1000" b="1" dirty="0">
                <a:latin typeface="Arial" panose="020B0604020202020204" pitchFamily="34" charset="0"/>
                <a:cs typeface="Arial" panose="020B0604020202020204" pitchFamily="34" charset="0"/>
              </a:rPr>
              <a:t>Finance in APJ, Communications in EMEA, Consumer Products in APJ, and Manufacturing in APJ are high-risk, losing money, and require revised discount strategies</a:t>
            </a:r>
            <a:r>
              <a:rPr lang="en-US" sz="1000" dirty="0">
                <a:latin typeface="Arial" panose="020B0604020202020204" pitchFamily="34" charset="0"/>
                <a:cs typeface="Arial" panose="020B0604020202020204" pitchFamily="34" charset="0"/>
              </a:rPr>
              <a:t>. Smart measures should balance revenue and profitability, considering operational costs and marketing efforts.</a:t>
            </a:r>
          </a:p>
          <a:p>
            <a:pPr marL="171450" indent="-171450">
              <a:buFontTx/>
              <a:buChar char="-"/>
            </a:pPr>
            <a:endParaRPr lang="en-US" sz="1000" dirty="0"/>
          </a:p>
        </p:txBody>
      </p:sp>
      <p:pic>
        <p:nvPicPr>
          <p:cNvPr id="11" name="Picture 10">
            <a:extLst>
              <a:ext uri="{FF2B5EF4-FFF2-40B4-BE49-F238E27FC236}">
                <a16:creationId xmlns:a16="http://schemas.microsoft.com/office/drawing/2014/main" id="{B4916F3F-4075-4A92-99AE-CECF183E2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627" y="1362161"/>
            <a:ext cx="6710036" cy="5495839"/>
          </a:xfrm>
          <a:prstGeom prst="rect">
            <a:avLst/>
          </a:prstGeom>
        </p:spPr>
      </p:pic>
    </p:spTree>
    <p:extLst>
      <p:ext uri="{BB962C8B-B14F-4D97-AF65-F5344CB8AC3E}">
        <p14:creationId xmlns:p14="http://schemas.microsoft.com/office/powerpoint/2010/main" val="56959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A3D2E28-50B0-4C80-95A2-46EA86702C1F}"/>
              </a:ext>
            </a:extLst>
          </p:cNvPr>
          <p:cNvSpPr/>
          <p:nvPr/>
        </p:nvSpPr>
        <p:spPr>
          <a:xfrm>
            <a:off x="6361043" y="1404679"/>
            <a:ext cx="4784035" cy="330276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E3ACC16F-193B-4348-A93B-68EBD8E3C72A}"/>
              </a:ext>
            </a:extLst>
          </p:cNvPr>
          <p:cNvSpPr>
            <a:spLocks noGrp="1"/>
          </p:cNvSpPr>
          <p:nvPr>
            <p:ph type="title"/>
          </p:nvPr>
        </p:nvSpPr>
        <p:spPr>
          <a:xfrm>
            <a:off x="1103244" y="-26504"/>
            <a:ext cx="10515600" cy="1325563"/>
          </a:xfrm>
        </p:spPr>
        <p:txBody>
          <a:bodyPr>
            <a:normAutofit/>
          </a:bodyPr>
          <a:lstStyle/>
          <a:p>
            <a:r>
              <a:rPr lang="en-ID" b="1" dirty="0">
                <a:latin typeface="Georgia" panose="02040502050405020303" pitchFamily="18" charset="0"/>
              </a:rPr>
              <a:t>Dataset Limitation</a:t>
            </a:r>
            <a:r>
              <a:rPr lang="en-ID" dirty="0">
                <a:latin typeface="Georgia" panose="02040502050405020303" pitchFamily="18" charset="0"/>
              </a:rPr>
              <a:t>: Lack of detailed cost data in the dataset makes it challenging to accurately assess profit and profitability. </a:t>
            </a:r>
          </a:p>
        </p:txBody>
      </p:sp>
      <p:pic>
        <p:nvPicPr>
          <p:cNvPr id="5" name="Content Placeholder 4">
            <a:extLst>
              <a:ext uri="{FF2B5EF4-FFF2-40B4-BE49-F238E27FC236}">
                <a16:creationId xmlns:a16="http://schemas.microsoft.com/office/drawing/2014/main" id="{32C3A2C7-F113-4E92-B141-33FC1C332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244" y="1404679"/>
            <a:ext cx="4595192" cy="5303213"/>
          </a:xfrm>
        </p:spPr>
      </p:pic>
      <p:sp>
        <p:nvSpPr>
          <p:cNvPr id="6" name="Rectangle 5">
            <a:extLst>
              <a:ext uri="{FF2B5EF4-FFF2-40B4-BE49-F238E27FC236}">
                <a16:creationId xmlns:a16="http://schemas.microsoft.com/office/drawing/2014/main" id="{4174A744-5B89-45EF-9E9A-CA1F7D6C8267}"/>
              </a:ext>
            </a:extLst>
          </p:cNvPr>
          <p:cNvSpPr/>
          <p:nvPr/>
        </p:nvSpPr>
        <p:spPr>
          <a:xfrm>
            <a:off x="6361043" y="1404679"/>
            <a:ext cx="4784036" cy="3302764"/>
          </a:xfrm>
          <a:prstGeom prst="rect">
            <a:avLst/>
          </a:prstGeom>
        </p:spPr>
        <p:txBody>
          <a:bodyPr wrap="square">
            <a:spAutoFit/>
          </a:bodyPr>
          <a:lstStyle/>
          <a:p>
            <a:pPr lvl="0">
              <a:lnSpc>
                <a:spcPct val="107000"/>
              </a:lnSpc>
              <a:spcAft>
                <a:spcPts val="800"/>
              </a:spcAft>
            </a:pPr>
            <a:r>
              <a:rPr lang="en-ID" sz="1400" b="1" dirty="0">
                <a:latin typeface="Arial" panose="020B0604020202020204" pitchFamily="34" charset="0"/>
                <a:ea typeface="Calibri" panose="020F0502020204030204" pitchFamily="34" charset="0"/>
                <a:cs typeface="Arial" panose="020B0604020202020204" pitchFamily="34" charset="0"/>
              </a:rPr>
              <a:t>While net profit provides a comprehensive view, it combines all expenses, which can distort real-world insights and hinder decisions related to cost management</a:t>
            </a:r>
            <a:r>
              <a:rPr lang="en-ID" sz="1400" dirty="0">
                <a:latin typeface="Arial" panose="020B0604020202020204" pitchFamily="34" charset="0"/>
                <a:ea typeface="Calibri" panose="020F0502020204030204" pitchFamily="34" charset="0"/>
                <a:cs typeface="Arial" panose="020B0604020202020204" pitchFamily="34" charset="0"/>
              </a:rPr>
              <a:t>, such as customer acquisition cost (CAC) and discount optimization. To address this, it is essential to collect and integrate detailed cost data, including the cost of goods sold (COGS) and customer acquisition costs (CAC). This would enable the calculation of key metrics like the LTV:CAC ratio, which is vital for evaluating the efficiency of customer acquisition efforts in SaaS. Alternatively, </a:t>
            </a:r>
            <a:r>
              <a:rPr lang="en-ID" sz="1400" b="1" dirty="0">
                <a:latin typeface="Arial" panose="020B0604020202020204" pitchFamily="34" charset="0"/>
                <a:ea typeface="Calibri" panose="020F0502020204030204" pitchFamily="34" charset="0"/>
                <a:cs typeface="Arial" panose="020B0604020202020204" pitchFamily="34" charset="0"/>
              </a:rPr>
              <a:t>gathering both gross profit and net profit data allows for a more precise analysis of profitability by separating production costs from other operational expenses</a:t>
            </a:r>
            <a:r>
              <a:rPr lang="en-ID" sz="1400" dirty="0">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907647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FA6DD4-69D3-48B5-8C93-C5B9209398EF}"/>
              </a:ext>
            </a:extLst>
          </p:cNvPr>
          <p:cNvSpPr/>
          <p:nvPr/>
        </p:nvSpPr>
        <p:spPr>
          <a:xfrm>
            <a:off x="6453462" y="1863808"/>
            <a:ext cx="4654825" cy="16004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EADB93B4-C2F4-4965-9B77-B5123E2DD97D}"/>
              </a:ext>
            </a:extLst>
          </p:cNvPr>
          <p:cNvSpPr>
            <a:spLocks noGrp="1"/>
          </p:cNvSpPr>
          <p:nvPr>
            <p:ph type="title"/>
          </p:nvPr>
        </p:nvSpPr>
        <p:spPr>
          <a:xfrm>
            <a:off x="996398" y="0"/>
            <a:ext cx="10199204" cy="1325563"/>
          </a:xfrm>
        </p:spPr>
        <p:txBody>
          <a:bodyPr>
            <a:normAutofit/>
          </a:bodyPr>
          <a:lstStyle/>
          <a:p>
            <a:r>
              <a:rPr lang="en-ID" dirty="0">
                <a:latin typeface="Georgia" panose="02040502050405020303" pitchFamily="18" charset="0"/>
              </a:rPr>
              <a:t>It’s important to evaluate the long-term sustainability of aggressive discounting practices to ensure they drive sales without significantly harming profit margins.</a:t>
            </a:r>
          </a:p>
        </p:txBody>
      </p:sp>
      <p:pic>
        <p:nvPicPr>
          <p:cNvPr id="5" name="Content Placeholder 4">
            <a:extLst>
              <a:ext uri="{FF2B5EF4-FFF2-40B4-BE49-F238E27FC236}">
                <a16:creationId xmlns:a16="http://schemas.microsoft.com/office/drawing/2014/main" id="{4709D9F9-EB31-4D32-A288-8FD7469F6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6398" y="1438711"/>
            <a:ext cx="4742143" cy="4870774"/>
          </a:xfrm>
        </p:spPr>
      </p:pic>
      <p:sp>
        <p:nvSpPr>
          <p:cNvPr id="6" name="TextBox 5">
            <a:extLst>
              <a:ext uri="{FF2B5EF4-FFF2-40B4-BE49-F238E27FC236}">
                <a16:creationId xmlns:a16="http://schemas.microsoft.com/office/drawing/2014/main" id="{9F5AD581-C8ED-4FDE-B879-6CAFBD57F77D}"/>
              </a:ext>
            </a:extLst>
          </p:cNvPr>
          <p:cNvSpPr txBox="1"/>
          <p:nvPr/>
        </p:nvSpPr>
        <p:spPr>
          <a:xfrm>
            <a:off x="6453461" y="1863808"/>
            <a:ext cx="4654826" cy="160043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For high-cost products like </a:t>
            </a:r>
            <a:r>
              <a:rPr lang="en-US" sz="1400" dirty="0" err="1">
                <a:latin typeface="Arial" panose="020B0604020202020204" pitchFamily="34" charset="0"/>
                <a:cs typeface="Arial" panose="020B0604020202020204" pitchFamily="34" charset="0"/>
              </a:rPr>
              <a:t>ContactMatcher</a:t>
            </a:r>
            <a:r>
              <a:rPr lang="en-US" sz="1400" dirty="0">
                <a:latin typeface="Arial" panose="020B0604020202020204" pitchFamily="34" charset="0"/>
                <a:cs typeface="Arial" panose="020B0604020202020204" pitchFamily="34" charset="0"/>
              </a:rPr>
              <a:t>, it's crucial to gradually reduce discounted orders, particularly in industries that contribute to profit losses (as shown in the chart to the left). </a:t>
            </a:r>
            <a:endParaRPr lang="en-ID" sz="1400" dirty="0">
              <a:latin typeface="Arial" panose="020B0604020202020204" pitchFamily="34" charset="0"/>
              <a:cs typeface="Arial" panose="020B0604020202020204" pitchFamily="34" charset="0"/>
            </a:endParaRPr>
          </a:p>
          <a:p>
            <a:endParaRPr lang="en-ID" sz="1400" dirty="0">
              <a:latin typeface="Arial" panose="020B0604020202020204" pitchFamily="34" charset="0"/>
              <a:cs typeface="Arial" panose="020B0604020202020204" pitchFamily="34" charset="0"/>
            </a:endParaRPr>
          </a:p>
          <a:p>
            <a:r>
              <a:rPr lang="en-ID" sz="1400" dirty="0">
                <a:latin typeface="Arial" panose="020B0604020202020204" pitchFamily="34" charset="0"/>
                <a:cs typeface="Arial" panose="020B0604020202020204" pitchFamily="34" charset="0"/>
              </a:rPr>
              <a:t>Instead, emphasize the </a:t>
            </a:r>
            <a:r>
              <a:rPr lang="en-ID" sz="1400" b="1" dirty="0">
                <a:latin typeface="Arial" panose="020B0604020202020204" pitchFamily="34" charset="0"/>
                <a:cs typeface="Arial" panose="020B0604020202020204" pitchFamily="34" charset="0"/>
              </a:rPr>
              <a:t>value proposition</a:t>
            </a:r>
            <a:r>
              <a:rPr lang="en-ID" sz="1400" dirty="0">
                <a:latin typeface="Arial" panose="020B0604020202020204" pitchFamily="34" charset="0"/>
                <a:cs typeface="Arial" panose="020B0604020202020204" pitchFamily="34" charset="0"/>
              </a:rPr>
              <a:t> and unique features of these products to justify their </a:t>
            </a:r>
            <a:r>
              <a:rPr lang="en-ID" sz="1400" b="1" dirty="0">
                <a:latin typeface="Arial" panose="020B0604020202020204" pitchFamily="34" charset="0"/>
                <a:cs typeface="Arial" panose="020B0604020202020204" pitchFamily="34" charset="0"/>
              </a:rPr>
              <a:t>pricing</a:t>
            </a:r>
            <a:r>
              <a:rPr lang="en-ID" sz="1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66438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2519</TotalTime>
  <Words>1617</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Georgia</vt:lpstr>
      <vt:lpstr>Office Theme</vt:lpstr>
      <vt:lpstr>PowerPoint Presentation</vt:lpstr>
      <vt:lpstr>Rapid growth is exciting but requires strategic optimization to avoid inefficiencies and ensure sustainable, long-term success.</vt:lpstr>
      <vt:lpstr>In 2023, three products face high costs that impact the company’s overall profitability: ContactMatcher, Big Ol Database, and Marketing Suite.</vt:lpstr>
      <vt:lpstr>Aggressive discounting strategies in 2023 led to diminishing returns on profitability. </vt:lpstr>
      <vt:lpstr>For some products, the majority of orders are discounted. This indicates that customers of these products are more cost/price-sensitive.</vt:lpstr>
      <vt:lpstr>Some products utilize various discount ranges which have led to net profit losses. </vt:lpstr>
      <vt:lpstr>Cost Management: Especially for high-cost products, it is necessary to identify areas of inefficiency. </vt:lpstr>
      <vt:lpstr>Dataset Limitation: Lack of detailed cost data in the dataset makes it challenging to accurately assess profit and profitability. </vt:lpstr>
      <vt:lpstr>It’s important to evaluate the long-term sustainability of aggressive discounting practices to ensure they drive sales without significantly harming profit margins.</vt:lpstr>
      <vt:lpstr>As an alternative for discounting, consider creating entry-level tiers, adding value through extra features or services, and improving marketing segmentation to better target customer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Rizky Sadali</dc:creator>
  <cp:lastModifiedBy>Rizky Sadali</cp:lastModifiedBy>
  <cp:revision>22</cp:revision>
  <dcterms:created xsi:type="dcterms:W3CDTF">2025-01-02T06:45:39Z</dcterms:created>
  <dcterms:modified xsi:type="dcterms:W3CDTF">2025-01-04T13:39:37Z</dcterms:modified>
</cp:coreProperties>
</file>