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15" autoAdjust="0"/>
    <p:restoredTop sz="94660"/>
  </p:normalViewPr>
  <p:slideViewPr>
    <p:cSldViewPr snapToGrid="0">
      <p:cViewPr>
        <p:scale>
          <a:sx n="91" d="100"/>
          <a:sy n="91" d="100"/>
        </p:scale>
        <p:origin x="-43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3/4/2019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D" sz="6000" b="1" dirty="0" smtClean="0"/>
              <a:t>02</a:t>
            </a:r>
            <a:endParaRPr lang="en-US" sz="6000" b="1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 smtClean="0">
                <a:latin typeface="Ascardi Sans" pitchFamily="2" charset="0"/>
              </a:rPr>
              <a:t>LATIHAN UJIAN</a:t>
            </a:r>
            <a:br>
              <a:rPr lang="en-US" sz="8000" b="1" dirty="0" smtClean="0">
                <a:latin typeface="Ascardi Sans" pitchFamily="2" charset="0"/>
              </a:rPr>
            </a:br>
            <a:r>
              <a:rPr lang="en-US" sz="8000" b="1" dirty="0" smtClean="0">
                <a:latin typeface="Ascardi Sans" pitchFamily="2" charset="0"/>
              </a:rPr>
              <a:t>WAPERD</a:t>
            </a:r>
            <a:endParaRPr lang="en-US" sz="8000" b="1" dirty="0">
              <a:latin typeface="Ascardi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6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69"/>
            </a:pPr>
            <a:r>
              <a:rPr lang="en-US" sz="1200" dirty="0" err="1">
                <a:latin typeface="Calibri"/>
                <a:cs typeface="Calibri"/>
              </a:rPr>
              <a:t>Kurva</a:t>
            </a:r>
            <a:r>
              <a:rPr lang="en-US" sz="1200" dirty="0">
                <a:latin typeface="Calibri"/>
                <a:cs typeface="Calibri"/>
              </a:rPr>
              <a:t> yield normal </a:t>
            </a:r>
            <a:r>
              <a:rPr lang="en-US" sz="1200" dirty="0" err="1">
                <a:latin typeface="Calibri"/>
                <a:cs typeface="Calibri"/>
              </a:rPr>
              <a:t>terjadi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apabila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tinggi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panjang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rendah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panjang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sama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menengah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tapi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tinggi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panjang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Semua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jawaban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salah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Inverted Yield Curve terjad, pada kondisi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suku </a:t>
            </a:r>
            <a:r>
              <a:rPr lang="en-ID" sz="1200" dirty="0">
                <a:latin typeface="Calibri"/>
                <a:cs typeface="Calibri"/>
              </a:rPr>
              <a:t>bunga turun tajam sehingga obligasi jangka pendek harganya turun tajam sedangkan obligasi jangka panjang harganya naik tajam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suku </a:t>
            </a:r>
            <a:r>
              <a:rPr lang="en-ID" sz="1200" dirty="0">
                <a:latin typeface="Calibri"/>
                <a:cs typeface="Calibri"/>
              </a:rPr>
              <a:t>bunga naik tajam sehingga obligasi jangka pendek harganya turun tajam sedangkan obligasi jangka panjang harganya naik tajam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suku </a:t>
            </a:r>
            <a:r>
              <a:rPr lang="en-ID" sz="1200" dirty="0">
                <a:latin typeface="Calibri"/>
                <a:cs typeface="Calibri"/>
              </a:rPr>
              <a:t>bunga turun tajam sehingga obligasi jangka pendek harganya naik tajam sedangkan obligasi jangka panjang harganya turun tajam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suku </a:t>
            </a:r>
            <a:r>
              <a:rPr lang="en-ID" sz="1200" dirty="0">
                <a:latin typeface="Calibri"/>
                <a:cs typeface="Calibri"/>
              </a:rPr>
              <a:t>bunga naik tajam sehingga obligasi jangka pendek harganya naik tajam sedangkan obligasi jangka panjang harganya turun tajam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Di bawah ini yang tidak termasuk dalam tujuan berinvestasi adalah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Mempersiapkan </a:t>
            </a:r>
            <a:r>
              <a:rPr lang="en-ID" sz="1200" dirty="0">
                <a:latin typeface="Calibri"/>
                <a:cs typeface="Calibri"/>
              </a:rPr>
              <a:t>dana untuk pensiun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mengembangkan </a:t>
            </a:r>
            <a:r>
              <a:rPr lang="en-ID" sz="1200" dirty="0">
                <a:latin typeface="Calibri"/>
                <a:cs typeface="Calibri"/>
              </a:rPr>
              <a:t>nilai awal investasi untuk biaya pendidikan anak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menyediakan </a:t>
            </a:r>
            <a:r>
              <a:rPr lang="en-ID" sz="1200" dirty="0">
                <a:latin typeface="Calibri"/>
                <a:cs typeface="Calibri"/>
              </a:rPr>
              <a:t>dana darurat jangka pendek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Upaya </a:t>
            </a:r>
            <a:r>
              <a:rPr lang="en-ID" sz="1200" dirty="0">
                <a:latin typeface="Calibri"/>
                <a:cs typeface="Calibri"/>
              </a:rPr>
              <a:t>mencari tambahan penghasilan jangka menengah - panjang untuk kesejahteraan di masa datang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Yang dimaksud dengan risiko likuiditas reksa dana adalah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risiko </a:t>
            </a:r>
            <a:r>
              <a:rPr lang="en-ID" sz="1200" dirty="0">
                <a:latin typeface="Calibri"/>
                <a:cs typeface="Calibri"/>
              </a:rPr>
              <a:t>tidak tersedianya dana yang cukup untuk membayar redemption investor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risiko </a:t>
            </a:r>
            <a:r>
              <a:rPr lang="en-ID" sz="1200" dirty="0">
                <a:latin typeface="Calibri"/>
                <a:cs typeface="Calibri"/>
              </a:rPr>
              <a:t>tidak dibayarnya obligasi saat jatuh tempo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risiko </a:t>
            </a:r>
            <a:r>
              <a:rPr lang="en-ID" sz="1200" dirty="0">
                <a:latin typeface="Calibri"/>
                <a:cs typeface="Calibri"/>
              </a:rPr>
              <a:t>berkurangnya </a:t>
            </a:r>
            <a:r>
              <a:rPr lang="en-ID" sz="1200" dirty="0" smtClean="0">
                <a:latin typeface="Calibri"/>
                <a:cs typeface="Calibri"/>
              </a:rPr>
              <a:t>nilai NAB</a:t>
            </a:r>
            <a:r>
              <a:rPr lang="en-ID" sz="1200" dirty="0">
                <a:latin typeface="Calibri"/>
                <a:cs typeface="Calibri"/>
              </a:rPr>
              <a:t>/UP reksa dana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risiko </a:t>
            </a:r>
            <a:r>
              <a:rPr lang="en-ID" sz="1200" dirty="0">
                <a:latin typeface="Calibri"/>
                <a:cs typeface="Calibri"/>
              </a:rPr>
              <a:t>berubahnya kondisi makro </a:t>
            </a:r>
            <a:r>
              <a:rPr lang="en-ID" sz="1200" dirty="0" smtClean="0">
                <a:latin typeface="Calibri"/>
                <a:cs typeface="Calibri"/>
              </a:rPr>
              <a:t>ekonomi </a:t>
            </a:r>
            <a:r>
              <a:rPr lang="en-ID" sz="1200" dirty="0">
                <a:latin typeface="Calibri"/>
                <a:cs typeface="Calibri"/>
              </a:rPr>
              <a:t>menjadi lebih buruk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Lembaga Penilai Harga Efek (LPHE) mempunyai kewajiban : 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>
                <a:latin typeface="Calibri"/>
                <a:cs typeface="Calibri"/>
              </a:rPr>
              <a:t>Menetapkan harga pasar wajar efek utang, sukuk secara </a:t>
            </a:r>
            <a:r>
              <a:rPr lang="en-ID" sz="1200" dirty="0" smtClean="0">
                <a:latin typeface="Calibri"/>
                <a:cs typeface="Calibri"/>
              </a:rPr>
              <a:t>harian</a:t>
            </a: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ID" sz="1200" dirty="0" smtClean="0">
                <a:latin typeface="Calibri"/>
                <a:cs typeface="Calibri"/>
              </a:rPr>
              <a:t>Menentukan </a:t>
            </a:r>
            <a:r>
              <a:rPr lang="en-ID" sz="1200" dirty="0">
                <a:latin typeface="Calibri"/>
                <a:cs typeface="Calibri"/>
              </a:rPr>
              <a:t>standar deviasi atas harga pasar wajar atas efek yang ditetapkannya 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ID" sz="1200" dirty="0" smtClean="0">
                <a:latin typeface="Calibri"/>
                <a:cs typeface="Calibri"/>
              </a:rPr>
              <a:t>Menyediakan </a:t>
            </a:r>
            <a:r>
              <a:rPr lang="en-ID" sz="1200" dirty="0">
                <a:latin typeface="Calibri"/>
                <a:cs typeface="Calibri"/>
              </a:rPr>
              <a:t>harga pasar wajar dari efek dalam portofolio reksa dana yang dikelola masing-masing Manajer Investasi hari yang bersangkutan dan satu hari </a:t>
            </a:r>
            <a:r>
              <a:rPr lang="en-ID" sz="1200" dirty="0" smtClean="0">
                <a:latin typeface="Calibri"/>
                <a:cs typeface="Calibri"/>
              </a:rPr>
              <a:t>sebelumnya</a:t>
            </a: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ID" sz="1200" dirty="0" smtClean="0">
                <a:latin typeface="Calibri"/>
                <a:cs typeface="Calibri"/>
              </a:rPr>
              <a:t>Menetapkannilai </a:t>
            </a:r>
            <a:r>
              <a:rPr lang="en-ID" sz="1200" dirty="0">
                <a:latin typeface="Calibri"/>
                <a:cs typeface="Calibri"/>
              </a:rPr>
              <a:t>pasar wajar dari Efek yang diperdagangkan dalam denominasi mata uang asing </a:t>
            </a:r>
            <a:endParaRPr lang="en-ID" sz="1200" dirty="0" smtClean="0">
              <a:latin typeface="Calibri"/>
              <a:cs typeface="Calibri"/>
            </a:endParaRPr>
          </a:p>
          <a:p>
            <a:pPr marL="274320" lvl="1" indent="0">
              <a:lnSpc>
                <a:spcPct val="80000"/>
              </a:lnSpc>
              <a:spcBef>
                <a:spcPts val="450"/>
              </a:spcBef>
              <a:buNone/>
            </a:pPr>
            <a:r>
              <a:rPr lang="en-ID" sz="1200" dirty="0" smtClean="0">
                <a:latin typeface="Calibri"/>
                <a:cs typeface="Calibri"/>
              </a:rPr>
              <a:t>Jawab:</a:t>
            </a: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 </a:t>
            </a:r>
            <a:r>
              <a:rPr lang="en-ID" sz="1200" dirty="0">
                <a:latin typeface="Calibri"/>
                <a:cs typeface="Calibri"/>
              </a:rPr>
              <a:t>&amp; II  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II  </a:t>
            </a:r>
            <a:r>
              <a:rPr lang="en-ID" sz="1200" dirty="0">
                <a:latin typeface="Calibri"/>
                <a:cs typeface="Calibri"/>
              </a:rPr>
              <a:t>&amp; IV  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</a:t>
            </a:r>
            <a:r>
              <a:rPr lang="en-ID" sz="1200" dirty="0">
                <a:latin typeface="Calibri"/>
                <a:cs typeface="Calibri"/>
              </a:rPr>
              <a:t>,II &amp; III 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Semua </a:t>
            </a:r>
            <a:r>
              <a:rPr lang="en-ID" sz="1200" dirty="0">
                <a:latin typeface="Calibri"/>
                <a:cs typeface="Calibri"/>
              </a:rPr>
              <a:t>benar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Seorang investor menanamkan Rp 200 juta dananya ke reksa dana ABC di harga Rp 1,608.21 dan dikenakan biaya pembelian 1%, pada saat menjual reksa dana, harganya menjadi Rp 1,986.04. Berapakah dana akhir investor tersebut :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Rp 249,482,469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Rp </a:t>
            </a:r>
            <a:r>
              <a:rPr lang="en-ID" sz="1200" dirty="0">
                <a:latin typeface="Calibri"/>
                <a:cs typeface="Calibri"/>
              </a:rPr>
              <a:t>244,987,645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Rp </a:t>
            </a:r>
            <a:r>
              <a:rPr lang="en-ID" sz="1200" dirty="0">
                <a:latin typeface="Calibri"/>
                <a:cs typeface="Calibri"/>
              </a:rPr>
              <a:t>244,542,222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Rp </a:t>
            </a:r>
            <a:r>
              <a:rPr lang="en-ID" sz="1200" dirty="0">
                <a:latin typeface="Calibri"/>
                <a:cs typeface="Calibri"/>
              </a:rPr>
              <a:t>247,014,925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Pada rumus Capital Asset Pricing Model (CAPM), Security Market Line (SML) didefinisikan dengan rumus E(Ri) = Rf + Bi(Rm-Rf). Faktor apakah yang menyebabkan garis lurus SML bergerak berlawanan arah jarum jam dengan titik sumbu Rf?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Perubahan </a:t>
            </a:r>
            <a:r>
              <a:rPr lang="en-ID" sz="1200" dirty="0">
                <a:latin typeface="Calibri"/>
                <a:cs typeface="Calibri"/>
              </a:rPr>
              <a:t>supply uang (A)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Adanya </a:t>
            </a:r>
            <a:r>
              <a:rPr lang="en-ID" sz="1200" dirty="0">
                <a:latin typeface="Calibri"/>
                <a:cs typeface="Calibri"/>
              </a:rPr>
              <a:t>inflasi (B) Jawaban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A</a:t>
            </a:r>
            <a:r>
              <a:rPr lang="en-ID" sz="1200" dirty="0">
                <a:latin typeface="Calibri"/>
                <a:cs typeface="Calibri"/>
              </a:rPr>
              <a:t>&amp;B benar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Perubahan </a:t>
            </a:r>
            <a:r>
              <a:rPr lang="en-ID" sz="1200" dirty="0">
                <a:latin typeface="Calibri"/>
                <a:cs typeface="Calibri"/>
              </a:rPr>
              <a:t>persepsi risiko dari investor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9"/>
            </a:pPr>
            <a:r>
              <a:rPr lang="en-ID" sz="1200" dirty="0">
                <a:latin typeface="Calibri"/>
                <a:cs typeface="Calibri"/>
              </a:rPr>
              <a:t>Biaya pembelian &amp; penjualan reksa dana menjadi tanggungan </a:t>
            </a:r>
            <a:r>
              <a:rPr lang="en-ID" sz="1200" dirty="0" smtClean="0">
                <a:latin typeface="Calibri"/>
                <a:cs typeface="Calibri"/>
              </a:rPr>
              <a:t>: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Manajer </a:t>
            </a:r>
            <a:r>
              <a:rPr lang="en-ID" sz="1200" dirty="0">
                <a:latin typeface="Calibri"/>
                <a:cs typeface="Calibri"/>
              </a:rPr>
              <a:t>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Bank </a:t>
            </a:r>
            <a:r>
              <a:rPr lang="en-ID" sz="1200" dirty="0">
                <a:latin typeface="Calibri"/>
                <a:cs typeface="Calibri"/>
              </a:rPr>
              <a:t>Kustodian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Reksa </a:t>
            </a:r>
            <a:r>
              <a:rPr lang="en-ID" sz="1200" dirty="0">
                <a:latin typeface="Calibri"/>
                <a:cs typeface="Calibri"/>
              </a:rPr>
              <a:t>Dana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Pemegang </a:t>
            </a:r>
            <a:r>
              <a:rPr lang="en-ID" sz="1200" dirty="0">
                <a:latin typeface="Calibri"/>
                <a:cs typeface="Calibri"/>
              </a:rPr>
              <a:t>Unit Penyertaan </a:t>
            </a:r>
            <a:endParaRPr lang="en-ID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7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77"/>
            </a:pPr>
            <a:r>
              <a:rPr lang="en-US" sz="1200" dirty="0" err="1">
                <a:latin typeface="Calibri"/>
                <a:cs typeface="Calibri"/>
              </a:rPr>
              <a:t>Biaya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ditanggung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oleh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Biaya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pencetakan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prospektus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pembaharauan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Biaya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bank </a:t>
            </a:r>
            <a:r>
              <a:rPr lang="en-US" sz="1200" dirty="0" err="1">
                <a:latin typeface="Calibri"/>
                <a:cs typeface="Calibri"/>
              </a:rPr>
              <a:t>kustodian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Biaya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pendirian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Biaya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pengalihan</a:t>
            </a:r>
            <a:r>
              <a:rPr lang="en-US" sz="1200" dirty="0">
                <a:latin typeface="Calibri"/>
                <a:cs typeface="Calibri"/>
              </a:rPr>
              <a:t> (switching)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dalam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Pengelolaan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Nasabah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Secara</a:t>
            </a:r>
            <a:r>
              <a:rPr lang="en-US" sz="1200" dirty="0">
                <a:latin typeface="Calibri"/>
                <a:cs typeface="Calibri"/>
              </a:rPr>
              <a:t> Individual </a:t>
            </a:r>
            <a:r>
              <a:rPr lang="en-US" sz="1200" dirty="0" err="1">
                <a:latin typeface="Calibri"/>
                <a:cs typeface="Calibri"/>
              </a:rPr>
              <a:t>hanya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dapat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berupa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Deposito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tidak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25%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total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dikelola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juga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mengelola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Kontrak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Pengelolaan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sepanjang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disebutkan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kontrak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Efek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yang </a:t>
            </a:r>
            <a:r>
              <a:rPr lang="en-US" sz="1200" dirty="0" err="1">
                <a:latin typeface="Calibri"/>
                <a:cs typeface="Calibri"/>
              </a:rPr>
              <a:t>diterbitkan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luar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negeri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sepanjang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tersebut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telah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memperoleh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pernyataan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efektif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Regulator </a:t>
            </a:r>
            <a:r>
              <a:rPr lang="en-US" sz="1200" dirty="0" err="1">
                <a:latin typeface="Calibri"/>
                <a:cs typeface="Calibri"/>
              </a:rPr>
              <a:t>Asing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dimana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tersebut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diterbitkan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smtClean="0">
                <a:latin typeface="Calibri"/>
                <a:cs typeface="Calibri"/>
              </a:rPr>
              <a:t>Instrument </a:t>
            </a:r>
            <a:r>
              <a:rPr lang="en-US" sz="1200" dirty="0" err="1">
                <a:latin typeface="Calibri"/>
                <a:cs typeface="Calibri"/>
              </a:rPr>
              <a:t>keuangan</a:t>
            </a:r>
            <a:r>
              <a:rPr lang="en-US" sz="1200" dirty="0">
                <a:latin typeface="Calibri"/>
                <a:cs typeface="Calibri"/>
              </a:rPr>
              <a:t> lain yang </a:t>
            </a:r>
            <a:r>
              <a:rPr lang="en-US" sz="1200" dirty="0" err="1">
                <a:latin typeface="Calibri"/>
                <a:cs typeface="Calibri"/>
              </a:rPr>
              <a:t>memperoleh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penetapan</a:t>
            </a:r>
            <a:r>
              <a:rPr lang="en-US" sz="1200" dirty="0">
                <a:latin typeface="Calibri"/>
                <a:cs typeface="Calibri"/>
              </a:rPr>
              <a:t> OJK </a:t>
            </a:r>
            <a:r>
              <a:rPr lang="en-US" sz="1200" dirty="0" err="1">
                <a:latin typeface="Calibri"/>
                <a:cs typeface="Calibri"/>
              </a:rPr>
              <a:t>sebagai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74320" lvl="1" indent="0">
              <a:lnSpc>
                <a:spcPct val="80000"/>
              </a:lnSpc>
              <a:spcBef>
                <a:spcPts val="450"/>
              </a:spcBef>
              <a:buNone/>
            </a:pPr>
            <a:r>
              <a:rPr lang="en-US" sz="1200" dirty="0" err="1" smtClean="0">
                <a:latin typeface="Calibri"/>
                <a:cs typeface="Calibri"/>
              </a:rPr>
              <a:t>Jawab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 </a:t>
            </a:r>
            <a:r>
              <a:rPr lang="en-US" sz="1200" dirty="0">
                <a:latin typeface="Calibri"/>
                <a:cs typeface="Calibri"/>
              </a:rPr>
              <a:t>&amp; II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III </a:t>
            </a:r>
            <a:r>
              <a:rPr lang="en-US" sz="1200" dirty="0">
                <a:latin typeface="Calibri"/>
                <a:cs typeface="Calibri"/>
              </a:rPr>
              <a:t>&amp; IV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</a:t>
            </a:r>
            <a:r>
              <a:rPr lang="en-US" sz="1200" dirty="0">
                <a:latin typeface="Calibri"/>
                <a:cs typeface="Calibri"/>
              </a:rPr>
              <a:t>, II, III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Semua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>
                <a:latin typeface="Calibri"/>
                <a:cs typeface="Calibri"/>
              </a:rPr>
              <a:t>Dana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Real Estate (DIRE) </a:t>
            </a:r>
            <a:r>
              <a:rPr lang="en-US" sz="1200" dirty="0" err="1">
                <a:latin typeface="Calibri"/>
                <a:cs typeface="Calibri"/>
              </a:rPr>
              <a:t>dilarang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berinvestasi</a:t>
            </a:r>
            <a:r>
              <a:rPr lang="en-US" sz="1200" dirty="0">
                <a:latin typeface="Calibri"/>
                <a:cs typeface="Calibri"/>
              </a:rPr>
              <a:t> di : </a:t>
            </a:r>
            <a:endParaRPr lang="en-US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tanah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kosong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Bangunan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yang </a:t>
            </a:r>
            <a:r>
              <a:rPr lang="en-US" sz="1200" dirty="0" err="1">
                <a:latin typeface="Calibri"/>
                <a:cs typeface="Calibri"/>
              </a:rPr>
              <a:t>belum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jadi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berinvestasi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asset real estate, asset yang </a:t>
            </a:r>
            <a:r>
              <a:rPr lang="en-US" sz="1200" dirty="0" err="1">
                <a:latin typeface="Calibri"/>
                <a:cs typeface="Calibri"/>
              </a:rPr>
              <a:t>berkaitan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real estate,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/</a:t>
            </a:r>
            <a:r>
              <a:rPr lang="en-US" sz="1200" dirty="0" err="1">
                <a:latin typeface="Calibri"/>
                <a:cs typeface="Calibri"/>
              </a:rPr>
              <a:t>atau</a:t>
            </a:r>
            <a:r>
              <a:rPr lang="en-US" sz="1200" dirty="0">
                <a:latin typeface="Calibri"/>
                <a:cs typeface="Calibri"/>
              </a:rPr>
              <a:t> asset lain di </a:t>
            </a:r>
            <a:r>
              <a:rPr lang="en-US" sz="1200" dirty="0" err="1">
                <a:latin typeface="Calibri"/>
                <a:cs typeface="Calibri"/>
              </a:rPr>
              <a:t>luar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wilayah</a:t>
            </a:r>
            <a:r>
              <a:rPr lang="en-US" sz="1200" dirty="0">
                <a:latin typeface="Calibri"/>
                <a:cs typeface="Calibri"/>
              </a:rPr>
              <a:t> Indonesia </a:t>
            </a:r>
            <a:endParaRPr lang="en-US" sz="1200" dirty="0" smtClean="0">
              <a:latin typeface="Calibri"/>
              <a:cs typeface="Calibri"/>
            </a:endParaRPr>
          </a:p>
          <a:p>
            <a:pPr marL="560070" lvl="1" indent="-285750">
              <a:lnSpc>
                <a:spcPct val="80000"/>
              </a:lnSpc>
              <a:spcBef>
                <a:spcPts val="450"/>
              </a:spcBef>
              <a:buFont typeface="+mj-lt"/>
              <a:buAutoNum type="romanUcPeriod"/>
            </a:pPr>
            <a:r>
              <a:rPr lang="en-US" sz="1200" dirty="0" err="1" smtClean="0">
                <a:latin typeface="Calibri"/>
                <a:cs typeface="Calibri"/>
              </a:rPr>
              <a:t>Meminjamkan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/</a:t>
            </a:r>
            <a:r>
              <a:rPr lang="en-US" sz="1200" dirty="0" err="1">
                <a:latin typeface="Calibri"/>
                <a:cs typeface="Calibri"/>
              </a:rPr>
              <a:t>atau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menjaminkan</a:t>
            </a:r>
            <a:r>
              <a:rPr lang="en-US" sz="1200" dirty="0">
                <a:latin typeface="Calibri"/>
                <a:cs typeface="Calibri"/>
              </a:rPr>
              <a:t> asset real </a:t>
            </a:r>
            <a:r>
              <a:rPr lang="en-US" sz="1200" dirty="0" err="1">
                <a:latin typeface="Calibri"/>
                <a:cs typeface="Calibri"/>
              </a:rPr>
              <a:t>estat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dimilikinya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kepentingan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pihak</a:t>
            </a:r>
            <a:r>
              <a:rPr lang="en-US" sz="1200" dirty="0">
                <a:latin typeface="Calibri"/>
                <a:cs typeface="Calibri"/>
              </a:rPr>
              <a:t> lain </a:t>
            </a:r>
            <a:endParaRPr lang="en-US" sz="1200" dirty="0" smtClean="0">
              <a:latin typeface="Calibri"/>
              <a:cs typeface="Calibri"/>
            </a:endParaRPr>
          </a:p>
          <a:p>
            <a:pPr marL="274320" lvl="1" indent="0">
              <a:lnSpc>
                <a:spcPct val="80000"/>
              </a:lnSpc>
              <a:spcBef>
                <a:spcPts val="450"/>
              </a:spcBef>
              <a:buNone/>
            </a:pPr>
            <a:r>
              <a:rPr lang="en-US" sz="1200" dirty="0" err="1" smtClean="0">
                <a:latin typeface="Calibri"/>
                <a:cs typeface="Calibri"/>
              </a:rPr>
              <a:t>Jawab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 </a:t>
            </a:r>
            <a:r>
              <a:rPr lang="en-US" sz="1200" dirty="0">
                <a:latin typeface="Calibri"/>
                <a:cs typeface="Calibri"/>
              </a:rPr>
              <a:t>&amp; II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II </a:t>
            </a:r>
            <a:r>
              <a:rPr lang="en-US" sz="1200" dirty="0">
                <a:latin typeface="Calibri"/>
                <a:cs typeface="Calibri"/>
              </a:rPr>
              <a:t>&amp; IV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I</a:t>
            </a:r>
            <a:r>
              <a:rPr lang="en-US" sz="1200" dirty="0">
                <a:latin typeface="Calibri"/>
                <a:cs typeface="Calibri"/>
              </a:rPr>
              <a:t>, II, III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Semua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EBA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unamortized </a:t>
            </a:r>
            <a:r>
              <a:rPr lang="en-US" sz="1200" dirty="0">
                <a:latin typeface="Calibri"/>
                <a:cs typeface="Calibri"/>
              </a:rPr>
              <a:t>payment, </a:t>
            </a:r>
            <a:r>
              <a:rPr lang="en-US" sz="1200" dirty="0" err="1">
                <a:latin typeface="Calibri"/>
                <a:cs typeface="Calibri"/>
              </a:rPr>
              <a:t>berlaku</a:t>
            </a:r>
            <a:r>
              <a:rPr lang="en-US" sz="1200" dirty="0">
                <a:latin typeface="Calibri"/>
                <a:cs typeface="Calibri"/>
              </a:rPr>
              <a:t> :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Pembayaran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pokok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biaya</a:t>
            </a:r>
            <a:r>
              <a:rPr lang="en-US" sz="1200" dirty="0">
                <a:latin typeface="Calibri"/>
                <a:cs typeface="Calibri"/>
              </a:rPr>
              <a:t> lain </a:t>
            </a:r>
            <a:r>
              <a:rPr lang="en-US" sz="1200" dirty="0" err="1">
                <a:latin typeface="Calibri"/>
                <a:cs typeface="Calibri"/>
              </a:rPr>
              <a:t>dibayarkan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secara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bertahap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mengikuti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jadwal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tertentu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sampai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tanggal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akhir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laporan</a:t>
            </a:r>
            <a:r>
              <a:rPr lang="en-US" sz="1200" dirty="0">
                <a:latin typeface="Calibri"/>
                <a:cs typeface="Calibri"/>
              </a:rPr>
              <a:t> KIK EBA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Pembayaran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pokok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bunga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dibayarkan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secara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tidak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tetap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mengikuti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tertentu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hingga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jatuh</a:t>
            </a:r>
            <a:r>
              <a:rPr lang="en-US" sz="1200" dirty="0">
                <a:latin typeface="Calibri"/>
                <a:cs typeface="Calibri"/>
              </a:rPr>
              <a:t> tempo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Pembayaran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pokok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bunga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dibayarkan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secara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tetap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mengikuti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tertentu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hingga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jatuh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tempo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Total </a:t>
            </a:r>
            <a:r>
              <a:rPr lang="en-US" sz="1200" dirty="0" err="1">
                <a:latin typeface="Calibri"/>
                <a:cs typeface="Calibri"/>
              </a:rPr>
              <a:t>penjumlahan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nilai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tagihan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telah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dihapus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buku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sampai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tanggal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akhir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laporan</a:t>
            </a:r>
            <a:r>
              <a:rPr lang="en-US" sz="1200" dirty="0">
                <a:latin typeface="Calibri"/>
                <a:cs typeface="Calibri"/>
              </a:rPr>
              <a:t> KIK EBA </a:t>
            </a:r>
            <a:r>
              <a:rPr lang="en-US" sz="1200" dirty="0" err="1">
                <a:latin typeface="Calibri"/>
                <a:cs typeface="Calibri"/>
              </a:rPr>
              <a:t>dibayarkan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sekaligus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 smtClean="0">
                <a:latin typeface="Calibri"/>
                <a:cs typeface="Calibri"/>
              </a:rPr>
              <a:t>Jakarta </a:t>
            </a:r>
            <a:r>
              <a:rPr lang="en-US" sz="1200" dirty="0">
                <a:latin typeface="Calibri"/>
                <a:cs typeface="Calibri"/>
              </a:rPr>
              <a:t>Islamic Index (JII) </a:t>
            </a:r>
            <a:r>
              <a:rPr lang="en-US" sz="1200" dirty="0" err="1">
                <a:latin typeface="Calibri"/>
                <a:cs typeface="Calibri"/>
              </a:rPr>
              <a:t>berisi</a:t>
            </a:r>
            <a:r>
              <a:rPr lang="en-US" sz="1200" dirty="0">
                <a:latin typeface="Calibri"/>
                <a:cs typeface="Calibri"/>
              </a:rPr>
              <a:t> …. </a:t>
            </a:r>
            <a:r>
              <a:rPr lang="en-US" sz="1200" dirty="0" err="1">
                <a:latin typeface="Calibri"/>
                <a:cs typeface="Calibri"/>
              </a:rPr>
              <a:t>Saham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100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80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45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30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 smtClean="0">
                <a:latin typeface="Calibri"/>
                <a:cs typeface="Calibri"/>
              </a:rPr>
              <a:t>Benchmark </a:t>
            </a:r>
            <a:r>
              <a:rPr lang="en-US" sz="1200" dirty="0">
                <a:latin typeface="Calibri"/>
                <a:cs typeface="Calibri"/>
              </a:rPr>
              <a:t>yang </a:t>
            </a:r>
            <a:r>
              <a:rPr lang="en-US" sz="1200" dirty="0" err="1">
                <a:latin typeface="Calibri"/>
                <a:cs typeface="Calibri"/>
              </a:rPr>
              <a:t>tepat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bagi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pengukuran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kinerja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adalah</a:t>
            </a:r>
            <a:r>
              <a:rPr lang="en-US" sz="1200" dirty="0">
                <a:latin typeface="Calibri"/>
                <a:cs typeface="Calibri"/>
              </a:rPr>
              <a:t> : 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smtClean="0">
                <a:latin typeface="Calibri"/>
                <a:cs typeface="Calibri"/>
              </a:rPr>
              <a:t>RDPT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 smtClean="0">
                <a:latin typeface="Calibri"/>
                <a:cs typeface="Calibri"/>
              </a:rPr>
              <a:t>, RDC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IHSG, </a:t>
            </a:r>
            <a:r>
              <a:rPr lang="en-US" sz="1200" dirty="0" smtClean="0">
                <a:latin typeface="Calibri"/>
                <a:cs typeface="Calibri"/>
              </a:rPr>
              <a:t>RDS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smtClean="0">
                <a:latin typeface="Calibri"/>
                <a:cs typeface="Calibri"/>
              </a:rPr>
              <a:t>IHSG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RDPU 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, RDPT 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, RDC :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, RDS : IHSG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, RDPT 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, RDC :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IHSG, RDS : IHSG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 </a:t>
            </a:r>
            <a:r>
              <a:rPr lang="en-US" sz="1200" dirty="0">
                <a:latin typeface="Calibri"/>
                <a:cs typeface="Calibri"/>
              </a:rPr>
              <a:t>: </a:t>
            </a:r>
            <a:r>
              <a:rPr lang="en-US" sz="1200" dirty="0" err="1">
                <a:latin typeface="Calibri"/>
                <a:cs typeface="Calibri"/>
              </a:rPr>
              <a:t>Suku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bunga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penjaminan</a:t>
            </a:r>
            <a:r>
              <a:rPr lang="en-US" sz="1200" dirty="0">
                <a:latin typeface="Calibri"/>
                <a:cs typeface="Calibri"/>
              </a:rPr>
              <a:t>, RDPT 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Indeks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, RDC : </a:t>
            </a:r>
            <a:r>
              <a:rPr lang="en-US" sz="1200" dirty="0" err="1">
                <a:latin typeface="Calibri"/>
                <a:cs typeface="Calibri"/>
              </a:rPr>
              <a:t>Deposito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IHSG, RDS : IHSG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r>
              <a:rPr lang="en-US" sz="1200" dirty="0" err="1">
                <a:latin typeface="Calibri"/>
                <a:cs typeface="Calibri"/>
              </a:rPr>
              <a:t>Agen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Penjual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Dana (APERD) </a:t>
            </a:r>
            <a:r>
              <a:rPr lang="en-US" sz="1200" dirty="0" err="1">
                <a:latin typeface="Calibri"/>
                <a:cs typeface="Calibri"/>
              </a:rPr>
              <a:t>boleh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melakukan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tindakan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berikut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kecuali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melakukan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prosedur</a:t>
            </a:r>
            <a:r>
              <a:rPr lang="en-US" sz="1200" dirty="0">
                <a:latin typeface="Calibri"/>
                <a:cs typeface="Calibri"/>
              </a:rPr>
              <a:t> Know Your Customer (KYC)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memastikan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investor </a:t>
            </a:r>
            <a:r>
              <a:rPr lang="en-US" sz="1200" dirty="0" err="1">
                <a:latin typeface="Calibri"/>
                <a:cs typeface="Calibri"/>
              </a:rPr>
              <a:t>membaca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prospektus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sebelum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mengetahui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profil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risiko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menerangkan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bahwa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murah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pasti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memberikan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keuntungan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besar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daripada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sudah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mahal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77"/>
            </a:pPr>
            <a:endParaRPr lang="en-ID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00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84"/>
            </a:pPr>
            <a:r>
              <a:rPr lang="en-US" sz="1200" dirty="0" err="1">
                <a:latin typeface="Calibri"/>
                <a:cs typeface="Calibri"/>
              </a:rPr>
              <a:t>Motivasi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Pensiun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berinvestasi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saham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adalah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Dana </a:t>
            </a:r>
            <a:r>
              <a:rPr lang="en-US" sz="1200" dirty="0" err="1">
                <a:latin typeface="Calibri"/>
                <a:cs typeface="Calibri"/>
              </a:rPr>
              <a:t>Pensiun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mendapatkan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jika</a:t>
            </a:r>
            <a:r>
              <a:rPr lang="en-US" sz="1200" dirty="0">
                <a:latin typeface="Calibri"/>
                <a:cs typeface="Calibri"/>
              </a:rPr>
              <a:t> timing </a:t>
            </a:r>
            <a:r>
              <a:rPr lang="en-US" sz="1200" dirty="0" err="1">
                <a:latin typeface="Calibri"/>
                <a:cs typeface="Calibri"/>
              </a:rPr>
              <a:t>atau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pemilihan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waktu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masuk</a:t>
            </a:r>
            <a:r>
              <a:rPr lang="en-US" sz="1200" dirty="0">
                <a:latin typeface="Calibri"/>
                <a:cs typeface="Calibri"/>
              </a:rPr>
              <a:t>/</a:t>
            </a:r>
            <a:r>
              <a:rPr lang="en-US" sz="1200" dirty="0" err="1">
                <a:latin typeface="Calibri"/>
                <a:cs typeface="Calibri"/>
              </a:rPr>
              <a:t>keluar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saham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tepat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pemilihan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sahamnya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juga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tepat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Dalam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panjang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saham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berpotensi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meraih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keuntungan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tinggi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di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diasuransikan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terhadap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kerugian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Potensi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keuntungan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dalam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jangka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jauh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melebihi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bersifat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hutang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err="1" smtClean="0">
                <a:latin typeface="Calibri"/>
                <a:cs typeface="Calibri"/>
              </a:rPr>
              <a:t>Formulir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Kuesioner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Profil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Pemodal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informasi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bawah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ini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kecuali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penghasilan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investor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pengetahuan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investor </a:t>
            </a:r>
            <a:r>
              <a:rPr lang="en-US" sz="1200" dirty="0" err="1">
                <a:latin typeface="Calibri"/>
                <a:cs typeface="Calibri"/>
              </a:rPr>
              <a:t>tentang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pasar</a:t>
            </a:r>
            <a:r>
              <a:rPr lang="en-US" sz="1200" dirty="0">
                <a:latin typeface="Calibri"/>
                <a:cs typeface="Calibri"/>
              </a:rPr>
              <a:t> modal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tingkat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penerimaan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risiko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rata</a:t>
            </a:r>
            <a:r>
              <a:rPr lang="en-US" sz="1200" dirty="0">
                <a:latin typeface="Calibri"/>
                <a:cs typeface="Calibri"/>
              </a:rPr>
              <a:t>-rata </a:t>
            </a:r>
            <a:r>
              <a:rPr lang="en-US" sz="1200" dirty="0" err="1">
                <a:latin typeface="Calibri"/>
                <a:cs typeface="Calibri"/>
              </a:rPr>
              <a:t>pengeluaran</a:t>
            </a:r>
            <a:r>
              <a:rPr lang="en-US" sz="1200" dirty="0">
                <a:latin typeface="Calibri"/>
                <a:cs typeface="Calibri"/>
              </a:rPr>
              <a:t> (expense)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err="1" smtClean="0">
                <a:latin typeface="Calibri"/>
                <a:cs typeface="Calibri"/>
              </a:rPr>
              <a:t>Agen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Penjual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Dana (APERD) </a:t>
            </a:r>
            <a:r>
              <a:rPr lang="en-US" sz="1200" dirty="0" err="1">
                <a:latin typeface="Calibri"/>
                <a:cs typeface="Calibri"/>
              </a:rPr>
              <a:t>perlu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mengetahui</a:t>
            </a:r>
            <a:r>
              <a:rPr lang="en-US" sz="1200" dirty="0">
                <a:latin typeface="Calibri"/>
                <a:cs typeface="Calibri"/>
              </a:rPr>
              <a:t> data investor, </a:t>
            </a:r>
            <a:r>
              <a:rPr lang="en-US" sz="1200" dirty="0" err="1">
                <a:latin typeface="Calibri"/>
                <a:cs typeface="Calibri"/>
              </a:rPr>
              <a:t>antara</a:t>
            </a:r>
            <a:r>
              <a:rPr lang="en-US" sz="1200" dirty="0">
                <a:latin typeface="Calibri"/>
                <a:cs typeface="Calibri"/>
              </a:rPr>
              <a:t> lain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sumber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tujuan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Nomor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Pokok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Wajib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Pajak</a:t>
            </a:r>
            <a:r>
              <a:rPr lang="en-US" sz="1200" dirty="0">
                <a:latin typeface="Calibri"/>
                <a:cs typeface="Calibri"/>
              </a:rPr>
              <a:t> (NPWP)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Semua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smtClean="0">
                <a:latin typeface="Calibri"/>
                <a:cs typeface="Calibri"/>
              </a:rPr>
              <a:t>Yang </a:t>
            </a:r>
            <a:r>
              <a:rPr lang="en-US" sz="1200" dirty="0" err="1">
                <a:latin typeface="Calibri"/>
                <a:cs typeface="Calibri"/>
              </a:rPr>
              <a:t>dimaksud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kebijakan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alokasi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aset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berbagai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instrumen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strategi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pemilihan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emiten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berada</a:t>
            </a:r>
            <a:r>
              <a:rPr lang="en-US" sz="1200" dirty="0">
                <a:latin typeface="Calibri"/>
                <a:cs typeface="Calibri"/>
              </a:rPr>
              <a:t> di investment universe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Standar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Operasi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Prosedur</a:t>
            </a:r>
            <a:r>
              <a:rPr lang="en-US" sz="1200" dirty="0">
                <a:latin typeface="Calibri"/>
                <a:cs typeface="Calibri"/>
              </a:rPr>
              <a:t> (SOP)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pemilihan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industri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kemudian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emiten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sesuai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tujuan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smtClean="0">
                <a:latin typeface="Calibri"/>
                <a:cs typeface="Calibri"/>
              </a:rPr>
              <a:t>Update </a:t>
            </a:r>
            <a:r>
              <a:rPr lang="en-US" sz="1200" dirty="0">
                <a:latin typeface="Calibri"/>
                <a:cs typeface="Calibri"/>
              </a:rPr>
              <a:t>Proses </a:t>
            </a:r>
            <a:r>
              <a:rPr lang="en-US" sz="1200" dirty="0" err="1">
                <a:latin typeface="Calibri"/>
                <a:cs typeface="Calibri"/>
              </a:rPr>
              <a:t>Pengenalan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Nasabah</a:t>
            </a:r>
            <a:r>
              <a:rPr lang="en-US" sz="1200" dirty="0">
                <a:latin typeface="Calibri"/>
                <a:cs typeface="Calibri"/>
              </a:rPr>
              <a:t> (KYC) </a:t>
            </a:r>
            <a:r>
              <a:rPr lang="en-US" sz="1200" dirty="0" err="1">
                <a:latin typeface="Calibri"/>
                <a:cs typeface="Calibri"/>
              </a:rPr>
              <a:t>bagi</a:t>
            </a:r>
            <a:r>
              <a:rPr lang="en-US" sz="1200" dirty="0">
                <a:latin typeface="Calibri"/>
                <a:cs typeface="Calibri"/>
              </a:rPr>
              <a:t> investor </a:t>
            </a:r>
            <a:r>
              <a:rPr lang="en-US" sz="1200" dirty="0" err="1">
                <a:latin typeface="Calibri"/>
                <a:cs typeface="Calibri"/>
              </a:rPr>
              <a:t>kategori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risiko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menengah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wajib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dilakukan</a:t>
            </a:r>
            <a:r>
              <a:rPr lang="en-US" sz="1200" dirty="0">
                <a:latin typeface="Calibri"/>
                <a:cs typeface="Calibri"/>
              </a:rPr>
              <a:t> paling </a:t>
            </a:r>
            <a:r>
              <a:rPr lang="en-US" sz="1200" dirty="0" err="1">
                <a:latin typeface="Calibri"/>
                <a:cs typeface="Calibri"/>
              </a:rPr>
              <a:t>tidak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setiap</a:t>
            </a:r>
            <a:r>
              <a:rPr lang="en-US" sz="1200" dirty="0">
                <a:latin typeface="Calibri"/>
                <a:cs typeface="Calibri"/>
              </a:rPr>
              <a:t> ….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6 </a:t>
            </a:r>
            <a:r>
              <a:rPr lang="en-US" sz="1200" dirty="0" err="1">
                <a:latin typeface="Calibri"/>
                <a:cs typeface="Calibri"/>
              </a:rPr>
              <a:t>bulan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9 </a:t>
            </a:r>
            <a:r>
              <a:rPr lang="en-US" sz="1200" dirty="0" err="1">
                <a:latin typeface="Calibri"/>
                <a:cs typeface="Calibri"/>
              </a:rPr>
              <a:t>bulan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1 </a:t>
            </a:r>
            <a:r>
              <a:rPr lang="en-US" sz="1200" dirty="0" err="1">
                <a:latin typeface="Calibri"/>
                <a:cs typeface="Calibri"/>
              </a:rPr>
              <a:t>tahun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2 </a:t>
            </a:r>
            <a:r>
              <a:rPr lang="en-US" sz="1200" dirty="0" err="1">
                <a:latin typeface="Calibri"/>
                <a:cs typeface="Calibri"/>
              </a:rPr>
              <a:t>tahun</a:t>
            </a:r>
            <a:r>
              <a:rPr lang="en-US" sz="1200" dirty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err="1" smtClean="0">
                <a:latin typeface="Calibri"/>
                <a:cs typeface="Calibri"/>
              </a:rPr>
              <a:t>Nilai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Pasar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Wajar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ditentukan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oleh</a:t>
            </a:r>
            <a:r>
              <a:rPr lang="en-US" sz="1200" dirty="0">
                <a:latin typeface="Calibri"/>
                <a:cs typeface="Calibri"/>
              </a:rPr>
              <a:t> … </a:t>
            </a:r>
            <a:r>
              <a:rPr lang="mr-IN" sz="1200" dirty="0" smtClean="0">
                <a:latin typeface="Calibri"/>
                <a:cs typeface="Calibri"/>
              </a:rPr>
              <a:t>……</a:t>
            </a:r>
            <a:r>
              <a:rPr lang="en-US" sz="1200" dirty="0" smtClean="0">
                <a:latin typeface="Calibri"/>
                <a:cs typeface="Calibri"/>
              </a:rPr>
              <a:t>.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dilaporkan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mr-IN" sz="1200" dirty="0" smtClean="0">
                <a:latin typeface="Calibri"/>
                <a:cs typeface="Calibri"/>
              </a:rPr>
              <a:t>………</a:t>
            </a:r>
            <a:r>
              <a:rPr lang="en-US" sz="1200" dirty="0" smtClean="0">
                <a:latin typeface="Calibri"/>
                <a:cs typeface="Calibri"/>
              </a:rPr>
              <a:t>…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Manajer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; Bank </a:t>
            </a:r>
            <a:r>
              <a:rPr lang="en-US" sz="1200" dirty="0" err="1">
                <a:latin typeface="Calibri"/>
                <a:cs typeface="Calibri"/>
              </a:rPr>
              <a:t>Kustodian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Bank </a:t>
            </a:r>
            <a:r>
              <a:rPr lang="en-US" sz="1200" dirty="0" err="1">
                <a:latin typeface="Calibri"/>
                <a:cs typeface="Calibri"/>
              </a:rPr>
              <a:t>Kustodian</a:t>
            </a:r>
            <a:r>
              <a:rPr lang="en-US" sz="1200" dirty="0">
                <a:latin typeface="Calibri"/>
                <a:cs typeface="Calibri"/>
              </a:rPr>
              <a:t>;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Lembaga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Penilai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; Bank </a:t>
            </a:r>
            <a:r>
              <a:rPr lang="en-US" sz="1200" dirty="0" err="1">
                <a:latin typeface="Calibri"/>
                <a:cs typeface="Calibri"/>
              </a:rPr>
              <a:t>Kustodian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Bursa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; </a:t>
            </a:r>
            <a:r>
              <a:rPr lang="en-US" sz="1200" dirty="0" err="1">
                <a:latin typeface="Calibri"/>
                <a:cs typeface="Calibri"/>
              </a:rPr>
              <a:t>Otoritas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Keuangan</a:t>
            </a:r>
            <a:r>
              <a:rPr lang="en-US" sz="1200" dirty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err="1" smtClean="0">
                <a:latin typeface="Calibri"/>
                <a:cs typeface="Calibri"/>
              </a:rPr>
              <a:t>Penilaian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NAB/UP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berbentuk</a:t>
            </a:r>
            <a:r>
              <a:rPr lang="en-US" sz="1200" dirty="0">
                <a:latin typeface="Calibri"/>
                <a:cs typeface="Calibri"/>
              </a:rPr>
              <a:t> KIK </a:t>
            </a:r>
            <a:r>
              <a:rPr lang="en-US" sz="1200" dirty="0" err="1">
                <a:latin typeface="Calibri"/>
                <a:cs typeface="Calibri"/>
              </a:rPr>
              <a:t>dilakukan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secara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harian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dilaporkan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bisnis</a:t>
            </a:r>
            <a:r>
              <a:rPr lang="en-US" sz="1200" dirty="0">
                <a:latin typeface="Calibri"/>
                <a:cs typeface="Calibri"/>
              </a:rPr>
              <a:t>, tabloid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media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harian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dilaporkan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bisnis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mingguan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dilaporkan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cetak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mingguan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dilaporkan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err="1">
                <a:latin typeface="Calibri"/>
                <a:cs typeface="Calibri"/>
              </a:rPr>
              <a:t>Seorang</a:t>
            </a:r>
            <a:r>
              <a:rPr lang="en-US" sz="1200" dirty="0">
                <a:latin typeface="Calibri"/>
                <a:cs typeface="Calibri"/>
              </a:rPr>
              <a:t> investor </a:t>
            </a:r>
            <a:r>
              <a:rPr lang="en-US" sz="1200" dirty="0" err="1">
                <a:latin typeface="Calibri"/>
                <a:cs typeface="Calibri"/>
              </a:rPr>
              <a:t>pensiunan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berusia</a:t>
            </a:r>
            <a:r>
              <a:rPr lang="en-US" sz="1200" dirty="0">
                <a:latin typeface="Calibri"/>
                <a:cs typeface="Calibri"/>
              </a:rPr>
              <a:t> 60 </a:t>
            </a:r>
            <a:r>
              <a:rPr lang="en-US" sz="1200" dirty="0" err="1">
                <a:latin typeface="Calibri"/>
                <a:cs typeface="Calibri"/>
              </a:rPr>
              <a:t>tahun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ingin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dibuatkan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alokasi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aset</a:t>
            </a:r>
            <a:r>
              <a:rPr lang="en-US" sz="1200" dirty="0">
                <a:latin typeface="Calibri"/>
                <a:cs typeface="Calibri"/>
              </a:rPr>
              <a:t>. </a:t>
            </a:r>
            <a:r>
              <a:rPr lang="en-US" sz="1200" dirty="0" err="1">
                <a:latin typeface="Calibri"/>
                <a:cs typeface="Calibri"/>
              </a:rPr>
              <a:t>Manakah</a:t>
            </a:r>
            <a:r>
              <a:rPr lang="en-US" sz="1200" dirty="0">
                <a:latin typeface="Calibri"/>
                <a:cs typeface="Calibri"/>
              </a:rPr>
              <a:t> yang paling </a:t>
            </a:r>
            <a:r>
              <a:rPr lang="en-US" sz="1200" dirty="0" err="1">
                <a:latin typeface="Calibri"/>
                <a:cs typeface="Calibri"/>
              </a:rPr>
              <a:t>cocok</a:t>
            </a:r>
            <a:r>
              <a:rPr lang="en-US" sz="1200" dirty="0" smtClean="0">
                <a:latin typeface="Calibri"/>
                <a:cs typeface="Calibri"/>
              </a:rPr>
              <a:t>?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</a:t>
            </a:r>
            <a:r>
              <a:rPr lang="en-US" sz="1200" dirty="0">
                <a:latin typeface="Calibri"/>
                <a:cs typeface="Calibri"/>
              </a:rPr>
              <a:t>:30%, RDPT:40%, RDS:30%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</a:t>
            </a:r>
            <a:r>
              <a:rPr lang="en-US" sz="1200" dirty="0">
                <a:latin typeface="Calibri"/>
                <a:cs typeface="Calibri"/>
              </a:rPr>
              <a:t>:20%, RDPT:40%, RDS:40%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</a:t>
            </a:r>
            <a:r>
              <a:rPr lang="en-US" sz="1200" dirty="0">
                <a:latin typeface="Calibri"/>
                <a:cs typeface="Calibri"/>
              </a:rPr>
              <a:t>:20%, RDPT:30%, RDC:10%, RDS:40%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RDPU</a:t>
            </a:r>
            <a:r>
              <a:rPr lang="en-US" sz="1200" dirty="0">
                <a:latin typeface="Calibri"/>
                <a:cs typeface="Calibri"/>
              </a:rPr>
              <a:t>:10%, RDPT:50%, RDS:40%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84"/>
            </a:pPr>
            <a:r>
              <a:rPr lang="en-US" sz="1200" dirty="0" smtClean="0">
                <a:latin typeface="Calibri"/>
                <a:cs typeface="Calibri"/>
              </a:rPr>
              <a:t>Investor </a:t>
            </a:r>
            <a:r>
              <a:rPr lang="en-US" sz="1200" dirty="0" err="1">
                <a:latin typeface="Calibri"/>
                <a:cs typeface="Calibri"/>
              </a:rPr>
              <a:t>menginginkan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Rp</a:t>
            </a:r>
            <a:r>
              <a:rPr lang="en-US" sz="1200" dirty="0">
                <a:latin typeface="Calibri"/>
                <a:cs typeface="Calibri"/>
              </a:rPr>
              <a:t> 1 </a:t>
            </a:r>
            <a:r>
              <a:rPr lang="en-US" sz="1200" dirty="0" err="1">
                <a:latin typeface="Calibri"/>
                <a:cs typeface="Calibri"/>
              </a:rPr>
              <a:t>juta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menjadi</a:t>
            </a:r>
            <a:r>
              <a:rPr lang="en-US" sz="1200" dirty="0">
                <a:latin typeface="Calibri"/>
                <a:cs typeface="Calibri"/>
              </a:rPr>
              <a:t> 2 kali </a:t>
            </a:r>
            <a:r>
              <a:rPr lang="en-US" sz="1200" dirty="0" err="1">
                <a:latin typeface="Calibri"/>
                <a:cs typeface="Calibri"/>
              </a:rPr>
              <a:t>lipat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dalam</a:t>
            </a:r>
            <a:r>
              <a:rPr lang="en-US" sz="1200" dirty="0">
                <a:latin typeface="Calibri"/>
                <a:cs typeface="Calibri"/>
              </a:rPr>
              <a:t> 9 </a:t>
            </a:r>
            <a:r>
              <a:rPr lang="en-US" sz="1200" dirty="0" err="1">
                <a:latin typeface="Calibri"/>
                <a:cs typeface="Calibri"/>
              </a:rPr>
              <a:t>tahun</a:t>
            </a:r>
            <a:r>
              <a:rPr lang="en-US" sz="1200" dirty="0">
                <a:latin typeface="Calibri"/>
                <a:cs typeface="Calibri"/>
              </a:rPr>
              <a:t>. </a:t>
            </a:r>
            <a:r>
              <a:rPr lang="en-US" sz="1200" dirty="0" err="1">
                <a:latin typeface="Calibri"/>
                <a:cs typeface="Calibri"/>
              </a:rPr>
              <a:t>Berapakah</a:t>
            </a:r>
            <a:r>
              <a:rPr lang="en-US" sz="1200" dirty="0">
                <a:latin typeface="Calibri"/>
                <a:cs typeface="Calibri"/>
              </a:rPr>
              <a:t> return yang </a:t>
            </a:r>
            <a:r>
              <a:rPr lang="en-US" sz="1200" dirty="0" err="1">
                <a:latin typeface="Calibri"/>
                <a:cs typeface="Calibri"/>
              </a:rPr>
              <a:t>dibutuhkan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setiap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tahunnya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8</a:t>
            </a:r>
            <a:r>
              <a:rPr lang="en-US" sz="1200" dirty="0" smtClean="0">
                <a:latin typeface="Calibri"/>
                <a:cs typeface="Calibri"/>
              </a:rPr>
              <a:t>%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9</a:t>
            </a:r>
            <a:r>
              <a:rPr lang="en-US" sz="1200" dirty="0" smtClean="0">
                <a:latin typeface="Calibri"/>
                <a:cs typeface="Calibri"/>
              </a:rPr>
              <a:t>%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7%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10</a:t>
            </a:r>
            <a:r>
              <a:rPr lang="en-US" sz="1200" dirty="0">
                <a:latin typeface="Calibri"/>
                <a:cs typeface="Calibri"/>
              </a:rPr>
              <a:t>% </a:t>
            </a:r>
            <a:endParaRPr lang="en-US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83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Berikut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pernyataan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tentang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kecuali</a:t>
            </a:r>
            <a:r>
              <a:rPr lang="en-US" sz="1200" dirty="0">
                <a:latin typeface="Calibri"/>
                <a:cs typeface="Calibri"/>
              </a:rPr>
              <a:t> :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Opsi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Amerika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membolehkan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pemegangnya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mengeksekusi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periode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sebelum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saat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jatuh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tempo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merupakan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tapi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kewajiban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Jatuh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tempo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Memesan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Terlebih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Dahulu</a:t>
            </a:r>
            <a:r>
              <a:rPr lang="en-US" sz="1200" dirty="0">
                <a:latin typeface="Calibri"/>
                <a:cs typeface="Calibri"/>
              </a:rPr>
              <a:t> (HMETD)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Jenis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call </a:t>
            </a:r>
            <a:r>
              <a:rPr lang="en-US" sz="1200" dirty="0" err="1">
                <a:latin typeface="Calibri"/>
                <a:cs typeface="Calibri"/>
              </a:rPr>
              <a:t>atau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opsi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smtClean="0">
                <a:latin typeface="Calibri"/>
                <a:cs typeface="Calibri"/>
              </a:rPr>
              <a:t>put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Jika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suku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bunga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naik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maka</a:t>
            </a:r>
            <a:r>
              <a:rPr lang="en-US" sz="1200" dirty="0">
                <a:latin typeface="Calibri"/>
                <a:cs typeface="Calibri"/>
              </a:rPr>
              <a:t> Yield </a:t>
            </a:r>
            <a:r>
              <a:rPr lang="en-US" sz="1200" dirty="0" err="1">
                <a:latin typeface="Calibri"/>
                <a:cs typeface="Calibri"/>
              </a:rPr>
              <a:t>Obligasi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akan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naik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tetap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turun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berfluktuasi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Fungsi</a:t>
            </a:r>
            <a:r>
              <a:rPr lang="en-US" sz="1200" dirty="0" err="1">
                <a:latin typeface="Calibri"/>
                <a:cs typeface="Calibri"/>
              </a:rPr>
              <a:t>-fungsi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wajib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adalah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berikut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kecuali</a:t>
            </a:r>
            <a:r>
              <a:rPr lang="en-US" sz="1200" dirty="0">
                <a:latin typeface="Calibri"/>
                <a:cs typeface="Calibri"/>
              </a:rPr>
              <a:t> : A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legal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perdagangan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(dealing)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manajemen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risiko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pemasaran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Dana </a:t>
            </a:r>
            <a:r>
              <a:rPr lang="en-US" sz="1200" dirty="0" err="1">
                <a:latin typeface="Calibri"/>
                <a:cs typeface="Calibri"/>
              </a:rPr>
              <a:t>Terproteksi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Penjaminan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wajib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mengelola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menurut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kebijakan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seperti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diungkapkan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dalam</a:t>
            </a:r>
            <a:r>
              <a:rPr lang="en-US" sz="1200" dirty="0">
                <a:latin typeface="Calibri"/>
                <a:cs typeface="Calibri"/>
              </a:rPr>
              <a:t> KIK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/</a:t>
            </a:r>
            <a:r>
              <a:rPr lang="en-US" sz="1200" dirty="0" err="1">
                <a:latin typeface="Calibri"/>
                <a:cs typeface="Calibri"/>
              </a:rPr>
              <a:t>atau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Prospektus</a:t>
            </a:r>
            <a:r>
              <a:rPr lang="en-US" sz="1200" dirty="0">
                <a:latin typeface="Calibri"/>
                <a:cs typeface="Calibri"/>
              </a:rPr>
              <a:t> paling </a:t>
            </a:r>
            <a:r>
              <a:rPr lang="en-US" sz="1200" dirty="0" err="1">
                <a:latin typeface="Calibri"/>
                <a:cs typeface="Calibri"/>
              </a:rPr>
              <a:t>lambat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dalam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waktu</a:t>
            </a:r>
            <a:r>
              <a:rPr lang="en-US" sz="1200" dirty="0">
                <a:latin typeface="Calibri"/>
                <a:cs typeface="Calibri"/>
              </a:rPr>
              <a:t> … </a:t>
            </a:r>
            <a:r>
              <a:rPr lang="en-US" sz="1200" dirty="0" err="1">
                <a:latin typeface="Calibri"/>
                <a:cs typeface="Calibri"/>
              </a:rPr>
              <a:t>hari</a:t>
            </a:r>
            <a:r>
              <a:rPr lang="en-US" sz="1200" dirty="0">
                <a:latin typeface="Calibri"/>
                <a:cs typeface="Calibri"/>
              </a:rPr>
              <a:t> Bursa </a:t>
            </a:r>
            <a:r>
              <a:rPr lang="en-US" sz="1200" dirty="0" err="1">
                <a:latin typeface="Calibri"/>
                <a:cs typeface="Calibri"/>
              </a:rPr>
              <a:t>sejak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efektif</a:t>
            </a:r>
            <a:r>
              <a:rPr lang="en-US" sz="1200" dirty="0">
                <a:latin typeface="Calibri"/>
                <a:cs typeface="Calibri"/>
              </a:rPr>
              <a:t>.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30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60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120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150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Pejabat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Penanggung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Jawab</a:t>
            </a:r>
            <a:r>
              <a:rPr lang="en-US" sz="1200" dirty="0">
                <a:latin typeface="Calibri"/>
                <a:cs typeface="Calibri"/>
              </a:rPr>
              <a:t> (PPJ) yang </a:t>
            </a:r>
            <a:r>
              <a:rPr lang="en-US" sz="1200" dirty="0" err="1">
                <a:latin typeface="Calibri"/>
                <a:cs typeface="Calibri"/>
              </a:rPr>
              <a:t>ada</a:t>
            </a:r>
            <a:r>
              <a:rPr lang="en-US" sz="1200" dirty="0">
                <a:latin typeface="Calibri"/>
                <a:cs typeface="Calibri"/>
              </a:rPr>
              <a:t> di APERD </a:t>
            </a:r>
            <a:r>
              <a:rPr lang="en-US" sz="1200" dirty="0" err="1">
                <a:latin typeface="Calibri"/>
                <a:cs typeface="Calibri"/>
              </a:rPr>
              <a:t>dilarang</a:t>
            </a:r>
            <a:r>
              <a:rPr lang="en-US" sz="1200" dirty="0">
                <a:latin typeface="Calibri"/>
                <a:cs typeface="Calibri"/>
              </a:rPr>
              <a:t>: C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merangkap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kerja</a:t>
            </a:r>
            <a:r>
              <a:rPr lang="en-US" sz="1200" dirty="0">
                <a:latin typeface="Calibri"/>
                <a:cs typeface="Calibri"/>
              </a:rPr>
              <a:t> di </a:t>
            </a:r>
            <a:r>
              <a:rPr lang="en-US" sz="1200" dirty="0" err="1">
                <a:latin typeface="Calibri"/>
                <a:cs typeface="Calibri"/>
              </a:rPr>
              <a:t>perusahaan</a:t>
            </a:r>
            <a:r>
              <a:rPr lang="en-US" sz="1200" dirty="0">
                <a:latin typeface="Calibri"/>
                <a:cs typeface="Calibri"/>
              </a:rPr>
              <a:t> lain 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menjual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dana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Jawaban</a:t>
            </a:r>
            <a:r>
              <a:rPr lang="en-US" sz="1200" dirty="0">
                <a:latin typeface="Calibri"/>
                <a:cs typeface="Calibri"/>
              </a:rPr>
              <a:t> A&amp;B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Jawaban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A&amp;B </a:t>
            </a:r>
            <a:r>
              <a:rPr lang="en-US" sz="1200" dirty="0" err="1">
                <a:latin typeface="Calibri"/>
                <a:cs typeface="Calibri"/>
              </a:rPr>
              <a:t>salah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Dana </a:t>
            </a:r>
            <a:r>
              <a:rPr lang="en-US" sz="1200" dirty="0" err="1">
                <a:latin typeface="Calibri"/>
                <a:cs typeface="Calibri"/>
              </a:rPr>
              <a:t>Pendapatan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Tetap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adalah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Dana yang </a:t>
            </a:r>
            <a:r>
              <a:rPr lang="en-US" sz="1200" dirty="0" err="1">
                <a:latin typeface="Calibri"/>
                <a:cs typeface="Calibri"/>
              </a:rPr>
              <a:t>berinvestasi</a:t>
            </a:r>
            <a:r>
              <a:rPr lang="en-US" sz="1200" dirty="0">
                <a:latin typeface="Calibri"/>
                <a:cs typeface="Calibri"/>
              </a:rPr>
              <a:t> minimum 80% di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bersifat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hutang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Dana yang </a:t>
            </a:r>
            <a:r>
              <a:rPr lang="en-US" sz="1200" dirty="0" err="1">
                <a:latin typeface="Calibri"/>
                <a:cs typeface="Calibri"/>
              </a:rPr>
              <a:t>memberikan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hasil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pendapatan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tetap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Dana yang </a:t>
            </a:r>
            <a:r>
              <a:rPr lang="en-US" sz="1200" dirty="0" err="1">
                <a:latin typeface="Calibri"/>
                <a:cs typeface="Calibri"/>
              </a:rPr>
              <a:t>berinvestasi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maksimal</a:t>
            </a:r>
            <a:r>
              <a:rPr lang="en-US" sz="1200" dirty="0">
                <a:latin typeface="Calibri"/>
                <a:cs typeface="Calibri"/>
              </a:rPr>
              <a:t> 79% di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hutang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maksimal</a:t>
            </a:r>
            <a:r>
              <a:rPr lang="en-US" sz="1200" dirty="0">
                <a:latin typeface="Calibri"/>
                <a:cs typeface="Calibri"/>
              </a:rPr>
              <a:t> 79% di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ekuitas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Dana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maksimal</a:t>
            </a:r>
            <a:r>
              <a:rPr lang="en-US" sz="1200" dirty="0">
                <a:latin typeface="Calibri"/>
                <a:cs typeface="Calibri"/>
              </a:rPr>
              <a:t> 80% di </a:t>
            </a:r>
            <a:r>
              <a:rPr lang="en-US" sz="1200" dirty="0" err="1">
                <a:latin typeface="Calibri"/>
                <a:cs typeface="Calibri"/>
              </a:rPr>
              <a:t>surat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hutang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Ciri-ciri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Reksa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Pasar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adalah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berikut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kecuali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smtClean="0">
                <a:latin typeface="Calibri"/>
                <a:cs typeface="Calibri"/>
              </a:rPr>
              <a:t>NAB</a:t>
            </a:r>
            <a:r>
              <a:rPr lang="en-US" sz="1200" dirty="0">
                <a:latin typeface="Calibri"/>
                <a:cs typeface="Calibri"/>
              </a:rPr>
              <a:t>/UP = </a:t>
            </a:r>
            <a:r>
              <a:rPr lang="en-US" sz="1200" dirty="0" err="1">
                <a:latin typeface="Calibri"/>
                <a:cs typeface="Calibri"/>
              </a:rPr>
              <a:t>Rp</a:t>
            </a:r>
            <a:r>
              <a:rPr lang="en-US" sz="1200" dirty="0">
                <a:latin typeface="Calibri"/>
                <a:cs typeface="Calibri"/>
              </a:rPr>
              <a:t> 1000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isi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portofolio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surat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hutang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jatuh</a:t>
            </a:r>
            <a:r>
              <a:rPr lang="en-US" sz="1200" dirty="0">
                <a:latin typeface="Calibri"/>
                <a:cs typeface="Calibri"/>
              </a:rPr>
              <a:t> tempo </a:t>
            </a:r>
            <a:r>
              <a:rPr lang="en-US" sz="1200" dirty="0" err="1">
                <a:latin typeface="Calibri"/>
                <a:cs typeface="Calibri"/>
              </a:rPr>
              <a:t>kurang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1 </a:t>
            </a:r>
            <a:r>
              <a:rPr lang="en-US" sz="1200" dirty="0" err="1">
                <a:latin typeface="Calibri"/>
                <a:cs typeface="Calibri"/>
              </a:rPr>
              <a:t>tahun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harga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surat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hutangnya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mengikuti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Nilai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Pasar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Wajar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membebankan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biaya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pembelian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biaya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penjualan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93"/>
            </a:pPr>
            <a:r>
              <a:rPr lang="en-US" sz="1200" dirty="0" err="1" smtClean="0">
                <a:latin typeface="Calibri"/>
                <a:cs typeface="Calibri"/>
              </a:rPr>
              <a:t>Dalam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hal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Lembaga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Penilai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(LPHE) </a:t>
            </a:r>
            <a:r>
              <a:rPr lang="en-US" sz="1200" dirty="0" err="1">
                <a:latin typeface="Calibri"/>
                <a:cs typeface="Calibri"/>
              </a:rPr>
              <a:t>tidak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mengeluarkan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Nilai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Pasar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Wajar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menjadi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kewajibannya</a:t>
            </a:r>
            <a:r>
              <a:rPr lang="en-US" sz="1200" dirty="0">
                <a:latin typeface="Calibri"/>
                <a:cs typeface="Calibri"/>
              </a:rPr>
              <a:t>, </a:t>
            </a:r>
            <a:r>
              <a:rPr lang="en-US" sz="1200" dirty="0" err="1">
                <a:latin typeface="Calibri"/>
                <a:cs typeface="Calibri"/>
              </a:rPr>
              <a:t>maka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Manajer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Investasi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mengeluarkannya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dengan</a:t>
            </a:r>
            <a:r>
              <a:rPr lang="en-US" sz="1200" dirty="0">
                <a:latin typeface="Calibri"/>
                <a:cs typeface="Calibri"/>
              </a:rPr>
              <a:t> :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menggunakan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azas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konservatif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diterapkan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secara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konsisten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Jawaban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A&amp;B </a:t>
            </a:r>
            <a:r>
              <a:rPr lang="en-US" sz="1200" dirty="0" err="1">
                <a:latin typeface="Calibri"/>
                <a:cs typeface="Calibri"/>
              </a:rPr>
              <a:t>benar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US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melihat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harga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Efek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sejenis</a:t>
            </a:r>
            <a:r>
              <a:rPr lang="en-US" sz="1200" dirty="0">
                <a:latin typeface="Calibri"/>
                <a:cs typeface="Calibri"/>
              </a:rPr>
              <a:t> </a:t>
            </a:r>
            <a:endParaRPr lang="en-ID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0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37576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charset="2"/>
              <a:buAutoNum type="arabicPlain"/>
            </a:pPr>
            <a:r>
              <a:rPr lang="en-US" sz="1200" dirty="0" err="1" smtClean="0">
                <a:latin typeface="Calibri"/>
                <a:cs typeface="Calibri"/>
              </a:rPr>
              <a:t>Tujuan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kebijakan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suatu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penerbitan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  <a:endParaRPr lang="en-US" sz="1200" dirty="0" smtClean="0">
              <a:latin typeface="Calibri"/>
              <a:cs typeface="Calibri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Mengetahui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alokasi</a:t>
            </a:r>
            <a:r>
              <a:rPr lang="en-US" sz="1200" dirty="0" smtClean="0">
                <a:latin typeface="Calibri"/>
                <a:cs typeface="Calibri"/>
              </a:rPr>
              <a:t> asset di </a:t>
            </a:r>
            <a:r>
              <a:rPr lang="en-US" sz="1200" dirty="0" err="1" smtClean="0">
                <a:latin typeface="Calibri"/>
                <a:cs typeface="Calibri"/>
              </a:rPr>
              <a:t>berbagai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macam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Instrumen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. 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Mengetahui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tujuan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, </a:t>
            </a:r>
            <a:r>
              <a:rPr lang="en-US" sz="1200" dirty="0" err="1" smtClean="0">
                <a:latin typeface="Calibri"/>
                <a:cs typeface="Calibri"/>
              </a:rPr>
              <a:t>strategi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horizon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serta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besarnya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risiko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diambil</a:t>
            </a:r>
            <a:r>
              <a:rPr lang="en-US" sz="1200" dirty="0" smtClean="0">
                <a:latin typeface="Calibri"/>
                <a:cs typeface="Calibri"/>
              </a:rPr>
              <a:t>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Membatasi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Manajer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Investsi</a:t>
            </a:r>
            <a:r>
              <a:rPr lang="en-US" sz="1200" dirty="0" smtClean="0">
                <a:latin typeface="Calibri"/>
                <a:cs typeface="Calibri"/>
              </a:rPr>
              <a:t> agar </a:t>
            </a:r>
            <a:r>
              <a:rPr lang="en-US" sz="1200" dirty="0" err="1" smtClean="0">
                <a:latin typeface="Calibri"/>
                <a:cs typeface="Calibri"/>
              </a:rPr>
              <a:t>sesuai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dengan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peraturan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Undang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Undang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berlaku</a:t>
            </a:r>
            <a:r>
              <a:rPr lang="en-US" sz="1200" dirty="0" smtClean="0">
                <a:latin typeface="Calibri"/>
                <a:cs typeface="Calibri"/>
              </a:rPr>
              <a:t>.	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Memberikan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arahan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bagi</a:t>
            </a:r>
            <a:r>
              <a:rPr lang="en-US" sz="1200" dirty="0" smtClean="0">
                <a:latin typeface="Calibri"/>
                <a:cs typeface="Calibri"/>
              </a:rPr>
              <a:t> investor </a:t>
            </a:r>
            <a:r>
              <a:rPr lang="en-US" sz="1200" dirty="0" err="1" smtClean="0">
                <a:latin typeface="Calibri"/>
                <a:cs typeface="Calibri"/>
              </a:rPr>
              <a:t>tentang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potensi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imbal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hasil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resiko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serta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strategi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alokasi</a:t>
            </a:r>
            <a:r>
              <a:rPr lang="en-US" sz="1200" dirty="0" smtClean="0">
                <a:latin typeface="Calibri"/>
                <a:cs typeface="Calibri"/>
              </a:rPr>
              <a:t> asset.</a:t>
            </a:r>
          </a:p>
          <a:p>
            <a:pPr marL="228600" indent="-228600">
              <a:buFont typeface="Wingdings" charset="2"/>
              <a:buAutoNum type="arabicPlain"/>
            </a:pPr>
            <a:r>
              <a:rPr lang="en-US" sz="1200" dirty="0" err="1" smtClean="0">
                <a:latin typeface="Calibri"/>
                <a:cs typeface="Calibri"/>
              </a:rPr>
              <a:t>Manajer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ReksaDana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berbentuk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Kontrak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Kolektif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wajib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membeli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kembali</a:t>
            </a:r>
            <a:r>
              <a:rPr lang="en-US" sz="1200" dirty="0" smtClean="0">
                <a:latin typeface="Calibri"/>
                <a:cs typeface="Calibri"/>
              </a:rPr>
              <a:t> Unit </a:t>
            </a:r>
            <a:r>
              <a:rPr lang="en-US" sz="1200" dirty="0" err="1" smtClean="0">
                <a:latin typeface="Calibri"/>
                <a:cs typeface="Calibri"/>
              </a:rPr>
              <a:t>Penyertaaan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dijual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Investor,kecuali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smtClean="0">
                <a:latin typeface="Calibri"/>
                <a:cs typeface="Calibri"/>
              </a:rPr>
              <a:t>Bursa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dimana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sebagian</a:t>
            </a:r>
            <a:r>
              <a:rPr lang="en-ID" sz="1200" dirty="0" smtClean="0">
                <a:latin typeface="Calibri"/>
                <a:cs typeface="Calibri"/>
              </a:rPr>
              <a:t> portfolio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diperdagangkan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ditutup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Perdagangan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atas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sebagian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besarPortofolio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di Bursa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dihentikan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Keadaan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darurat</a:t>
            </a:r>
            <a:endParaRPr lang="en-ID" sz="1200" dirty="0" smtClean="0">
              <a:latin typeface="Calibri"/>
              <a:cs typeface="Calibri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Terdapat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hal-hal</a:t>
            </a:r>
            <a:r>
              <a:rPr lang="en-ID" sz="1200" dirty="0" smtClean="0">
                <a:latin typeface="Calibri"/>
                <a:cs typeface="Calibri"/>
              </a:rPr>
              <a:t> lain yang </a:t>
            </a:r>
            <a:r>
              <a:rPr lang="en-ID" sz="1200" dirty="0" err="1" smtClean="0">
                <a:latin typeface="Calibri"/>
                <a:cs typeface="Calibri"/>
              </a:rPr>
              <a:t>ditetapkan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dalam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kontrak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pengelolaan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investasi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setelah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mendapat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persetujuan</a:t>
            </a:r>
            <a:r>
              <a:rPr lang="en-ID" sz="1200" dirty="0" smtClean="0">
                <a:latin typeface="Calibri"/>
                <a:cs typeface="Calibri"/>
              </a:rPr>
              <a:t> OJK.</a:t>
            </a:r>
          </a:p>
          <a:p>
            <a:pPr marL="274320" lvl="1" indent="0">
              <a:buNone/>
            </a:pPr>
            <a:r>
              <a:rPr lang="en-ID" sz="1200" dirty="0" err="1" smtClean="0">
                <a:latin typeface="Calibri"/>
                <a:cs typeface="Calibri"/>
              </a:rPr>
              <a:t>Jawab</a:t>
            </a:r>
            <a:r>
              <a:rPr lang="en-ID" sz="1200" dirty="0" smtClean="0">
                <a:latin typeface="Calibri"/>
                <a:cs typeface="Calibri"/>
              </a:rPr>
              <a:t>:</a:t>
            </a:r>
            <a:endParaRPr lang="en-US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II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II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IV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I, II,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III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Semua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benar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/>
            </a:pPr>
            <a:r>
              <a:rPr lang="en-US" sz="1200" dirty="0" err="1" smtClean="0">
                <a:latin typeface="Calibri"/>
                <a:cs typeface="Calibri"/>
              </a:rPr>
              <a:t>Tindakan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awal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pertama</a:t>
            </a:r>
            <a:r>
              <a:rPr lang="en-US" sz="1200" dirty="0" smtClean="0">
                <a:latin typeface="Calibri"/>
                <a:cs typeface="Calibri"/>
              </a:rPr>
              <a:t> kali </a:t>
            </a:r>
            <a:r>
              <a:rPr lang="en-US" sz="1200" dirty="0" err="1" smtClean="0">
                <a:latin typeface="Calibri"/>
                <a:cs typeface="Calibri"/>
              </a:rPr>
              <a:t>perlu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dilakukan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oleh</a:t>
            </a:r>
            <a:r>
              <a:rPr lang="en-US" sz="1200" dirty="0" smtClean="0">
                <a:latin typeface="Calibri"/>
                <a:cs typeface="Calibri"/>
              </a:rPr>
              <a:t> investor </a:t>
            </a:r>
            <a:r>
              <a:rPr lang="en-US" sz="1200" dirty="0" err="1" smtClean="0">
                <a:latin typeface="Calibri"/>
                <a:cs typeface="Calibri"/>
              </a:rPr>
              <a:t>sebelum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membeli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:	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Melihat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Nilai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Aktiva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Bersih</a:t>
            </a:r>
            <a:r>
              <a:rPr lang="en-US" sz="1200" dirty="0" smtClean="0">
                <a:latin typeface="Calibri"/>
                <a:cs typeface="Calibri"/>
              </a:rPr>
              <a:t> per Unit </a:t>
            </a:r>
            <a:r>
              <a:rPr lang="en-US" sz="1200" dirty="0" err="1" smtClean="0">
                <a:latin typeface="Calibri"/>
                <a:cs typeface="Calibri"/>
              </a:rPr>
              <a:t>Penyertaan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Meminta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sebagian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komisi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Agen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Penjual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Membaca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Prospektus</a:t>
            </a:r>
            <a:endParaRPr lang="en-ID" sz="1200" dirty="0" smtClean="0">
              <a:latin typeface="Calibri"/>
              <a:cs typeface="Calibri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Mencari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Informasi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kinerja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prospek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Agen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Penjual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/>
            </a:pPr>
            <a:r>
              <a:rPr lang="en-US" sz="1200" dirty="0" err="1" smtClean="0">
                <a:latin typeface="Calibri"/>
                <a:cs typeface="Calibri"/>
              </a:rPr>
              <a:t>Poin</a:t>
            </a:r>
            <a:r>
              <a:rPr lang="en-US" sz="1200" dirty="0" smtClean="0">
                <a:latin typeface="Calibri"/>
                <a:cs typeface="Calibri"/>
              </a:rPr>
              <a:t> paling </a:t>
            </a:r>
            <a:r>
              <a:rPr lang="en-US" sz="1200" dirty="0" err="1" smtClean="0">
                <a:latin typeface="Calibri"/>
                <a:cs typeface="Calibri"/>
              </a:rPr>
              <a:t>penting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perlu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diperhatikan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prospektus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Pernyataan</a:t>
            </a:r>
            <a:r>
              <a:rPr lang="en-US" sz="1200" dirty="0" smtClean="0">
                <a:latin typeface="Calibri"/>
                <a:cs typeface="Calibri"/>
              </a:rPr>
              <a:t> Disclaimer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Resiko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Tujuan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Kebijakan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Investasi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Alokasi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Biaya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Imbalan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Jasa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Pendapat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segi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hukum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/>
            </a:pPr>
            <a:r>
              <a:rPr lang="en-US" sz="1200" dirty="0" err="1" smtClean="0">
                <a:latin typeface="Calibri"/>
                <a:cs typeface="Calibri"/>
              </a:rPr>
              <a:t>Intrumen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Obligasi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memiliki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ciri-ciri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a.l</a:t>
            </a:r>
            <a:r>
              <a:rPr lang="en-US" sz="1200" dirty="0" smtClean="0">
                <a:latin typeface="Calibri"/>
                <a:cs typeface="Calibri"/>
              </a:rPr>
              <a:t>. </a:t>
            </a:r>
            <a:r>
              <a:rPr lang="en-US" sz="1200" dirty="0" err="1" smtClean="0">
                <a:latin typeface="Calibri"/>
                <a:cs typeface="Calibri"/>
              </a:rPr>
              <a:t>berupa</a:t>
            </a:r>
            <a:r>
              <a:rPr lang="en-US" sz="1200" dirty="0" smtClean="0">
                <a:latin typeface="Calibri"/>
                <a:cs typeface="Calibri"/>
              </a:rPr>
              <a:t>:	</a:t>
            </a: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Membagikan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kupon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secara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berkala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pada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saat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jatuh</a:t>
            </a:r>
            <a:r>
              <a:rPr lang="en-US" sz="1200" dirty="0" smtClean="0">
                <a:latin typeface="Calibri"/>
                <a:cs typeface="Calibri"/>
              </a:rPr>
              <a:t> tempo </a:t>
            </a:r>
            <a:r>
              <a:rPr lang="en-US" sz="1200" dirty="0" err="1" smtClean="0">
                <a:latin typeface="Calibri"/>
                <a:cs typeface="Calibri"/>
              </a:rPr>
              <a:t>pokok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hutang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dikembalikan</a:t>
            </a:r>
            <a:r>
              <a:rPr lang="en-US" sz="1200" dirty="0" smtClean="0">
                <a:latin typeface="Calibri"/>
                <a:cs typeface="Calibri"/>
              </a:rPr>
              <a:t>.</a:t>
            </a: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Merupakan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bukti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kepemilikan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suatu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perusahaan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Membagikan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dividen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tetap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Harganya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tetap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sebesar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nilai</a:t>
            </a:r>
            <a:r>
              <a:rPr lang="en-ID" sz="1200" dirty="0" smtClean="0">
                <a:latin typeface="Calibri"/>
                <a:cs typeface="Calibri"/>
              </a:rPr>
              <a:t> nominal </a:t>
            </a:r>
            <a:r>
              <a:rPr lang="en-ID" sz="1200" dirty="0" err="1" smtClean="0">
                <a:latin typeface="Calibri"/>
                <a:cs typeface="Calibri"/>
              </a:rPr>
              <a:t>sepanjang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umur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obligasi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259080" indent="-263525">
              <a:buFont typeface="+mj-lt"/>
              <a:buAutoNum type="arabicPlain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dilarang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memiliki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yang </a:t>
            </a:r>
            <a:r>
              <a:rPr lang="en-ID" sz="1200" dirty="0" err="1" smtClean="0">
                <a:latin typeface="Calibri"/>
                <a:cs typeface="Calibri"/>
              </a:rPr>
              <a:t>tidak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penawaran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umum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atau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tidak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tercatat</a:t>
            </a:r>
            <a:r>
              <a:rPr lang="en-ID" sz="1200" dirty="0" smtClean="0">
                <a:latin typeface="Calibri"/>
                <a:cs typeface="Calibri"/>
              </a:rPr>
              <a:t> di Bursa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Indonesia, </a:t>
            </a:r>
            <a:r>
              <a:rPr lang="en-ID" sz="1200" dirty="0" err="1" smtClean="0">
                <a:latin typeface="Calibri"/>
                <a:cs typeface="Calibri"/>
              </a:rPr>
              <a:t>kecuali</a:t>
            </a:r>
            <a:r>
              <a:rPr lang="en-ID" sz="1200" dirty="0" smtClean="0">
                <a:latin typeface="Calibri"/>
                <a:cs typeface="Calibri"/>
              </a:rPr>
              <a:t>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Terproteksi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Penyertaaan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Terbatas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Syariah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yang unit </a:t>
            </a:r>
            <a:r>
              <a:rPr lang="en-ID" sz="1200" dirty="0" err="1" smtClean="0">
                <a:latin typeface="Calibri"/>
                <a:cs typeface="Calibri"/>
              </a:rPr>
              <a:t>pernyertaannya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diperdagangkan</a:t>
            </a:r>
            <a:endParaRPr lang="en-US" sz="1200" dirty="0" smtClean="0">
              <a:latin typeface="Calibri"/>
              <a:cs typeface="Calibri"/>
            </a:endParaRPr>
          </a:p>
          <a:p>
            <a:pPr marL="259080" indent="-263525">
              <a:buFont typeface="+mj-lt"/>
              <a:buAutoNum type="arabicPlain"/>
            </a:pPr>
            <a:r>
              <a:rPr lang="en-ID" sz="1200" dirty="0" smtClean="0">
                <a:latin typeface="Calibri"/>
                <a:cs typeface="Calibri"/>
              </a:rPr>
              <a:t>Perlakuan pajak bagi Reksa Dana, yang menempatkan dananya di  </a:t>
            </a:r>
            <a:r>
              <a:rPr lang="en-ID" sz="1200" dirty="0">
                <a:latin typeface="Calibri"/>
                <a:cs typeface="Calibri"/>
              </a:rPr>
              <a:t>Deposito </a:t>
            </a:r>
            <a:r>
              <a:rPr lang="en-ID" sz="1200" dirty="0" smtClean="0">
                <a:latin typeface="Calibri"/>
                <a:cs typeface="Calibri"/>
              </a:rPr>
              <a:t>adalah: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Dikenakan</a:t>
            </a:r>
            <a:r>
              <a:rPr lang="en-ID" sz="1200" dirty="0" smtClean="0">
                <a:latin typeface="Calibri"/>
                <a:cs typeface="Calibri"/>
              </a:rPr>
              <a:t> PPH </a:t>
            </a:r>
            <a:r>
              <a:rPr lang="en-ID" sz="1200" dirty="0" err="1" smtClean="0">
                <a:latin typeface="Calibri"/>
                <a:cs typeface="Calibri"/>
              </a:rPr>
              <a:t>sebesar</a:t>
            </a:r>
            <a:r>
              <a:rPr lang="en-ID" sz="1200" dirty="0" smtClean="0">
                <a:latin typeface="Calibri"/>
                <a:cs typeface="Calibri"/>
              </a:rPr>
              <a:t> 5 %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Dikenakan</a:t>
            </a:r>
            <a:r>
              <a:rPr lang="en-ID" sz="1200" dirty="0" smtClean="0">
                <a:latin typeface="Calibri"/>
                <a:cs typeface="Calibri"/>
              </a:rPr>
              <a:t> PPH </a:t>
            </a:r>
            <a:r>
              <a:rPr lang="en-ID" sz="1200" dirty="0" err="1" smtClean="0">
                <a:latin typeface="Calibri"/>
                <a:cs typeface="Calibri"/>
              </a:rPr>
              <a:t>sebesar</a:t>
            </a:r>
            <a:r>
              <a:rPr lang="en-ID" sz="1200" dirty="0" smtClean="0">
                <a:latin typeface="Calibri"/>
                <a:cs typeface="Calibri"/>
              </a:rPr>
              <a:t> 10%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Dikenakan</a:t>
            </a:r>
            <a:r>
              <a:rPr lang="en-ID" sz="1200" dirty="0" smtClean="0">
                <a:latin typeface="Calibri"/>
                <a:cs typeface="Calibri"/>
              </a:rPr>
              <a:t> PPH </a:t>
            </a:r>
            <a:r>
              <a:rPr lang="en-ID" sz="1200" dirty="0" err="1" smtClean="0">
                <a:latin typeface="Calibri"/>
                <a:cs typeface="Calibri"/>
              </a:rPr>
              <a:t>sebesar</a:t>
            </a:r>
            <a:r>
              <a:rPr lang="en-ID" sz="1200" dirty="0" smtClean="0">
                <a:latin typeface="Calibri"/>
                <a:cs typeface="Calibri"/>
              </a:rPr>
              <a:t> 20%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Bukan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merupakan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objek</a:t>
            </a:r>
            <a:r>
              <a:rPr lang="en-ID" sz="1200" dirty="0" smtClean="0">
                <a:latin typeface="Calibri"/>
                <a:cs typeface="Calibri"/>
              </a:rPr>
              <a:t> PPH</a:t>
            </a:r>
            <a:endParaRPr lang="en-US" sz="1200" dirty="0" smtClean="0">
              <a:latin typeface="Calibri"/>
              <a:cs typeface="Calibri"/>
            </a:endParaRPr>
          </a:p>
          <a:p>
            <a:pPr>
              <a:buFont typeface="Wingdings" charset="2"/>
              <a:buAutoNum type="arabicPlain"/>
            </a:pP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401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37576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AutoNum type="arabicPlain" startAt="8"/>
            </a:pPr>
            <a:r>
              <a:rPr lang="en-US" sz="1200" dirty="0" err="1" smtClean="0">
                <a:latin typeface="Calibri"/>
                <a:cs typeface="Calibri"/>
              </a:rPr>
              <a:t>Karakteristik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instrument </a:t>
            </a:r>
            <a:r>
              <a:rPr lang="en-US" sz="1200" dirty="0" err="1" smtClean="0">
                <a:latin typeface="Calibri"/>
                <a:cs typeface="Calibri"/>
              </a:rPr>
              <a:t>obligasi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sebagai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berikut</a:t>
            </a:r>
            <a:r>
              <a:rPr lang="en-US" sz="1200" dirty="0" smtClean="0">
                <a:latin typeface="Calibri"/>
                <a:cs typeface="Calibri"/>
              </a:rPr>
              <a:t>, </a:t>
            </a:r>
            <a:r>
              <a:rPr lang="en-US" sz="1200" dirty="0" err="1" smtClean="0">
                <a:latin typeface="Calibri"/>
                <a:cs typeface="Calibri"/>
              </a:rPr>
              <a:t>kecuali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Dapat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diterbikan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tanpa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nilai</a:t>
            </a:r>
            <a:r>
              <a:rPr lang="en-US" sz="1200" dirty="0" smtClean="0">
                <a:latin typeface="Calibri"/>
                <a:cs typeface="Calibri"/>
              </a:rPr>
              <a:t> nominal (par value)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Bisa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berjenis</a:t>
            </a:r>
            <a:r>
              <a:rPr lang="en-ID" sz="1200" dirty="0" smtClean="0">
                <a:latin typeface="Calibri"/>
                <a:cs typeface="Calibri"/>
              </a:rPr>
              <a:t> perpetual </a:t>
            </a:r>
            <a:r>
              <a:rPr lang="en-ID" sz="1200" dirty="0" err="1" smtClean="0">
                <a:latin typeface="Calibri"/>
                <a:cs typeface="Calibri"/>
              </a:rPr>
              <a:t>atau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tanpa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jatuh</a:t>
            </a:r>
            <a:r>
              <a:rPr lang="en-ID" sz="1200" dirty="0" smtClean="0">
                <a:latin typeface="Calibri"/>
                <a:cs typeface="Calibri"/>
              </a:rPr>
              <a:t> tempo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Dapat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diterbitkan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dengan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atau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tanpa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kupon</a:t>
            </a:r>
            <a:endParaRPr lang="en-ID" sz="1200" dirty="0" smtClean="0">
              <a:latin typeface="Calibri"/>
              <a:cs typeface="Calibri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Dalam hal perusahaan penerbit dilikuidasi maka investor obligasi mempunyai hak terlebih dahulu sebelum pemegang sahan.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 startAt="8"/>
            </a:pPr>
            <a:r>
              <a:rPr lang="en-US" sz="1200" dirty="0" err="1" smtClean="0">
                <a:latin typeface="Calibri"/>
                <a:cs typeface="Calibri"/>
              </a:rPr>
              <a:t>Halaman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sampul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depan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propektus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Dana, </a:t>
            </a:r>
            <a:r>
              <a:rPr lang="en-US" sz="1200" dirty="0" err="1" smtClean="0">
                <a:latin typeface="Calibri"/>
                <a:cs typeface="Calibri"/>
              </a:rPr>
              <a:t>berisikan</a:t>
            </a:r>
            <a:r>
              <a:rPr lang="en-US" sz="1200" dirty="0" smtClean="0">
                <a:latin typeface="Calibri"/>
                <a:cs typeface="Calibri"/>
              </a:rPr>
              <a:t>: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Bentuk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Hukum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Dana, </a:t>
            </a:r>
            <a:r>
              <a:rPr lang="en-ID" sz="1200" dirty="0" err="1" smtClean="0">
                <a:latin typeface="Calibri"/>
                <a:cs typeface="Calibri"/>
              </a:rPr>
              <a:t>tujuan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alokasi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Aset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Jumlah</a:t>
            </a:r>
            <a:r>
              <a:rPr lang="en-ID" sz="1200" dirty="0" smtClean="0">
                <a:latin typeface="Calibri"/>
                <a:cs typeface="Calibri"/>
              </a:rPr>
              <a:t> Unit </a:t>
            </a:r>
            <a:r>
              <a:rPr lang="en-ID" sz="1200" dirty="0" err="1" smtClean="0">
                <a:latin typeface="Calibri"/>
                <a:cs typeface="Calibri"/>
              </a:rPr>
              <a:t>Penyertaan</a:t>
            </a:r>
            <a:r>
              <a:rPr lang="en-ID" sz="1200" dirty="0" smtClean="0">
                <a:latin typeface="Calibri"/>
                <a:cs typeface="Calibri"/>
              </a:rPr>
              <a:t> yang </a:t>
            </a:r>
            <a:r>
              <a:rPr lang="en-ID" sz="1200" dirty="0" err="1" smtClean="0">
                <a:latin typeface="Calibri"/>
                <a:cs typeface="Calibri"/>
              </a:rPr>
              <a:t>ditawarkan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secara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terus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menerus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Biaya-biaya</a:t>
            </a:r>
            <a:r>
              <a:rPr lang="en-ID" sz="1200" dirty="0" smtClean="0">
                <a:latin typeface="Calibri"/>
                <a:cs typeface="Calibri"/>
              </a:rPr>
              <a:t> minimum </a:t>
            </a:r>
            <a:r>
              <a:rPr lang="en-ID" sz="1200" dirty="0" err="1" smtClean="0">
                <a:latin typeface="Calibri"/>
                <a:cs typeface="Calibri"/>
              </a:rPr>
              <a:t>pembelian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awal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selanjutnya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serta</a:t>
            </a:r>
            <a:r>
              <a:rPr lang="en-ID" sz="1200" dirty="0" smtClean="0">
                <a:latin typeface="Calibri"/>
                <a:cs typeface="Calibri"/>
              </a:rPr>
              <a:t> minimum </a:t>
            </a:r>
            <a:r>
              <a:rPr lang="en-ID" sz="1200" dirty="0" err="1" smtClean="0">
                <a:latin typeface="Calibri"/>
                <a:cs typeface="Calibri"/>
              </a:rPr>
              <a:t>penjualan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kembali</a:t>
            </a:r>
            <a:r>
              <a:rPr lang="en-ID" sz="1200" dirty="0" smtClean="0">
                <a:latin typeface="Calibri"/>
                <a:cs typeface="Calibri"/>
              </a:rPr>
              <a:t> Unit </a:t>
            </a:r>
            <a:r>
              <a:rPr lang="en-ID" sz="1200" dirty="0" err="1" smtClean="0">
                <a:latin typeface="Calibri"/>
                <a:cs typeface="Calibri"/>
              </a:rPr>
              <a:t>Penyertaan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ID" sz="1200" dirty="0" err="1" smtClean="0">
                <a:latin typeface="Calibri"/>
                <a:cs typeface="Calibri"/>
              </a:rPr>
              <a:t>Hak-hak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pemegang</a:t>
            </a:r>
            <a:r>
              <a:rPr lang="en-ID" sz="1200" dirty="0" smtClean="0">
                <a:latin typeface="Calibri"/>
                <a:cs typeface="Calibri"/>
              </a:rPr>
              <a:t> Unit </a:t>
            </a:r>
            <a:r>
              <a:rPr lang="en-ID" sz="1200" dirty="0" err="1" smtClean="0">
                <a:latin typeface="Calibri"/>
                <a:cs typeface="Calibri"/>
              </a:rPr>
              <a:t>Penyertaan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274320" lvl="1" indent="0">
              <a:buNone/>
            </a:pPr>
            <a:r>
              <a:rPr lang="en-ID" sz="1200" dirty="0" err="1" smtClean="0">
                <a:latin typeface="Calibri"/>
                <a:cs typeface="Calibri"/>
              </a:rPr>
              <a:t>Jawab</a:t>
            </a:r>
            <a:r>
              <a:rPr lang="en-ID" sz="1200" dirty="0" smtClean="0">
                <a:latin typeface="Calibri"/>
                <a:cs typeface="Calibri"/>
              </a:rPr>
              <a:t>:</a:t>
            </a:r>
            <a:endParaRPr lang="en-US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II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III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IV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I, II,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III </a:t>
            </a:r>
            <a:r>
              <a:rPr lang="en-ID" sz="1200" dirty="0" err="1" smtClean="0">
                <a:latin typeface="Calibri"/>
                <a:cs typeface="Calibri"/>
              </a:rPr>
              <a:t>saja</a:t>
            </a:r>
            <a:endParaRPr lang="en-ID" sz="1200" dirty="0" smtClean="0">
              <a:latin typeface="Calibri"/>
              <a:cs typeface="Calibri"/>
            </a:endParaRPr>
          </a:p>
          <a:p>
            <a:pPr marL="514350" lvl="1" indent="-228600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Semua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benar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 startAt="8"/>
            </a:pP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 </a:t>
            </a:r>
            <a:r>
              <a:rPr lang="en-US" sz="1200" dirty="0" err="1" smtClean="0">
                <a:latin typeface="Calibri"/>
                <a:cs typeface="Calibri"/>
              </a:rPr>
              <a:t>berbentuk</a:t>
            </a:r>
            <a:r>
              <a:rPr lang="en-US" sz="1200" dirty="0" smtClean="0">
                <a:latin typeface="Calibri"/>
                <a:cs typeface="Calibri"/>
              </a:rPr>
              <a:t> Dana </a:t>
            </a:r>
            <a:r>
              <a:rPr lang="en-US" sz="1200" dirty="0" err="1" smtClean="0">
                <a:latin typeface="Calibri"/>
                <a:cs typeface="Calibri"/>
              </a:rPr>
              <a:t>Investasi</a:t>
            </a:r>
            <a:r>
              <a:rPr lang="en-US" sz="1200" dirty="0" smtClean="0">
                <a:latin typeface="Calibri"/>
                <a:cs typeface="Calibri"/>
              </a:rPr>
              <a:t> Real Estate (DIRE)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:	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Wadah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dipergunakan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untuk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menghimpun</a:t>
            </a:r>
            <a:r>
              <a:rPr lang="en-US" sz="1200" dirty="0" smtClean="0">
                <a:latin typeface="Calibri"/>
                <a:cs typeface="Calibri"/>
              </a:rPr>
              <a:t> dana </a:t>
            </a:r>
            <a:r>
              <a:rPr lang="en-US" sz="1200" dirty="0" err="1" smtClean="0">
                <a:latin typeface="Calibri"/>
                <a:cs typeface="Calibri"/>
              </a:rPr>
              <a:t>dari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masyarakat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pemodal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untuk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diinvestasikan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pada</a:t>
            </a:r>
            <a:r>
              <a:rPr lang="en-US" sz="1200" dirty="0" smtClean="0">
                <a:latin typeface="Calibri"/>
                <a:cs typeface="Calibri"/>
              </a:rPr>
              <a:t> asset Real Estate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>
                <a:latin typeface="Calibri"/>
                <a:cs typeface="Calibri"/>
              </a:rPr>
              <a:t>Wadah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dipergunakan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menghimpun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pemodal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Profesional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diinvestasikan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asset Real </a:t>
            </a:r>
            <a:r>
              <a:rPr lang="en-US" sz="1200" dirty="0" smtClean="0">
                <a:latin typeface="Calibri"/>
                <a:cs typeface="Calibri"/>
              </a:rPr>
              <a:t>Estate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/</a:t>
            </a:r>
            <a:r>
              <a:rPr lang="en-US" sz="1200" dirty="0" err="1" smtClean="0">
                <a:latin typeface="Calibri"/>
                <a:cs typeface="Calibri"/>
              </a:rPr>
              <a:t>atau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Kas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setara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Kas</a:t>
            </a:r>
            <a:endParaRPr lang="en-US" sz="1200" dirty="0">
              <a:latin typeface="Calibri"/>
              <a:cs typeface="Calibri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>
                <a:latin typeface="Calibri"/>
                <a:cs typeface="Calibri"/>
              </a:rPr>
              <a:t>Wadah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dipergunakan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menghimpun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masyarakat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pemodal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diinvestasikan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asset Real </a:t>
            </a:r>
            <a:r>
              <a:rPr lang="en-US" sz="1200" dirty="0" smtClean="0">
                <a:latin typeface="Calibri"/>
                <a:cs typeface="Calibri"/>
              </a:rPr>
              <a:t>Estate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/</a:t>
            </a:r>
            <a:r>
              <a:rPr lang="en-US" sz="1200" dirty="0" err="1" smtClean="0">
                <a:latin typeface="Calibri"/>
                <a:cs typeface="Calibri"/>
              </a:rPr>
              <a:t>atau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infrastruktur</a:t>
            </a:r>
            <a:endParaRPr lang="en-US" sz="1200" dirty="0">
              <a:latin typeface="Calibri"/>
              <a:cs typeface="Calibri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>
                <a:latin typeface="Calibri"/>
                <a:cs typeface="Calibri"/>
              </a:rPr>
              <a:t>Wadah</a:t>
            </a:r>
            <a:r>
              <a:rPr lang="en-US" sz="1200" dirty="0">
                <a:latin typeface="Calibri"/>
                <a:cs typeface="Calibri"/>
              </a:rPr>
              <a:t> yang </a:t>
            </a:r>
            <a:r>
              <a:rPr lang="en-US" sz="1200" dirty="0" err="1">
                <a:latin typeface="Calibri"/>
                <a:cs typeface="Calibri"/>
              </a:rPr>
              <a:t>dipergunakan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menghimpun</a:t>
            </a:r>
            <a:r>
              <a:rPr lang="en-US" sz="1200" dirty="0">
                <a:latin typeface="Calibri"/>
                <a:cs typeface="Calibri"/>
              </a:rPr>
              <a:t> dana </a:t>
            </a:r>
            <a:r>
              <a:rPr lang="en-US" sz="1200" dirty="0" err="1">
                <a:latin typeface="Calibri"/>
                <a:cs typeface="Calibri"/>
              </a:rPr>
              <a:t>dari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masyarakat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pemodal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untuk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diinvestasikan</a:t>
            </a:r>
            <a:r>
              <a:rPr lang="en-US" sz="1200" dirty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pada</a:t>
            </a:r>
            <a:r>
              <a:rPr lang="en-US" sz="1200" dirty="0">
                <a:latin typeface="Calibri"/>
                <a:cs typeface="Calibri"/>
              </a:rPr>
              <a:t> asset Real </a:t>
            </a:r>
            <a:r>
              <a:rPr lang="en-US" sz="1200" dirty="0" smtClean="0">
                <a:latin typeface="Calibri"/>
                <a:cs typeface="Calibri"/>
              </a:rPr>
              <a:t>Estate, asset yang </a:t>
            </a:r>
            <a:r>
              <a:rPr lang="en-US" sz="1200" dirty="0" err="1" smtClean="0">
                <a:latin typeface="Calibri"/>
                <a:cs typeface="Calibri"/>
              </a:rPr>
              <a:t>berkaitan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dengan</a:t>
            </a:r>
            <a:r>
              <a:rPr lang="en-US" sz="1200" dirty="0" smtClean="0">
                <a:latin typeface="Calibri"/>
                <a:cs typeface="Calibri"/>
              </a:rPr>
              <a:t> Real Estate,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/</a:t>
            </a:r>
            <a:r>
              <a:rPr lang="en-US" sz="1200" dirty="0" err="1" smtClean="0">
                <a:latin typeface="Calibri"/>
                <a:cs typeface="Calibri"/>
              </a:rPr>
              <a:t>atau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Kas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setara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Kas</a:t>
            </a:r>
            <a:r>
              <a:rPr lang="en-US" sz="1200" dirty="0" smtClean="0">
                <a:latin typeface="Calibri"/>
                <a:cs typeface="Calibri"/>
              </a:rPr>
              <a:t>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endParaRPr lang="en-US" sz="1200" dirty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 startAt="8"/>
            </a:pPr>
            <a:r>
              <a:rPr lang="en-US" sz="1200" dirty="0" err="1" smtClean="0">
                <a:latin typeface="Calibri"/>
                <a:cs typeface="Calibri"/>
              </a:rPr>
              <a:t>Kewajiban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>
                <a:latin typeface="Calibri"/>
                <a:cs typeface="Calibri"/>
              </a:rPr>
              <a:t>p</a:t>
            </a:r>
            <a:r>
              <a:rPr lang="en-US" sz="1200" dirty="0" err="1" smtClean="0">
                <a:latin typeface="Calibri"/>
                <a:cs typeface="Calibri"/>
              </a:rPr>
              <a:t>enyampaian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perhitungan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Nilai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Aktiva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bersih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kepada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Otoritas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Jasa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Keuangan</a:t>
            </a:r>
            <a:r>
              <a:rPr lang="en-US" sz="1200" dirty="0" smtClean="0">
                <a:latin typeface="Calibri"/>
                <a:cs typeface="Calibri"/>
              </a:rPr>
              <a:t>, </a:t>
            </a:r>
            <a:r>
              <a:rPr lang="en-US" sz="1200" dirty="0" err="1" smtClean="0">
                <a:latin typeface="Calibri"/>
                <a:cs typeface="Calibri"/>
              </a:rPr>
              <a:t>menggunakan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formulir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nomor</a:t>
            </a:r>
            <a:r>
              <a:rPr lang="en-US" sz="1200" dirty="0" smtClean="0">
                <a:latin typeface="Calibri"/>
                <a:cs typeface="Calibri"/>
              </a:rPr>
              <a:t> :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IV.C 3-1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IV.B 3-1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IV.C 4-1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IV.B 4-1</a:t>
            </a:r>
            <a:endParaRPr lang="en-US" sz="1200" dirty="0" smtClean="0">
              <a:latin typeface="Calibri"/>
              <a:cs typeface="Calibri"/>
            </a:endParaRPr>
          </a:p>
          <a:p>
            <a:pPr marL="228600" indent="-228600">
              <a:buFont typeface="Wingdings" charset="2"/>
              <a:buAutoNum type="arabicPlain" startAt="8"/>
            </a:pPr>
            <a:r>
              <a:rPr lang="en-US" sz="1200" dirty="0" err="1" smtClean="0">
                <a:latin typeface="Calibri"/>
                <a:cs typeface="Calibri"/>
              </a:rPr>
              <a:t>Ketika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memilih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berinvestasi</a:t>
            </a:r>
            <a:r>
              <a:rPr lang="en-US" sz="1200" dirty="0" smtClean="0">
                <a:latin typeface="Calibri"/>
                <a:cs typeface="Calibri"/>
              </a:rPr>
              <a:t> di  </a:t>
            </a:r>
            <a:r>
              <a:rPr lang="en-US" sz="1200" dirty="0" err="1" smtClean="0">
                <a:latin typeface="Calibri"/>
                <a:cs typeface="Calibri"/>
              </a:rPr>
              <a:t>Reksa</a:t>
            </a:r>
            <a:r>
              <a:rPr lang="en-US" sz="1200" dirty="0" smtClean="0">
                <a:latin typeface="Calibri"/>
                <a:cs typeface="Calibri"/>
              </a:rPr>
              <a:t> Dana, </a:t>
            </a:r>
            <a:r>
              <a:rPr lang="en-US" sz="1200" dirty="0" err="1" smtClean="0">
                <a:latin typeface="Calibri"/>
                <a:cs typeface="Calibri"/>
              </a:rPr>
              <a:t>dua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Resiko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Utama</a:t>
            </a:r>
            <a:r>
              <a:rPr lang="en-US" sz="1200" dirty="0" smtClean="0">
                <a:latin typeface="Calibri"/>
                <a:cs typeface="Calibri"/>
              </a:rPr>
              <a:t> yang </a:t>
            </a:r>
            <a:r>
              <a:rPr lang="en-US" sz="1200" dirty="0" err="1" smtClean="0">
                <a:latin typeface="Calibri"/>
                <a:cs typeface="Calibri"/>
              </a:rPr>
              <a:t>dihadapi</a:t>
            </a:r>
            <a:r>
              <a:rPr lang="en-US" sz="1200" dirty="0" smtClean="0">
                <a:latin typeface="Calibri"/>
                <a:cs typeface="Calibri"/>
              </a:rPr>
              <a:t> Investor </a:t>
            </a:r>
            <a:r>
              <a:rPr lang="en-US" sz="1200" dirty="0" err="1" smtClean="0">
                <a:latin typeface="Calibri"/>
                <a:cs typeface="Calibri"/>
              </a:rPr>
              <a:t>adalah</a:t>
            </a:r>
            <a:r>
              <a:rPr lang="en-US" sz="1200" dirty="0" smtClean="0">
                <a:latin typeface="Calibri"/>
                <a:cs typeface="Calibri"/>
              </a:rPr>
              <a:t>:	</a:t>
            </a: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/>
                <a:cs typeface="Calibri"/>
              </a:rPr>
              <a:t>Risiko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pembubaran</a:t>
            </a:r>
            <a:r>
              <a:rPr lang="en-US" sz="1200" dirty="0" smtClean="0">
                <a:latin typeface="Calibri"/>
                <a:cs typeface="Calibri"/>
              </a:rPr>
              <a:t>/</a:t>
            </a:r>
            <a:r>
              <a:rPr lang="en-US" sz="1200" dirty="0" err="1" smtClean="0">
                <a:latin typeface="Calibri"/>
                <a:cs typeface="Calibri"/>
              </a:rPr>
              <a:t>likuidasi</a:t>
            </a:r>
            <a:r>
              <a:rPr lang="en-US" sz="1200" dirty="0" smtClean="0">
                <a:latin typeface="Calibri"/>
                <a:cs typeface="Calibri"/>
              </a:rPr>
              <a:t> </a:t>
            </a:r>
            <a:r>
              <a:rPr lang="en-US" sz="1200" dirty="0" err="1" smtClean="0">
                <a:latin typeface="Calibri"/>
                <a:cs typeface="Calibri"/>
              </a:rPr>
              <a:t>dan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-US" sz="1200" dirty="0" err="1" smtClean="0">
                <a:latin typeface="Calibri"/>
                <a:cs typeface="Calibri"/>
              </a:rPr>
              <a:t>Risiko</a:t>
            </a:r>
            <a:r>
              <a:rPr lang="en-US" sz="1200" dirty="0" smtClean="0">
                <a:latin typeface="Calibri"/>
                <a:cs typeface="Calibri"/>
              </a:rPr>
              <a:t> Wan </a:t>
            </a:r>
            <a:r>
              <a:rPr lang="en-US" sz="1200" dirty="0" err="1" smtClean="0">
                <a:latin typeface="Calibri"/>
                <a:cs typeface="Calibri"/>
              </a:rPr>
              <a:t>Prestasi</a:t>
            </a:r>
            <a:endParaRPr lang="en-US" sz="1200" dirty="0" smtClean="0">
              <a:latin typeface="Calibri"/>
              <a:cs typeface="Calibri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besarnya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biaya</a:t>
            </a:r>
            <a:r>
              <a:rPr lang="en-ID" sz="1200" dirty="0" smtClean="0">
                <a:latin typeface="Calibri"/>
                <a:cs typeface="Calibri"/>
              </a:rPr>
              <a:t> yang </a:t>
            </a:r>
            <a:r>
              <a:rPr lang="en-ID" sz="1200" dirty="0" err="1" smtClean="0">
                <a:latin typeface="Calibri"/>
                <a:cs typeface="Calibri"/>
              </a:rPr>
              <a:t>ditanggung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Volatilitas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tidak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mendapatkan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dividen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Pengalihan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Suspensi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perdagangan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Risiko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Perubahan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Peraturan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</a:p>
          <a:p>
            <a:pPr marL="259080" indent="-263525">
              <a:buFont typeface="+mj-lt"/>
              <a:buAutoNum type="arabicPlain" startAt="8"/>
            </a:pPr>
            <a:r>
              <a:rPr lang="en-ID" sz="1200" dirty="0" err="1" smtClean="0">
                <a:latin typeface="Calibri"/>
                <a:cs typeface="Calibri"/>
              </a:rPr>
              <a:t>Karakteristik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Saham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Biasa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a.l</a:t>
            </a:r>
            <a:r>
              <a:rPr lang="en-ID" sz="1200" dirty="0" smtClean="0">
                <a:latin typeface="Calibri"/>
                <a:cs typeface="Calibri"/>
              </a:rPr>
              <a:t>. </a:t>
            </a:r>
            <a:r>
              <a:rPr lang="en-ID" sz="1200" dirty="0" err="1" smtClean="0">
                <a:latin typeface="Calibri"/>
                <a:cs typeface="Calibri"/>
              </a:rPr>
              <a:t>adalah</a:t>
            </a:r>
            <a:r>
              <a:rPr lang="en-ID" sz="1200" dirty="0" smtClean="0">
                <a:latin typeface="Calibri"/>
                <a:cs typeface="Calibri"/>
              </a:rPr>
              <a:t>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Merupakan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bukti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kepemilikan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Membagikan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kupon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secara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berkala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sejumlah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prosentase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nilai</a:t>
            </a:r>
            <a:r>
              <a:rPr lang="en-ID" sz="1200" dirty="0" smtClean="0">
                <a:latin typeface="Calibri"/>
                <a:cs typeface="Calibri"/>
              </a:rPr>
              <a:t> nominal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Dividennya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tidak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tetap</a:t>
            </a:r>
            <a:endParaRPr lang="en-ID" sz="1200" dirty="0" smtClean="0">
              <a:latin typeface="Calibri"/>
              <a:cs typeface="Calibri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/>
                <a:cs typeface="Calibri"/>
              </a:rPr>
              <a:t>Jawaban</a:t>
            </a:r>
            <a:r>
              <a:rPr lang="en-ID" sz="1200" dirty="0" smtClean="0">
                <a:latin typeface="Calibri"/>
                <a:cs typeface="Calibri"/>
              </a:rPr>
              <a:t> a </a:t>
            </a:r>
            <a:r>
              <a:rPr lang="en-ID" sz="1200" dirty="0" err="1" smtClean="0">
                <a:latin typeface="Calibri"/>
                <a:cs typeface="Calibri"/>
              </a:rPr>
              <a:t>dan</a:t>
            </a:r>
            <a:r>
              <a:rPr lang="en-ID" sz="1200" dirty="0" smtClean="0">
                <a:latin typeface="Calibri"/>
                <a:cs typeface="Calibri"/>
              </a:rPr>
              <a:t> c </a:t>
            </a:r>
            <a:r>
              <a:rPr lang="en-ID" sz="1200" dirty="0" err="1" smtClean="0">
                <a:latin typeface="Calibri"/>
                <a:cs typeface="Calibri"/>
              </a:rPr>
              <a:t>benar</a:t>
            </a:r>
            <a:r>
              <a:rPr lang="en-ID" sz="1200" dirty="0" smtClean="0">
                <a:latin typeface="Calibri"/>
                <a:cs typeface="Calibri"/>
              </a:rPr>
              <a:t>.</a:t>
            </a:r>
            <a:endParaRPr lang="en-US" sz="1200" dirty="0" smtClean="0">
              <a:latin typeface="Calibri"/>
              <a:cs typeface="Calibri"/>
            </a:endParaRPr>
          </a:p>
          <a:p>
            <a:pPr marL="259080" indent="-263525">
              <a:buFont typeface="+mj-lt"/>
              <a:buAutoNum type="arabicPlain" startAt="8"/>
            </a:pPr>
            <a:r>
              <a:rPr lang="en-ID" sz="1200" dirty="0" err="1" smtClean="0">
                <a:latin typeface="Calibri"/>
                <a:cs typeface="Calibri"/>
              </a:rPr>
              <a:t>Reksa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berbentuk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Kontrak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Investasi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Kolektif</a:t>
            </a:r>
            <a:r>
              <a:rPr lang="en-ID" sz="1200" dirty="0" smtClean="0">
                <a:latin typeface="Calibri"/>
                <a:cs typeface="Calibri"/>
              </a:rPr>
              <a:t> yang </a:t>
            </a:r>
            <a:r>
              <a:rPr lang="en-ID" sz="1200" dirty="0" err="1" smtClean="0">
                <a:latin typeface="Calibri"/>
                <a:cs typeface="Calibri"/>
              </a:rPr>
              <a:t>pernyataan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pendaftarannya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telah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menjadi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efektif</a:t>
            </a:r>
            <a:r>
              <a:rPr lang="en-ID" sz="1200" dirty="0" smtClean="0">
                <a:latin typeface="Calibri"/>
                <a:cs typeface="Calibri"/>
              </a:rPr>
              <a:t>, </a:t>
            </a:r>
            <a:r>
              <a:rPr lang="en-ID" sz="1200" dirty="0" err="1" smtClean="0">
                <a:latin typeface="Calibri"/>
                <a:cs typeface="Calibri"/>
              </a:rPr>
              <a:t>wajib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dibubarkan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jika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jumlah</a:t>
            </a:r>
            <a:r>
              <a:rPr lang="en-ID" sz="1200" dirty="0" smtClean="0">
                <a:latin typeface="Calibri"/>
                <a:cs typeface="Calibri"/>
              </a:rPr>
              <a:t> dana </a:t>
            </a:r>
            <a:r>
              <a:rPr lang="en-ID" sz="1200" dirty="0" err="1" smtClean="0">
                <a:latin typeface="Calibri"/>
                <a:cs typeface="Calibri"/>
              </a:rPr>
              <a:t>kelolaan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kurang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dari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Rp</a:t>
            </a:r>
            <a:r>
              <a:rPr lang="en-ID" sz="1200" dirty="0" smtClean="0">
                <a:latin typeface="Calibri"/>
                <a:cs typeface="Calibri"/>
              </a:rPr>
              <a:t>. 10.000.000,- (</a:t>
            </a:r>
            <a:r>
              <a:rPr lang="en-ID" sz="1200" dirty="0" err="1" smtClean="0">
                <a:latin typeface="Calibri"/>
                <a:cs typeface="Calibri"/>
              </a:rPr>
              <a:t>sepuluh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milyar</a:t>
            </a:r>
            <a:r>
              <a:rPr lang="en-ID" sz="1200" dirty="0" smtClean="0">
                <a:latin typeface="Calibri"/>
                <a:cs typeface="Calibri"/>
              </a:rPr>
              <a:t>) </a:t>
            </a:r>
            <a:r>
              <a:rPr lang="en-ID" sz="1200" dirty="0" err="1" smtClean="0">
                <a:latin typeface="Calibri"/>
                <a:cs typeface="Calibri"/>
              </a:rPr>
              <a:t>selama</a:t>
            </a:r>
            <a:r>
              <a:rPr lang="en-ID" sz="1200" dirty="0" smtClean="0">
                <a:latin typeface="Calibri"/>
                <a:cs typeface="Calibri"/>
              </a:rPr>
              <a:t> …. Hari Bursa </a:t>
            </a:r>
            <a:r>
              <a:rPr lang="en-ID" sz="1200" dirty="0" err="1" smtClean="0">
                <a:latin typeface="Calibri"/>
                <a:cs typeface="Calibri"/>
              </a:rPr>
              <a:t>berturut-turut</a:t>
            </a:r>
            <a:r>
              <a:rPr lang="en-ID" sz="1200" dirty="0" smtClean="0">
                <a:latin typeface="Calibri"/>
                <a:cs typeface="Calibri"/>
              </a:rPr>
              <a:t>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60 (</a:t>
            </a:r>
            <a:r>
              <a:rPr lang="en-ID" sz="1200" dirty="0" err="1" smtClean="0">
                <a:latin typeface="Calibri"/>
                <a:cs typeface="Calibri"/>
              </a:rPr>
              <a:t>enam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puluh</a:t>
            </a:r>
            <a:r>
              <a:rPr lang="en-ID" sz="1200" dirty="0" smtClean="0">
                <a:latin typeface="Calibri"/>
                <a:cs typeface="Calibri"/>
              </a:rPr>
              <a:t>)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90 (</a:t>
            </a:r>
            <a:r>
              <a:rPr lang="en-ID" sz="1200" dirty="0" err="1" smtClean="0">
                <a:latin typeface="Calibri"/>
                <a:cs typeface="Calibri"/>
              </a:rPr>
              <a:t>sembilan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puluh</a:t>
            </a:r>
            <a:r>
              <a:rPr lang="en-ID" sz="1200" dirty="0" smtClean="0">
                <a:latin typeface="Calibri"/>
                <a:cs typeface="Calibri"/>
              </a:rPr>
              <a:t>)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120 (</a:t>
            </a:r>
            <a:r>
              <a:rPr lang="en-ID" sz="1200" dirty="0" err="1" smtClean="0">
                <a:latin typeface="Calibri"/>
                <a:cs typeface="Calibri"/>
              </a:rPr>
              <a:t>seratus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dua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puluh</a:t>
            </a:r>
            <a:r>
              <a:rPr lang="en-ID" sz="1200" dirty="0" smtClean="0">
                <a:latin typeface="Calibri"/>
                <a:cs typeface="Calibri"/>
              </a:rPr>
              <a:t>)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180 (</a:t>
            </a:r>
            <a:r>
              <a:rPr lang="en-ID" sz="1200" dirty="0" err="1" smtClean="0">
                <a:latin typeface="Calibri"/>
                <a:cs typeface="Calibri"/>
              </a:rPr>
              <a:t>seratus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delapan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puluh</a:t>
            </a:r>
            <a:r>
              <a:rPr lang="en-ID" sz="1200" dirty="0" smtClean="0">
                <a:latin typeface="Calibri"/>
                <a:cs typeface="Calibri"/>
              </a:rPr>
              <a:t>)</a:t>
            </a:r>
            <a:endParaRPr lang="en-US" sz="1200" dirty="0" smtClean="0">
              <a:latin typeface="Calibri"/>
              <a:cs typeface="Calibri"/>
            </a:endParaRPr>
          </a:p>
          <a:p>
            <a:pPr>
              <a:buFont typeface="Wingdings" charset="2"/>
              <a:buAutoNum type="arabicPlain" startAt="8"/>
            </a:pP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29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337576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panose="05000000000000000000" pitchFamily="2" charset="2"/>
              <a:buAutoNum type="arabicPlain" startAt="15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Beragun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Aset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(EBA)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berharga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terdiri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sekumpulan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aset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tagihan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timbul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surat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berharga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komersial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Efek beragun asset yang diterbitkan oleh Penerbit yang portofolionya berupa kumpulan Piutang dan merupakan bukti kepemilikan secara proporsional atas kumpulan piutang yang dimiliki bersama.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macam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asset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15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Hak-hak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antara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lain.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Memperoleh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pembagian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keuntungan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Menjual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mengalihkan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Mendapatkan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mengenai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Aktiva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(NAB)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Memperoleh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pembagian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harta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dibubarkan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dilikuidasi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buNone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	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II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IV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I, II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III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saja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15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Bank 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Kustodian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dibedakan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segala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kerugian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timbul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karena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tindakannya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masing-masing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bertanggung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Menyimpan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memelihara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catatan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terpisah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menunjukan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perubahan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Penyertaan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jasa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penitipan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kolektif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15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dibutuhkan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Agen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Penjual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Investor,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	</a:t>
            </a: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identitas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Status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Perkawinan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Pengeluaran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rata-rata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pertahun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Aft>
                <a:spcPts val="0"/>
              </a:spcAft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Tempat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lahir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59080" indent="-263525">
              <a:buFont typeface="Wingdings" panose="05000000000000000000" pitchFamily="2" charset="2"/>
              <a:buAutoNum type="arabicPlain" startAt="19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dimaksud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bonus,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bonus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deviden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tunai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X%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nominal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dibagikan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emiten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lama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perbandingan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ditetapkan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Rapat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(RUPS)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ditukar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emiten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memberikan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bonus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berupa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waran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-263525">
              <a:buFont typeface="+mj-lt"/>
              <a:buAutoNum type="arabicPlain" startAt="19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POJK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22/POJK.04/2014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Prinsip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Mengenal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Nasabah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Penyedia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Jasa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Sektor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Modal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mewajibkan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penyedia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jasa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verifikasi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ketat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nasabah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dianggap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penyucian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dilihat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Nasabah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termasuk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Politcally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Exposed Person (PEP).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Bidang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Usaha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nasabah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termasuk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usaha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berisiko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profil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59080" indent="-263525">
              <a:buFont typeface="+mj-lt"/>
              <a:buAutoNum type="arabicPlain" startAt="19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belum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diumumkan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pengawas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(regulator)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ataupun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masyarakat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publik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akuisisi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orang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ketiga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charset="2"/>
              <a:buAutoNum type="arabicPlain" startAt="19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Wingdings" charset="2"/>
              <a:buAutoNum type="arabicPlain" startAt="31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Peratuan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Otoritas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Keuangan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no. 48/POJK.04/2015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Pedoman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Pengelolaan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Terproteksi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Penjaminan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Indeks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larangan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bagi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portofolio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rangka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Pemenuhan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penjualan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kembali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Unit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Penurunan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peringkat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Diperintahkan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OJK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Jawaban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b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31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dimaksud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mencantumkan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pemilik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sertifikat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tercatat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daftar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pemilik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kepemilikannya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dibuktikan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menunjukkan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sertifikat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membagikan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senior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dibanding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31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suatu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obligasi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present value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kupon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didiskonto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biaya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hutang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Cost of debt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datang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future value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kupon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ssaat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jatuh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tempo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didiskonto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imbal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diharapkan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present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kupon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jatuh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tempo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didiskonto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Yield to maturity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1938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datang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future value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seluruh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kupon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pokok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jatuh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tempo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didiskonto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Yield to Maturity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31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tindakan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dilarang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Real Estate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berbentuk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KIK:</a:t>
            </a:r>
          </a:p>
          <a:p>
            <a:pPr marL="555625" lvl="1" indent="-285750">
              <a:spcAft>
                <a:spcPts val="0"/>
              </a:spcAft>
              <a:buFont typeface="+mj-lt"/>
              <a:buAutoNum type="romanU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Mengalihkan Aset Real Estate yang dimiliki dalam periode paling singkat 2 tahun.</a:t>
            </a:r>
          </a:p>
          <a:p>
            <a:pPr marL="555625" lvl="1" indent="-285750">
              <a:spcAft>
                <a:spcPts val="0"/>
              </a:spcAft>
              <a:buFont typeface="+mj-lt"/>
              <a:buAutoNum type="romanU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Meminjamkan dan/atau menjaminkan Aset Real Estate yang dimilikinya untuk kepentingan pihak lain.</a:t>
            </a:r>
          </a:p>
          <a:p>
            <a:pPr marL="555625" lvl="1" indent="-285750">
              <a:spcAft>
                <a:spcPts val="0"/>
              </a:spcAft>
              <a:buFont typeface="+mj-lt"/>
              <a:buAutoNum type="romanU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Mengakibatkan aset Real Estate pada harga lebih rendah dari 90% dari harga penilai dan tanggal penilaian terakhir tidak lebih dari 6 bulan sebelum tanggal pengalihan.</a:t>
            </a:r>
          </a:p>
          <a:p>
            <a:pPr marL="533400" lvl="1" indent="-263525">
              <a:spcAft>
                <a:spcPts val="0"/>
              </a:spcAft>
              <a:buFont typeface="+mj-lt"/>
              <a:buAutoNum type="romanU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Terlibat dalam penjualan efek secara marjin.</a:t>
            </a:r>
          </a:p>
          <a:p>
            <a:pPr marL="269875" lvl="1" indent="0">
              <a:spcAft>
                <a:spcPts val="0"/>
              </a:spcAft>
              <a:buNone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dan II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 dan IV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I, II, dan III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benar.</a:t>
            </a:r>
          </a:p>
          <a:p>
            <a:pPr marL="259080" indent="-263525">
              <a:buFont typeface="+mj-lt"/>
              <a:buAutoNum type="arabicPlain" startAt="3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Pihak yang mempunyai kemampuan untuk mewujudkan perdagangan Unit Penyertaan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Exchange Trade Fund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(ETF) bagi kepentingan diri sendiri maupun kepentingan pemegang Unit Penyertaan adalah: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Sponsor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Dealer Partisipan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Manajer Investasi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salah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-263525">
              <a:buFont typeface="+mj-lt"/>
              <a:buAutoNum type="arabicPlain" startAt="3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Otoritas jasa Keuangan dapat mencabut ijin Manajer Investasi apabila terjadi kondisi dibawah ini, Kecuali: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Kantor Manajer Investasi tidak ditemukan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Manajer Investasi tidak mempunyai pegawai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Manajer Investasi tidak memenuhi kekurangan yang dipersyaratkan.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Manajer Investasi tidak mengelola dana selama 1 (satu) tahun</a:t>
            </a:r>
          </a:p>
        </p:txBody>
      </p:sp>
    </p:spTree>
    <p:extLst>
      <p:ext uri="{BB962C8B-B14F-4D97-AF65-F5344CB8AC3E}">
        <p14:creationId xmlns:p14="http://schemas.microsoft.com/office/powerpoint/2010/main" val="16548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455" indent="-342900">
              <a:buFont typeface="Wingdings" charset="2"/>
              <a:buAutoNum type="arabicPlain" startAt="37"/>
            </a:pP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Suatu diversifikasi portofolio sangat ditentukan oleh korelasi aset yang diinvestasikan untuk dapat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memperoleh </a:t>
            </a: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tingkat diversifikasi optimum. Diantara pilihan berikut, diperlukan tingkat korelasi yang 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salah</a:t>
            </a:r>
            <a:endParaRPr lang="en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37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Susunan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relative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tertinggi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terendah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::.</a:t>
            </a: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Campuran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Uang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Campuran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Campuran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Uang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Pendapatan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tetap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Campuran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Wingdings" charset="2"/>
              <a:buAutoNum type="arabicPlain" startAt="37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Kendala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dialami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calon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Investor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langsung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Pengetahuan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Terbatas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terbatas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Informasi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terbatas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0070" lvl="1" indent="-285750">
              <a:buFont typeface="+mj-lt"/>
              <a:buAutoNum type="romanUcPeriod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Administrasi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merepotkan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69875" lvl="1" indent="0">
              <a:spcAft>
                <a:spcPts val="0"/>
              </a:spcAft>
              <a:buNone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Jawab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 dan II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 dan IV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I, II, dan III saja</a:t>
            </a:r>
          </a:p>
          <a:p>
            <a:pPr marL="498475" lvl="1" indent="-228600"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benar.</a:t>
            </a:r>
          </a:p>
          <a:p>
            <a:pPr marL="259080" indent="-263525">
              <a:buFont typeface="+mj-lt"/>
              <a:buAutoNum type="arabicPlain" startAt="37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Pemecahan nilai nominal saham (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Stock split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merupakan kebijakan emiten untuk menambah jumlah saham beredarnya dengan cara membagikan saham baru kepada pemegang saham saat ini. Konsekuensi dari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Stock Split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adalah: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Stock Split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mengubah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perusahaan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Mengakibatkan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dilusi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Meningkatkan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Agio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-263525">
              <a:buFont typeface="+mj-lt"/>
              <a:buAutoNum type="arabicPlain" startAt="37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dimaksud dengan Efek Bersifat Utang adalah::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Surat pernyataan dari penerbit yang berisi janji membayar kupon secara berkala dan pada saat jatuh tempo akan membayarkan seluruh pokok utang.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Surat pengakuan pinjam meminjam yang memiliki jangka waktu antara 1-3 tahun dan wajib diperingkat oleh pemeringkat efek.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Efek yang menunjukkan hubungan utang piutang antara investor (pemegang Efek) dengan pihak yang menerbitkan Efek,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Surat sanggup berupa jaminan yang diterbitkan oleh perusahaan dan diperdagangkan melalui bank atau perusahaan efek. Berjangka waktu pendek dan diperdagangkan dengan sistem diskonto.</a:t>
            </a:r>
          </a:p>
          <a:p>
            <a:pPr marL="259080" indent="-263525">
              <a:buFont typeface="+mj-lt"/>
              <a:buAutoNum type="arabicPlain" startAt="37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Ciri ciri saham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Blue Chips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adalah sebagai berikut, kecuali: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Pertumbuhan laba yang besar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Perusahaan sudah mapan dan berdiri relatif lama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Kapitalisasi pasar besar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Likuid</a:t>
            </a:r>
          </a:p>
          <a:p>
            <a:pPr marL="259080" indent="-263525">
              <a:buFont typeface="+mj-lt"/>
              <a:buAutoNum type="arabicPlain" startAt="37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Peran Bank Kustodian adalah sebagai berikut, kecuali: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Lembaga penitipan dan penyimpanan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Menghitung Nilai Aktiva Bersih dan Niali Aktiva Bersih per Unit Penyertaan.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Perdagangan</a:t>
            </a:r>
          </a:p>
          <a:p>
            <a:pPr marL="533400" lvl="1" indent="-263525"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Transfer Agent</a:t>
            </a:r>
          </a:p>
        </p:txBody>
      </p:sp>
    </p:spTree>
    <p:extLst>
      <p:ext uri="{BB962C8B-B14F-4D97-AF65-F5344CB8AC3E}">
        <p14:creationId xmlns:p14="http://schemas.microsoft.com/office/powerpoint/2010/main" val="21840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spcBef>
                <a:spcPts val="450"/>
              </a:spcBef>
              <a:buFont typeface="Wingdings" charset="2"/>
              <a:buAutoNum type="arabicPlain" startAt="44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Ciri ciri Obligasi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callable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adalah berikut ini, Kecuali:</a:t>
            </a:r>
            <a:endParaRPr lang="en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 yang dapat dijual sewaktu waktu sebelum jatuh tempo oleh pemegang obligasi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harga tebus yang biasanya diatas nilai par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Pemegang Obligasi terpapar resiko reinvestasi lebih besar daripada obligasi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non-callable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Harga susah naik diatas harga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endParaRPr lang="en-ID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spcBef>
                <a:spcPts val="450"/>
              </a:spcBef>
              <a:buFont typeface="Wingdings" charset="2"/>
              <a:buAutoNum type="arabicPlain" startAt="44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Margin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6575" lvl="1" indent="-271463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dijual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dimana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dimaksud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dimaksud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penjual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transaksi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6575" lvl="1" indent="-271463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ditransaksikan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Perusahaan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6575" lvl="1" indent="-271463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Turunan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utang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maupun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ekuitas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6575" lvl="1" indent="-271463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dimiliki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membeli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menjual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pihak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lain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pada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harga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spcBef>
                <a:spcPts val="450"/>
              </a:spcBef>
              <a:buFont typeface="Wingdings" charset="2"/>
              <a:buAutoNum type="arabicPlain" startAt="44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Persyaratan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wajib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dipenuhi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oleh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Terbatas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8475" lvl="1" indent="-228600"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Modal disetor Minimal Rp. 25 Milyar</a:t>
            </a:r>
          </a:p>
          <a:p>
            <a:pPr marL="498475" lvl="1" indent="-228600"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minimal 1 (satu) orang karyawan bersertifikasi Chartered Financial Analyst (CFA) atau Wakil Manajer Investasi berpengalaman minimal 3 (tiga) tahun.</a:t>
            </a:r>
          </a:p>
          <a:p>
            <a:pPr marL="498475" lvl="1" indent="-228600"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Jawaban a dan b benar</a:t>
            </a:r>
          </a:p>
          <a:p>
            <a:pPr marL="498475" lvl="1" indent="-228600"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Jawaban a dan b salah</a:t>
            </a:r>
          </a:p>
          <a:p>
            <a:pPr marL="259080" indent="-263525">
              <a:spcBef>
                <a:spcPts val="450"/>
              </a:spcBef>
              <a:buFont typeface="+mj-lt"/>
              <a:buAutoNum type="arabicPlain" startAt="44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Saat mengukur kinerja Reksa Dana, apakah tolok ukur yang relevan digunakan?: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Aktiva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Bersih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Aktiva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per Unit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Penyertaaan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Asset Under Management</a:t>
            </a:r>
          </a:p>
          <a:p>
            <a:pPr marL="259080" indent="-263525">
              <a:spcBef>
                <a:spcPts val="450"/>
              </a:spcBef>
              <a:buFont typeface="+mj-lt"/>
              <a:buAutoNum type="arabicPlain" startAt="44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Agen Penjual Efek Reksa Dana (APERD) wajib melaporkan rencana kegiatan tahun berjalan kepada OJK, paling lambat tanggal </a:t>
            </a:r>
            <a:r>
              <a:rPr lang="mr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…………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format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Rencana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Kegiatan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15 Januari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31 Maret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30 Juni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31 Desember.</a:t>
            </a:r>
          </a:p>
          <a:p>
            <a:pPr marL="259080" indent="-263525">
              <a:spcBef>
                <a:spcPts val="450"/>
              </a:spcBef>
              <a:buFont typeface="+mj-lt"/>
              <a:buAutoNum type="arabicPlain" startAt="44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Menurut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Undang-undang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Modal, Efek adalah::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Hak yang dimiliki oleh Pihak untuk membeli atau menjual kepada pihak lain atas sejumlah Efek pada harga dan dalam waktu tertentu.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Surat berharga, yaitu surat pengakuan utang, surat berharga komersia,  saham, Obligasi, tanda bukti utang, Unit penyertaan KIK, Kontrak berjangka atas efek, dan setiap derivatif dari Efek.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Surat berharga yang diterbitkan oleh suatu perusahaan yang memberi hak kepada pemegangnya untuk memesan saham dari perusahaan tersebut pada harga tertentu setelah 6 bulan atau lebih sejak diterbitkan surat berharga dimaksud.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jawaban salah,</a:t>
            </a:r>
          </a:p>
          <a:p>
            <a:pPr marL="259080" indent="-263525">
              <a:spcBef>
                <a:spcPts val="450"/>
              </a:spcBef>
              <a:buFont typeface="+mj-lt"/>
              <a:buAutoNum type="arabicPlain" startAt="44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Manajer Investasi dari Reksa Dana berbentuk KIK, dilarang melalukan tindakan berikut ini, Kecuali: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Efek beragun Aset yang ditawarkan melalui penawaran Umum lebih dari 20% dari NAB Reksa Dana pada setiap saat.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Unit Penyertaan suatu Dana Investasi Real Estate yang ditawarkan melalui Penawaran Umum lebih dari 20% dari NAB Reksa Dana setiap saat.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Portofolio Efek berupa Efek yang diterbitkan oleh Pihak yang berafiliasi dengan Manajer Investasi lebih dari 20% dari NAB, kecuali hubungan Afiliasi yang terjadi karena kepemilikan atau penyertaan modal pemerintah.</a:t>
            </a:r>
          </a:p>
          <a:p>
            <a:pPr marL="533400" lvl="1" indent="-263525"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paling banyak 15% dari NAB Reksa Dana diinvestasikan pada Efek yang diperdagangkan di Bursa Efek luar negeri yang informasinya dapat diakses dari Indonesia melalui mediamassa/situs web.</a:t>
            </a:r>
          </a:p>
        </p:txBody>
      </p:sp>
    </p:spTree>
    <p:extLst>
      <p:ext uri="{BB962C8B-B14F-4D97-AF65-F5344CB8AC3E}">
        <p14:creationId xmlns:p14="http://schemas.microsoft.com/office/powerpoint/2010/main" val="178521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Reksa Dana terbuka berbeda dari Reksa Dana tertutup, dalam hal:</a:t>
            </a:r>
            <a:endParaRPr lang="en-ID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Reksa Dana terbuka siap menerima pencairan sementara Reksa Dana tertutup tidak.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Reksa Dana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tertutup </a:t>
            </a: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siap menerima pencairan sementara Reksa Dana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terbuka </a:t>
            </a: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Reksa Dana tertutup 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membutuhkan pengalaman Manajer Investasi, sementara </a:t>
            </a:r>
            <a:r>
              <a:rPr lang="en-ID" sz="1200" dirty="0">
                <a:latin typeface="Calibri" panose="020F0502020204030204" pitchFamily="34" charset="0"/>
                <a:cs typeface="Calibri" panose="020F0502020204030204" pitchFamily="34" charset="0"/>
              </a:rPr>
              <a:t>Reksa Dana terbuka tidak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Reksa Dana terbuka menerbitkan saham yang kemudian ditransaksikan di Pasar Sekunder, sementara Reksa Dana tertutup tidak.</a:t>
            </a:r>
            <a:endParaRPr lang="en-ID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51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karakteristik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Preferen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536575" lvl="1" indent="-271463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Membagikan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sejumlah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sekian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persen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nilai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nominalnya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lebih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senior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dibanding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biasa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hal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dilikuidasi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Mempunyai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hak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suara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Rapat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Umum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Pemegang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6575" lvl="1" indent="-271463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Dividen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bersifat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kumulatif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non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kumulatif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51"/>
            </a:pPr>
            <a:r>
              <a:rPr lang="en-U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Capital gain/loss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tergantung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2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8475" lvl="1" indent="-2286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Kenaikan/penurunan harga dari isi portofolio ditambah dividen/kupon dikurangi biaya biaya.</a:t>
            </a:r>
          </a:p>
          <a:p>
            <a:pPr marL="498475" lvl="1" indent="-2286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Pertumbuhan total dana kelolaan akibat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subscribtion/redemption.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98475" lvl="1" indent="-2286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Besarnya biaya Manajer Investasi dan Bank Kustodian serta biaya lainnya.</a:t>
            </a:r>
          </a:p>
          <a:p>
            <a:pPr marL="498475" lvl="1" indent="-22860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Pertumbuhan Unit Penyertaan.</a:t>
            </a: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Pemantauan berkala profil nasabah untuk kepentingan up-date data paling kurang 1 (satu) kali dalam </a:t>
            </a:r>
            <a:r>
              <a:rPr lang="mr-IN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……………………………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nasabah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kategori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Resiko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Tinggi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 (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tshun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1 (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tahun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6 (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enam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bulan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3 (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bulan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ditransaksikan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Pasar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Modal Indonesia,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kecuali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ID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Exchange Trade Fund (ETF)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Saham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SBI</a:t>
            </a: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Dua metode investasi yang dapat dilakukan investor dengan bertransaksi membeli secara berkala yaitu: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 averaging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Dollar cost averaging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Jawaban a dan b  benar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Semua jawaban salah.</a:t>
            </a: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Yang dimaksud </a:t>
            </a:r>
            <a:r>
              <a:rPr lang="en-ID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Municipal bond</a:t>
            </a: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adalah: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 yang diterbitkan oleh Pemerintah pusat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 yang diterbitkan oleh Pemerintah daerah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 yang bisa dibeli kembali oleh penerbitnya sewaktu waktu sebelum jatuh tempo pada harga yang sudah disepakati diawal penerbitan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Obligasi yang diterbitkan tanpa penjaminan</a:t>
            </a: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Waran memiliki ciri ciri berikut, kecuali: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jatuh tempo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Memiliki hak untuk menjual  saham pada harga tertentu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Tidak mendapatkan dividen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Bisa dijual secara terpisah dari saham induknya</a:t>
            </a:r>
          </a:p>
          <a:p>
            <a:pPr marL="259080" indent="-263525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51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Seluruh kondisi di bawah ini sesuai dengan peraturan OJK, kecuali: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Dalam rangka penjualan Reksa Dana WAPERD wajib memiliki bukti penugasan dari Perusahaan Efek atau APERD.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Penjualan Reksa Dana hanya dapat dilakukan oleh orang perseorangan yang memiliki izin sebagai Wakil Perusahaan Efek atau Wakil Agen Penjual Efek Reksa Dana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WAPERD wajib mengikuti program Pendidikan Profesi Lanjutan paling sedikit 2 (dua) tahun sekali</a:t>
            </a:r>
          </a:p>
          <a:p>
            <a:pPr marL="533400" lvl="1" indent="-263525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Orang perseorangan yang memiliki ijin sebagai  Wakil Agen Penjual Efek Reksa Dana berfungsi sebagai menjual Efek Reksa Dana, Obligasi dan atau Saham.</a:t>
            </a:r>
          </a:p>
        </p:txBody>
      </p:sp>
    </p:spTree>
    <p:extLst>
      <p:ext uri="{BB962C8B-B14F-4D97-AF65-F5344CB8AC3E}">
        <p14:creationId xmlns:p14="http://schemas.microsoft.com/office/powerpoint/2010/main" val="29082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904613" y="395297"/>
            <a:ext cx="11125199" cy="6172802"/>
          </a:xfrm>
          <a:prstGeom prst="rect">
            <a:avLst/>
          </a:prstGeom>
        </p:spPr>
        <p:txBody>
          <a:bodyPr numCol="2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Wingdings" charset="2"/>
              <a:buAutoNum type="arabicPlain" startAt="60"/>
            </a:pPr>
            <a:r>
              <a:rPr lang="en-ID" sz="1200" dirty="0" smtClean="0">
                <a:latin typeface="Calibri"/>
                <a:cs typeface="Calibri"/>
              </a:rPr>
              <a:t>Hal </a:t>
            </a:r>
            <a:r>
              <a:rPr lang="en-ID" sz="1200" dirty="0">
                <a:latin typeface="Calibri"/>
                <a:cs typeface="Calibri"/>
              </a:rPr>
              <a:t>terpenting yang termasuk di prospektus adalah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Biaya</a:t>
            </a:r>
            <a:r>
              <a:rPr lang="en-ID" sz="1200" dirty="0">
                <a:latin typeface="Calibri"/>
                <a:cs typeface="Calibri"/>
              </a:rPr>
              <a:t>-biaya yang dikenakan ke investor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tujuan </a:t>
            </a:r>
            <a:r>
              <a:rPr lang="en-ID" sz="1200" dirty="0">
                <a:latin typeface="Calibri"/>
                <a:cs typeface="Calibri"/>
              </a:rPr>
              <a:t>dan kebijakan 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risiko</a:t>
            </a:r>
            <a:r>
              <a:rPr lang="en-ID" sz="1200" dirty="0">
                <a:latin typeface="Calibri"/>
                <a:cs typeface="Calibri"/>
              </a:rPr>
              <a:t>-risiko 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strategi </a:t>
            </a:r>
            <a:r>
              <a:rPr lang="en-ID" sz="1200" dirty="0">
                <a:latin typeface="Calibri"/>
                <a:cs typeface="Calibri"/>
              </a:rPr>
              <a:t>pengelolaan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>
                <a:latin typeface="Calibri"/>
                <a:cs typeface="Calibri"/>
              </a:rPr>
              <a:t>Hal-hal berikut ini wajib dilakukan oleh Agen Penjual Reksa Dana (APERD), kecuali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Menjual </a:t>
            </a:r>
            <a:r>
              <a:rPr lang="en-ID" sz="1200" dirty="0">
                <a:latin typeface="Calibri"/>
                <a:cs typeface="Calibri"/>
              </a:rPr>
              <a:t>reksa dana tidak didasarkan besarnya komisi yang diterima Manajer 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Menerapkan Prinsip </a:t>
            </a:r>
            <a:r>
              <a:rPr lang="en-ID" sz="1200" dirty="0">
                <a:latin typeface="Calibri"/>
                <a:cs typeface="Calibri"/>
              </a:rPr>
              <a:t>Mengenal Nasabah sebelum menerima pembelian dari calon investor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Mempunyai </a:t>
            </a:r>
            <a:r>
              <a:rPr lang="en-ID" sz="1200" dirty="0">
                <a:latin typeface="Calibri"/>
                <a:cs typeface="Calibri"/>
              </a:rPr>
              <a:t>paling kurang 1 orang Pejabat </a:t>
            </a:r>
            <a:r>
              <a:rPr lang="en-ID" sz="1200" dirty="0" smtClean="0">
                <a:latin typeface="Calibri"/>
                <a:cs typeface="Calibri"/>
              </a:rPr>
              <a:t>Penanggung </a:t>
            </a:r>
            <a:r>
              <a:rPr lang="en-ID" sz="1200" dirty="0">
                <a:latin typeface="Calibri"/>
                <a:cs typeface="Calibri"/>
              </a:rPr>
              <a:t>Jawab yang memiliki ijin Waperd di Kantor Pusat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Berasumsi </a:t>
            </a:r>
            <a:r>
              <a:rPr lang="en-ID" sz="1200" dirty="0">
                <a:latin typeface="Calibri"/>
                <a:cs typeface="Calibri"/>
              </a:rPr>
              <a:t>bahwa calon investor sudah pasti membaca prospektus sebelum berinvestasi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 smtClean="0">
                <a:latin typeface="Calibri"/>
                <a:cs typeface="Calibri"/>
              </a:rPr>
              <a:t>Reksa </a:t>
            </a:r>
            <a:r>
              <a:rPr lang="en-ID" sz="1200" dirty="0">
                <a:latin typeface="Calibri"/>
                <a:cs typeface="Calibri"/>
              </a:rPr>
              <a:t>Dana Terstruktur </a:t>
            </a:r>
            <a:r>
              <a:rPr lang="en-ID" sz="1200" dirty="0" smtClean="0">
                <a:latin typeface="Calibri"/>
                <a:cs typeface="Calibri"/>
              </a:rPr>
              <a:t>adalah: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Menjamin </a:t>
            </a:r>
            <a:r>
              <a:rPr lang="en-ID" sz="1200" dirty="0">
                <a:latin typeface="Calibri"/>
                <a:cs typeface="Calibri"/>
              </a:rPr>
              <a:t>nilai awal investasi saat jatuh tempo seperti tertulis diprospektus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Menjamin </a:t>
            </a:r>
            <a:r>
              <a:rPr lang="en-ID" sz="1200" dirty="0">
                <a:latin typeface="Calibri"/>
                <a:cs typeface="Calibri"/>
              </a:rPr>
              <a:t>nilai awal dan hasil investasi seperti terangkum di prospektus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Memproteksi </a:t>
            </a:r>
            <a:r>
              <a:rPr lang="en-ID" sz="1200" dirty="0">
                <a:latin typeface="Calibri"/>
                <a:cs typeface="Calibri"/>
              </a:rPr>
              <a:t>sebesar nilai awal investasi  pada saat jatuh tempo melalui strategi pengelolaan yang tertulis di prospektus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Memproteksi </a:t>
            </a:r>
            <a:r>
              <a:rPr lang="en-ID" sz="1200" dirty="0">
                <a:latin typeface="Calibri"/>
                <a:cs typeface="Calibri"/>
              </a:rPr>
              <a:t>sebesar nilai awal investasi  dan return melalui pengelolaan investasi yang diungkapkan di prospektus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>
                <a:latin typeface="Calibri"/>
                <a:cs typeface="Calibri"/>
              </a:rPr>
              <a:t>Reksa Dana berbentuk KIK dapat dibeli dan dijual </a:t>
            </a:r>
            <a:r>
              <a:rPr lang="en-ID" sz="1200" dirty="0" smtClean="0">
                <a:latin typeface="Calibri"/>
                <a:cs typeface="Calibri"/>
              </a:rPr>
              <a:t>melalui: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Agen </a:t>
            </a:r>
            <a:r>
              <a:rPr lang="en-ID" sz="1200" dirty="0">
                <a:latin typeface="Calibri"/>
                <a:cs typeface="Calibri"/>
              </a:rPr>
              <a:t>Penjual Efek Reksa Dana dan Manajer 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Perantara </a:t>
            </a:r>
            <a:r>
              <a:rPr lang="en-ID" sz="1200" dirty="0">
                <a:latin typeface="Calibri"/>
                <a:cs typeface="Calibri"/>
              </a:rPr>
              <a:t>Pedagang Efek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Bank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Lembaga </a:t>
            </a:r>
            <a:r>
              <a:rPr lang="en-ID" sz="1200" dirty="0">
                <a:latin typeface="Calibri"/>
                <a:cs typeface="Calibri"/>
              </a:rPr>
              <a:t>Keuangan </a:t>
            </a: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>
                <a:latin typeface="Calibri"/>
                <a:cs typeface="Calibri"/>
              </a:rPr>
              <a:t>Nilai Pasar Wajar dari Efek di Reksa Dana </a:t>
            </a:r>
            <a:r>
              <a:rPr lang="en-ID" sz="1200" dirty="0" err="1">
                <a:latin typeface="Calibri"/>
                <a:cs typeface="Calibri"/>
              </a:rPr>
              <a:t>Pasar</a:t>
            </a:r>
            <a:r>
              <a:rPr lang="en-ID" sz="1200" dirty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Uang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 err="1" smtClean="0">
                <a:latin typeface="Calibri"/>
                <a:cs typeface="Calibri"/>
              </a:rPr>
              <a:t>ditetapkan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>
                <a:latin typeface="Calibri"/>
                <a:cs typeface="Calibri"/>
              </a:rPr>
              <a:t>sebesar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Harga </a:t>
            </a:r>
            <a:r>
              <a:rPr lang="en-ID" sz="1200" dirty="0">
                <a:latin typeface="Calibri"/>
                <a:cs typeface="Calibri"/>
              </a:rPr>
              <a:t>penutupan efek di Bursa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Harga </a:t>
            </a:r>
            <a:r>
              <a:rPr lang="en-ID" sz="1200" dirty="0">
                <a:latin typeface="Calibri"/>
                <a:cs typeface="Calibri"/>
              </a:rPr>
              <a:t>perbandingan Efek sejenis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Harga </a:t>
            </a:r>
            <a:r>
              <a:rPr lang="en-ID" sz="1200" dirty="0">
                <a:latin typeface="Calibri"/>
                <a:cs typeface="Calibri"/>
              </a:rPr>
              <a:t>yang ditetapkan Manajer Investasi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Harga </a:t>
            </a:r>
            <a:r>
              <a:rPr lang="en-ID" sz="1200" dirty="0">
                <a:latin typeface="Calibri"/>
                <a:cs typeface="Calibri"/>
              </a:rPr>
              <a:t>yang dikeluarkan oleh Bursa Efek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>
                <a:latin typeface="Calibri"/>
                <a:cs typeface="Calibri"/>
              </a:rPr>
              <a:t>Berdasarkan Peraturan OJK No.23/POJK.04/2016 tentang Reksa Dana berbentuk KIK, Manajer Investasi dilarang melakukan tindakan berikut ini, kecuali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Terlibat </a:t>
            </a:r>
            <a:r>
              <a:rPr lang="en-ID" sz="1200" dirty="0">
                <a:latin typeface="Calibri"/>
                <a:cs typeface="Calibri"/>
              </a:rPr>
              <a:t>dalam transaksi margin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Membeli </a:t>
            </a:r>
            <a:r>
              <a:rPr lang="en-ID" sz="1200" dirty="0">
                <a:latin typeface="Calibri"/>
                <a:cs typeface="Calibri"/>
              </a:rPr>
              <a:t>SBI lebih dari 10% total NAB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Membeli </a:t>
            </a:r>
            <a:r>
              <a:rPr lang="en-ID" sz="1200" dirty="0">
                <a:latin typeface="Calibri"/>
                <a:cs typeface="Calibri"/>
              </a:rPr>
              <a:t>saham atau Obligasi lebih dari 10% dari total NAB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Membali </a:t>
            </a:r>
            <a:r>
              <a:rPr lang="en-ID" sz="1200" dirty="0">
                <a:latin typeface="Calibri"/>
                <a:cs typeface="Calibri"/>
              </a:rPr>
              <a:t>efek beragun aset lebih dari 20% dari total NAB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riset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internal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Agen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Penjual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Efek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terhadap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kinerja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bawah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Clarissa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seorang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Waperd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ingin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memilih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dana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risk adjusted return (return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setelah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memperhitungkan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risikonya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terkecil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yaitu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Mean Return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Risk/Standard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Deviasi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Manakah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reksa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dana yang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dimaksud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 : 10%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21%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B : 9%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7%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 : 8%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5%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Manajer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D : 5%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4%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 err="1" smtClean="0">
                <a:latin typeface="Calibri"/>
                <a:cs typeface="Calibri"/>
              </a:rPr>
              <a:t>Kewajiban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  <a:r>
              <a:rPr lang="en-ID" sz="1200" dirty="0">
                <a:latin typeface="Calibri"/>
                <a:cs typeface="Calibri"/>
              </a:rPr>
              <a:t>dari Manajer Investasi adalah berikut ini kecuali :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Mengelola </a:t>
            </a:r>
            <a:r>
              <a:rPr lang="en-ID" sz="1200" dirty="0">
                <a:latin typeface="Calibri"/>
                <a:cs typeface="Calibri"/>
              </a:rPr>
              <a:t>portofolio reksa dana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Menetapkan </a:t>
            </a:r>
            <a:r>
              <a:rPr lang="en-ID" sz="1200" dirty="0">
                <a:latin typeface="Calibri"/>
                <a:cs typeface="Calibri"/>
              </a:rPr>
              <a:t>Nilai Pasar Wajar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Menerima </a:t>
            </a:r>
            <a:r>
              <a:rPr lang="en-ID" sz="1200" dirty="0">
                <a:latin typeface="Calibri"/>
                <a:cs typeface="Calibri"/>
              </a:rPr>
              <a:t>penyerahan kembali unit penyertaan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Menerbitkan </a:t>
            </a:r>
            <a:r>
              <a:rPr lang="en-ID" sz="1200" dirty="0">
                <a:latin typeface="Calibri"/>
                <a:cs typeface="Calibri"/>
              </a:rPr>
              <a:t>konfirmasi pembelian/penjualan/pengalihan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r>
              <a:rPr lang="en-ID" sz="1200" dirty="0">
                <a:latin typeface="Calibri"/>
                <a:cs typeface="Calibri"/>
              </a:rPr>
              <a:t>Investor reksa dana membeli Reksa Dana XYZ pada tanggal 22 Maret 2018 di harga Rp 1300. Management Fee 2% dan Bank Kustodian Fee 0,5%. Saat menjual tanggal 29 Januari 2019 harganya tercatat Rp 1500. Berapakah keuntungan investor tersebut. </a:t>
            </a:r>
            <a:r>
              <a:rPr lang="en-ID" sz="1200" dirty="0" smtClean="0">
                <a:latin typeface="Calibri"/>
                <a:cs typeface="Calibri"/>
              </a:rPr>
              <a:t> </a:t>
            </a: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12,50</a:t>
            </a:r>
            <a:r>
              <a:rPr lang="en-ID" sz="1200" dirty="0">
                <a:latin typeface="Calibri"/>
                <a:cs typeface="Calibri"/>
              </a:rPr>
              <a:t>%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13,10</a:t>
            </a:r>
            <a:r>
              <a:rPr lang="en-ID" sz="1200" dirty="0">
                <a:latin typeface="Calibri"/>
                <a:cs typeface="Calibri"/>
              </a:rPr>
              <a:t>%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14,80</a:t>
            </a:r>
            <a:r>
              <a:rPr lang="en-ID" sz="1200" dirty="0">
                <a:latin typeface="Calibri"/>
                <a:cs typeface="Calibri"/>
              </a:rPr>
              <a:t>% </a:t>
            </a: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r>
              <a:rPr lang="en-ID" sz="1200" dirty="0" smtClean="0">
                <a:latin typeface="Calibri"/>
                <a:cs typeface="Calibri"/>
              </a:rPr>
              <a:t>15,40</a:t>
            </a:r>
            <a:r>
              <a:rPr lang="en-ID" sz="1200" dirty="0">
                <a:latin typeface="Calibri"/>
                <a:cs typeface="Calibri"/>
              </a:rPr>
              <a:t>% </a:t>
            </a: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endParaRPr lang="en-ID" sz="1200" dirty="0" smtClean="0">
              <a:latin typeface="Calibri"/>
              <a:cs typeface="Calibri"/>
            </a:endParaRPr>
          </a:p>
          <a:p>
            <a:pPr marL="555308" lvl="1" indent="-280988">
              <a:lnSpc>
                <a:spcPct val="80000"/>
              </a:lnSpc>
              <a:spcBef>
                <a:spcPts val="450"/>
              </a:spcBef>
              <a:buFont typeface="+mj-lt"/>
              <a:buAutoNum type="alphaLcParenR"/>
            </a:pPr>
            <a:endParaRPr lang="en-ID" sz="1200" dirty="0" smtClean="0">
              <a:latin typeface="Calibri"/>
              <a:cs typeface="Calibri"/>
            </a:endParaRPr>
          </a:p>
          <a:p>
            <a:pPr marL="280988" indent="-280988">
              <a:lnSpc>
                <a:spcPct val="80000"/>
              </a:lnSpc>
              <a:spcBef>
                <a:spcPts val="450"/>
              </a:spcBef>
              <a:buFont typeface="+mj-lt"/>
              <a:buAutoNum type="arabicPlain" startAt="60"/>
            </a:pPr>
            <a:endParaRPr lang="en-ID" sz="1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37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842</TotalTime>
  <Words>3600</Words>
  <Application>Microsoft Office PowerPoint</Application>
  <PresentationFormat>Widescreen</PresentationFormat>
  <Paragraphs>502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Ascardi Sans</vt:lpstr>
      <vt:lpstr>Calibri</vt:lpstr>
      <vt:lpstr>Rockwell</vt:lpstr>
      <vt:lpstr>Rockwell Condensed</vt:lpstr>
      <vt:lpstr>Wingdings</vt:lpstr>
      <vt:lpstr>Wood Type</vt:lpstr>
      <vt:lpstr>LATIHAN UJIAN WAPERD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UJIAN WAPERD</dc:title>
  <dc:creator>Idhamshah</dc:creator>
  <cp:lastModifiedBy>Idhamshah</cp:lastModifiedBy>
  <cp:revision>106</cp:revision>
  <cp:lastPrinted>2019-03-03T08:43:27Z</cp:lastPrinted>
  <dcterms:created xsi:type="dcterms:W3CDTF">2019-02-28T09:25:34Z</dcterms:created>
  <dcterms:modified xsi:type="dcterms:W3CDTF">2019-03-04T04:27:37Z</dcterms:modified>
</cp:coreProperties>
</file>