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4" r:id="rId18"/>
    <p:sldId id="279" r:id="rId19"/>
    <p:sldId id="280" r:id="rId20"/>
    <p:sldId id="281" r:id="rId21"/>
    <p:sldId id="282" r:id="rId22"/>
    <p:sldId id="270" r:id="rId23"/>
    <p:sldId id="271" r:id="rId24"/>
    <p:sldId id="272" r:id="rId25"/>
    <p:sldId id="275" r:id="rId26"/>
    <p:sldId id="276" r:id="rId27"/>
    <p:sldId id="277"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d-ID"/>
              <a:t>Klik untuk mengedit gaya judul Master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d-ID"/>
              <a:t>Klik untuk mengedit gaya judul Master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d-ID"/>
              <a:t>Klik untuk mengedit gaya judul Master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d-ID"/>
              <a:t>Klik untuk mengedit gaya judul Master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d-ID"/>
              <a:t>Klik untuk mengedit gaya judul Master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d-ID"/>
              <a:t>Klik untuk mengedit gaya judul Master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www.petanikode.com/python-list/" TargetMode="External"/><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belajarpython.com/" TargetMode="External"/><Relationship Id="rId3" Type="http://schemas.openxmlformats.org/officeDocument/2006/relationships/hyperlink" Target="https://www.petanikode.com/tutorial/python/" TargetMode="External"/><Relationship Id="rId7" Type="http://schemas.openxmlformats.org/officeDocument/2006/relationships/hyperlink" Target="https://www.codepolitan.com/interactive-coding/python" TargetMode="External"/><Relationship Id="rId2" Type="http://schemas.openxmlformats.org/officeDocument/2006/relationships/hyperlink" Target="https://www.duniailkom.com/tutorial-belajar-bahasa-pemrograman-python-untuk-pemula/" TargetMode="External"/><Relationship Id="rId1" Type="http://schemas.openxmlformats.org/officeDocument/2006/relationships/slideLayout" Target="../slideLayouts/slideLayout10.xml"/><Relationship Id="rId6" Type="http://schemas.openxmlformats.org/officeDocument/2006/relationships/hyperlink" Target="https://setuptools.readthedocs.io/en/latest/easy_install.html" TargetMode="External"/><Relationship Id="rId5" Type="http://schemas.openxmlformats.org/officeDocument/2006/relationships/hyperlink" Target="https://stackoverflow.com/questions/4016151/how-to-use-pythons-easy-install-on-windows-its-not-so-easy" TargetMode="External"/><Relationship Id="rId4" Type="http://schemas.openxmlformats.org/officeDocument/2006/relationships/hyperlink" Target="https://www.abiraf.com/blog/modules-python-yang-wajib-dimiliki---virtualenv-dan-pi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23B268E-930A-4FFB-8607-F5AAEC703748}"/>
              </a:ext>
            </a:extLst>
          </p:cNvPr>
          <p:cNvSpPr>
            <a:spLocks noGrp="1"/>
          </p:cNvSpPr>
          <p:nvPr>
            <p:ph type="ctrTitle"/>
          </p:nvPr>
        </p:nvSpPr>
        <p:spPr>
          <a:xfrm>
            <a:off x="2589212" y="651012"/>
            <a:ext cx="8915399" cy="1368287"/>
          </a:xfrm>
        </p:spPr>
        <p:txBody>
          <a:bodyPr>
            <a:noAutofit/>
          </a:bodyPr>
          <a:lstStyle/>
          <a:p>
            <a:pPr algn="ctr"/>
            <a:r>
              <a:rPr lang="id-ID" sz="4000" dirty="0"/>
              <a:t>PENGENALAN PYTHON DAN INSTALASI PYTHON PADA WINDOWS</a:t>
            </a:r>
            <a:endParaRPr lang="en-US" sz="4000" dirty="0"/>
          </a:p>
        </p:txBody>
      </p:sp>
      <p:sp>
        <p:nvSpPr>
          <p:cNvPr id="3" name="Subjudul 2">
            <a:extLst>
              <a:ext uri="{FF2B5EF4-FFF2-40B4-BE49-F238E27FC236}">
                <a16:creationId xmlns:a16="http://schemas.microsoft.com/office/drawing/2014/main" id="{80A8AA35-E679-48C6-AD13-044EDAF4944D}"/>
              </a:ext>
            </a:extLst>
          </p:cNvPr>
          <p:cNvSpPr>
            <a:spLocks noGrp="1"/>
          </p:cNvSpPr>
          <p:nvPr>
            <p:ph type="subTitle" idx="1"/>
          </p:nvPr>
        </p:nvSpPr>
        <p:spPr>
          <a:xfrm>
            <a:off x="2589211" y="2782958"/>
            <a:ext cx="8915399" cy="2461591"/>
          </a:xfrm>
        </p:spPr>
        <p:txBody>
          <a:bodyPr>
            <a:noAutofit/>
          </a:bodyPr>
          <a:lstStyle/>
          <a:p>
            <a:pPr algn="ctr"/>
            <a:r>
              <a:rPr lang="id-ID" sz="2000" b="1" dirty="0">
                <a:solidFill>
                  <a:schemeClr val="tx1"/>
                </a:solidFill>
              </a:rPr>
              <a:t>RIZKY NUGRAHA PUTRA</a:t>
            </a:r>
          </a:p>
          <a:p>
            <a:pPr algn="ctr"/>
            <a:r>
              <a:rPr lang="id-ID" sz="2000" b="1" dirty="0">
                <a:solidFill>
                  <a:schemeClr val="tx1"/>
                </a:solidFill>
              </a:rPr>
              <a:t>56415191</a:t>
            </a:r>
          </a:p>
          <a:p>
            <a:pPr algn="ctr"/>
            <a:r>
              <a:rPr lang="id-ID" sz="2000" b="1" dirty="0">
                <a:solidFill>
                  <a:schemeClr val="tx1"/>
                </a:solidFill>
              </a:rPr>
              <a:t>4IA17</a:t>
            </a:r>
          </a:p>
          <a:p>
            <a:pPr algn="ctr"/>
            <a:endParaRPr lang="id-ID" sz="2000" b="1" dirty="0">
              <a:solidFill>
                <a:schemeClr val="tx1"/>
              </a:solidFill>
            </a:endParaRPr>
          </a:p>
          <a:p>
            <a:pPr algn="ctr"/>
            <a:r>
              <a:rPr lang="id-ID" sz="2000" b="1" dirty="0">
                <a:solidFill>
                  <a:schemeClr val="tx1"/>
                </a:solidFill>
              </a:rPr>
              <a:t>UNIVERSITAS GUNADARMA</a:t>
            </a:r>
          </a:p>
          <a:p>
            <a:pPr algn="ctr"/>
            <a:r>
              <a:rPr lang="id-ID" sz="2000" b="1" dirty="0">
                <a:solidFill>
                  <a:schemeClr val="tx1"/>
                </a:solidFill>
              </a:rPr>
              <a:t>2019</a:t>
            </a:r>
            <a:endParaRPr lang="en-US" sz="2000" b="1" dirty="0">
              <a:solidFill>
                <a:schemeClr val="tx1"/>
              </a:solidFill>
            </a:endParaRPr>
          </a:p>
        </p:txBody>
      </p:sp>
    </p:spTree>
    <p:extLst>
      <p:ext uri="{BB962C8B-B14F-4D97-AF65-F5344CB8AC3E}">
        <p14:creationId xmlns:p14="http://schemas.microsoft.com/office/powerpoint/2010/main" val="185071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30F6343-A746-4147-9544-33FC4FD9BEBF}"/>
              </a:ext>
            </a:extLst>
          </p:cNvPr>
          <p:cNvSpPr>
            <a:spLocks noGrp="1"/>
          </p:cNvSpPr>
          <p:nvPr>
            <p:ph type="title"/>
          </p:nvPr>
        </p:nvSpPr>
        <p:spPr>
          <a:xfrm>
            <a:off x="2589212" y="609600"/>
            <a:ext cx="8915399" cy="914400"/>
          </a:xfrm>
        </p:spPr>
        <p:txBody>
          <a:bodyPr>
            <a:normAutofit/>
          </a:bodyPr>
          <a:lstStyle/>
          <a:p>
            <a:pPr algn="ctr"/>
            <a:r>
              <a:rPr lang="id-ID" sz="4400" b="1" dirty="0"/>
              <a:t>Tipe Data </a:t>
            </a:r>
            <a:r>
              <a:rPr lang="id-ID" sz="4400" b="1" dirty="0" err="1"/>
              <a:t>String</a:t>
            </a:r>
            <a:endParaRPr lang="en-US" sz="4400" b="1" dirty="0"/>
          </a:p>
        </p:txBody>
      </p:sp>
      <p:sp>
        <p:nvSpPr>
          <p:cNvPr id="3" name="Tampungan Teks 2">
            <a:extLst>
              <a:ext uri="{FF2B5EF4-FFF2-40B4-BE49-F238E27FC236}">
                <a16:creationId xmlns:a16="http://schemas.microsoft.com/office/drawing/2014/main" id="{D8039BB1-F65C-4FA0-ABEF-F28311C207CF}"/>
              </a:ext>
            </a:extLst>
          </p:cNvPr>
          <p:cNvSpPr>
            <a:spLocks noGrp="1"/>
          </p:cNvSpPr>
          <p:nvPr>
            <p:ph type="body" idx="1"/>
          </p:nvPr>
        </p:nvSpPr>
        <p:spPr>
          <a:xfrm>
            <a:off x="2589212" y="1873136"/>
            <a:ext cx="8915399" cy="1316520"/>
          </a:xfrm>
        </p:spPr>
        <p:txBody>
          <a:bodyPr>
            <a:noAutofit/>
          </a:bodyPr>
          <a:lstStyle/>
          <a:p>
            <a:pPr algn="just">
              <a:lnSpc>
                <a:spcPct val="150000"/>
              </a:lnSpc>
            </a:pPr>
            <a:r>
              <a:rPr lang="id-ID" dirty="0">
                <a:solidFill>
                  <a:schemeClr val="tx1"/>
                </a:solidFill>
              </a:rPr>
              <a:t>T</a:t>
            </a:r>
            <a:r>
              <a:rPr lang="en-US" dirty="0" err="1">
                <a:solidFill>
                  <a:schemeClr val="tx1"/>
                </a:solidFill>
              </a:rPr>
              <a:t>ipe</a:t>
            </a:r>
            <a:r>
              <a:rPr lang="en-US" dirty="0">
                <a:solidFill>
                  <a:schemeClr val="tx1"/>
                </a:solidFill>
              </a:rPr>
              <a:t> data string </a:t>
            </a:r>
            <a:r>
              <a:rPr lang="en-US" dirty="0" err="1">
                <a:solidFill>
                  <a:schemeClr val="tx1"/>
                </a:solidFill>
              </a:rPr>
              <a:t>adalah</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untuk</a:t>
            </a:r>
            <a:r>
              <a:rPr lang="en-US" dirty="0">
                <a:solidFill>
                  <a:schemeClr val="tx1"/>
                </a:solidFill>
              </a:rPr>
              <a:t> </a:t>
            </a:r>
            <a:r>
              <a:rPr lang="en-US" dirty="0" err="1">
                <a:solidFill>
                  <a:schemeClr val="tx1"/>
                </a:solidFill>
              </a:rPr>
              <a:t>menampung</a:t>
            </a:r>
            <a:r>
              <a:rPr lang="en-US" dirty="0">
                <a:solidFill>
                  <a:schemeClr val="tx1"/>
                </a:solidFill>
              </a:rPr>
              <a:t> data </a:t>
            </a:r>
            <a:r>
              <a:rPr lang="en-US" dirty="0" err="1">
                <a:solidFill>
                  <a:schemeClr val="tx1"/>
                </a:solidFill>
              </a:rPr>
              <a:t>teks</a:t>
            </a:r>
            <a:r>
              <a:rPr lang="en-US" dirty="0">
                <a:solidFill>
                  <a:schemeClr val="tx1"/>
                </a:solidFill>
              </a:rPr>
              <a:t>, </a:t>
            </a:r>
            <a:r>
              <a:rPr lang="en-US" dirty="0" err="1">
                <a:solidFill>
                  <a:schemeClr val="tx1"/>
                </a:solidFill>
              </a:rPr>
              <a:t>seperti</a:t>
            </a:r>
            <a:r>
              <a:rPr lang="en-US" dirty="0">
                <a:solidFill>
                  <a:schemeClr val="tx1"/>
                </a:solidFill>
              </a:rPr>
              <a:t> </a:t>
            </a:r>
            <a:r>
              <a:rPr lang="en-US" b="1" dirty="0">
                <a:solidFill>
                  <a:schemeClr val="tx1"/>
                </a:solidFill>
              </a:rPr>
              <a:t>“</a:t>
            </a:r>
            <a:r>
              <a:rPr lang="id-ID" b="1" dirty="0">
                <a:solidFill>
                  <a:schemeClr val="tx1"/>
                </a:solidFill>
              </a:rPr>
              <a:t>Belajar </a:t>
            </a:r>
            <a:r>
              <a:rPr lang="id-ID" b="1" dirty="0" err="1">
                <a:solidFill>
                  <a:schemeClr val="tx1"/>
                </a:solidFill>
              </a:rPr>
              <a:t>Python</a:t>
            </a:r>
            <a:r>
              <a:rPr lang="id-ID" b="1" dirty="0">
                <a:solidFill>
                  <a:schemeClr val="tx1"/>
                </a:solidFill>
              </a:rPr>
              <a:t> Rizky Nugraha Putra”. </a:t>
            </a:r>
            <a:r>
              <a:rPr lang="en-US" dirty="0">
                <a:solidFill>
                  <a:schemeClr val="tx1"/>
                </a:solidFill>
              </a:rPr>
              <a:t>Bahasa Python </a:t>
            </a:r>
            <a:r>
              <a:rPr lang="en-US" dirty="0" err="1">
                <a:solidFill>
                  <a:schemeClr val="tx1"/>
                </a:solidFill>
              </a:rPr>
              <a:t>tidak</a:t>
            </a:r>
            <a:r>
              <a:rPr lang="en-US" dirty="0">
                <a:solidFill>
                  <a:schemeClr val="tx1"/>
                </a:solidFill>
              </a:rPr>
              <a:t> </a:t>
            </a:r>
            <a:r>
              <a:rPr lang="en-US" dirty="0" err="1">
                <a:solidFill>
                  <a:schemeClr val="tx1"/>
                </a:solidFill>
              </a:rPr>
              <a:t>membatasi</a:t>
            </a:r>
            <a:r>
              <a:rPr lang="en-US" dirty="0">
                <a:solidFill>
                  <a:schemeClr val="tx1"/>
                </a:solidFill>
              </a:rPr>
              <a:t> </a:t>
            </a:r>
            <a:r>
              <a:rPr lang="en-US" dirty="0" err="1">
                <a:solidFill>
                  <a:schemeClr val="tx1"/>
                </a:solidFill>
              </a:rPr>
              <a:t>jumlah</a:t>
            </a:r>
            <a:r>
              <a:rPr lang="en-US" dirty="0">
                <a:solidFill>
                  <a:schemeClr val="tx1"/>
                </a:solidFill>
              </a:rPr>
              <a:t> </a:t>
            </a:r>
            <a:r>
              <a:rPr lang="en-US" dirty="0" err="1">
                <a:solidFill>
                  <a:schemeClr val="tx1"/>
                </a:solidFill>
              </a:rPr>
              <a:t>karakter</a:t>
            </a:r>
            <a:r>
              <a:rPr lang="en-US" dirty="0">
                <a:solidFill>
                  <a:schemeClr val="tx1"/>
                </a:solidFill>
              </a:rPr>
              <a:t> yang </a:t>
            </a:r>
            <a:r>
              <a:rPr lang="en-US" dirty="0" err="1">
                <a:solidFill>
                  <a:schemeClr val="tx1"/>
                </a:solidFill>
              </a:rPr>
              <a:t>ada</a:t>
            </a:r>
            <a:r>
              <a:rPr lang="en-US" dirty="0">
                <a:solidFill>
                  <a:schemeClr val="tx1"/>
                </a:solidFill>
              </a:rPr>
              <a:t> di </a:t>
            </a:r>
            <a:r>
              <a:rPr lang="en-US" dirty="0" err="1">
                <a:solidFill>
                  <a:schemeClr val="tx1"/>
                </a:solidFill>
              </a:rPr>
              <a:t>dalam</a:t>
            </a:r>
            <a:r>
              <a:rPr lang="en-US" dirty="0">
                <a:solidFill>
                  <a:schemeClr val="tx1"/>
                </a:solidFill>
              </a:rPr>
              <a:t> string, </a:t>
            </a:r>
            <a:r>
              <a:rPr lang="en-US" dirty="0" err="1">
                <a:solidFill>
                  <a:schemeClr val="tx1"/>
                </a:solidFill>
              </a:rPr>
              <a:t>tapi</a:t>
            </a:r>
            <a:r>
              <a:rPr lang="en-US" dirty="0">
                <a:solidFill>
                  <a:schemeClr val="tx1"/>
                </a:solidFill>
              </a:rPr>
              <a:t> </a:t>
            </a:r>
            <a:r>
              <a:rPr lang="en-US" dirty="0" err="1">
                <a:solidFill>
                  <a:schemeClr val="tx1"/>
                </a:solidFill>
              </a:rPr>
              <a:t>lebih</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batasan</a:t>
            </a:r>
            <a:r>
              <a:rPr lang="en-US" dirty="0">
                <a:solidFill>
                  <a:schemeClr val="tx1"/>
                </a:solidFill>
              </a:rPr>
              <a:t> </a:t>
            </a:r>
            <a:r>
              <a:rPr lang="en-US" dirty="0" err="1">
                <a:solidFill>
                  <a:schemeClr val="tx1"/>
                </a:solidFill>
              </a:rPr>
              <a:t>maksimum</a:t>
            </a:r>
            <a:r>
              <a:rPr lang="en-US" dirty="0">
                <a:solidFill>
                  <a:schemeClr val="tx1"/>
                </a:solidFill>
              </a:rPr>
              <a:t> memory</a:t>
            </a:r>
            <a:r>
              <a:rPr lang="id-ID" dirty="0">
                <a:solidFill>
                  <a:schemeClr val="tx1"/>
                </a:solidFill>
              </a:rPr>
              <a:t>.</a:t>
            </a:r>
            <a:endParaRPr lang="en-US" dirty="0">
              <a:solidFill>
                <a:schemeClr val="tx1"/>
              </a:solidFill>
            </a:endParaRPr>
          </a:p>
        </p:txBody>
      </p:sp>
      <p:pic>
        <p:nvPicPr>
          <p:cNvPr id="4" name="Gambar 3">
            <a:extLst>
              <a:ext uri="{FF2B5EF4-FFF2-40B4-BE49-F238E27FC236}">
                <a16:creationId xmlns:a16="http://schemas.microsoft.com/office/drawing/2014/main" id="{5A7F75F9-1F88-472D-B4B6-F9BA2B7FE45B}"/>
              </a:ext>
            </a:extLst>
          </p:cNvPr>
          <p:cNvPicPr>
            <a:picLocks noChangeAspect="1"/>
          </p:cNvPicPr>
          <p:nvPr/>
        </p:nvPicPr>
        <p:blipFill>
          <a:blip r:embed="rId2"/>
          <a:stretch>
            <a:fillRect/>
          </a:stretch>
        </p:blipFill>
        <p:spPr>
          <a:xfrm>
            <a:off x="2886208" y="3668345"/>
            <a:ext cx="8321406" cy="1316521"/>
          </a:xfrm>
          <a:prstGeom prst="rect">
            <a:avLst/>
          </a:prstGeom>
        </p:spPr>
      </p:pic>
    </p:spTree>
    <p:extLst>
      <p:ext uri="{BB962C8B-B14F-4D97-AF65-F5344CB8AC3E}">
        <p14:creationId xmlns:p14="http://schemas.microsoft.com/office/powerpoint/2010/main" val="324559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9D63669-F931-4602-903C-52DEBC867DA6}"/>
              </a:ext>
            </a:extLst>
          </p:cNvPr>
          <p:cNvSpPr>
            <a:spLocks noGrp="1"/>
          </p:cNvSpPr>
          <p:nvPr>
            <p:ph type="title"/>
          </p:nvPr>
        </p:nvSpPr>
        <p:spPr>
          <a:xfrm>
            <a:off x="2589212" y="609600"/>
            <a:ext cx="8915399" cy="503583"/>
          </a:xfrm>
        </p:spPr>
        <p:txBody>
          <a:bodyPr>
            <a:noAutofit/>
          </a:bodyPr>
          <a:lstStyle/>
          <a:p>
            <a:pPr algn="ctr"/>
            <a:r>
              <a:rPr lang="nn-NO" sz="3200" b="1" dirty="0">
                <a:solidFill>
                  <a:schemeClr val="tx1"/>
                </a:solidFill>
              </a:rPr>
              <a:t>Cara Pembuatan Tipe Data String Python</a:t>
            </a:r>
            <a:endParaRPr lang="en-US" sz="3200" b="1" dirty="0">
              <a:solidFill>
                <a:schemeClr val="tx1"/>
              </a:solidFill>
            </a:endParaRPr>
          </a:p>
        </p:txBody>
      </p:sp>
      <p:sp>
        <p:nvSpPr>
          <p:cNvPr id="3" name="Tampungan Teks 2">
            <a:extLst>
              <a:ext uri="{FF2B5EF4-FFF2-40B4-BE49-F238E27FC236}">
                <a16:creationId xmlns:a16="http://schemas.microsoft.com/office/drawing/2014/main" id="{FE0621BB-4CB2-45F5-9CF3-A3C718590A33}"/>
              </a:ext>
            </a:extLst>
          </p:cNvPr>
          <p:cNvSpPr>
            <a:spLocks noGrp="1"/>
          </p:cNvSpPr>
          <p:nvPr>
            <p:ph type="body" idx="1"/>
          </p:nvPr>
        </p:nvSpPr>
        <p:spPr>
          <a:xfrm>
            <a:off x="2589212" y="1472787"/>
            <a:ext cx="8915399" cy="1586668"/>
          </a:xfrm>
        </p:spPr>
        <p:txBody>
          <a:bodyPr>
            <a:normAutofit/>
          </a:bodyPr>
          <a:lstStyle/>
          <a:p>
            <a:pPr fontAlgn="base"/>
            <a:r>
              <a:rPr lang="en-US" dirty="0">
                <a:solidFill>
                  <a:schemeClr val="tx1"/>
                </a:solidFill>
              </a:rPr>
              <a:t>Di </a:t>
            </a:r>
            <a:r>
              <a:rPr lang="en-US" dirty="0" err="1">
                <a:solidFill>
                  <a:schemeClr val="tx1"/>
                </a:solidFill>
              </a:rPr>
              <a:t>dalam</a:t>
            </a:r>
            <a:r>
              <a:rPr lang="en-US" dirty="0">
                <a:solidFill>
                  <a:schemeClr val="tx1"/>
                </a:solidFill>
              </a:rPr>
              <a:t> </a:t>
            </a:r>
            <a:r>
              <a:rPr lang="en-US" dirty="0" err="1">
                <a:solidFill>
                  <a:schemeClr val="tx1"/>
                </a:solidFill>
              </a:rPr>
              <a:t>bahasa</a:t>
            </a:r>
            <a:r>
              <a:rPr lang="en-US" dirty="0">
                <a:solidFill>
                  <a:schemeClr val="tx1"/>
                </a:solidFill>
              </a:rPr>
              <a:t> Python, </a:t>
            </a:r>
            <a:r>
              <a:rPr lang="en-US" dirty="0" err="1">
                <a:solidFill>
                  <a:schemeClr val="tx1"/>
                </a:solidFill>
              </a:rPr>
              <a:t>terdapat</a:t>
            </a:r>
            <a:r>
              <a:rPr lang="en-US" dirty="0">
                <a:solidFill>
                  <a:schemeClr val="tx1"/>
                </a:solidFill>
              </a:rPr>
              <a:t> 3 </a:t>
            </a:r>
            <a:r>
              <a:rPr lang="en-US" dirty="0" err="1">
                <a:solidFill>
                  <a:schemeClr val="tx1"/>
                </a:solidFill>
              </a:rPr>
              <a:t>cara</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membuat</a:t>
            </a:r>
            <a:r>
              <a:rPr lang="en-US" dirty="0">
                <a:solidFill>
                  <a:schemeClr val="tx1"/>
                </a:solidFill>
              </a:rPr>
              <a:t> </a:t>
            </a:r>
            <a:r>
              <a:rPr lang="en-US" dirty="0" err="1">
                <a:solidFill>
                  <a:schemeClr val="tx1"/>
                </a:solidFill>
              </a:rPr>
              <a:t>tipe</a:t>
            </a:r>
            <a:r>
              <a:rPr lang="en-US" dirty="0">
                <a:solidFill>
                  <a:schemeClr val="tx1"/>
                </a:solidFill>
              </a:rPr>
              <a:t> data string:</a:t>
            </a:r>
          </a:p>
          <a:p>
            <a:pPr marL="285750" indent="-285750" fontAlgn="base">
              <a:buFontTx/>
              <a:buChar char="-"/>
            </a:pPr>
            <a:r>
              <a:rPr lang="en-US" b="1" dirty="0" err="1">
                <a:solidFill>
                  <a:schemeClr val="tx1"/>
                </a:solidFill>
              </a:rPr>
              <a:t>Menggunakan</a:t>
            </a:r>
            <a:r>
              <a:rPr lang="en-US" b="1" dirty="0">
                <a:solidFill>
                  <a:schemeClr val="tx1"/>
                </a:solidFill>
              </a:rPr>
              <a:t> </a:t>
            </a:r>
            <a:r>
              <a:rPr lang="en-US" b="1" dirty="0" err="1">
                <a:solidFill>
                  <a:schemeClr val="tx1"/>
                </a:solidFill>
              </a:rPr>
              <a:t>tanda</a:t>
            </a:r>
            <a:r>
              <a:rPr lang="en-US" b="1" dirty="0">
                <a:solidFill>
                  <a:schemeClr val="tx1"/>
                </a:solidFill>
              </a:rPr>
              <a:t> </a:t>
            </a:r>
            <a:r>
              <a:rPr lang="en-US" b="1" dirty="0" err="1">
                <a:solidFill>
                  <a:schemeClr val="tx1"/>
                </a:solidFill>
              </a:rPr>
              <a:t>kutip</a:t>
            </a:r>
            <a:r>
              <a:rPr lang="en-US" b="1" dirty="0">
                <a:solidFill>
                  <a:schemeClr val="tx1"/>
                </a:solidFill>
              </a:rPr>
              <a:t> </a:t>
            </a:r>
            <a:r>
              <a:rPr lang="en-US" b="1" dirty="0" err="1">
                <a:solidFill>
                  <a:schemeClr val="tx1"/>
                </a:solidFill>
              </a:rPr>
              <a:t>satu</a:t>
            </a:r>
            <a:r>
              <a:rPr lang="en-US" b="1" dirty="0">
                <a:solidFill>
                  <a:schemeClr val="tx1"/>
                </a:solidFill>
              </a:rPr>
              <a:t> ( ‘ )</a:t>
            </a:r>
            <a:endParaRPr lang="id-ID" b="1" dirty="0">
              <a:solidFill>
                <a:schemeClr val="tx1"/>
              </a:solidFill>
            </a:endParaRPr>
          </a:p>
          <a:p>
            <a:pPr marL="285750" indent="-285750" fontAlgn="base">
              <a:buFontTx/>
              <a:buChar char="-"/>
            </a:pPr>
            <a:r>
              <a:rPr lang="en-US" b="1" dirty="0" err="1">
                <a:solidFill>
                  <a:schemeClr val="tx1"/>
                </a:solidFill>
              </a:rPr>
              <a:t>Menggunakan</a:t>
            </a:r>
            <a:r>
              <a:rPr lang="en-US" b="1" dirty="0">
                <a:solidFill>
                  <a:schemeClr val="tx1"/>
                </a:solidFill>
              </a:rPr>
              <a:t> </a:t>
            </a:r>
            <a:r>
              <a:rPr lang="en-US" b="1" dirty="0" err="1">
                <a:solidFill>
                  <a:schemeClr val="tx1"/>
                </a:solidFill>
              </a:rPr>
              <a:t>tanda</a:t>
            </a:r>
            <a:r>
              <a:rPr lang="en-US" b="1" dirty="0">
                <a:solidFill>
                  <a:schemeClr val="tx1"/>
                </a:solidFill>
              </a:rPr>
              <a:t> </a:t>
            </a:r>
            <a:r>
              <a:rPr lang="en-US" b="1" dirty="0" err="1">
                <a:solidFill>
                  <a:schemeClr val="tx1"/>
                </a:solidFill>
              </a:rPr>
              <a:t>kutip</a:t>
            </a:r>
            <a:r>
              <a:rPr lang="en-US" b="1" dirty="0">
                <a:solidFill>
                  <a:schemeClr val="tx1"/>
                </a:solidFill>
              </a:rPr>
              <a:t> </a:t>
            </a:r>
            <a:r>
              <a:rPr lang="en-US" b="1" dirty="0" err="1">
                <a:solidFill>
                  <a:schemeClr val="tx1"/>
                </a:solidFill>
              </a:rPr>
              <a:t>dua</a:t>
            </a:r>
            <a:r>
              <a:rPr lang="en-US" b="1" dirty="0">
                <a:solidFill>
                  <a:schemeClr val="tx1"/>
                </a:solidFill>
              </a:rPr>
              <a:t> ( ” )</a:t>
            </a:r>
            <a:endParaRPr lang="id-ID" b="1" dirty="0">
              <a:solidFill>
                <a:schemeClr val="tx1"/>
              </a:solidFill>
            </a:endParaRPr>
          </a:p>
          <a:p>
            <a:pPr marL="285750" indent="-285750" fontAlgn="base">
              <a:buFontTx/>
              <a:buChar char="-"/>
            </a:pPr>
            <a:r>
              <a:rPr lang="en-US" b="1" dirty="0" err="1">
                <a:solidFill>
                  <a:schemeClr val="tx1"/>
                </a:solidFill>
              </a:rPr>
              <a:t>Menggunakan</a:t>
            </a:r>
            <a:r>
              <a:rPr lang="en-US" b="1" dirty="0">
                <a:solidFill>
                  <a:schemeClr val="tx1"/>
                </a:solidFill>
              </a:rPr>
              <a:t> </a:t>
            </a:r>
            <a:r>
              <a:rPr lang="en-US" b="1" dirty="0" err="1">
                <a:solidFill>
                  <a:schemeClr val="tx1"/>
                </a:solidFill>
              </a:rPr>
              <a:t>tanda</a:t>
            </a:r>
            <a:r>
              <a:rPr lang="en-US" b="1" dirty="0">
                <a:solidFill>
                  <a:schemeClr val="tx1"/>
                </a:solidFill>
              </a:rPr>
              <a:t> </a:t>
            </a:r>
            <a:r>
              <a:rPr lang="en-US" b="1" dirty="0" err="1">
                <a:solidFill>
                  <a:schemeClr val="tx1"/>
                </a:solidFill>
              </a:rPr>
              <a:t>kutip</a:t>
            </a:r>
            <a:r>
              <a:rPr lang="en-US" b="1" dirty="0">
                <a:solidFill>
                  <a:schemeClr val="tx1"/>
                </a:solidFill>
              </a:rPr>
              <a:t> </a:t>
            </a:r>
            <a:r>
              <a:rPr lang="en-US" b="1" dirty="0" err="1">
                <a:solidFill>
                  <a:schemeClr val="tx1"/>
                </a:solidFill>
              </a:rPr>
              <a:t>satu</a:t>
            </a:r>
            <a:r>
              <a:rPr lang="en-US" b="1" dirty="0">
                <a:solidFill>
                  <a:schemeClr val="tx1"/>
                </a:solidFill>
              </a:rPr>
              <a:t> </a:t>
            </a:r>
            <a:r>
              <a:rPr lang="en-US" b="1" dirty="0" err="1">
                <a:solidFill>
                  <a:schemeClr val="tx1"/>
                </a:solidFill>
              </a:rPr>
              <a:t>atau</a:t>
            </a:r>
            <a:r>
              <a:rPr lang="en-US" b="1" dirty="0">
                <a:solidFill>
                  <a:schemeClr val="tx1"/>
                </a:solidFill>
              </a:rPr>
              <a:t> </a:t>
            </a:r>
            <a:r>
              <a:rPr lang="en-US" b="1" dirty="0" err="1">
                <a:solidFill>
                  <a:schemeClr val="tx1"/>
                </a:solidFill>
              </a:rPr>
              <a:t>dua</a:t>
            </a:r>
            <a:r>
              <a:rPr lang="en-US" b="1" dirty="0">
                <a:solidFill>
                  <a:schemeClr val="tx1"/>
                </a:solidFill>
              </a:rPr>
              <a:t> </a:t>
            </a:r>
            <a:r>
              <a:rPr lang="en-US" b="1" dirty="0" err="1">
                <a:solidFill>
                  <a:schemeClr val="tx1"/>
                </a:solidFill>
              </a:rPr>
              <a:t>sebanyak</a:t>
            </a:r>
            <a:r>
              <a:rPr lang="en-US" b="1" dirty="0">
                <a:solidFill>
                  <a:schemeClr val="tx1"/>
                </a:solidFill>
              </a:rPr>
              <a:t> 3 kali ( ‘ ‘ ‘ ) </a:t>
            </a:r>
            <a:r>
              <a:rPr lang="en-US" b="1" dirty="0" err="1">
                <a:solidFill>
                  <a:schemeClr val="tx1"/>
                </a:solidFill>
              </a:rPr>
              <a:t>atau</a:t>
            </a:r>
            <a:r>
              <a:rPr lang="en-US" b="1" dirty="0">
                <a:solidFill>
                  <a:schemeClr val="tx1"/>
                </a:solidFill>
              </a:rPr>
              <a:t> (” ” “)</a:t>
            </a:r>
          </a:p>
        </p:txBody>
      </p:sp>
      <p:pic>
        <p:nvPicPr>
          <p:cNvPr id="4" name="Gambar 3">
            <a:extLst>
              <a:ext uri="{FF2B5EF4-FFF2-40B4-BE49-F238E27FC236}">
                <a16:creationId xmlns:a16="http://schemas.microsoft.com/office/drawing/2014/main" id="{508BE0B5-C069-4A1F-9190-466866C9FF25}"/>
              </a:ext>
            </a:extLst>
          </p:cNvPr>
          <p:cNvPicPr>
            <a:picLocks noChangeAspect="1"/>
          </p:cNvPicPr>
          <p:nvPr/>
        </p:nvPicPr>
        <p:blipFill>
          <a:blip r:embed="rId2"/>
          <a:stretch>
            <a:fillRect/>
          </a:stretch>
        </p:blipFill>
        <p:spPr>
          <a:xfrm>
            <a:off x="2782230" y="3220278"/>
            <a:ext cx="8529362" cy="3474925"/>
          </a:xfrm>
          <a:prstGeom prst="rect">
            <a:avLst/>
          </a:prstGeom>
        </p:spPr>
      </p:pic>
    </p:spTree>
    <p:extLst>
      <p:ext uri="{BB962C8B-B14F-4D97-AF65-F5344CB8AC3E}">
        <p14:creationId xmlns:p14="http://schemas.microsoft.com/office/powerpoint/2010/main" val="21782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AAF01C-A3DF-4F4C-AD7D-4CBB07A84E2D}"/>
              </a:ext>
            </a:extLst>
          </p:cNvPr>
          <p:cNvSpPr>
            <a:spLocks noGrp="1"/>
          </p:cNvSpPr>
          <p:nvPr>
            <p:ph type="title"/>
          </p:nvPr>
        </p:nvSpPr>
        <p:spPr>
          <a:xfrm>
            <a:off x="2589212" y="609600"/>
            <a:ext cx="8915399" cy="569843"/>
          </a:xfrm>
        </p:spPr>
        <p:txBody>
          <a:bodyPr>
            <a:noAutofit/>
          </a:bodyPr>
          <a:lstStyle/>
          <a:p>
            <a:pPr algn="ctr"/>
            <a:r>
              <a:rPr lang="id-ID" sz="4400" b="1" dirty="0"/>
              <a:t>Tipe Data </a:t>
            </a:r>
            <a:r>
              <a:rPr lang="id-ID" sz="4400" b="1" dirty="0" err="1"/>
              <a:t>Number</a:t>
            </a:r>
            <a:endParaRPr lang="en-US" sz="4400" b="1" dirty="0"/>
          </a:p>
        </p:txBody>
      </p:sp>
      <p:sp>
        <p:nvSpPr>
          <p:cNvPr id="3" name="Tampungan Teks 2">
            <a:extLst>
              <a:ext uri="{FF2B5EF4-FFF2-40B4-BE49-F238E27FC236}">
                <a16:creationId xmlns:a16="http://schemas.microsoft.com/office/drawing/2014/main" id="{5C0111B9-4D7B-451F-B1E1-A0A817812155}"/>
              </a:ext>
            </a:extLst>
          </p:cNvPr>
          <p:cNvSpPr>
            <a:spLocks noGrp="1"/>
          </p:cNvSpPr>
          <p:nvPr>
            <p:ph type="body" idx="1"/>
          </p:nvPr>
        </p:nvSpPr>
        <p:spPr>
          <a:xfrm>
            <a:off x="2589212" y="1497496"/>
            <a:ext cx="8915399" cy="2358887"/>
          </a:xfrm>
        </p:spPr>
        <p:txBody>
          <a:bodyPr>
            <a:normAutofit lnSpcReduction="10000"/>
          </a:bodyPr>
          <a:lstStyle/>
          <a:p>
            <a:pPr algn="just" fontAlgn="base">
              <a:lnSpc>
                <a:spcPct val="150000"/>
              </a:lnSpc>
            </a:pPr>
            <a:r>
              <a:rPr lang="en-US" dirty="0" err="1">
                <a:solidFill>
                  <a:schemeClr val="tx1"/>
                </a:solidFill>
              </a:rPr>
              <a:t>Dalam</a:t>
            </a:r>
            <a:r>
              <a:rPr lang="en-US" dirty="0">
                <a:solidFill>
                  <a:schemeClr val="tx1"/>
                </a:solidFill>
              </a:rPr>
              <a:t> </a:t>
            </a:r>
            <a:r>
              <a:rPr lang="en-US" dirty="0" err="1">
                <a:solidFill>
                  <a:schemeClr val="tx1"/>
                </a:solidFill>
              </a:rPr>
              <a:t>bahasa</a:t>
            </a:r>
            <a:r>
              <a:rPr lang="en-US" dirty="0">
                <a:solidFill>
                  <a:schemeClr val="tx1"/>
                </a:solidFill>
              </a:rPr>
              <a:t> </a:t>
            </a:r>
            <a:r>
              <a:rPr lang="en-US" b="1" dirty="0">
                <a:solidFill>
                  <a:schemeClr val="tx1"/>
                </a:solidFill>
              </a:rPr>
              <a:t>Python</a:t>
            </a:r>
            <a:r>
              <a:rPr lang="en-US" dirty="0">
                <a:solidFill>
                  <a:schemeClr val="tx1"/>
                </a:solidFill>
              </a:rPr>
              <a:t>, </a:t>
            </a:r>
            <a:r>
              <a:rPr lang="en-US" dirty="0" err="1">
                <a:solidFill>
                  <a:schemeClr val="tx1"/>
                </a:solidFill>
              </a:rPr>
              <a:t>tipe</a:t>
            </a:r>
            <a:r>
              <a:rPr lang="en-US" dirty="0">
                <a:solidFill>
                  <a:schemeClr val="tx1"/>
                </a:solidFill>
              </a:rPr>
              <a:t> data number </a:t>
            </a:r>
            <a:r>
              <a:rPr lang="en-US" dirty="0" err="1">
                <a:solidFill>
                  <a:schemeClr val="tx1"/>
                </a:solidFill>
              </a:rPr>
              <a:t>terdiri</a:t>
            </a:r>
            <a:r>
              <a:rPr lang="en-US" dirty="0">
                <a:solidFill>
                  <a:schemeClr val="tx1"/>
                </a:solidFill>
              </a:rPr>
              <a:t> </a:t>
            </a:r>
            <a:r>
              <a:rPr lang="en-US" dirty="0" err="1">
                <a:solidFill>
                  <a:schemeClr val="tx1"/>
                </a:solidFill>
              </a:rPr>
              <a:t>dari</a:t>
            </a:r>
            <a:r>
              <a:rPr lang="en-US" dirty="0">
                <a:solidFill>
                  <a:schemeClr val="tx1"/>
                </a:solidFill>
              </a:rPr>
              <a:t> 3 </a:t>
            </a:r>
            <a:r>
              <a:rPr lang="en-US" dirty="0" err="1">
                <a:solidFill>
                  <a:schemeClr val="tx1"/>
                </a:solidFill>
              </a:rPr>
              <a:t>jenis</a:t>
            </a:r>
            <a:r>
              <a:rPr lang="en-US" dirty="0">
                <a:solidFill>
                  <a:schemeClr val="tx1"/>
                </a:solidFill>
              </a:rPr>
              <a:t>:</a:t>
            </a:r>
          </a:p>
          <a:p>
            <a:pPr algn="just" fontAlgn="base">
              <a:lnSpc>
                <a:spcPct val="150000"/>
              </a:lnSpc>
            </a:pPr>
            <a:r>
              <a:rPr lang="en-US" b="1" dirty="0">
                <a:solidFill>
                  <a:schemeClr val="tx1"/>
                </a:solidFill>
              </a:rPr>
              <a:t>Integer (int)</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bilangan</a:t>
            </a:r>
            <a:r>
              <a:rPr lang="en-US" dirty="0">
                <a:solidFill>
                  <a:schemeClr val="tx1"/>
                </a:solidFill>
              </a:rPr>
              <a:t> </a:t>
            </a:r>
            <a:r>
              <a:rPr lang="en-US" dirty="0" err="1">
                <a:solidFill>
                  <a:schemeClr val="tx1"/>
                </a:solidFill>
              </a:rPr>
              <a:t>bulat</a:t>
            </a:r>
            <a:r>
              <a:rPr lang="en-US" dirty="0">
                <a:solidFill>
                  <a:schemeClr val="tx1"/>
                </a:solidFill>
              </a:rPr>
              <a:t>, </a:t>
            </a:r>
            <a:r>
              <a:rPr lang="en-US" dirty="0" err="1">
                <a:solidFill>
                  <a:schemeClr val="tx1"/>
                </a:solidFill>
              </a:rPr>
              <a:t>seperti</a:t>
            </a:r>
            <a:r>
              <a:rPr lang="en-US" dirty="0">
                <a:solidFill>
                  <a:schemeClr val="tx1"/>
                </a:solidFill>
              </a:rPr>
              <a:t> 1, 300, 59000000</a:t>
            </a:r>
          </a:p>
          <a:p>
            <a:pPr algn="just" fontAlgn="base">
              <a:lnSpc>
                <a:spcPct val="150000"/>
              </a:lnSpc>
            </a:pPr>
            <a:r>
              <a:rPr lang="en-US" b="1" dirty="0">
                <a:solidFill>
                  <a:schemeClr val="tx1"/>
                </a:solidFill>
              </a:rPr>
              <a:t>Float</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bilangan</a:t>
            </a:r>
            <a:r>
              <a:rPr lang="en-US" dirty="0">
                <a:solidFill>
                  <a:schemeClr val="tx1"/>
                </a:solidFill>
              </a:rPr>
              <a:t> </a:t>
            </a:r>
            <a:r>
              <a:rPr lang="en-US" dirty="0" err="1">
                <a:solidFill>
                  <a:schemeClr val="tx1"/>
                </a:solidFill>
              </a:rPr>
              <a:t>desimal</a:t>
            </a:r>
            <a:r>
              <a:rPr lang="en-US" dirty="0">
                <a:solidFill>
                  <a:schemeClr val="tx1"/>
                </a:solidFill>
              </a:rPr>
              <a:t> / </a:t>
            </a:r>
            <a:r>
              <a:rPr lang="en-US" dirty="0" err="1">
                <a:solidFill>
                  <a:schemeClr val="tx1"/>
                </a:solidFill>
              </a:rPr>
              <a:t>pecahan</a:t>
            </a:r>
            <a:r>
              <a:rPr lang="en-US" dirty="0">
                <a:solidFill>
                  <a:schemeClr val="tx1"/>
                </a:solidFill>
              </a:rPr>
              <a:t>, </a:t>
            </a:r>
            <a:r>
              <a:rPr lang="en-US" dirty="0" err="1">
                <a:solidFill>
                  <a:schemeClr val="tx1"/>
                </a:solidFill>
              </a:rPr>
              <a:t>seperti</a:t>
            </a:r>
            <a:r>
              <a:rPr lang="en-US" dirty="0">
                <a:solidFill>
                  <a:schemeClr val="tx1"/>
                </a:solidFill>
              </a:rPr>
              <a:t> 0.43, 0.0002, 999.99</a:t>
            </a:r>
          </a:p>
          <a:p>
            <a:pPr algn="just" fontAlgn="base">
              <a:lnSpc>
                <a:spcPct val="150000"/>
              </a:lnSpc>
            </a:pPr>
            <a:r>
              <a:rPr lang="en-US" b="1" dirty="0">
                <a:solidFill>
                  <a:schemeClr val="tx1"/>
                </a:solidFill>
              </a:rPr>
              <a:t>Complex Number</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bilangan</a:t>
            </a:r>
            <a:r>
              <a:rPr lang="en-US" dirty="0">
                <a:solidFill>
                  <a:schemeClr val="tx1"/>
                </a:solidFill>
              </a:rPr>
              <a:t> </a:t>
            </a:r>
            <a:r>
              <a:rPr lang="en-US" dirty="0" err="1">
                <a:solidFill>
                  <a:schemeClr val="tx1"/>
                </a:solidFill>
              </a:rPr>
              <a:t>kompleks</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bilangan</a:t>
            </a:r>
            <a:r>
              <a:rPr lang="en-US" dirty="0">
                <a:solidFill>
                  <a:schemeClr val="tx1"/>
                </a:solidFill>
              </a:rPr>
              <a:t> </a:t>
            </a:r>
            <a:r>
              <a:rPr lang="en-US" dirty="0" err="1">
                <a:solidFill>
                  <a:schemeClr val="tx1"/>
                </a:solidFill>
              </a:rPr>
              <a:t>imajiner</a:t>
            </a:r>
            <a:r>
              <a:rPr lang="en-US" dirty="0">
                <a:solidFill>
                  <a:schemeClr val="tx1"/>
                </a:solidFill>
              </a:rPr>
              <a:t>, </a:t>
            </a:r>
            <a:r>
              <a:rPr lang="en-US" dirty="0" err="1">
                <a:solidFill>
                  <a:schemeClr val="tx1"/>
                </a:solidFill>
              </a:rPr>
              <a:t>seperti</a:t>
            </a:r>
            <a:r>
              <a:rPr lang="en-US" dirty="0">
                <a:solidFill>
                  <a:schemeClr val="tx1"/>
                </a:solidFill>
              </a:rPr>
              <a:t> 5j, 54j, 1j</a:t>
            </a:r>
          </a:p>
        </p:txBody>
      </p:sp>
      <p:pic>
        <p:nvPicPr>
          <p:cNvPr id="5" name="Gambar 4">
            <a:extLst>
              <a:ext uri="{FF2B5EF4-FFF2-40B4-BE49-F238E27FC236}">
                <a16:creationId xmlns:a16="http://schemas.microsoft.com/office/drawing/2014/main" id="{E04E90A3-D77F-4870-A6AB-28B451D21869}"/>
              </a:ext>
            </a:extLst>
          </p:cNvPr>
          <p:cNvPicPr>
            <a:picLocks noChangeAspect="1"/>
          </p:cNvPicPr>
          <p:nvPr/>
        </p:nvPicPr>
        <p:blipFill>
          <a:blip r:embed="rId2"/>
          <a:stretch>
            <a:fillRect/>
          </a:stretch>
        </p:blipFill>
        <p:spPr>
          <a:xfrm>
            <a:off x="4819492" y="4553777"/>
            <a:ext cx="2227419" cy="1613451"/>
          </a:xfrm>
          <a:prstGeom prst="rect">
            <a:avLst/>
          </a:prstGeom>
        </p:spPr>
      </p:pic>
      <p:pic>
        <p:nvPicPr>
          <p:cNvPr id="6" name="Gambar 5">
            <a:extLst>
              <a:ext uri="{FF2B5EF4-FFF2-40B4-BE49-F238E27FC236}">
                <a16:creationId xmlns:a16="http://schemas.microsoft.com/office/drawing/2014/main" id="{25AA35BA-4913-4B8B-921D-12030FF03035}"/>
              </a:ext>
            </a:extLst>
          </p:cNvPr>
          <p:cNvPicPr>
            <a:picLocks noChangeAspect="1"/>
          </p:cNvPicPr>
          <p:nvPr/>
        </p:nvPicPr>
        <p:blipFill>
          <a:blip r:embed="rId3"/>
          <a:stretch>
            <a:fillRect/>
          </a:stretch>
        </p:blipFill>
        <p:spPr>
          <a:xfrm>
            <a:off x="7046911" y="4995912"/>
            <a:ext cx="1537196" cy="729183"/>
          </a:xfrm>
          <a:prstGeom prst="rect">
            <a:avLst/>
          </a:prstGeom>
        </p:spPr>
      </p:pic>
    </p:spTree>
    <p:extLst>
      <p:ext uri="{BB962C8B-B14F-4D97-AF65-F5344CB8AC3E}">
        <p14:creationId xmlns:p14="http://schemas.microsoft.com/office/powerpoint/2010/main" val="197631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860D1A3-2882-4DF1-B7B8-C2FE356288C5}"/>
              </a:ext>
            </a:extLst>
          </p:cNvPr>
          <p:cNvSpPr>
            <a:spLocks noGrp="1"/>
          </p:cNvSpPr>
          <p:nvPr>
            <p:ph type="title"/>
          </p:nvPr>
        </p:nvSpPr>
        <p:spPr>
          <a:xfrm>
            <a:off x="2589212" y="609600"/>
            <a:ext cx="8915399" cy="675861"/>
          </a:xfrm>
        </p:spPr>
        <p:txBody>
          <a:bodyPr>
            <a:noAutofit/>
          </a:bodyPr>
          <a:lstStyle/>
          <a:p>
            <a:pPr algn="ctr"/>
            <a:r>
              <a:rPr lang="id-ID" sz="4400" b="1" dirty="0"/>
              <a:t>Tipe Data </a:t>
            </a:r>
            <a:r>
              <a:rPr lang="id-ID" sz="4400" b="1" dirty="0" err="1"/>
              <a:t>Boolean</a:t>
            </a:r>
            <a:endParaRPr lang="en-US" sz="4400" b="1" dirty="0"/>
          </a:p>
        </p:txBody>
      </p:sp>
      <p:sp>
        <p:nvSpPr>
          <p:cNvPr id="3" name="Tampungan Teks 2">
            <a:extLst>
              <a:ext uri="{FF2B5EF4-FFF2-40B4-BE49-F238E27FC236}">
                <a16:creationId xmlns:a16="http://schemas.microsoft.com/office/drawing/2014/main" id="{ED37C98C-E5A9-4DAF-9505-BB2B771434DF}"/>
              </a:ext>
            </a:extLst>
          </p:cNvPr>
          <p:cNvSpPr>
            <a:spLocks noGrp="1"/>
          </p:cNvSpPr>
          <p:nvPr>
            <p:ph type="body" idx="1"/>
          </p:nvPr>
        </p:nvSpPr>
        <p:spPr>
          <a:xfrm>
            <a:off x="2589212" y="1873136"/>
            <a:ext cx="8915399" cy="1810968"/>
          </a:xfrm>
        </p:spPr>
        <p:txBody>
          <a:bodyPr/>
          <a:lstStyle/>
          <a:p>
            <a:pPr algn="just">
              <a:lnSpc>
                <a:spcPct val="150000"/>
              </a:lnSpc>
            </a:pPr>
            <a:r>
              <a:rPr lang="en-US" b="1" dirty="0" err="1">
                <a:solidFill>
                  <a:schemeClr val="tx1"/>
                </a:solidFill>
              </a:rPr>
              <a:t>Tipe</a:t>
            </a:r>
            <a:r>
              <a:rPr lang="en-US" b="1" dirty="0">
                <a:solidFill>
                  <a:schemeClr val="tx1"/>
                </a:solidFill>
              </a:rPr>
              <a:t> data</a:t>
            </a:r>
            <a:r>
              <a:rPr lang="en-US" dirty="0">
                <a:solidFill>
                  <a:schemeClr val="tx1"/>
                </a:solidFill>
              </a:rPr>
              <a:t> </a:t>
            </a:r>
            <a:r>
              <a:rPr lang="en-US" b="1" dirty="0" err="1">
                <a:solidFill>
                  <a:schemeClr val="tx1"/>
                </a:solidFill>
              </a:rPr>
              <a:t>boolean</a:t>
            </a:r>
            <a:r>
              <a:rPr lang="en-US" dirty="0">
                <a:solidFill>
                  <a:schemeClr val="tx1"/>
                </a:solidFill>
              </a:rPr>
              <a:t> </a:t>
            </a:r>
            <a:r>
              <a:rPr lang="en-US" dirty="0" err="1">
                <a:solidFill>
                  <a:schemeClr val="tx1"/>
                </a:solidFill>
              </a:rPr>
              <a:t>sebenarnya</a:t>
            </a:r>
            <a:r>
              <a:rPr lang="en-US" dirty="0">
                <a:solidFill>
                  <a:schemeClr val="tx1"/>
                </a:solidFill>
              </a:rPr>
              <a:t> </a:t>
            </a:r>
            <a:r>
              <a:rPr lang="en-US" dirty="0" err="1">
                <a:solidFill>
                  <a:schemeClr val="tx1"/>
                </a:solidFill>
              </a:rPr>
              <a:t>sangat</a:t>
            </a:r>
            <a:r>
              <a:rPr lang="en-US" dirty="0">
                <a:solidFill>
                  <a:schemeClr val="tx1"/>
                </a:solidFill>
              </a:rPr>
              <a:t> </a:t>
            </a:r>
            <a:r>
              <a:rPr lang="en-US" i="1" dirty="0">
                <a:solidFill>
                  <a:schemeClr val="tx1"/>
                </a:solidFill>
              </a:rPr>
              <a:t>simple</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ini</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diisi</a:t>
            </a:r>
            <a:r>
              <a:rPr lang="en-US" dirty="0">
                <a:solidFill>
                  <a:schemeClr val="tx1"/>
                </a:solidFill>
              </a:rPr>
              <a:t> </a:t>
            </a:r>
            <a:r>
              <a:rPr lang="en-US" dirty="0" err="1">
                <a:solidFill>
                  <a:schemeClr val="tx1"/>
                </a:solidFill>
              </a:rPr>
              <a:t>dengan</a:t>
            </a:r>
            <a:r>
              <a:rPr lang="en-US" dirty="0">
                <a:solidFill>
                  <a:schemeClr val="tx1"/>
                </a:solidFill>
              </a:rPr>
              <a:t> salah </a:t>
            </a:r>
            <a:r>
              <a:rPr lang="en-US" dirty="0" err="1">
                <a:solidFill>
                  <a:schemeClr val="tx1"/>
                </a:solidFill>
              </a:rPr>
              <a:t>satu</a:t>
            </a:r>
            <a:r>
              <a:rPr lang="en-US" dirty="0">
                <a:solidFill>
                  <a:schemeClr val="tx1"/>
                </a:solidFill>
              </a:rPr>
              <a:t> </a:t>
            </a:r>
            <a:r>
              <a:rPr lang="en-US" dirty="0" err="1">
                <a:solidFill>
                  <a:schemeClr val="tx1"/>
                </a:solidFill>
              </a:rPr>
              <a:t>dari</a:t>
            </a:r>
            <a:r>
              <a:rPr lang="en-US" dirty="0">
                <a:solidFill>
                  <a:schemeClr val="tx1"/>
                </a:solidFill>
              </a:rPr>
              <a:t> 2 </a:t>
            </a:r>
            <a:r>
              <a:rPr lang="en-US" dirty="0" err="1">
                <a:solidFill>
                  <a:schemeClr val="tx1"/>
                </a:solidFill>
              </a:rPr>
              <a:t>nilai</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atau</a:t>
            </a:r>
            <a:r>
              <a:rPr lang="en-US" dirty="0">
                <a:solidFill>
                  <a:schemeClr val="tx1"/>
                </a:solidFill>
              </a:rPr>
              <a:t> </a:t>
            </a:r>
            <a:r>
              <a:rPr lang="en-US" b="1" dirty="0">
                <a:solidFill>
                  <a:schemeClr val="tx1"/>
                </a:solidFill>
              </a:rPr>
              <a:t>False</a:t>
            </a:r>
            <a:r>
              <a:rPr lang="en-US" dirty="0">
                <a:solidFill>
                  <a:schemeClr val="tx1"/>
                </a:solidFill>
              </a:rPr>
              <a:t>. </a:t>
            </a:r>
            <a:r>
              <a:rPr lang="en-US" dirty="0" err="1">
                <a:solidFill>
                  <a:schemeClr val="tx1"/>
                </a:solidFill>
              </a:rPr>
              <a:t>Tipe</a:t>
            </a:r>
            <a:r>
              <a:rPr lang="en-US" dirty="0">
                <a:solidFill>
                  <a:schemeClr val="tx1"/>
                </a:solidFill>
              </a:rPr>
              <a:t> data </a:t>
            </a:r>
            <a:r>
              <a:rPr lang="en-US" b="1" dirty="0" err="1">
                <a:solidFill>
                  <a:schemeClr val="tx1"/>
                </a:solidFill>
              </a:rPr>
              <a:t>boolean</a:t>
            </a:r>
            <a:r>
              <a:rPr lang="en-US" dirty="0">
                <a:solidFill>
                  <a:schemeClr val="tx1"/>
                </a:solidFill>
              </a:rPr>
              <a:t> </a:t>
            </a:r>
            <a:r>
              <a:rPr lang="en-US" dirty="0" err="1">
                <a:solidFill>
                  <a:schemeClr val="tx1"/>
                </a:solidFill>
              </a:rPr>
              <a:t>banyak</a:t>
            </a:r>
            <a:r>
              <a:rPr lang="en-US" dirty="0">
                <a:solidFill>
                  <a:schemeClr val="tx1"/>
                </a:solidFill>
              </a:rPr>
              <a:t> </a:t>
            </a:r>
            <a:r>
              <a:rPr lang="en-US" dirty="0" err="1">
                <a:solidFill>
                  <a:schemeClr val="tx1"/>
                </a:solidFill>
              </a:rPr>
              <a:t>dipakai</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percabangan</a:t>
            </a:r>
            <a:r>
              <a:rPr lang="en-US" dirty="0">
                <a:solidFill>
                  <a:schemeClr val="tx1"/>
                </a:solidFill>
              </a:rPr>
              <a:t> </a:t>
            </a:r>
            <a:r>
              <a:rPr lang="en-US" dirty="0" err="1">
                <a:solidFill>
                  <a:schemeClr val="tx1"/>
                </a:solidFill>
              </a:rPr>
              <a:t>kode</a:t>
            </a:r>
            <a:r>
              <a:rPr lang="en-US" dirty="0">
                <a:solidFill>
                  <a:schemeClr val="tx1"/>
                </a:solidFill>
              </a:rPr>
              <a:t> program </a:t>
            </a:r>
            <a:r>
              <a:rPr lang="en-US" dirty="0" err="1">
                <a:solidFill>
                  <a:schemeClr val="tx1"/>
                </a:solidFill>
              </a:rPr>
              <a:t>atau</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memutuskan</a:t>
            </a:r>
            <a:r>
              <a:rPr lang="en-US" dirty="0">
                <a:solidFill>
                  <a:schemeClr val="tx1"/>
                </a:solidFill>
              </a:rPr>
              <a:t> </a:t>
            </a:r>
            <a:r>
              <a:rPr lang="en-US" dirty="0" err="1">
                <a:solidFill>
                  <a:schemeClr val="tx1"/>
                </a:solidFill>
              </a:rPr>
              <a:t>apa</a:t>
            </a:r>
            <a:r>
              <a:rPr lang="en-US" dirty="0">
                <a:solidFill>
                  <a:schemeClr val="tx1"/>
                </a:solidFill>
              </a:rPr>
              <a:t> yang </a:t>
            </a:r>
            <a:r>
              <a:rPr lang="en-US" dirty="0" err="1">
                <a:solidFill>
                  <a:schemeClr val="tx1"/>
                </a:solidFill>
              </a:rPr>
              <a:t>mesti</a:t>
            </a:r>
            <a:r>
              <a:rPr lang="en-US" dirty="0">
                <a:solidFill>
                  <a:schemeClr val="tx1"/>
                </a:solidFill>
              </a:rPr>
              <a:t> </a:t>
            </a:r>
            <a:r>
              <a:rPr lang="en-US" dirty="0" err="1">
                <a:solidFill>
                  <a:schemeClr val="tx1"/>
                </a:solidFill>
              </a:rPr>
              <a:t>dijalankan</a:t>
            </a:r>
            <a:r>
              <a:rPr lang="en-US" dirty="0">
                <a:solidFill>
                  <a:schemeClr val="tx1"/>
                </a:solidFill>
              </a:rPr>
              <a:t> </a:t>
            </a:r>
            <a:r>
              <a:rPr lang="en-US" dirty="0" err="1">
                <a:solidFill>
                  <a:schemeClr val="tx1"/>
                </a:solidFill>
              </a:rPr>
              <a:t>ketika</a:t>
            </a:r>
            <a:r>
              <a:rPr lang="en-US" dirty="0">
                <a:solidFill>
                  <a:schemeClr val="tx1"/>
                </a:solidFill>
              </a:rPr>
              <a:t> </a:t>
            </a:r>
            <a:r>
              <a:rPr lang="en-US" dirty="0" err="1">
                <a:solidFill>
                  <a:schemeClr val="tx1"/>
                </a:solidFill>
              </a:rPr>
              <a:t>sebuah</a:t>
            </a:r>
            <a:r>
              <a:rPr lang="en-US" dirty="0">
                <a:solidFill>
                  <a:schemeClr val="tx1"/>
                </a:solidFill>
              </a:rPr>
              <a:t> </a:t>
            </a:r>
            <a:r>
              <a:rPr lang="en-US" dirty="0" err="1">
                <a:solidFill>
                  <a:schemeClr val="tx1"/>
                </a:solidFill>
              </a:rPr>
              <a:t>kondisi</a:t>
            </a:r>
            <a:r>
              <a:rPr lang="en-US" dirty="0">
                <a:solidFill>
                  <a:schemeClr val="tx1"/>
                </a:solidFill>
              </a:rPr>
              <a:t> </a:t>
            </a:r>
            <a:r>
              <a:rPr lang="en-US" dirty="0" err="1">
                <a:solidFill>
                  <a:schemeClr val="tx1"/>
                </a:solidFill>
              </a:rPr>
              <a:t>terjadi</a:t>
            </a:r>
            <a:r>
              <a:rPr lang="en-US" dirty="0">
                <a:solidFill>
                  <a:schemeClr val="tx1"/>
                </a:solidFill>
              </a:rPr>
              <a:t>.</a:t>
            </a:r>
          </a:p>
        </p:txBody>
      </p:sp>
      <p:pic>
        <p:nvPicPr>
          <p:cNvPr id="4" name="Gambar 3">
            <a:extLst>
              <a:ext uri="{FF2B5EF4-FFF2-40B4-BE49-F238E27FC236}">
                <a16:creationId xmlns:a16="http://schemas.microsoft.com/office/drawing/2014/main" id="{8F62A72C-D312-4C72-B144-2036D3D337C0}"/>
              </a:ext>
            </a:extLst>
          </p:cNvPr>
          <p:cNvPicPr>
            <a:picLocks noChangeAspect="1"/>
          </p:cNvPicPr>
          <p:nvPr/>
        </p:nvPicPr>
        <p:blipFill>
          <a:blip r:embed="rId2"/>
          <a:stretch>
            <a:fillRect/>
          </a:stretch>
        </p:blipFill>
        <p:spPr>
          <a:xfrm>
            <a:off x="5065297" y="4271779"/>
            <a:ext cx="3963228" cy="900734"/>
          </a:xfrm>
          <a:prstGeom prst="rect">
            <a:avLst/>
          </a:prstGeom>
        </p:spPr>
      </p:pic>
    </p:spTree>
    <p:extLst>
      <p:ext uri="{BB962C8B-B14F-4D97-AF65-F5344CB8AC3E}">
        <p14:creationId xmlns:p14="http://schemas.microsoft.com/office/powerpoint/2010/main" val="156574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ED5A6C5-EB17-40DB-AC16-346A2ED12A08}"/>
              </a:ext>
            </a:extLst>
          </p:cNvPr>
          <p:cNvSpPr>
            <a:spLocks noGrp="1"/>
          </p:cNvSpPr>
          <p:nvPr>
            <p:ph type="title"/>
          </p:nvPr>
        </p:nvSpPr>
        <p:spPr>
          <a:xfrm>
            <a:off x="2589212" y="609599"/>
            <a:ext cx="8915399" cy="895789"/>
          </a:xfrm>
        </p:spPr>
        <p:txBody>
          <a:bodyPr>
            <a:normAutofit/>
          </a:bodyPr>
          <a:lstStyle/>
          <a:p>
            <a:pPr algn="ctr"/>
            <a:r>
              <a:rPr lang="es-ES" sz="3100" b="1" dirty="0"/>
              <a:t>Cara Penggunaan Tipe Data Boolean Python</a:t>
            </a:r>
            <a:endParaRPr lang="en-US" sz="3100" b="1" dirty="0"/>
          </a:p>
        </p:txBody>
      </p:sp>
      <p:sp>
        <p:nvSpPr>
          <p:cNvPr id="3" name="Tampungan Teks 2">
            <a:extLst>
              <a:ext uri="{FF2B5EF4-FFF2-40B4-BE49-F238E27FC236}">
                <a16:creationId xmlns:a16="http://schemas.microsoft.com/office/drawing/2014/main" id="{3386D5DE-9C65-4D91-94FF-98366355D279}"/>
              </a:ext>
            </a:extLst>
          </p:cNvPr>
          <p:cNvSpPr>
            <a:spLocks noGrp="1"/>
          </p:cNvSpPr>
          <p:nvPr>
            <p:ph type="body" idx="1"/>
          </p:nvPr>
        </p:nvSpPr>
        <p:spPr>
          <a:xfrm>
            <a:off x="2589212" y="1759858"/>
            <a:ext cx="8915399" cy="2467585"/>
          </a:xfrm>
        </p:spPr>
        <p:txBody>
          <a:bodyPr>
            <a:normAutofit/>
          </a:bodyPr>
          <a:lstStyle/>
          <a:p>
            <a:pPr algn="just">
              <a:lnSpc>
                <a:spcPct val="150000"/>
              </a:lnSpc>
            </a:pPr>
            <a:r>
              <a:rPr lang="en-US" dirty="0" err="1">
                <a:solidFill>
                  <a:schemeClr val="tx1"/>
                </a:solidFill>
              </a:rPr>
              <a:t>Sebagaimana</a:t>
            </a:r>
            <a:r>
              <a:rPr lang="en-US" dirty="0">
                <a:solidFill>
                  <a:schemeClr val="tx1"/>
                </a:solidFill>
              </a:rPr>
              <a:t> yang </a:t>
            </a:r>
            <a:r>
              <a:rPr lang="en-US" dirty="0" err="1">
                <a:solidFill>
                  <a:schemeClr val="tx1"/>
                </a:solidFill>
              </a:rPr>
              <a:t>sudah</a:t>
            </a:r>
            <a:r>
              <a:rPr lang="en-US" dirty="0">
                <a:solidFill>
                  <a:schemeClr val="tx1"/>
                </a:solidFill>
              </a:rPr>
              <a:t> </a:t>
            </a:r>
            <a:r>
              <a:rPr lang="en-US" dirty="0" err="1">
                <a:solidFill>
                  <a:schemeClr val="tx1"/>
                </a:solidFill>
              </a:rPr>
              <a:t>dijelaskan</a:t>
            </a:r>
            <a:r>
              <a:rPr lang="en-US" dirty="0">
                <a:solidFill>
                  <a:schemeClr val="tx1"/>
                </a:solidFill>
              </a:rPr>
              <a:t> </a:t>
            </a:r>
            <a:r>
              <a:rPr lang="en-US" dirty="0" err="1">
                <a:solidFill>
                  <a:schemeClr val="tx1"/>
                </a:solidFill>
              </a:rPr>
              <a:t>sebelumnya</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boolean</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diisi</a:t>
            </a:r>
            <a:r>
              <a:rPr lang="en-US" dirty="0">
                <a:solidFill>
                  <a:schemeClr val="tx1"/>
                </a:solidFill>
              </a:rPr>
              <a:t> </a:t>
            </a:r>
            <a:r>
              <a:rPr lang="en-US" dirty="0" err="1">
                <a:solidFill>
                  <a:schemeClr val="tx1"/>
                </a:solidFill>
              </a:rPr>
              <a:t>dengan</a:t>
            </a:r>
            <a:r>
              <a:rPr lang="en-US" dirty="0">
                <a:solidFill>
                  <a:schemeClr val="tx1"/>
                </a:solidFill>
              </a:rPr>
              <a:t> 2 </a:t>
            </a:r>
            <a:r>
              <a:rPr lang="en-US" dirty="0" err="1">
                <a:solidFill>
                  <a:schemeClr val="tx1"/>
                </a:solidFill>
              </a:rPr>
              <a:t>nilai</a:t>
            </a:r>
            <a:r>
              <a:rPr lang="en-US" dirty="0">
                <a:solidFill>
                  <a:schemeClr val="tx1"/>
                </a:solidFill>
              </a:rPr>
              <a:t>, </a:t>
            </a:r>
            <a:r>
              <a:rPr lang="en-US" dirty="0" err="1">
                <a:solidFill>
                  <a:schemeClr val="tx1"/>
                </a:solidFill>
              </a:rPr>
              <a:t>yakni</a:t>
            </a:r>
            <a:r>
              <a:rPr lang="en-US" dirty="0">
                <a:solidFill>
                  <a:schemeClr val="tx1"/>
                </a:solidFill>
              </a:rPr>
              <a:t> salah </a:t>
            </a:r>
            <a:r>
              <a:rPr lang="en-US" dirty="0" err="1">
                <a:solidFill>
                  <a:schemeClr val="tx1"/>
                </a:solidFill>
              </a:rPr>
              <a:t>satu</a:t>
            </a:r>
            <a:r>
              <a:rPr lang="en-US" dirty="0">
                <a:solidFill>
                  <a:schemeClr val="tx1"/>
                </a:solidFill>
              </a:rPr>
              <a:t> </a:t>
            </a:r>
            <a:r>
              <a:rPr lang="en-US" dirty="0" err="1">
                <a:solidFill>
                  <a:schemeClr val="tx1"/>
                </a:solidFill>
              </a:rPr>
              <a:t>daru</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atau</a:t>
            </a:r>
            <a:r>
              <a:rPr lang="en-US" dirty="0">
                <a:solidFill>
                  <a:schemeClr val="tx1"/>
                </a:solidFill>
              </a:rPr>
              <a:t> </a:t>
            </a:r>
            <a:r>
              <a:rPr lang="en-US" b="1" dirty="0">
                <a:solidFill>
                  <a:schemeClr val="tx1"/>
                </a:solidFill>
              </a:rPr>
              <a:t>False</a:t>
            </a:r>
            <a:r>
              <a:rPr lang="en-US" dirty="0">
                <a:solidFill>
                  <a:schemeClr val="tx1"/>
                </a:solidFill>
              </a:rPr>
              <a:t>. </a:t>
            </a:r>
            <a:r>
              <a:rPr lang="id-ID" dirty="0">
                <a:solidFill>
                  <a:schemeClr val="tx1"/>
                </a:solidFill>
              </a:rPr>
              <a:t>J</a:t>
            </a:r>
            <a:r>
              <a:rPr lang="en-US" dirty="0" err="1">
                <a:solidFill>
                  <a:schemeClr val="tx1"/>
                </a:solidFill>
              </a:rPr>
              <a:t>uga</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diperhatikan</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penulisan</a:t>
            </a:r>
            <a:r>
              <a:rPr lang="en-US" dirty="0">
                <a:solidFill>
                  <a:schemeClr val="tx1"/>
                </a:solidFill>
              </a:rPr>
              <a:t> </a:t>
            </a:r>
            <a:r>
              <a:rPr lang="en-US" dirty="0" err="1">
                <a:solidFill>
                  <a:schemeClr val="tx1"/>
                </a:solidFill>
              </a:rPr>
              <a:t>huruf</a:t>
            </a:r>
            <a:r>
              <a:rPr lang="en-US" dirty="0">
                <a:solidFill>
                  <a:schemeClr val="tx1"/>
                </a:solidFill>
              </a:rPr>
              <a:t> </a:t>
            </a:r>
            <a:r>
              <a:rPr lang="en-US" dirty="0" err="1">
                <a:solidFill>
                  <a:schemeClr val="tx1"/>
                </a:solidFill>
              </a:rPr>
              <a:t>besar</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kecil</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bahasa</a:t>
            </a:r>
            <a:r>
              <a:rPr lang="en-US" dirty="0">
                <a:solidFill>
                  <a:schemeClr val="tx1"/>
                </a:solidFill>
              </a:rPr>
              <a:t> Python, </a:t>
            </a:r>
            <a:r>
              <a:rPr lang="en-US" dirty="0" err="1">
                <a:solidFill>
                  <a:schemeClr val="tx1"/>
                </a:solidFill>
              </a:rPr>
              <a:t>penulisannya</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persis</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jika</a:t>
            </a:r>
            <a:r>
              <a:rPr lang="en-US" dirty="0">
                <a:solidFill>
                  <a:schemeClr val="tx1"/>
                </a:solidFill>
              </a:rPr>
              <a:t> </a:t>
            </a:r>
            <a:r>
              <a:rPr lang="en-US" dirty="0" err="1">
                <a:solidFill>
                  <a:schemeClr val="tx1"/>
                </a:solidFill>
              </a:rPr>
              <a:t>diinput</a:t>
            </a:r>
            <a:r>
              <a:rPr lang="en-US" dirty="0">
                <a:solidFill>
                  <a:schemeClr val="tx1"/>
                </a:solidFill>
              </a:rPr>
              <a:t> </a:t>
            </a:r>
            <a:r>
              <a:rPr lang="en-US" dirty="0" err="1">
                <a:solidFill>
                  <a:schemeClr val="tx1"/>
                </a:solidFill>
              </a:rPr>
              <a:t>sebagai</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atau</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menghasilkan</a:t>
            </a:r>
            <a:r>
              <a:rPr lang="en-US" dirty="0">
                <a:solidFill>
                  <a:schemeClr val="tx1"/>
                </a:solidFill>
              </a:rPr>
              <a:t> error</a:t>
            </a:r>
            <a:r>
              <a:rPr lang="id-ID" dirty="0">
                <a:solidFill>
                  <a:schemeClr val="tx1"/>
                </a:solidFill>
              </a:rPr>
              <a:t>. </a:t>
            </a:r>
            <a:r>
              <a:rPr lang="en-US" dirty="0" err="1">
                <a:solidFill>
                  <a:schemeClr val="tx1"/>
                </a:solidFill>
              </a:rPr>
              <a:t>Berikut</a:t>
            </a:r>
            <a:r>
              <a:rPr lang="en-US" dirty="0">
                <a:solidFill>
                  <a:schemeClr val="tx1"/>
                </a:solidFill>
              </a:rPr>
              <a:t> </a:t>
            </a:r>
            <a:r>
              <a:rPr lang="en-US" dirty="0" err="1">
                <a:solidFill>
                  <a:schemeClr val="tx1"/>
                </a:solidFill>
              </a:rPr>
              <a:t>contoh</a:t>
            </a:r>
            <a:r>
              <a:rPr lang="en-US" dirty="0">
                <a:solidFill>
                  <a:schemeClr val="tx1"/>
                </a:solidFill>
              </a:rPr>
              <a:t> </a:t>
            </a:r>
            <a:r>
              <a:rPr lang="en-US" dirty="0" err="1">
                <a:solidFill>
                  <a:schemeClr val="tx1"/>
                </a:solidFill>
              </a:rPr>
              <a:t>penulisannya</a:t>
            </a:r>
            <a:r>
              <a:rPr lang="en-US" dirty="0">
                <a:solidFill>
                  <a:schemeClr val="tx1"/>
                </a:solidFill>
              </a:rPr>
              <a:t>:</a:t>
            </a:r>
          </a:p>
        </p:txBody>
      </p:sp>
      <p:pic>
        <p:nvPicPr>
          <p:cNvPr id="4" name="Gambar 3">
            <a:extLst>
              <a:ext uri="{FF2B5EF4-FFF2-40B4-BE49-F238E27FC236}">
                <a16:creationId xmlns:a16="http://schemas.microsoft.com/office/drawing/2014/main" id="{852CC307-C923-4FD4-98FF-3D92FFB87178}"/>
              </a:ext>
            </a:extLst>
          </p:cNvPr>
          <p:cNvPicPr>
            <a:picLocks noChangeAspect="1"/>
          </p:cNvPicPr>
          <p:nvPr/>
        </p:nvPicPr>
        <p:blipFill>
          <a:blip r:embed="rId2"/>
          <a:stretch>
            <a:fillRect/>
          </a:stretch>
        </p:blipFill>
        <p:spPr>
          <a:xfrm>
            <a:off x="4930218" y="4481913"/>
            <a:ext cx="3888830" cy="1400638"/>
          </a:xfrm>
          <a:prstGeom prst="rect">
            <a:avLst/>
          </a:prstGeom>
        </p:spPr>
      </p:pic>
    </p:spTree>
    <p:extLst>
      <p:ext uri="{BB962C8B-B14F-4D97-AF65-F5344CB8AC3E}">
        <p14:creationId xmlns:p14="http://schemas.microsoft.com/office/powerpoint/2010/main" val="233360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9DB2D90-1D26-4983-A59E-2DAD46CFBF5F}"/>
              </a:ext>
            </a:extLst>
          </p:cNvPr>
          <p:cNvSpPr>
            <a:spLocks noGrp="1"/>
          </p:cNvSpPr>
          <p:nvPr>
            <p:ph type="title"/>
          </p:nvPr>
        </p:nvSpPr>
        <p:spPr>
          <a:xfrm>
            <a:off x="2589212" y="609601"/>
            <a:ext cx="8915399" cy="730102"/>
          </a:xfrm>
        </p:spPr>
        <p:txBody>
          <a:bodyPr>
            <a:normAutofit fontScale="90000"/>
          </a:bodyPr>
          <a:lstStyle/>
          <a:p>
            <a:pPr algn="ctr"/>
            <a:r>
              <a:rPr lang="id-ID" sz="4400" b="1" dirty="0">
                <a:solidFill>
                  <a:schemeClr val="tx1"/>
                </a:solidFill>
              </a:rPr>
              <a:t>Operator </a:t>
            </a:r>
            <a:r>
              <a:rPr lang="id-ID" sz="4400" b="1" dirty="0" err="1">
                <a:solidFill>
                  <a:schemeClr val="tx1"/>
                </a:solidFill>
              </a:rPr>
              <a:t>Bitwise</a:t>
            </a:r>
            <a:endParaRPr lang="en-US" sz="4400" b="1" dirty="0">
              <a:solidFill>
                <a:schemeClr val="tx1"/>
              </a:solidFill>
            </a:endParaRPr>
          </a:p>
        </p:txBody>
      </p:sp>
      <p:sp>
        <p:nvSpPr>
          <p:cNvPr id="3" name="Tampungan Teks 2">
            <a:extLst>
              <a:ext uri="{FF2B5EF4-FFF2-40B4-BE49-F238E27FC236}">
                <a16:creationId xmlns:a16="http://schemas.microsoft.com/office/drawing/2014/main" id="{340C7D84-63B6-4C9A-8C32-0EB1EC968CA7}"/>
              </a:ext>
            </a:extLst>
          </p:cNvPr>
          <p:cNvSpPr>
            <a:spLocks noGrp="1"/>
          </p:cNvSpPr>
          <p:nvPr>
            <p:ph type="body" idx="1"/>
          </p:nvPr>
        </p:nvSpPr>
        <p:spPr>
          <a:xfrm>
            <a:off x="2589212" y="1873135"/>
            <a:ext cx="8915399" cy="1210307"/>
          </a:xfrm>
        </p:spPr>
        <p:txBody>
          <a:bodyPr>
            <a:normAutofit lnSpcReduction="10000"/>
          </a:bodyPr>
          <a:lstStyle/>
          <a:p>
            <a:pPr algn="just">
              <a:lnSpc>
                <a:spcPct val="150000"/>
              </a:lnSpc>
            </a:pPr>
            <a:r>
              <a:rPr lang="id-ID" dirty="0">
                <a:solidFill>
                  <a:schemeClr val="tx1"/>
                </a:solidFill>
              </a:rPr>
              <a:t>Operator </a:t>
            </a:r>
            <a:r>
              <a:rPr lang="id-ID" dirty="0" err="1">
                <a:solidFill>
                  <a:schemeClr val="tx1"/>
                </a:solidFill>
              </a:rPr>
              <a:t>Bitwise</a:t>
            </a:r>
            <a:r>
              <a:rPr lang="id-ID" dirty="0">
                <a:solidFill>
                  <a:schemeClr val="tx1"/>
                </a:solidFill>
              </a:rPr>
              <a:t> adalah operator untuk melakukan operasi berdasarkan bit atau biner. </a:t>
            </a:r>
            <a:r>
              <a:rPr lang="en-US" dirty="0">
                <a:solidFill>
                  <a:schemeClr val="tx1"/>
                </a:solidFill>
              </a:rPr>
              <a:t>operator </a:t>
            </a:r>
            <a:r>
              <a:rPr lang="en-US" dirty="0" err="1">
                <a:solidFill>
                  <a:schemeClr val="tx1"/>
                </a:solidFill>
              </a:rPr>
              <a:t>ini</a:t>
            </a:r>
            <a:r>
              <a:rPr lang="en-US" dirty="0">
                <a:solidFill>
                  <a:schemeClr val="tx1"/>
                </a:solidFill>
              </a:rPr>
              <a:t> </a:t>
            </a:r>
            <a:r>
              <a:rPr lang="en-US" dirty="0" err="1">
                <a:solidFill>
                  <a:schemeClr val="tx1"/>
                </a:solidFill>
              </a:rPr>
              <a:t>agak</a:t>
            </a:r>
            <a:r>
              <a:rPr lang="en-US" dirty="0">
                <a:solidFill>
                  <a:schemeClr val="tx1"/>
                </a:solidFill>
              </a:rPr>
              <a:t> </a:t>
            </a:r>
            <a:r>
              <a:rPr lang="en-US" dirty="0" err="1">
                <a:solidFill>
                  <a:schemeClr val="tx1"/>
                </a:solidFill>
              </a:rPr>
              <a:t>sulit</a:t>
            </a:r>
            <a:r>
              <a:rPr lang="en-US" dirty="0">
                <a:solidFill>
                  <a:schemeClr val="tx1"/>
                </a:solidFill>
              </a:rPr>
              <a:t> </a:t>
            </a:r>
            <a:r>
              <a:rPr lang="en-US" dirty="0" err="1">
                <a:solidFill>
                  <a:schemeClr val="tx1"/>
                </a:solidFill>
              </a:rPr>
              <a:t>dipahami</a:t>
            </a:r>
            <a:r>
              <a:rPr lang="en-US" dirty="0">
                <a:solidFill>
                  <a:schemeClr val="tx1"/>
                </a:solidFill>
              </a:rPr>
              <a:t>, </a:t>
            </a:r>
            <a:r>
              <a:rPr lang="en-US" dirty="0" err="1">
                <a:solidFill>
                  <a:schemeClr val="tx1"/>
                </a:solidFill>
              </a:rPr>
              <a:t>kalau</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belum</a:t>
            </a:r>
            <a:r>
              <a:rPr lang="en-US" dirty="0">
                <a:solidFill>
                  <a:schemeClr val="tx1"/>
                </a:solidFill>
              </a:rPr>
              <a:t> </a:t>
            </a:r>
            <a:r>
              <a:rPr lang="en-US" dirty="0" err="1">
                <a:solidFill>
                  <a:schemeClr val="tx1"/>
                </a:solidFill>
              </a:rPr>
              <a:t>paham</a:t>
            </a:r>
            <a:r>
              <a:rPr lang="en-US" dirty="0">
                <a:solidFill>
                  <a:schemeClr val="tx1"/>
                </a:solidFill>
              </a:rPr>
              <a:t> </a:t>
            </a:r>
            <a:r>
              <a:rPr lang="en-US" dirty="0" err="1">
                <a:solidFill>
                  <a:schemeClr val="tx1"/>
                </a:solidFill>
              </a:rPr>
              <a:t>operasi</a:t>
            </a:r>
            <a:r>
              <a:rPr lang="en-US" dirty="0">
                <a:solidFill>
                  <a:schemeClr val="tx1"/>
                </a:solidFill>
              </a:rPr>
              <a:t> </a:t>
            </a:r>
            <a:r>
              <a:rPr lang="en-US" dirty="0" err="1">
                <a:solidFill>
                  <a:schemeClr val="tx1"/>
                </a:solidFill>
              </a:rPr>
              <a:t>bilangan</a:t>
            </a:r>
            <a:r>
              <a:rPr lang="en-US" dirty="0">
                <a:solidFill>
                  <a:schemeClr val="tx1"/>
                </a:solidFill>
              </a:rPr>
              <a:t> </a:t>
            </a:r>
            <a:r>
              <a:rPr lang="en-US" dirty="0" err="1">
                <a:solidFill>
                  <a:schemeClr val="tx1"/>
                </a:solidFill>
              </a:rPr>
              <a:t>biner</a:t>
            </a:r>
            <a:r>
              <a:rPr lang="en-US" dirty="0">
                <a:solidFill>
                  <a:schemeClr val="tx1"/>
                </a:solidFill>
              </a:rPr>
              <a:t>.</a:t>
            </a:r>
            <a:r>
              <a:rPr lang="id-ID" dirty="0">
                <a:solidFill>
                  <a:schemeClr val="tx1"/>
                </a:solidFill>
              </a:rPr>
              <a:t> Operator ini terdiri dari :</a:t>
            </a:r>
          </a:p>
        </p:txBody>
      </p:sp>
      <p:pic>
        <p:nvPicPr>
          <p:cNvPr id="4" name="Gambar 3">
            <a:extLst>
              <a:ext uri="{FF2B5EF4-FFF2-40B4-BE49-F238E27FC236}">
                <a16:creationId xmlns:a16="http://schemas.microsoft.com/office/drawing/2014/main" id="{3A3507DB-6832-424B-A045-E30D03C51574}"/>
              </a:ext>
            </a:extLst>
          </p:cNvPr>
          <p:cNvPicPr>
            <a:picLocks noChangeAspect="1"/>
          </p:cNvPicPr>
          <p:nvPr/>
        </p:nvPicPr>
        <p:blipFill>
          <a:blip r:embed="rId2"/>
          <a:stretch>
            <a:fillRect/>
          </a:stretch>
        </p:blipFill>
        <p:spPr>
          <a:xfrm>
            <a:off x="3708398" y="3382959"/>
            <a:ext cx="6677025" cy="3209925"/>
          </a:xfrm>
          <a:prstGeom prst="rect">
            <a:avLst/>
          </a:prstGeom>
        </p:spPr>
      </p:pic>
    </p:spTree>
    <p:extLst>
      <p:ext uri="{BB962C8B-B14F-4D97-AF65-F5344CB8AC3E}">
        <p14:creationId xmlns:p14="http://schemas.microsoft.com/office/powerpoint/2010/main" val="178048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BEDC0F4F-33F6-4EE3-A414-D0B2E391D678}"/>
              </a:ext>
            </a:extLst>
          </p:cNvPr>
          <p:cNvPicPr>
            <a:picLocks noChangeAspect="1"/>
          </p:cNvPicPr>
          <p:nvPr/>
        </p:nvPicPr>
        <p:blipFill>
          <a:blip r:embed="rId2"/>
          <a:stretch>
            <a:fillRect/>
          </a:stretch>
        </p:blipFill>
        <p:spPr>
          <a:xfrm>
            <a:off x="2630142" y="149271"/>
            <a:ext cx="6931716" cy="6559458"/>
          </a:xfrm>
          <a:prstGeom prst="rect">
            <a:avLst/>
          </a:prstGeom>
        </p:spPr>
      </p:pic>
    </p:spTree>
    <p:extLst>
      <p:ext uri="{BB962C8B-B14F-4D97-AF65-F5344CB8AC3E}">
        <p14:creationId xmlns:p14="http://schemas.microsoft.com/office/powerpoint/2010/main" val="281537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EA03B161-FCBF-44F6-B95C-4D767C1B99DF}"/>
              </a:ext>
            </a:extLst>
          </p:cNvPr>
          <p:cNvPicPr>
            <a:picLocks noChangeAspect="1"/>
          </p:cNvPicPr>
          <p:nvPr/>
        </p:nvPicPr>
        <p:blipFill>
          <a:blip r:embed="rId2"/>
          <a:stretch>
            <a:fillRect/>
          </a:stretch>
        </p:blipFill>
        <p:spPr>
          <a:xfrm>
            <a:off x="2144825" y="964406"/>
            <a:ext cx="7902350" cy="4929188"/>
          </a:xfrm>
          <a:prstGeom prst="rect">
            <a:avLst/>
          </a:prstGeom>
        </p:spPr>
      </p:pic>
    </p:spTree>
    <p:extLst>
      <p:ext uri="{BB962C8B-B14F-4D97-AF65-F5344CB8AC3E}">
        <p14:creationId xmlns:p14="http://schemas.microsoft.com/office/powerpoint/2010/main" val="76740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0D27DFC-D77F-498D-9E74-D5A0A54C8BD9}"/>
              </a:ext>
            </a:extLst>
          </p:cNvPr>
          <p:cNvSpPr>
            <a:spLocks noGrp="1"/>
          </p:cNvSpPr>
          <p:nvPr>
            <p:ph type="title"/>
          </p:nvPr>
        </p:nvSpPr>
        <p:spPr>
          <a:xfrm>
            <a:off x="2589212" y="609600"/>
            <a:ext cx="8915399" cy="596348"/>
          </a:xfrm>
        </p:spPr>
        <p:txBody>
          <a:bodyPr>
            <a:noAutofit/>
          </a:bodyPr>
          <a:lstStyle/>
          <a:p>
            <a:pPr algn="ctr"/>
            <a:r>
              <a:rPr lang="id-ID" sz="4200" dirty="0" err="1">
                <a:solidFill>
                  <a:schemeClr val="tx1"/>
                </a:solidFill>
              </a:rPr>
              <a:t>Package</a:t>
            </a:r>
            <a:r>
              <a:rPr lang="id-ID" sz="4200" dirty="0">
                <a:solidFill>
                  <a:schemeClr val="tx1"/>
                </a:solidFill>
              </a:rPr>
              <a:t> </a:t>
            </a:r>
            <a:r>
              <a:rPr lang="id-ID" sz="4200" dirty="0" err="1">
                <a:solidFill>
                  <a:schemeClr val="tx1"/>
                </a:solidFill>
              </a:rPr>
              <a:t>Manager</a:t>
            </a:r>
            <a:r>
              <a:rPr lang="id-ID" sz="4200" dirty="0">
                <a:solidFill>
                  <a:schemeClr val="tx1"/>
                </a:solidFill>
              </a:rPr>
              <a:t> PIP</a:t>
            </a:r>
            <a:endParaRPr lang="en-US" sz="4200" dirty="0">
              <a:solidFill>
                <a:schemeClr val="tx1"/>
              </a:solidFill>
            </a:endParaRPr>
          </a:p>
        </p:txBody>
      </p:sp>
      <p:sp>
        <p:nvSpPr>
          <p:cNvPr id="3" name="Tampungan Teks 2">
            <a:extLst>
              <a:ext uri="{FF2B5EF4-FFF2-40B4-BE49-F238E27FC236}">
                <a16:creationId xmlns:a16="http://schemas.microsoft.com/office/drawing/2014/main" id="{B32D14EE-201F-4218-A519-2818B650AB92}"/>
              </a:ext>
            </a:extLst>
          </p:cNvPr>
          <p:cNvSpPr>
            <a:spLocks noGrp="1"/>
          </p:cNvSpPr>
          <p:nvPr>
            <p:ph type="body" idx="1"/>
          </p:nvPr>
        </p:nvSpPr>
        <p:spPr>
          <a:xfrm>
            <a:off x="2589212" y="1873135"/>
            <a:ext cx="8915399" cy="3812047"/>
          </a:xfrm>
        </p:spPr>
        <p:txBody>
          <a:bodyPr>
            <a:normAutofit lnSpcReduction="10000"/>
          </a:bodyPr>
          <a:lstStyle/>
          <a:p>
            <a:pPr algn="just">
              <a:lnSpc>
                <a:spcPct val="150000"/>
              </a:lnSpc>
            </a:pPr>
            <a:r>
              <a:rPr lang="id-ID" dirty="0"/>
              <a:t>PIP</a:t>
            </a:r>
            <a:r>
              <a:rPr lang="en-US" dirty="0"/>
              <a:t> </a:t>
            </a:r>
            <a:r>
              <a:rPr lang="en-US" dirty="0" err="1"/>
              <a:t>adalah</a:t>
            </a:r>
            <a:r>
              <a:rPr lang="en-US" dirty="0"/>
              <a:t> </a:t>
            </a:r>
            <a:r>
              <a:rPr lang="en-US" dirty="0" err="1"/>
              <a:t>singkatan</a:t>
            </a:r>
            <a:r>
              <a:rPr lang="en-US" dirty="0"/>
              <a:t> </a:t>
            </a:r>
            <a:r>
              <a:rPr lang="en-US" dirty="0" err="1"/>
              <a:t>dari</a:t>
            </a:r>
            <a:r>
              <a:rPr lang="en-US" dirty="0"/>
              <a:t> </a:t>
            </a:r>
            <a:r>
              <a:rPr lang="en-US" b="1" dirty="0"/>
              <a:t>P</a:t>
            </a:r>
            <a:r>
              <a:rPr lang="en-US" dirty="0"/>
              <a:t>ip </a:t>
            </a:r>
            <a:r>
              <a:rPr lang="en-US" b="1" dirty="0"/>
              <a:t>I</a:t>
            </a:r>
            <a:r>
              <a:rPr lang="en-US" dirty="0"/>
              <a:t>nstalls </a:t>
            </a:r>
            <a:r>
              <a:rPr lang="en-US" b="1" dirty="0"/>
              <a:t>P</a:t>
            </a:r>
            <a:r>
              <a:rPr lang="en-US" dirty="0"/>
              <a:t>ython </a:t>
            </a:r>
            <a:r>
              <a:rPr lang="en-US" dirty="0" err="1"/>
              <a:t>atau</a:t>
            </a:r>
            <a:r>
              <a:rPr lang="en-US" dirty="0"/>
              <a:t> </a:t>
            </a:r>
            <a:r>
              <a:rPr lang="en-US" b="1" dirty="0"/>
              <a:t>P</a:t>
            </a:r>
            <a:r>
              <a:rPr lang="en-US" dirty="0"/>
              <a:t>IP </a:t>
            </a:r>
            <a:r>
              <a:rPr lang="en-US" b="1" dirty="0"/>
              <a:t>I</a:t>
            </a:r>
            <a:r>
              <a:rPr lang="en-US" dirty="0"/>
              <a:t>nstalls </a:t>
            </a:r>
            <a:r>
              <a:rPr lang="en-US" b="1" dirty="0"/>
              <a:t>P</a:t>
            </a:r>
            <a:r>
              <a:rPr lang="en-US" dirty="0"/>
              <a:t>ackages</a:t>
            </a:r>
            <a:r>
              <a:rPr lang="id-ID" dirty="0"/>
              <a:t>, </a:t>
            </a:r>
            <a:r>
              <a:rPr lang="en-US" dirty="0"/>
              <a:t>(</a:t>
            </a:r>
            <a:r>
              <a:rPr lang="en-US" dirty="0" err="1"/>
              <a:t>atau</a:t>
            </a:r>
            <a:r>
              <a:rPr lang="en-US" dirty="0"/>
              <a:t> </a:t>
            </a:r>
            <a:r>
              <a:rPr lang="en-US" dirty="0" err="1"/>
              <a:t>biasa</a:t>
            </a:r>
            <a:r>
              <a:rPr lang="en-US" dirty="0"/>
              <a:t> </a:t>
            </a:r>
            <a:r>
              <a:rPr lang="en-US" dirty="0" err="1"/>
              <a:t>disebut</a:t>
            </a:r>
            <a:r>
              <a:rPr lang="en-US" dirty="0"/>
              <a:t> </a:t>
            </a:r>
            <a:r>
              <a:rPr lang="en-US" dirty="0" err="1"/>
              <a:t>sebagai</a:t>
            </a:r>
            <a:r>
              <a:rPr lang="en-US" dirty="0"/>
              <a:t> package manager), </a:t>
            </a:r>
            <a:r>
              <a:rPr lang="en-US" dirty="0" err="1"/>
              <a:t>kita</a:t>
            </a:r>
            <a:r>
              <a:rPr lang="en-US" dirty="0"/>
              <a:t> </a:t>
            </a:r>
            <a:r>
              <a:rPr lang="en-US" dirty="0" err="1"/>
              <a:t>bisa</a:t>
            </a:r>
            <a:r>
              <a:rPr lang="en-US" dirty="0"/>
              <a:t> </a:t>
            </a:r>
            <a:r>
              <a:rPr lang="en-US" dirty="0" err="1"/>
              <a:t>mencari</a:t>
            </a:r>
            <a:r>
              <a:rPr lang="en-US" dirty="0"/>
              <a:t>, </a:t>
            </a:r>
            <a:r>
              <a:rPr lang="en-US" dirty="0" err="1"/>
              <a:t>menginstall</a:t>
            </a:r>
            <a:r>
              <a:rPr lang="en-US" dirty="0"/>
              <a:t>, me-manage modules </a:t>
            </a:r>
            <a:r>
              <a:rPr lang="en-US" dirty="0" err="1"/>
              <a:t>atau</a:t>
            </a:r>
            <a:r>
              <a:rPr lang="en-US" dirty="0"/>
              <a:t> package pada </a:t>
            </a:r>
            <a:r>
              <a:rPr lang="en-US" dirty="0" err="1"/>
              <a:t>installasi</a:t>
            </a:r>
            <a:r>
              <a:rPr lang="en-US" dirty="0"/>
              <a:t> python</a:t>
            </a:r>
            <a:r>
              <a:rPr lang="id-ID" dirty="0"/>
              <a:t>. </a:t>
            </a:r>
            <a:r>
              <a:rPr lang="en-US" dirty="0" err="1"/>
              <a:t>Berikut</a:t>
            </a:r>
            <a:r>
              <a:rPr lang="en-US" dirty="0"/>
              <a:t> </a:t>
            </a:r>
            <a:r>
              <a:rPr lang="en-US" dirty="0" err="1"/>
              <a:t>merupakan</a:t>
            </a:r>
            <a:r>
              <a:rPr lang="en-US" dirty="0"/>
              <a:t> </a:t>
            </a:r>
            <a:r>
              <a:rPr lang="en-US" dirty="0" err="1"/>
              <a:t>fungsi-fungsi</a:t>
            </a:r>
            <a:r>
              <a:rPr lang="en-US" dirty="0"/>
              <a:t> </a:t>
            </a:r>
            <a:r>
              <a:rPr lang="en-US" dirty="0" err="1"/>
              <a:t>dasar</a:t>
            </a:r>
            <a:r>
              <a:rPr lang="en-US" dirty="0"/>
              <a:t> PIP.</a:t>
            </a:r>
          </a:p>
          <a:p>
            <a:pPr marL="285750" indent="-285750" algn="just">
              <a:lnSpc>
                <a:spcPct val="150000"/>
              </a:lnSpc>
              <a:buFontTx/>
              <a:buChar char="-"/>
            </a:pPr>
            <a:r>
              <a:rPr lang="en-US" b="1" dirty="0"/>
              <a:t>Install modules</a:t>
            </a:r>
            <a:endParaRPr lang="id-ID" b="1" dirty="0"/>
          </a:p>
          <a:p>
            <a:pPr marL="285750" indent="-285750" algn="just">
              <a:lnSpc>
                <a:spcPct val="150000"/>
              </a:lnSpc>
              <a:buFontTx/>
              <a:buChar char="-"/>
            </a:pPr>
            <a:r>
              <a:rPr lang="en-US" b="1" dirty="0"/>
              <a:t>uninstall modules</a:t>
            </a:r>
            <a:endParaRPr lang="id-ID" b="1" dirty="0"/>
          </a:p>
          <a:p>
            <a:pPr marL="285750" indent="-285750" algn="just">
              <a:lnSpc>
                <a:spcPct val="150000"/>
              </a:lnSpc>
              <a:buFontTx/>
              <a:buChar char="-"/>
            </a:pPr>
            <a:r>
              <a:rPr lang="en-US" b="1" dirty="0"/>
              <a:t>search modules yang </a:t>
            </a:r>
            <a:r>
              <a:rPr lang="en-US" b="1" dirty="0" err="1"/>
              <a:t>tersedia</a:t>
            </a:r>
            <a:endParaRPr lang="id-ID" b="1" dirty="0"/>
          </a:p>
          <a:p>
            <a:pPr marL="285750" indent="-285750" algn="just">
              <a:lnSpc>
                <a:spcPct val="150000"/>
              </a:lnSpc>
              <a:buFontTx/>
              <a:buChar char="-"/>
            </a:pPr>
            <a:r>
              <a:rPr lang="en-US" b="1" dirty="0" err="1"/>
              <a:t>mengecek</a:t>
            </a:r>
            <a:r>
              <a:rPr lang="en-US" b="1" dirty="0"/>
              <a:t> </a:t>
            </a:r>
            <a:r>
              <a:rPr lang="en-US" b="1" dirty="0" err="1"/>
              <a:t>versi</a:t>
            </a:r>
            <a:r>
              <a:rPr lang="en-US" b="1" dirty="0"/>
              <a:t> modules dan modules </a:t>
            </a:r>
            <a:r>
              <a:rPr lang="en-US" b="1" dirty="0" err="1"/>
              <a:t>apa</a:t>
            </a:r>
            <a:r>
              <a:rPr lang="en-US" b="1" dirty="0"/>
              <a:t> </a:t>
            </a:r>
            <a:r>
              <a:rPr lang="en-US" b="1" dirty="0" err="1"/>
              <a:t>saja</a:t>
            </a:r>
            <a:r>
              <a:rPr lang="en-US" b="1" dirty="0"/>
              <a:t> yang </a:t>
            </a:r>
            <a:r>
              <a:rPr lang="en-US" b="1" dirty="0" err="1"/>
              <a:t>terinstall</a:t>
            </a:r>
            <a:endParaRPr lang="en-US" b="1" dirty="0"/>
          </a:p>
        </p:txBody>
      </p:sp>
    </p:spTree>
    <p:extLst>
      <p:ext uri="{BB962C8B-B14F-4D97-AF65-F5344CB8AC3E}">
        <p14:creationId xmlns:p14="http://schemas.microsoft.com/office/powerpoint/2010/main" val="93990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AABE4BD-40C9-4CD2-BD3B-ACE9019B293A}"/>
              </a:ext>
            </a:extLst>
          </p:cNvPr>
          <p:cNvSpPr>
            <a:spLocks noGrp="1"/>
          </p:cNvSpPr>
          <p:nvPr>
            <p:ph type="title"/>
          </p:nvPr>
        </p:nvSpPr>
        <p:spPr>
          <a:xfrm>
            <a:off x="2589212" y="609600"/>
            <a:ext cx="8915399" cy="1093306"/>
          </a:xfrm>
        </p:spPr>
        <p:txBody>
          <a:bodyPr>
            <a:noAutofit/>
          </a:bodyPr>
          <a:lstStyle/>
          <a:p>
            <a:pPr algn="ctr"/>
            <a:r>
              <a:rPr lang="id-ID" sz="3200" dirty="0"/>
              <a:t>Cara Instalasi dan </a:t>
            </a:r>
            <a:r>
              <a:rPr lang="id-ID" sz="3200" dirty="0" err="1"/>
              <a:t>Command</a:t>
            </a:r>
            <a:r>
              <a:rPr lang="id-ID" sz="3200" dirty="0"/>
              <a:t> – </a:t>
            </a:r>
            <a:r>
              <a:rPr lang="id-ID" sz="3200" dirty="0" err="1"/>
              <a:t>command</a:t>
            </a:r>
            <a:r>
              <a:rPr lang="id-ID" sz="3200" dirty="0"/>
              <a:t> Dasar pada PIP</a:t>
            </a:r>
            <a:endParaRPr lang="en-US" sz="3200" dirty="0"/>
          </a:p>
        </p:txBody>
      </p:sp>
      <p:sp>
        <p:nvSpPr>
          <p:cNvPr id="3" name="Tampungan Teks 2">
            <a:extLst>
              <a:ext uri="{FF2B5EF4-FFF2-40B4-BE49-F238E27FC236}">
                <a16:creationId xmlns:a16="http://schemas.microsoft.com/office/drawing/2014/main" id="{AD251416-5943-4E30-A78E-85D83503B48D}"/>
              </a:ext>
            </a:extLst>
          </p:cNvPr>
          <p:cNvSpPr>
            <a:spLocks noGrp="1"/>
          </p:cNvSpPr>
          <p:nvPr>
            <p:ph type="body" idx="1"/>
          </p:nvPr>
        </p:nvSpPr>
        <p:spPr>
          <a:xfrm>
            <a:off x="2589209" y="2254936"/>
            <a:ext cx="8915399" cy="1093306"/>
          </a:xfrm>
        </p:spPr>
        <p:txBody>
          <a:bodyPr>
            <a:normAutofit lnSpcReduction="10000"/>
          </a:bodyPr>
          <a:lstStyle/>
          <a:p>
            <a:pPr algn="just">
              <a:lnSpc>
                <a:spcPct val="150000"/>
              </a:lnSpc>
            </a:pPr>
            <a:r>
              <a:rPr lang="en-US" sz="1600" dirty="0" err="1"/>
              <a:t>Contoh</a:t>
            </a:r>
            <a:r>
              <a:rPr lang="en-US" sz="1600" dirty="0"/>
              <a:t> </a:t>
            </a:r>
            <a:r>
              <a:rPr lang="en-US" sz="1600" dirty="0" err="1"/>
              <a:t>jika</a:t>
            </a:r>
            <a:r>
              <a:rPr lang="en-US" sz="1600" dirty="0"/>
              <a:t> </a:t>
            </a:r>
            <a:r>
              <a:rPr lang="en-US" sz="1600" dirty="0" err="1"/>
              <a:t>kita</a:t>
            </a:r>
            <a:r>
              <a:rPr lang="en-US" sz="1600" dirty="0"/>
              <a:t> </a:t>
            </a:r>
            <a:r>
              <a:rPr lang="en-US" sz="1600" dirty="0" err="1"/>
              <a:t>ingin</a:t>
            </a:r>
            <a:r>
              <a:rPr lang="en-US" sz="1600" dirty="0"/>
              <a:t> </a:t>
            </a:r>
            <a:r>
              <a:rPr lang="en-US" sz="1600" dirty="0" err="1"/>
              <a:t>meng</a:t>
            </a:r>
            <a:r>
              <a:rPr lang="en-US" sz="1600" dirty="0"/>
              <a:t>-install </a:t>
            </a:r>
            <a:r>
              <a:rPr lang="en-US" sz="1600" dirty="0" err="1"/>
              <a:t>django</a:t>
            </a:r>
            <a:r>
              <a:rPr lang="en-US" sz="1600" dirty="0"/>
              <a:t> </a:t>
            </a:r>
            <a:r>
              <a:rPr lang="en-US" sz="1600" dirty="0" err="1"/>
              <a:t>kita</a:t>
            </a:r>
            <a:r>
              <a:rPr lang="en-US" sz="1600" dirty="0"/>
              <a:t> </a:t>
            </a:r>
            <a:r>
              <a:rPr lang="en-US" sz="1600" dirty="0" err="1"/>
              <a:t>gunakan</a:t>
            </a:r>
            <a:r>
              <a:rPr lang="en-US" sz="1600" dirty="0"/>
              <a:t> command "pip install </a:t>
            </a:r>
            <a:r>
              <a:rPr lang="en-US" sz="1600" dirty="0" err="1"/>
              <a:t>django</a:t>
            </a:r>
            <a:r>
              <a:rPr lang="en-US" sz="1600" dirty="0"/>
              <a:t>", </a:t>
            </a:r>
            <a:r>
              <a:rPr lang="en-US" sz="1600" dirty="0" err="1"/>
              <a:t>maka</a:t>
            </a:r>
            <a:r>
              <a:rPr lang="en-US" sz="1600" dirty="0"/>
              <a:t> </a:t>
            </a:r>
            <a:r>
              <a:rPr lang="en-US" sz="1600" dirty="0" err="1"/>
              <a:t>akan</a:t>
            </a:r>
            <a:r>
              <a:rPr lang="en-US" sz="1600" dirty="0"/>
              <a:t> pip </a:t>
            </a:r>
            <a:r>
              <a:rPr lang="en-US" sz="1600" dirty="0" err="1"/>
              <a:t>akan</a:t>
            </a:r>
            <a:r>
              <a:rPr lang="en-US" sz="1600" dirty="0"/>
              <a:t> </a:t>
            </a:r>
            <a:r>
              <a:rPr lang="en-US" sz="1600" dirty="0" err="1"/>
              <a:t>otomatis</a:t>
            </a:r>
            <a:r>
              <a:rPr lang="en-US" sz="1600" dirty="0"/>
              <a:t> me-download </a:t>
            </a:r>
            <a:r>
              <a:rPr lang="en-US" sz="1600" dirty="0" err="1"/>
              <a:t>django</a:t>
            </a:r>
            <a:r>
              <a:rPr lang="en-US" sz="1600" dirty="0"/>
              <a:t> </a:t>
            </a:r>
            <a:r>
              <a:rPr lang="en-US" sz="1600" dirty="0" err="1"/>
              <a:t>versi</a:t>
            </a:r>
            <a:r>
              <a:rPr lang="en-US" sz="1600" dirty="0"/>
              <a:t> </a:t>
            </a:r>
            <a:r>
              <a:rPr lang="en-US" sz="1600" dirty="0" err="1"/>
              <a:t>terakhir</a:t>
            </a:r>
            <a:r>
              <a:rPr lang="en-US" sz="1600" dirty="0"/>
              <a:t> dan </a:t>
            </a:r>
            <a:r>
              <a:rPr lang="en-US" sz="1600" dirty="0" err="1"/>
              <a:t>beserta</a:t>
            </a:r>
            <a:r>
              <a:rPr lang="en-US" sz="1600" dirty="0"/>
              <a:t> dependencies yang </a:t>
            </a:r>
            <a:r>
              <a:rPr lang="en-US" sz="1600" dirty="0" err="1"/>
              <a:t>dibutuhkannya</a:t>
            </a:r>
            <a:r>
              <a:rPr lang="en-US" sz="1600" dirty="0"/>
              <a:t>.</a:t>
            </a:r>
          </a:p>
        </p:txBody>
      </p:sp>
      <p:pic>
        <p:nvPicPr>
          <p:cNvPr id="4" name="Gambar 3">
            <a:extLst>
              <a:ext uri="{FF2B5EF4-FFF2-40B4-BE49-F238E27FC236}">
                <a16:creationId xmlns:a16="http://schemas.microsoft.com/office/drawing/2014/main" id="{12773693-9052-4EB9-812C-09D873B5A4B9}"/>
              </a:ext>
            </a:extLst>
          </p:cNvPr>
          <p:cNvPicPr>
            <a:picLocks noChangeAspect="1"/>
          </p:cNvPicPr>
          <p:nvPr/>
        </p:nvPicPr>
        <p:blipFill>
          <a:blip r:embed="rId2"/>
          <a:stretch>
            <a:fillRect/>
          </a:stretch>
        </p:blipFill>
        <p:spPr>
          <a:xfrm>
            <a:off x="2589210" y="1914110"/>
            <a:ext cx="2419350" cy="342900"/>
          </a:xfrm>
          <a:prstGeom prst="rect">
            <a:avLst/>
          </a:prstGeom>
        </p:spPr>
      </p:pic>
      <p:sp>
        <p:nvSpPr>
          <p:cNvPr id="5" name="Tampungan Teks 2">
            <a:extLst>
              <a:ext uri="{FF2B5EF4-FFF2-40B4-BE49-F238E27FC236}">
                <a16:creationId xmlns:a16="http://schemas.microsoft.com/office/drawing/2014/main" id="{E5FA20F2-6490-4A8C-A941-9569F37C4F7E}"/>
              </a:ext>
            </a:extLst>
          </p:cNvPr>
          <p:cNvSpPr txBox="1">
            <a:spLocks/>
          </p:cNvSpPr>
          <p:nvPr/>
        </p:nvSpPr>
        <p:spPr>
          <a:xfrm>
            <a:off x="2584446" y="3843134"/>
            <a:ext cx="8915399" cy="820798"/>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70000"/>
              </a:lnSpc>
            </a:pPr>
            <a:r>
              <a:rPr lang="en-US" sz="1600" dirty="0" err="1">
                <a:solidFill>
                  <a:schemeClr val="tx1"/>
                </a:solidFill>
              </a:rPr>
              <a:t>Digunakan</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memberi</a:t>
            </a:r>
            <a:r>
              <a:rPr lang="en-US" sz="1600" dirty="0">
                <a:solidFill>
                  <a:schemeClr val="tx1"/>
                </a:solidFill>
              </a:rPr>
              <a:t> </a:t>
            </a:r>
            <a:r>
              <a:rPr lang="en-US" sz="1600" dirty="0" err="1">
                <a:solidFill>
                  <a:schemeClr val="tx1"/>
                </a:solidFill>
              </a:rPr>
              <a:t>informasi</a:t>
            </a:r>
            <a:r>
              <a:rPr lang="en-US" sz="1600" dirty="0">
                <a:solidFill>
                  <a:schemeClr val="tx1"/>
                </a:solidFill>
              </a:rPr>
              <a:t> </a:t>
            </a:r>
            <a:r>
              <a:rPr lang="en-US" sz="1600" dirty="0" err="1">
                <a:solidFill>
                  <a:schemeClr val="tx1"/>
                </a:solidFill>
              </a:rPr>
              <a:t>suatu</a:t>
            </a:r>
            <a:r>
              <a:rPr lang="en-US" sz="1600" dirty="0">
                <a:solidFill>
                  <a:schemeClr val="tx1"/>
                </a:solidFill>
              </a:rPr>
              <a:t> package yang </a:t>
            </a:r>
            <a:r>
              <a:rPr lang="en-US" sz="1600" dirty="0" err="1">
                <a:solidFill>
                  <a:schemeClr val="tx1"/>
                </a:solidFill>
              </a:rPr>
              <a:t>sudah</a:t>
            </a:r>
            <a:r>
              <a:rPr lang="en-US" sz="1600" dirty="0">
                <a:solidFill>
                  <a:schemeClr val="tx1"/>
                </a:solidFill>
              </a:rPr>
              <a:t> </a:t>
            </a:r>
            <a:r>
              <a:rPr lang="en-US" sz="1600" dirty="0" err="1">
                <a:solidFill>
                  <a:schemeClr val="tx1"/>
                </a:solidFill>
              </a:rPr>
              <a:t>terinstall</a:t>
            </a:r>
            <a:r>
              <a:rPr lang="en-US" sz="1600" dirty="0">
                <a:solidFill>
                  <a:schemeClr val="tx1"/>
                </a:solidFill>
              </a:rPr>
              <a:t>. </a:t>
            </a:r>
            <a:r>
              <a:rPr lang="en-US" sz="1600" dirty="0" err="1">
                <a:solidFill>
                  <a:schemeClr val="tx1"/>
                </a:solidFill>
              </a:rPr>
              <a:t>Informasi</a:t>
            </a:r>
            <a:r>
              <a:rPr lang="en-US" sz="1600" dirty="0">
                <a:solidFill>
                  <a:schemeClr val="tx1"/>
                </a:solidFill>
              </a:rPr>
              <a:t> yang </a:t>
            </a:r>
            <a:r>
              <a:rPr lang="en-US" sz="1600" dirty="0" err="1">
                <a:solidFill>
                  <a:schemeClr val="tx1"/>
                </a:solidFill>
              </a:rPr>
              <a:t>diberikan</a:t>
            </a:r>
            <a:r>
              <a:rPr lang="en-US" sz="1600" dirty="0">
                <a:solidFill>
                  <a:schemeClr val="tx1"/>
                </a:solidFill>
              </a:rPr>
              <a:t> </a:t>
            </a:r>
            <a:r>
              <a:rPr lang="en-US" sz="1600" dirty="0" err="1">
                <a:solidFill>
                  <a:schemeClr val="tx1"/>
                </a:solidFill>
              </a:rPr>
              <a:t>adalah</a:t>
            </a:r>
            <a:r>
              <a:rPr lang="en-US" sz="1600" dirty="0">
                <a:solidFill>
                  <a:schemeClr val="tx1"/>
                </a:solidFill>
              </a:rPr>
              <a:t> </a:t>
            </a:r>
            <a:r>
              <a:rPr lang="en-US" sz="1600" dirty="0" err="1">
                <a:solidFill>
                  <a:schemeClr val="tx1"/>
                </a:solidFill>
              </a:rPr>
              <a:t>versi</a:t>
            </a:r>
            <a:r>
              <a:rPr lang="en-US" sz="1600" dirty="0">
                <a:solidFill>
                  <a:schemeClr val="tx1"/>
                </a:solidFill>
              </a:rPr>
              <a:t>, </a:t>
            </a:r>
            <a:r>
              <a:rPr lang="en-US" sz="1600" dirty="0" err="1">
                <a:solidFill>
                  <a:schemeClr val="tx1"/>
                </a:solidFill>
              </a:rPr>
              <a:t>lokasi</a:t>
            </a:r>
            <a:r>
              <a:rPr lang="en-US" sz="1600" dirty="0">
                <a:solidFill>
                  <a:schemeClr val="tx1"/>
                </a:solidFill>
              </a:rPr>
              <a:t> package, dan dependencies </a:t>
            </a:r>
            <a:r>
              <a:rPr lang="en-US" sz="1600" dirty="0" err="1">
                <a:solidFill>
                  <a:schemeClr val="tx1"/>
                </a:solidFill>
              </a:rPr>
              <a:t>dari</a:t>
            </a:r>
            <a:r>
              <a:rPr lang="en-US" sz="1600" dirty="0">
                <a:solidFill>
                  <a:schemeClr val="tx1"/>
                </a:solidFill>
              </a:rPr>
              <a:t> package </a:t>
            </a:r>
            <a:r>
              <a:rPr lang="en-US" sz="1600" dirty="0" err="1">
                <a:solidFill>
                  <a:schemeClr val="tx1"/>
                </a:solidFill>
              </a:rPr>
              <a:t>tersebut</a:t>
            </a:r>
            <a:r>
              <a:rPr lang="en-US" sz="1600" dirty="0">
                <a:solidFill>
                  <a:schemeClr val="tx1"/>
                </a:solidFill>
              </a:rPr>
              <a:t>.</a:t>
            </a:r>
          </a:p>
        </p:txBody>
      </p:sp>
      <p:sp>
        <p:nvSpPr>
          <p:cNvPr id="6" name="Tampungan Teks 2">
            <a:extLst>
              <a:ext uri="{FF2B5EF4-FFF2-40B4-BE49-F238E27FC236}">
                <a16:creationId xmlns:a16="http://schemas.microsoft.com/office/drawing/2014/main" id="{A347966C-E386-4BF2-A9BB-557CCFC728FC}"/>
              </a:ext>
            </a:extLst>
          </p:cNvPr>
          <p:cNvSpPr txBox="1">
            <a:spLocks/>
          </p:cNvSpPr>
          <p:nvPr/>
        </p:nvSpPr>
        <p:spPr>
          <a:xfrm>
            <a:off x="2584445" y="5155095"/>
            <a:ext cx="8915399" cy="54665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50000"/>
              </a:lnSpc>
            </a:pPr>
            <a:r>
              <a:rPr lang="sv-SE" sz="1600" dirty="0">
                <a:solidFill>
                  <a:schemeClr val="tx1"/>
                </a:solidFill>
              </a:rPr>
              <a:t>Digunakan untuk melihat semua package yang sudah terinstall.</a:t>
            </a:r>
            <a:endParaRPr lang="en-US" sz="1400" dirty="0">
              <a:solidFill>
                <a:schemeClr val="tx1"/>
              </a:solidFill>
            </a:endParaRPr>
          </a:p>
        </p:txBody>
      </p:sp>
      <p:pic>
        <p:nvPicPr>
          <p:cNvPr id="7" name="Gambar 6">
            <a:extLst>
              <a:ext uri="{FF2B5EF4-FFF2-40B4-BE49-F238E27FC236}">
                <a16:creationId xmlns:a16="http://schemas.microsoft.com/office/drawing/2014/main" id="{E4CC5801-A397-4F22-8443-CED5428A187F}"/>
              </a:ext>
            </a:extLst>
          </p:cNvPr>
          <p:cNvPicPr>
            <a:picLocks noChangeAspect="1"/>
          </p:cNvPicPr>
          <p:nvPr/>
        </p:nvPicPr>
        <p:blipFill>
          <a:blip r:embed="rId3"/>
          <a:stretch>
            <a:fillRect/>
          </a:stretch>
        </p:blipFill>
        <p:spPr>
          <a:xfrm>
            <a:off x="2584446" y="3509759"/>
            <a:ext cx="2124075" cy="333375"/>
          </a:xfrm>
          <a:prstGeom prst="rect">
            <a:avLst/>
          </a:prstGeom>
        </p:spPr>
      </p:pic>
      <p:pic>
        <p:nvPicPr>
          <p:cNvPr id="8" name="Gambar 7">
            <a:extLst>
              <a:ext uri="{FF2B5EF4-FFF2-40B4-BE49-F238E27FC236}">
                <a16:creationId xmlns:a16="http://schemas.microsoft.com/office/drawing/2014/main" id="{8E4398D0-837C-4DD7-B99D-044A7095E21C}"/>
              </a:ext>
            </a:extLst>
          </p:cNvPr>
          <p:cNvPicPr>
            <a:picLocks noChangeAspect="1"/>
          </p:cNvPicPr>
          <p:nvPr/>
        </p:nvPicPr>
        <p:blipFill>
          <a:blip r:embed="rId4"/>
          <a:stretch>
            <a:fillRect/>
          </a:stretch>
        </p:blipFill>
        <p:spPr>
          <a:xfrm>
            <a:off x="2584446" y="4821720"/>
            <a:ext cx="1066800" cy="333375"/>
          </a:xfrm>
          <a:prstGeom prst="rect">
            <a:avLst/>
          </a:prstGeom>
        </p:spPr>
      </p:pic>
      <p:pic>
        <p:nvPicPr>
          <p:cNvPr id="9" name="Gambar 8">
            <a:extLst>
              <a:ext uri="{FF2B5EF4-FFF2-40B4-BE49-F238E27FC236}">
                <a16:creationId xmlns:a16="http://schemas.microsoft.com/office/drawing/2014/main" id="{791CB708-71BB-4E9A-8E15-23BC92A6335E}"/>
              </a:ext>
            </a:extLst>
          </p:cNvPr>
          <p:cNvPicPr>
            <a:picLocks noChangeAspect="1"/>
          </p:cNvPicPr>
          <p:nvPr/>
        </p:nvPicPr>
        <p:blipFill>
          <a:blip r:embed="rId5"/>
          <a:stretch>
            <a:fillRect/>
          </a:stretch>
        </p:blipFill>
        <p:spPr>
          <a:xfrm>
            <a:off x="2584445" y="5806730"/>
            <a:ext cx="2581275" cy="371475"/>
          </a:xfrm>
          <a:prstGeom prst="rect">
            <a:avLst/>
          </a:prstGeom>
        </p:spPr>
      </p:pic>
      <p:sp>
        <p:nvSpPr>
          <p:cNvPr id="10" name="Tampungan Teks 2">
            <a:extLst>
              <a:ext uri="{FF2B5EF4-FFF2-40B4-BE49-F238E27FC236}">
                <a16:creationId xmlns:a16="http://schemas.microsoft.com/office/drawing/2014/main" id="{5660B59B-F634-4D5F-BB19-91CAEB3E0C91}"/>
              </a:ext>
            </a:extLst>
          </p:cNvPr>
          <p:cNvSpPr txBox="1">
            <a:spLocks/>
          </p:cNvSpPr>
          <p:nvPr/>
        </p:nvSpPr>
        <p:spPr>
          <a:xfrm>
            <a:off x="2568582" y="6178205"/>
            <a:ext cx="8915399" cy="54665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rPr>
              <a:t>self-explanatory.</a:t>
            </a:r>
            <a:endParaRPr lang="en-US" sz="1400" dirty="0">
              <a:solidFill>
                <a:schemeClr val="tx1"/>
              </a:solidFill>
            </a:endParaRPr>
          </a:p>
        </p:txBody>
      </p:sp>
    </p:spTree>
    <p:extLst>
      <p:ext uri="{BB962C8B-B14F-4D97-AF65-F5344CB8AC3E}">
        <p14:creationId xmlns:p14="http://schemas.microsoft.com/office/powerpoint/2010/main" val="305672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CEF8F19-4C23-4BA9-B3F4-1F8122669A61}"/>
              </a:ext>
            </a:extLst>
          </p:cNvPr>
          <p:cNvSpPr>
            <a:spLocks noGrp="1"/>
          </p:cNvSpPr>
          <p:nvPr>
            <p:ph type="title"/>
          </p:nvPr>
        </p:nvSpPr>
        <p:spPr>
          <a:xfrm>
            <a:off x="2849949" y="914400"/>
            <a:ext cx="8393926" cy="1815547"/>
          </a:xfrm>
        </p:spPr>
        <p:txBody>
          <a:bodyPr>
            <a:noAutofit/>
          </a:bodyPr>
          <a:lstStyle/>
          <a:p>
            <a:pPr algn="ctr"/>
            <a:r>
              <a:rPr lang="id-ID" sz="3200" b="1" dirty="0"/>
              <a:t>BAHASA PEMROGRAMAN PYTHON</a:t>
            </a:r>
            <a:endParaRPr lang="en-US" sz="3200" b="1" dirty="0"/>
          </a:p>
        </p:txBody>
      </p:sp>
      <p:sp>
        <p:nvSpPr>
          <p:cNvPr id="7" name="Tampungan Teks 6">
            <a:extLst>
              <a:ext uri="{FF2B5EF4-FFF2-40B4-BE49-F238E27FC236}">
                <a16:creationId xmlns:a16="http://schemas.microsoft.com/office/drawing/2014/main" id="{9BAA6545-A65A-4BA7-9937-16FE02519E81}"/>
              </a:ext>
            </a:extLst>
          </p:cNvPr>
          <p:cNvSpPr>
            <a:spLocks noGrp="1"/>
          </p:cNvSpPr>
          <p:nvPr>
            <p:ph type="body" sz="quarter" idx="13"/>
          </p:nvPr>
        </p:nvSpPr>
        <p:spPr>
          <a:xfrm>
            <a:off x="3389312" y="3074504"/>
            <a:ext cx="7536554" cy="3783496"/>
          </a:xfrm>
        </p:spPr>
        <p:txBody>
          <a:bodyPr/>
          <a:lstStyle/>
          <a:p>
            <a:pPr algn="just">
              <a:lnSpc>
                <a:spcPct val="150000"/>
              </a:lnSpc>
            </a:pPr>
            <a:r>
              <a:rPr lang="en-US" b="1" dirty="0">
                <a:solidFill>
                  <a:schemeClr val="tx1"/>
                </a:solidFill>
              </a:rPr>
              <a:t>Bahasa </a:t>
            </a:r>
            <a:r>
              <a:rPr lang="en-US" b="1" dirty="0" err="1">
                <a:solidFill>
                  <a:schemeClr val="tx1"/>
                </a:solidFill>
              </a:rPr>
              <a:t>Pemrograman</a:t>
            </a:r>
            <a:r>
              <a:rPr lang="en-US" b="1" dirty="0">
                <a:solidFill>
                  <a:schemeClr val="tx1"/>
                </a:solidFill>
              </a:rPr>
              <a:t> Python</a:t>
            </a:r>
            <a:r>
              <a:rPr lang="en-US" dirty="0">
                <a:solidFill>
                  <a:schemeClr val="tx1"/>
                </a:solidFill>
              </a:rPr>
              <a:t> </a:t>
            </a:r>
            <a:r>
              <a:rPr lang="en-US" dirty="0" err="1">
                <a:solidFill>
                  <a:schemeClr val="tx1"/>
                </a:solidFill>
              </a:rPr>
              <a:t>adalah</a:t>
            </a:r>
            <a:r>
              <a:rPr lang="en-US" i="1" dirty="0">
                <a:solidFill>
                  <a:schemeClr val="tx1"/>
                </a:solidFill>
              </a:rPr>
              <a:t> interpreted high-level programming language for general-purpose programming</a:t>
            </a:r>
            <a:r>
              <a:rPr lang="en-US" dirty="0">
                <a:solidFill>
                  <a:schemeClr val="tx1"/>
                </a:solidFill>
              </a:rPr>
              <a:t>. </a:t>
            </a:r>
            <a:r>
              <a:rPr lang="en-US" dirty="0" err="1">
                <a:solidFill>
                  <a:schemeClr val="tx1"/>
                </a:solidFill>
              </a:rPr>
              <a:t>Terjemahan</a:t>
            </a:r>
            <a:r>
              <a:rPr lang="en-US" dirty="0">
                <a:solidFill>
                  <a:schemeClr val="tx1"/>
                </a:solidFill>
              </a:rPr>
              <a:t> </a:t>
            </a:r>
            <a:r>
              <a:rPr lang="en-US" dirty="0" err="1">
                <a:solidFill>
                  <a:schemeClr val="tx1"/>
                </a:solidFill>
              </a:rPr>
              <a:t>bebasnya</a:t>
            </a:r>
            <a:r>
              <a:rPr lang="en-US" dirty="0">
                <a:solidFill>
                  <a:schemeClr val="tx1"/>
                </a:solidFill>
              </a:rPr>
              <a:t>: Python </a:t>
            </a:r>
            <a:r>
              <a:rPr lang="en-US" dirty="0" err="1">
                <a:solidFill>
                  <a:schemeClr val="tx1"/>
                </a:solidFill>
              </a:rPr>
              <a:t>adalah</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pemrograman</a:t>
            </a:r>
            <a:r>
              <a:rPr lang="en-US" dirty="0">
                <a:solidFill>
                  <a:schemeClr val="tx1"/>
                </a:solidFill>
              </a:rPr>
              <a:t> </a:t>
            </a:r>
            <a:r>
              <a:rPr lang="en-US" dirty="0" err="1">
                <a:solidFill>
                  <a:schemeClr val="tx1"/>
                </a:solidFill>
              </a:rPr>
              <a:t>tingkat</a:t>
            </a:r>
            <a:r>
              <a:rPr lang="en-US" dirty="0">
                <a:solidFill>
                  <a:schemeClr val="tx1"/>
                </a:solidFill>
              </a:rPr>
              <a:t> </a:t>
            </a:r>
            <a:r>
              <a:rPr lang="en-US" dirty="0" err="1">
                <a:solidFill>
                  <a:schemeClr val="tx1"/>
                </a:solidFill>
              </a:rPr>
              <a:t>tinggi</a:t>
            </a:r>
            <a:r>
              <a:rPr lang="en-US" dirty="0">
                <a:solidFill>
                  <a:schemeClr val="tx1"/>
                </a:solidFill>
              </a:rPr>
              <a:t> (</a:t>
            </a:r>
            <a:r>
              <a:rPr lang="en-US" i="1" dirty="0">
                <a:solidFill>
                  <a:schemeClr val="tx1"/>
                </a:solidFill>
              </a:rPr>
              <a:t>high-level programming language</a:t>
            </a:r>
            <a:r>
              <a:rPr lang="en-US" dirty="0">
                <a:solidFill>
                  <a:schemeClr val="tx1"/>
                </a:solidFill>
              </a:rPr>
              <a:t>), </a:t>
            </a:r>
            <a:r>
              <a:rPr lang="en-US" dirty="0" err="1">
                <a:solidFill>
                  <a:schemeClr val="tx1"/>
                </a:solidFill>
              </a:rPr>
              <a:t>berjalan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sistem</a:t>
            </a:r>
            <a:r>
              <a:rPr lang="en-US" dirty="0">
                <a:solidFill>
                  <a:schemeClr val="tx1"/>
                </a:solidFill>
              </a:rPr>
              <a:t> </a:t>
            </a:r>
            <a:r>
              <a:rPr lang="en-US" i="1" dirty="0">
                <a:solidFill>
                  <a:schemeClr val="tx1"/>
                </a:solidFill>
              </a:rPr>
              <a:t>interpreted</a:t>
            </a:r>
            <a:r>
              <a:rPr lang="en-US" dirty="0">
                <a:solidFill>
                  <a:schemeClr val="tx1"/>
                </a:solidFill>
              </a:rPr>
              <a:t>, dan </a:t>
            </a:r>
            <a:r>
              <a:rPr lang="en-US" dirty="0" err="1">
                <a:solidFill>
                  <a:schemeClr val="tx1"/>
                </a:solidFill>
              </a:rPr>
              <a:t>bisa</a:t>
            </a:r>
            <a:r>
              <a:rPr lang="en-US" dirty="0">
                <a:solidFill>
                  <a:schemeClr val="tx1"/>
                </a:solidFill>
              </a:rPr>
              <a:t> </a:t>
            </a:r>
            <a:r>
              <a:rPr lang="en-US" dirty="0" err="1">
                <a:solidFill>
                  <a:schemeClr val="tx1"/>
                </a:solidFill>
              </a:rPr>
              <a:t>dipakai</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jenis</a:t>
            </a:r>
            <a:r>
              <a:rPr lang="en-US" dirty="0">
                <a:solidFill>
                  <a:schemeClr val="tx1"/>
                </a:solidFill>
              </a:rPr>
              <a:t> </a:t>
            </a:r>
            <a:r>
              <a:rPr lang="en-US" dirty="0" err="1">
                <a:solidFill>
                  <a:schemeClr val="tx1"/>
                </a:solidFill>
              </a:rPr>
              <a:t>tujuan</a:t>
            </a:r>
            <a:r>
              <a:rPr lang="en-US" dirty="0">
                <a:solidFill>
                  <a:schemeClr val="tx1"/>
                </a:solidFill>
              </a:rPr>
              <a:t> (</a:t>
            </a:r>
            <a:r>
              <a:rPr lang="en-US" i="1" dirty="0">
                <a:solidFill>
                  <a:schemeClr val="tx1"/>
                </a:solidFill>
              </a:rPr>
              <a:t>general-purpose</a:t>
            </a:r>
            <a:r>
              <a:rPr lang="en-US" dirty="0">
                <a:solidFill>
                  <a:schemeClr val="tx1"/>
                </a:solidFill>
              </a:rPr>
              <a:t>)</a:t>
            </a:r>
            <a:r>
              <a:rPr lang="id-ID" dirty="0">
                <a:solidFill>
                  <a:schemeClr val="tx1"/>
                </a:solidFill>
              </a:rPr>
              <a:t>.</a:t>
            </a:r>
          </a:p>
          <a:p>
            <a:pPr algn="just">
              <a:lnSpc>
                <a:spcPct val="150000"/>
              </a:lnSpc>
            </a:pPr>
            <a:r>
              <a:rPr lang="en-US" dirty="0">
                <a:solidFill>
                  <a:schemeClr val="tx1"/>
                </a:solidFill>
              </a:rPr>
              <a:t>Python </a:t>
            </a:r>
            <a:r>
              <a:rPr lang="en-US" dirty="0" err="1">
                <a:solidFill>
                  <a:schemeClr val="tx1"/>
                </a:solidFill>
              </a:rPr>
              <a:t>menggunakan</a:t>
            </a:r>
            <a:r>
              <a:rPr lang="en-US" dirty="0">
                <a:solidFill>
                  <a:schemeClr val="tx1"/>
                </a:solidFill>
              </a:rPr>
              <a:t> </a:t>
            </a:r>
            <a:r>
              <a:rPr lang="en-US" dirty="0" err="1">
                <a:solidFill>
                  <a:schemeClr val="tx1"/>
                </a:solidFill>
              </a:rPr>
              <a:t>metode</a:t>
            </a:r>
            <a:r>
              <a:rPr lang="en-US" dirty="0">
                <a:solidFill>
                  <a:schemeClr val="tx1"/>
                </a:solidFill>
              </a:rPr>
              <a:t> </a:t>
            </a:r>
            <a:r>
              <a:rPr lang="en-US" dirty="0" err="1">
                <a:solidFill>
                  <a:schemeClr val="tx1"/>
                </a:solidFill>
              </a:rPr>
              <a:t>pemrosesan</a:t>
            </a:r>
            <a:r>
              <a:rPr lang="en-US" dirty="0">
                <a:solidFill>
                  <a:schemeClr val="tx1"/>
                </a:solidFill>
              </a:rPr>
              <a:t> </a:t>
            </a:r>
            <a:r>
              <a:rPr lang="en-US" b="1" dirty="0">
                <a:solidFill>
                  <a:schemeClr val="tx1"/>
                </a:solidFill>
              </a:rPr>
              <a:t>interpreted</a:t>
            </a:r>
            <a:r>
              <a:rPr lang="en-US" dirty="0">
                <a:solidFill>
                  <a:schemeClr val="tx1"/>
                </a:solidFill>
              </a:rPr>
              <a:t>, </a:t>
            </a:r>
            <a:r>
              <a:rPr lang="en-US" dirty="0" err="1">
                <a:solidFill>
                  <a:schemeClr val="tx1"/>
                </a:solidFill>
              </a:rPr>
              <a:t>dimana</a:t>
            </a:r>
            <a:r>
              <a:rPr lang="en-US" dirty="0">
                <a:solidFill>
                  <a:schemeClr val="tx1"/>
                </a:solidFill>
              </a:rPr>
              <a:t> </a:t>
            </a:r>
            <a:r>
              <a:rPr lang="en-US" dirty="0" err="1">
                <a:solidFill>
                  <a:schemeClr val="tx1"/>
                </a:solidFill>
              </a:rPr>
              <a:t>kode</a:t>
            </a:r>
            <a:r>
              <a:rPr lang="en-US" dirty="0">
                <a:solidFill>
                  <a:schemeClr val="tx1"/>
                </a:solidFill>
              </a:rPr>
              <a:t> program </a:t>
            </a:r>
            <a:r>
              <a:rPr lang="en-US" dirty="0" err="1">
                <a:solidFill>
                  <a:schemeClr val="tx1"/>
                </a:solidFill>
              </a:rPr>
              <a:t>akan</a:t>
            </a:r>
            <a:r>
              <a:rPr lang="en-US" dirty="0">
                <a:solidFill>
                  <a:schemeClr val="tx1"/>
                </a:solidFill>
              </a:rPr>
              <a:t> </a:t>
            </a:r>
            <a:r>
              <a:rPr lang="en-US" dirty="0" err="1">
                <a:solidFill>
                  <a:schemeClr val="tx1"/>
                </a:solidFill>
              </a:rPr>
              <a:t>diproses</a:t>
            </a:r>
            <a:r>
              <a:rPr lang="en-US" dirty="0">
                <a:solidFill>
                  <a:schemeClr val="tx1"/>
                </a:solidFill>
              </a:rPr>
              <a:t> </a:t>
            </a:r>
            <a:r>
              <a:rPr lang="en-US" dirty="0" err="1">
                <a:solidFill>
                  <a:schemeClr val="tx1"/>
                </a:solidFill>
              </a:rPr>
              <a:t>baris</a:t>
            </a:r>
            <a:r>
              <a:rPr lang="en-US" dirty="0">
                <a:solidFill>
                  <a:schemeClr val="tx1"/>
                </a:solidFill>
              </a:rPr>
              <a:t> per </a:t>
            </a:r>
            <a:r>
              <a:rPr lang="en-US" dirty="0" err="1">
                <a:solidFill>
                  <a:schemeClr val="tx1"/>
                </a:solidFill>
              </a:rPr>
              <a:t>baris</a:t>
            </a:r>
            <a:r>
              <a:rPr lang="en-US" dirty="0">
                <a:solidFill>
                  <a:schemeClr val="tx1"/>
                </a:solidFill>
              </a:rPr>
              <a:t> </a:t>
            </a:r>
            <a:r>
              <a:rPr lang="en-US" dirty="0" err="1">
                <a:solidFill>
                  <a:schemeClr val="tx1"/>
                </a:solidFill>
              </a:rPr>
              <a:t>langsung</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kode</a:t>
            </a:r>
            <a:r>
              <a:rPr lang="en-US" dirty="0">
                <a:solidFill>
                  <a:schemeClr val="tx1"/>
                </a:solidFill>
              </a:rPr>
              <a:t> program (</a:t>
            </a:r>
            <a:r>
              <a:rPr lang="en-US" dirty="0" err="1">
                <a:solidFill>
                  <a:schemeClr val="tx1"/>
                </a:solidFill>
              </a:rPr>
              <a:t>tidak</a:t>
            </a:r>
            <a:r>
              <a:rPr lang="en-US" dirty="0">
                <a:solidFill>
                  <a:schemeClr val="tx1"/>
                </a:solidFill>
              </a:rPr>
              <a:t> </a:t>
            </a:r>
            <a:r>
              <a:rPr lang="en-US" dirty="0" err="1">
                <a:solidFill>
                  <a:schemeClr val="tx1"/>
                </a:solidFill>
              </a:rPr>
              <a:t>butuh</a:t>
            </a:r>
            <a:r>
              <a:rPr lang="en-US" dirty="0">
                <a:solidFill>
                  <a:schemeClr val="tx1"/>
                </a:solidFill>
              </a:rPr>
              <a:t> proses compile). </a:t>
            </a:r>
            <a:r>
              <a:rPr lang="en-US" dirty="0" err="1">
                <a:solidFill>
                  <a:schemeClr val="tx1"/>
                </a:solidFill>
              </a:rPr>
              <a:t>Ini</a:t>
            </a:r>
            <a:r>
              <a:rPr lang="en-US" dirty="0">
                <a:solidFill>
                  <a:schemeClr val="tx1"/>
                </a:solidFill>
              </a:rPr>
              <a:t> </a:t>
            </a:r>
            <a:r>
              <a:rPr lang="en-US" dirty="0" err="1">
                <a:solidFill>
                  <a:schemeClr val="tx1"/>
                </a:solidFill>
              </a:rPr>
              <a:t>mirip</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bahasa</a:t>
            </a:r>
            <a:r>
              <a:rPr lang="en-US" dirty="0">
                <a:solidFill>
                  <a:schemeClr val="tx1"/>
                </a:solidFill>
              </a:rPr>
              <a:t> script </a:t>
            </a:r>
            <a:r>
              <a:rPr lang="en-US" dirty="0" err="1">
                <a:solidFill>
                  <a:schemeClr val="tx1"/>
                </a:solidFill>
              </a:rPr>
              <a:t>seperti</a:t>
            </a:r>
            <a:r>
              <a:rPr lang="en-US" dirty="0">
                <a:solidFill>
                  <a:schemeClr val="tx1"/>
                </a:solidFill>
              </a:rPr>
              <a:t> </a:t>
            </a:r>
            <a:r>
              <a:rPr lang="en-US" b="1" dirty="0">
                <a:solidFill>
                  <a:schemeClr val="tx1"/>
                </a:solidFill>
              </a:rPr>
              <a:t>PHP</a:t>
            </a:r>
            <a:r>
              <a:rPr lang="en-US" dirty="0">
                <a:solidFill>
                  <a:schemeClr val="tx1"/>
                </a:solidFill>
              </a:rPr>
              <a:t> dan </a:t>
            </a:r>
            <a:r>
              <a:rPr lang="en-US" b="1" dirty="0">
                <a:solidFill>
                  <a:schemeClr val="tx1"/>
                </a:solidFill>
              </a:rPr>
              <a:t>JavaScript</a:t>
            </a:r>
            <a:r>
              <a:rPr lang="en-US" dirty="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408496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8DFC7284-8488-4368-94B5-048A6161BA85}"/>
              </a:ext>
            </a:extLst>
          </p:cNvPr>
          <p:cNvSpPr>
            <a:spLocks noGrp="1"/>
          </p:cNvSpPr>
          <p:nvPr>
            <p:ph type="body" idx="1"/>
          </p:nvPr>
        </p:nvSpPr>
        <p:spPr>
          <a:xfrm>
            <a:off x="2589212" y="2653782"/>
            <a:ext cx="8915399" cy="523045"/>
          </a:xfrm>
        </p:spPr>
        <p:txBody>
          <a:bodyPr>
            <a:normAutofit/>
          </a:bodyPr>
          <a:lstStyle/>
          <a:p>
            <a:pPr algn="just">
              <a:lnSpc>
                <a:spcPct val="150000"/>
              </a:lnSpc>
            </a:pPr>
            <a:r>
              <a:rPr lang="id-ID" sz="1600" dirty="0">
                <a:solidFill>
                  <a:schemeClr val="tx1"/>
                </a:solidFill>
              </a:rPr>
              <a:t>Pindah ke Lokasi </a:t>
            </a:r>
            <a:r>
              <a:rPr lang="id-ID" sz="1600" dirty="0" err="1">
                <a:solidFill>
                  <a:schemeClr val="tx1"/>
                </a:solidFill>
              </a:rPr>
              <a:t>Python</a:t>
            </a:r>
            <a:r>
              <a:rPr lang="id-ID" sz="1600" dirty="0">
                <a:solidFill>
                  <a:schemeClr val="tx1"/>
                </a:solidFill>
              </a:rPr>
              <a:t> di Windows yang sudah </a:t>
            </a:r>
            <a:r>
              <a:rPr lang="id-ID" sz="1600" dirty="0" err="1">
                <a:solidFill>
                  <a:schemeClr val="tx1"/>
                </a:solidFill>
              </a:rPr>
              <a:t>terinstall</a:t>
            </a:r>
            <a:r>
              <a:rPr lang="id-ID" sz="1600" dirty="0">
                <a:solidFill>
                  <a:schemeClr val="tx1"/>
                </a:solidFill>
              </a:rPr>
              <a:t> </a:t>
            </a:r>
            <a:r>
              <a:rPr lang="id-ID" sz="1600" dirty="0" err="1">
                <a:solidFill>
                  <a:schemeClr val="tx1"/>
                </a:solidFill>
              </a:rPr>
              <a:t>Python</a:t>
            </a:r>
            <a:endParaRPr lang="en-US" sz="1600" dirty="0">
              <a:solidFill>
                <a:schemeClr val="tx1"/>
              </a:solidFill>
            </a:endParaRPr>
          </a:p>
        </p:txBody>
      </p:sp>
      <p:sp>
        <p:nvSpPr>
          <p:cNvPr id="4" name="Judul 1">
            <a:extLst>
              <a:ext uri="{FF2B5EF4-FFF2-40B4-BE49-F238E27FC236}">
                <a16:creationId xmlns:a16="http://schemas.microsoft.com/office/drawing/2014/main" id="{C518D595-D4BC-4C9B-9968-0913B68C12B8}"/>
              </a:ext>
            </a:extLst>
          </p:cNvPr>
          <p:cNvSpPr>
            <a:spLocks noGrp="1"/>
          </p:cNvSpPr>
          <p:nvPr>
            <p:ph type="title"/>
          </p:nvPr>
        </p:nvSpPr>
        <p:spPr>
          <a:xfrm>
            <a:off x="2589212" y="609600"/>
            <a:ext cx="8915399" cy="967409"/>
          </a:xfrm>
        </p:spPr>
        <p:txBody>
          <a:bodyPr>
            <a:noAutofit/>
          </a:bodyPr>
          <a:lstStyle/>
          <a:p>
            <a:pPr algn="ctr"/>
            <a:r>
              <a:rPr lang="id-ID" sz="3200" dirty="0"/>
              <a:t>Cara Instalasi dan </a:t>
            </a:r>
            <a:r>
              <a:rPr lang="id-ID" sz="3200" dirty="0" err="1"/>
              <a:t>Command</a:t>
            </a:r>
            <a:r>
              <a:rPr lang="id-ID" sz="3200" dirty="0"/>
              <a:t> – </a:t>
            </a:r>
            <a:r>
              <a:rPr lang="id-ID" sz="3200" dirty="0" err="1"/>
              <a:t>command</a:t>
            </a:r>
            <a:r>
              <a:rPr lang="id-ID" sz="3200" dirty="0"/>
              <a:t> Dasar pada </a:t>
            </a:r>
            <a:r>
              <a:rPr lang="id-ID" sz="3200" dirty="0" err="1"/>
              <a:t>Easy_Install</a:t>
            </a:r>
            <a:endParaRPr lang="en-US" sz="3200" dirty="0"/>
          </a:p>
        </p:txBody>
      </p:sp>
      <p:pic>
        <p:nvPicPr>
          <p:cNvPr id="5" name="Gambar 4">
            <a:extLst>
              <a:ext uri="{FF2B5EF4-FFF2-40B4-BE49-F238E27FC236}">
                <a16:creationId xmlns:a16="http://schemas.microsoft.com/office/drawing/2014/main" id="{6F0AD0A0-4C66-4F27-AA58-585CD3D1813B}"/>
              </a:ext>
            </a:extLst>
          </p:cNvPr>
          <p:cNvPicPr>
            <a:picLocks noChangeAspect="1"/>
          </p:cNvPicPr>
          <p:nvPr/>
        </p:nvPicPr>
        <p:blipFill>
          <a:blip r:embed="rId2"/>
          <a:stretch>
            <a:fillRect/>
          </a:stretch>
        </p:blipFill>
        <p:spPr>
          <a:xfrm>
            <a:off x="2589212" y="2232995"/>
            <a:ext cx="1320179" cy="408303"/>
          </a:xfrm>
          <a:prstGeom prst="rect">
            <a:avLst/>
          </a:prstGeom>
        </p:spPr>
      </p:pic>
      <p:pic>
        <p:nvPicPr>
          <p:cNvPr id="6" name="Gambar 5">
            <a:extLst>
              <a:ext uri="{FF2B5EF4-FFF2-40B4-BE49-F238E27FC236}">
                <a16:creationId xmlns:a16="http://schemas.microsoft.com/office/drawing/2014/main" id="{CF0F1805-EAA4-4A43-8F4E-2127624C0EF4}"/>
              </a:ext>
            </a:extLst>
          </p:cNvPr>
          <p:cNvPicPr>
            <a:picLocks noChangeAspect="1"/>
          </p:cNvPicPr>
          <p:nvPr/>
        </p:nvPicPr>
        <p:blipFill>
          <a:blip r:embed="rId3"/>
          <a:stretch>
            <a:fillRect/>
          </a:stretch>
        </p:blipFill>
        <p:spPr>
          <a:xfrm>
            <a:off x="2589212" y="3201876"/>
            <a:ext cx="2751393" cy="449747"/>
          </a:xfrm>
          <a:prstGeom prst="rect">
            <a:avLst/>
          </a:prstGeom>
        </p:spPr>
      </p:pic>
      <p:sp>
        <p:nvSpPr>
          <p:cNvPr id="7" name="Tampungan Teks 2">
            <a:extLst>
              <a:ext uri="{FF2B5EF4-FFF2-40B4-BE49-F238E27FC236}">
                <a16:creationId xmlns:a16="http://schemas.microsoft.com/office/drawing/2014/main" id="{43314804-D539-4061-80A3-B870434D44A4}"/>
              </a:ext>
            </a:extLst>
          </p:cNvPr>
          <p:cNvSpPr txBox="1">
            <a:spLocks/>
          </p:cNvSpPr>
          <p:nvPr/>
        </p:nvSpPr>
        <p:spPr>
          <a:xfrm>
            <a:off x="2589212" y="3676174"/>
            <a:ext cx="8915399" cy="523045"/>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r>
              <a:rPr lang="id-ID" sz="1600" dirty="0">
                <a:solidFill>
                  <a:schemeClr val="tx1"/>
                </a:solidFill>
              </a:rPr>
              <a:t>Run </a:t>
            </a:r>
            <a:r>
              <a:rPr lang="id-ID" sz="1600" dirty="0" err="1">
                <a:solidFill>
                  <a:schemeClr val="tx1"/>
                </a:solidFill>
              </a:rPr>
              <a:t>Command</a:t>
            </a:r>
            <a:endParaRPr lang="en-US" sz="1600" dirty="0">
              <a:solidFill>
                <a:schemeClr val="tx1"/>
              </a:solidFill>
            </a:endParaRPr>
          </a:p>
        </p:txBody>
      </p:sp>
      <p:pic>
        <p:nvPicPr>
          <p:cNvPr id="8" name="Gambar 7">
            <a:extLst>
              <a:ext uri="{FF2B5EF4-FFF2-40B4-BE49-F238E27FC236}">
                <a16:creationId xmlns:a16="http://schemas.microsoft.com/office/drawing/2014/main" id="{81FC80A3-3DD2-4A2D-BEF3-DF547AD16A9B}"/>
              </a:ext>
            </a:extLst>
          </p:cNvPr>
          <p:cNvPicPr>
            <a:picLocks noChangeAspect="1"/>
          </p:cNvPicPr>
          <p:nvPr/>
        </p:nvPicPr>
        <p:blipFill>
          <a:blip r:embed="rId4"/>
          <a:stretch>
            <a:fillRect/>
          </a:stretch>
        </p:blipFill>
        <p:spPr>
          <a:xfrm>
            <a:off x="2589212" y="4226153"/>
            <a:ext cx="2035797" cy="450881"/>
          </a:xfrm>
          <a:prstGeom prst="rect">
            <a:avLst/>
          </a:prstGeom>
        </p:spPr>
      </p:pic>
      <p:pic>
        <p:nvPicPr>
          <p:cNvPr id="12" name="Gambar 11">
            <a:extLst>
              <a:ext uri="{FF2B5EF4-FFF2-40B4-BE49-F238E27FC236}">
                <a16:creationId xmlns:a16="http://schemas.microsoft.com/office/drawing/2014/main" id="{D62A642F-7995-4DC8-AE55-EB007CF98795}"/>
              </a:ext>
            </a:extLst>
          </p:cNvPr>
          <p:cNvPicPr>
            <a:picLocks noChangeAspect="1"/>
          </p:cNvPicPr>
          <p:nvPr/>
        </p:nvPicPr>
        <p:blipFill>
          <a:blip r:embed="rId5"/>
          <a:stretch>
            <a:fillRect/>
          </a:stretch>
        </p:blipFill>
        <p:spPr>
          <a:xfrm>
            <a:off x="2589212" y="5187290"/>
            <a:ext cx="2739624" cy="419464"/>
          </a:xfrm>
          <a:prstGeom prst="rect">
            <a:avLst/>
          </a:prstGeom>
        </p:spPr>
      </p:pic>
      <p:sp>
        <p:nvSpPr>
          <p:cNvPr id="13" name="Tampungan Teks 2">
            <a:extLst>
              <a:ext uri="{FF2B5EF4-FFF2-40B4-BE49-F238E27FC236}">
                <a16:creationId xmlns:a16="http://schemas.microsoft.com/office/drawing/2014/main" id="{993A53B4-7FFE-426E-A9E9-B19268343789}"/>
              </a:ext>
            </a:extLst>
          </p:cNvPr>
          <p:cNvSpPr txBox="1">
            <a:spLocks/>
          </p:cNvSpPr>
          <p:nvPr/>
        </p:nvSpPr>
        <p:spPr>
          <a:xfrm>
            <a:off x="2589211" y="4677034"/>
            <a:ext cx="8915399" cy="523045"/>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lvl="0" algn="just" defTabSz="914400" eaLnBrk="0" fontAlgn="base" hangingPunct="0">
              <a:spcBef>
                <a:spcPct val="0"/>
              </a:spcBef>
              <a:spcAft>
                <a:spcPct val="0"/>
              </a:spcAft>
              <a:buClrTx/>
            </a:pPr>
            <a:r>
              <a:rPr lang="en-US" altLang="en-US" sz="1600" dirty="0" err="1">
                <a:solidFill>
                  <a:srgbClr val="212121"/>
                </a:solidFill>
                <a:cs typeface="Arial" panose="020B0604020202020204" pitchFamily="34" charset="0"/>
              </a:rPr>
              <a:t>Ini</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akan</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menginstal</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easy_install</a:t>
            </a:r>
            <a:r>
              <a:rPr lang="en-US" altLang="en-US" sz="1600" dirty="0">
                <a:solidFill>
                  <a:srgbClr val="212121"/>
                </a:solidFill>
                <a:cs typeface="Arial" panose="020B0604020202020204" pitchFamily="34" charset="0"/>
              </a:rPr>
              <a:t> di </a:t>
            </a:r>
            <a:r>
              <a:rPr lang="en-US" altLang="en-US" sz="1600" dirty="0" err="1">
                <a:solidFill>
                  <a:srgbClr val="212121"/>
                </a:solidFill>
                <a:cs typeface="Arial" panose="020B0604020202020204" pitchFamily="34" charset="0"/>
              </a:rPr>
              <a:t>bawah</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direktori</a:t>
            </a:r>
            <a:r>
              <a:rPr lang="en-US" altLang="en-US" sz="1600" dirty="0">
                <a:solidFill>
                  <a:srgbClr val="212121"/>
                </a:solidFill>
                <a:cs typeface="Arial" panose="020B0604020202020204" pitchFamily="34" charset="0"/>
              </a:rPr>
              <a:t> Script</a:t>
            </a:r>
            <a:endParaRPr lang="en-US" altLang="en-US" sz="2400" dirty="0">
              <a:solidFill>
                <a:schemeClr val="tx1"/>
              </a:solidFill>
            </a:endParaRPr>
          </a:p>
        </p:txBody>
      </p:sp>
    </p:spTree>
    <p:extLst>
      <p:ext uri="{BB962C8B-B14F-4D97-AF65-F5344CB8AC3E}">
        <p14:creationId xmlns:p14="http://schemas.microsoft.com/office/powerpoint/2010/main" val="4403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102E8D5C-5DD8-4C60-9238-643321F06D1E}"/>
              </a:ext>
            </a:extLst>
          </p:cNvPr>
          <p:cNvPicPr>
            <a:picLocks noChangeAspect="1"/>
          </p:cNvPicPr>
          <p:nvPr/>
        </p:nvPicPr>
        <p:blipFill>
          <a:blip r:embed="rId2"/>
          <a:stretch>
            <a:fillRect/>
          </a:stretch>
        </p:blipFill>
        <p:spPr>
          <a:xfrm>
            <a:off x="2838450" y="140183"/>
            <a:ext cx="6505575" cy="4086225"/>
          </a:xfrm>
          <a:prstGeom prst="rect">
            <a:avLst/>
          </a:prstGeom>
        </p:spPr>
      </p:pic>
      <p:pic>
        <p:nvPicPr>
          <p:cNvPr id="5" name="Gambar 4">
            <a:extLst>
              <a:ext uri="{FF2B5EF4-FFF2-40B4-BE49-F238E27FC236}">
                <a16:creationId xmlns:a16="http://schemas.microsoft.com/office/drawing/2014/main" id="{AC7AE4F2-3728-48BB-93CC-7C8873AEDEBB}"/>
              </a:ext>
            </a:extLst>
          </p:cNvPr>
          <p:cNvPicPr>
            <a:picLocks noChangeAspect="1"/>
          </p:cNvPicPr>
          <p:nvPr/>
        </p:nvPicPr>
        <p:blipFill>
          <a:blip r:embed="rId3"/>
          <a:stretch>
            <a:fillRect/>
          </a:stretch>
        </p:blipFill>
        <p:spPr>
          <a:xfrm>
            <a:off x="2838450" y="4321451"/>
            <a:ext cx="6515100" cy="971550"/>
          </a:xfrm>
          <a:prstGeom prst="rect">
            <a:avLst/>
          </a:prstGeom>
        </p:spPr>
      </p:pic>
      <p:pic>
        <p:nvPicPr>
          <p:cNvPr id="6" name="Gambar 5">
            <a:extLst>
              <a:ext uri="{FF2B5EF4-FFF2-40B4-BE49-F238E27FC236}">
                <a16:creationId xmlns:a16="http://schemas.microsoft.com/office/drawing/2014/main" id="{CECE6DF5-EC8C-40F9-A65C-EFB6E15D0EAC}"/>
              </a:ext>
            </a:extLst>
          </p:cNvPr>
          <p:cNvPicPr>
            <a:picLocks noChangeAspect="1"/>
          </p:cNvPicPr>
          <p:nvPr/>
        </p:nvPicPr>
        <p:blipFill>
          <a:blip r:embed="rId4"/>
          <a:stretch>
            <a:fillRect/>
          </a:stretch>
        </p:blipFill>
        <p:spPr>
          <a:xfrm>
            <a:off x="2819400" y="5293001"/>
            <a:ext cx="6524625" cy="1352550"/>
          </a:xfrm>
          <a:prstGeom prst="rect">
            <a:avLst/>
          </a:prstGeom>
        </p:spPr>
      </p:pic>
    </p:spTree>
    <p:extLst>
      <p:ext uri="{BB962C8B-B14F-4D97-AF65-F5344CB8AC3E}">
        <p14:creationId xmlns:p14="http://schemas.microsoft.com/office/powerpoint/2010/main" val="107361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60826A9-E0E1-424F-89C8-943296A0876C}"/>
              </a:ext>
            </a:extLst>
          </p:cNvPr>
          <p:cNvSpPr>
            <a:spLocks noGrp="1"/>
          </p:cNvSpPr>
          <p:nvPr>
            <p:ph type="title"/>
          </p:nvPr>
        </p:nvSpPr>
        <p:spPr>
          <a:xfrm>
            <a:off x="2589212" y="609600"/>
            <a:ext cx="8915399" cy="985284"/>
          </a:xfrm>
        </p:spPr>
        <p:txBody>
          <a:bodyPr>
            <a:normAutofit/>
          </a:bodyPr>
          <a:lstStyle/>
          <a:p>
            <a:pPr algn="ctr"/>
            <a:r>
              <a:rPr lang="id-ID" sz="4000" b="1" dirty="0"/>
              <a:t>Variabel</a:t>
            </a:r>
            <a:endParaRPr lang="en-US" sz="4000" b="1" dirty="0"/>
          </a:p>
        </p:txBody>
      </p:sp>
      <p:sp>
        <p:nvSpPr>
          <p:cNvPr id="3" name="Tampungan Teks 2">
            <a:extLst>
              <a:ext uri="{FF2B5EF4-FFF2-40B4-BE49-F238E27FC236}">
                <a16:creationId xmlns:a16="http://schemas.microsoft.com/office/drawing/2014/main" id="{7A2AB45A-E95B-457B-B521-86DE8F1B92C1}"/>
              </a:ext>
            </a:extLst>
          </p:cNvPr>
          <p:cNvSpPr>
            <a:spLocks noGrp="1"/>
          </p:cNvSpPr>
          <p:nvPr>
            <p:ph type="body" idx="1"/>
          </p:nvPr>
        </p:nvSpPr>
        <p:spPr>
          <a:xfrm>
            <a:off x="2589212" y="1873135"/>
            <a:ext cx="8915399" cy="3613265"/>
          </a:xfrm>
        </p:spPr>
        <p:txBody>
          <a:bodyPr>
            <a:normAutofit lnSpcReduction="10000"/>
          </a:bodyPr>
          <a:lstStyle/>
          <a:p>
            <a:pPr algn="just" fontAlgn="base">
              <a:lnSpc>
                <a:spcPct val="150000"/>
              </a:lnSpc>
            </a:pPr>
            <a:r>
              <a:rPr lang="id-ID" sz="2000" b="1" dirty="0">
                <a:solidFill>
                  <a:schemeClr val="tx1"/>
                </a:solidFill>
              </a:rPr>
              <a:t>V</a:t>
            </a:r>
            <a:r>
              <a:rPr lang="en-US" sz="2000" b="1" dirty="0" err="1">
                <a:solidFill>
                  <a:schemeClr val="tx1"/>
                </a:solidFill>
              </a:rPr>
              <a:t>ariabel</a:t>
            </a:r>
            <a:r>
              <a:rPr lang="en-US" sz="2000" dirty="0">
                <a:solidFill>
                  <a:schemeClr val="tx1"/>
                </a:solidFill>
              </a:rPr>
              <a:t> </a:t>
            </a:r>
            <a:r>
              <a:rPr lang="en-US" sz="2000" dirty="0" err="1">
                <a:solidFill>
                  <a:schemeClr val="tx1"/>
                </a:solidFill>
              </a:rPr>
              <a:t>adalah</a:t>
            </a:r>
            <a:r>
              <a:rPr lang="en-US" sz="2000" dirty="0">
                <a:solidFill>
                  <a:schemeClr val="tx1"/>
                </a:solidFill>
              </a:rPr>
              <a:t> ‘</a:t>
            </a:r>
            <a:r>
              <a:rPr lang="en-US" sz="2000" dirty="0" err="1">
                <a:solidFill>
                  <a:schemeClr val="tx1"/>
                </a:solidFill>
              </a:rPr>
              <a:t>penanda</a:t>
            </a:r>
            <a:r>
              <a:rPr lang="en-US" sz="2000" dirty="0">
                <a:solidFill>
                  <a:schemeClr val="tx1"/>
                </a:solidFill>
              </a:rPr>
              <a:t>’ </a:t>
            </a:r>
            <a:r>
              <a:rPr lang="en-US" sz="2000" dirty="0" err="1">
                <a:solidFill>
                  <a:schemeClr val="tx1"/>
                </a:solidFill>
              </a:rPr>
              <a:t>identitas</a:t>
            </a:r>
            <a:r>
              <a:rPr lang="en-US" sz="2000" dirty="0">
                <a:solidFill>
                  <a:schemeClr val="tx1"/>
                </a:solidFill>
              </a:rPr>
              <a:t> yang </a:t>
            </a:r>
            <a:r>
              <a:rPr lang="en-US" sz="2000" dirty="0" err="1">
                <a:solidFill>
                  <a:schemeClr val="tx1"/>
                </a:solidFill>
              </a:rPr>
              <a:t>digunakan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menampung</a:t>
            </a:r>
            <a:r>
              <a:rPr lang="en-US" sz="2000" dirty="0">
                <a:solidFill>
                  <a:schemeClr val="tx1"/>
                </a:solidFill>
              </a:rPr>
              <a:t> </a:t>
            </a:r>
            <a:r>
              <a:rPr lang="en-US" sz="2000" dirty="0" err="1">
                <a:solidFill>
                  <a:schemeClr val="tx1"/>
                </a:solidFill>
              </a:rPr>
              <a:t>suatu</a:t>
            </a:r>
            <a:r>
              <a:rPr lang="en-US" sz="2000" dirty="0">
                <a:solidFill>
                  <a:schemeClr val="tx1"/>
                </a:solidFill>
              </a:rPr>
              <a:t> </a:t>
            </a:r>
            <a:r>
              <a:rPr lang="en-US" sz="2000" dirty="0" err="1">
                <a:solidFill>
                  <a:schemeClr val="tx1"/>
                </a:solidFill>
              </a:rPr>
              <a:t>nilai</a:t>
            </a:r>
            <a:r>
              <a:rPr lang="en-US" sz="2000" dirty="0">
                <a:solidFill>
                  <a:schemeClr val="tx1"/>
                </a:solidFill>
              </a:rPr>
              <a:t>. Nilai </a:t>
            </a:r>
            <a:r>
              <a:rPr lang="en-US" sz="2000" dirty="0" err="1">
                <a:solidFill>
                  <a:schemeClr val="tx1"/>
                </a:solidFill>
              </a:rPr>
              <a:t>tersebut</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a:solidFill>
                  <a:schemeClr val="tx1"/>
                </a:solidFill>
              </a:rPr>
              <a:t>diubah</a:t>
            </a:r>
            <a:r>
              <a:rPr lang="en-US" sz="2000" dirty="0">
                <a:solidFill>
                  <a:schemeClr val="tx1"/>
                </a:solidFill>
              </a:rPr>
              <a:t> </a:t>
            </a:r>
            <a:r>
              <a:rPr lang="en-US" sz="2000" dirty="0" err="1">
                <a:solidFill>
                  <a:schemeClr val="tx1"/>
                </a:solidFill>
              </a:rPr>
              <a:t>sepanjang</a:t>
            </a:r>
            <a:r>
              <a:rPr lang="en-US" sz="2000" dirty="0">
                <a:solidFill>
                  <a:schemeClr val="tx1"/>
                </a:solidFill>
              </a:rPr>
              <a:t> </a:t>
            </a:r>
            <a:r>
              <a:rPr lang="en-US" sz="2000" dirty="0" err="1">
                <a:solidFill>
                  <a:schemeClr val="tx1"/>
                </a:solidFill>
              </a:rPr>
              <a:t>kode</a:t>
            </a:r>
            <a:r>
              <a:rPr lang="en-US" sz="2000" dirty="0">
                <a:solidFill>
                  <a:schemeClr val="tx1"/>
                </a:solidFill>
              </a:rPr>
              <a:t> program. </a:t>
            </a:r>
            <a:r>
              <a:rPr lang="en-US" sz="2000" dirty="0" err="1">
                <a:solidFill>
                  <a:schemeClr val="tx1"/>
                </a:solidFill>
              </a:rPr>
              <a:t>Bisa</a:t>
            </a:r>
            <a:r>
              <a:rPr lang="en-US" sz="2000" dirty="0">
                <a:solidFill>
                  <a:schemeClr val="tx1"/>
                </a:solidFill>
              </a:rPr>
              <a:t> </a:t>
            </a:r>
            <a:r>
              <a:rPr lang="en-US" sz="2000" dirty="0" err="1">
                <a:solidFill>
                  <a:schemeClr val="tx1"/>
                </a:solidFill>
              </a:rPr>
              <a:t>diibaratkan</a:t>
            </a:r>
            <a:r>
              <a:rPr lang="en-US" sz="2000" dirty="0">
                <a:solidFill>
                  <a:schemeClr val="tx1"/>
                </a:solidFill>
              </a:rPr>
              <a:t> </a:t>
            </a:r>
            <a:r>
              <a:rPr lang="en-US" sz="2000" dirty="0" err="1">
                <a:solidFill>
                  <a:schemeClr val="tx1"/>
                </a:solidFill>
              </a:rPr>
              <a:t>bahwa</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ini</a:t>
            </a:r>
            <a:r>
              <a:rPr lang="en-US" sz="2000" dirty="0">
                <a:solidFill>
                  <a:schemeClr val="tx1"/>
                </a:solidFill>
              </a:rPr>
              <a:t> </a:t>
            </a:r>
            <a:r>
              <a:rPr lang="en-US" sz="2000" dirty="0" err="1">
                <a:solidFill>
                  <a:schemeClr val="tx1"/>
                </a:solidFill>
              </a:rPr>
              <a:t>seperti</a:t>
            </a:r>
            <a:r>
              <a:rPr lang="en-US" sz="2000" dirty="0">
                <a:solidFill>
                  <a:schemeClr val="tx1"/>
                </a:solidFill>
              </a:rPr>
              <a:t> </a:t>
            </a:r>
            <a:r>
              <a:rPr lang="en-US" sz="2000" dirty="0" err="1">
                <a:solidFill>
                  <a:schemeClr val="tx1"/>
                </a:solidFill>
              </a:rPr>
              <a:t>lemari</a:t>
            </a:r>
            <a:r>
              <a:rPr lang="en-US" sz="2000" dirty="0">
                <a:solidFill>
                  <a:schemeClr val="tx1"/>
                </a:solidFill>
              </a:rPr>
              <a:t> </a:t>
            </a:r>
            <a:r>
              <a:rPr lang="en-US" sz="2000" dirty="0" err="1">
                <a:solidFill>
                  <a:schemeClr val="tx1"/>
                </a:solidFill>
              </a:rPr>
              <a:t>penyimpanan</a:t>
            </a:r>
            <a:r>
              <a:rPr lang="en-US" sz="2000" dirty="0">
                <a:solidFill>
                  <a:schemeClr val="tx1"/>
                </a:solidFill>
              </a:rPr>
              <a:t> yang </a:t>
            </a:r>
            <a:r>
              <a:rPr lang="en-US" sz="2000" dirty="0" err="1">
                <a:solidFill>
                  <a:schemeClr val="tx1"/>
                </a:solidFill>
              </a:rPr>
              <a:t>bisa</a:t>
            </a:r>
            <a:r>
              <a:rPr lang="en-US" sz="2000" dirty="0">
                <a:solidFill>
                  <a:schemeClr val="tx1"/>
                </a:solidFill>
              </a:rPr>
              <a:t> </a:t>
            </a:r>
            <a:r>
              <a:rPr lang="en-US" sz="2000" dirty="0" err="1">
                <a:solidFill>
                  <a:schemeClr val="tx1"/>
                </a:solidFill>
              </a:rPr>
              <a:t>diisi</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berbagai</a:t>
            </a:r>
            <a:r>
              <a:rPr lang="en-US" sz="2000" dirty="0">
                <a:solidFill>
                  <a:schemeClr val="tx1"/>
                </a:solidFill>
              </a:rPr>
              <a:t> data, dan </a:t>
            </a:r>
            <a:r>
              <a:rPr lang="en-US" sz="2000" dirty="0" err="1">
                <a:solidFill>
                  <a:schemeClr val="tx1"/>
                </a:solidFill>
              </a:rPr>
              <a:t>isi</a:t>
            </a:r>
            <a:r>
              <a:rPr lang="en-US" sz="2000" dirty="0">
                <a:solidFill>
                  <a:schemeClr val="tx1"/>
                </a:solidFill>
              </a:rPr>
              <a:t> </a:t>
            </a:r>
            <a:r>
              <a:rPr lang="en-US" sz="2000" dirty="0" err="1">
                <a:solidFill>
                  <a:schemeClr val="tx1"/>
                </a:solidFill>
              </a:rPr>
              <a:t>lemari</a:t>
            </a:r>
            <a:r>
              <a:rPr lang="en-US" sz="2000" dirty="0">
                <a:solidFill>
                  <a:schemeClr val="tx1"/>
                </a:solidFill>
              </a:rPr>
              <a:t> </a:t>
            </a:r>
            <a:r>
              <a:rPr lang="en-US" sz="2000" dirty="0" err="1">
                <a:solidFill>
                  <a:schemeClr val="tx1"/>
                </a:solidFill>
              </a:rPr>
              <a:t>bisa</a:t>
            </a:r>
            <a:r>
              <a:rPr lang="en-US" sz="2000" dirty="0">
                <a:solidFill>
                  <a:schemeClr val="tx1"/>
                </a:solidFill>
              </a:rPr>
              <a:t> </a:t>
            </a:r>
            <a:r>
              <a:rPr lang="en-US" sz="2000" dirty="0" err="1">
                <a:solidFill>
                  <a:schemeClr val="tx1"/>
                </a:solidFill>
              </a:rPr>
              <a:t>ditukar</a:t>
            </a:r>
            <a:r>
              <a:rPr lang="en-US" sz="2000" dirty="0">
                <a:solidFill>
                  <a:schemeClr val="tx1"/>
                </a:solidFill>
              </a:rPr>
              <a:t> </a:t>
            </a:r>
            <a:r>
              <a:rPr lang="en-US" sz="2000" dirty="0" err="1">
                <a:solidFill>
                  <a:schemeClr val="tx1"/>
                </a:solidFill>
              </a:rPr>
              <a:t>jika</a:t>
            </a:r>
            <a:r>
              <a:rPr lang="en-US" sz="2000" dirty="0">
                <a:solidFill>
                  <a:schemeClr val="tx1"/>
                </a:solidFill>
              </a:rPr>
              <a:t> </a:t>
            </a:r>
            <a:r>
              <a:rPr lang="en-US" sz="2000" dirty="0" err="1">
                <a:solidFill>
                  <a:schemeClr val="tx1"/>
                </a:solidFill>
              </a:rPr>
              <a:t>diperlukan</a:t>
            </a:r>
            <a:r>
              <a:rPr lang="en-US" sz="2000" dirty="0">
                <a:solidFill>
                  <a:schemeClr val="tx1"/>
                </a:solidFill>
              </a:rPr>
              <a:t>.</a:t>
            </a:r>
          </a:p>
          <a:p>
            <a:pPr algn="just" fontAlgn="base">
              <a:lnSpc>
                <a:spcPct val="150000"/>
              </a:lnSpc>
            </a:pPr>
            <a:r>
              <a:rPr lang="en-US" sz="2000" dirty="0" err="1">
                <a:solidFill>
                  <a:schemeClr val="tx1"/>
                </a:solidFill>
              </a:rPr>
              <a:t>Secara</a:t>
            </a:r>
            <a:r>
              <a:rPr lang="en-US" sz="2000" dirty="0">
                <a:solidFill>
                  <a:schemeClr val="tx1"/>
                </a:solidFill>
              </a:rPr>
              <a:t> </a:t>
            </a:r>
            <a:r>
              <a:rPr lang="en-US" sz="2000" dirty="0" err="1">
                <a:solidFill>
                  <a:schemeClr val="tx1"/>
                </a:solidFill>
              </a:rPr>
              <a:t>teknis</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merujuk</a:t>
            </a:r>
            <a:r>
              <a:rPr lang="en-US" sz="2000" dirty="0">
                <a:solidFill>
                  <a:schemeClr val="tx1"/>
                </a:solidFill>
              </a:rPr>
              <a:t> </a:t>
            </a:r>
            <a:r>
              <a:rPr lang="en-US" sz="2000" dirty="0" err="1">
                <a:solidFill>
                  <a:schemeClr val="tx1"/>
                </a:solidFill>
              </a:rPr>
              <a:t>kepada</a:t>
            </a:r>
            <a:r>
              <a:rPr lang="en-US" sz="2000" dirty="0">
                <a:solidFill>
                  <a:schemeClr val="tx1"/>
                </a:solidFill>
              </a:rPr>
              <a:t> </a:t>
            </a:r>
            <a:r>
              <a:rPr lang="en-US" sz="2000" dirty="0" err="1">
                <a:solidFill>
                  <a:schemeClr val="tx1"/>
                </a:solidFill>
              </a:rPr>
              <a:t>suatu</a:t>
            </a:r>
            <a:r>
              <a:rPr lang="en-US" sz="2000" dirty="0">
                <a:solidFill>
                  <a:schemeClr val="tx1"/>
                </a:solidFill>
              </a:rPr>
              <a:t> </a:t>
            </a:r>
            <a:r>
              <a:rPr lang="en-US" sz="2000" dirty="0" err="1">
                <a:solidFill>
                  <a:schemeClr val="tx1"/>
                </a:solidFill>
              </a:rPr>
              <a:t>alamat</a:t>
            </a:r>
            <a:r>
              <a:rPr lang="en-US" sz="2000" dirty="0">
                <a:solidFill>
                  <a:schemeClr val="tx1"/>
                </a:solidFill>
              </a:rPr>
              <a:t> di memory </a:t>
            </a:r>
            <a:r>
              <a:rPr lang="en-US" sz="2000" dirty="0" err="1">
                <a:solidFill>
                  <a:schemeClr val="tx1"/>
                </a:solidFill>
              </a:rPr>
              <a:t>komputer</a:t>
            </a:r>
            <a:r>
              <a:rPr lang="en-US" sz="2000" dirty="0">
                <a:solidFill>
                  <a:schemeClr val="tx1"/>
                </a:solidFill>
              </a:rPr>
              <a:t>. </a:t>
            </a:r>
            <a:r>
              <a:rPr lang="en-US" sz="2000" dirty="0" err="1">
                <a:solidFill>
                  <a:schemeClr val="tx1"/>
                </a:solidFill>
              </a:rPr>
              <a:t>Setiap</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memiliki</a:t>
            </a:r>
            <a:r>
              <a:rPr lang="en-US" sz="2000" dirty="0">
                <a:solidFill>
                  <a:schemeClr val="tx1"/>
                </a:solidFill>
              </a:rPr>
              <a:t> </a:t>
            </a:r>
            <a:r>
              <a:rPr lang="en-US" sz="2000" dirty="0" err="1">
                <a:solidFill>
                  <a:schemeClr val="tx1"/>
                </a:solidFill>
              </a:rPr>
              <a:t>nama</a:t>
            </a:r>
            <a:r>
              <a:rPr lang="en-US" sz="2000" dirty="0">
                <a:solidFill>
                  <a:schemeClr val="tx1"/>
                </a:solidFill>
              </a:rPr>
              <a:t> yang </a:t>
            </a:r>
            <a:r>
              <a:rPr lang="en-US" sz="2000" dirty="0" err="1">
                <a:solidFill>
                  <a:schemeClr val="tx1"/>
                </a:solidFill>
              </a:rPr>
              <a:t>dipakai</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identitas</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tersebut</a:t>
            </a:r>
            <a:r>
              <a:rPr lang="en-US" sz="2000" dirty="0">
                <a:solidFill>
                  <a:schemeClr val="tx1"/>
                </a:solidFill>
              </a:rPr>
              <a:t>.</a:t>
            </a:r>
          </a:p>
        </p:txBody>
      </p:sp>
    </p:spTree>
    <p:extLst>
      <p:ext uri="{BB962C8B-B14F-4D97-AF65-F5344CB8AC3E}">
        <p14:creationId xmlns:p14="http://schemas.microsoft.com/office/powerpoint/2010/main" val="2663776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59F9EB-4FBA-458B-AABC-BA708A444BAB}"/>
              </a:ext>
            </a:extLst>
          </p:cNvPr>
          <p:cNvSpPr>
            <a:spLocks noGrp="1"/>
          </p:cNvSpPr>
          <p:nvPr>
            <p:ph type="title"/>
          </p:nvPr>
        </p:nvSpPr>
        <p:spPr>
          <a:xfrm>
            <a:off x="2589212" y="609600"/>
            <a:ext cx="8915399" cy="751367"/>
          </a:xfrm>
        </p:spPr>
        <p:txBody>
          <a:bodyPr>
            <a:normAutofit/>
          </a:bodyPr>
          <a:lstStyle/>
          <a:p>
            <a:pPr algn="ctr">
              <a:lnSpc>
                <a:spcPct val="150000"/>
              </a:lnSpc>
            </a:pPr>
            <a:r>
              <a:rPr lang="en-US" sz="2800" b="1" dirty="0"/>
              <a:t>Cara </a:t>
            </a:r>
            <a:r>
              <a:rPr lang="en-US" sz="2800" b="1" dirty="0" err="1"/>
              <a:t>Pembuatan</a:t>
            </a:r>
            <a:r>
              <a:rPr lang="en-US" sz="2800" b="1" dirty="0"/>
              <a:t> </a:t>
            </a:r>
            <a:r>
              <a:rPr lang="en-US" sz="2800" b="1" dirty="0" err="1"/>
              <a:t>Variabel</a:t>
            </a:r>
            <a:r>
              <a:rPr lang="en-US" sz="2800" b="1" dirty="0"/>
              <a:t> </a:t>
            </a:r>
            <a:r>
              <a:rPr lang="en-US" sz="2800" b="1" dirty="0" err="1"/>
              <a:t>dalam</a:t>
            </a:r>
            <a:r>
              <a:rPr lang="en-US" sz="2800" b="1" dirty="0"/>
              <a:t> Bahasa Python</a:t>
            </a:r>
          </a:p>
        </p:txBody>
      </p:sp>
      <p:sp>
        <p:nvSpPr>
          <p:cNvPr id="3" name="Tampungan Teks 2">
            <a:extLst>
              <a:ext uri="{FF2B5EF4-FFF2-40B4-BE49-F238E27FC236}">
                <a16:creationId xmlns:a16="http://schemas.microsoft.com/office/drawing/2014/main" id="{A070BBF6-4521-426A-A48D-EB0DAE4EA90B}"/>
              </a:ext>
            </a:extLst>
          </p:cNvPr>
          <p:cNvSpPr>
            <a:spLocks noGrp="1"/>
          </p:cNvSpPr>
          <p:nvPr>
            <p:ph type="body" idx="1"/>
          </p:nvPr>
        </p:nvSpPr>
        <p:spPr>
          <a:xfrm>
            <a:off x="2483195" y="1498460"/>
            <a:ext cx="8915399" cy="1080122"/>
          </a:xfrm>
        </p:spPr>
        <p:txBody>
          <a:bodyPr>
            <a:normAutofit lnSpcReduction="10000"/>
          </a:bodyPr>
          <a:lstStyle/>
          <a:p>
            <a:pPr algn="just">
              <a:lnSpc>
                <a:spcPct val="150000"/>
              </a:lnSpc>
            </a:pPr>
            <a:r>
              <a:rPr lang="en-US" sz="1600" dirty="0" err="1">
                <a:solidFill>
                  <a:schemeClr val="tx1"/>
                </a:solidFill>
              </a:rPr>
              <a:t>Dalam</a:t>
            </a:r>
            <a:r>
              <a:rPr lang="en-US" sz="1600" dirty="0">
                <a:solidFill>
                  <a:schemeClr val="tx1"/>
                </a:solidFill>
              </a:rPr>
              <a:t> </a:t>
            </a:r>
            <a:r>
              <a:rPr lang="en-US" sz="1600" dirty="0" err="1">
                <a:solidFill>
                  <a:schemeClr val="tx1"/>
                </a:solidFill>
              </a:rPr>
              <a:t>bahasa</a:t>
            </a:r>
            <a:r>
              <a:rPr lang="en-US" sz="1600" dirty="0">
                <a:solidFill>
                  <a:schemeClr val="tx1"/>
                </a:solidFill>
              </a:rPr>
              <a:t> Python, </a:t>
            </a:r>
            <a:r>
              <a:rPr lang="en-US" sz="1600" dirty="0" err="1">
                <a:solidFill>
                  <a:schemeClr val="tx1"/>
                </a:solidFill>
              </a:rPr>
              <a:t>variabel</a:t>
            </a:r>
            <a:r>
              <a:rPr lang="en-US" sz="1600" dirty="0">
                <a:solidFill>
                  <a:schemeClr val="tx1"/>
                </a:solidFill>
              </a:rPr>
              <a:t> </a:t>
            </a:r>
            <a:r>
              <a:rPr lang="en-US" sz="1600" dirty="0" err="1">
                <a:solidFill>
                  <a:schemeClr val="tx1"/>
                </a:solidFill>
              </a:rPr>
              <a:t>bisa</a:t>
            </a:r>
            <a:r>
              <a:rPr lang="en-US" sz="1600" dirty="0">
                <a:solidFill>
                  <a:schemeClr val="tx1"/>
                </a:solidFill>
              </a:rPr>
              <a:t> </a:t>
            </a:r>
            <a:r>
              <a:rPr lang="en-US" sz="1600" dirty="0" err="1">
                <a:solidFill>
                  <a:schemeClr val="tx1"/>
                </a:solidFill>
              </a:rPr>
              <a:t>langsung</a:t>
            </a:r>
            <a:r>
              <a:rPr lang="en-US" sz="1600" dirty="0">
                <a:solidFill>
                  <a:schemeClr val="tx1"/>
                </a:solidFill>
              </a:rPr>
              <a:t> </a:t>
            </a:r>
            <a:r>
              <a:rPr lang="en-US" sz="1600" dirty="0" err="1">
                <a:solidFill>
                  <a:schemeClr val="tx1"/>
                </a:solidFill>
              </a:rPr>
              <a:t>ditulis</a:t>
            </a:r>
            <a:r>
              <a:rPr lang="en-US" sz="1600" dirty="0">
                <a:solidFill>
                  <a:schemeClr val="tx1"/>
                </a:solidFill>
              </a:rPr>
              <a:t> pada </a:t>
            </a:r>
            <a:r>
              <a:rPr lang="en-US" sz="1600" dirty="0" err="1">
                <a:solidFill>
                  <a:schemeClr val="tx1"/>
                </a:solidFill>
              </a:rPr>
              <a:t>saat</a:t>
            </a:r>
            <a:r>
              <a:rPr lang="en-US" sz="1600" dirty="0">
                <a:solidFill>
                  <a:schemeClr val="tx1"/>
                </a:solidFill>
              </a:rPr>
              <a:t> </a:t>
            </a:r>
            <a:r>
              <a:rPr lang="en-US" sz="1600" dirty="0" err="1">
                <a:solidFill>
                  <a:schemeClr val="tx1"/>
                </a:solidFill>
              </a:rPr>
              <a:t>akan</a:t>
            </a:r>
            <a:r>
              <a:rPr lang="en-US" sz="1600" dirty="0">
                <a:solidFill>
                  <a:schemeClr val="tx1"/>
                </a:solidFill>
              </a:rPr>
              <a:t> </a:t>
            </a:r>
            <a:r>
              <a:rPr lang="en-US" sz="1600" dirty="0" err="1">
                <a:solidFill>
                  <a:schemeClr val="tx1"/>
                </a:solidFill>
              </a:rPr>
              <a:t>digunakan</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memberi</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sebuah</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dirty="0" err="1">
                <a:solidFill>
                  <a:schemeClr val="tx1"/>
                </a:solidFill>
              </a:rPr>
              <a:t>gunakan</a:t>
            </a:r>
            <a:r>
              <a:rPr lang="en-US" sz="1600" dirty="0">
                <a:solidFill>
                  <a:schemeClr val="tx1"/>
                </a:solidFill>
              </a:rPr>
              <a:t> </a:t>
            </a:r>
            <a:r>
              <a:rPr lang="en-US" sz="1600" dirty="0" err="1">
                <a:solidFill>
                  <a:schemeClr val="tx1"/>
                </a:solidFill>
              </a:rPr>
              <a:t>tanda</a:t>
            </a:r>
            <a:r>
              <a:rPr lang="en-US" sz="1600" dirty="0">
                <a:solidFill>
                  <a:schemeClr val="tx1"/>
                </a:solidFill>
              </a:rPr>
              <a:t> </a:t>
            </a:r>
            <a:r>
              <a:rPr lang="en-US" sz="1600" dirty="0" err="1">
                <a:solidFill>
                  <a:schemeClr val="tx1"/>
                </a:solidFill>
              </a:rPr>
              <a:t>sama</a:t>
            </a:r>
            <a:r>
              <a:rPr lang="en-US" sz="1600" dirty="0">
                <a:solidFill>
                  <a:schemeClr val="tx1"/>
                </a:solidFill>
              </a:rPr>
              <a:t> </a:t>
            </a:r>
            <a:r>
              <a:rPr lang="en-US" sz="1600" dirty="0" err="1">
                <a:solidFill>
                  <a:schemeClr val="tx1"/>
                </a:solidFill>
              </a:rPr>
              <a:t>dengan</a:t>
            </a:r>
            <a:r>
              <a:rPr lang="en-US" sz="1600" dirty="0">
                <a:solidFill>
                  <a:schemeClr val="tx1"/>
                </a:solidFill>
              </a:rPr>
              <a:t> ( = ), </a:t>
            </a:r>
            <a:r>
              <a:rPr lang="en-US" sz="1600" dirty="0" err="1">
                <a:solidFill>
                  <a:schemeClr val="tx1"/>
                </a:solidFill>
              </a:rPr>
              <a:t>seperti</a:t>
            </a:r>
            <a:r>
              <a:rPr lang="en-US" sz="1600" dirty="0">
                <a:solidFill>
                  <a:schemeClr val="tx1"/>
                </a:solidFill>
              </a:rPr>
              <a:t> </a:t>
            </a:r>
            <a:r>
              <a:rPr lang="en-US" sz="1600" dirty="0" err="1">
                <a:solidFill>
                  <a:schemeClr val="tx1"/>
                </a:solidFill>
              </a:rPr>
              <a:t>contoh</a:t>
            </a:r>
            <a:r>
              <a:rPr lang="en-US" sz="1600" dirty="0">
                <a:solidFill>
                  <a:schemeClr val="tx1"/>
                </a:solidFill>
              </a:rPr>
              <a:t> </a:t>
            </a:r>
            <a:r>
              <a:rPr lang="en-US" sz="1600" dirty="0" err="1">
                <a:solidFill>
                  <a:schemeClr val="tx1"/>
                </a:solidFill>
              </a:rPr>
              <a:t>berikut</a:t>
            </a:r>
            <a:r>
              <a:rPr lang="en-US" sz="1600" dirty="0">
                <a:solidFill>
                  <a:schemeClr val="tx1"/>
                </a:solidFill>
              </a:rPr>
              <a:t>:</a:t>
            </a:r>
          </a:p>
        </p:txBody>
      </p:sp>
      <p:pic>
        <p:nvPicPr>
          <p:cNvPr id="4" name="Gambar 3">
            <a:extLst>
              <a:ext uri="{FF2B5EF4-FFF2-40B4-BE49-F238E27FC236}">
                <a16:creationId xmlns:a16="http://schemas.microsoft.com/office/drawing/2014/main" id="{4982A259-979B-4E56-8B06-B156B606C135}"/>
              </a:ext>
            </a:extLst>
          </p:cNvPr>
          <p:cNvPicPr>
            <a:picLocks noChangeAspect="1"/>
          </p:cNvPicPr>
          <p:nvPr/>
        </p:nvPicPr>
        <p:blipFill>
          <a:blip r:embed="rId2"/>
          <a:stretch>
            <a:fillRect/>
          </a:stretch>
        </p:blipFill>
        <p:spPr>
          <a:xfrm>
            <a:off x="5505369" y="2716075"/>
            <a:ext cx="3122843" cy="850417"/>
          </a:xfrm>
          <a:prstGeom prst="rect">
            <a:avLst/>
          </a:prstGeom>
        </p:spPr>
      </p:pic>
      <p:sp>
        <p:nvSpPr>
          <p:cNvPr id="5" name="Tampungan Teks 2">
            <a:extLst>
              <a:ext uri="{FF2B5EF4-FFF2-40B4-BE49-F238E27FC236}">
                <a16:creationId xmlns:a16="http://schemas.microsoft.com/office/drawing/2014/main" id="{4F1D8EDC-FC94-4E61-8250-B6E87726B7FB}"/>
              </a:ext>
            </a:extLst>
          </p:cNvPr>
          <p:cNvSpPr txBox="1">
            <a:spLocks/>
          </p:cNvSpPr>
          <p:nvPr/>
        </p:nvSpPr>
        <p:spPr>
          <a:xfrm>
            <a:off x="2582587" y="3703985"/>
            <a:ext cx="8915399" cy="289559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fontAlgn="base">
              <a:lnSpc>
                <a:spcPct val="160000"/>
              </a:lnSpc>
            </a:pPr>
            <a:r>
              <a:rPr lang="en-US" sz="1600" dirty="0">
                <a:solidFill>
                  <a:schemeClr val="tx1"/>
                </a:solidFill>
              </a:rPr>
              <a:t>Di </a:t>
            </a:r>
            <a:r>
              <a:rPr lang="en-US" sz="1600" dirty="0" err="1">
                <a:solidFill>
                  <a:schemeClr val="tx1"/>
                </a:solidFill>
              </a:rPr>
              <a:t>baris</a:t>
            </a:r>
            <a:r>
              <a:rPr lang="en-US" sz="1600" dirty="0">
                <a:solidFill>
                  <a:schemeClr val="tx1"/>
                </a:solidFill>
              </a:rPr>
              <a:t> </a:t>
            </a:r>
            <a:r>
              <a:rPr lang="en-US" sz="1600" dirty="0" err="1">
                <a:solidFill>
                  <a:schemeClr val="tx1"/>
                </a:solidFill>
              </a:rPr>
              <a:t>pertama</a:t>
            </a:r>
            <a:r>
              <a:rPr lang="en-US" sz="1600" dirty="0">
                <a:solidFill>
                  <a:schemeClr val="tx1"/>
                </a:solidFill>
              </a:rPr>
              <a:t>, </a:t>
            </a:r>
            <a:r>
              <a:rPr lang="en-US" sz="1600" dirty="0" err="1">
                <a:solidFill>
                  <a:schemeClr val="tx1"/>
                </a:solidFill>
              </a:rPr>
              <a:t>saya</a:t>
            </a:r>
            <a:r>
              <a:rPr lang="en-US" sz="1600" dirty="0">
                <a:solidFill>
                  <a:schemeClr val="tx1"/>
                </a:solidFill>
              </a:rPr>
              <a:t> </a:t>
            </a:r>
            <a:r>
              <a:rPr lang="en-US" sz="1600" dirty="0" err="1">
                <a:solidFill>
                  <a:schemeClr val="tx1"/>
                </a:solidFill>
              </a:rPr>
              <a:t>membuat</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nama</a:t>
            </a:r>
            <a:r>
              <a:rPr lang="en-US" sz="1600" dirty="0">
                <a:solidFill>
                  <a:schemeClr val="tx1"/>
                </a:solidFill>
              </a:rPr>
              <a:t> </a:t>
            </a:r>
            <a:r>
              <a:rPr lang="en-US" sz="1600" b="1" dirty="0">
                <a:solidFill>
                  <a:schemeClr val="tx1"/>
                </a:solidFill>
              </a:rPr>
              <a:t>website</a:t>
            </a:r>
            <a:r>
              <a:rPr lang="en-US" sz="1600" dirty="0">
                <a:solidFill>
                  <a:schemeClr val="tx1"/>
                </a:solidFill>
              </a:rPr>
              <a:t> dan </a:t>
            </a:r>
            <a:r>
              <a:rPr lang="en-US" sz="1600" dirty="0" err="1">
                <a:solidFill>
                  <a:schemeClr val="tx1"/>
                </a:solidFill>
              </a:rPr>
              <a:t>memberinya</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b="1" dirty="0">
                <a:solidFill>
                  <a:schemeClr val="tx1"/>
                </a:solidFill>
              </a:rPr>
              <a:t>“</a:t>
            </a:r>
            <a:r>
              <a:rPr lang="en-US" sz="1600" b="1" dirty="0" err="1">
                <a:solidFill>
                  <a:schemeClr val="tx1"/>
                </a:solidFill>
              </a:rPr>
              <a:t>Duniailkom</a:t>
            </a:r>
            <a:r>
              <a:rPr lang="en-US" sz="1600" b="1" dirty="0">
                <a:solidFill>
                  <a:schemeClr val="tx1"/>
                </a:solidFill>
              </a:rPr>
              <a:t>”</a:t>
            </a:r>
            <a:r>
              <a:rPr lang="en-US" sz="1600" dirty="0">
                <a:solidFill>
                  <a:schemeClr val="tx1"/>
                </a:solidFill>
              </a:rPr>
              <a:t>. Di </a:t>
            </a:r>
            <a:r>
              <a:rPr lang="en-US" sz="1600" dirty="0" err="1">
                <a:solidFill>
                  <a:schemeClr val="tx1"/>
                </a:solidFill>
              </a:rPr>
              <a:t>baris</a:t>
            </a:r>
            <a:r>
              <a:rPr lang="en-US" sz="1600" dirty="0">
                <a:solidFill>
                  <a:schemeClr val="tx1"/>
                </a:solidFill>
              </a:rPr>
              <a:t> </a:t>
            </a:r>
            <a:r>
              <a:rPr lang="en-US" sz="1600" dirty="0" err="1">
                <a:solidFill>
                  <a:schemeClr val="tx1"/>
                </a:solidFill>
              </a:rPr>
              <a:t>kedua</a:t>
            </a:r>
            <a:r>
              <a:rPr lang="en-US" sz="1600" dirty="0">
                <a:solidFill>
                  <a:schemeClr val="tx1"/>
                </a:solidFill>
              </a:rPr>
              <a:t> </a:t>
            </a:r>
            <a:r>
              <a:rPr lang="en-US" sz="1600" dirty="0" err="1">
                <a:solidFill>
                  <a:schemeClr val="tx1"/>
                </a:solidFill>
              </a:rPr>
              <a:t>saya</a:t>
            </a:r>
            <a:r>
              <a:rPr lang="en-US" sz="1600" dirty="0">
                <a:solidFill>
                  <a:schemeClr val="tx1"/>
                </a:solidFill>
              </a:rPr>
              <a:t> </a:t>
            </a:r>
            <a:r>
              <a:rPr lang="en-US" sz="1600" dirty="0" err="1">
                <a:solidFill>
                  <a:schemeClr val="tx1"/>
                </a:solidFill>
              </a:rPr>
              <a:t>membuat</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b="1" dirty="0" err="1">
                <a:solidFill>
                  <a:schemeClr val="tx1"/>
                </a:solidFill>
              </a:rPr>
              <a:t>nilai</a:t>
            </a:r>
            <a:r>
              <a:rPr lang="en-US" sz="1600" dirty="0">
                <a:solidFill>
                  <a:schemeClr val="tx1"/>
                </a:solidFill>
              </a:rPr>
              <a:t> dan </a:t>
            </a:r>
            <a:r>
              <a:rPr lang="en-US" sz="1600" dirty="0" err="1">
                <a:solidFill>
                  <a:schemeClr val="tx1"/>
                </a:solidFill>
              </a:rPr>
              <a:t>mengisinya</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angka</a:t>
            </a:r>
            <a:r>
              <a:rPr lang="en-US" sz="1600" dirty="0">
                <a:solidFill>
                  <a:schemeClr val="tx1"/>
                </a:solidFill>
              </a:rPr>
              <a:t> </a:t>
            </a:r>
            <a:r>
              <a:rPr lang="en-US" sz="1600" b="1" dirty="0">
                <a:solidFill>
                  <a:schemeClr val="tx1"/>
                </a:solidFill>
              </a:rPr>
              <a:t>20000</a:t>
            </a:r>
            <a:r>
              <a:rPr lang="en-US" sz="1600" dirty="0">
                <a:solidFill>
                  <a:schemeClr val="tx1"/>
                </a:solidFill>
              </a:rPr>
              <a:t>. Di </a:t>
            </a:r>
            <a:r>
              <a:rPr lang="en-US" sz="1600" dirty="0" err="1">
                <a:solidFill>
                  <a:schemeClr val="tx1"/>
                </a:solidFill>
              </a:rPr>
              <a:t>baris</a:t>
            </a:r>
            <a:r>
              <a:rPr lang="en-US" sz="1600" dirty="0">
                <a:solidFill>
                  <a:schemeClr val="tx1"/>
                </a:solidFill>
              </a:rPr>
              <a:t> </a:t>
            </a:r>
            <a:r>
              <a:rPr lang="en-US" sz="1600" dirty="0" err="1">
                <a:solidFill>
                  <a:schemeClr val="tx1"/>
                </a:solidFill>
              </a:rPr>
              <a:t>ketiga</a:t>
            </a:r>
            <a:r>
              <a:rPr lang="en-US" sz="1600" dirty="0">
                <a:solidFill>
                  <a:schemeClr val="tx1"/>
                </a:solidFill>
              </a:rPr>
              <a:t> </a:t>
            </a:r>
            <a:r>
              <a:rPr lang="en-US" sz="1600" dirty="0" err="1">
                <a:solidFill>
                  <a:schemeClr val="tx1"/>
                </a:solidFill>
              </a:rPr>
              <a:t>saya</a:t>
            </a:r>
            <a:r>
              <a:rPr lang="en-US" sz="1600" dirty="0">
                <a:solidFill>
                  <a:schemeClr val="tx1"/>
                </a:solidFill>
              </a:rPr>
              <a:t> </a:t>
            </a:r>
            <a:r>
              <a:rPr lang="en-US" sz="1600" dirty="0" err="1">
                <a:solidFill>
                  <a:schemeClr val="tx1"/>
                </a:solidFill>
              </a:rPr>
              <a:t>membuat</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b="1" dirty="0" err="1">
                <a:solidFill>
                  <a:schemeClr val="tx1"/>
                </a:solidFill>
              </a:rPr>
              <a:t>sukses</a:t>
            </a:r>
            <a:r>
              <a:rPr lang="en-US" sz="1600" dirty="0">
                <a:solidFill>
                  <a:schemeClr val="tx1"/>
                </a:solidFill>
              </a:rPr>
              <a:t> dan </a:t>
            </a:r>
            <a:r>
              <a:rPr lang="en-US" sz="1600" dirty="0" err="1">
                <a:solidFill>
                  <a:schemeClr val="tx1"/>
                </a:solidFill>
              </a:rPr>
              <a:t>menginput</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b="1" dirty="0">
                <a:solidFill>
                  <a:schemeClr val="tx1"/>
                </a:solidFill>
              </a:rPr>
              <a:t>True</a:t>
            </a:r>
            <a:r>
              <a:rPr lang="en-US" sz="1600" dirty="0">
                <a:solidFill>
                  <a:schemeClr val="tx1"/>
                </a:solidFill>
              </a:rPr>
              <a:t>.</a:t>
            </a:r>
          </a:p>
          <a:p>
            <a:pPr algn="just" fontAlgn="base">
              <a:lnSpc>
                <a:spcPct val="160000"/>
              </a:lnSpc>
            </a:pPr>
            <a:r>
              <a:rPr lang="en-US" sz="1600" dirty="0" err="1">
                <a:solidFill>
                  <a:schemeClr val="tx1"/>
                </a:solidFill>
              </a:rPr>
              <a:t>Operasi</a:t>
            </a:r>
            <a:r>
              <a:rPr lang="en-US" sz="1600" dirty="0">
                <a:solidFill>
                  <a:schemeClr val="tx1"/>
                </a:solidFill>
              </a:rPr>
              <a:t> </a:t>
            </a:r>
            <a:r>
              <a:rPr lang="en-US" sz="1600" dirty="0" err="1">
                <a:solidFill>
                  <a:schemeClr val="tx1"/>
                </a:solidFill>
              </a:rPr>
              <a:t>pemberian</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sebuah</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disebut</a:t>
            </a:r>
            <a:r>
              <a:rPr lang="en-US" sz="1600" dirty="0">
                <a:solidFill>
                  <a:schemeClr val="tx1"/>
                </a:solidFill>
              </a:rPr>
              <a:t> juga </a:t>
            </a:r>
            <a:r>
              <a:rPr lang="en-US" sz="1600" dirty="0" err="1">
                <a:solidFill>
                  <a:schemeClr val="tx1"/>
                </a:solidFill>
              </a:rPr>
              <a:t>sebagai</a:t>
            </a:r>
            <a:r>
              <a:rPr lang="en-US" sz="1600" dirty="0">
                <a:solidFill>
                  <a:schemeClr val="tx1"/>
                </a:solidFill>
              </a:rPr>
              <a:t> </a:t>
            </a:r>
            <a:r>
              <a:rPr lang="en-US" sz="1600" b="1" dirty="0" err="1">
                <a:solidFill>
                  <a:schemeClr val="tx1"/>
                </a:solidFill>
              </a:rPr>
              <a:t>operasi</a:t>
            </a:r>
            <a:r>
              <a:rPr lang="en-US" sz="1600" b="1" dirty="0">
                <a:solidFill>
                  <a:schemeClr val="tx1"/>
                </a:solidFill>
              </a:rPr>
              <a:t> assignment</a:t>
            </a:r>
            <a:r>
              <a:rPr lang="en-US" sz="1600" dirty="0">
                <a:solidFill>
                  <a:schemeClr val="tx1"/>
                </a:solidFill>
              </a:rPr>
              <a:t>, dan </a:t>
            </a:r>
            <a:r>
              <a:rPr lang="en-US" sz="1600" dirty="0" err="1">
                <a:solidFill>
                  <a:schemeClr val="tx1"/>
                </a:solidFill>
              </a:rPr>
              <a:t>berlangsung</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kanan</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kiri</a:t>
            </a:r>
            <a:r>
              <a:rPr lang="en-US" sz="1600" dirty="0">
                <a:solidFill>
                  <a:schemeClr val="tx1"/>
                </a:solidFill>
              </a:rPr>
              <a:t>. </a:t>
            </a:r>
            <a:r>
              <a:rPr lang="en-US" sz="1600" dirty="0" err="1">
                <a:solidFill>
                  <a:schemeClr val="tx1"/>
                </a:solidFill>
              </a:rPr>
              <a:t>Maksudnya</a:t>
            </a:r>
            <a:r>
              <a:rPr lang="en-US" sz="1600" dirty="0">
                <a:solidFill>
                  <a:schemeClr val="tx1"/>
                </a:solidFill>
              </a:rPr>
              <a:t>, </a:t>
            </a:r>
            <a:r>
              <a:rPr lang="en-US" sz="1600" dirty="0" err="1">
                <a:solidFill>
                  <a:schemeClr val="tx1"/>
                </a:solidFill>
              </a:rPr>
              <a:t>kode</a:t>
            </a:r>
            <a:r>
              <a:rPr lang="en-US" sz="1600" b="1" dirty="0">
                <a:solidFill>
                  <a:schemeClr val="tx1"/>
                </a:solidFill>
              </a:rPr>
              <a:t> website = “</a:t>
            </a:r>
            <a:r>
              <a:rPr lang="en-US" sz="1600" b="1" dirty="0" err="1">
                <a:solidFill>
                  <a:schemeClr val="tx1"/>
                </a:solidFill>
              </a:rPr>
              <a:t>Duniailkom</a:t>
            </a:r>
            <a:r>
              <a:rPr lang="en-US" sz="1600" b="1" dirty="0">
                <a:solidFill>
                  <a:schemeClr val="tx1"/>
                </a:solidFill>
              </a:rPr>
              <a:t>”</a:t>
            </a:r>
            <a:r>
              <a:rPr lang="en-US" sz="1600" dirty="0">
                <a:solidFill>
                  <a:schemeClr val="tx1"/>
                </a:solidFill>
              </a:rPr>
              <a:t> </a:t>
            </a:r>
            <a:r>
              <a:rPr lang="en-US" sz="1600" dirty="0" err="1">
                <a:solidFill>
                  <a:schemeClr val="tx1"/>
                </a:solidFill>
              </a:rPr>
              <a:t>adalah</a:t>
            </a:r>
            <a:r>
              <a:rPr lang="en-US" sz="1600" dirty="0">
                <a:solidFill>
                  <a:schemeClr val="tx1"/>
                </a:solidFill>
              </a:rPr>
              <a:t> proses </a:t>
            </a:r>
            <a:r>
              <a:rPr lang="en-US" sz="1600" dirty="0" err="1">
                <a:solidFill>
                  <a:schemeClr val="tx1"/>
                </a:solidFill>
              </a:rPr>
              <a:t>pemberian</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b="1" dirty="0">
                <a:solidFill>
                  <a:schemeClr val="tx1"/>
                </a:solidFill>
              </a:rPr>
              <a:t>“</a:t>
            </a:r>
            <a:r>
              <a:rPr lang="en-US" sz="1600" b="1" dirty="0" err="1">
                <a:solidFill>
                  <a:schemeClr val="tx1"/>
                </a:solidFill>
              </a:rPr>
              <a:t>Duniailkom</a:t>
            </a:r>
            <a:r>
              <a:rPr lang="en-US" sz="1600" b="1" dirty="0">
                <a:solidFill>
                  <a:schemeClr val="tx1"/>
                </a:solidFill>
              </a:rPr>
              <a:t>”</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b="1" dirty="0">
                <a:solidFill>
                  <a:schemeClr val="tx1"/>
                </a:solidFill>
              </a:rPr>
              <a:t>website</a:t>
            </a:r>
            <a:r>
              <a:rPr lang="en-US" sz="1600" dirty="0">
                <a:solidFill>
                  <a:schemeClr val="tx1"/>
                </a:solidFill>
              </a:rPr>
              <a:t>.</a:t>
            </a:r>
          </a:p>
        </p:txBody>
      </p:sp>
    </p:spTree>
    <p:extLst>
      <p:ext uri="{BB962C8B-B14F-4D97-AF65-F5344CB8AC3E}">
        <p14:creationId xmlns:p14="http://schemas.microsoft.com/office/powerpoint/2010/main" val="1270636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151B25F-0F57-4177-A542-C8C005FCBDC0}"/>
              </a:ext>
            </a:extLst>
          </p:cNvPr>
          <p:cNvSpPr>
            <a:spLocks noGrp="1"/>
          </p:cNvSpPr>
          <p:nvPr>
            <p:ph type="title"/>
          </p:nvPr>
        </p:nvSpPr>
        <p:spPr>
          <a:xfrm>
            <a:off x="2589212" y="609600"/>
            <a:ext cx="8915399" cy="689113"/>
          </a:xfrm>
        </p:spPr>
        <p:txBody>
          <a:bodyPr>
            <a:normAutofit fontScale="90000"/>
          </a:bodyPr>
          <a:lstStyle/>
          <a:p>
            <a:pPr algn="ctr"/>
            <a:r>
              <a:rPr lang="id-ID" b="1" dirty="0" err="1">
                <a:solidFill>
                  <a:schemeClr val="tx1"/>
                </a:solidFill>
              </a:rPr>
              <a:t>Tuple</a:t>
            </a:r>
            <a:endParaRPr lang="en-US" b="1" dirty="0">
              <a:solidFill>
                <a:schemeClr val="tx1"/>
              </a:solidFill>
            </a:endParaRPr>
          </a:p>
        </p:txBody>
      </p:sp>
      <p:sp>
        <p:nvSpPr>
          <p:cNvPr id="3" name="Tampungan Teks 2">
            <a:extLst>
              <a:ext uri="{FF2B5EF4-FFF2-40B4-BE49-F238E27FC236}">
                <a16:creationId xmlns:a16="http://schemas.microsoft.com/office/drawing/2014/main" id="{564D5DB8-2725-4321-A3D6-0EEC1FC7170C}"/>
              </a:ext>
            </a:extLst>
          </p:cNvPr>
          <p:cNvSpPr>
            <a:spLocks noGrp="1"/>
          </p:cNvSpPr>
          <p:nvPr>
            <p:ph type="body" idx="1"/>
          </p:nvPr>
        </p:nvSpPr>
        <p:spPr>
          <a:xfrm>
            <a:off x="2589212" y="1798983"/>
            <a:ext cx="8915399" cy="1630017"/>
          </a:xfrm>
        </p:spPr>
        <p:txBody>
          <a:bodyPr>
            <a:normAutofit lnSpcReduction="10000"/>
          </a:bodyPr>
          <a:lstStyle/>
          <a:p>
            <a:pPr algn="just">
              <a:lnSpc>
                <a:spcPct val="150000"/>
              </a:lnSpc>
            </a:pPr>
            <a:r>
              <a:rPr lang="en-US" dirty="0">
                <a:solidFill>
                  <a:schemeClr val="tx1"/>
                </a:solidFill>
              </a:rPr>
              <a:t>Tuple </a:t>
            </a:r>
            <a:r>
              <a:rPr lang="en-US" dirty="0" err="1">
                <a:solidFill>
                  <a:schemeClr val="tx1"/>
                </a:solidFill>
              </a:rPr>
              <a:t>dalam</a:t>
            </a:r>
            <a:r>
              <a:rPr lang="en-US" dirty="0">
                <a:solidFill>
                  <a:schemeClr val="tx1"/>
                </a:solidFill>
              </a:rPr>
              <a:t> Python </a:t>
            </a:r>
            <a:r>
              <a:rPr lang="en-US" dirty="0" err="1">
                <a:solidFill>
                  <a:schemeClr val="tx1"/>
                </a:solidFill>
              </a:rPr>
              <a:t>adalah</a:t>
            </a:r>
            <a:r>
              <a:rPr lang="en-US" dirty="0">
                <a:solidFill>
                  <a:schemeClr val="tx1"/>
                </a:solidFill>
              </a:rPr>
              <a:t> </a:t>
            </a:r>
            <a:r>
              <a:rPr lang="en-US" dirty="0" err="1">
                <a:solidFill>
                  <a:schemeClr val="tx1"/>
                </a:solidFill>
              </a:rPr>
              <a:t>stuktur</a:t>
            </a:r>
            <a:r>
              <a:rPr lang="en-US" dirty="0">
                <a:solidFill>
                  <a:schemeClr val="tx1"/>
                </a:solidFill>
              </a:rPr>
              <a:t> data yang </a:t>
            </a:r>
            <a:r>
              <a:rPr lang="en-US" dirty="0" err="1">
                <a:solidFill>
                  <a:schemeClr val="tx1"/>
                </a:solidFill>
              </a:rPr>
              <a:t>digunakan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menyimpan</a:t>
            </a:r>
            <a:r>
              <a:rPr lang="en-US" dirty="0">
                <a:solidFill>
                  <a:schemeClr val="tx1"/>
                </a:solidFill>
              </a:rPr>
              <a:t> </a:t>
            </a:r>
            <a:r>
              <a:rPr lang="en-US" dirty="0" err="1">
                <a:solidFill>
                  <a:schemeClr val="tx1"/>
                </a:solidFill>
              </a:rPr>
              <a:t>sekumpulan</a:t>
            </a:r>
            <a:r>
              <a:rPr lang="en-US" dirty="0">
                <a:solidFill>
                  <a:schemeClr val="tx1"/>
                </a:solidFill>
              </a:rPr>
              <a:t> data. </a:t>
            </a:r>
            <a:r>
              <a:rPr lang="en-US" dirty="0" err="1">
                <a:solidFill>
                  <a:schemeClr val="tx1"/>
                </a:solidFill>
              </a:rPr>
              <a:t>Tupe</a:t>
            </a:r>
            <a:r>
              <a:rPr lang="en-US" dirty="0">
                <a:solidFill>
                  <a:schemeClr val="tx1"/>
                </a:solidFill>
              </a:rPr>
              <a:t> </a:t>
            </a:r>
            <a:r>
              <a:rPr lang="en-US" dirty="0" err="1">
                <a:solidFill>
                  <a:schemeClr val="tx1"/>
                </a:solidFill>
              </a:rPr>
              <a:t>bersifat</a:t>
            </a:r>
            <a:r>
              <a:rPr lang="en-US" dirty="0">
                <a:solidFill>
                  <a:schemeClr val="tx1"/>
                </a:solidFill>
              </a:rPr>
              <a:t> </a:t>
            </a:r>
            <a:r>
              <a:rPr lang="en-US" i="1" dirty="0">
                <a:solidFill>
                  <a:schemeClr val="tx1"/>
                </a:solidFill>
              </a:rPr>
              <a:t>immutable</a:t>
            </a:r>
            <a:r>
              <a:rPr lang="en-US" dirty="0">
                <a:solidFill>
                  <a:schemeClr val="tx1"/>
                </a:solidFill>
              </a:rPr>
              <a:t>, </a:t>
            </a:r>
            <a:r>
              <a:rPr lang="en-US" dirty="0" err="1">
                <a:solidFill>
                  <a:schemeClr val="tx1"/>
                </a:solidFill>
              </a:rPr>
              <a:t>artinya</a:t>
            </a:r>
            <a:r>
              <a:rPr lang="en-US" dirty="0">
                <a:solidFill>
                  <a:schemeClr val="tx1"/>
                </a:solidFill>
              </a:rPr>
              <a:t> </a:t>
            </a:r>
            <a:r>
              <a:rPr lang="en-US" dirty="0" err="1">
                <a:solidFill>
                  <a:schemeClr val="tx1"/>
                </a:solidFill>
              </a:rPr>
              <a:t>isi</a:t>
            </a:r>
            <a:r>
              <a:rPr lang="en-US" dirty="0">
                <a:solidFill>
                  <a:schemeClr val="tx1"/>
                </a:solidFill>
              </a:rPr>
              <a:t> tuple </a:t>
            </a:r>
            <a:r>
              <a:rPr lang="en-US" dirty="0" err="1">
                <a:solidFill>
                  <a:schemeClr val="tx1"/>
                </a:solidFill>
              </a:rPr>
              <a:t>tidak</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ubah</a:t>
            </a:r>
            <a:r>
              <a:rPr lang="en-US" dirty="0">
                <a:solidFill>
                  <a:schemeClr val="tx1"/>
                </a:solidFill>
              </a:rPr>
              <a:t> dan </a:t>
            </a:r>
            <a:r>
              <a:rPr lang="en-US" dirty="0" err="1">
                <a:solidFill>
                  <a:schemeClr val="tx1"/>
                </a:solidFill>
              </a:rPr>
              <a:t>hapus</a:t>
            </a:r>
            <a:r>
              <a:rPr lang="en-US" dirty="0">
                <a:solidFill>
                  <a:schemeClr val="tx1"/>
                </a:solidFill>
              </a:rPr>
              <a:t>. </a:t>
            </a:r>
            <a:r>
              <a:rPr lang="en-US" dirty="0" err="1">
                <a:solidFill>
                  <a:schemeClr val="tx1"/>
                </a:solidFill>
              </a:rPr>
              <a:t>Namun</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isi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macam</a:t>
            </a:r>
            <a:r>
              <a:rPr lang="en-US" dirty="0">
                <a:solidFill>
                  <a:schemeClr val="tx1"/>
                </a:solidFill>
              </a:rPr>
              <a:t> </a:t>
            </a:r>
            <a:r>
              <a:rPr lang="en-US" dirty="0" err="1">
                <a:solidFill>
                  <a:schemeClr val="tx1"/>
                </a:solidFill>
              </a:rPr>
              <a:t>nilai</a:t>
            </a:r>
            <a:r>
              <a:rPr lang="en-US" dirty="0">
                <a:solidFill>
                  <a:schemeClr val="tx1"/>
                </a:solidFill>
              </a:rPr>
              <a:t> dan </a:t>
            </a:r>
            <a:r>
              <a:rPr lang="en-US" dirty="0" err="1">
                <a:solidFill>
                  <a:schemeClr val="tx1"/>
                </a:solidFill>
              </a:rPr>
              <a:t>objek</a:t>
            </a:r>
            <a:r>
              <a:rPr lang="en-US" dirty="0">
                <a:solidFill>
                  <a:schemeClr val="tx1"/>
                </a:solidFill>
              </a:rPr>
              <a:t>.</a:t>
            </a:r>
          </a:p>
        </p:txBody>
      </p:sp>
    </p:spTree>
    <p:extLst>
      <p:ext uri="{BB962C8B-B14F-4D97-AF65-F5344CB8AC3E}">
        <p14:creationId xmlns:p14="http://schemas.microsoft.com/office/powerpoint/2010/main" val="262969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EEB9A87-FEA1-4C1C-BDAB-7E74F8DEE904}"/>
              </a:ext>
            </a:extLst>
          </p:cNvPr>
          <p:cNvSpPr>
            <a:spLocks noGrp="1"/>
          </p:cNvSpPr>
          <p:nvPr>
            <p:ph type="title"/>
          </p:nvPr>
        </p:nvSpPr>
        <p:spPr>
          <a:xfrm>
            <a:off x="2589212" y="609600"/>
            <a:ext cx="8915399" cy="742122"/>
          </a:xfrm>
        </p:spPr>
        <p:txBody>
          <a:bodyPr>
            <a:normAutofit/>
          </a:bodyPr>
          <a:lstStyle/>
          <a:p>
            <a:pPr algn="ctr"/>
            <a:r>
              <a:rPr lang="it-IT" sz="4000" b="1" dirty="0">
                <a:solidFill>
                  <a:schemeClr val="tx1"/>
                </a:solidFill>
              </a:rPr>
              <a:t>Cara Membuat Tuple di Python</a:t>
            </a:r>
            <a:endParaRPr lang="en-US" sz="4000" dirty="0">
              <a:solidFill>
                <a:schemeClr val="tx1"/>
              </a:solidFill>
            </a:endParaRPr>
          </a:p>
        </p:txBody>
      </p:sp>
      <p:sp>
        <p:nvSpPr>
          <p:cNvPr id="3" name="Tampungan Teks 2">
            <a:extLst>
              <a:ext uri="{FF2B5EF4-FFF2-40B4-BE49-F238E27FC236}">
                <a16:creationId xmlns:a16="http://schemas.microsoft.com/office/drawing/2014/main" id="{0AA08A62-7317-49EA-A61D-855497D749B8}"/>
              </a:ext>
            </a:extLst>
          </p:cNvPr>
          <p:cNvSpPr>
            <a:spLocks noGrp="1"/>
          </p:cNvSpPr>
          <p:nvPr>
            <p:ph type="body" idx="1"/>
          </p:nvPr>
        </p:nvSpPr>
        <p:spPr>
          <a:xfrm>
            <a:off x="2589212" y="1873136"/>
            <a:ext cx="8915399" cy="742122"/>
          </a:xfrm>
        </p:spPr>
        <p:txBody>
          <a:bodyPr/>
          <a:lstStyle/>
          <a:p>
            <a:pPr algn="just">
              <a:lnSpc>
                <a:spcPct val="150000"/>
              </a:lnSpc>
            </a:pPr>
            <a:r>
              <a:rPr lang="en-US" dirty="0">
                <a:solidFill>
                  <a:schemeClr val="tx1"/>
                </a:solidFill>
              </a:rPr>
              <a:t>Tuple </a:t>
            </a:r>
            <a:r>
              <a:rPr lang="en-US" dirty="0" err="1">
                <a:solidFill>
                  <a:schemeClr val="tx1"/>
                </a:solidFill>
              </a:rPr>
              <a:t>biasanya</a:t>
            </a:r>
            <a:r>
              <a:rPr lang="en-US" dirty="0">
                <a:solidFill>
                  <a:schemeClr val="tx1"/>
                </a:solidFill>
              </a:rPr>
              <a:t> </a:t>
            </a:r>
            <a:r>
              <a:rPr lang="en-US" dirty="0" err="1">
                <a:solidFill>
                  <a:schemeClr val="tx1"/>
                </a:solidFill>
              </a:rPr>
              <a:t>dibuat</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tanda</a:t>
            </a:r>
            <a:r>
              <a:rPr lang="en-US" dirty="0">
                <a:solidFill>
                  <a:schemeClr val="tx1"/>
                </a:solidFill>
              </a:rPr>
              <a:t> </a:t>
            </a:r>
            <a:r>
              <a:rPr lang="en-US" dirty="0" err="1">
                <a:solidFill>
                  <a:schemeClr val="tx1"/>
                </a:solidFill>
              </a:rPr>
              <a:t>kurung</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ini</a:t>
            </a:r>
            <a:r>
              <a:rPr lang="en-US" dirty="0">
                <a:solidFill>
                  <a:schemeClr val="tx1"/>
                </a:solidFill>
              </a:rPr>
              <a:t>:</a:t>
            </a:r>
          </a:p>
        </p:txBody>
      </p:sp>
      <p:pic>
        <p:nvPicPr>
          <p:cNvPr id="4" name="Gambar 3">
            <a:extLst>
              <a:ext uri="{FF2B5EF4-FFF2-40B4-BE49-F238E27FC236}">
                <a16:creationId xmlns:a16="http://schemas.microsoft.com/office/drawing/2014/main" id="{B94DC748-EF5B-4A73-A3DB-05C600FBB769}"/>
              </a:ext>
            </a:extLst>
          </p:cNvPr>
          <p:cNvPicPr>
            <a:picLocks noChangeAspect="1"/>
          </p:cNvPicPr>
          <p:nvPr/>
        </p:nvPicPr>
        <p:blipFill>
          <a:blip r:embed="rId2"/>
          <a:stretch>
            <a:fillRect/>
          </a:stretch>
        </p:blipFill>
        <p:spPr>
          <a:xfrm>
            <a:off x="2589212" y="2708047"/>
            <a:ext cx="8603372" cy="720953"/>
          </a:xfrm>
          <a:prstGeom prst="rect">
            <a:avLst/>
          </a:prstGeom>
        </p:spPr>
      </p:pic>
      <p:sp>
        <p:nvSpPr>
          <p:cNvPr id="5" name="Tampungan Teks 2">
            <a:extLst>
              <a:ext uri="{FF2B5EF4-FFF2-40B4-BE49-F238E27FC236}">
                <a16:creationId xmlns:a16="http://schemas.microsoft.com/office/drawing/2014/main" id="{DA17CB42-C030-4B49-A4B3-C0AA97FB3536}"/>
              </a:ext>
            </a:extLst>
          </p:cNvPr>
          <p:cNvSpPr txBox="1">
            <a:spLocks/>
          </p:cNvSpPr>
          <p:nvPr/>
        </p:nvSpPr>
        <p:spPr>
          <a:xfrm>
            <a:off x="2589212" y="3429000"/>
            <a:ext cx="8915399" cy="74212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50000"/>
              </a:lnSpc>
            </a:pPr>
            <a:r>
              <a:rPr lang="sv-SE" dirty="0">
                <a:solidFill>
                  <a:schemeClr val="tx1"/>
                </a:solidFill>
              </a:rPr>
              <a:t>atau bisa juga tanpa tanda kurung:</a:t>
            </a:r>
            <a:endParaRPr lang="en-US" dirty="0">
              <a:solidFill>
                <a:schemeClr val="tx1"/>
              </a:solidFill>
            </a:endParaRPr>
          </a:p>
        </p:txBody>
      </p:sp>
      <p:pic>
        <p:nvPicPr>
          <p:cNvPr id="6" name="Gambar 5">
            <a:extLst>
              <a:ext uri="{FF2B5EF4-FFF2-40B4-BE49-F238E27FC236}">
                <a16:creationId xmlns:a16="http://schemas.microsoft.com/office/drawing/2014/main" id="{4FE2E8C7-13A5-4CE2-A431-787D9CA0765B}"/>
              </a:ext>
            </a:extLst>
          </p:cNvPr>
          <p:cNvPicPr>
            <a:picLocks noChangeAspect="1"/>
          </p:cNvPicPr>
          <p:nvPr/>
        </p:nvPicPr>
        <p:blipFill>
          <a:blip r:embed="rId3"/>
          <a:stretch>
            <a:fillRect/>
          </a:stretch>
        </p:blipFill>
        <p:spPr>
          <a:xfrm>
            <a:off x="2589212" y="4252681"/>
            <a:ext cx="8603372" cy="703622"/>
          </a:xfrm>
          <a:prstGeom prst="rect">
            <a:avLst/>
          </a:prstGeom>
        </p:spPr>
      </p:pic>
    </p:spTree>
    <p:extLst>
      <p:ext uri="{BB962C8B-B14F-4D97-AF65-F5344CB8AC3E}">
        <p14:creationId xmlns:p14="http://schemas.microsoft.com/office/powerpoint/2010/main" val="2001168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0AA64A-F23B-44FB-99BC-26EB13AA4B61}"/>
              </a:ext>
            </a:extLst>
          </p:cNvPr>
          <p:cNvSpPr>
            <a:spLocks noGrp="1"/>
          </p:cNvSpPr>
          <p:nvPr>
            <p:ph type="title"/>
          </p:nvPr>
        </p:nvSpPr>
        <p:spPr>
          <a:xfrm>
            <a:off x="2589211" y="371678"/>
            <a:ext cx="8915399" cy="755374"/>
          </a:xfrm>
        </p:spPr>
        <p:txBody>
          <a:bodyPr>
            <a:normAutofit fontScale="90000"/>
          </a:bodyPr>
          <a:lstStyle/>
          <a:p>
            <a:pPr algn="ctr"/>
            <a:r>
              <a:rPr lang="id-ID">
                <a:solidFill>
                  <a:schemeClr val="tx1"/>
                </a:solidFill>
              </a:rPr>
              <a:t>Dictionary</a:t>
            </a:r>
            <a:endParaRPr lang="en-US" dirty="0">
              <a:solidFill>
                <a:schemeClr val="tx1"/>
              </a:solidFill>
            </a:endParaRPr>
          </a:p>
        </p:txBody>
      </p:sp>
      <p:sp>
        <p:nvSpPr>
          <p:cNvPr id="3" name="Tampungan Teks 2">
            <a:extLst>
              <a:ext uri="{FF2B5EF4-FFF2-40B4-BE49-F238E27FC236}">
                <a16:creationId xmlns:a16="http://schemas.microsoft.com/office/drawing/2014/main" id="{7F176C8A-CCDC-4B70-B432-88AB3EB25076}"/>
              </a:ext>
            </a:extLst>
          </p:cNvPr>
          <p:cNvSpPr>
            <a:spLocks noGrp="1"/>
          </p:cNvSpPr>
          <p:nvPr>
            <p:ph type="body" idx="1"/>
          </p:nvPr>
        </p:nvSpPr>
        <p:spPr>
          <a:xfrm>
            <a:off x="2589210" y="1462534"/>
            <a:ext cx="8915399" cy="1069572"/>
          </a:xfrm>
        </p:spPr>
        <p:txBody>
          <a:bodyPr>
            <a:normAutofit fontScale="92500" lnSpcReduction="20000"/>
          </a:bodyPr>
          <a:lstStyle/>
          <a:p>
            <a:pPr algn="just">
              <a:lnSpc>
                <a:spcPct val="150000"/>
              </a:lnSpc>
            </a:pPr>
            <a:r>
              <a:rPr lang="en-US">
                <a:solidFill>
                  <a:schemeClr val="tx1"/>
                </a:solidFill>
                <a:latin typeface="+mj-lt"/>
              </a:rPr>
              <a:t>Dictionary adalah stuktur data yang bentuknya seperti kamus. Ada kata kunci kemudian ada nilaninya. Kata kunci harus unik, sedangkan nilai boleh diisi denga apa saja</a:t>
            </a:r>
            <a:r>
              <a:rPr lang="en-US" dirty="0">
                <a:solidFill>
                  <a:schemeClr val="tx1"/>
                </a:solidFill>
                <a:latin typeface="+mj-lt"/>
              </a:rPr>
              <a:t>.</a:t>
            </a:r>
            <a:r>
              <a:rPr lang="id-ID" dirty="0">
                <a:solidFill>
                  <a:schemeClr val="tx1"/>
                </a:solidFill>
                <a:latin typeface="+mj-lt"/>
              </a:rPr>
              <a:t> Contohnya seperti </a:t>
            </a:r>
            <a:r>
              <a:rPr lang="id-ID" dirty="0" err="1">
                <a:solidFill>
                  <a:schemeClr val="tx1"/>
                </a:solidFill>
                <a:latin typeface="+mj-lt"/>
              </a:rPr>
              <a:t>dibawah</a:t>
            </a:r>
            <a:r>
              <a:rPr lang="id-ID" dirty="0">
                <a:solidFill>
                  <a:schemeClr val="tx1"/>
                </a:solidFill>
                <a:latin typeface="+mj-lt"/>
              </a:rPr>
              <a:t> </a:t>
            </a:r>
            <a:r>
              <a:rPr lang="id-ID">
                <a:solidFill>
                  <a:schemeClr val="tx1"/>
                </a:solidFill>
                <a:latin typeface="+mj-lt"/>
              </a:rPr>
              <a:t>ini :</a:t>
            </a:r>
            <a:endParaRPr lang="en-US" dirty="0">
              <a:solidFill>
                <a:schemeClr val="tx1"/>
              </a:solidFill>
              <a:latin typeface="+mj-lt"/>
            </a:endParaRPr>
          </a:p>
        </p:txBody>
      </p:sp>
      <p:pic>
        <p:nvPicPr>
          <p:cNvPr id="4" name="Gambar 3">
            <a:extLst>
              <a:ext uri="{FF2B5EF4-FFF2-40B4-BE49-F238E27FC236}">
                <a16:creationId xmlns:a16="http://schemas.microsoft.com/office/drawing/2014/main" id="{91F5502F-E86E-40CE-9B88-E0F82D2DC55A}"/>
              </a:ext>
            </a:extLst>
          </p:cNvPr>
          <p:cNvPicPr>
            <a:picLocks noChangeAspect="1"/>
          </p:cNvPicPr>
          <p:nvPr/>
        </p:nvPicPr>
        <p:blipFill>
          <a:blip r:embed="rId2"/>
          <a:stretch>
            <a:fillRect/>
          </a:stretch>
        </p:blipFill>
        <p:spPr>
          <a:xfrm>
            <a:off x="4061019" y="2619506"/>
            <a:ext cx="5971779" cy="1069572"/>
          </a:xfrm>
          <a:prstGeom prst="rect">
            <a:avLst/>
          </a:prstGeom>
        </p:spPr>
      </p:pic>
      <p:sp>
        <p:nvSpPr>
          <p:cNvPr id="9" name="Rectangle 5">
            <a:extLst>
              <a:ext uri="{FF2B5EF4-FFF2-40B4-BE49-F238E27FC236}">
                <a16:creationId xmlns:a16="http://schemas.microsoft.com/office/drawing/2014/main" id="{600FB523-F4D2-471A-BFDE-6174C7B3F89D}"/>
              </a:ext>
            </a:extLst>
          </p:cNvPr>
          <p:cNvSpPr>
            <a:spLocks noChangeArrowheads="1"/>
          </p:cNvSpPr>
          <p:nvPr/>
        </p:nvSpPr>
        <p:spPr bwMode="auto">
          <a:xfrm>
            <a:off x="2589210" y="3593994"/>
            <a:ext cx="891540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latin typeface="+mj-lt"/>
              </a:rPr>
              <a:t>Pada </a:t>
            </a:r>
            <a:r>
              <a:rPr lang="en-US" altLang="en-US" dirty="0" err="1">
                <a:latin typeface="+mj-lt"/>
              </a:rPr>
              <a:t>contoh</a:t>
            </a:r>
            <a:r>
              <a:rPr lang="en-US" altLang="en-US" dirty="0">
                <a:latin typeface="+mj-lt"/>
              </a:rPr>
              <a:t> di </a:t>
            </a:r>
            <a:r>
              <a:rPr lang="en-US" altLang="en-US" dirty="0" err="1">
                <a:latin typeface="+mj-lt"/>
              </a:rPr>
              <a:t>atas</a:t>
            </a:r>
            <a:r>
              <a:rPr lang="en-US" altLang="en-US" dirty="0">
                <a:latin typeface="+mj-lt"/>
              </a:rPr>
              <a:t> </a:t>
            </a:r>
            <a:r>
              <a:rPr lang="en-US" altLang="en-US" dirty="0" err="1">
                <a:latin typeface="+mj-lt"/>
              </a:rPr>
              <a:t>kita</a:t>
            </a:r>
            <a:r>
              <a:rPr lang="en-US" altLang="en-US" dirty="0">
                <a:latin typeface="+mj-lt"/>
              </a:rPr>
              <a:t> </a:t>
            </a:r>
            <a:r>
              <a:rPr lang="en-US" altLang="en-US" dirty="0" err="1">
                <a:latin typeface="+mj-lt"/>
              </a:rPr>
              <a:t>membuat</a:t>
            </a:r>
            <a:r>
              <a:rPr lang="en-US" altLang="en-US" dirty="0">
                <a:latin typeface="+mj-lt"/>
              </a:rPr>
              <a:t> </a:t>
            </a:r>
            <a:r>
              <a:rPr lang="en-US" altLang="en-US" dirty="0" err="1">
                <a:latin typeface="+mj-lt"/>
              </a:rPr>
              <a:t>sebuah</a:t>
            </a:r>
            <a:r>
              <a:rPr lang="en-US" altLang="en-US" dirty="0">
                <a:latin typeface="+mj-lt"/>
              </a:rPr>
              <a:t> Dictionary </a:t>
            </a:r>
            <a:r>
              <a:rPr lang="en-US" altLang="en-US" dirty="0" err="1">
                <a:latin typeface="+mj-lt"/>
              </a:rPr>
              <a:t>bernama</a:t>
            </a:r>
            <a:r>
              <a:rPr lang="en-US" altLang="en-US" dirty="0">
                <a:latin typeface="+mj-lt"/>
              </a:rPr>
              <a:t> </a:t>
            </a:r>
            <a:r>
              <a:rPr lang="en-US" altLang="en-US" dirty="0" err="1">
                <a:latin typeface="+mj-lt"/>
              </a:rPr>
              <a:t>aku</a:t>
            </a:r>
            <a:r>
              <a:rPr lang="en-US" altLang="en-US" dirty="0">
                <a:latin typeface="+mj-lt"/>
              </a:rPr>
              <a:t> </a:t>
            </a:r>
            <a:r>
              <a:rPr lang="en-US" altLang="en-US" dirty="0" err="1">
                <a:latin typeface="+mj-lt"/>
              </a:rPr>
              <a:t>dengan</a:t>
            </a:r>
            <a:r>
              <a:rPr lang="en-US" altLang="en-US" dirty="0">
                <a:latin typeface="+mj-lt"/>
              </a:rPr>
              <a:t> </a:t>
            </a:r>
            <a:r>
              <a:rPr lang="en-US" altLang="en-US" dirty="0" err="1">
                <a:latin typeface="+mj-lt"/>
              </a:rPr>
              <a:t>isi</a:t>
            </a:r>
            <a:r>
              <a:rPr lang="en-US" altLang="en-US" dirty="0">
                <a:latin typeface="+mj-lt"/>
              </a:rPr>
              <a:t> data </a:t>
            </a:r>
            <a:r>
              <a:rPr lang="en-US" altLang="en-US" dirty="0" err="1">
                <a:latin typeface="+mj-lt"/>
              </a:rPr>
              <a:t>nama</a:t>
            </a:r>
            <a:r>
              <a:rPr lang="en-US" altLang="en-US" dirty="0">
                <a:latin typeface="+mj-lt"/>
              </a:rPr>
              <a:t> dan URL. </a:t>
            </a:r>
            <a:r>
              <a:rPr lang="en-US" altLang="en-US" dirty="0" err="1">
                <a:latin typeface="+mj-lt"/>
              </a:rPr>
              <a:t>nama</a:t>
            </a:r>
            <a:r>
              <a:rPr lang="en-US" altLang="en-US" dirty="0">
                <a:latin typeface="+mj-lt"/>
              </a:rPr>
              <a:t> dan </a:t>
            </a:r>
            <a:r>
              <a:rPr lang="en-US" altLang="en-US" dirty="0" err="1">
                <a:latin typeface="+mj-lt"/>
              </a:rPr>
              <a:t>url</a:t>
            </a:r>
            <a:r>
              <a:rPr lang="en-US" altLang="en-US" dirty="0">
                <a:latin typeface="+mj-lt"/>
              </a:rPr>
              <a:t> </a:t>
            </a:r>
            <a:r>
              <a:rPr lang="en-US" altLang="en-US" dirty="0" err="1">
                <a:latin typeface="+mj-lt"/>
              </a:rPr>
              <a:t>adalah</a:t>
            </a:r>
            <a:r>
              <a:rPr lang="en-US" altLang="en-US" dirty="0">
                <a:latin typeface="+mj-lt"/>
              </a:rPr>
              <a:t> </a:t>
            </a:r>
            <a:r>
              <a:rPr lang="en-US" altLang="en-US" dirty="0" err="1">
                <a:latin typeface="+mj-lt"/>
              </a:rPr>
              <a:t>kunci</a:t>
            </a:r>
            <a:r>
              <a:rPr lang="en-US" altLang="en-US" dirty="0">
                <a:latin typeface="+mj-lt"/>
              </a:rPr>
              <a:t> (key) yang </a:t>
            </a:r>
            <a:r>
              <a:rPr lang="en-US" altLang="en-US" dirty="0" err="1">
                <a:latin typeface="+mj-lt"/>
              </a:rPr>
              <a:t>akan</a:t>
            </a:r>
            <a:r>
              <a:rPr lang="en-US" altLang="en-US" dirty="0">
                <a:latin typeface="+mj-lt"/>
              </a:rPr>
              <a:t> </a:t>
            </a:r>
            <a:r>
              <a:rPr lang="en-US" altLang="en-US" dirty="0" err="1">
                <a:latin typeface="+mj-lt"/>
              </a:rPr>
              <a:t>kita</a:t>
            </a:r>
            <a:r>
              <a:rPr lang="en-US" altLang="en-US" dirty="0">
                <a:latin typeface="+mj-lt"/>
              </a:rPr>
              <a:t> </a:t>
            </a:r>
            <a:r>
              <a:rPr lang="en-US" altLang="en-US" dirty="0" err="1">
                <a:latin typeface="+mj-lt"/>
              </a:rPr>
              <a:t>gunakan</a:t>
            </a:r>
            <a:r>
              <a:rPr lang="en-US" altLang="en-US" dirty="0">
                <a:latin typeface="+mj-lt"/>
              </a:rPr>
              <a:t> </a:t>
            </a:r>
            <a:r>
              <a:rPr lang="en-US" altLang="en-US" dirty="0" err="1">
                <a:latin typeface="+mj-lt"/>
              </a:rPr>
              <a:t>untuk</a:t>
            </a:r>
            <a:r>
              <a:rPr lang="en-US" altLang="en-US" dirty="0">
                <a:latin typeface="+mj-lt"/>
              </a:rPr>
              <a:t> </a:t>
            </a:r>
            <a:r>
              <a:rPr lang="en-US" altLang="en-US" dirty="0" err="1">
                <a:latin typeface="+mj-lt"/>
              </a:rPr>
              <a:t>mengakses</a:t>
            </a:r>
            <a:r>
              <a:rPr lang="en-US" altLang="en-US" dirty="0">
                <a:latin typeface="+mj-lt"/>
              </a:rPr>
              <a:t> </a:t>
            </a:r>
            <a:r>
              <a:rPr lang="en-US" altLang="en-US" dirty="0" err="1">
                <a:latin typeface="+mj-lt"/>
              </a:rPr>
              <a:t>nilai</a:t>
            </a:r>
            <a:r>
              <a:rPr lang="en-US" altLang="en-US" dirty="0">
                <a:latin typeface="+mj-lt"/>
              </a:rPr>
              <a:t> di </a:t>
            </a:r>
            <a:r>
              <a:rPr lang="en-US" altLang="en-US" dirty="0" err="1">
                <a:latin typeface="+mj-lt"/>
              </a:rPr>
              <a:t>dalamnya</a:t>
            </a:r>
            <a:r>
              <a:rPr lang="en-US" altLang="en-US" dirty="0">
                <a:latin typeface="+mj-lt"/>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err="1">
                <a:latin typeface="+mj-lt"/>
              </a:rPr>
              <a:t>Inilah</a:t>
            </a:r>
            <a:r>
              <a:rPr lang="en-US" altLang="en-US" dirty="0">
                <a:latin typeface="+mj-lt"/>
              </a:rPr>
              <a:t> </a:t>
            </a:r>
            <a:r>
              <a:rPr lang="en-US" altLang="en-US" dirty="0" err="1">
                <a:latin typeface="+mj-lt"/>
              </a:rPr>
              <a:t>perbedaanya</a:t>
            </a:r>
            <a:r>
              <a:rPr lang="en-US" altLang="en-US" dirty="0">
                <a:latin typeface="+mj-lt"/>
              </a:rPr>
              <a:t> </a:t>
            </a:r>
            <a:r>
              <a:rPr lang="en-US" altLang="en-US" dirty="0" err="1">
                <a:latin typeface="+mj-lt"/>
              </a:rPr>
              <a:t>dibandingkan</a:t>
            </a:r>
            <a:r>
              <a:rPr lang="en-US" altLang="en-US" dirty="0">
                <a:latin typeface="+mj-lt"/>
              </a:rPr>
              <a:t> </a:t>
            </a:r>
            <a:r>
              <a:rPr lang="en-US" altLang="en-US" dirty="0">
                <a:latin typeface="+mj-lt"/>
                <a:hlinkClick r:id="rId3">
                  <a:extLst>
                    <a:ext uri="{A12FA001-AC4F-418D-AE19-62706E023703}">
                      <ahyp:hlinkClr xmlns:ahyp="http://schemas.microsoft.com/office/drawing/2018/hyperlinkcolor" val="tx"/>
                    </a:ext>
                  </a:extLst>
                </a:hlinkClick>
              </a:rPr>
              <a:t>list</a:t>
            </a:r>
            <a:r>
              <a:rPr lang="en-US" altLang="en-US" dirty="0">
                <a:latin typeface="+mj-lt"/>
              </a:rPr>
              <a:t> dan tuple. Dictionary </a:t>
            </a:r>
            <a:r>
              <a:rPr lang="en-US" altLang="en-US" dirty="0" err="1">
                <a:latin typeface="+mj-lt"/>
              </a:rPr>
              <a:t>memiliki</a:t>
            </a:r>
            <a:r>
              <a:rPr lang="en-US" altLang="en-US" dirty="0">
                <a:latin typeface="+mj-lt"/>
              </a:rPr>
              <a:t> </a:t>
            </a:r>
            <a:r>
              <a:rPr lang="en-US" altLang="en-US" dirty="0" err="1">
                <a:latin typeface="+mj-lt"/>
              </a:rPr>
              <a:t>kunci</a:t>
            </a:r>
            <a:r>
              <a:rPr lang="en-US" altLang="en-US" dirty="0">
                <a:latin typeface="+mj-lt"/>
              </a:rPr>
              <a:t> </a:t>
            </a:r>
            <a:r>
              <a:rPr lang="en-US" altLang="en-US" dirty="0" err="1">
                <a:latin typeface="+mj-lt"/>
              </a:rPr>
              <a:t>berupa</a:t>
            </a:r>
            <a:r>
              <a:rPr lang="en-US" altLang="en-US" dirty="0">
                <a:latin typeface="+mj-lt"/>
              </a:rPr>
              <a:t> </a:t>
            </a:r>
            <a:r>
              <a:rPr lang="en-US" altLang="en-US" dirty="0" err="1">
                <a:latin typeface="+mj-lt"/>
              </a:rPr>
              <a:t>teks</a:t>
            </a:r>
            <a:r>
              <a:rPr lang="en-US" altLang="en-US" dirty="0">
                <a:latin typeface="+mj-lt"/>
              </a:rPr>
              <a:t>—</a:t>
            </a:r>
            <a:r>
              <a:rPr lang="en-US" altLang="en-US" dirty="0" err="1">
                <a:latin typeface="+mj-lt"/>
              </a:rPr>
              <a:t>bisa</a:t>
            </a:r>
            <a:r>
              <a:rPr lang="en-US" altLang="en-US" dirty="0">
                <a:latin typeface="+mj-lt"/>
              </a:rPr>
              <a:t> juga </a:t>
            </a:r>
            <a:r>
              <a:rPr lang="en-US" altLang="en-US" dirty="0" err="1">
                <a:latin typeface="+mj-lt"/>
              </a:rPr>
              <a:t>angka</a:t>
            </a:r>
            <a:r>
              <a:rPr lang="en-US" altLang="en-US" dirty="0">
                <a:latin typeface="+mj-lt"/>
              </a:rPr>
              <a:t>—</a:t>
            </a:r>
            <a:r>
              <a:rPr lang="en-US" altLang="en-US" dirty="0" err="1">
                <a:latin typeface="+mj-lt"/>
              </a:rPr>
              <a:t>sedangkan</a:t>
            </a:r>
            <a:r>
              <a:rPr lang="en-US" altLang="en-US" dirty="0">
                <a:latin typeface="+mj-lt"/>
              </a:rPr>
              <a:t> list dan tuple </a:t>
            </a:r>
            <a:r>
              <a:rPr lang="en-US" altLang="en-US" dirty="0" err="1">
                <a:latin typeface="+mj-lt"/>
              </a:rPr>
              <a:t>menggunakan</a:t>
            </a:r>
            <a:r>
              <a:rPr lang="en-US" altLang="en-US" dirty="0">
                <a:latin typeface="+mj-lt"/>
              </a:rPr>
              <a:t> </a:t>
            </a:r>
            <a:r>
              <a:rPr lang="en-US" altLang="en-US" dirty="0" err="1">
                <a:latin typeface="+mj-lt"/>
              </a:rPr>
              <a:t>indeks</a:t>
            </a:r>
            <a:r>
              <a:rPr lang="en-US" altLang="en-US" dirty="0">
                <a:latin typeface="+mj-lt"/>
              </a:rPr>
              <a:t> </a:t>
            </a:r>
            <a:r>
              <a:rPr lang="en-US" altLang="en-US" dirty="0" err="1">
                <a:latin typeface="+mj-lt"/>
              </a:rPr>
              <a:t>berupa</a:t>
            </a:r>
            <a:r>
              <a:rPr lang="en-US" altLang="en-US" dirty="0">
                <a:latin typeface="+mj-lt"/>
              </a:rPr>
              <a:t> </a:t>
            </a:r>
            <a:r>
              <a:rPr lang="en-US" altLang="en-US" dirty="0" err="1">
                <a:latin typeface="+mj-lt"/>
              </a:rPr>
              <a:t>angka</a:t>
            </a:r>
            <a:r>
              <a:rPr lang="en-US" altLang="en-US" dirty="0">
                <a:latin typeface="+mj-lt"/>
              </a:rPr>
              <a:t> </a:t>
            </a:r>
            <a:r>
              <a:rPr lang="en-US" altLang="en-US" dirty="0" err="1">
                <a:latin typeface="+mj-lt"/>
              </a:rPr>
              <a:t>saja</a:t>
            </a:r>
            <a:r>
              <a:rPr lang="en-US" altLang="en-US" dirty="0">
                <a:latin typeface="+mj-lt"/>
              </a:rPr>
              <a:t> </a:t>
            </a:r>
            <a:r>
              <a:rPr lang="en-US" altLang="en-US" dirty="0" err="1">
                <a:latin typeface="+mj-lt"/>
              </a:rPr>
              <a:t>untuk</a:t>
            </a:r>
            <a:r>
              <a:rPr lang="en-US" altLang="en-US" dirty="0">
                <a:latin typeface="+mj-lt"/>
              </a:rPr>
              <a:t> </a:t>
            </a:r>
            <a:r>
              <a:rPr lang="en-US" altLang="en-US" dirty="0" err="1">
                <a:latin typeface="+mj-lt"/>
              </a:rPr>
              <a:t>mengakses</a:t>
            </a:r>
            <a:r>
              <a:rPr lang="en-US" altLang="en-US" dirty="0">
                <a:latin typeface="+mj-lt"/>
              </a:rPr>
              <a:t> </a:t>
            </a:r>
            <a:r>
              <a:rPr lang="en-US" altLang="en-US" dirty="0" err="1">
                <a:latin typeface="+mj-lt"/>
              </a:rPr>
              <a:t>nilainya</a:t>
            </a:r>
            <a:r>
              <a:rPr lang="en-US" altLang="en-US" dirty="0">
                <a:latin typeface="+mj-lt"/>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err="1">
                <a:latin typeface="+mj-lt"/>
              </a:rPr>
              <a:t>Dalam</a:t>
            </a:r>
            <a:r>
              <a:rPr lang="en-US" altLang="en-US" dirty="0">
                <a:latin typeface="+mj-lt"/>
              </a:rPr>
              <a:t> </a:t>
            </a:r>
            <a:r>
              <a:rPr lang="en-US" altLang="en-US" dirty="0" err="1">
                <a:latin typeface="+mj-lt"/>
              </a:rPr>
              <a:t>bahasa</a:t>
            </a:r>
            <a:r>
              <a:rPr lang="en-US" altLang="en-US" dirty="0">
                <a:latin typeface="+mj-lt"/>
              </a:rPr>
              <a:t> </a:t>
            </a:r>
            <a:r>
              <a:rPr lang="en-US" altLang="en-US" dirty="0" err="1">
                <a:latin typeface="+mj-lt"/>
              </a:rPr>
              <a:t>pemrograman</a:t>
            </a:r>
            <a:r>
              <a:rPr lang="en-US" altLang="en-US" dirty="0">
                <a:latin typeface="+mj-lt"/>
              </a:rPr>
              <a:t> lain (</a:t>
            </a:r>
            <a:r>
              <a:rPr lang="en-US" altLang="en-US" dirty="0" err="1">
                <a:latin typeface="+mj-lt"/>
              </a:rPr>
              <a:t>seperti</a:t>
            </a:r>
            <a:r>
              <a:rPr lang="en-US" altLang="en-US" dirty="0">
                <a:latin typeface="+mj-lt"/>
              </a:rPr>
              <a:t> PHP), Dictionary juga </a:t>
            </a:r>
            <a:r>
              <a:rPr lang="en-US" altLang="en-US" dirty="0" err="1">
                <a:latin typeface="+mj-lt"/>
              </a:rPr>
              <a:t>dikenal</a:t>
            </a:r>
            <a:r>
              <a:rPr lang="en-US" altLang="en-US" dirty="0">
                <a:latin typeface="+mj-lt"/>
              </a:rPr>
              <a:t> </a:t>
            </a:r>
            <a:r>
              <a:rPr lang="en-US" altLang="en-US" dirty="0" err="1">
                <a:latin typeface="+mj-lt"/>
              </a:rPr>
              <a:t>dengan</a:t>
            </a:r>
            <a:r>
              <a:rPr lang="en-US" altLang="en-US" dirty="0">
                <a:latin typeface="+mj-lt"/>
              </a:rPr>
              <a:t> </a:t>
            </a:r>
            <a:r>
              <a:rPr lang="en-US" altLang="en-US" dirty="0" err="1">
                <a:latin typeface="+mj-lt"/>
              </a:rPr>
              <a:t>sebutan</a:t>
            </a:r>
            <a:r>
              <a:rPr lang="en-US" altLang="en-US" dirty="0">
                <a:latin typeface="+mj-lt"/>
              </a:rPr>
              <a:t> </a:t>
            </a:r>
            <a:r>
              <a:rPr lang="en-US" altLang="en-US" dirty="0" err="1">
                <a:latin typeface="+mj-lt"/>
              </a:rPr>
              <a:t>asosiatif</a:t>
            </a:r>
            <a:r>
              <a:rPr lang="en-US" altLang="en-US" dirty="0">
                <a:latin typeface="+mj-lt"/>
              </a:rPr>
              <a:t> array.</a:t>
            </a:r>
          </a:p>
        </p:txBody>
      </p:sp>
    </p:spTree>
    <p:extLst>
      <p:ext uri="{BB962C8B-B14F-4D97-AF65-F5344CB8AC3E}">
        <p14:creationId xmlns:p14="http://schemas.microsoft.com/office/powerpoint/2010/main" val="44550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1D9EF853-2C68-463B-BEE7-0AA7CC78D843}"/>
              </a:ext>
            </a:extLst>
          </p:cNvPr>
          <p:cNvSpPr>
            <a:spLocks noGrp="1"/>
          </p:cNvSpPr>
          <p:nvPr>
            <p:ph type="body" idx="1"/>
          </p:nvPr>
        </p:nvSpPr>
        <p:spPr>
          <a:xfrm>
            <a:off x="2589212" y="198783"/>
            <a:ext cx="8915399" cy="6520069"/>
          </a:xfrm>
        </p:spPr>
        <p:txBody>
          <a:bodyPr>
            <a:normAutofit lnSpcReduction="10000"/>
          </a:bodyPr>
          <a:lstStyle/>
          <a:p>
            <a:r>
              <a:rPr lang="id-ID" dirty="0"/>
              <a:t>Sumber :</a:t>
            </a:r>
          </a:p>
          <a:p>
            <a:endParaRPr lang="id-ID" dirty="0"/>
          </a:p>
          <a:p>
            <a:r>
              <a:rPr lang="en-US" dirty="0">
                <a:hlinkClick r:id="rId2"/>
              </a:rPr>
              <a:t>https://www.duniailkom.com/tutorial-belajar-bahasa-pemrograman-python-untuk-pemula/</a:t>
            </a:r>
            <a:endParaRPr lang="id-ID" dirty="0"/>
          </a:p>
          <a:p>
            <a:endParaRPr lang="id-ID" dirty="0"/>
          </a:p>
          <a:p>
            <a:r>
              <a:rPr lang="en-US" dirty="0">
                <a:hlinkClick r:id="rId3"/>
              </a:rPr>
              <a:t>https://www.petanikode.com/tutorial/python/</a:t>
            </a:r>
            <a:endParaRPr lang="id-ID" dirty="0"/>
          </a:p>
          <a:p>
            <a:endParaRPr lang="id-ID" dirty="0"/>
          </a:p>
          <a:p>
            <a:r>
              <a:rPr lang="en-US" dirty="0">
                <a:hlinkClick r:id="rId4"/>
              </a:rPr>
              <a:t>https://www.abiraf.com/blog/modules-python-yang-wajib-dimiliki---virtualenv-dan-pip</a:t>
            </a:r>
            <a:endParaRPr lang="id-ID" dirty="0"/>
          </a:p>
          <a:p>
            <a:endParaRPr lang="id-ID" dirty="0"/>
          </a:p>
          <a:p>
            <a:r>
              <a:rPr lang="en-US" dirty="0">
                <a:hlinkClick r:id="rId5"/>
              </a:rPr>
              <a:t>https://stackoverflow.com/questions/4016151/how-to-use-pythons-easy-install-on-windows-its-not-so-easy</a:t>
            </a:r>
            <a:endParaRPr lang="id-ID" dirty="0"/>
          </a:p>
          <a:p>
            <a:endParaRPr lang="id-ID" dirty="0"/>
          </a:p>
          <a:p>
            <a:r>
              <a:rPr lang="en-US" dirty="0">
                <a:hlinkClick r:id="rId6"/>
              </a:rPr>
              <a:t>https://setuptools.readthedocs.io/en/latest/easy_install.html</a:t>
            </a:r>
            <a:endParaRPr lang="id-ID" dirty="0"/>
          </a:p>
          <a:p>
            <a:endParaRPr lang="id-ID" dirty="0"/>
          </a:p>
          <a:p>
            <a:r>
              <a:rPr lang="en-US" dirty="0">
                <a:hlinkClick r:id="rId7"/>
              </a:rPr>
              <a:t>https://www.codepolitan.com/interactive-coding/python</a:t>
            </a:r>
            <a:endParaRPr lang="id-ID" dirty="0"/>
          </a:p>
          <a:p>
            <a:endParaRPr lang="id-ID" dirty="0"/>
          </a:p>
          <a:p>
            <a:r>
              <a:rPr lang="en-US" dirty="0">
                <a:hlinkClick r:id="rId8"/>
              </a:rPr>
              <a:t>https://belajarpython.com/</a:t>
            </a:r>
            <a:endParaRPr lang="id-ID" dirty="0"/>
          </a:p>
          <a:p>
            <a:endParaRPr lang="id-ID" dirty="0"/>
          </a:p>
        </p:txBody>
      </p:sp>
    </p:spTree>
    <p:extLst>
      <p:ext uri="{BB962C8B-B14F-4D97-AF65-F5344CB8AC3E}">
        <p14:creationId xmlns:p14="http://schemas.microsoft.com/office/powerpoint/2010/main" val="3826324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3B73AE-2737-479E-A71D-3C50D7E8826D}"/>
              </a:ext>
            </a:extLst>
          </p:cNvPr>
          <p:cNvSpPr>
            <a:spLocks noGrp="1"/>
          </p:cNvSpPr>
          <p:nvPr>
            <p:ph type="title"/>
          </p:nvPr>
        </p:nvSpPr>
        <p:spPr>
          <a:xfrm>
            <a:off x="1638300" y="1870480"/>
            <a:ext cx="8915399" cy="3117040"/>
          </a:xfrm>
        </p:spPr>
        <p:txBody>
          <a:bodyPr>
            <a:normAutofit/>
          </a:bodyPr>
          <a:lstStyle/>
          <a:p>
            <a:pPr algn="ctr"/>
            <a:r>
              <a:rPr lang="id-ID" sz="7200" b="1" dirty="0"/>
              <a:t>Terima Kasih </a:t>
            </a:r>
            <a:endParaRPr lang="en-US" sz="7200" b="1" dirty="0"/>
          </a:p>
        </p:txBody>
      </p:sp>
    </p:spTree>
    <p:extLst>
      <p:ext uri="{BB962C8B-B14F-4D97-AF65-F5344CB8AC3E}">
        <p14:creationId xmlns:p14="http://schemas.microsoft.com/office/powerpoint/2010/main" val="216770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9A752395-276E-4D32-A4F7-3227D31B0B96}"/>
              </a:ext>
            </a:extLst>
          </p:cNvPr>
          <p:cNvSpPr>
            <a:spLocks noGrp="1"/>
          </p:cNvSpPr>
          <p:nvPr>
            <p:ph type="title"/>
          </p:nvPr>
        </p:nvSpPr>
        <p:spPr>
          <a:xfrm>
            <a:off x="2589212" y="609600"/>
            <a:ext cx="8915399" cy="755374"/>
          </a:xfrm>
        </p:spPr>
        <p:txBody>
          <a:bodyPr>
            <a:normAutofit/>
          </a:bodyPr>
          <a:lstStyle/>
          <a:p>
            <a:pPr algn="ctr"/>
            <a:r>
              <a:rPr lang="id-ID" sz="4200" b="1" dirty="0"/>
              <a:t>INSTALASI PYTHON </a:t>
            </a:r>
            <a:endParaRPr lang="en-US" sz="4200" dirty="0"/>
          </a:p>
        </p:txBody>
      </p:sp>
      <p:sp>
        <p:nvSpPr>
          <p:cNvPr id="6" name="Tampungan Teks 5">
            <a:extLst>
              <a:ext uri="{FF2B5EF4-FFF2-40B4-BE49-F238E27FC236}">
                <a16:creationId xmlns:a16="http://schemas.microsoft.com/office/drawing/2014/main" id="{EEDD83ED-E95C-43F9-B7F8-F62D598C43FA}"/>
              </a:ext>
            </a:extLst>
          </p:cNvPr>
          <p:cNvSpPr>
            <a:spLocks noGrp="1"/>
          </p:cNvSpPr>
          <p:nvPr>
            <p:ph type="body" idx="1"/>
          </p:nvPr>
        </p:nvSpPr>
        <p:spPr>
          <a:xfrm>
            <a:off x="2589212" y="4354046"/>
            <a:ext cx="8915399" cy="755374"/>
          </a:xfrm>
        </p:spPr>
        <p:txBody>
          <a:bodyPr/>
          <a:lstStyle/>
          <a:p>
            <a:r>
              <a:rPr lang="id-ID" dirty="0">
                <a:solidFill>
                  <a:schemeClr val="tx1"/>
                </a:solidFill>
              </a:rPr>
              <a:t>Pertama, </a:t>
            </a:r>
            <a:r>
              <a:rPr lang="en-US" dirty="0" err="1">
                <a:solidFill>
                  <a:schemeClr val="tx1"/>
                </a:solidFill>
              </a:rPr>
              <a:t>Klik</a:t>
            </a:r>
            <a:r>
              <a:rPr lang="en-US" dirty="0">
                <a:solidFill>
                  <a:schemeClr val="tx1"/>
                </a:solidFill>
              </a:rPr>
              <a:t> </a:t>
            </a:r>
            <a:r>
              <a:rPr lang="en-US" dirty="0" err="1">
                <a:solidFill>
                  <a:schemeClr val="tx1"/>
                </a:solidFill>
              </a:rPr>
              <a:t>dua</a:t>
            </a:r>
            <a:r>
              <a:rPr lang="en-US" dirty="0">
                <a:solidFill>
                  <a:schemeClr val="tx1"/>
                </a:solidFill>
              </a:rPr>
              <a:t> kali file python-3.7.0.exe.</a:t>
            </a:r>
          </a:p>
        </p:txBody>
      </p:sp>
      <p:pic>
        <p:nvPicPr>
          <p:cNvPr id="8" name="Gambar 7">
            <a:extLst>
              <a:ext uri="{FF2B5EF4-FFF2-40B4-BE49-F238E27FC236}">
                <a16:creationId xmlns:a16="http://schemas.microsoft.com/office/drawing/2014/main" id="{1175F4D6-FC7F-4050-B37C-3147613AB00A}"/>
              </a:ext>
            </a:extLst>
          </p:cNvPr>
          <p:cNvPicPr>
            <a:picLocks noChangeAspect="1"/>
          </p:cNvPicPr>
          <p:nvPr/>
        </p:nvPicPr>
        <p:blipFill>
          <a:blip r:embed="rId2"/>
          <a:stretch>
            <a:fillRect/>
          </a:stretch>
        </p:blipFill>
        <p:spPr>
          <a:xfrm>
            <a:off x="3389311" y="1730797"/>
            <a:ext cx="7315200" cy="2257425"/>
          </a:xfrm>
          <a:prstGeom prst="rect">
            <a:avLst/>
          </a:prstGeom>
        </p:spPr>
      </p:pic>
    </p:spTree>
    <p:extLst>
      <p:ext uri="{BB962C8B-B14F-4D97-AF65-F5344CB8AC3E}">
        <p14:creationId xmlns:p14="http://schemas.microsoft.com/office/powerpoint/2010/main" val="242851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AE9E48-01A6-415C-993B-18FE9496365B}"/>
              </a:ext>
            </a:extLst>
          </p:cNvPr>
          <p:cNvSpPr>
            <a:spLocks noGrp="1"/>
          </p:cNvSpPr>
          <p:nvPr>
            <p:ph type="title"/>
          </p:nvPr>
        </p:nvSpPr>
        <p:spPr>
          <a:xfrm>
            <a:off x="2589212" y="4704522"/>
            <a:ext cx="8915400" cy="1762747"/>
          </a:xfrm>
        </p:spPr>
        <p:txBody>
          <a:bodyPr>
            <a:noAutofit/>
          </a:bodyPr>
          <a:lstStyle/>
          <a:p>
            <a:pPr algn="just"/>
            <a:r>
              <a:rPr lang="en-US" sz="2000" dirty="0" err="1">
                <a:solidFill>
                  <a:schemeClr val="tx1"/>
                </a:solidFill>
              </a:rPr>
              <a:t>Selanjutnya</a:t>
            </a:r>
            <a:r>
              <a:rPr lang="en-US" sz="2000" dirty="0">
                <a:solidFill>
                  <a:schemeClr val="tx1"/>
                </a:solidFill>
              </a:rPr>
              <a:t> </a:t>
            </a:r>
            <a:r>
              <a:rPr lang="en-US" sz="2000" dirty="0" err="1">
                <a:solidFill>
                  <a:schemeClr val="tx1"/>
                </a:solidFill>
              </a:rPr>
              <a:t>akan</a:t>
            </a:r>
            <a:r>
              <a:rPr lang="en-US" sz="2000" dirty="0">
                <a:solidFill>
                  <a:schemeClr val="tx1"/>
                </a:solidFill>
              </a:rPr>
              <a:t> </a:t>
            </a:r>
            <a:r>
              <a:rPr lang="en-US" sz="2000" dirty="0" err="1">
                <a:solidFill>
                  <a:schemeClr val="tx1"/>
                </a:solidFill>
              </a:rPr>
              <a:t>tampil</a:t>
            </a:r>
            <a:r>
              <a:rPr lang="en-US" sz="2000" dirty="0">
                <a:solidFill>
                  <a:schemeClr val="tx1"/>
                </a:solidFill>
              </a:rPr>
              <a:t> </a:t>
            </a:r>
            <a:r>
              <a:rPr lang="en-US" sz="2000" dirty="0" err="1">
                <a:solidFill>
                  <a:schemeClr val="tx1"/>
                </a:solidFill>
              </a:rPr>
              <a:t>jendela</a:t>
            </a:r>
            <a:r>
              <a:rPr lang="en-US" sz="2000" dirty="0">
                <a:solidFill>
                  <a:schemeClr val="tx1"/>
                </a:solidFill>
              </a:rPr>
              <a:t> </a:t>
            </a:r>
            <a:r>
              <a:rPr lang="en-US" sz="2000" dirty="0" err="1">
                <a:solidFill>
                  <a:schemeClr val="tx1"/>
                </a:solidFill>
              </a:rPr>
              <a:t>awal</a:t>
            </a:r>
            <a:r>
              <a:rPr lang="en-US" sz="2000" dirty="0">
                <a:solidFill>
                  <a:schemeClr val="tx1"/>
                </a:solidFill>
              </a:rPr>
              <a:t> </a:t>
            </a:r>
            <a:r>
              <a:rPr lang="en-US" sz="2000" dirty="0" err="1">
                <a:solidFill>
                  <a:schemeClr val="tx1"/>
                </a:solidFill>
              </a:rPr>
              <a:t>instalasi</a:t>
            </a:r>
            <a:r>
              <a:rPr lang="en-US" sz="2000" dirty="0">
                <a:solidFill>
                  <a:schemeClr val="tx1"/>
                </a:solidFill>
              </a:rPr>
              <a:t> Python </a:t>
            </a:r>
            <a:r>
              <a:rPr lang="en-US" sz="2000" dirty="0" err="1">
                <a:solidFill>
                  <a:schemeClr val="tx1"/>
                </a:solidFill>
              </a:rPr>
              <a:t>seperti</a:t>
            </a:r>
            <a:r>
              <a:rPr lang="en-US" sz="2000" dirty="0">
                <a:solidFill>
                  <a:schemeClr val="tx1"/>
                </a:solidFill>
              </a:rPr>
              <a:t> </a:t>
            </a:r>
            <a:r>
              <a:rPr lang="en-US" sz="2000" dirty="0" err="1">
                <a:solidFill>
                  <a:schemeClr val="tx1"/>
                </a:solidFill>
              </a:rPr>
              <a:t>gambar</a:t>
            </a:r>
            <a:r>
              <a:rPr lang="en-US" sz="2000" dirty="0">
                <a:solidFill>
                  <a:schemeClr val="tx1"/>
                </a:solidFill>
              </a:rPr>
              <a:t> di</a:t>
            </a:r>
            <a:r>
              <a:rPr lang="id-ID" sz="2000" dirty="0">
                <a:solidFill>
                  <a:schemeClr val="tx1"/>
                </a:solidFill>
              </a:rPr>
              <a:t>atas. </a:t>
            </a:r>
            <a:r>
              <a:rPr lang="en-US" sz="2000" dirty="0" err="1"/>
              <a:t>Centang</a:t>
            </a:r>
            <a:r>
              <a:rPr lang="en-US" sz="2000" dirty="0"/>
              <a:t> </a:t>
            </a:r>
            <a:r>
              <a:rPr lang="en-US" sz="2000" dirty="0" err="1"/>
              <a:t>pilihan</a:t>
            </a:r>
            <a:r>
              <a:rPr lang="en-US" sz="2000" dirty="0"/>
              <a:t> “</a:t>
            </a:r>
            <a:r>
              <a:rPr lang="en-US" sz="2000" b="1" dirty="0"/>
              <a:t>Add Python 3.7 to PATH</a:t>
            </a:r>
            <a:r>
              <a:rPr lang="en-US" sz="2000" dirty="0"/>
              <a:t>” di </a:t>
            </a:r>
            <a:r>
              <a:rPr lang="en-US" sz="2000" dirty="0" err="1"/>
              <a:t>bagian</a:t>
            </a:r>
            <a:r>
              <a:rPr lang="en-US" sz="2000" dirty="0"/>
              <a:t> </a:t>
            </a:r>
            <a:r>
              <a:rPr lang="en-US" sz="2000" dirty="0" err="1"/>
              <a:t>bawah</a:t>
            </a:r>
            <a:r>
              <a:rPr lang="en-US" sz="2000" dirty="0"/>
              <a:t> </a:t>
            </a:r>
            <a:r>
              <a:rPr lang="en-US" sz="2000" dirty="0" err="1"/>
              <a:t>jendela</a:t>
            </a:r>
            <a:r>
              <a:rPr lang="en-US" sz="2000" dirty="0"/>
              <a:t> (1). </a:t>
            </a:r>
            <a:r>
              <a:rPr lang="en-US" sz="2000" dirty="0" err="1"/>
              <a:t>Ini</a:t>
            </a:r>
            <a:r>
              <a:rPr lang="en-US" sz="2000" dirty="0"/>
              <a:t> </a:t>
            </a:r>
            <a:r>
              <a:rPr lang="en-US" sz="2000" dirty="0" err="1"/>
              <a:t>berguna</a:t>
            </a:r>
            <a:r>
              <a:rPr lang="en-US" sz="2000" dirty="0"/>
              <a:t> agar python interpreter </a:t>
            </a:r>
            <a:r>
              <a:rPr lang="en-US" sz="2000" dirty="0" err="1"/>
              <a:t>bisa</a:t>
            </a:r>
            <a:r>
              <a:rPr lang="en-US" sz="2000" dirty="0"/>
              <a:t> </a:t>
            </a:r>
            <a:r>
              <a:rPr lang="en-US" sz="2000" dirty="0" err="1"/>
              <a:t>diakses</a:t>
            </a:r>
            <a:r>
              <a:rPr lang="en-US" sz="2000" dirty="0"/>
              <a:t> </a:t>
            </a:r>
            <a:r>
              <a:rPr lang="en-US" sz="2000" dirty="0" err="1"/>
              <a:t>dari</a:t>
            </a:r>
            <a:r>
              <a:rPr lang="en-US" sz="2000" dirty="0"/>
              <a:t> </a:t>
            </a:r>
            <a:r>
              <a:rPr lang="en-US" sz="2000" dirty="0" err="1"/>
              <a:t>lokasi</a:t>
            </a:r>
            <a:r>
              <a:rPr lang="en-US" sz="2000" dirty="0"/>
              <a:t> mana </a:t>
            </a:r>
            <a:r>
              <a:rPr lang="en-US" sz="2000" dirty="0" err="1"/>
              <a:t>saja</a:t>
            </a:r>
            <a:r>
              <a:rPr lang="en-US" sz="2000" dirty="0"/>
              <a:t>. Setelah </a:t>
            </a:r>
            <a:r>
              <a:rPr lang="en-US" sz="2000" dirty="0" err="1"/>
              <a:t>itu</a:t>
            </a:r>
            <a:r>
              <a:rPr lang="en-US" sz="2000" dirty="0"/>
              <a:t> </a:t>
            </a:r>
            <a:r>
              <a:rPr lang="en-US" sz="2000" dirty="0" err="1"/>
              <a:t>klik</a:t>
            </a:r>
            <a:r>
              <a:rPr lang="en-US" sz="2000" dirty="0"/>
              <a:t> </a:t>
            </a:r>
            <a:r>
              <a:rPr lang="en-US" sz="2000" dirty="0" err="1"/>
              <a:t>tombol</a:t>
            </a:r>
            <a:r>
              <a:rPr lang="en-US" sz="2000" dirty="0"/>
              <a:t> “</a:t>
            </a:r>
            <a:r>
              <a:rPr lang="en-US" sz="2000" b="1" dirty="0"/>
              <a:t>Install Now</a:t>
            </a:r>
            <a:r>
              <a:rPr lang="en-US" sz="2000" dirty="0"/>
              <a:t>” (2). Proses </a:t>
            </a:r>
            <a:r>
              <a:rPr lang="en-US" sz="2000" dirty="0" err="1"/>
              <a:t>instalasi</a:t>
            </a:r>
            <a:r>
              <a:rPr lang="en-US" sz="2000" dirty="0"/>
              <a:t> </a:t>
            </a:r>
            <a:r>
              <a:rPr lang="en-US" sz="2000" dirty="0" err="1"/>
              <a:t>akan</a:t>
            </a:r>
            <a:r>
              <a:rPr lang="en-US" sz="2000" dirty="0"/>
              <a:t> </a:t>
            </a:r>
            <a:r>
              <a:rPr lang="en-US" sz="2000" dirty="0" err="1"/>
              <a:t>berlangsung</a:t>
            </a:r>
            <a:r>
              <a:rPr lang="en-US" sz="2000" dirty="0"/>
              <a:t> </a:t>
            </a:r>
            <a:r>
              <a:rPr lang="en-US" sz="2000" dirty="0" err="1"/>
              <a:t>beberapa</a:t>
            </a:r>
            <a:r>
              <a:rPr lang="en-US" sz="2000" dirty="0"/>
              <a:t> </a:t>
            </a:r>
            <a:r>
              <a:rPr lang="en-US" sz="2000" dirty="0" err="1"/>
              <a:t>saat</a:t>
            </a:r>
            <a:r>
              <a:rPr lang="en-US" sz="2000" dirty="0"/>
              <a:t>.</a:t>
            </a:r>
            <a:endParaRPr lang="en-US" sz="2000" dirty="0">
              <a:solidFill>
                <a:schemeClr val="tx1"/>
              </a:solidFill>
            </a:endParaRPr>
          </a:p>
        </p:txBody>
      </p:sp>
      <p:pic>
        <p:nvPicPr>
          <p:cNvPr id="6" name="Tampungan Gambar 5">
            <a:extLst>
              <a:ext uri="{FF2B5EF4-FFF2-40B4-BE49-F238E27FC236}">
                <a16:creationId xmlns:a16="http://schemas.microsoft.com/office/drawing/2014/main" id="{FA8BDDB3-65C8-4FF3-83A5-7A5174B675CF}"/>
              </a:ext>
            </a:extLst>
          </p:cNvPr>
          <p:cNvPicPr>
            <a:picLocks noGrp="1" noChangeAspect="1"/>
          </p:cNvPicPr>
          <p:nvPr>
            <p:ph type="pic" idx="1"/>
          </p:nvPr>
        </p:nvPicPr>
        <p:blipFill>
          <a:blip r:embed="rId2"/>
          <a:stretch>
            <a:fillRect/>
          </a:stretch>
        </p:blipFill>
        <p:spPr>
          <a:xfrm>
            <a:off x="3917296" y="634965"/>
            <a:ext cx="6259232" cy="3854970"/>
          </a:xfrm>
        </p:spPr>
      </p:pic>
    </p:spTree>
    <p:extLst>
      <p:ext uri="{BB962C8B-B14F-4D97-AF65-F5344CB8AC3E}">
        <p14:creationId xmlns:p14="http://schemas.microsoft.com/office/powerpoint/2010/main" val="129919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9851EAC-D5D3-4649-BDCC-DE46DB947ECE}"/>
              </a:ext>
            </a:extLst>
          </p:cNvPr>
          <p:cNvSpPr>
            <a:spLocks noGrp="1"/>
          </p:cNvSpPr>
          <p:nvPr>
            <p:ph type="title"/>
          </p:nvPr>
        </p:nvSpPr>
        <p:spPr/>
        <p:txBody>
          <a:bodyPr/>
          <a:lstStyle/>
          <a:p>
            <a:r>
              <a:rPr lang="id-ID" dirty="0"/>
              <a:t>Tunggu sampai proses </a:t>
            </a:r>
            <a:r>
              <a:rPr lang="id-ID" dirty="0" err="1"/>
              <a:t>installasi</a:t>
            </a:r>
            <a:r>
              <a:rPr lang="id-ID" dirty="0"/>
              <a:t> </a:t>
            </a:r>
            <a:r>
              <a:rPr lang="id-ID" dirty="0" err="1"/>
              <a:t>python</a:t>
            </a:r>
            <a:r>
              <a:rPr lang="id-ID" dirty="0"/>
              <a:t> selesai</a:t>
            </a:r>
            <a:endParaRPr lang="en-US" dirty="0"/>
          </a:p>
        </p:txBody>
      </p:sp>
      <p:pic>
        <p:nvPicPr>
          <p:cNvPr id="6" name="Tampungan Gambar 5">
            <a:extLst>
              <a:ext uri="{FF2B5EF4-FFF2-40B4-BE49-F238E27FC236}">
                <a16:creationId xmlns:a16="http://schemas.microsoft.com/office/drawing/2014/main" id="{8E455569-4868-4802-92D2-7E108FF73CD3}"/>
              </a:ext>
            </a:extLst>
          </p:cNvPr>
          <p:cNvPicPr>
            <a:picLocks noGrp="1" noChangeAspect="1"/>
          </p:cNvPicPr>
          <p:nvPr>
            <p:ph type="pic" idx="1"/>
          </p:nvPr>
        </p:nvPicPr>
        <p:blipFill>
          <a:blip r:embed="rId2"/>
          <a:stretch>
            <a:fillRect/>
          </a:stretch>
        </p:blipFill>
        <p:spPr>
          <a:xfrm>
            <a:off x="3917296" y="634965"/>
            <a:ext cx="6259232" cy="3854970"/>
          </a:xfrm>
        </p:spPr>
      </p:pic>
    </p:spTree>
    <p:extLst>
      <p:ext uri="{BB962C8B-B14F-4D97-AF65-F5344CB8AC3E}">
        <p14:creationId xmlns:p14="http://schemas.microsoft.com/office/powerpoint/2010/main" val="227926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mpungan Gambar 5">
            <a:extLst>
              <a:ext uri="{FF2B5EF4-FFF2-40B4-BE49-F238E27FC236}">
                <a16:creationId xmlns:a16="http://schemas.microsoft.com/office/drawing/2014/main" id="{D05C8402-E89D-4D5E-98E8-6A443F2FE098}"/>
              </a:ext>
            </a:extLst>
          </p:cNvPr>
          <p:cNvPicPr>
            <a:picLocks noGrp="1" noChangeAspect="1"/>
          </p:cNvPicPr>
          <p:nvPr>
            <p:ph type="pic" idx="1"/>
          </p:nvPr>
        </p:nvPicPr>
        <p:blipFill>
          <a:blip r:embed="rId2"/>
          <a:stretch>
            <a:fillRect/>
          </a:stretch>
        </p:blipFill>
        <p:spPr>
          <a:xfrm>
            <a:off x="3917296" y="634965"/>
            <a:ext cx="6259232" cy="3854970"/>
          </a:xfrm>
        </p:spPr>
      </p:pic>
      <p:sp>
        <p:nvSpPr>
          <p:cNvPr id="8" name="Tampungan Teks 3">
            <a:extLst>
              <a:ext uri="{FF2B5EF4-FFF2-40B4-BE49-F238E27FC236}">
                <a16:creationId xmlns:a16="http://schemas.microsoft.com/office/drawing/2014/main" id="{3DF6E285-5B21-47A1-AE82-EEF4A5BB7BCF}"/>
              </a:ext>
            </a:extLst>
          </p:cNvPr>
          <p:cNvSpPr>
            <a:spLocks noGrp="1"/>
          </p:cNvSpPr>
          <p:nvPr>
            <p:ph type="title"/>
          </p:nvPr>
        </p:nvSpPr>
        <p:spPr>
          <a:xfrm>
            <a:off x="2589213" y="4797287"/>
            <a:ext cx="8915400" cy="782086"/>
          </a:xfrm>
        </p:spPr>
        <p:txBody>
          <a:bodyPr>
            <a:normAutofit fontScale="90000"/>
          </a:bodyPr>
          <a:lstStyle/>
          <a:p>
            <a:r>
              <a:rPr lang="en-US" dirty="0"/>
              <a:t>Setelah </a:t>
            </a:r>
            <a:r>
              <a:rPr lang="en-US" dirty="0" err="1"/>
              <a:t>selesai</a:t>
            </a:r>
            <a:r>
              <a:rPr lang="en-US" dirty="0"/>
              <a:t>, </a:t>
            </a:r>
            <a:r>
              <a:rPr lang="en-US" dirty="0" err="1"/>
              <a:t>akan</a:t>
            </a:r>
            <a:r>
              <a:rPr lang="en-US" dirty="0"/>
              <a:t> </a:t>
            </a:r>
            <a:r>
              <a:rPr lang="en-US" dirty="0" err="1"/>
              <a:t>tampil</a:t>
            </a:r>
            <a:r>
              <a:rPr lang="en-US" dirty="0"/>
              <a:t> </a:t>
            </a:r>
            <a:r>
              <a:rPr lang="en-US" dirty="0" err="1"/>
              <a:t>jendela</a:t>
            </a:r>
            <a:r>
              <a:rPr lang="en-US" dirty="0"/>
              <a:t> “</a:t>
            </a:r>
            <a:r>
              <a:rPr lang="en-US" b="1" dirty="0"/>
              <a:t>Setup was successful</a:t>
            </a:r>
            <a:r>
              <a:rPr lang="en-US" dirty="0"/>
              <a:t>“. </a:t>
            </a:r>
            <a:r>
              <a:rPr lang="id-ID" dirty="0"/>
              <a:t>Kemudian </a:t>
            </a:r>
            <a:r>
              <a:rPr lang="en-US" dirty="0" err="1"/>
              <a:t>klik</a:t>
            </a:r>
            <a:r>
              <a:rPr lang="en-US" dirty="0"/>
              <a:t> </a:t>
            </a:r>
            <a:r>
              <a:rPr lang="en-US" dirty="0" err="1"/>
              <a:t>tombol</a:t>
            </a:r>
            <a:r>
              <a:rPr lang="en-US" dirty="0"/>
              <a:t> “</a:t>
            </a:r>
            <a:r>
              <a:rPr lang="en-US" b="1" dirty="0"/>
              <a:t>Close</a:t>
            </a:r>
            <a:r>
              <a:rPr lang="en-US" dirty="0"/>
              <a:t>“.</a:t>
            </a:r>
          </a:p>
        </p:txBody>
      </p:sp>
    </p:spTree>
    <p:extLst>
      <p:ext uri="{BB962C8B-B14F-4D97-AF65-F5344CB8AC3E}">
        <p14:creationId xmlns:p14="http://schemas.microsoft.com/office/powerpoint/2010/main" val="83078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34CF45-411F-4A91-AEA8-371B6081CECD}"/>
              </a:ext>
            </a:extLst>
          </p:cNvPr>
          <p:cNvSpPr>
            <a:spLocks noGrp="1"/>
          </p:cNvSpPr>
          <p:nvPr>
            <p:ph type="title"/>
          </p:nvPr>
        </p:nvSpPr>
        <p:spPr>
          <a:xfrm>
            <a:off x="2589213" y="3428999"/>
            <a:ext cx="8915400" cy="2746513"/>
          </a:xfrm>
        </p:spPr>
        <p:txBody>
          <a:bodyPr>
            <a:normAutofit/>
          </a:bodyPr>
          <a:lstStyle/>
          <a:p>
            <a:pPr fontAlgn="base"/>
            <a:r>
              <a:rPr lang="en-US" dirty="0" err="1"/>
              <a:t>Selanjutnya</a:t>
            </a:r>
            <a:r>
              <a:rPr lang="en-US" dirty="0"/>
              <a:t> </a:t>
            </a:r>
            <a:r>
              <a:rPr lang="en-US" dirty="0" err="1"/>
              <a:t>periksa</a:t>
            </a:r>
            <a:r>
              <a:rPr lang="en-US" dirty="0"/>
              <a:t> di </a:t>
            </a:r>
            <a:r>
              <a:rPr lang="en-US" dirty="0" err="1"/>
              <a:t>bagian</a:t>
            </a:r>
            <a:r>
              <a:rPr lang="en-US" dirty="0"/>
              <a:t> Menu Windows, </a:t>
            </a:r>
            <a:r>
              <a:rPr lang="en-US" dirty="0" err="1"/>
              <a:t>lalu</a:t>
            </a:r>
            <a:r>
              <a:rPr lang="en-US" dirty="0"/>
              <a:t> </a:t>
            </a:r>
            <a:r>
              <a:rPr lang="en-US" dirty="0" err="1"/>
              <a:t>cari</a:t>
            </a:r>
            <a:r>
              <a:rPr lang="en-US" dirty="0"/>
              <a:t> Python 3.7. Anda </a:t>
            </a:r>
            <a:r>
              <a:rPr lang="en-US" dirty="0" err="1"/>
              <a:t>akan</a:t>
            </a:r>
            <a:r>
              <a:rPr lang="en-US" dirty="0"/>
              <a:t> </a:t>
            </a:r>
            <a:r>
              <a:rPr lang="en-US" dirty="0" err="1"/>
              <a:t>mendapati</a:t>
            </a:r>
            <a:r>
              <a:rPr lang="en-US" dirty="0"/>
              <a:t> 4 file </a:t>
            </a:r>
            <a:r>
              <a:rPr lang="en-US" dirty="0" err="1"/>
              <a:t>dalam</a:t>
            </a:r>
            <a:r>
              <a:rPr lang="en-US" dirty="0"/>
              <a:t> menu </a:t>
            </a:r>
            <a:r>
              <a:rPr lang="en-US" dirty="0" err="1"/>
              <a:t>ini</a:t>
            </a:r>
            <a:r>
              <a:rPr lang="en-US" dirty="0"/>
              <a:t>:</a:t>
            </a:r>
            <a:br>
              <a:rPr lang="id-ID" dirty="0"/>
            </a:br>
            <a:br>
              <a:rPr lang="en-US" dirty="0"/>
            </a:br>
            <a:r>
              <a:rPr lang="en-US" b="1" dirty="0"/>
              <a:t>IDLE (Python 3.7)</a:t>
            </a:r>
            <a:br>
              <a:rPr lang="en-US" dirty="0"/>
            </a:br>
            <a:r>
              <a:rPr lang="en-US" b="1" dirty="0"/>
              <a:t>Python 3.7</a:t>
            </a:r>
            <a:br>
              <a:rPr lang="en-US" dirty="0"/>
            </a:br>
            <a:r>
              <a:rPr lang="en-US" b="1" dirty="0"/>
              <a:t>Python 3.7 Manual</a:t>
            </a:r>
            <a:br>
              <a:rPr lang="en-US" dirty="0"/>
            </a:br>
            <a:r>
              <a:rPr lang="en-US" b="1" dirty="0"/>
              <a:t>Python 3.7 Module Docs</a:t>
            </a:r>
            <a:endParaRPr lang="en-US" dirty="0"/>
          </a:p>
        </p:txBody>
      </p:sp>
      <p:pic>
        <p:nvPicPr>
          <p:cNvPr id="6" name="Tampungan Gambar 5">
            <a:extLst>
              <a:ext uri="{FF2B5EF4-FFF2-40B4-BE49-F238E27FC236}">
                <a16:creationId xmlns:a16="http://schemas.microsoft.com/office/drawing/2014/main" id="{D2C2D249-C49B-4BC1-AE59-3E8EDCB65301}"/>
              </a:ext>
            </a:extLst>
          </p:cNvPr>
          <p:cNvPicPr>
            <a:picLocks noGrp="1" noChangeAspect="1"/>
          </p:cNvPicPr>
          <p:nvPr>
            <p:ph type="pic" idx="1"/>
          </p:nvPr>
        </p:nvPicPr>
        <p:blipFill>
          <a:blip r:embed="rId2"/>
          <a:stretch>
            <a:fillRect/>
          </a:stretch>
        </p:blipFill>
        <p:spPr>
          <a:xfrm>
            <a:off x="4861308" y="1003282"/>
            <a:ext cx="4361865" cy="2108235"/>
          </a:xfrm>
        </p:spPr>
      </p:pic>
    </p:spTree>
    <p:extLst>
      <p:ext uri="{BB962C8B-B14F-4D97-AF65-F5344CB8AC3E}">
        <p14:creationId xmlns:p14="http://schemas.microsoft.com/office/powerpoint/2010/main" val="158134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802034C7-3440-474E-8029-18F19712391A}"/>
              </a:ext>
            </a:extLst>
          </p:cNvPr>
          <p:cNvSpPr>
            <a:spLocks noGrp="1"/>
          </p:cNvSpPr>
          <p:nvPr>
            <p:ph type="title"/>
          </p:nvPr>
        </p:nvSpPr>
        <p:spPr>
          <a:xfrm>
            <a:off x="2589212" y="609600"/>
            <a:ext cx="8915399" cy="1555864"/>
          </a:xfrm>
        </p:spPr>
        <p:txBody>
          <a:bodyPr>
            <a:normAutofit/>
          </a:bodyPr>
          <a:lstStyle/>
          <a:p>
            <a:pPr algn="ctr"/>
            <a:r>
              <a:rPr lang="pt-BR" sz="4200" b="1" dirty="0"/>
              <a:t>Jenis-jenis Tipe Data dalam Bahasa Python</a:t>
            </a:r>
            <a:endParaRPr lang="en-US" sz="4200" b="1" dirty="0"/>
          </a:p>
        </p:txBody>
      </p:sp>
      <p:sp>
        <p:nvSpPr>
          <p:cNvPr id="6" name="Tampungan Teks 5">
            <a:extLst>
              <a:ext uri="{FF2B5EF4-FFF2-40B4-BE49-F238E27FC236}">
                <a16:creationId xmlns:a16="http://schemas.microsoft.com/office/drawing/2014/main" id="{3E4D4CFF-B94B-4725-A3C8-838902D869CE}"/>
              </a:ext>
            </a:extLst>
          </p:cNvPr>
          <p:cNvSpPr>
            <a:spLocks noGrp="1"/>
          </p:cNvSpPr>
          <p:nvPr>
            <p:ph type="body" idx="1"/>
          </p:nvPr>
        </p:nvSpPr>
        <p:spPr>
          <a:xfrm>
            <a:off x="2589212" y="2651068"/>
            <a:ext cx="8915399" cy="2861836"/>
          </a:xfrm>
        </p:spPr>
        <p:txBody>
          <a:bodyPr>
            <a:noAutofit/>
          </a:bodyPr>
          <a:lstStyle/>
          <a:p>
            <a:r>
              <a:rPr lang="en-US" sz="2200" dirty="0" err="1">
                <a:solidFill>
                  <a:schemeClr val="tx1"/>
                </a:solidFill>
              </a:rPr>
              <a:t>Dalam</a:t>
            </a:r>
            <a:r>
              <a:rPr lang="en-US" sz="2200" dirty="0">
                <a:solidFill>
                  <a:schemeClr val="tx1"/>
                </a:solidFill>
              </a:rPr>
              <a:t> </a:t>
            </a:r>
            <a:r>
              <a:rPr lang="en-US" sz="2200" dirty="0" err="1">
                <a:solidFill>
                  <a:schemeClr val="tx1"/>
                </a:solidFill>
              </a:rPr>
              <a:t>bahasa</a:t>
            </a:r>
            <a:r>
              <a:rPr lang="en-US" sz="2200" dirty="0">
                <a:solidFill>
                  <a:schemeClr val="tx1"/>
                </a:solidFill>
              </a:rPr>
              <a:t> </a:t>
            </a:r>
            <a:r>
              <a:rPr lang="en-US" sz="2200" dirty="0" err="1">
                <a:solidFill>
                  <a:schemeClr val="tx1"/>
                </a:solidFill>
              </a:rPr>
              <a:t>pemrograman</a:t>
            </a:r>
            <a:r>
              <a:rPr lang="en-US" sz="2200" dirty="0">
                <a:solidFill>
                  <a:schemeClr val="tx1"/>
                </a:solidFill>
              </a:rPr>
              <a:t> Python, </a:t>
            </a:r>
            <a:r>
              <a:rPr lang="en-US" sz="2200" dirty="0" err="1">
                <a:solidFill>
                  <a:schemeClr val="tx1"/>
                </a:solidFill>
              </a:rPr>
              <a:t>terdapat</a:t>
            </a:r>
            <a:r>
              <a:rPr lang="en-US" sz="2200" dirty="0">
                <a:solidFill>
                  <a:schemeClr val="tx1"/>
                </a:solidFill>
              </a:rPr>
              <a:t> </a:t>
            </a:r>
            <a:r>
              <a:rPr lang="id-ID" sz="2200" dirty="0">
                <a:solidFill>
                  <a:schemeClr val="tx1"/>
                </a:solidFill>
              </a:rPr>
              <a:t>beberapa</a:t>
            </a:r>
            <a:r>
              <a:rPr lang="en-US" sz="2200" dirty="0">
                <a:solidFill>
                  <a:schemeClr val="tx1"/>
                </a:solidFill>
              </a:rPr>
              <a:t> </a:t>
            </a:r>
            <a:r>
              <a:rPr lang="en-US" sz="2200" dirty="0" err="1">
                <a:solidFill>
                  <a:schemeClr val="tx1"/>
                </a:solidFill>
              </a:rPr>
              <a:t>tipe</a:t>
            </a:r>
            <a:r>
              <a:rPr lang="en-US" sz="2200" dirty="0">
                <a:solidFill>
                  <a:schemeClr val="tx1"/>
                </a:solidFill>
              </a:rPr>
              <a:t> data </a:t>
            </a:r>
            <a:r>
              <a:rPr lang="en-US" sz="2200" dirty="0" err="1">
                <a:solidFill>
                  <a:schemeClr val="tx1"/>
                </a:solidFill>
              </a:rPr>
              <a:t>dasar</a:t>
            </a:r>
            <a:r>
              <a:rPr lang="id-ID" sz="2200" dirty="0">
                <a:solidFill>
                  <a:schemeClr val="tx1"/>
                </a:solidFill>
              </a:rPr>
              <a:t> yang sering digunakan :</a:t>
            </a:r>
          </a:p>
          <a:p>
            <a:pPr marL="342900" indent="-342900">
              <a:buFontTx/>
              <a:buChar char="-"/>
            </a:pPr>
            <a:r>
              <a:rPr lang="id-ID" sz="2200" b="1" dirty="0" err="1">
                <a:solidFill>
                  <a:schemeClr val="tx1"/>
                </a:solidFill>
              </a:rPr>
              <a:t>Number</a:t>
            </a:r>
            <a:endParaRPr lang="id-ID" sz="2200" b="1" dirty="0">
              <a:solidFill>
                <a:schemeClr val="tx1"/>
              </a:solidFill>
            </a:endParaRPr>
          </a:p>
          <a:p>
            <a:pPr marL="342900" indent="-342900">
              <a:buFontTx/>
              <a:buChar char="-"/>
            </a:pPr>
            <a:r>
              <a:rPr lang="id-ID" sz="2200" b="1" dirty="0" err="1">
                <a:solidFill>
                  <a:schemeClr val="tx1"/>
                </a:solidFill>
              </a:rPr>
              <a:t>String</a:t>
            </a:r>
            <a:endParaRPr lang="id-ID" sz="2200" b="1" dirty="0">
              <a:solidFill>
                <a:schemeClr val="tx1"/>
              </a:solidFill>
            </a:endParaRPr>
          </a:p>
          <a:p>
            <a:pPr marL="342900" indent="-342900">
              <a:buFontTx/>
              <a:buChar char="-"/>
            </a:pPr>
            <a:r>
              <a:rPr lang="id-ID" sz="2200" b="1" dirty="0" err="1">
                <a:solidFill>
                  <a:schemeClr val="tx1"/>
                </a:solidFill>
              </a:rPr>
              <a:t>Boolean</a:t>
            </a:r>
            <a:endParaRPr lang="id-ID" sz="2200" b="1" dirty="0">
              <a:solidFill>
                <a:schemeClr val="tx1"/>
              </a:solidFill>
            </a:endParaRPr>
          </a:p>
          <a:p>
            <a:pPr marL="342900" indent="-342900">
              <a:buFontTx/>
              <a:buChar char="-"/>
            </a:pPr>
            <a:r>
              <a:rPr lang="id-ID" sz="2200" b="1" dirty="0">
                <a:solidFill>
                  <a:schemeClr val="tx1"/>
                </a:solidFill>
              </a:rPr>
              <a:t>Bit</a:t>
            </a:r>
          </a:p>
        </p:txBody>
      </p:sp>
    </p:spTree>
    <p:extLst>
      <p:ext uri="{BB962C8B-B14F-4D97-AF65-F5344CB8AC3E}">
        <p14:creationId xmlns:p14="http://schemas.microsoft.com/office/powerpoint/2010/main" val="225285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172A1AB-F74F-477E-9B25-30DC3530915F}"/>
              </a:ext>
            </a:extLst>
          </p:cNvPr>
          <p:cNvSpPr>
            <a:spLocks noGrp="1"/>
          </p:cNvSpPr>
          <p:nvPr>
            <p:ph type="title"/>
          </p:nvPr>
        </p:nvSpPr>
        <p:spPr>
          <a:xfrm>
            <a:off x="2589212" y="609600"/>
            <a:ext cx="8915399" cy="1139687"/>
          </a:xfrm>
        </p:spPr>
        <p:txBody>
          <a:bodyPr>
            <a:noAutofit/>
          </a:bodyPr>
          <a:lstStyle/>
          <a:p>
            <a:r>
              <a:rPr lang="id-ID" sz="2200" dirty="0"/>
              <a:t>Dan </a:t>
            </a:r>
            <a:r>
              <a:rPr lang="id-ID" sz="2200" dirty="0" err="1"/>
              <a:t>dibawah</a:t>
            </a:r>
            <a:r>
              <a:rPr lang="id-ID" sz="2200" dirty="0"/>
              <a:t> ini adalah contoh program singkat </a:t>
            </a:r>
            <a:r>
              <a:rPr lang="id-ID" sz="2200" dirty="0" err="1"/>
              <a:t>masing</a:t>
            </a:r>
            <a:r>
              <a:rPr lang="id-ID" sz="2200" dirty="0"/>
              <a:t> – </a:t>
            </a:r>
            <a:r>
              <a:rPr lang="id-ID" sz="2200" dirty="0" err="1"/>
              <a:t>masing</a:t>
            </a:r>
            <a:r>
              <a:rPr lang="id-ID" sz="2200" dirty="0"/>
              <a:t> tipe data berikut dengan hasil programnya </a:t>
            </a:r>
            <a:endParaRPr lang="en-US" sz="2200" dirty="0"/>
          </a:p>
        </p:txBody>
      </p:sp>
      <p:pic>
        <p:nvPicPr>
          <p:cNvPr id="4" name="Gambar 3">
            <a:extLst>
              <a:ext uri="{FF2B5EF4-FFF2-40B4-BE49-F238E27FC236}">
                <a16:creationId xmlns:a16="http://schemas.microsoft.com/office/drawing/2014/main" id="{FF549ED8-2AF9-4D98-A8CB-98F89C67E550}"/>
              </a:ext>
            </a:extLst>
          </p:cNvPr>
          <p:cNvPicPr>
            <a:picLocks noChangeAspect="1"/>
          </p:cNvPicPr>
          <p:nvPr/>
        </p:nvPicPr>
        <p:blipFill>
          <a:blip r:embed="rId2"/>
          <a:stretch>
            <a:fillRect/>
          </a:stretch>
        </p:blipFill>
        <p:spPr>
          <a:xfrm>
            <a:off x="2589211" y="2168930"/>
            <a:ext cx="8915399" cy="4079470"/>
          </a:xfrm>
          <a:prstGeom prst="rect">
            <a:avLst/>
          </a:prstGeom>
        </p:spPr>
      </p:pic>
    </p:spTree>
    <p:extLst>
      <p:ext uri="{BB962C8B-B14F-4D97-AF65-F5344CB8AC3E}">
        <p14:creationId xmlns:p14="http://schemas.microsoft.com/office/powerpoint/2010/main" val="965334528"/>
      </p:ext>
    </p:extLst>
  </p:cSld>
  <p:clrMapOvr>
    <a:masterClrMapping/>
  </p:clrMapOvr>
</p:sld>
</file>

<file path=ppt/theme/theme1.xml><?xml version="1.0" encoding="utf-8"?>
<a:theme xmlns:a="http://schemas.openxmlformats.org/drawingml/2006/main" name="Utas">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1656</TotalTime>
  <Words>1116</Words>
  <Application>Microsoft Office PowerPoint</Application>
  <PresentationFormat>Layar Lebar</PresentationFormat>
  <Paragraphs>89</Paragraphs>
  <Slides>28</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28</vt:i4>
      </vt:variant>
    </vt:vector>
  </HeadingPairs>
  <TitlesOfParts>
    <vt:vector size="32" baseType="lpstr">
      <vt:lpstr>Arial</vt:lpstr>
      <vt:lpstr>Century Gothic</vt:lpstr>
      <vt:lpstr>Wingdings 3</vt:lpstr>
      <vt:lpstr>Utas</vt:lpstr>
      <vt:lpstr>PENGENALAN PYTHON DAN INSTALASI PYTHON PADA WINDOWS</vt:lpstr>
      <vt:lpstr>BAHASA PEMROGRAMAN PYTHON</vt:lpstr>
      <vt:lpstr>INSTALASI PYTHON </vt:lpstr>
      <vt:lpstr>Selanjutnya akan tampil jendela awal instalasi Python seperti gambar diatas. Centang pilihan “Add Python 3.7 to PATH” di bagian bawah jendela (1). Ini berguna agar python interpreter bisa diakses dari lokasi mana saja. Setelah itu klik tombol “Install Now” (2). Proses instalasi akan berlangsung beberapa saat.</vt:lpstr>
      <vt:lpstr>Tunggu sampai proses installasi python selesai</vt:lpstr>
      <vt:lpstr>Setelah selesai, akan tampil jendela “Setup was successful“. Kemudian klik tombol “Close“.</vt:lpstr>
      <vt:lpstr>Selanjutnya periksa di bagian Menu Windows, lalu cari Python 3.7. Anda akan mendapati 4 file dalam menu ini:  IDLE (Python 3.7) Python 3.7 Python 3.7 Manual Python 3.7 Module Docs</vt:lpstr>
      <vt:lpstr>Jenis-jenis Tipe Data dalam Bahasa Python</vt:lpstr>
      <vt:lpstr>Dan dibawah ini adalah contoh program singkat masing – masing tipe data berikut dengan hasil programnya </vt:lpstr>
      <vt:lpstr>Tipe Data String</vt:lpstr>
      <vt:lpstr>Cara Pembuatan Tipe Data String Python</vt:lpstr>
      <vt:lpstr>Tipe Data Number</vt:lpstr>
      <vt:lpstr>Tipe Data Boolean</vt:lpstr>
      <vt:lpstr>Cara Penggunaan Tipe Data Boolean Python</vt:lpstr>
      <vt:lpstr>Operator Bitwise</vt:lpstr>
      <vt:lpstr>Presentasi PowerPoint</vt:lpstr>
      <vt:lpstr>Presentasi PowerPoint</vt:lpstr>
      <vt:lpstr>Package Manager PIP</vt:lpstr>
      <vt:lpstr>Cara Instalasi dan Command – command Dasar pada PIP</vt:lpstr>
      <vt:lpstr>Cara Instalasi dan Command – command Dasar pada Easy_Install</vt:lpstr>
      <vt:lpstr>Presentasi PowerPoint</vt:lpstr>
      <vt:lpstr>Variabel</vt:lpstr>
      <vt:lpstr>Cara Pembuatan Variabel dalam Bahasa Python</vt:lpstr>
      <vt:lpstr>Tuple</vt:lpstr>
      <vt:lpstr>Cara Membuat Tuple di Python</vt:lpstr>
      <vt:lpstr>Dictionary</vt:lpstr>
      <vt:lpstr>Presentasi PowerPoint</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PYTHON DAN INSTALASI PYTHON PADA WINDOWS</dc:title>
  <dc:creator>Rizky Nugraha Putra</dc:creator>
  <cp:lastModifiedBy>Rizky Nugraha Putra</cp:lastModifiedBy>
  <cp:revision>24</cp:revision>
  <dcterms:created xsi:type="dcterms:W3CDTF">2019-03-21T14:27:31Z</dcterms:created>
  <dcterms:modified xsi:type="dcterms:W3CDTF">2019-03-22T18:04:29Z</dcterms:modified>
</cp:coreProperties>
</file>