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4660" autoAdjust="0"/>
  </p:normalViewPr>
  <p:slideViewPr>
    <p:cSldViewPr>
      <p:cViewPr>
        <p:scale>
          <a:sx n="33" d="100"/>
          <a:sy n="33" d="100"/>
        </p:scale>
        <p:origin x="-2790" y="-9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F68E0C-25CB-42EC-8986-D318BD5C87DB}"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AAA90-2C06-490B-B967-7B4BB45F8F9D}" type="slidenum">
              <a:rPr lang="en-US" smtClean="0"/>
              <a:t>‹#›</a:t>
            </a:fld>
            <a:endParaRPr lang="en-US"/>
          </a:p>
        </p:txBody>
      </p:sp>
    </p:spTree>
    <p:extLst>
      <p:ext uri="{BB962C8B-B14F-4D97-AF65-F5344CB8AC3E}">
        <p14:creationId xmlns:p14="http://schemas.microsoft.com/office/powerpoint/2010/main" val="373256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8E0C-25CB-42EC-8986-D318BD5C87DB}"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AAA90-2C06-490B-B967-7B4BB45F8F9D}" type="slidenum">
              <a:rPr lang="en-US" smtClean="0"/>
              <a:t>‹#›</a:t>
            </a:fld>
            <a:endParaRPr lang="en-US"/>
          </a:p>
        </p:txBody>
      </p:sp>
    </p:spTree>
    <p:extLst>
      <p:ext uri="{BB962C8B-B14F-4D97-AF65-F5344CB8AC3E}">
        <p14:creationId xmlns:p14="http://schemas.microsoft.com/office/powerpoint/2010/main" val="370106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8E0C-25CB-42EC-8986-D318BD5C87DB}"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AAA90-2C06-490B-B967-7B4BB45F8F9D}" type="slidenum">
              <a:rPr lang="en-US" smtClean="0"/>
              <a:t>‹#›</a:t>
            </a:fld>
            <a:endParaRPr lang="en-US"/>
          </a:p>
        </p:txBody>
      </p:sp>
    </p:spTree>
    <p:extLst>
      <p:ext uri="{BB962C8B-B14F-4D97-AF65-F5344CB8AC3E}">
        <p14:creationId xmlns:p14="http://schemas.microsoft.com/office/powerpoint/2010/main" val="31222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8E0C-25CB-42EC-8986-D318BD5C87DB}"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AAA90-2C06-490B-B967-7B4BB45F8F9D}" type="slidenum">
              <a:rPr lang="en-US" smtClean="0"/>
              <a:t>‹#›</a:t>
            </a:fld>
            <a:endParaRPr lang="en-US"/>
          </a:p>
        </p:txBody>
      </p:sp>
    </p:spTree>
    <p:extLst>
      <p:ext uri="{BB962C8B-B14F-4D97-AF65-F5344CB8AC3E}">
        <p14:creationId xmlns:p14="http://schemas.microsoft.com/office/powerpoint/2010/main" val="382523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68E0C-25CB-42EC-8986-D318BD5C87DB}"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AAA90-2C06-490B-B967-7B4BB45F8F9D}" type="slidenum">
              <a:rPr lang="en-US" smtClean="0"/>
              <a:t>‹#›</a:t>
            </a:fld>
            <a:endParaRPr lang="en-US"/>
          </a:p>
        </p:txBody>
      </p:sp>
    </p:spTree>
    <p:extLst>
      <p:ext uri="{BB962C8B-B14F-4D97-AF65-F5344CB8AC3E}">
        <p14:creationId xmlns:p14="http://schemas.microsoft.com/office/powerpoint/2010/main" val="10198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F68E0C-25CB-42EC-8986-D318BD5C87DB}"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AAA90-2C06-490B-B967-7B4BB45F8F9D}" type="slidenum">
              <a:rPr lang="en-US" smtClean="0"/>
              <a:t>‹#›</a:t>
            </a:fld>
            <a:endParaRPr lang="en-US"/>
          </a:p>
        </p:txBody>
      </p:sp>
    </p:spTree>
    <p:extLst>
      <p:ext uri="{BB962C8B-B14F-4D97-AF65-F5344CB8AC3E}">
        <p14:creationId xmlns:p14="http://schemas.microsoft.com/office/powerpoint/2010/main" val="254929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F68E0C-25CB-42EC-8986-D318BD5C87DB}"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AAA90-2C06-490B-B967-7B4BB45F8F9D}" type="slidenum">
              <a:rPr lang="en-US" smtClean="0"/>
              <a:t>‹#›</a:t>
            </a:fld>
            <a:endParaRPr lang="en-US"/>
          </a:p>
        </p:txBody>
      </p:sp>
    </p:spTree>
    <p:extLst>
      <p:ext uri="{BB962C8B-B14F-4D97-AF65-F5344CB8AC3E}">
        <p14:creationId xmlns:p14="http://schemas.microsoft.com/office/powerpoint/2010/main" val="43160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F68E0C-25CB-42EC-8986-D318BD5C87DB}"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AAA90-2C06-490B-B967-7B4BB45F8F9D}" type="slidenum">
              <a:rPr lang="en-US" smtClean="0"/>
              <a:t>‹#›</a:t>
            </a:fld>
            <a:endParaRPr lang="en-US"/>
          </a:p>
        </p:txBody>
      </p:sp>
    </p:spTree>
    <p:extLst>
      <p:ext uri="{BB962C8B-B14F-4D97-AF65-F5344CB8AC3E}">
        <p14:creationId xmlns:p14="http://schemas.microsoft.com/office/powerpoint/2010/main" val="185219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68E0C-25CB-42EC-8986-D318BD5C87DB}" type="datetimeFigureOut">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8AAA90-2C06-490B-B967-7B4BB45F8F9D}" type="slidenum">
              <a:rPr lang="en-US" smtClean="0"/>
              <a:t>‹#›</a:t>
            </a:fld>
            <a:endParaRPr lang="en-US"/>
          </a:p>
        </p:txBody>
      </p:sp>
    </p:spTree>
    <p:extLst>
      <p:ext uri="{BB962C8B-B14F-4D97-AF65-F5344CB8AC3E}">
        <p14:creationId xmlns:p14="http://schemas.microsoft.com/office/powerpoint/2010/main" val="68834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68E0C-25CB-42EC-8986-D318BD5C87DB}"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AAA90-2C06-490B-B967-7B4BB45F8F9D}" type="slidenum">
              <a:rPr lang="en-US" smtClean="0"/>
              <a:t>‹#›</a:t>
            </a:fld>
            <a:endParaRPr lang="en-US"/>
          </a:p>
        </p:txBody>
      </p:sp>
    </p:spTree>
    <p:extLst>
      <p:ext uri="{BB962C8B-B14F-4D97-AF65-F5344CB8AC3E}">
        <p14:creationId xmlns:p14="http://schemas.microsoft.com/office/powerpoint/2010/main" val="384751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68E0C-25CB-42EC-8986-D318BD5C87DB}"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AAA90-2C06-490B-B967-7B4BB45F8F9D}" type="slidenum">
              <a:rPr lang="en-US" smtClean="0"/>
              <a:t>‹#›</a:t>
            </a:fld>
            <a:endParaRPr lang="en-US"/>
          </a:p>
        </p:txBody>
      </p:sp>
    </p:spTree>
    <p:extLst>
      <p:ext uri="{BB962C8B-B14F-4D97-AF65-F5344CB8AC3E}">
        <p14:creationId xmlns:p14="http://schemas.microsoft.com/office/powerpoint/2010/main" val="17725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68E0C-25CB-42EC-8986-D318BD5C87DB}" type="datetimeFigureOut">
              <a:rPr lang="en-US" smtClean="0"/>
              <a:t>6/17/2021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AAA90-2C06-490B-B967-7B4BB45F8F9D}" type="slidenum">
              <a:rPr lang="en-US" smtClean="0"/>
              <a:t>‹#›</a:t>
            </a:fld>
            <a:endParaRPr lang="en-US"/>
          </a:p>
        </p:txBody>
      </p:sp>
    </p:spTree>
    <p:extLst>
      <p:ext uri="{BB962C8B-B14F-4D97-AF65-F5344CB8AC3E}">
        <p14:creationId xmlns:p14="http://schemas.microsoft.com/office/powerpoint/2010/main" val="401136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116632"/>
            <a:ext cx="8712968" cy="1224136"/>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solidFill>
                  <a:schemeClr val="bg1"/>
                </a:solidFill>
              </a:rPr>
              <a:t>Ruang </a:t>
            </a:r>
            <a:r>
              <a:rPr lang="id-ID" sz="1600" dirty="0" smtClean="0">
                <a:solidFill>
                  <a:schemeClr val="bg1"/>
                </a:solidFill>
              </a:rPr>
              <a:t>BUKU</a:t>
            </a:r>
          </a:p>
          <a:p>
            <a:pPr algn="ctr"/>
            <a:r>
              <a:rPr lang="id-ID" sz="1600" dirty="0">
                <a:solidFill>
                  <a:schemeClr val="bg1"/>
                </a:solidFill>
              </a:rPr>
              <a:t>Tujuan :</a:t>
            </a:r>
          </a:p>
          <a:p>
            <a:pPr algn="ctr"/>
            <a:r>
              <a:rPr lang="id-ID" sz="1600" dirty="0">
                <a:solidFill>
                  <a:schemeClr val="bg1"/>
                </a:solidFill>
              </a:rPr>
              <a:t>Untuk memenuhi tugas mata kuliah web Programming semester 2 Sistem Informasi</a:t>
            </a:r>
          </a:p>
          <a:p>
            <a:pPr algn="ctr"/>
            <a:endParaRPr lang="id-ID" sz="1600" dirty="0" smtClean="0">
              <a:solidFill>
                <a:schemeClr val="bg1"/>
              </a:solidFill>
            </a:endParaRPr>
          </a:p>
        </p:txBody>
      </p:sp>
      <p:sp>
        <p:nvSpPr>
          <p:cNvPr id="5" name="Rectangle 4"/>
          <p:cNvSpPr/>
          <p:nvPr/>
        </p:nvSpPr>
        <p:spPr>
          <a:xfrm>
            <a:off x="323528" y="1412776"/>
            <a:ext cx="8712968" cy="5400600"/>
          </a:xfrm>
          <a:prstGeom prst="rect">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solidFill>
                <a:schemeClr val="bg1"/>
              </a:solidFill>
            </a:endParaRPr>
          </a:p>
          <a:p>
            <a:pPr algn="ctr"/>
            <a:r>
              <a:rPr lang="id-ID" sz="1600" dirty="0" smtClean="0">
                <a:solidFill>
                  <a:schemeClr val="bg1"/>
                </a:solidFill>
              </a:rPr>
              <a:t>Ide konsep :</a:t>
            </a:r>
          </a:p>
          <a:p>
            <a:pPr algn="just"/>
            <a:r>
              <a:rPr lang="id-ID" sz="1600" dirty="0" smtClean="0">
                <a:solidFill>
                  <a:schemeClr val="bg1"/>
                </a:solidFill>
              </a:rPr>
              <a:t>Membuat sebuah website informasi tentang perpustakaan online dimana isi konten akan menampilkan : </a:t>
            </a:r>
          </a:p>
          <a:p>
            <a:pPr marL="342900" indent="-342900" algn="just">
              <a:buAutoNum type="arabicPeriod"/>
            </a:pPr>
            <a:r>
              <a:rPr lang="id-ID" sz="1600" dirty="0" smtClean="0">
                <a:solidFill>
                  <a:schemeClr val="bg1"/>
                </a:solidFill>
              </a:rPr>
              <a:t>Home yang berisi slogan2 tentang membaca buku  </a:t>
            </a:r>
          </a:p>
          <a:p>
            <a:pPr marL="342900" indent="-342900" algn="just">
              <a:buAutoNum type="arabicPeriod"/>
            </a:pPr>
            <a:r>
              <a:rPr lang="id-ID" sz="1600" dirty="0" smtClean="0">
                <a:solidFill>
                  <a:schemeClr val="bg1"/>
                </a:solidFill>
              </a:rPr>
              <a:t>Genre buku yang berisi 5 genre buku yang terdiri dari knowledge, romance,mystery, fantasy dan horor .dan pada masing2 genre terdapat 2 contoh buku, cover beserta sinopsisnya . Dan ada  pilihan </a:t>
            </a:r>
            <a:r>
              <a:rPr lang="id-ID" sz="1600" i="1" u="sng" dirty="0" smtClean="0">
                <a:solidFill>
                  <a:schemeClr val="bg1"/>
                </a:solidFill>
              </a:rPr>
              <a:t>Baca selengkapnya </a:t>
            </a:r>
            <a:r>
              <a:rPr lang="id-ID" sz="1600" dirty="0">
                <a:solidFill>
                  <a:schemeClr val="bg1"/>
                </a:solidFill>
              </a:rPr>
              <a:t> </a:t>
            </a:r>
            <a:r>
              <a:rPr lang="id-ID" sz="1600" dirty="0" smtClean="0">
                <a:solidFill>
                  <a:schemeClr val="bg1"/>
                </a:solidFill>
              </a:rPr>
              <a:t>yg mengarahkan ke link blog untuk membaca sinopsis yang lebih lengkap.dan jika ingin membaca buku full versi user harus login .</a:t>
            </a:r>
          </a:p>
          <a:p>
            <a:pPr marL="342900" indent="-342900" algn="just">
              <a:buFont typeface="+mj-lt"/>
              <a:buAutoNum type="arabicPeriod"/>
            </a:pPr>
            <a:r>
              <a:rPr lang="id-ID" sz="1600" dirty="0" smtClean="0">
                <a:solidFill>
                  <a:schemeClr val="bg1"/>
                </a:solidFill>
              </a:rPr>
              <a:t>Our team isi konten menampilkan anggota dari kelompok 4 dalam pembuatan website ini.</a:t>
            </a:r>
          </a:p>
          <a:p>
            <a:pPr marL="342900" indent="-342900" algn="just">
              <a:buFont typeface="+mj-lt"/>
              <a:buAutoNum type="arabicPeriod"/>
            </a:pPr>
            <a:r>
              <a:rPr lang="id-ID" sz="1600" dirty="0" smtClean="0">
                <a:solidFill>
                  <a:schemeClr val="bg1"/>
                </a:solidFill>
              </a:rPr>
              <a:t>Contact isi konten menampilkan </a:t>
            </a:r>
          </a:p>
          <a:p>
            <a:pPr marL="342900" indent="-342900" algn="just">
              <a:buFont typeface="Arial" pitchFamily="34" charset="0"/>
              <a:buChar char="•"/>
            </a:pPr>
            <a:r>
              <a:rPr lang="id-ID" sz="1600" dirty="0" smtClean="0">
                <a:solidFill>
                  <a:schemeClr val="bg1"/>
                </a:solidFill>
              </a:rPr>
              <a:t>Ruang Buku yang berisi informasi tentang website ini</a:t>
            </a:r>
          </a:p>
          <a:p>
            <a:pPr marL="342900" indent="-342900" algn="just">
              <a:buFont typeface="Arial" pitchFamily="34" charset="0"/>
              <a:buChar char="•"/>
            </a:pPr>
            <a:r>
              <a:rPr lang="id-ID" sz="1600" dirty="0" smtClean="0">
                <a:solidFill>
                  <a:schemeClr val="bg1"/>
                </a:solidFill>
              </a:rPr>
              <a:t>About yang berisi tentang informasi	-informasi dan hakikat tentang perpustakaan</a:t>
            </a:r>
          </a:p>
          <a:p>
            <a:pPr marL="342900" indent="-342900" algn="just">
              <a:buFont typeface="Arial" pitchFamily="34" charset="0"/>
              <a:buChar char="•"/>
            </a:pPr>
            <a:r>
              <a:rPr lang="id-ID" sz="1600" dirty="0" smtClean="0">
                <a:solidFill>
                  <a:schemeClr val="bg1"/>
                </a:solidFill>
              </a:rPr>
              <a:t>Contact us berisi kontak anggota dari kelompok 4</a:t>
            </a:r>
          </a:p>
          <a:p>
            <a:pPr marL="342900" indent="-342900" algn="just">
              <a:buAutoNum type="arabicPeriod" startAt="5"/>
            </a:pPr>
            <a:r>
              <a:rPr lang="id-ID" sz="1600" dirty="0" smtClean="0">
                <a:solidFill>
                  <a:schemeClr val="bg1"/>
                </a:solidFill>
              </a:rPr>
              <a:t>Copyright</a:t>
            </a:r>
          </a:p>
          <a:p>
            <a:pPr algn="just"/>
            <a:r>
              <a:rPr lang="id-ID" sz="1600" dirty="0" smtClean="0">
                <a:solidFill>
                  <a:schemeClr val="bg1"/>
                </a:solidFill>
              </a:rPr>
              <a:t>Konten keselurahan </a:t>
            </a:r>
            <a:r>
              <a:rPr lang="id-ID" sz="1600" dirty="0" smtClean="0">
                <a:solidFill>
                  <a:schemeClr val="bg1"/>
                </a:solidFill>
              </a:rPr>
              <a:t>dibuat secara statis </a:t>
            </a:r>
            <a:r>
              <a:rPr lang="id-ID" sz="1600" dirty="0" smtClean="0">
                <a:solidFill>
                  <a:schemeClr val="bg1"/>
                </a:solidFill>
              </a:rPr>
              <a:t>dalam satu halaman website</a:t>
            </a:r>
            <a:endParaRPr lang="id-ID" sz="1600" dirty="0">
              <a:solidFill>
                <a:schemeClr val="bg1"/>
              </a:solidFill>
            </a:endParaRPr>
          </a:p>
          <a:p>
            <a:pPr algn="just"/>
            <a:endParaRPr lang="id-ID" sz="1600" dirty="0" smtClean="0">
              <a:solidFill>
                <a:schemeClr val="bg1"/>
              </a:solidFill>
            </a:endParaRPr>
          </a:p>
          <a:p>
            <a:pPr algn="just"/>
            <a:endParaRPr lang="id-ID" sz="1600" dirty="0" smtClean="0">
              <a:solidFill>
                <a:schemeClr val="bg1"/>
              </a:solidFill>
            </a:endParaRPr>
          </a:p>
          <a:p>
            <a:pPr algn="ctr"/>
            <a:r>
              <a:rPr lang="id-ID" sz="1600" dirty="0" smtClean="0">
                <a:solidFill>
                  <a:schemeClr val="bg1"/>
                </a:solidFill>
              </a:rPr>
              <a:t> </a:t>
            </a:r>
          </a:p>
        </p:txBody>
      </p:sp>
    </p:spTree>
    <p:extLst>
      <p:ext uri="{BB962C8B-B14F-4D97-AF65-F5344CB8AC3E}">
        <p14:creationId xmlns:p14="http://schemas.microsoft.com/office/powerpoint/2010/main" val="3968237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642" y="-459432"/>
            <a:ext cx="8150806" cy="3888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Wrapper :1100px</a:t>
            </a:r>
          </a:p>
          <a:p>
            <a:pPr algn="ctr"/>
            <a:endParaRPr lang="id-ID" dirty="0"/>
          </a:p>
          <a:p>
            <a:pPr algn="ctr"/>
            <a:endParaRPr lang="id-ID" dirty="0" smtClean="0"/>
          </a:p>
          <a:p>
            <a:pPr algn="ctr"/>
            <a:endParaRPr lang="id-ID" dirty="0"/>
          </a:p>
          <a:p>
            <a:pPr algn="ctr"/>
            <a:endParaRPr lang="id-ID" dirty="0" smtClean="0"/>
          </a:p>
          <a:p>
            <a:pPr algn="ctr"/>
            <a:endParaRPr lang="id-ID" dirty="0" smtClean="0"/>
          </a:p>
          <a:p>
            <a:pPr algn="ctr"/>
            <a:endParaRPr lang="id-ID" dirty="0"/>
          </a:p>
          <a:p>
            <a:pPr algn="ctr"/>
            <a:endParaRPr lang="id-ID" dirty="0" smtClean="0"/>
          </a:p>
          <a:p>
            <a:pPr algn="ctr"/>
            <a:endParaRPr lang="id-ID" dirty="0" smtClean="0"/>
          </a:p>
          <a:p>
            <a:pPr algn="ctr"/>
            <a:endParaRPr lang="id-ID" dirty="0"/>
          </a:p>
          <a:p>
            <a:pPr algn="ctr"/>
            <a:endParaRPr lang="id-ID" dirty="0" smtClean="0"/>
          </a:p>
          <a:p>
            <a:pPr algn="ctr"/>
            <a:endParaRPr lang="id-ID" dirty="0"/>
          </a:p>
          <a:p>
            <a:pPr algn="ctr"/>
            <a:endParaRPr lang="id-ID" dirty="0" smtClean="0"/>
          </a:p>
          <a:p>
            <a:pPr algn="ctr"/>
            <a:endParaRPr lang="id-ID" dirty="0"/>
          </a:p>
        </p:txBody>
      </p:sp>
      <p:sp>
        <p:nvSpPr>
          <p:cNvPr id="40" name="Rectangle 39"/>
          <p:cNvSpPr/>
          <p:nvPr/>
        </p:nvSpPr>
        <p:spPr>
          <a:xfrm>
            <a:off x="453642" y="836712"/>
            <a:ext cx="8150806" cy="22963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453642" y="813049"/>
            <a:ext cx="1670086" cy="2399927"/>
          </a:xfrm>
          <a:prstGeom prst="roundRect">
            <a:avLst/>
          </a:prstGeom>
          <a:ln>
            <a:solidFill>
              <a:schemeClr val="accent5">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angle 3"/>
          <p:cNvSpPr/>
          <p:nvPr/>
        </p:nvSpPr>
        <p:spPr>
          <a:xfrm>
            <a:off x="-12460" y="6345558"/>
            <a:ext cx="4543024" cy="3996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 &lt;section id="</a:t>
            </a:r>
            <a:r>
              <a:rPr lang="en-US" sz="1100" dirty="0" err="1"/>
              <a:t>genrebuku</a:t>
            </a:r>
            <a:r>
              <a:rPr lang="en-US" sz="1100" dirty="0"/>
              <a:t>"&gt;</a:t>
            </a:r>
          </a:p>
          <a:p>
            <a:pPr algn="just"/>
            <a:r>
              <a:rPr lang="en-US" sz="1100" dirty="0"/>
              <a:t>        &lt;div class="wrapper"&gt;</a:t>
            </a:r>
          </a:p>
          <a:p>
            <a:pPr algn="just"/>
            <a:r>
              <a:rPr lang="en-US" sz="1100" dirty="0"/>
              <a:t>          &lt;h1 class="title"&gt;Genre </a:t>
            </a:r>
            <a:r>
              <a:rPr lang="en-US" sz="1100" dirty="0" err="1"/>
              <a:t>Buku</a:t>
            </a:r>
            <a:r>
              <a:rPr lang="en-US" sz="1100" dirty="0"/>
              <a:t>&lt;/h1&gt;</a:t>
            </a:r>
          </a:p>
          <a:p>
            <a:pPr algn="just"/>
            <a:r>
              <a:rPr lang="en-US" sz="1100" dirty="0"/>
              <a:t>            &lt;div class="Container"&gt;</a:t>
            </a:r>
          </a:p>
          <a:p>
            <a:pPr algn="just"/>
            <a:r>
              <a:rPr lang="en-US" sz="1100" dirty="0"/>
              <a:t>              &lt;div class="box"&gt;</a:t>
            </a:r>
          </a:p>
          <a:p>
            <a:pPr algn="just"/>
            <a:r>
              <a:rPr lang="en-US" sz="1100" dirty="0"/>
              <a:t>                &lt;p class="</a:t>
            </a:r>
            <a:r>
              <a:rPr lang="en-US" sz="1100" dirty="0" err="1"/>
              <a:t>buku</a:t>
            </a:r>
            <a:r>
              <a:rPr lang="en-US" sz="1100" dirty="0"/>
              <a:t>"&gt;Knowledge&lt;/p&gt;</a:t>
            </a:r>
          </a:p>
          <a:p>
            <a:pPr algn="just"/>
            <a:r>
              <a:rPr lang="en-US" sz="1100" dirty="0"/>
              <a:t>                &lt;div class="slider"&gt;</a:t>
            </a:r>
          </a:p>
          <a:p>
            <a:pPr algn="just"/>
            <a:r>
              <a:rPr lang="en-US" sz="1100" dirty="0"/>
              <a:t>                  &lt;div class="slide"&gt;</a:t>
            </a:r>
          </a:p>
          <a:p>
            <a:pPr algn="just"/>
            <a:r>
              <a:rPr lang="en-US" sz="1100" dirty="0"/>
              <a:t>                  &lt;</a:t>
            </a:r>
            <a:r>
              <a:rPr lang="en-US" sz="1100" dirty="0" err="1"/>
              <a:t>img</a:t>
            </a:r>
            <a:r>
              <a:rPr lang="en-US" sz="1100" dirty="0"/>
              <a:t> </a:t>
            </a:r>
            <a:r>
              <a:rPr lang="en-US" sz="1100" dirty="0" err="1"/>
              <a:t>src</a:t>
            </a:r>
            <a:r>
              <a:rPr lang="en-US" sz="1100" dirty="0"/>
              <a:t>="</a:t>
            </a:r>
            <a:r>
              <a:rPr lang="en-US" sz="1100" dirty="0" err="1"/>
              <a:t>img</a:t>
            </a:r>
            <a:r>
              <a:rPr lang="en-US" sz="1100" dirty="0"/>
              <a:t>/1.jpg"&gt;</a:t>
            </a:r>
          </a:p>
          <a:p>
            <a:pPr algn="just"/>
            <a:r>
              <a:rPr lang="en-US" sz="1100" dirty="0"/>
              <a:t>                  &lt;div class="</a:t>
            </a:r>
            <a:r>
              <a:rPr lang="en-US" sz="1100" dirty="0" err="1"/>
              <a:t>Judulbuku</a:t>
            </a:r>
            <a:r>
              <a:rPr lang="en-US" sz="1100" dirty="0"/>
              <a:t>"&gt;Homo Deus&lt;/div&gt;</a:t>
            </a:r>
          </a:p>
          <a:p>
            <a:pPr algn="just"/>
            <a:r>
              <a:rPr lang="en-US" sz="1100" dirty="0"/>
              <a:t>                  &lt;div class="</a:t>
            </a:r>
            <a:r>
              <a:rPr lang="en-US" sz="1100" dirty="0" err="1"/>
              <a:t>sinopsis</a:t>
            </a:r>
            <a:r>
              <a:rPr lang="en-US" sz="1100" dirty="0"/>
              <a:t>"&gt;</a:t>
            </a:r>
          </a:p>
          <a:p>
            <a:pPr algn="just"/>
            <a:r>
              <a:rPr lang="en-US" sz="1100" dirty="0"/>
              <a:t>                  &lt;p&gt;</a:t>
            </a:r>
            <a:r>
              <a:rPr lang="en-US" sz="1100" dirty="0" err="1"/>
              <a:t>Pada</a:t>
            </a:r>
            <a:r>
              <a:rPr lang="en-US" sz="1100" dirty="0"/>
              <a:t> </a:t>
            </a:r>
            <a:r>
              <a:rPr lang="en-US" sz="1100" dirty="0" err="1"/>
              <a:t>masa</a:t>
            </a:r>
            <a:r>
              <a:rPr lang="en-US" sz="1100" dirty="0"/>
              <a:t> </a:t>
            </a:r>
            <a:r>
              <a:rPr lang="en-US" sz="1100" dirty="0" err="1"/>
              <a:t>lalu</a:t>
            </a:r>
            <a:r>
              <a:rPr lang="en-US" sz="1100" dirty="0"/>
              <a:t>, </a:t>
            </a:r>
            <a:r>
              <a:rPr lang="en-US" sz="1100" dirty="0" err="1"/>
              <a:t>manusia</a:t>
            </a:r>
            <a:r>
              <a:rPr lang="en-US" sz="1100" dirty="0"/>
              <a:t> </a:t>
            </a:r>
            <a:r>
              <a:rPr lang="en-US" sz="1100" dirty="0" err="1"/>
              <a:t>menaklukkan</a:t>
            </a:r>
            <a:r>
              <a:rPr lang="en-US" sz="1100" dirty="0"/>
              <a:t> </a:t>
            </a:r>
            <a:r>
              <a:rPr lang="en-US" sz="1100" dirty="0" err="1"/>
              <a:t>dunia</a:t>
            </a:r>
            <a:r>
              <a:rPr lang="en-US" sz="1100" dirty="0"/>
              <a:t> </a:t>
            </a:r>
            <a:r>
              <a:rPr lang="en-US" sz="1100" dirty="0" err="1"/>
              <a:t>berkat</a:t>
            </a:r>
            <a:r>
              <a:rPr lang="en-US" sz="1100" dirty="0"/>
              <a:t> </a:t>
            </a:r>
            <a:r>
              <a:rPr lang="en-US" sz="1100" dirty="0" err="1"/>
              <a:t>kemampuan</a:t>
            </a:r>
            <a:r>
              <a:rPr lang="en-US" sz="1100" dirty="0"/>
              <a:t> </a:t>
            </a:r>
            <a:r>
              <a:rPr lang="en-US" sz="1100" dirty="0" err="1"/>
              <a:t>uniknya</a:t>
            </a:r>
            <a:r>
              <a:rPr lang="en-US" sz="1100" dirty="0"/>
              <a:t> </a:t>
            </a:r>
            <a:r>
              <a:rPr lang="en-US" sz="1100" dirty="0" err="1"/>
              <a:t>untuk</a:t>
            </a:r>
            <a:r>
              <a:rPr lang="en-US" sz="1100" dirty="0"/>
              <a:t> </a:t>
            </a:r>
            <a:r>
              <a:rPr lang="en-US" sz="1100" dirty="0" err="1"/>
              <a:t>percaya</a:t>
            </a:r>
            <a:r>
              <a:rPr lang="en-US" sz="1100" dirty="0"/>
              <a:t> </a:t>
            </a:r>
            <a:r>
              <a:rPr lang="en-US" sz="1100" dirty="0" err="1"/>
              <a:t>pada</a:t>
            </a:r>
            <a:r>
              <a:rPr lang="en-US" sz="1100" dirty="0"/>
              <a:t> </a:t>
            </a:r>
            <a:r>
              <a:rPr lang="en-US" sz="1100" dirty="0" err="1"/>
              <a:t>mitos-mitos</a:t>
            </a:r>
            <a:r>
              <a:rPr lang="en-US" sz="1100" dirty="0"/>
              <a:t> </a:t>
            </a:r>
            <a:r>
              <a:rPr lang="en-US" sz="1100" dirty="0" err="1"/>
              <a:t>kolektif</a:t>
            </a:r>
            <a:endParaRPr lang="en-US" sz="1100" dirty="0"/>
          </a:p>
          <a:p>
            <a:pPr algn="just"/>
            <a:r>
              <a:rPr lang="en-US" sz="1100" dirty="0"/>
              <a:t>                   </a:t>
            </a:r>
            <a:r>
              <a:rPr lang="en-US" sz="1100" dirty="0" err="1"/>
              <a:t>tentang</a:t>
            </a:r>
            <a:r>
              <a:rPr lang="en-US" sz="1100" dirty="0"/>
              <a:t> </a:t>
            </a:r>
            <a:r>
              <a:rPr lang="en-US" sz="1100" dirty="0" err="1"/>
              <a:t>dewa</a:t>
            </a:r>
            <a:r>
              <a:rPr lang="en-US" sz="1100" dirty="0"/>
              <a:t>, </a:t>
            </a:r>
            <a:r>
              <a:rPr lang="en-US" sz="1100" dirty="0" err="1"/>
              <a:t>uang</a:t>
            </a:r>
            <a:r>
              <a:rPr lang="en-US" sz="1100" dirty="0"/>
              <a:t>, </a:t>
            </a:r>
            <a:r>
              <a:rPr lang="en-US" sz="1100" dirty="0" err="1"/>
              <a:t>kesetaraan</a:t>
            </a:r>
            <a:r>
              <a:rPr lang="en-US" sz="1100" dirty="0"/>
              <a:t> </a:t>
            </a:r>
            <a:r>
              <a:rPr lang="en-US" sz="1100" dirty="0" err="1"/>
              <a:t>dan</a:t>
            </a:r>
            <a:r>
              <a:rPr lang="en-US" sz="1100" dirty="0"/>
              <a:t> </a:t>
            </a:r>
            <a:r>
              <a:rPr lang="en-US" sz="1100" dirty="0" err="1"/>
              <a:t>kebebasan</a:t>
            </a:r>
            <a:r>
              <a:rPr lang="en-US" sz="1100" dirty="0"/>
              <a:t>—</a:t>
            </a:r>
            <a:r>
              <a:rPr lang="en-US" sz="1100" dirty="0" err="1"/>
              <a:t>seperti</a:t>
            </a:r>
            <a:r>
              <a:rPr lang="en-US" sz="1100" dirty="0"/>
              <a:t> </a:t>
            </a:r>
            <a:r>
              <a:rPr lang="en-US" sz="1100" dirty="0" err="1"/>
              <a:t>dijelaskan</a:t>
            </a:r>
            <a:r>
              <a:rPr lang="en-US" sz="1100" dirty="0"/>
              <a:t> </a:t>
            </a:r>
            <a:r>
              <a:rPr lang="en-US" sz="1100" dirty="0" err="1"/>
              <a:t>dalam</a:t>
            </a:r>
            <a:r>
              <a:rPr lang="en-US" sz="1100" dirty="0"/>
              <a:t> </a:t>
            </a:r>
            <a:r>
              <a:rPr lang="en-US" sz="1100" dirty="0" err="1"/>
              <a:t>buku</a:t>
            </a:r>
            <a:r>
              <a:rPr lang="en-US" sz="1100" dirty="0"/>
              <a:t> Sapiens.&lt;/p&gt;</a:t>
            </a:r>
          </a:p>
          <a:p>
            <a:pPr algn="just"/>
            <a:r>
              <a:rPr lang="en-US" sz="1100" dirty="0"/>
              <a:t>                  &lt;/div&gt;</a:t>
            </a:r>
          </a:p>
          <a:p>
            <a:pPr algn="just"/>
            <a:r>
              <a:rPr lang="en-US" sz="1100" dirty="0"/>
              <a:t>                  &lt;div class="</a:t>
            </a:r>
            <a:r>
              <a:rPr lang="en-US" sz="1100" dirty="0" err="1"/>
              <a:t>tmbl-buku</a:t>
            </a:r>
            <a:r>
              <a:rPr lang="en-US" sz="1100" dirty="0"/>
              <a:t>"&gt;</a:t>
            </a:r>
          </a:p>
          <a:p>
            <a:pPr algn="just"/>
            <a:r>
              <a:rPr lang="en-US" sz="1100" dirty="0"/>
              <a:t>                    &lt;a </a:t>
            </a:r>
            <a:r>
              <a:rPr lang="en-US" sz="1100" dirty="0" err="1"/>
              <a:t>href</a:t>
            </a:r>
            <a:r>
              <a:rPr lang="en-US" sz="1100" dirty="0"/>
              <a:t>="https://thanianbbn.blogspot.com/2021/05/general-knowledge.html" class="</a:t>
            </a:r>
            <a:r>
              <a:rPr lang="en-US" sz="1100" dirty="0" err="1"/>
              <a:t>tmblbuku</a:t>
            </a:r>
            <a:r>
              <a:rPr lang="en-US" sz="1100" dirty="0"/>
              <a:t>"&gt;Baca </a:t>
            </a:r>
            <a:r>
              <a:rPr lang="en-US" sz="1100" dirty="0" err="1"/>
              <a:t>Selengkapnya</a:t>
            </a:r>
            <a:r>
              <a:rPr lang="en-US" sz="1100" dirty="0"/>
              <a:t>&lt;/a&gt;</a:t>
            </a:r>
          </a:p>
          <a:p>
            <a:pPr algn="just"/>
            <a:r>
              <a:rPr lang="en-US" sz="1100" dirty="0"/>
              <a:t>                  &lt;/div&gt;</a:t>
            </a:r>
          </a:p>
          <a:p>
            <a:pPr algn="just"/>
            <a:r>
              <a:rPr lang="en-US" sz="1100" dirty="0"/>
              <a:t>                &lt;/div&gt;</a:t>
            </a:r>
          </a:p>
        </p:txBody>
      </p:sp>
      <p:sp>
        <p:nvSpPr>
          <p:cNvPr id="5" name="Rectangle 4"/>
          <p:cNvSpPr/>
          <p:nvPr/>
        </p:nvSpPr>
        <p:spPr>
          <a:xfrm>
            <a:off x="-25904" y="5743913"/>
            <a:ext cx="4561900" cy="493399"/>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HTML</a:t>
            </a:r>
            <a:endParaRPr lang="en-US" dirty="0"/>
          </a:p>
        </p:txBody>
      </p:sp>
      <p:sp>
        <p:nvSpPr>
          <p:cNvPr id="10" name="Rectangle 9"/>
          <p:cNvSpPr/>
          <p:nvPr/>
        </p:nvSpPr>
        <p:spPr>
          <a:xfrm>
            <a:off x="525650" y="1124744"/>
            <a:ext cx="152303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endCxn id="106" idx="0"/>
          </p:cNvCxnSpPr>
          <p:nvPr/>
        </p:nvCxnSpPr>
        <p:spPr>
          <a:xfrm>
            <a:off x="899592" y="3558439"/>
            <a:ext cx="252028" cy="1294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Rectangle 33"/>
          <p:cNvSpPr/>
          <p:nvPr/>
        </p:nvSpPr>
        <p:spPr>
          <a:xfrm>
            <a:off x="2195736" y="1136465"/>
            <a:ext cx="148482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2096459" y="836712"/>
            <a:ext cx="0" cy="22963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707904" y="844620"/>
            <a:ext cx="0" cy="22963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350186" y="836712"/>
            <a:ext cx="0" cy="22963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934362" y="836712"/>
            <a:ext cx="0" cy="22963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53642" y="-99392"/>
            <a:ext cx="8150806" cy="5040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tangle 62"/>
          <p:cNvSpPr/>
          <p:nvPr/>
        </p:nvSpPr>
        <p:spPr>
          <a:xfrm>
            <a:off x="453642" y="0"/>
            <a:ext cx="8150806" cy="252028"/>
          </a:xfrm>
          <a:prstGeom prst="rect">
            <a:avLst/>
          </a:prstGeom>
          <a:solidFill>
            <a:schemeClr val="accent5">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dirty="0" smtClean="0">
                <a:solidFill>
                  <a:schemeClr val="tx1"/>
                </a:solidFill>
              </a:rPr>
              <a:t>GENRE BUKU</a:t>
            </a:r>
            <a:endParaRPr lang="en-US" dirty="0">
              <a:solidFill>
                <a:schemeClr val="tx1"/>
              </a:solidFill>
            </a:endParaRPr>
          </a:p>
        </p:txBody>
      </p:sp>
      <p:sp>
        <p:nvSpPr>
          <p:cNvPr id="64" name="Rectangle 63"/>
          <p:cNvSpPr/>
          <p:nvPr/>
        </p:nvSpPr>
        <p:spPr>
          <a:xfrm>
            <a:off x="4067944" y="332656"/>
            <a:ext cx="936104"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64" idx="2"/>
          </p:cNvCxnSpPr>
          <p:nvPr/>
        </p:nvCxnSpPr>
        <p:spPr>
          <a:xfrm>
            <a:off x="4535996" y="404664"/>
            <a:ext cx="0" cy="168532"/>
          </a:xfrm>
          <a:prstGeom prst="line">
            <a:avLst/>
          </a:prstGeom>
          <a:ln/>
        </p:spPr>
        <p:style>
          <a:lnRef idx="2">
            <a:schemeClr val="dk1"/>
          </a:lnRef>
          <a:fillRef idx="0">
            <a:schemeClr val="dk1"/>
          </a:fillRef>
          <a:effectRef idx="1">
            <a:schemeClr val="dk1"/>
          </a:effectRef>
          <a:fontRef idx="minor">
            <a:schemeClr val="tx1"/>
          </a:fontRef>
        </p:style>
      </p:cxnSp>
      <p:cxnSp>
        <p:nvCxnSpPr>
          <p:cNvPr id="84" name="Straight Arrow Connector 83"/>
          <p:cNvCxnSpPr/>
          <p:nvPr/>
        </p:nvCxnSpPr>
        <p:spPr>
          <a:xfrm>
            <a:off x="4535996" y="573196"/>
            <a:ext cx="104411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6" name="Rectangle 85"/>
          <p:cNvSpPr/>
          <p:nvPr/>
        </p:nvSpPr>
        <p:spPr>
          <a:xfrm>
            <a:off x="5580112" y="423009"/>
            <a:ext cx="1152128" cy="300373"/>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t>.</a:t>
            </a:r>
            <a:r>
              <a:rPr lang="en-US" sz="1400" dirty="0" err="1"/>
              <a:t>title:after</a:t>
            </a:r>
            <a:r>
              <a:rPr lang="en-US" sz="1400" dirty="0"/>
              <a:t> </a:t>
            </a:r>
            <a:endParaRPr lang="en-US" sz="1400" dirty="0"/>
          </a:p>
        </p:txBody>
      </p:sp>
      <p:sp>
        <p:nvSpPr>
          <p:cNvPr id="90" name="Rounded Rectangle 89"/>
          <p:cNvSpPr/>
          <p:nvPr/>
        </p:nvSpPr>
        <p:spPr>
          <a:xfrm>
            <a:off x="532670" y="867922"/>
            <a:ext cx="1501141" cy="238332"/>
          </a:xfrm>
          <a:custGeom>
            <a:avLst/>
            <a:gdLst/>
            <a:ahLst/>
            <a:cxnLst/>
            <a:rect l="l" t="t" r="r" b="b"/>
            <a:pathLst>
              <a:path w="1620775" h="238332">
                <a:moveTo>
                  <a:pt x="267922" y="0"/>
                </a:moveTo>
                <a:lnTo>
                  <a:pt x="1352852" y="0"/>
                </a:lnTo>
                <a:cubicBezTo>
                  <a:pt x="1491460" y="0"/>
                  <a:pt x="1605785" y="103967"/>
                  <a:pt x="1620775" y="238332"/>
                </a:cubicBezTo>
                <a:lnTo>
                  <a:pt x="0" y="238332"/>
                </a:lnTo>
                <a:cubicBezTo>
                  <a:pt x="14990" y="103967"/>
                  <a:pt x="129314" y="0"/>
                  <a:pt x="267922"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sz="1400" dirty="0" smtClean="0"/>
              <a:t>Knowledge</a:t>
            </a:r>
            <a:endParaRPr lang="en-US" sz="1400" dirty="0"/>
          </a:p>
        </p:txBody>
      </p:sp>
      <p:cxnSp>
        <p:nvCxnSpPr>
          <p:cNvPr id="93" name="Straight Arrow Connector 92"/>
          <p:cNvCxnSpPr>
            <a:endCxn id="94" idx="0"/>
          </p:cNvCxnSpPr>
          <p:nvPr/>
        </p:nvCxnSpPr>
        <p:spPr>
          <a:xfrm>
            <a:off x="7668344" y="131774"/>
            <a:ext cx="396044" cy="2912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4" name="Rectangle 93"/>
          <p:cNvSpPr/>
          <p:nvPr/>
        </p:nvSpPr>
        <p:spPr>
          <a:xfrm>
            <a:off x="7092280" y="423008"/>
            <a:ext cx="1944216" cy="300373"/>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900" dirty="0">
                <a:solidFill>
                  <a:schemeClr val="tx1"/>
                </a:solidFill>
              </a:rPr>
              <a:t>&lt;h1 class="title"&gt;Genre </a:t>
            </a:r>
            <a:r>
              <a:rPr lang="en-US" sz="900" dirty="0" err="1">
                <a:solidFill>
                  <a:schemeClr val="tx1"/>
                </a:solidFill>
              </a:rPr>
              <a:t>Buku</a:t>
            </a:r>
            <a:r>
              <a:rPr lang="en-US" sz="900" dirty="0">
                <a:solidFill>
                  <a:schemeClr val="tx1"/>
                </a:solidFill>
              </a:rPr>
              <a:t>&lt;/h1&gt;</a:t>
            </a:r>
            <a:endParaRPr lang="en-US" sz="900" dirty="0">
              <a:solidFill>
                <a:schemeClr val="tx1"/>
              </a:solidFill>
            </a:endParaRPr>
          </a:p>
        </p:txBody>
      </p:sp>
      <p:cxnSp>
        <p:nvCxnSpPr>
          <p:cNvPr id="98" name="Straight Connector 97"/>
          <p:cNvCxnSpPr/>
          <p:nvPr/>
        </p:nvCxnSpPr>
        <p:spPr>
          <a:xfrm>
            <a:off x="5148064" y="131774"/>
            <a:ext cx="2520280" cy="0"/>
          </a:xfrm>
          <a:prstGeom prst="line">
            <a:avLst/>
          </a:prstGeom>
          <a:ln/>
        </p:spPr>
        <p:style>
          <a:lnRef idx="2">
            <a:schemeClr val="dk1"/>
          </a:lnRef>
          <a:fillRef idx="0">
            <a:schemeClr val="dk1"/>
          </a:fillRef>
          <a:effectRef idx="1">
            <a:schemeClr val="dk1"/>
          </a:effectRef>
          <a:fontRef idx="minor">
            <a:schemeClr val="tx1"/>
          </a:fontRef>
        </p:style>
      </p:cxnSp>
      <p:cxnSp>
        <p:nvCxnSpPr>
          <p:cNvPr id="103" name="Straight Arrow Connector 102"/>
          <p:cNvCxnSpPr/>
          <p:nvPr/>
        </p:nvCxnSpPr>
        <p:spPr>
          <a:xfrm>
            <a:off x="3851920" y="1516834"/>
            <a:ext cx="0" cy="26722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6" name="Rectangle 105"/>
          <p:cNvSpPr/>
          <p:nvPr/>
        </p:nvSpPr>
        <p:spPr>
          <a:xfrm>
            <a:off x="323528" y="3687878"/>
            <a:ext cx="1656184" cy="30037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800" dirty="0"/>
              <a:t>&lt;p class="</a:t>
            </a:r>
            <a:r>
              <a:rPr lang="en-US" sz="800" dirty="0" err="1"/>
              <a:t>buku</a:t>
            </a:r>
            <a:r>
              <a:rPr lang="en-US" sz="800" dirty="0"/>
              <a:t>"&gt;Knowledge&lt;/p&gt;</a:t>
            </a:r>
            <a:endParaRPr lang="en-US" sz="800" dirty="0"/>
          </a:p>
        </p:txBody>
      </p:sp>
      <p:cxnSp>
        <p:nvCxnSpPr>
          <p:cNvPr id="111" name="Straight Connector 110"/>
          <p:cNvCxnSpPr/>
          <p:nvPr/>
        </p:nvCxnSpPr>
        <p:spPr>
          <a:xfrm>
            <a:off x="3585746" y="1516834"/>
            <a:ext cx="266174" cy="0"/>
          </a:xfrm>
          <a:prstGeom prst="line">
            <a:avLst/>
          </a:prstGeom>
          <a:ln/>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a:off x="323528" y="987088"/>
            <a:ext cx="0" cy="2571351"/>
          </a:xfrm>
          <a:prstGeom prst="line">
            <a:avLst/>
          </a:prstGeom>
          <a:ln/>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a:xfrm>
            <a:off x="323528" y="3558439"/>
            <a:ext cx="576064" cy="0"/>
          </a:xfrm>
          <a:prstGeom prst="line">
            <a:avLst/>
          </a:prstGeom>
          <a:ln/>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a:xfrm>
            <a:off x="330519" y="996276"/>
            <a:ext cx="3530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79512" y="925807"/>
            <a:ext cx="0" cy="2571351"/>
          </a:xfrm>
          <a:prstGeom prst="line">
            <a:avLst/>
          </a:prstGeom>
          <a:ln/>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a:off x="185512" y="925807"/>
            <a:ext cx="353049" cy="0"/>
          </a:xfrm>
          <a:prstGeom prst="line">
            <a:avLst/>
          </a:prstGeom>
          <a:ln/>
        </p:spPr>
        <p:style>
          <a:lnRef idx="2">
            <a:schemeClr val="dk1"/>
          </a:lnRef>
          <a:fillRef idx="0">
            <a:schemeClr val="dk1"/>
          </a:fillRef>
          <a:effectRef idx="1">
            <a:schemeClr val="dk1"/>
          </a:effectRef>
          <a:fontRef idx="minor">
            <a:schemeClr val="tx1"/>
          </a:fontRef>
        </p:style>
      </p:cxnSp>
      <p:cxnSp>
        <p:nvCxnSpPr>
          <p:cNvPr id="123" name="Straight Connector 122"/>
          <p:cNvCxnSpPr/>
          <p:nvPr/>
        </p:nvCxnSpPr>
        <p:spPr>
          <a:xfrm>
            <a:off x="179512" y="3497158"/>
            <a:ext cx="0" cy="795938"/>
          </a:xfrm>
          <a:prstGeom prst="line">
            <a:avLst/>
          </a:prstGeom>
          <a:ln/>
        </p:spPr>
        <p:style>
          <a:lnRef idx="2">
            <a:schemeClr val="dk1"/>
          </a:lnRef>
          <a:fillRef idx="0">
            <a:schemeClr val="dk1"/>
          </a:fillRef>
          <a:effectRef idx="1">
            <a:schemeClr val="dk1"/>
          </a:effectRef>
          <a:fontRef idx="minor">
            <a:schemeClr val="tx1"/>
          </a:fontRef>
        </p:style>
      </p:cxnSp>
      <p:sp>
        <p:nvSpPr>
          <p:cNvPr id="1024" name="Rectangle 1023"/>
          <p:cNvSpPr/>
          <p:nvPr/>
        </p:nvSpPr>
        <p:spPr>
          <a:xfrm>
            <a:off x="498936" y="4169059"/>
            <a:ext cx="1094022" cy="2480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1000" dirty="0">
                <a:solidFill>
                  <a:schemeClr val="tx1"/>
                </a:solidFill>
              </a:rPr>
              <a:t>&lt;div class="box"&gt;</a:t>
            </a:r>
            <a:endParaRPr lang="en-US" sz="1000" dirty="0">
              <a:solidFill>
                <a:schemeClr val="tx1"/>
              </a:solidFill>
            </a:endParaRPr>
          </a:p>
        </p:txBody>
      </p:sp>
      <p:cxnSp>
        <p:nvCxnSpPr>
          <p:cNvPr id="1027" name="Straight Arrow Connector 1026"/>
          <p:cNvCxnSpPr>
            <a:endCxn id="1024" idx="1"/>
          </p:cNvCxnSpPr>
          <p:nvPr/>
        </p:nvCxnSpPr>
        <p:spPr>
          <a:xfrm>
            <a:off x="179512" y="4293096"/>
            <a:ext cx="3194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30" name="Rectangle 1029"/>
          <p:cNvSpPr/>
          <p:nvPr/>
        </p:nvSpPr>
        <p:spPr>
          <a:xfrm>
            <a:off x="498937" y="1089257"/>
            <a:ext cx="3193400" cy="20201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617" y="1140167"/>
            <a:ext cx="1440430" cy="936105"/>
          </a:xfrm>
          <a:prstGeom prst="rect">
            <a:avLst/>
          </a:prstGeom>
        </p:spPr>
      </p:pic>
      <p:sp>
        <p:nvSpPr>
          <p:cNvPr id="38" name="Rectangle 37"/>
          <p:cNvSpPr/>
          <p:nvPr/>
        </p:nvSpPr>
        <p:spPr>
          <a:xfrm>
            <a:off x="2204775" y="2097093"/>
            <a:ext cx="1484822" cy="2543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Cosmos</a:t>
            </a:r>
            <a:endParaRPr lang="en-US" sz="1200" dirty="0">
              <a:solidFill>
                <a:schemeClr val="tx1"/>
              </a:solidFill>
            </a:endParaRPr>
          </a:p>
        </p:txBody>
      </p:sp>
      <p:sp>
        <p:nvSpPr>
          <p:cNvPr id="89" name="Rectangle 88"/>
          <p:cNvSpPr/>
          <p:nvPr/>
        </p:nvSpPr>
        <p:spPr>
          <a:xfrm>
            <a:off x="2195736" y="2368427"/>
            <a:ext cx="1484822" cy="50058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err="1">
                <a:solidFill>
                  <a:schemeClr val="tx1"/>
                </a:solidFill>
              </a:rPr>
              <a:t>Kosmos</a:t>
            </a:r>
            <a:r>
              <a:rPr lang="en-US" sz="500" dirty="0">
                <a:solidFill>
                  <a:schemeClr val="tx1"/>
                </a:solidFill>
              </a:rPr>
              <a:t> </a:t>
            </a:r>
            <a:r>
              <a:rPr lang="en-US" sz="500" dirty="0" err="1">
                <a:solidFill>
                  <a:schemeClr val="tx1"/>
                </a:solidFill>
              </a:rPr>
              <a:t>menelusuri</a:t>
            </a:r>
            <a:r>
              <a:rPr lang="en-US" sz="500" dirty="0">
                <a:solidFill>
                  <a:schemeClr val="tx1"/>
                </a:solidFill>
              </a:rPr>
              <a:t> </a:t>
            </a:r>
            <a:r>
              <a:rPr lang="en-US" sz="500" dirty="0" err="1">
                <a:solidFill>
                  <a:schemeClr val="tx1"/>
                </a:solidFill>
              </a:rPr>
              <a:t>empat</a:t>
            </a:r>
            <a:r>
              <a:rPr lang="en-US" sz="500" dirty="0">
                <a:solidFill>
                  <a:schemeClr val="tx1"/>
                </a:solidFill>
              </a:rPr>
              <a:t> </a:t>
            </a:r>
            <a:r>
              <a:rPr lang="en-US" sz="500" dirty="0" err="1">
                <a:solidFill>
                  <a:schemeClr val="tx1"/>
                </a:solidFill>
              </a:rPr>
              <a:t>belas</a:t>
            </a:r>
            <a:r>
              <a:rPr lang="en-US" sz="500" dirty="0">
                <a:solidFill>
                  <a:schemeClr val="tx1"/>
                </a:solidFill>
              </a:rPr>
              <a:t> </a:t>
            </a:r>
            <a:r>
              <a:rPr lang="en-US" sz="500" dirty="0" err="1">
                <a:solidFill>
                  <a:schemeClr val="tx1"/>
                </a:solidFill>
              </a:rPr>
              <a:t>miliar</a:t>
            </a:r>
            <a:r>
              <a:rPr lang="en-US" sz="500" dirty="0">
                <a:solidFill>
                  <a:schemeClr val="tx1"/>
                </a:solidFill>
              </a:rPr>
              <a:t> </a:t>
            </a:r>
            <a:r>
              <a:rPr lang="en-US" sz="500" dirty="0" err="1">
                <a:solidFill>
                  <a:schemeClr val="tx1"/>
                </a:solidFill>
              </a:rPr>
              <a:t>evolusi</a:t>
            </a:r>
            <a:r>
              <a:rPr lang="en-US" sz="500" dirty="0">
                <a:solidFill>
                  <a:schemeClr val="tx1"/>
                </a:solidFill>
              </a:rPr>
              <a:t> </a:t>
            </a:r>
            <a:r>
              <a:rPr lang="en-US" sz="500" dirty="0" err="1">
                <a:solidFill>
                  <a:schemeClr val="tx1"/>
                </a:solidFill>
              </a:rPr>
              <a:t>kosmik</a:t>
            </a:r>
            <a:r>
              <a:rPr lang="en-US" sz="500" dirty="0">
                <a:solidFill>
                  <a:schemeClr val="tx1"/>
                </a:solidFill>
              </a:rPr>
              <a:t> yang </a:t>
            </a:r>
            <a:r>
              <a:rPr lang="en-US" sz="500" dirty="0" err="1">
                <a:solidFill>
                  <a:schemeClr val="tx1"/>
                </a:solidFill>
              </a:rPr>
              <a:t>telah</a:t>
            </a:r>
            <a:r>
              <a:rPr lang="en-US" sz="500" dirty="0">
                <a:solidFill>
                  <a:schemeClr val="tx1"/>
                </a:solidFill>
              </a:rPr>
              <a:t> </a:t>
            </a:r>
            <a:r>
              <a:rPr lang="en-US" sz="500" dirty="0" err="1">
                <a:solidFill>
                  <a:schemeClr val="tx1"/>
                </a:solidFill>
              </a:rPr>
              <a:t>mengubah</a:t>
            </a:r>
            <a:r>
              <a:rPr lang="en-US" sz="500" dirty="0">
                <a:solidFill>
                  <a:schemeClr val="tx1"/>
                </a:solidFill>
              </a:rPr>
              <a:t> </a:t>
            </a:r>
            <a:r>
              <a:rPr lang="en-US" sz="500" dirty="0" err="1">
                <a:solidFill>
                  <a:schemeClr val="tx1"/>
                </a:solidFill>
              </a:rPr>
              <a:t>zat</a:t>
            </a:r>
            <a:r>
              <a:rPr lang="en-US" sz="500" dirty="0">
                <a:solidFill>
                  <a:schemeClr val="tx1"/>
                </a:solidFill>
              </a:rPr>
              <a:t> </a:t>
            </a:r>
            <a:r>
              <a:rPr lang="en-US" sz="500" dirty="0" err="1">
                <a:solidFill>
                  <a:schemeClr val="tx1"/>
                </a:solidFill>
              </a:rPr>
              <a:t>menjadi</a:t>
            </a:r>
            <a:r>
              <a:rPr lang="en-US" sz="500" dirty="0">
                <a:solidFill>
                  <a:schemeClr val="tx1"/>
                </a:solidFill>
              </a:rPr>
              <a:t> </a:t>
            </a:r>
            <a:r>
              <a:rPr lang="en-US" sz="500" dirty="0" err="1">
                <a:solidFill>
                  <a:schemeClr val="tx1"/>
                </a:solidFill>
              </a:rPr>
              <a:t>kesadaran</a:t>
            </a:r>
            <a:r>
              <a:rPr lang="en-US" sz="500" dirty="0">
                <a:solidFill>
                  <a:schemeClr val="tx1"/>
                </a:solidFill>
              </a:rPr>
              <a:t>, </a:t>
            </a:r>
            <a:r>
              <a:rPr lang="en-US" sz="500" dirty="0" err="1">
                <a:solidFill>
                  <a:schemeClr val="tx1"/>
                </a:solidFill>
              </a:rPr>
              <a:t>asal-usul</a:t>
            </a:r>
            <a:r>
              <a:rPr lang="en-US" sz="500" dirty="0">
                <a:solidFill>
                  <a:schemeClr val="tx1"/>
                </a:solidFill>
              </a:rPr>
              <a:t> </a:t>
            </a:r>
            <a:r>
              <a:rPr lang="en-US" sz="500" dirty="0" err="1">
                <a:solidFill>
                  <a:schemeClr val="tx1"/>
                </a:solidFill>
              </a:rPr>
              <a:t>kehidupan</a:t>
            </a:r>
            <a:r>
              <a:rPr lang="en-US" sz="500" dirty="0">
                <a:solidFill>
                  <a:schemeClr val="tx1"/>
                </a:solidFill>
              </a:rPr>
              <a:t>, </a:t>
            </a:r>
            <a:r>
              <a:rPr lang="en-US" sz="500" dirty="0" err="1">
                <a:solidFill>
                  <a:schemeClr val="tx1"/>
                </a:solidFill>
              </a:rPr>
              <a:t>misi</a:t>
            </a:r>
            <a:r>
              <a:rPr lang="en-US" sz="500" dirty="0">
                <a:solidFill>
                  <a:schemeClr val="tx1"/>
                </a:solidFill>
              </a:rPr>
              <a:t> </a:t>
            </a:r>
            <a:r>
              <a:rPr lang="en-US" sz="500" dirty="0" err="1">
                <a:solidFill>
                  <a:schemeClr val="tx1"/>
                </a:solidFill>
              </a:rPr>
              <a:t>wahana</a:t>
            </a:r>
            <a:r>
              <a:rPr lang="en-US" sz="500" dirty="0">
                <a:solidFill>
                  <a:schemeClr val="tx1"/>
                </a:solidFill>
              </a:rPr>
              <a:t> </a:t>
            </a:r>
            <a:r>
              <a:rPr lang="en-US" sz="500" dirty="0" err="1">
                <a:solidFill>
                  <a:schemeClr val="tx1"/>
                </a:solidFill>
              </a:rPr>
              <a:t>antariksa</a:t>
            </a:r>
            <a:r>
              <a:rPr lang="en-US" sz="500" dirty="0">
                <a:solidFill>
                  <a:schemeClr val="tx1"/>
                </a:solidFill>
              </a:rPr>
              <a:t>, </a:t>
            </a:r>
            <a:r>
              <a:rPr lang="en-US" sz="500" dirty="0" err="1">
                <a:solidFill>
                  <a:schemeClr val="tx1"/>
                </a:solidFill>
              </a:rPr>
              <a:t>rupa</a:t>
            </a:r>
            <a:r>
              <a:rPr lang="en-US" sz="500" dirty="0">
                <a:solidFill>
                  <a:schemeClr val="tx1"/>
                </a:solidFill>
              </a:rPr>
              <a:t> </a:t>
            </a:r>
            <a:r>
              <a:rPr lang="en-US" sz="500" dirty="0" err="1">
                <a:solidFill>
                  <a:schemeClr val="tx1"/>
                </a:solidFill>
              </a:rPr>
              <a:t>beraneka</a:t>
            </a:r>
            <a:r>
              <a:rPr lang="en-US" sz="500" dirty="0">
                <a:solidFill>
                  <a:schemeClr val="tx1"/>
                </a:solidFill>
              </a:rPr>
              <a:t> planet </a:t>
            </a:r>
            <a:r>
              <a:rPr lang="en-US" sz="500" dirty="0" err="1">
                <a:solidFill>
                  <a:schemeClr val="tx1"/>
                </a:solidFill>
              </a:rPr>
              <a:t>dan</a:t>
            </a:r>
            <a:r>
              <a:rPr lang="en-US" sz="500" dirty="0">
                <a:solidFill>
                  <a:schemeClr val="tx1"/>
                </a:solidFill>
              </a:rPr>
              <a:t> </a:t>
            </a:r>
            <a:r>
              <a:rPr lang="en-US" sz="500" dirty="0" err="1">
                <a:solidFill>
                  <a:schemeClr val="tx1"/>
                </a:solidFill>
              </a:rPr>
              <a:t>bintang</a:t>
            </a:r>
            <a:r>
              <a:rPr lang="en-US" sz="500" dirty="0">
                <a:solidFill>
                  <a:schemeClr val="tx1"/>
                </a:solidFill>
              </a:rPr>
              <a:t>, </a:t>
            </a:r>
            <a:r>
              <a:rPr lang="en-US" sz="500" dirty="0" err="1">
                <a:solidFill>
                  <a:schemeClr val="tx1"/>
                </a:solidFill>
              </a:rPr>
              <a:t>alur</a:t>
            </a:r>
            <a:r>
              <a:rPr lang="en-US" sz="500" dirty="0">
                <a:solidFill>
                  <a:schemeClr val="tx1"/>
                </a:solidFill>
              </a:rPr>
              <a:t> </a:t>
            </a:r>
            <a:r>
              <a:rPr lang="en-US" sz="500" dirty="0" err="1">
                <a:solidFill>
                  <a:schemeClr val="tx1"/>
                </a:solidFill>
              </a:rPr>
              <a:t>hidup</a:t>
            </a:r>
            <a:r>
              <a:rPr lang="en-US" sz="500" dirty="0">
                <a:solidFill>
                  <a:schemeClr val="tx1"/>
                </a:solidFill>
              </a:rPr>
              <a:t> </a:t>
            </a:r>
            <a:r>
              <a:rPr lang="en-US" sz="500" dirty="0" err="1">
                <a:solidFill>
                  <a:schemeClr val="tx1"/>
                </a:solidFill>
              </a:rPr>
              <a:t>tata</a:t>
            </a:r>
            <a:r>
              <a:rPr lang="en-US" sz="500" dirty="0">
                <a:solidFill>
                  <a:schemeClr val="tx1"/>
                </a:solidFill>
              </a:rPr>
              <a:t> </a:t>
            </a:r>
            <a:r>
              <a:rPr lang="en-US" sz="500" dirty="0" err="1">
                <a:solidFill>
                  <a:schemeClr val="tx1"/>
                </a:solidFill>
              </a:rPr>
              <a:t>surya</a:t>
            </a:r>
            <a:r>
              <a:rPr lang="en-US" sz="500" dirty="0">
                <a:solidFill>
                  <a:schemeClr val="tx1"/>
                </a:solidFill>
              </a:rPr>
              <a:t> </a:t>
            </a:r>
            <a:r>
              <a:rPr lang="en-US" sz="500" dirty="0" err="1">
                <a:solidFill>
                  <a:schemeClr val="tx1"/>
                </a:solidFill>
              </a:rPr>
              <a:t>dan</a:t>
            </a:r>
            <a:r>
              <a:rPr lang="en-US" sz="500" dirty="0">
                <a:solidFill>
                  <a:schemeClr val="tx1"/>
                </a:solidFill>
              </a:rPr>
              <a:t> </a:t>
            </a:r>
            <a:r>
              <a:rPr lang="en-US" sz="500" dirty="0" err="1">
                <a:solidFill>
                  <a:schemeClr val="tx1"/>
                </a:solidFill>
              </a:rPr>
              <a:t>galaksi</a:t>
            </a:r>
            <a:endParaRPr lang="en-US" sz="500" dirty="0">
              <a:solidFill>
                <a:schemeClr val="tx1"/>
              </a:solidFill>
            </a:endParaRPr>
          </a:p>
        </p:txBody>
      </p:sp>
      <p:sp>
        <p:nvSpPr>
          <p:cNvPr id="102" name="Rounded Rectangle 22"/>
          <p:cNvSpPr/>
          <p:nvPr/>
        </p:nvSpPr>
        <p:spPr>
          <a:xfrm>
            <a:off x="2198078" y="2862697"/>
            <a:ext cx="1494258" cy="246700"/>
          </a:xfrm>
          <a:custGeom>
            <a:avLst/>
            <a:gdLst/>
            <a:ahLst/>
            <a:cxnLst/>
            <a:rect l="l" t="t" r="r" b="b"/>
            <a:pathLst>
              <a:path w="1521592" h="246700">
                <a:moveTo>
                  <a:pt x="0" y="0"/>
                </a:moveTo>
                <a:lnTo>
                  <a:pt x="1521592" y="0"/>
                </a:lnTo>
                <a:cubicBezTo>
                  <a:pt x="1518421" y="136900"/>
                  <a:pt x="1406267" y="246700"/>
                  <a:pt x="1268468" y="246700"/>
                </a:cubicBezTo>
                <a:lnTo>
                  <a:pt x="253124" y="246700"/>
                </a:lnTo>
                <a:cubicBezTo>
                  <a:pt x="115325" y="246700"/>
                  <a:pt x="3171" y="136900"/>
                  <a:pt x="0" y="0"/>
                </a:cubicBezTo>
                <a:close/>
              </a:path>
            </a:pathLst>
          </a:cu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900" dirty="0" smtClean="0"/>
              <a:t>Baca selengkapnya</a:t>
            </a:r>
            <a:endParaRPr lang="en-US" sz="900" dirty="0"/>
          </a:p>
        </p:txBody>
      </p:sp>
      <p:sp>
        <p:nvSpPr>
          <p:cNvPr id="23" name="Rounded Rectangle 22"/>
          <p:cNvSpPr/>
          <p:nvPr/>
        </p:nvSpPr>
        <p:spPr>
          <a:xfrm>
            <a:off x="543944" y="2839256"/>
            <a:ext cx="1494258" cy="246700"/>
          </a:xfrm>
          <a:custGeom>
            <a:avLst/>
            <a:gdLst/>
            <a:ahLst/>
            <a:cxnLst/>
            <a:rect l="l" t="t" r="r" b="b"/>
            <a:pathLst>
              <a:path w="1521592" h="246700">
                <a:moveTo>
                  <a:pt x="0" y="0"/>
                </a:moveTo>
                <a:lnTo>
                  <a:pt x="1521592" y="0"/>
                </a:lnTo>
                <a:cubicBezTo>
                  <a:pt x="1518421" y="136900"/>
                  <a:pt x="1406267" y="246700"/>
                  <a:pt x="1268468" y="246700"/>
                </a:cubicBezTo>
                <a:lnTo>
                  <a:pt x="253124" y="246700"/>
                </a:lnTo>
                <a:cubicBezTo>
                  <a:pt x="115325" y="246700"/>
                  <a:pt x="3171" y="136900"/>
                  <a:pt x="0" y="0"/>
                </a:cubicBezTo>
                <a:close/>
              </a:path>
            </a:pathLst>
          </a:cu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900" dirty="0" smtClean="0"/>
              <a:t>Baca selengkapnya</a:t>
            </a:r>
            <a:endParaRPr lang="en-US" sz="900" dirty="0"/>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472" y="1124744"/>
            <a:ext cx="1472828" cy="924384"/>
          </a:xfrm>
          <a:prstGeom prst="rect">
            <a:avLst/>
          </a:prstGeom>
        </p:spPr>
      </p:pic>
      <p:sp>
        <p:nvSpPr>
          <p:cNvPr id="37" name="Rectangle 36"/>
          <p:cNvSpPr/>
          <p:nvPr/>
        </p:nvSpPr>
        <p:spPr>
          <a:xfrm>
            <a:off x="538561" y="2076272"/>
            <a:ext cx="1497210" cy="2543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Homo Deus</a:t>
            </a:r>
            <a:endParaRPr lang="en-US" sz="1100" dirty="0">
              <a:solidFill>
                <a:schemeClr val="tx1"/>
              </a:solidFill>
            </a:endParaRPr>
          </a:p>
        </p:txBody>
      </p:sp>
      <p:sp>
        <p:nvSpPr>
          <p:cNvPr id="88" name="Rectangle 87"/>
          <p:cNvSpPr/>
          <p:nvPr/>
        </p:nvSpPr>
        <p:spPr>
          <a:xfrm>
            <a:off x="543944" y="2330656"/>
            <a:ext cx="1489867" cy="50058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err="1">
                <a:solidFill>
                  <a:schemeClr val="tx1"/>
                </a:solidFill>
              </a:rPr>
              <a:t>Pada</a:t>
            </a:r>
            <a:r>
              <a:rPr lang="en-US" sz="500" dirty="0">
                <a:solidFill>
                  <a:schemeClr val="tx1"/>
                </a:solidFill>
              </a:rPr>
              <a:t> </a:t>
            </a:r>
            <a:r>
              <a:rPr lang="en-US" sz="500" dirty="0" err="1">
                <a:solidFill>
                  <a:schemeClr val="tx1"/>
                </a:solidFill>
              </a:rPr>
              <a:t>masa</a:t>
            </a:r>
            <a:r>
              <a:rPr lang="en-US" sz="500" dirty="0">
                <a:solidFill>
                  <a:schemeClr val="tx1"/>
                </a:solidFill>
              </a:rPr>
              <a:t> </a:t>
            </a:r>
            <a:r>
              <a:rPr lang="en-US" sz="500" dirty="0" err="1">
                <a:solidFill>
                  <a:schemeClr val="tx1"/>
                </a:solidFill>
              </a:rPr>
              <a:t>lalu</a:t>
            </a:r>
            <a:r>
              <a:rPr lang="en-US" sz="500" dirty="0">
                <a:solidFill>
                  <a:schemeClr val="tx1"/>
                </a:solidFill>
              </a:rPr>
              <a:t>, </a:t>
            </a:r>
            <a:r>
              <a:rPr lang="en-US" sz="500" dirty="0" err="1">
                <a:solidFill>
                  <a:schemeClr val="tx1"/>
                </a:solidFill>
              </a:rPr>
              <a:t>manusia</a:t>
            </a:r>
            <a:r>
              <a:rPr lang="en-US" sz="500" dirty="0">
                <a:solidFill>
                  <a:schemeClr val="tx1"/>
                </a:solidFill>
              </a:rPr>
              <a:t> </a:t>
            </a:r>
            <a:r>
              <a:rPr lang="en-US" sz="500" dirty="0" err="1">
                <a:solidFill>
                  <a:schemeClr val="tx1"/>
                </a:solidFill>
              </a:rPr>
              <a:t>menaklukkan</a:t>
            </a:r>
            <a:r>
              <a:rPr lang="en-US" sz="500" dirty="0">
                <a:solidFill>
                  <a:schemeClr val="tx1"/>
                </a:solidFill>
              </a:rPr>
              <a:t> </a:t>
            </a:r>
            <a:r>
              <a:rPr lang="en-US" sz="500" dirty="0" err="1">
                <a:solidFill>
                  <a:schemeClr val="tx1"/>
                </a:solidFill>
              </a:rPr>
              <a:t>dunia</a:t>
            </a:r>
            <a:r>
              <a:rPr lang="en-US" sz="500" dirty="0">
                <a:solidFill>
                  <a:schemeClr val="tx1"/>
                </a:solidFill>
              </a:rPr>
              <a:t> </a:t>
            </a:r>
            <a:r>
              <a:rPr lang="en-US" sz="500" dirty="0" err="1">
                <a:solidFill>
                  <a:schemeClr val="tx1"/>
                </a:solidFill>
              </a:rPr>
              <a:t>berkat</a:t>
            </a:r>
            <a:r>
              <a:rPr lang="en-US" sz="500" dirty="0">
                <a:solidFill>
                  <a:schemeClr val="tx1"/>
                </a:solidFill>
              </a:rPr>
              <a:t> </a:t>
            </a:r>
            <a:r>
              <a:rPr lang="en-US" sz="500" dirty="0" err="1">
                <a:solidFill>
                  <a:schemeClr val="tx1"/>
                </a:solidFill>
              </a:rPr>
              <a:t>kemampuan</a:t>
            </a:r>
            <a:r>
              <a:rPr lang="en-US" sz="500" dirty="0">
                <a:solidFill>
                  <a:schemeClr val="tx1"/>
                </a:solidFill>
              </a:rPr>
              <a:t> </a:t>
            </a:r>
            <a:r>
              <a:rPr lang="en-US" sz="500" dirty="0" err="1">
                <a:solidFill>
                  <a:schemeClr val="tx1"/>
                </a:solidFill>
              </a:rPr>
              <a:t>uniknya</a:t>
            </a:r>
            <a:r>
              <a:rPr lang="en-US" sz="500" dirty="0">
                <a:solidFill>
                  <a:schemeClr val="tx1"/>
                </a:solidFill>
              </a:rPr>
              <a:t> </a:t>
            </a:r>
            <a:r>
              <a:rPr lang="en-US" sz="500" dirty="0" err="1">
                <a:solidFill>
                  <a:schemeClr val="tx1"/>
                </a:solidFill>
              </a:rPr>
              <a:t>untuk</a:t>
            </a:r>
            <a:r>
              <a:rPr lang="en-US" sz="500" dirty="0">
                <a:solidFill>
                  <a:schemeClr val="tx1"/>
                </a:solidFill>
              </a:rPr>
              <a:t> </a:t>
            </a:r>
            <a:r>
              <a:rPr lang="en-US" sz="500" dirty="0" err="1">
                <a:solidFill>
                  <a:schemeClr val="tx1"/>
                </a:solidFill>
              </a:rPr>
              <a:t>percaya</a:t>
            </a:r>
            <a:r>
              <a:rPr lang="en-US" sz="500" dirty="0">
                <a:solidFill>
                  <a:schemeClr val="tx1"/>
                </a:solidFill>
              </a:rPr>
              <a:t> </a:t>
            </a:r>
            <a:r>
              <a:rPr lang="en-US" sz="500" dirty="0" err="1">
                <a:solidFill>
                  <a:schemeClr val="tx1"/>
                </a:solidFill>
              </a:rPr>
              <a:t>pada</a:t>
            </a:r>
            <a:r>
              <a:rPr lang="en-US" sz="500" dirty="0">
                <a:solidFill>
                  <a:schemeClr val="tx1"/>
                </a:solidFill>
              </a:rPr>
              <a:t> </a:t>
            </a:r>
            <a:r>
              <a:rPr lang="en-US" sz="500" dirty="0" err="1">
                <a:solidFill>
                  <a:schemeClr val="tx1"/>
                </a:solidFill>
              </a:rPr>
              <a:t>mitos-mitos</a:t>
            </a:r>
            <a:r>
              <a:rPr lang="en-US" sz="500" dirty="0">
                <a:solidFill>
                  <a:schemeClr val="tx1"/>
                </a:solidFill>
              </a:rPr>
              <a:t> </a:t>
            </a:r>
            <a:r>
              <a:rPr lang="en-US" sz="500" dirty="0" err="1">
                <a:solidFill>
                  <a:schemeClr val="tx1"/>
                </a:solidFill>
              </a:rPr>
              <a:t>kolektif</a:t>
            </a:r>
            <a:r>
              <a:rPr lang="en-US" sz="500" dirty="0">
                <a:solidFill>
                  <a:schemeClr val="tx1"/>
                </a:solidFill>
              </a:rPr>
              <a:t> </a:t>
            </a:r>
            <a:r>
              <a:rPr lang="en-US" sz="500" dirty="0" err="1">
                <a:solidFill>
                  <a:schemeClr val="tx1"/>
                </a:solidFill>
              </a:rPr>
              <a:t>tentang</a:t>
            </a:r>
            <a:r>
              <a:rPr lang="en-US" sz="500" dirty="0">
                <a:solidFill>
                  <a:schemeClr val="tx1"/>
                </a:solidFill>
              </a:rPr>
              <a:t> </a:t>
            </a:r>
            <a:r>
              <a:rPr lang="en-US" sz="500" dirty="0" err="1">
                <a:solidFill>
                  <a:schemeClr val="tx1"/>
                </a:solidFill>
              </a:rPr>
              <a:t>dewa</a:t>
            </a:r>
            <a:r>
              <a:rPr lang="en-US" sz="500" dirty="0">
                <a:solidFill>
                  <a:schemeClr val="tx1"/>
                </a:solidFill>
              </a:rPr>
              <a:t>, </a:t>
            </a:r>
            <a:r>
              <a:rPr lang="en-US" sz="500" dirty="0" err="1">
                <a:solidFill>
                  <a:schemeClr val="tx1"/>
                </a:solidFill>
              </a:rPr>
              <a:t>uang</a:t>
            </a:r>
            <a:r>
              <a:rPr lang="en-US" sz="500" dirty="0">
                <a:solidFill>
                  <a:schemeClr val="tx1"/>
                </a:solidFill>
              </a:rPr>
              <a:t>, </a:t>
            </a:r>
            <a:r>
              <a:rPr lang="en-US" sz="500" dirty="0" err="1">
                <a:solidFill>
                  <a:schemeClr val="tx1"/>
                </a:solidFill>
              </a:rPr>
              <a:t>kesetaraan</a:t>
            </a:r>
            <a:r>
              <a:rPr lang="en-US" sz="500" dirty="0">
                <a:solidFill>
                  <a:schemeClr val="tx1"/>
                </a:solidFill>
              </a:rPr>
              <a:t> </a:t>
            </a:r>
            <a:r>
              <a:rPr lang="en-US" sz="500" dirty="0" err="1">
                <a:solidFill>
                  <a:schemeClr val="tx1"/>
                </a:solidFill>
              </a:rPr>
              <a:t>dan</a:t>
            </a:r>
            <a:r>
              <a:rPr lang="en-US" sz="500" dirty="0">
                <a:solidFill>
                  <a:schemeClr val="tx1"/>
                </a:solidFill>
              </a:rPr>
              <a:t> </a:t>
            </a:r>
            <a:r>
              <a:rPr lang="en-US" sz="500" dirty="0" err="1">
                <a:solidFill>
                  <a:schemeClr val="tx1"/>
                </a:solidFill>
              </a:rPr>
              <a:t>kebebasan</a:t>
            </a:r>
            <a:r>
              <a:rPr lang="en-US" sz="500" dirty="0">
                <a:solidFill>
                  <a:schemeClr val="tx1"/>
                </a:solidFill>
              </a:rPr>
              <a:t>—</a:t>
            </a:r>
            <a:r>
              <a:rPr lang="en-US" sz="500" dirty="0" err="1">
                <a:solidFill>
                  <a:schemeClr val="tx1"/>
                </a:solidFill>
              </a:rPr>
              <a:t>seperti</a:t>
            </a:r>
            <a:r>
              <a:rPr lang="en-US" sz="500" dirty="0">
                <a:solidFill>
                  <a:schemeClr val="tx1"/>
                </a:solidFill>
              </a:rPr>
              <a:t> </a:t>
            </a:r>
            <a:r>
              <a:rPr lang="en-US" sz="500" dirty="0" err="1">
                <a:solidFill>
                  <a:schemeClr val="tx1"/>
                </a:solidFill>
              </a:rPr>
              <a:t>dijelaskan</a:t>
            </a:r>
            <a:r>
              <a:rPr lang="en-US" sz="500" dirty="0">
                <a:solidFill>
                  <a:schemeClr val="tx1"/>
                </a:solidFill>
              </a:rPr>
              <a:t> </a:t>
            </a:r>
            <a:r>
              <a:rPr lang="en-US" sz="500" dirty="0" err="1">
                <a:solidFill>
                  <a:schemeClr val="tx1"/>
                </a:solidFill>
              </a:rPr>
              <a:t>dalam</a:t>
            </a:r>
            <a:r>
              <a:rPr lang="en-US" sz="500" dirty="0">
                <a:solidFill>
                  <a:schemeClr val="tx1"/>
                </a:solidFill>
              </a:rPr>
              <a:t> </a:t>
            </a:r>
            <a:r>
              <a:rPr lang="en-US" sz="500" dirty="0" err="1">
                <a:solidFill>
                  <a:schemeClr val="tx1"/>
                </a:solidFill>
              </a:rPr>
              <a:t>buku</a:t>
            </a:r>
            <a:r>
              <a:rPr lang="en-US" sz="500" dirty="0">
                <a:solidFill>
                  <a:schemeClr val="tx1"/>
                </a:solidFill>
              </a:rPr>
              <a:t> Sapiens</a:t>
            </a:r>
            <a:endParaRPr lang="en-US" sz="500" dirty="0">
              <a:solidFill>
                <a:schemeClr val="tx1"/>
              </a:solidFill>
            </a:endParaRPr>
          </a:p>
        </p:txBody>
      </p:sp>
      <p:sp>
        <p:nvSpPr>
          <p:cNvPr id="140" name="Rectangle 139"/>
          <p:cNvSpPr/>
          <p:nvPr/>
        </p:nvSpPr>
        <p:spPr>
          <a:xfrm>
            <a:off x="3659046" y="4169059"/>
            <a:ext cx="1200985" cy="248074"/>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dirty="0">
                <a:solidFill>
                  <a:schemeClr val="tx1"/>
                </a:solidFill>
              </a:rPr>
              <a:t>&lt;</a:t>
            </a:r>
            <a:r>
              <a:rPr lang="en-US" sz="800" dirty="0" err="1">
                <a:solidFill>
                  <a:schemeClr val="tx1"/>
                </a:solidFill>
              </a:rPr>
              <a:t>img</a:t>
            </a:r>
            <a:r>
              <a:rPr lang="en-US" sz="800" dirty="0">
                <a:solidFill>
                  <a:schemeClr val="tx1"/>
                </a:solidFill>
              </a:rPr>
              <a:t> </a:t>
            </a:r>
            <a:r>
              <a:rPr lang="en-US" sz="800" dirty="0" err="1">
                <a:solidFill>
                  <a:schemeClr val="tx1"/>
                </a:solidFill>
              </a:rPr>
              <a:t>src</a:t>
            </a:r>
            <a:r>
              <a:rPr lang="en-US" sz="800" dirty="0">
                <a:solidFill>
                  <a:schemeClr val="tx1"/>
                </a:solidFill>
              </a:rPr>
              <a:t>="</a:t>
            </a:r>
            <a:r>
              <a:rPr lang="en-US" sz="800" dirty="0" err="1">
                <a:solidFill>
                  <a:schemeClr val="tx1"/>
                </a:solidFill>
              </a:rPr>
              <a:t>img</a:t>
            </a:r>
            <a:r>
              <a:rPr lang="en-US" sz="800" dirty="0">
                <a:solidFill>
                  <a:schemeClr val="tx1"/>
                </a:solidFill>
              </a:rPr>
              <a:t>/1.jpg"&gt;</a:t>
            </a:r>
            <a:endParaRPr lang="en-US" sz="800" dirty="0">
              <a:solidFill>
                <a:schemeClr val="tx1"/>
              </a:solidFill>
            </a:endParaRPr>
          </a:p>
        </p:txBody>
      </p:sp>
      <p:cxnSp>
        <p:nvCxnSpPr>
          <p:cNvPr id="141" name="Straight Arrow Connector 140"/>
          <p:cNvCxnSpPr/>
          <p:nvPr/>
        </p:nvCxnSpPr>
        <p:spPr>
          <a:xfrm>
            <a:off x="4228928" y="2222337"/>
            <a:ext cx="0" cy="14655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2" name="Straight Connector 141"/>
          <p:cNvCxnSpPr>
            <a:stCxn id="38" idx="3"/>
          </p:cNvCxnSpPr>
          <p:nvPr/>
        </p:nvCxnSpPr>
        <p:spPr>
          <a:xfrm flipV="1">
            <a:off x="3689597" y="2222337"/>
            <a:ext cx="539331" cy="1948"/>
          </a:xfrm>
          <a:prstGeom prst="line">
            <a:avLst/>
          </a:prstGeom>
          <a:ln/>
        </p:spPr>
        <p:style>
          <a:lnRef idx="2">
            <a:schemeClr val="dk1"/>
          </a:lnRef>
          <a:fillRef idx="0">
            <a:schemeClr val="dk1"/>
          </a:fillRef>
          <a:effectRef idx="1">
            <a:schemeClr val="dk1"/>
          </a:effectRef>
          <a:fontRef idx="minor">
            <a:schemeClr val="tx1"/>
          </a:fontRef>
        </p:style>
      </p:cxnSp>
      <p:sp>
        <p:nvSpPr>
          <p:cNvPr id="148" name="Rectangle 147"/>
          <p:cNvSpPr/>
          <p:nvPr/>
        </p:nvSpPr>
        <p:spPr>
          <a:xfrm>
            <a:off x="3983552" y="3668316"/>
            <a:ext cx="1236519" cy="248074"/>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600" dirty="0">
                <a:solidFill>
                  <a:schemeClr val="tx1"/>
                </a:solidFill>
              </a:rPr>
              <a:t>&lt;div class="</a:t>
            </a:r>
            <a:r>
              <a:rPr lang="en-US" sz="600" dirty="0" err="1">
                <a:solidFill>
                  <a:schemeClr val="tx1"/>
                </a:solidFill>
              </a:rPr>
              <a:t>Judulbuku</a:t>
            </a:r>
            <a:r>
              <a:rPr lang="en-US" sz="600" dirty="0">
                <a:solidFill>
                  <a:schemeClr val="tx1"/>
                </a:solidFill>
              </a:rPr>
              <a:t>"&gt;Homo Deus&lt;/div&gt;</a:t>
            </a:r>
            <a:endParaRPr lang="en-US" sz="600" dirty="0">
              <a:solidFill>
                <a:schemeClr val="tx1"/>
              </a:solidFill>
            </a:endParaRPr>
          </a:p>
        </p:txBody>
      </p:sp>
      <p:cxnSp>
        <p:nvCxnSpPr>
          <p:cNvPr id="149" name="Straight Arrow Connector 148"/>
          <p:cNvCxnSpPr/>
          <p:nvPr/>
        </p:nvCxnSpPr>
        <p:spPr>
          <a:xfrm>
            <a:off x="5273178" y="2616769"/>
            <a:ext cx="0" cy="14655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0" name="Straight Connector 149"/>
          <p:cNvCxnSpPr/>
          <p:nvPr/>
        </p:nvCxnSpPr>
        <p:spPr>
          <a:xfrm flipV="1">
            <a:off x="3659047" y="2616769"/>
            <a:ext cx="1614131" cy="1948"/>
          </a:xfrm>
          <a:prstGeom prst="line">
            <a:avLst/>
          </a:prstGeom>
          <a:ln/>
        </p:spPr>
        <p:style>
          <a:lnRef idx="2">
            <a:schemeClr val="dk1"/>
          </a:lnRef>
          <a:fillRef idx="0">
            <a:schemeClr val="dk1"/>
          </a:fillRef>
          <a:effectRef idx="1">
            <a:schemeClr val="dk1"/>
          </a:effectRef>
          <a:fontRef idx="minor">
            <a:schemeClr val="tx1"/>
          </a:fontRef>
        </p:style>
      </p:cxnSp>
      <p:sp>
        <p:nvSpPr>
          <p:cNvPr id="153" name="Rectangle 152"/>
          <p:cNvSpPr/>
          <p:nvPr/>
        </p:nvSpPr>
        <p:spPr>
          <a:xfrm>
            <a:off x="5052423" y="4082310"/>
            <a:ext cx="1094022" cy="248074"/>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700" dirty="0">
                <a:solidFill>
                  <a:schemeClr val="tx1"/>
                </a:solidFill>
              </a:rPr>
              <a:t>&lt;div </a:t>
            </a:r>
            <a:r>
              <a:rPr lang="en-US" sz="700" dirty="0" smtClean="0">
                <a:solidFill>
                  <a:schemeClr val="tx1"/>
                </a:solidFill>
              </a:rPr>
              <a:t>class</a:t>
            </a:r>
            <a:r>
              <a:rPr lang="id-ID" sz="700" dirty="0" smtClean="0">
                <a:solidFill>
                  <a:schemeClr val="tx1"/>
                </a:solidFill>
              </a:rPr>
              <a:t> </a:t>
            </a:r>
            <a:r>
              <a:rPr lang="en-US" sz="700" dirty="0" smtClean="0">
                <a:solidFill>
                  <a:schemeClr val="tx1"/>
                </a:solidFill>
              </a:rPr>
              <a:t>="</a:t>
            </a:r>
            <a:r>
              <a:rPr lang="en-US" sz="700" dirty="0" err="1">
                <a:solidFill>
                  <a:schemeClr val="tx1"/>
                </a:solidFill>
              </a:rPr>
              <a:t>sinopsis</a:t>
            </a:r>
            <a:r>
              <a:rPr lang="en-US" sz="700" dirty="0">
                <a:solidFill>
                  <a:schemeClr val="tx1"/>
                </a:solidFill>
              </a:rPr>
              <a:t>"&gt;</a:t>
            </a:r>
            <a:endParaRPr lang="en-US" sz="700" dirty="0">
              <a:solidFill>
                <a:schemeClr val="tx1"/>
              </a:solidFill>
            </a:endParaRPr>
          </a:p>
        </p:txBody>
      </p:sp>
      <p:cxnSp>
        <p:nvCxnSpPr>
          <p:cNvPr id="154" name="Straight Arrow Connector 153"/>
          <p:cNvCxnSpPr/>
          <p:nvPr/>
        </p:nvCxnSpPr>
        <p:spPr>
          <a:xfrm>
            <a:off x="2699792" y="3109397"/>
            <a:ext cx="0" cy="6829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7" name="Rectangle 156"/>
          <p:cNvSpPr/>
          <p:nvPr/>
        </p:nvSpPr>
        <p:spPr>
          <a:xfrm>
            <a:off x="2218616" y="3792353"/>
            <a:ext cx="1201255" cy="248074"/>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800" dirty="0"/>
              <a:t>&lt;div class="</a:t>
            </a:r>
            <a:r>
              <a:rPr lang="en-US" sz="800" dirty="0" err="1"/>
              <a:t>tmbl-buku</a:t>
            </a:r>
            <a:r>
              <a:rPr lang="en-US" sz="800" dirty="0"/>
              <a:t>"&gt;</a:t>
            </a:r>
            <a:endParaRPr lang="en-US" sz="800" dirty="0"/>
          </a:p>
        </p:txBody>
      </p:sp>
      <p:cxnSp>
        <p:nvCxnSpPr>
          <p:cNvPr id="158" name="Straight Arrow Connector 157"/>
          <p:cNvCxnSpPr/>
          <p:nvPr/>
        </p:nvCxnSpPr>
        <p:spPr>
          <a:xfrm>
            <a:off x="2095637" y="3004922"/>
            <a:ext cx="822" cy="12014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0" name="Rectangle 159"/>
          <p:cNvSpPr/>
          <p:nvPr/>
        </p:nvSpPr>
        <p:spPr>
          <a:xfrm>
            <a:off x="1853164" y="4198437"/>
            <a:ext cx="1094022" cy="248074"/>
          </a:xfrm>
          <a:prstGeom prst="rect">
            <a:avLst/>
          </a:prstGeom>
          <a:solidFill>
            <a:schemeClr val="tx1">
              <a:lumMod val="85000"/>
              <a:lumOff val="1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900" dirty="0"/>
              <a:t>&lt;div class="slider"&gt;</a:t>
            </a:r>
            <a:endParaRPr lang="en-US" sz="900" dirty="0"/>
          </a:p>
        </p:txBody>
      </p:sp>
      <p:sp>
        <p:nvSpPr>
          <p:cNvPr id="166" name="Rectangle 165"/>
          <p:cNvSpPr/>
          <p:nvPr/>
        </p:nvSpPr>
        <p:spPr>
          <a:xfrm>
            <a:off x="4753069" y="6370660"/>
            <a:ext cx="4543024" cy="2326925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.title {</a:t>
            </a:r>
          </a:p>
          <a:p>
            <a:pPr algn="just"/>
            <a:r>
              <a:rPr lang="en-US" sz="1100" dirty="0"/>
              <a:t>  text-transform: uppercase;</a:t>
            </a:r>
          </a:p>
          <a:p>
            <a:pPr algn="just"/>
            <a:r>
              <a:rPr lang="en-US" sz="1100" dirty="0"/>
              <a:t>  font-size: : 3.5rem;</a:t>
            </a:r>
          </a:p>
          <a:p>
            <a:pPr algn="just"/>
            <a:r>
              <a:rPr lang="en-US" sz="1100" dirty="0"/>
              <a:t>  letter-spacing: 3px;</a:t>
            </a:r>
          </a:p>
          <a:p>
            <a:pPr algn="just"/>
            <a:r>
              <a:rPr lang="en-US" sz="1100" dirty="0"/>
              <a:t>  margin-right: -3px;</a:t>
            </a:r>
          </a:p>
          <a:p>
            <a:pPr algn="just"/>
            <a:r>
              <a:rPr lang="en-US" sz="1100" dirty="0"/>
              <a:t>  margin: 5rem 0;</a:t>
            </a:r>
          </a:p>
          <a:p>
            <a:pPr algn="just"/>
            <a:r>
              <a:rPr lang="en-US" sz="1100" dirty="0"/>
              <a:t>  text-align: center;</a:t>
            </a:r>
          </a:p>
          <a:p>
            <a:pPr algn="just"/>
            <a:r>
              <a:rPr lang="en-US" sz="1100" dirty="0"/>
              <a:t>  position: relative;</a:t>
            </a:r>
          </a:p>
          <a:p>
            <a:pPr algn="just"/>
            <a:r>
              <a:rPr lang="en-US" sz="1100" dirty="0"/>
              <a:t>  color:#364f6b; </a:t>
            </a:r>
          </a:p>
          <a:p>
            <a:pPr algn="just"/>
            <a:r>
              <a:rPr lang="en-US" sz="1100" dirty="0"/>
              <a:t>  font-family: 'Quicksand';</a:t>
            </a:r>
          </a:p>
          <a:p>
            <a:pPr algn="just"/>
            <a:endParaRPr lang="en-US" sz="1100" dirty="0"/>
          </a:p>
          <a:p>
            <a:pPr algn="just"/>
            <a:r>
              <a:rPr lang="en-US" sz="1100" dirty="0"/>
              <a:t>}</a:t>
            </a:r>
          </a:p>
          <a:p>
            <a:pPr algn="just"/>
            <a:endParaRPr lang="en-US" sz="1100" dirty="0"/>
          </a:p>
          <a:p>
            <a:pPr algn="just"/>
            <a:r>
              <a:rPr lang="en-US" sz="1100" dirty="0"/>
              <a:t>.</a:t>
            </a:r>
            <a:r>
              <a:rPr lang="en-US" sz="1100" dirty="0" err="1"/>
              <a:t>title:after</a:t>
            </a:r>
            <a:r>
              <a:rPr lang="en-US" sz="1100" dirty="0"/>
              <a:t> {</a:t>
            </a:r>
          </a:p>
          <a:p>
            <a:pPr algn="just"/>
            <a:r>
              <a:rPr lang="en-US" sz="1100" dirty="0"/>
              <a:t>  content: "";</a:t>
            </a:r>
          </a:p>
          <a:p>
            <a:pPr algn="just"/>
            <a:r>
              <a:rPr lang="en-US" sz="1100" dirty="0"/>
              <a:t>  width: 5rem;</a:t>
            </a:r>
          </a:p>
          <a:p>
            <a:pPr algn="just"/>
            <a:r>
              <a:rPr lang="en-US" sz="1100" dirty="0"/>
              <a:t>  height: .3rem;</a:t>
            </a:r>
          </a:p>
          <a:p>
            <a:pPr algn="just"/>
            <a:r>
              <a:rPr lang="en-US" sz="1100" dirty="0"/>
              <a:t>  background-color: #364f6b;</a:t>
            </a:r>
          </a:p>
          <a:p>
            <a:pPr algn="just"/>
            <a:r>
              <a:rPr lang="en-US" sz="1100" dirty="0"/>
              <a:t>  position: absolute;</a:t>
            </a:r>
          </a:p>
          <a:p>
            <a:pPr algn="just"/>
            <a:r>
              <a:rPr lang="en-US" sz="1100" dirty="0"/>
              <a:t>  box-sizing: -1rem;</a:t>
            </a:r>
          </a:p>
          <a:p>
            <a:pPr algn="just"/>
            <a:r>
              <a:rPr lang="en-US" sz="1100" dirty="0"/>
              <a:t>  top:3rem;</a:t>
            </a:r>
          </a:p>
          <a:p>
            <a:pPr algn="just"/>
            <a:r>
              <a:rPr lang="en-US" sz="1100" dirty="0"/>
              <a:t>  left: 50%;</a:t>
            </a:r>
          </a:p>
          <a:p>
            <a:pPr algn="just"/>
            <a:r>
              <a:rPr lang="en-US" sz="1100" dirty="0"/>
              <a:t>  transform: </a:t>
            </a:r>
            <a:r>
              <a:rPr lang="en-US" sz="1100" dirty="0" err="1"/>
              <a:t>translateX</a:t>
            </a:r>
            <a:r>
              <a:rPr lang="en-US" sz="1100" dirty="0"/>
              <a:t>(-50%);</a:t>
            </a:r>
          </a:p>
          <a:p>
            <a:pPr algn="just"/>
            <a:r>
              <a:rPr lang="en-US" sz="1100" dirty="0"/>
              <a:t>  border-radius: 2rem;</a:t>
            </a:r>
          </a:p>
          <a:p>
            <a:pPr algn="just"/>
            <a:r>
              <a:rPr lang="en-US" sz="1100" dirty="0"/>
              <a:t>}</a:t>
            </a:r>
          </a:p>
          <a:p>
            <a:pPr algn="just"/>
            <a:r>
              <a:rPr lang="en-US" sz="1100" dirty="0"/>
              <a:t>.Container {</a:t>
            </a:r>
          </a:p>
          <a:p>
            <a:pPr algn="just"/>
            <a:r>
              <a:rPr lang="en-US" sz="1100" dirty="0"/>
              <a:t>  width: 100%;</a:t>
            </a:r>
          </a:p>
          <a:p>
            <a:pPr algn="just"/>
            <a:r>
              <a:rPr lang="en-US" sz="1100" dirty="0"/>
              <a:t>  height: auto;</a:t>
            </a:r>
          </a:p>
          <a:p>
            <a:pPr algn="just"/>
            <a:r>
              <a:rPr lang="en-US" sz="1100" dirty="0"/>
              <a:t>  margin-bottom: 50px;</a:t>
            </a:r>
          </a:p>
          <a:p>
            <a:pPr algn="just"/>
            <a:r>
              <a:rPr lang="en-US" sz="1100" dirty="0"/>
              <a:t>  display: flex;</a:t>
            </a:r>
          </a:p>
          <a:p>
            <a:pPr algn="just"/>
            <a:r>
              <a:rPr lang="en-US" sz="1100" dirty="0"/>
              <a:t>  justify-content: center;</a:t>
            </a:r>
          </a:p>
          <a:p>
            <a:pPr algn="just"/>
            <a:r>
              <a:rPr lang="en-US" sz="1100" dirty="0"/>
              <a:t>}</a:t>
            </a:r>
          </a:p>
          <a:p>
            <a:pPr algn="just"/>
            <a:r>
              <a:rPr lang="en-US" sz="1100" dirty="0"/>
              <a:t>.box {</a:t>
            </a:r>
          </a:p>
          <a:p>
            <a:pPr algn="just"/>
            <a:r>
              <a:rPr lang="en-US" sz="1100" dirty="0"/>
              <a:t>  width: 200px;</a:t>
            </a:r>
          </a:p>
          <a:p>
            <a:pPr algn="just"/>
            <a:r>
              <a:rPr lang="en-US" sz="1100" dirty="0"/>
              <a:t>  height: 350px;</a:t>
            </a:r>
          </a:p>
          <a:p>
            <a:pPr algn="just"/>
            <a:r>
              <a:rPr lang="en-US" sz="1100" dirty="0"/>
              <a:t>  border-radius: 10px;</a:t>
            </a:r>
          </a:p>
          <a:p>
            <a:pPr algn="just"/>
            <a:r>
              <a:rPr lang="en-US" sz="1100" dirty="0"/>
              <a:t>  flex-direction: column;</a:t>
            </a:r>
          </a:p>
          <a:p>
            <a:pPr algn="just"/>
            <a:r>
              <a:rPr lang="en-US" sz="1100" dirty="0"/>
              <a:t>  box-shadow: 2px  10px 12px </a:t>
            </a:r>
            <a:r>
              <a:rPr lang="en-US" sz="1100" dirty="0" err="1"/>
              <a:t>rgba</a:t>
            </a:r>
            <a:r>
              <a:rPr lang="en-US" sz="1100" dirty="0"/>
              <a:t>(0,0,0,0.5);</a:t>
            </a:r>
          </a:p>
          <a:p>
            <a:pPr algn="just"/>
            <a:r>
              <a:rPr lang="en-US" sz="1100" dirty="0"/>
              <a:t>  display: flex;</a:t>
            </a:r>
          </a:p>
          <a:p>
            <a:pPr algn="just"/>
            <a:r>
              <a:rPr lang="en-US" sz="1100" dirty="0"/>
              <a:t>  align-items: center;</a:t>
            </a:r>
          </a:p>
          <a:p>
            <a:pPr algn="just"/>
            <a:r>
              <a:rPr lang="en-US" sz="1100" dirty="0"/>
              <a:t>  justify-content: space-between;</a:t>
            </a:r>
          </a:p>
          <a:p>
            <a:pPr algn="just"/>
            <a:r>
              <a:rPr lang="en-US" sz="1100" dirty="0"/>
              <a:t>  box-sizing: border-box;</a:t>
            </a:r>
          </a:p>
          <a:p>
            <a:pPr algn="just"/>
            <a:r>
              <a:rPr lang="en-US" sz="1100" dirty="0"/>
              <a:t>  margin :20px 10px;</a:t>
            </a:r>
          </a:p>
          <a:p>
            <a:pPr algn="just"/>
            <a:r>
              <a:rPr lang="en-US" sz="1100" dirty="0"/>
              <a:t>  background: #000;</a:t>
            </a:r>
          </a:p>
          <a:p>
            <a:pPr algn="just"/>
            <a:r>
              <a:rPr lang="en-US" sz="1100" dirty="0"/>
              <a:t>}</a:t>
            </a:r>
          </a:p>
          <a:p>
            <a:pPr algn="just"/>
            <a:endParaRPr lang="en-US" sz="1100" dirty="0"/>
          </a:p>
          <a:p>
            <a:pPr algn="just"/>
            <a:r>
              <a:rPr lang="en-US" sz="1100" dirty="0"/>
              <a:t>.box p {</a:t>
            </a:r>
          </a:p>
          <a:p>
            <a:pPr algn="just"/>
            <a:r>
              <a:rPr lang="en-US" sz="1100" dirty="0"/>
              <a:t>	margin-top: 7px;</a:t>
            </a:r>
          </a:p>
          <a:p>
            <a:pPr algn="just"/>
            <a:r>
              <a:rPr lang="en-US" sz="1100" dirty="0"/>
              <a:t>	height: 10px;</a:t>
            </a:r>
          </a:p>
          <a:p>
            <a:pPr algn="just"/>
            <a:r>
              <a:rPr lang="en-US" sz="1100" dirty="0"/>
              <a:t>}</a:t>
            </a:r>
          </a:p>
          <a:p>
            <a:pPr algn="just"/>
            <a:endParaRPr lang="en-US" sz="1100" dirty="0"/>
          </a:p>
          <a:p>
            <a:pPr algn="just"/>
            <a:r>
              <a:rPr lang="en-US" sz="1100" dirty="0"/>
              <a:t>.</a:t>
            </a:r>
            <a:r>
              <a:rPr lang="en-US" sz="1100" dirty="0" err="1"/>
              <a:t>buku</a:t>
            </a:r>
            <a:r>
              <a:rPr lang="en-US" sz="1100" dirty="0"/>
              <a:t> {</a:t>
            </a:r>
          </a:p>
          <a:p>
            <a:pPr algn="just"/>
            <a:r>
              <a:rPr lang="en-US" sz="1100" dirty="0"/>
              <a:t>  width: 200px;</a:t>
            </a:r>
          </a:p>
          <a:p>
            <a:pPr algn="just"/>
            <a:r>
              <a:rPr lang="en-US" sz="1100" dirty="0"/>
              <a:t>  flex-direction: column;</a:t>
            </a:r>
          </a:p>
          <a:p>
            <a:pPr algn="just"/>
            <a:r>
              <a:rPr lang="en-US" sz="1100" dirty="0"/>
              <a:t>  </a:t>
            </a:r>
            <a:r>
              <a:rPr lang="en-US" sz="1100" dirty="0" err="1"/>
              <a:t>text-align:center</a:t>
            </a:r>
            <a:r>
              <a:rPr lang="en-US" sz="1100" dirty="0"/>
              <a:t>;</a:t>
            </a:r>
          </a:p>
          <a:p>
            <a:pPr algn="just"/>
            <a:r>
              <a:rPr lang="en-US" sz="1100" dirty="0"/>
              <a:t>  font-family: 'Quicksand'; </a:t>
            </a:r>
          </a:p>
          <a:p>
            <a:pPr algn="just"/>
            <a:r>
              <a:rPr lang="en-US" sz="1100" dirty="0"/>
              <a:t>  font-weight: bold;</a:t>
            </a:r>
          </a:p>
          <a:p>
            <a:pPr algn="just"/>
            <a:r>
              <a:rPr lang="en-US" sz="1100" dirty="0"/>
              <a:t>  font-size: 12px;</a:t>
            </a:r>
          </a:p>
          <a:p>
            <a:pPr algn="just"/>
            <a:r>
              <a:rPr lang="en-US" sz="1100" dirty="0"/>
              <a:t>}</a:t>
            </a:r>
          </a:p>
          <a:p>
            <a:pPr algn="just"/>
            <a:endParaRPr lang="en-US" sz="1100" dirty="0"/>
          </a:p>
          <a:p>
            <a:pPr algn="just"/>
            <a:r>
              <a:rPr lang="en-US" sz="1100" dirty="0"/>
              <a:t>.box .</a:t>
            </a:r>
            <a:r>
              <a:rPr lang="en-US" sz="1100" dirty="0" err="1"/>
              <a:t>buku</a:t>
            </a:r>
            <a:r>
              <a:rPr lang="en-US" sz="1100" dirty="0"/>
              <a:t> {</a:t>
            </a:r>
          </a:p>
          <a:p>
            <a:pPr algn="just"/>
            <a:r>
              <a:rPr lang="en-US" sz="1100" dirty="0"/>
              <a:t>  background: black;</a:t>
            </a:r>
          </a:p>
          <a:p>
            <a:pPr algn="just"/>
            <a:r>
              <a:rPr lang="en-US" sz="1100" dirty="0"/>
              <a:t>  color: white;</a:t>
            </a:r>
          </a:p>
          <a:p>
            <a:pPr algn="just"/>
            <a:r>
              <a:rPr lang="en-US" sz="1100" dirty="0"/>
              <a:t>  border-radius: 10px </a:t>
            </a:r>
            <a:r>
              <a:rPr lang="en-US" sz="1100" dirty="0" err="1"/>
              <a:t>10px</a:t>
            </a:r>
            <a:r>
              <a:rPr lang="en-US" sz="1100" dirty="0"/>
              <a:t> 0px </a:t>
            </a:r>
            <a:r>
              <a:rPr lang="en-US" sz="1100" dirty="0" err="1"/>
              <a:t>0px</a:t>
            </a:r>
            <a:r>
              <a:rPr lang="en-US" sz="1100" dirty="0"/>
              <a:t>;</a:t>
            </a:r>
          </a:p>
          <a:p>
            <a:pPr algn="just"/>
            <a:r>
              <a:rPr lang="en-US" sz="1100" dirty="0"/>
              <a:t>  margin-bottom: 10px;</a:t>
            </a:r>
          </a:p>
          <a:p>
            <a:pPr algn="just"/>
            <a:r>
              <a:rPr lang="en-US" sz="1100" dirty="0"/>
              <a:t>}</a:t>
            </a:r>
          </a:p>
          <a:p>
            <a:pPr algn="just"/>
            <a:r>
              <a:rPr lang="en-US" sz="1100" dirty="0"/>
              <a:t>.</a:t>
            </a:r>
            <a:r>
              <a:rPr lang="en-US" sz="1100" dirty="0" err="1"/>
              <a:t>box:hover</a:t>
            </a:r>
            <a:r>
              <a:rPr lang="en-US" sz="1100" dirty="0"/>
              <a:t> {</a:t>
            </a:r>
          </a:p>
          <a:p>
            <a:pPr algn="just"/>
            <a:r>
              <a:rPr lang="en-US" sz="1100" dirty="0"/>
              <a:t>  background-color:#000;</a:t>
            </a:r>
          </a:p>
          <a:p>
            <a:pPr algn="just"/>
            <a:r>
              <a:rPr lang="en-US" sz="1100" dirty="0"/>
              <a:t>  transform-style:preserve-3d;</a:t>
            </a:r>
          </a:p>
          <a:p>
            <a:pPr algn="just"/>
            <a:r>
              <a:rPr lang="en-US" sz="1100" dirty="0"/>
              <a:t>  transform: scale(1.07);</a:t>
            </a:r>
          </a:p>
          <a:p>
            <a:pPr algn="just"/>
            <a:r>
              <a:rPr lang="en-US" sz="1100" dirty="0"/>
              <a:t>  transition: all ease 0.5s;</a:t>
            </a:r>
          </a:p>
          <a:p>
            <a:pPr algn="just"/>
            <a:r>
              <a:rPr lang="en-US" sz="1100" dirty="0"/>
              <a:t>}</a:t>
            </a:r>
          </a:p>
          <a:p>
            <a:pPr algn="just"/>
            <a:endParaRPr lang="en-US" sz="1100" dirty="0"/>
          </a:p>
          <a:p>
            <a:pPr algn="just"/>
            <a:r>
              <a:rPr lang="en-US" sz="1100" dirty="0"/>
              <a:t>.box </a:t>
            </a:r>
            <a:r>
              <a:rPr lang="en-US" sz="1100" dirty="0" err="1"/>
              <a:t>img</a:t>
            </a:r>
            <a:r>
              <a:rPr lang="en-US" sz="1100" dirty="0"/>
              <a:t> {</a:t>
            </a:r>
          </a:p>
          <a:p>
            <a:pPr algn="just"/>
            <a:r>
              <a:rPr lang="en-US" sz="1100" dirty="0"/>
              <a:t>  height: 170px;</a:t>
            </a:r>
          </a:p>
          <a:p>
            <a:pPr algn="just"/>
            <a:r>
              <a:rPr lang="en-US" sz="1100" dirty="0"/>
              <a:t>  width: 200px;</a:t>
            </a:r>
          </a:p>
          <a:p>
            <a:pPr algn="just"/>
            <a:r>
              <a:rPr lang="en-US" sz="1100" dirty="0"/>
              <a:t>}</a:t>
            </a:r>
          </a:p>
          <a:p>
            <a:pPr algn="just"/>
            <a:endParaRPr lang="en-US" sz="1100" dirty="0"/>
          </a:p>
          <a:p>
            <a:pPr algn="just"/>
            <a:r>
              <a:rPr lang="en-US" sz="1100" dirty="0"/>
              <a:t>.</a:t>
            </a:r>
            <a:r>
              <a:rPr lang="en-US" sz="1100" dirty="0" err="1"/>
              <a:t>Judulbuku</a:t>
            </a:r>
            <a:r>
              <a:rPr lang="en-US" sz="1100" dirty="0"/>
              <a:t> {</a:t>
            </a:r>
          </a:p>
          <a:p>
            <a:pPr algn="just"/>
            <a:r>
              <a:rPr lang="en-US" sz="1100" dirty="0"/>
              <a:t>  display: flex;</a:t>
            </a:r>
          </a:p>
          <a:p>
            <a:pPr algn="just"/>
            <a:r>
              <a:rPr lang="en-US" sz="1100" dirty="0"/>
              <a:t>  flex-direction: column;</a:t>
            </a:r>
          </a:p>
          <a:p>
            <a:pPr algn="just"/>
            <a:r>
              <a:rPr lang="en-US" sz="1100" dirty="0"/>
              <a:t>  width: 200px;</a:t>
            </a:r>
          </a:p>
          <a:p>
            <a:pPr algn="just"/>
            <a:r>
              <a:rPr lang="en-US" sz="1100" dirty="0"/>
              <a:t>  font-size: 15px;</a:t>
            </a:r>
          </a:p>
          <a:p>
            <a:pPr algn="just"/>
            <a:r>
              <a:rPr lang="en-US" sz="1100" dirty="0"/>
              <a:t>  text-align: center;</a:t>
            </a:r>
          </a:p>
          <a:p>
            <a:pPr algn="just"/>
            <a:r>
              <a:rPr lang="en-US" sz="1100" dirty="0"/>
              <a:t>  font-family: 'Quicksand';</a:t>
            </a:r>
          </a:p>
          <a:p>
            <a:pPr algn="just"/>
            <a:r>
              <a:rPr lang="en-US" sz="1100" dirty="0"/>
              <a:t>  font-weight: bold;</a:t>
            </a:r>
          </a:p>
          <a:p>
            <a:pPr algn="just"/>
            <a:r>
              <a:rPr lang="en-US" sz="1100" dirty="0"/>
              <a:t>  background-color: #ebeef8;</a:t>
            </a:r>
          </a:p>
          <a:p>
            <a:pPr algn="just"/>
            <a:r>
              <a:rPr lang="en-US" sz="1100" dirty="0"/>
              <a:t>}</a:t>
            </a:r>
          </a:p>
          <a:p>
            <a:pPr algn="just"/>
            <a:r>
              <a:rPr lang="en-US" sz="1100" dirty="0"/>
              <a:t>.</a:t>
            </a:r>
            <a:r>
              <a:rPr lang="en-US" sz="1100" dirty="0" err="1"/>
              <a:t>sinopsis</a:t>
            </a:r>
            <a:r>
              <a:rPr lang="en-US" sz="1100" dirty="0"/>
              <a:t> {</a:t>
            </a:r>
          </a:p>
          <a:p>
            <a:pPr algn="just"/>
            <a:r>
              <a:rPr lang="en-US" sz="1100" dirty="0"/>
              <a:t>  display: flex;</a:t>
            </a:r>
          </a:p>
          <a:p>
            <a:pPr algn="just"/>
            <a:r>
              <a:rPr lang="en-US" sz="1100" dirty="0"/>
              <a:t>  flex-direction: column;</a:t>
            </a:r>
          </a:p>
          <a:p>
            <a:pPr algn="just"/>
            <a:r>
              <a:rPr lang="en-US" sz="1100" dirty="0"/>
              <a:t>  align-items: center;</a:t>
            </a:r>
          </a:p>
          <a:p>
            <a:pPr algn="just"/>
            <a:r>
              <a:rPr lang="en-US" sz="1100" dirty="0"/>
              <a:t>  width: 200px;</a:t>
            </a:r>
          </a:p>
          <a:p>
            <a:pPr algn="just"/>
            <a:r>
              <a:rPr lang="en-US" sz="1100" dirty="0"/>
              <a:t>  background-color: #ebeef8;</a:t>
            </a:r>
          </a:p>
          <a:p>
            <a:pPr algn="just"/>
            <a:r>
              <a:rPr lang="en-US" sz="1100" dirty="0"/>
              <a:t>  height: 100px;</a:t>
            </a:r>
          </a:p>
          <a:p>
            <a:pPr algn="just"/>
            <a:r>
              <a:rPr lang="en-US" sz="1100" dirty="0"/>
              <a:t>}</a:t>
            </a:r>
          </a:p>
          <a:p>
            <a:pPr algn="just"/>
            <a:endParaRPr lang="en-US" sz="1100" dirty="0"/>
          </a:p>
          <a:p>
            <a:pPr algn="just"/>
            <a:r>
              <a:rPr lang="en-US" sz="1100" dirty="0"/>
              <a:t>.</a:t>
            </a:r>
            <a:r>
              <a:rPr lang="en-US" sz="1100" dirty="0" err="1"/>
              <a:t>sinopsis</a:t>
            </a:r>
            <a:r>
              <a:rPr lang="en-US" sz="1100" dirty="0"/>
              <a:t> p {</a:t>
            </a:r>
          </a:p>
          <a:p>
            <a:pPr algn="just"/>
            <a:r>
              <a:rPr lang="en-US" sz="1100" dirty="0"/>
              <a:t>  font-family: 'Quicksand';</a:t>
            </a:r>
          </a:p>
          <a:p>
            <a:pPr algn="just"/>
            <a:r>
              <a:rPr lang="en-US" sz="1100" dirty="0"/>
              <a:t>  text-align: center;</a:t>
            </a:r>
          </a:p>
          <a:p>
            <a:pPr algn="just"/>
            <a:r>
              <a:rPr lang="en-US" sz="1100" dirty="0"/>
              <a:t>  font-size: 10px;</a:t>
            </a:r>
          </a:p>
          <a:p>
            <a:pPr algn="just"/>
            <a:endParaRPr lang="en-US" sz="1100" dirty="0"/>
          </a:p>
          <a:p>
            <a:pPr algn="just"/>
            <a:r>
              <a:rPr lang="en-US" sz="1100" dirty="0"/>
              <a:t>}</a:t>
            </a:r>
          </a:p>
          <a:p>
            <a:pPr algn="just"/>
            <a:endParaRPr lang="en-US" sz="1100" dirty="0"/>
          </a:p>
          <a:p>
            <a:pPr algn="just"/>
            <a:r>
              <a:rPr lang="en-US" sz="1100" dirty="0"/>
              <a:t>/*Slide*/</a:t>
            </a:r>
          </a:p>
          <a:p>
            <a:pPr algn="just"/>
            <a:endParaRPr lang="en-US" sz="1100" dirty="0"/>
          </a:p>
          <a:p>
            <a:pPr algn="just"/>
            <a:r>
              <a:rPr lang="en-US" sz="1100" dirty="0"/>
              <a:t>.slider {</a:t>
            </a:r>
          </a:p>
          <a:p>
            <a:pPr algn="just"/>
            <a:r>
              <a:rPr lang="en-US" sz="1100" dirty="0"/>
              <a:t>  box-sizing: border-box;</a:t>
            </a:r>
          </a:p>
          <a:p>
            <a:pPr algn="just"/>
            <a:r>
              <a:rPr lang="en-US" sz="1100" dirty="0"/>
              <a:t>  width: 200px;</a:t>
            </a:r>
          </a:p>
          <a:p>
            <a:pPr algn="just"/>
            <a:r>
              <a:rPr lang="en-US" sz="1100" dirty="0"/>
              <a:t>  height: 320px;</a:t>
            </a:r>
          </a:p>
          <a:p>
            <a:pPr algn="just"/>
            <a:r>
              <a:rPr lang="en-US" sz="1100" dirty="0"/>
              <a:t>  background: #</a:t>
            </a:r>
            <a:r>
              <a:rPr lang="en-US" sz="1100" dirty="0" err="1"/>
              <a:t>fff</a:t>
            </a:r>
            <a:r>
              <a:rPr lang="en-US" sz="1100" dirty="0"/>
              <a:t>;</a:t>
            </a:r>
          </a:p>
          <a:p>
            <a:pPr algn="just"/>
            <a:r>
              <a:rPr lang="en-US" sz="1100" dirty="0"/>
              <a:t>  overflow: hidden;</a:t>
            </a:r>
          </a:p>
          <a:p>
            <a:pPr algn="just"/>
            <a:r>
              <a:rPr lang="en-US" sz="1100" dirty="0"/>
              <a:t>  border-radius: 0px </a:t>
            </a:r>
            <a:r>
              <a:rPr lang="en-US" sz="1100" dirty="0" err="1"/>
              <a:t>0px</a:t>
            </a:r>
            <a:r>
              <a:rPr lang="en-US" sz="1100" dirty="0"/>
              <a:t> 10px </a:t>
            </a:r>
            <a:r>
              <a:rPr lang="en-US" sz="1100" dirty="0" err="1"/>
              <a:t>10px</a:t>
            </a:r>
            <a:r>
              <a:rPr lang="en-US" sz="1100" dirty="0"/>
              <a:t>;</a:t>
            </a:r>
          </a:p>
          <a:p>
            <a:pPr algn="just"/>
            <a:r>
              <a:rPr lang="en-US" sz="1100" dirty="0"/>
              <a:t>  display: flex;</a:t>
            </a:r>
          </a:p>
          <a:p>
            <a:pPr algn="just"/>
            <a:r>
              <a:rPr lang="en-US" sz="1100" dirty="0"/>
              <a:t>  float: left;</a:t>
            </a:r>
          </a:p>
          <a:p>
            <a:pPr algn="just"/>
            <a:r>
              <a:rPr lang="en-US" sz="1100" dirty="0"/>
              <a:t>}</a:t>
            </a:r>
          </a:p>
          <a:p>
            <a:pPr algn="just"/>
            <a:endParaRPr lang="en-US" sz="1100" dirty="0"/>
          </a:p>
          <a:p>
            <a:pPr algn="just"/>
            <a:r>
              <a:rPr lang="en-US" sz="1100" dirty="0"/>
              <a:t>.slide {</a:t>
            </a:r>
          </a:p>
          <a:p>
            <a:pPr algn="just"/>
            <a:r>
              <a:rPr lang="en-US" sz="1100" dirty="0"/>
              <a:t>  width: 100%;</a:t>
            </a:r>
          </a:p>
          <a:p>
            <a:pPr algn="just"/>
            <a:r>
              <a:rPr lang="en-US" sz="1100" dirty="0"/>
              <a:t>  transition: 0.1s;</a:t>
            </a:r>
          </a:p>
          <a:p>
            <a:pPr algn="just"/>
            <a:r>
              <a:rPr lang="en-US" sz="1100" dirty="0"/>
              <a:t>  position: relative;</a:t>
            </a:r>
          </a:p>
          <a:p>
            <a:pPr algn="just"/>
            <a:r>
              <a:rPr lang="en-US" sz="1100" dirty="0"/>
              <a:t>  animation: 20s </a:t>
            </a:r>
            <a:r>
              <a:rPr lang="en-US" sz="1100" dirty="0" err="1"/>
              <a:t>slidy</a:t>
            </a:r>
            <a:r>
              <a:rPr lang="en-US" sz="1100" dirty="0"/>
              <a:t> infinite;</a:t>
            </a:r>
          </a:p>
          <a:p>
            <a:pPr algn="just"/>
            <a:r>
              <a:rPr lang="en-US" sz="1100" dirty="0"/>
              <a:t>  float: left;</a:t>
            </a:r>
          </a:p>
          <a:p>
            <a:pPr algn="just"/>
            <a:r>
              <a:rPr lang="en-US" sz="1100" dirty="0"/>
              <a:t>}</a:t>
            </a:r>
          </a:p>
          <a:p>
            <a:pPr algn="just"/>
            <a:r>
              <a:rPr lang="en-US" sz="1100" dirty="0"/>
              <a:t>@</a:t>
            </a:r>
            <a:r>
              <a:rPr lang="en-US" sz="1100" dirty="0" err="1"/>
              <a:t>keyframes</a:t>
            </a:r>
            <a:r>
              <a:rPr lang="en-US" sz="1100" dirty="0"/>
              <a:t> </a:t>
            </a:r>
            <a:r>
              <a:rPr lang="en-US" sz="1100" dirty="0" err="1"/>
              <a:t>slidy</a:t>
            </a:r>
            <a:r>
              <a:rPr lang="en-US" sz="1100" dirty="0"/>
              <a:t> {</a:t>
            </a:r>
          </a:p>
          <a:p>
            <a:pPr algn="just"/>
            <a:r>
              <a:rPr lang="en-US" sz="1100" dirty="0"/>
              <a:t>  0%{left:0%;}</a:t>
            </a:r>
          </a:p>
          <a:p>
            <a:pPr algn="just"/>
            <a:r>
              <a:rPr lang="en-US" sz="1100" dirty="0"/>
              <a:t>  10%{left:-0%;}</a:t>
            </a:r>
          </a:p>
          <a:p>
            <a:pPr algn="just"/>
            <a:r>
              <a:rPr lang="en-US" sz="1100" dirty="0"/>
              <a:t>  20%{left:-0%;}</a:t>
            </a:r>
          </a:p>
          <a:p>
            <a:pPr algn="just"/>
            <a:r>
              <a:rPr lang="en-US" sz="1100" dirty="0"/>
              <a:t>  30%{left:-100%;}</a:t>
            </a:r>
          </a:p>
          <a:p>
            <a:pPr algn="just"/>
            <a:r>
              <a:rPr lang="en-US" sz="1100" dirty="0"/>
              <a:t>  30%{left:-100%;}</a:t>
            </a:r>
          </a:p>
          <a:p>
            <a:pPr algn="just"/>
            <a:r>
              <a:rPr lang="en-US" sz="1100" dirty="0"/>
              <a:t>  10%{left:-0%;}</a:t>
            </a:r>
          </a:p>
          <a:p>
            <a:pPr algn="just"/>
            <a:r>
              <a:rPr lang="en-US" sz="1100" dirty="0"/>
              <a:t>  10%{left:-0%;}</a:t>
            </a:r>
          </a:p>
          <a:p>
            <a:pPr algn="just"/>
            <a:r>
              <a:rPr lang="en-US" sz="1100" dirty="0"/>
              <a:t>  0%{left:-0%;}</a:t>
            </a:r>
          </a:p>
          <a:p>
            <a:pPr algn="just"/>
            <a:endParaRPr lang="en-US" sz="1100" dirty="0"/>
          </a:p>
          <a:p>
            <a:pPr algn="just"/>
            <a:r>
              <a:rPr lang="en-US" sz="1100" dirty="0"/>
              <a:t>}</a:t>
            </a:r>
          </a:p>
        </p:txBody>
      </p:sp>
      <p:sp>
        <p:nvSpPr>
          <p:cNvPr id="167" name="Rectangle 166"/>
          <p:cNvSpPr/>
          <p:nvPr/>
        </p:nvSpPr>
        <p:spPr>
          <a:xfrm>
            <a:off x="4791938" y="5743912"/>
            <a:ext cx="4561900" cy="493399"/>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CSS</a:t>
            </a:r>
            <a:endParaRPr lang="en-US" dirty="0"/>
          </a:p>
        </p:txBody>
      </p:sp>
      <p:cxnSp>
        <p:nvCxnSpPr>
          <p:cNvPr id="169" name="Straight Arrow Connector 168"/>
          <p:cNvCxnSpPr/>
          <p:nvPr/>
        </p:nvCxnSpPr>
        <p:spPr>
          <a:xfrm>
            <a:off x="6298845" y="2955107"/>
            <a:ext cx="0" cy="7512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0" name="Rectangle 169"/>
          <p:cNvSpPr/>
          <p:nvPr/>
        </p:nvSpPr>
        <p:spPr>
          <a:xfrm>
            <a:off x="6078090" y="3706330"/>
            <a:ext cx="1986298" cy="248074"/>
          </a:xfrm>
          <a:prstGeom prst="rect">
            <a:avLst/>
          </a:prstGeom>
          <a:solidFill>
            <a:schemeClr val="accent3">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1100" dirty="0">
                <a:solidFill>
                  <a:schemeClr val="tx1"/>
                </a:solidFill>
              </a:rPr>
              <a:t>&lt;div class="Container"&gt;</a:t>
            </a:r>
            <a:endParaRPr lang="en-US" sz="1100" dirty="0">
              <a:solidFill>
                <a:schemeClr val="tx1"/>
              </a:solidFill>
            </a:endParaRPr>
          </a:p>
        </p:txBody>
      </p:sp>
      <p:cxnSp>
        <p:nvCxnSpPr>
          <p:cNvPr id="173" name="Straight Arrow Connector 172"/>
          <p:cNvCxnSpPr/>
          <p:nvPr/>
        </p:nvCxnSpPr>
        <p:spPr>
          <a:xfrm>
            <a:off x="3491880" y="3008061"/>
            <a:ext cx="0" cy="17170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5" name="Rectangle 174"/>
          <p:cNvSpPr/>
          <p:nvPr/>
        </p:nvSpPr>
        <p:spPr>
          <a:xfrm>
            <a:off x="3171822" y="4725144"/>
            <a:ext cx="2906268" cy="248074"/>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id-ID" sz="900" dirty="0" smtClean="0">
                <a:solidFill>
                  <a:schemeClr val="tx1"/>
                </a:solidFill>
              </a:rPr>
              <a:t>&lt;a href=“” </a:t>
            </a:r>
            <a:r>
              <a:rPr lang="en-US" sz="900" dirty="0" smtClean="0">
                <a:solidFill>
                  <a:schemeClr val="tx1"/>
                </a:solidFill>
              </a:rPr>
              <a:t>class</a:t>
            </a:r>
            <a:r>
              <a:rPr lang="en-US" sz="900" dirty="0">
                <a:solidFill>
                  <a:schemeClr val="tx1"/>
                </a:solidFill>
              </a:rPr>
              <a:t>="</a:t>
            </a:r>
            <a:r>
              <a:rPr lang="en-US" sz="900" dirty="0" err="1">
                <a:solidFill>
                  <a:schemeClr val="tx1"/>
                </a:solidFill>
              </a:rPr>
              <a:t>tmblbuku</a:t>
            </a:r>
            <a:r>
              <a:rPr lang="en-US" sz="900" dirty="0">
                <a:solidFill>
                  <a:schemeClr val="tx1"/>
                </a:solidFill>
              </a:rPr>
              <a:t>"&gt;Baca </a:t>
            </a:r>
            <a:r>
              <a:rPr lang="en-US" sz="900" dirty="0" err="1">
                <a:solidFill>
                  <a:schemeClr val="tx1"/>
                </a:solidFill>
              </a:rPr>
              <a:t>Selengkapnya</a:t>
            </a:r>
            <a:r>
              <a:rPr lang="en-US" sz="900" dirty="0">
                <a:solidFill>
                  <a:schemeClr val="tx1"/>
                </a:solidFill>
              </a:rPr>
              <a:t>&lt;/a&gt;</a:t>
            </a:r>
            <a:endParaRPr lang="en-US" sz="900" dirty="0">
              <a:solidFill>
                <a:schemeClr val="tx1"/>
              </a:solidFill>
            </a:endParaRPr>
          </a:p>
        </p:txBody>
      </p:sp>
      <p:cxnSp>
        <p:nvCxnSpPr>
          <p:cNvPr id="176" name="Straight Connector 175"/>
          <p:cNvCxnSpPr/>
          <p:nvPr/>
        </p:nvCxnSpPr>
        <p:spPr>
          <a:xfrm>
            <a:off x="3378286" y="3004922"/>
            <a:ext cx="113594" cy="31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954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09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Wrapper : 1100px</a:t>
            </a:r>
          </a:p>
          <a:p>
            <a:pPr algn="ctr"/>
            <a:endParaRPr lang="id-ID" dirty="0"/>
          </a:p>
          <a:p>
            <a:pPr algn="ctr"/>
            <a:endParaRPr lang="id-ID" dirty="0" smtClean="0"/>
          </a:p>
          <a:p>
            <a:pPr algn="ctr"/>
            <a:endParaRPr lang="id-ID" dirty="0" smtClean="0"/>
          </a:p>
          <a:p>
            <a:pPr algn="ctr"/>
            <a:endParaRPr lang="id-ID" dirty="0"/>
          </a:p>
          <a:p>
            <a:pPr algn="ctr"/>
            <a:endParaRPr lang="id-ID" dirty="0" smtClean="0"/>
          </a:p>
          <a:p>
            <a:pPr algn="ctr"/>
            <a:endParaRPr lang="id-ID" dirty="0"/>
          </a:p>
          <a:p>
            <a:pPr algn="ctr"/>
            <a:endParaRPr lang="id-ID" dirty="0" smtClean="0"/>
          </a:p>
          <a:p>
            <a:pPr algn="ctr"/>
            <a:endParaRPr lang="id-ID" dirty="0"/>
          </a:p>
          <a:p>
            <a:pPr algn="ctr"/>
            <a:endParaRPr lang="id-ID" dirty="0" smtClean="0"/>
          </a:p>
          <a:p>
            <a:pPr algn="ctr"/>
            <a:endParaRPr lang="id-ID" dirty="0" smtClean="0"/>
          </a:p>
          <a:p>
            <a:pPr algn="ctr"/>
            <a:endParaRPr lang="id-ID" dirty="0"/>
          </a:p>
          <a:p>
            <a:pPr algn="ctr"/>
            <a:endParaRPr lang="id-ID" dirty="0" smtClean="0"/>
          </a:p>
          <a:p>
            <a:pPr algn="ctr"/>
            <a:endParaRPr lang="id-ID" dirty="0"/>
          </a:p>
          <a:p>
            <a:pPr algn="ctr"/>
            <a:endParaRPr lang="id-ID" dirty="0" smtClean="0"/>
          </a:p>
          <a:p>
            <a:pPr algn="ctr"/>
            <a:endParaRPr lang="en-US" dirty="0"/>
          </a:p>
        </p:txBody>
      </p:sp>
      <p:sp>
        <p:nvSpPr>
          <p:cNvPr id="26" name="Rectangle 25"/>
          <p:cNvSpPr/>
          <p:nvPr/>
        </p:nvSpPr>
        <p:spPr>
          <a:xfrm>
            <a:off x="113544" y="1446314"/>
            <a:ext cx="8778935" cy="295479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0" y="404664"/>
            <a:ext cx="9144000" cy="8283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d-ID" dirty="0"/>
          </a:p>
          <a:p>
            <a:pPr algn="ctr"/>
            <a:endParaRPr lang="id-ID" dirty="0" smtClean="0"/>
          </a:p>
          <a:p>
            <a:pPr algn="ctr"/>
            <a:endParaRPr lang="id-ID" dirty="0"/>
          </a:p>
          <a:p>
            <a:pPr algn="ctr"/>
            <a:endParaRPr lang="id-ID" dirty="0" smtClean="0"/>
          </a:p>
          <a:p>
            <a:pPr algn="ctr"/>
            <a:endParaRPr lang="id-ID" dirty="0"/>
          </a:p>
          <a:p>
            <a:pPr algn="ctr"/>
            <a:endParaRPr lang="id-ID" dirty="0" smtClean="0"/>
          </a:p>
          <a:p>
            <a:pPr algn="ctr"/>
            <a:endParaRPr lang="id-ID" dirty="0"/>
          </a:p>
          <a:p>
            <a:pPr algn="ctr"/>
            <a:endParaRPr lang="id-ID" dirty="0" smtClean="0"/>
          </a:p>
          <a:p>
            <a:pPr algn="ctr"/>
            <a:endParaRPr lang="en-US" dirty="0"/>
          </a:p>
        </p:txBody>
      </p:sp>
      <p:sp>
        <p:nvSpPr>
          <p:cNvPr id="5" name="Rectangle 4"/>
          <p:cNvSpPr/>
          <p:nvPr/>
        </p:nvSpPr>
        <p:spPr>
          <a:xfrm>
            <a:off x="0" y="692814"/>
            <a:ext cx="9144000" cy="252028"/>
          </a:xfrm>
          <a:prstGeom prst="rect">
            <a:avLst/>
          </a:prstGeom>
          <a:solidFill>
            <a:schemeClr val="accent5">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dirty="0" smtClean="0">
                <a:solidFill>
                  <a:schemeClr val="tx1"/>
                </a:solidFill>
              </a:rPr>
              <a:t>OUR TEAM</a:t>
            </a:r>
            <a:endParaRPr lang="en-US" dirty="0">
              <a:solidFill>
                <a:schemeClr val="tx1"/>
              </a:solidFill>
            </a:endParaRPr>
          </a:p>
        </p:txBody>
      </p:sp>
      <p:sp>
        <p:nvSpPr>
          <p:cNvPr id="10" name="Oval 9"/>
          <p:cNvSpPr/>
          <p:nvPr/>
        </p:nvSpPr>
        <p:spPr>
          <a:xfrm>
            <a:off x="833785" y="2239143"/>
            <a:ext cx="853902" cy="7474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59940" y="4077072"/>
            <a:ext cx="2187352"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ectangle 19"/>
          <p:cNvSpPr/>
          <p:nvPr/>
        </p:nvSpPr>
        <p:spPr>
          <a:xfrm>
            <a:off x="0" y="6954190"/>
            <a:ext cx="4164889" cy="43956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&lt;section id="team"&gt;</a:t>
            </a:r>
          </a:p>
          <a:p>
            <a:pPr algn="just"/>
            <a:r>
              <a:rPr lang="en-US" sz="1100" dirty="0"/>
              <a:t>    &lt;div class="wrapper"&gt;</a:t>
            </a:r>
          </a:p>
          <a:p>
            <a:pPr algn="just"/>
            <a:r>
              <a:rPr lang="en-US" sz="1100" dirty="0"/>
              <a:t>      &lt;h1 class="title"&gt;Our Team&lt;/h1&gt;</a:t>
            </a:r>
          </a:p>
          <a:p>
            <a:pPr algn="just"/>
            <a:r>
              <a:rPr lang="en-US" sz="1100" dirty="0"/>
              <a:t>      &lt;div class="wrapper-card"&gt;</a:t>
            </a:r>
          </a:p>
          <a:p>
            <a:pPr algn="just"/>
            <a:endParaRPr lang="en-US" sz="1100" dirty="0"/>
          </a:p>
          <a:p>
            <a:pPr algn="just"/>
            <a:r>
              <a:rPr lang="en-US" sz="1100" dirty="0"/>
              <a:t>          &lt;div class="card"&gt;</a:t>
            </a:r>
          </a:p>
          <a:p>
            <a:pPr algn="just"/>
            <a:r>
              <a:rPr lang="en-US" sz="1100" dirty="0"/>
              <a:t>            &lt;</a:t>
            </a:r>
            <a:r>
              <a:rPr lang="en-US" sz="1100" dirty="0" err="1"/>
              <a:t>img</a:t>
            </a:r>
            <a:r>
              <a:rPr lang="en-US" sz="1100" dirty="0"/>
              <a:t> </a:t>
            </a:r>
            <a:r>
              <a:rPr lang="en-US" sz="1100" dirty="0" err="1"/>
              <a:t>src</a:t>
            </a:r>
            <a:r>
              <a:rPr lang="en-US" sz="1100" dirty="0"/>
              <a:t>="</a:t>
            </a:r>
            <a:r>
              <a:rPr lang="en-US" sz="1100" dirty="0" err="1"/>
              <a:t>img</a:t>
            </a:r>
            <a:r>
              <a:rPr lang="en-US" sz="1100" dirty="0"/>
              <a:t>/pemandangan.jpg" alt="card background" class="card-</a:t>
            </a:r>
            <a:r>
              <a:rPr lang="en-US" sz="1100" dirty="0" err="1"/>
              <a:t>img</a:t>
            </a:r>
            <a:r>
              <a:rPr lang="en-US" sz="1100" dirty="0"/>
              <a:t>"&gt;</a:t>
            </a:r>
          </a:p>
          <a:p>
            <a:pPr algn="just"/>
            <a:r>
              <a:rPr lang="en-US" sz="1100" dirty="0"/>
              <a:t>            &lt;</a:t>
            </a:r>
            <a:r>
              <a:rPr lang="en-US" sz="1100" dirty="0" err="1"/>
              <a:t>img</a:t>
            </a:r>
            <a:r>
              <a:rPr lang="en-US" sz="1100" dirty="0"/>
              <a:t> </a:t>
            </a:r>
            <a:r>
              <a:rPr lang="en-US" sz="1100" dirty="0" err="1"/>
              <a:t>src</a:t>
            </a:r>
            <a:r>
              <a:rPr lang="en-US" sz="1100" dirty="0"/>
              <a:t>="</a:t>
            </a:r>
            <a:r>
              <a:rPr lang="en-US" sz="1100" dirty="0" err="1" smtClean="0"/>
              <a:t>img</a:t>
            </a:r>
            <a:r>
              <a:rPr lang="en-US" sz="1100" dirty="0" smtClean="0"/>
              <a:t>/</a:t>
            </a:r>
            <a:r>
              <a:rPr lang="id-ID" sz="1100" dirty="0" smtClean="0"/>
              <a:t>thania</a:t>
            </a:r>
            <a:r>
              <a:rPr lang="en-US" sz="1100" dirty="0" smtClean="0"/>
              <a:t>.jpg</a:t>
            </a:r>
            <a:r>
              <a:rPr lang="en-US" sz="1100" dirty="0"/>
              <a:t>" alt="profile image" class="profile-</a:t>
            </a:r>
            <a:r>
              <a:rPr lang="en-US" sz="1100" dirty="0" err="1"/>
              <a:t>img</a:t>
            </a:r>
            <a:r>
              <a:rPr lang="en-US" sz="1100" dirty="0"/>
              <a:t>"&gt;</a:t>
            </a:r>
          </a:p>
          <a:p>
            <a:pPr algn="just"/>
            <a:r>
              <a:rPr lang="en-US" sz="1100" dirty="0"/>
              <a:t>            &lt;</a:t>
            </a:r>
            <a:r>
              <a:rPr lang="en-US" sz="1100" dirty="0" smtClean="0"/>
              <a:t>h1&gt;</a:t>
            </a:r>
            <a:r>
              <a:rPr lang="id-ID" sz="1100" dirty="0" smtClean="0"/>
              <a:t>Thania Nababan</a:t>
            </a:r>
            <a:r>
              <a:rPr lang="en-US" sz="1100" dirty="0" smtClean="0"/>
              <a:t>&lt;/</a:t>
            </a:r>
            <a:r>
              <a:rPr lang="en-US" sz="1100" dirty="0"/>
              <a:t>h1&gt;</a:t>
            </a:r>
          </a:p>
          <a:p>
            <a:pPr algn="just"/>
            <a:r>
              <a:rPr lang="en-US" sz="1100" dirty="0"/>
              <a:t>            &lt;p&gt;NIM   : </a:t>
            </a:r>
            <a:r>
              <a:rPr lang="en-US" sz="1100" dirty="0" smtClean="0"/>
              <a:t>12201</a:t>
            </a:r>
            <a:r>
              <a:rPr lang="id-ID" sz="1100" dirty="0" smtClean="0"/>
              <a:t>1</a:t>
            </a:r>
            <a:r>
              <a:rPr lang="en-US" sz="1100" dirty="0" smtClean="0"/>
              <a:t>4</a:t>
            </a:r>
            <a:r>
              <a:rPr lang="id-ID" sz="1100" dirty="0" smtClean="0"/>
              <a:t>7</a:t>
            </a:r>
            <a:r>
              <a:rPr lang="en-US" sz="1100" dirty="0" smtClean="0"/>
              <a:t>&lt;/</a:t>
            </a:r>
            <a:r>
              <a:rPr lang="en-US" sz="1100" dirty="0"/>
              <a:t>p&gt;</a:t>
            </a:r>
          </a:p>
          <a:p>
            <a:pPr algn="just"/>
            <a:r>
              <a:rPr lang="en-US" sz="1100" dirty="0"/>
              <a:t>            &lt;p&gt;</a:t>
            </a:r>
            <a:r>
              <a:rPr lang="en-US" sz="1100" dirty="0" err="1"/>
              <a:t>Kelas</a:t>
            </a:r>
            <a:r>
              <a:rPr lang="en-US" sz="1100" dirty="0"/>
              <a:t>  : 12.2A.04&lt;/p&gt;</a:t>
            </a:r>
          </a:p>
          <a:p>
            <a:pPr algn="just"/>
            <a:r>
              <a:rPr lang="en-US" sz="1100" dirty="0"/>
              <a:t>            &lt;span&gt; </a:t>
            </a:r>
            <a:r>
              <a:rPr lang="en-US" sz="1100" dirty="0" err="1"/>
              <a:t>Sistem</a:t>
            </a:r>
            <a:r>
              <a:rPr lang="en-US" sz="1100" dirty="0"/>
              <a:t> </a:t>
            </a:r>
            <a:r>
              <a:rPr lang="en-US" sz="1100" dirty="0" err="1"/>
              <a:t>Informasi</a:t>
            </a:r>
            <a:r>
              <a:rPr lang="en-US" sz="1100" dirty="0"/>
              <a:t>&lt;/span&gt;</a:t>
            </a:r>
          </a:p>
          <a:p>
            <a:pPr algn="just"/>
            <a:r>
              <a:rPr lang="en-US" sz="1100" dirty="0"/>
              <a:t>            &lt;span&gt;UBSI Cut </a:t>
            </a:r>
            <a:r>
              <a:rPr lang="en-US" sz="1100" dirty="0" err="1"/>
              <a:t>Mutia</a:t>
            </a:r>
            <a:r>
              <a:rPr lang="en-US" sz="1100" dirty="0"/>
              <a:t>&lt;/span&gt;</a:t>
            </a:r>
          </a:p>
          <a:p>
            <a:pPr algn="just"/>
            <a:r>
              <a:rPr lang="en-US" sz="1100" dirty="0"/>
              <a:t>            &lt;</a:t>
            </a:r>
            <a:r>
              <a:rPr lang="en-US" sz="1100" dirty="0" err="1"/>
              <a:t>ul</a:t>
            </a:r>
            <a:r>
              <a:rPr lang="en-US" sz="1100" dirty="0"/>
              <a:t> class="</a:t>
            </a:r>
            <a:r>
              <a:rPr lang="en-US" sz="1100" dirty="0" err="1"/>
              <a:t>sosial_media</a:t>
            </a:r>
            <a:r>
              <a:rPr lang="en-US" sz="1100" dirty="0"/>
              <a:t>"&gt;</a:t>
            </a:r>
          </a:p>
          <a:p>
            <a:r>
              <a:rPr lang="id-ID" sz="1100" dirty="0" smtClean="0"/>
              <a:t>              </a:t>
            </a:r>
            <a:r>
              <a:rPr lang="it-IT" sz="1100" dirty="0" smtClean="0"/>
              <a:t> </a:t>
            </a:r>
            <a:r>
              <a:rPr lang="it-IT" sz="1100" dirty="0"/>
              <a:t>&lt;li&gt;&lt;a href="https://www.instagram.com/thanianbbn/"&gt;&lt;i class="fab fa-instagram"&gt;&lt;/i&gt;&lt;/a&gt;&lt;/li&gt;</a:t>
            </a:r>
          </a:p>
          <a:p>
            <a:r>
              <a:rPr lang="it-IT" sz="1100" dirty="0"/>
              <a:t>               &lt;li&gt;&lt;a href="thaniadwiaprilianababan@gmail.com"&gt;&lt;i class="fa fa-envelope" area-hidden="true"&gt;&lt;/i&gt;&lt;/a&gt;&lt;/li&gt;</a:t>
            </a:r>
          </a:p>
          <a:p>
            <a:r>
              <a:rPr lang="it-IT" sz="1100" dirty="0"/>
              <a:t>               &lt;li&gt;&lt;a href="https://m.facebook.com/profile.php?id=100064220888298&amp;ref=content_filter"&gt;&lt;i class="fab fa-facebook-square"&gt;&lt;/i&gt;&lt;/a&gt;&lt;/li&gt;</a:t>
            </a:r>
            <a:r>
              <a:rPr lang="en-US" sz="1100" dirty="0" smtClean="0"/>
              <a:t>            </a:t>
            </a:r>
            <a:r>
              <a:rPr lang="en-US" sz="1100" dirty="0"/>
              <a:t>&lt;/</a:t>
            </a:r>
            <a:r>
              <a:rPr lang="en-US" sz="1100" dirty="0" err="1"/>
              <a:t>ul</a:t>
            </a:r>
            <a:r>
              <a:rPr lang="en-US" sz="1100" dirty="0"/>
              <a:t>&gt;</a:t>
            </a:r>
          </a:p>
          <a:p>
            <a:pPr algn="just"/>
            <a:r>
              <a:rPr lang="en-US" sz="1100" dirty="0"/>
              <a:t>          &lt;/div&gt;</a:t>
            </a:r>
          </a:p>
        </p:txBody>
      </p:sp>
      <p:sp>
        <p:nvSpPr>
          <p:cNvPr id="21" name="Rectangle 20"/>
          <p:cNvSpPr/>
          <p:nvPr/>
        </p:nvSpPr>
        <p:spPr>
          <a:xfrm>
            <a:off x="0" y="6489106"/>
            <a:ext cx="415242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HTML</a:t>
            </a:r>
            <a:endParaRPr lang="en-US" dirty="0"/>
          </a:p>
        </p:txBody>
      </p:sp>
      <p:sp>
        <p:nvSpPr>
          <p:cNvPr id="22" name="Rectangle 21"/>
          <p:cNvSpPr/>
          <p:nvPr/>
        </p:nvSpPr>
        <p:spPr>
          <a:xfrm>
            <a:off x="4484525" y="6921622"/>
            <a:ext cx="4659475" cy="2012600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.wrapper-card {</a:t>
            </a:r>
          </a:p>
          <a:p>
            <a:pPr algn="just"/>
            <a:r>
              <a:rPr lang="en-US" sz="1100" dirty="0"/>
              <a:t>  display: flex;</a:t>
            </a:r>
          </a:p>
          <a:p>
            <a:pPr algn="just"/>
            <a:r>
              <a:rPr lang="en-US" sz="1100" dirty="0"/>
              <a:t>  align-items: center;</a:t>
            </a:r>
          </a:p>
          <a:p>
            <a:pPr algn="just"/>
            <a:r>
              <a:rPr lang="en-US" sz="1100" dirty="0"/>
              <a:t>  flex-direction: column;</a:t>
            </a:r>
          </a:p>
          <a:p>
            <a:pPr algn="just"/>
            <a:r>
              <a:rPr lang="en-US" sz="1100" dirty="0"/>
              <a:t>}</a:t>
            </a:r>
          </a:p>
          <a:p>
            <a:pPr algn="just"/>
            <a:r>
              <a:rPr lang="en-US" sz="1100" dirty="0"/>
              <a:t>.card {</a:t>
            </a:r>
          </a:p>
          <a:p>
            <a:pPr algn="just"/>
            <a:r>
              <a:rPr lang="en-US" sz="1100" dirty="0"/>
              <a:t>  width: 230px;</a:t>
            </a:r>
          </a:p>
          <a:p>
            <a:pPr algn="just"/>
            <a:r>
              <a:rPr lang="en-US" sz="1100" dirty="0"/>
              <a:t>  background-color: #ebeef8;</a:t>
            </a:r>
          </a:p>
          <a:p>
            <a:pPr algn="just"/>
            <a:r>
              <a:rPr lang="en-US" sz="1100" dirty="0"/>
              <a:t>  display: flex;</a:t>
            </a:r>
          </a:p>
          <a:p>
            <a:pPr algn="just"/>
            <a:r>
              <a:rPr lang="en-US" sz="1100" dirty="0"/>
              <a:t>  flex-direction: column;</a:t>
            </a:r>
          </a:p>
          <a:p>
            <a:pPr algn="just"/>
            <a:r>
              <a:rPr lang="en-US" sz="1100" dirty="0"/>
              <a:t>  align-items: center;</a:t>
            </a:r>
          </a:p>
          <a:p>
            <a:pPr algn="just"/>
            <a:r>
              <a:rPr lang="en-US" sz="1100" dirty="0"/>
              <a:t>  justify-content: center;</a:t>
            </a:r>
          </a:p>
          <a:p>
            <a:pPr algn="just"/>
            <a:r>
              <a:rPr lang="en-US" sz="1100" dirty="0"/>
              <a:t>  margin: 2rem 0;</a:t>
            </a:r>
          </a:p>
          <a:p>
            <a:pPr algn="just"/>
            <a:r>
              <a:rPr lang="en-US" sz="1100" dirty="0"/>
              <a:t>  box-shadow: 2px  10px 12px </a:t>
            </a:r>
            <a:r>
              <a:rPr lang="en-US" sz="1100" dirty="0" err="1"/>
              <a:t>rgba</a:t>
            </a:r>
            <a:r>
              <a:rPr lang="en-US" sz="1100" dirty="0"/>
              <a:t>(0,0,0,0.5); </a:t>
            </a:r>
          </a:p>
          <a:p>
            <a:pPr algn="just"/>
            <a:endParaRPr lang="en-US" sz="1100" dirty="0"/>
          </a:p>
          <a:p>
            <a:pPr algn="just"/>
            <a:r>
              <a:rPr lang="en-US" sz="1100" dirty="0"/>
              <a:t>}</a:t>
            </a:r>
          </a:p>
          <a:p>
            <a:pPr algn="just"/>
            <a:r>
              <a:rPr lang="en-US" sz="1100" dirty="0"/>
              <a:t>.</a:t>
            </a:r>
            <a:r>
              <a:rPr lang="en-US" sz="1100" dirty="0" err="1"/>
              <a:t>card:hover</a:t>
            </a:r>
            <a:r>
              <a:rPr lang="en-US" sz="1100" dirty="0"/>
              <a:t> {</a:t>
            </a:r>
          </a:p>
          <a:p>
            <a:pPr algn="just"/>
            <a:r>
              <a:rPr lang="en-US" sz="1100" dirty="0"/>
              <a:t>  background-color:#ebeef8;</a:t>
            </a:r>
          </a:p>
          <a:p>
            <a:pPr algn="just"/>
            <a:r>
              <a:rPr lang="en-US" sz="1100" dirty="0"/>
              <a:t>  transform-style:preserve-3d;</a:t>
            </a:r>
          </a:p>
          <a:p>
            <a:pPr algn="just"/>
            <a:r>
              <a:rPr lang="en-US" sz="1100" dirty="0"/>
              <a:t>  transform: scale(1.03);</a:t>
            </a:r>
          </a:p>
          <a:p>
            <a:pPr algn="just"/>
            <a:r>
              <a:rPr lang="en-US" sz="1100" dirty="0"/>
              <a:t>  transition: all ease 0.5s;</a:t>
            </a:r>
          </a:p>
          <a:p>
            <a:pPr algn="just"/>
            <a:r>
              <a:rPr lang="en-US" sz="1100" dirty="0"/>
              <a:t>}</a:t>
            </a:r>
          </a:p>
          <a:p>
            <a:pPr algn="just"/>
            <a:endParaRPr lang="en-US" sz="1100" dirty="0"/>
          </a:p>
          <a:p>
            <a:pPr algn="just"/>
            <a:r>
              <a:rPr lang="en-US" sz="1100" dirty="0"/>
              <a:t>.card .card-</a:t>
            </a:r>
            <a:r>
              <a:rPr lang="en-US" sz="1100" dirty="0" err="1"/>
              <a:t>img</a:t>
            </a:r>
            <a:r>
              <a:rPr lang="en-US" sz="1100" dirty="0"/>
              <a:t> {</a:t>
            </a:r>
          </a:p>
          <a:p>
            <a:pPr algn="just"/>
            <a:r>
              <a:rPr lang="en-US" sz="1100" dirty="0"/>
              <a:t>  width: 100%;</a:t>
            </a:r>
          </a:p>
          <a:p>
            <a:pPr algn="just"/>
            <a:r>
              <a:rPr lang="en-US" sz="1100" dirty="0"/>
              <a:t>  height: 11rem;</a:t>
            </a:r>
          </a:p>
          <a:p>
            <a:pPr algn="just"/>
            <a:r>
              <a:rPr lang="en-US" sz="1100" dirty="0"/>
              <a:t>  object-fit: cover;</a:t>
            </a:r>
          </a:p>
          <a:p>
            <a:pPr algn="just"/>
            <a:r>
              <a:rPr lang="en-US" sz="1100" dirty="0"/>
              <a:t>  clip-path: polygon(0 0, 100% 0, 100% 70%, 0% 100%);</a:t>
            </a:r>
          </a:p>
          <a:p>
            <a:pPr algn="just"/>
            <a:endParaRPr lang="en-US" sz="1100" dirty="0"/>
          </a:p>
          <a:p>
            <a:pPr algn="just"/>
            <a:r>
              <a:rPr lang="en-US" sz="1100" dirty="0"/>
              <a:t>}</a:t>
            </a:r>
          </a:p>
          <a:p>
            <a:pPr algn="just"/>
            <a:endParaRPr lang="en-US" sz="1100" dirty="0"/>
          </a:p>
          <a:p>
            <a:pPr algn="just"/>
            <a:r>
              <a:rPr lang="en-US" sz="1100" dirty="0"/>
              <a:t>.profile-</a:t>
            </a:r>
            <a:r>
              <a:rPr lang="en-US" sz="1100" dirty="0" err="1"/>
              <a:t>img</a:t>
            </a:r>
            <a:r>
              <a:rPr lang="en-US" sz="1100" dirty="0"/>
              <a:t> {</a:t>
            </a:r>
          </a:p>
          <a:p>
            <a:pPr algn="just"/>
            <a:r>
              <a:rPr lang="en-US" sz="1100" dirty="0"/>
              <a:t>  width: 6.3rem;</a:t>
            </a:r>
          </a:p>
          <a:p>
            <a:pPr algn="just"/>
            <a:r>
              <a:rPr lang="en-US" sz="1100" dirty="0"/>
              <a:t>  height: 6.3rem;</a:t>
            </a:r>
          </a:p>
          <a:p>
            <a:pPr algn="just"/>
            <a:r>
              <a:rPr lang="en-US" sz="1100" dirty="0"/>
              <a:t>  object-fit: cover;</a:t>
            </a:r>
          </a:p>
          <a:p>
            <a:pPr algn="just"/>
            <a:r>
              <a:rPr lang="en-US" sz="1100" dirty="0"/>
              <a:t>  border-radius: 50%;</a:t>
            </a:r>
          </a:p>
          <a:p>
            <a:pPr algn="just"/>
            <a:r>
              <a:rPr lang="en-US" sz="1100" dirty="0"/>
              <a:t>  border: 0.5rem solid #ebeef8;</a:t>
            </a:r>
          </a:p>
          <a:p>
            <a:pPr algn="just"/>
            <a:r>
              <a:rPr lang="en-US" sz="1100" dirty="0"/>
              <a:t>  margin-top: -5rem;</a:t>
            </a:r>
          </a:p>
          <a:p>
            <a:pPr algn="just"/>
            <a:r>
              <a:rPr lang="en-US" sz="1100" dirty="0"/>
              <a:t>  z-index: 2;</a:t>
            </a:r>
          </a:p>
          <a:p>
            <a:pPr algn="just"/>
            <a:r>
              <a:rPr lang="en-US" sz="1100" dirty="0"/>
              <a:t>}</a:t>
            </a:r>
          </a:p>
          <a:p>
            <a:pPr algn="just"/>
            <a:r>
              <a:rPr lang="en-US" sz="1100" dirty="0"/>
              <a:t>.card h1 {</a:t>
            </a:r>
          </a:p>
          <a:p>
            <a:pPr algn="just"/>
            <a:r>
              <a:rPr lang="en-US" sz="1100" dirty="0"/>
              <a:t>  font-family: 'Quicksand';</a:t>
            </a:r>
          </a:p>
          <a:p>
            <a:pPr algn="just"/>
            <a:r>
              <a:rPr lang="en-US" sz="1100" dirty="0"/>
              <a:t>  letter-spacing: 1.5px;</a:t>
            </a:r>
          </a:p>
          <a:p>
            <a:pPr algn="just"/>
            <a:r>
              <a:rPr lang="en-US" sz="1100" dirty="0"/>
              <a:t>  font-size: 0.97rem;</a:t>
            </a:r>
          </a:p>
          <a:p>
            <a:pPr algn="just"/>
            <a:r>
              <a:rPr lang="en-US" sz="1100" dirty="0"/>
              <a:t>  font-weight: bold;</a:t>
            </a:r>
          </a:p>
          <a:p>
            <a:pPr algn="just"/>
            <a:r>
              <a:rPr lang="en-US" sz="1100" dirty="0"/>
              <a:t>  margin: 0.7rem 0;</a:t>
            </a:r>
          </a:p>
          <a:p>
            <a:pPr algn="just"/>
            <a:r>
              <a:rPr lang="en-US" sz="1100" dirty="0"/>
              <a:t>}</a:t>
            </a:r>
          </a:p>
          <a:p>
            <a:pPr algn="just"/>
            <a:r>
              <a:rPr lang="en-US" sz="1100" dirty="0"/>
              <a:t>.card p {</a:t>
            </a:r>
          </a:p>
          <a:p>
            <a:pPr algn="just"/>
            <a:r>
              <a:rPr lang="en-US" sz="1100" dirty="0"/>
              <a:t>  font-family: 'Quicksand';</a:t>
            </a:r>
          </a:p>
          <a:p>
            <a:pPr algn="just"/>
            <a:r>
              <a:rPr lang="en-US" sz="1100" dirty="0"/>
              <a:t>  letter-spacing: 1px;</a:t>
            </a:r>
          </a:p>
          <a:p>
            <a:pPr algn="just"/>
            <a:r>
              <a:rPr lang="en-US" sz="1100" dirty="0"/>
              <a:t>  font-size: 0.6rem;</a:t>
            </a:r>
          </a:p>
          <a:p>
            <a:pPr algn="just"/>
            <a:r>
              <a:rPr lang="en-US" sz="1100" dirty="0"/>
              <a:t>  font-weight: bold;</a:t>
            </a:r>
          </a:p>
          <a:p>
            <a:pPr algn="just"/>
            <a:r>
              <a:rPr lang="en-US" sz="1100" dirty="0"/>
              <a:t>  text-align: center;</a:t>
            </a:r>
          </a:p>
          <a:p>
            <a:pPr algn="just"/>
            <a:r>
              <a:rPr lang="en-US" sz="1100" dirty="0"/>
              <a:t>  margin: 3px 0;</a:t>
            </a:r>
          </a:p>
          <a:p>
            <a:pPr algn="just"/>
            <a:r>
              <a:rPr lang="en-US" sz="1100" dirty="0"/>
              <a:t>}</a:t>
            </a:r>
          </a:p>
          <a:p>
            <a:pPr algn="just"/>
            <a:r>
              <a:rPr lang="en-US" sz="1100" dirty="0"/>
              <a:t>.card span {</a:t>
            </a:r>
          </a:p>
          <a:p>
            <a:pPr algn="just"/>
            <a:r>
              <a:rPr lang="en-US" sz="1100" dirty="0"/>
              <a:t>  font-family: 'Quicksand';</a:t>
            </a:r>
          </a:p>
          <a:p>
            <a:pPr algn="just"/>
            <a:r>
              <a:rPr lang="en-US" sz="1100" dirty="0"/>
              <a:t>  letter-spacing: 1px;</a:t>
            </a:r>
          </a:p>
          <a:p>
            <a:pPr algn="just"/>
            <a:r>
              <a:rPr lang="en-US" sz="1100" dirty="0"/>
              <a:t>  font-size: 0.73rem;</a:t>
            </a:r>
          </a:p>
          <a:p>
            <a:pPr algn="just"/>
            <a:r>
              <a:rPr lang="en-US" sz="1100" dirty="0"/>
              <a:t>  font-weight: bolder;</a:t>
            </a:r>
          </a:p>
          <a:p>
            <a:pPr algn="just"/>
            <a:r>
              <a:rPr lang="en-US" sz="1100" dirty="0"/>
              <a:t>  text-align: center;</a:t>
            </a:r>
          </a:p>
          <a:p>
            <a:pPr algn="just"/>
            <a:r>
              <a:rPr lang="en-US" sz="1100" dirty="0"/>
              <a:t>  margin: 2px 0;</a:t>
            </a:r>
          </a:p>
          <a:p>
            <a:pPr algn="just"/>
            <a:r>
              <a:rPr lang="en-US" sz="1100" dirty="0"/>
              <a:t>}</a:t>
            </a:r>
          </a:p>
          <a:p>
            <a:pPr algn="just"/>
            <a:endParaRPr lang="en-US" sz="1100" dirty="0"/>
          </a:p>
          <a:p>
            <a:pPr algn="just"/>
            <a:endParaRPr lang="en-US" sz="1100" dirty="0"/>
          </a:p>
          <a:p>
            <a:pPr algn="just"/>
            <a:r>
              <a:rPr lang="en-US" sz="1100" dirty="0"/>
              <a:t>/*SOSMED*/</a:t>
            </a:r>
          </a:p>
          <a:p>
            <a:pPr algn="just"/>
            <a:endParaRPr lang="en-US" sz="1100" dirty="0"/>
          </a:p>
          <a:p>
            <a:pPr algn="just"/>
            <a:r>
              <a:rPr lang="en-US" sz="1100" dirty="0"/>
              <a:t>.</a:t>
            </a:r>
            <a:r>
              <a:rPr lang="en-US" sz="1100" dirty="0" err="1"/>
              <a:t>sosial_media</a:t>
            </a:r>
            <a:r>
              <a:rPr lang="en-US" sz="1100" dirty="0"/>
              <a:t> {</a:t>
            </a:r>
          </a:p>
          <a:p>
            <a:pPr algn="just"/>
            <a:r>
              <a:rPr lang="en-US" sz="1100" dirty="0"/>
              <a:t>  width: 100%;</a:t>
            </a:r>
          </a:p>
          <a:p>
            <a:pPr algn="just"/>
            <a:r>
              <a:rPr lang="en-US" sz="1100" dirty="0"/>
              <a:t>  list-style: none;</a:t>
            </a:r>
          </a:p>
          <a:p>
            <a:pPr algn="just"/>
            <a:r>
              <a:rPr lang="en-US" sz="1100" dirty="0"/>
              <a:t>  display: flex;</a:t>
            </a:r>
          </a:p>
          <a:p>
            <a:pPr algn="just"/>
            <a:r>
              <a:rPr lang="en-US" sz="1100" dirty="0"/>
              <a:t>  justify-content: center;</a:t>
            </a:r>
          </a:p>
          <a:p>
            <a:pPr algn="just"/>
            <a:r>
              <a:rPr lang="en-US" sz="1100" dirty="0"/>
              <a:t>  padding: 0.5rem 0;</a:t>
            </a:r>
          </a:p>
          <a:p>
            <a:pPr algn="just"/>
            <a:r>
              <a:rPr lang="en-US" sz="1100" dirty="0"/>
              <a:t>  margin-top: 1rem;</a:t>
            </a:r>
          </a:p>
          <a:p>
            <a:pPr algn="just"/>
            <a:r>
              <a:rPr lang="en-US" sz="1100" dirty="0"/>
              <a:t>  border-top: 1px solid </a:t>
            </a:r>
            <a:r>
              <a:rPr lang="en-US" sz="1100" dirty="0" err="1"/>
              <a:t>rgba</a:t>
            </a:r>
            <a:r>
              <a:rPr lang="en-US" sz="1100" dirty="0"/>
              <a:t>(0,0,0,.1);</a:t>
            </a:r>
          </a:p>
          <a:p>
            <a:pPr algn="just"/>
            <a:r>
              <a:rPr lang="en-US" sz="1100" dirty="0"/>
              <a:t>}</a:t>
            </a:r>
          </a:p>
          <a:p>
            <a:pPr algn="just"/>
            <a:r>
              <a:rPr lang="en-US" sz="1100" dirty="0"/>
              <a:t>.card </a:t>
            </a:r>
            <a:r>
              <a:rPr lang="en-US" sz="1100" dirty="0" err="1"/>
              <a:t>ul</a:t>
            </a:r>
            <a:r>
              <a:rPr lang="en-US" sz="1100" dirty="0"/>
              <a:t> li a{</a:t>
            </a:r>
          </a:p>
          <a:p>
            <a:pPr algn="just"/>
            <a:r>
              <a:rPr lang="en-US" sz="1100" dirty="0"/>
              <a:t>  background: #ebeef8;</a:t>
            </a:r>
          </a:p>
          <a:p>
            <a:pPr algn="just"/>
            <a:r>
              <a:rPr lang="en-US" sz="1100" dirty="0"/>
              <a:t>  border-radius: 0;</a:t>
            </a:r>
          </a:p>
          <a:p>
            <a:pPr algn="just"/>
            <a:r>
              <a:rPr lang="en-US" sz="1100" dirty="0"/>
              <a:t>  margin:0px 0.4rem;</a:t>
            </a:r>
          </a:p>
          <a:p>
            <a:pPr algn="just"/>
            <a:r>
              <a:rPr lang="en-US" sz="1100" dirty="0"/>
              <a:t>  padding: 5px 16px 5px 16px;</a:t>
            </a:r>
          </a:p>
          <a:p>
            <a:pPr algn="just"/>
            <a:r>
              <a:rPr lang="en-US" sz="1100" dirty="0"/>
              <a:t>  color: #</a:t>
            </a:r>
            <a:r>
              <a:rPr lang="en-US" sz="1100" dirty="0" err="1"/>
              <a:t>ffffff</a:t>
            </a:r>
            <a:r>
              <a:rPr lang="en-US" sz="1100" dirty="0"/>
              <a:t>;</a:t>
            </a:r>
          </a:p>
          <a:p>
            <a:pPr algn="just"/>
            <a:r>
              <a:rPr lang="en-US" sz="1100" dirty="0"/>
              <a:t>}</a:t>
            </a:r>
          </a:p>
          <a:p>
            <a:pPr algn="just"/>
            <a:r>
              <a:rPr lang="en-US" sz="1100" dirty="0"/>
              <a:t>.</a:t>
            </a:r>
            <a:r>
              <a:rPr lang="en-US" sz="1100" dirty="0" err="1"/>
              <a:t>fa-instagram</a:t>
            </a:r>
            <a:r>
              <a:rPr lang="en-US" sz="1100" dirty="0"/>
              <a:t>{</a:t>
            </a:r>
          </a:p>
          <a:p>
            <a:pPr algn="just"/>
            <a:r>
              <a:rPr lang="en-US" sz="1100" dirty="0"/>
              <a:t>  color: #e4405f;</a:t>
            </a:r>
          </a:p>
          <a:p>
            <a:pPr algn="just"/>
            <a:r>
              <a:rPr lang="en-US" sz="1100" dirty="0"/>
              <a:t>  font-size: 1.2rem;</a:t>
            </a:r>
          </a:p>
          <a:p>
            <a:pPr algn="just"/>
            <a:r>
              <a:rPr lang="en-US" sz="1100" dirty="0"/>
              <a:t>}</a:t>
            </a:r>
          </a:p>
          <a:p>
            <a:pPr algn="just"/>
            <a:r>
              <a:rPr lang="en-US" sz="1100" dirty="0"/>
              <a:t>.</a:t>
            </a:r>
            <a:r>
              <a:rPr lang="en-US" sz="1100" dirty="0" err="1"/>
              <a:t>fa</a:t>
            </a:r>
            <a:r>
              <a:rPr lang="en-US" sz="1100" dirty="0"/>
              <a:t>-</a:t>
            </a:r>
            <a:r>
              <a:rPr lang="en-US" sz="1100" dirty="0" err="1"/>
              <a:t>facebook</a:t>
            </a:r>
            <a:r>
              <a:rPr lang="en-US" sz="1100" dirty="0"/>
              <a:t>-square{</a:t>
            </a:r>
          </a:p>
          <a:p>
            <a:pPr algn="just"/>
            <a:r>
              <a:rPr lang="en-US" sz="1100" dirty="0"/>
              <a:t>    color: #3b5598;</a:t>
            </a:r>
          </a:p>
          <a:p>
            <a:pPr algn="just"/>
            <a:r>
              <a:rPr lang="en-US" sz="1100" dirty="0"/>
              <a:t>    font-size: 1.2rem;</a:t>
            </a:r>
          </a:p>
          <a:p>
            <a:pPr algn="just"/>
            <a:r>
              <a:rPr lang="en-US" sz="1100" dirty="0"/>
              <a:t>}</a:t>
            </a:r>
          </a:p>
          <a:p>
            <a:pPr algn="just"/>
            <a:r>
              <a:rPr lang="en-US" sz="1100" dirty="0"/>
              <a:t>.</a:t>
            </a:r>
            <a:r>
              <a:rPr lang="en-US" sz="1100" dirty="0" err="1"/>
              <a:t>fa</a:t>
            </a:r>
            <a:r>
              <a:rPr lang="en-US" sz="1100" dirty="0"/>
              <a:t>-envelope{</a:t>
            </a:r>
          </a:p>
          <a:p>
            <a:pPr algn="just"/>
            <a:r>
              <a:rPr lang="en-US" sz="1100" dirty="0"/>
              <a:t>    color: #3b60c4;</a:t>
            </a:r>
          </a:p>
          <a:p>
            <a:pPr algn="just"/>
            <a:r>
              <a:rPr lang="en-US" sz="1100" dirty="0"/>
              <a:t>    font-size: 1.2rem;</a:t>
            </a:r>
          </a:p>
          <a:p>
            <a:pPr algn="just"/>
            <a:r>
              <a:rPr lang="en-US" sz="1100" dirty="0"/>
              <a:t>}</a:t>
            </a:r>
          </a:p>
          <a:p>
            <a:pPr algn="just"/>
            <a:r>
              <a:rPr lang="en-US" sz="1100" dirty="0"/>
              <a:t>}</a:t>
            </a:r>
          </a:p>
          <a:p>
            <a:pPr algn="just"/>
            <a:r>
              <a:rPr lang="en-US" sz="1100" dirty="0"/>
              <a:t>.card </a:t>
            </a:r>
            <a:r>
              <a:rPr lang="en-US" sz="1100" dirty="0" err="1"/>
              <a:t>ul</a:t>
            </a:r>
            <a:r>
              <a:rPr lang="en-US" sz="1100" dirty="0"/>
              <a:t> li a{</a:t>
            </a:r>
          </a:p>
          <a:p>
            <a:pPr algn="just"/>
            <a:r>
              <a:rPr lang="en-US" sz="1100" dirty="0"/>
              <a:t>  background: #ebeef8;</a:t>
            </a:r>
          </a:p>
          <a:p>
            <a:pPr algn="just"/>
            <a:r>
              <a:rPr lang="en-US" sz="1100" dirty="0"/>
              <a:t>  border-radius: 0;</a:t>
            </a:r>
          </a:p>
          <a:p>
            <a:pPr algn="just"/>
            <a:r>
              <a:rPr lang="en-US" sz="1100" dirty="0"/>
              <a:t>  margin:0px 0.4rem;</a:t>
            </a:r>
          </a:p>
          <a:p>
            <a:pPr algn="just"/>
            <a:r>
              <a:rPr lang="en-US" sz="1100" dirty="0"/>
              <a:t>  padding: 5px 16px 5px 16px;</a:t>
            </a:r>
          </a:p>
          <a:p>
            <a:pPr algn="just"/>
            <a:r>
              <a:rPr lang="en-US" sz="1100" dirty="0"/>
              <a:t>  color: #</a:t>
            </a:r>
            <a:r>
              <a:rPr lang="en-US" sz="1100" dirty="0" err="1"/>
              <a:t>ffffff</a:t>
            </a:r>
            <a:r>
              <a:rPr lang="en-US" sz="1100" dirty="0"/>
              <a:t>;</a:t>
            </a:r>
          </a:p>
          <a:p>
            <a:pPr algn="just"/>
            <a:r>
              <a:rPr lang="en-US" sz="1100" dirty="0"/>
              <a:t>}</a:t>
            </a:r>
          </a:p>
          <a:p>
            <a:pPr algn="just"/>
            <a:endParaRPr lang="en-US" sz="1100" dirty="0"/>
          </a:p>
          <a:p>
            <a:pPr algn="just"/>
            <a:r>
              <a:rPr lang="en-US" sz="1100" dirty="0"/>
              <a:t>.</a:t>
            </a:r>
            <a:r>
              <a:rPr lang="en-US" sz="1100" dirty="0" err="1"/>
              <a:t>fa-envelope:hover</a:t>
            </a:r>
            <a:r>
              <a:rPr lang="en-US" sz="1100" dirty="0"/>
              <a:t>{</a:t>
            </a:r>
          </a:p>
          <a:p>
            <a:pPr algn="just"/>
            <a:r>
              <a:rPr lang="en-US" sz="1100" dirty="0"/>
              <a:t>    color: #08851b;</a:t>
            </a:r>
          </a:p>
          <a:p>
            <a:pPr algn="just"/>
            <a:r>
              <a:rPr lang="en-US" sz="1100" dirty="0"/>
              <a:t>    font-size: 1.2rem;</a:t>
            </a:r>
          </a:p>
          <a:p>
            <a:pPr algn="just"/>
            <a:r>
              <a:rPr lang="en-US" sz="1100" dirty="0"/>
              <a:t>}</a:t>
            </a:r>
          </a:p>
          <a:p>
            <a:pPr algn="just"/>
            <a:r>
              <a:rPr lang="en-US" sz="1100" dirty="0"/>
              <a:t>.</a:t>
            </a:r>
            <a:r>
              <a:rPr lang="en-US" sz="1100" dirty="0" err="1"/>
              <a:t>fa-instagram:hover</a:t>
            </a:r>
            <a:r>
              <a:rPr lang="en-US" sz="1100" dirty="0"/>
              <a:t>{</a:t>
            </a:r>
          </a:p>
          <a:p>
            <a:pPr algn="just"/>
            <a:r>
              <a:rPr lang="en-US" sz="1100" dirty="0"/>
              <a:t>  color: #45e19f;</a:t>
            </a:r>
          </a:p>
          <a:p>
            <a:pPr algn="just"/>
            <a:r>
              <a:rPr lang="en-US" sz="1100" dirty="0"/>
              <a:t>  font-size: 1.2rem;</a:t>
            </a:r>
          </a:p>
          <a:p>
            <a:pPr algn="just"/>
            <a:r>
              <a:rPr lang="en-US" sz="1100" dirty="0"/>
              <a:t>}</a:t>
            </a:r>
          </a:p>
          <a:p>
            <a:pPr algn="just"/>
            <a:r>
              <a:rPr lang="en-US" sz="1100" dirty="0"/>
              <a:t>.</a:t>
            </a:r>
            <a:r>
              <a:rPr lang="en-US" sz="1100" dirty="0" err="1"/>
              <a:t>fa-facebook-square:hover</a:t>
            </a:r>
            <a:r>
              <a:rPr lang="en-US" sz="1100" dirty="0"/>
              <a:t>{</a:t>
            </a:r>
          </a:p>
          <a:p>
            <a:pPr algn="just"/>
            <a:r>
              <a:rPr lang="en-US" sz="1100" dirty="0"/>
              <a:t>    color: #45e19f;</a:t>
            </a:r>
          </a:p>
          <a:p>
            <a:pPr algn="just"/>
            <a:r>
              <a:rPr lang="en-US" sz="1100" dirty="0"/>
              <a:t>    font-size: 1.2rem;</a:t>
            </a:r>
          </a:p>
          <a:p>
            <a:pPr algn="just"/>
            <a:r>
              <a:rPr lang="en-US" sz="1100" dirty="0"/>
              <a:t>}</a:t>
            </a:r>
          </a:p>
        </p:txBody>
      </p:sp>
      <p:sp>
        <p:nvSpPr>
          <p:cNvPr id="23" name="Rectangle 22"/>
          <p:cNvSpPr/>
          <p:nvPr/>
        </p:nvSpPr>
        <p:spPr>
          <a:xfrm>
            <a:off x="4484526" y="6453336"/>
            <a:ext cx="4659474"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CSS</a:t>
            </a:r>
            <a:endParaRPr lang="en-US" dirty="0"/>
          </a:p>
        </p:txBody>
      </p:sp>
      <p:sp>
        <p:nvSpPr>
          <p:cNvPr id="3" name="Rectangle 2"/>
          <p:cNvSpPr/>
          <p:nvPr/>
        </p:nvSpPr>
        <p:spPr>
          <a:xfrm>
            <a:off x="167060" y="1484784"/>
            <a:ext cx="2187352" cy="29523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p:cNvSpPr/>
          <p:nvPr/>
        </p:nvSpPr>
        <p:spPr>
          <a:xfrm>
            <a:off x="210244" y="3166368"/>
            <a:ext cx="2086743" cy="288032"/>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err="1">
                <a:solidFill>
                  <a:schemeClr val="tx1"/>
                </a:solidFill>
              </a:rPr>
              <a:t>Thania</a:t>
            </a:r>
            <a:r>
              <a:rPr lang="en-US" sz="1200" b="1" dirty="0">
                <a:solidFill>
                  <a:schemeClr val="tx1"/>
                </a:solidFill>
              </a:rPr>
              <a:t> </a:t>
            </a:r>
            <a:r>
              <a:rPr lang="en-US" sz="1200" b="1" dirty="0" err="1">
                <a:solidFill>
                  <a:schemeClr val="tx1"/>
                </a:solidFill>
              </a:rPr>
              <a:t>Nababan</a:t>
            </a:r>
            <a:endParaRPr lang="en-US" sz="1200" b="1" dirty="0">
              <a:solidFill>
                <a:schemeClr val="tx1"/>
              </a:solidFill>
            </a:endParaRPr>
          </a:p>
        </p:txBody>
      </p:sp>
      <p:sp>
        <p:nvSpPr>
          <p:cNvPr id="12" name="Rectangle 11"/>
          <p:cNvSpPr/>
          <p:nvPr/>
        </p:nvSpPr>
        <p:spPr>
          <a:xfrm>
            <a:off x="210244" y="3454400"/>
            <a:ext cx="2086743" cy="118616"/>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b="1" dirty="0">
                <a:solidFill>
                  <a:schemeClr val="tx1"/>
                </a:solidFill>
              </a:rPr>
              <a:t>NIM : 12201147</a:t>
            </a:r>
            <a:endParaRPr lang="en-US" sz="900" dirty="0">
              <a:solidFill>
                <a:schemeClr val="tx1"/>
              </a:solidFill>
            </a:endParaRPr>
          </a:p>
        </p:txBody>
      </p:sp>
      <p:sp>
        <p:nvSpPr>
          <p:cNvPr id="13" name="Rectangle 12"/>
          <p:cNvSpPr/>
          <p:nvPr/>
        </p:nvSpPr>
        <p:spPr>
          <a:xfrm>
            <a:off x="217365" y="3573016"/>
            <a:ext cx="2079622" cy="144016"/>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b="1" dirty="0" err="1">
                <a:solidFill>
                  <a:schemeClr val="tx1"/>
                </a:solidFill>
              </a:rPr>
              <a:t>Kelas</a:t>
            </a:r>
            <a:r>
              <a:rPr lang="en-US" sz="1000" b="1" dirty="0">
                <a:solidFill>
                  <a:schemeClr val="tx1"/>
                </a:solidFill>
              </a:rPr>
              <a:t> : 12.2A.04</a:t>
            </a:r>
            <a:endParaRPr lang="en-US" sz="1000" dirty="0">
              <a:solidFill>
                <a:schemeClr val="tx1"/>
              </a:solidFill>
            </a:endParaRPr>
          </a:p>
        </p:txBody>
      </p:sp>
      <p:sp>
        <p:nvSpPr>
          <p:cNvPr id="15" name="Rectangle 14"/>
          <p:cNvSpPr/>
          <p:nvPr/>
        </p:nvSpPr>
        <p:spPr>
          <a:xfrm>
            <a:off x="217365" y="3738550"/>
            <a:ext cx="2079622" cy="144016"/>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err="1">
                <a:solidFill>
                  <a:schemeClr val="tx1"/>
                </a:solidFill>
              </a:rPr>
              <a:t>Sistem</a:t>
            </a:r>
            <a:r>
              <a:rPr lang="en-US" sz="1100" b="1" dirty="0">
                <a:solidFill>
                  <a:schemeClr val="tx1"/>
                </a:solidFill>
              </a:rPr>
              <a:t> </a:t>
            </a:r>
            <a:r>
              <a:rPr lang="en-US" sz="1100" b="1" dirty="0" err="1">
                <a:solidFill>
                  <a:schemeClr val="tx1"/>
                </a:solidFill>
              </a:rPr>
              <a:t>Informasi</a:t>
            </a:r>
            <a:endParaRPr lang="en-US" sz="1100" dirty="0">
              <a:solidFill>
                <a:schemeClr val="tx1"/>
              </a:solidFill>
            </a:endParaRPr>
          </a:p>
        </p:txBody>
      </p:sp>
      <p:sp>
        <p:nvSpPr>
          <p:cNvPr id="16" name="Rectangle 15"/>
          <p:cNvSpPr/>
          <p:nvPr/>
        </p:nvSpPr>
        <p:spPr>
          <a:xfrm>
            <a:off x="217365" y="3906552"/>
            <a:ext cx="2079622" cy="144016"/>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solidFill>
                  <a:schemeClr val="tx1"/>
                </a:solidFill>
              </a:rPr>
              <a:t>UBSI Cut </a:t>
            </a:r>
            <a:r>
              <a:rPr lang="en-US" sz="1100" b="1" dirty="0" err="1">
                <a:solidFill>
                  <a:schemeClr val="tx1"/>
                </a:solidFill>
              </a:rPr>
              <a:t>Mutia</a:t>
            </a:r>
            <a:endParaRPr lang="en-US" sz="1100" dirty="0">
              <a:solidFill>
                <a:schemeClr val="tx1"/>
              </a:solidFill>
            </a:endParaRPr>
          </a:p>
        </p:txBody>
      </p:sp>
      <p:sp>
        <p:nvSpPr>
          <p:cNvPr id="29" name="Rectangle 28"/>
          <p:cNvSpPr/>
          <p:nvPr/>
        </p:nvSpPr>
        <p:spPr>
          <a:xfrm>
            <a:off x="3779912" y="1704132"/>
            <a:ext cx="1800200"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1600" dirty="0"/>
              <a:t>&lt;div class="card"&gt;</a:t>
            </a:r>
            <a:endParaRPr lang="en-US" sz="1600" dirty="0"/>
          </a:p>
        </p:txBody>
      </p:sp>
      <p:cxnSp>
        <p:nvCxnSpPr>
          <p:cNvPr id="31" name="Straight Arrow Connector 30"/>
          <p:cNvCxnSpPr>
            <a:endCxn id="29" idx="1"/>
          </p:cNvCxnSpPr>
          <p:nvPr/>
        </p:nvCxnSpPr>
        <p:spPr>
          <a:xfrm>
            <a:off x="2296987" y="1884152"/>
            <a:ext cx="148292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endCxn id="35" idx="1"/>
          </p:cNvCxnSpPr>
          <p:nvPr/>
        </p:nvCxnSpPr>
        <p:spPr>
          <a:xfrm>
            <a:off x="2270548" y="2218493"/>
            <a:ext cx="1401352" cy="2006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Rectangle 34"/>
          <p:cNvSpPr/>
          <p:nvPr/>
        </p:nvSpPr>
        <p:spPr>
          <a:xfrm>
            <a:off x="3671900" y="2239143"/>
            <a:ext cx="2196244" cy="360040"/>
          </a:xfrm>
          <a:prstGeom prst="rect">
            <a:avLst/>
          </a:prstGeom>
          <a:solidFill>
            <a:schemeClr val="bg2">
              <a:lumMod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 &lt;</a:t>
            </a:r>
            <a:r>
              <a:rPr lang="en-US" sz="1000" dirty="0" err="1"/>
              <a:t>img</a:t>
            </a:r>
            <a:r>
              <a:rPr lang="en-US" sz="1000" dirty="0"/>
              <a:t> </a:t>
            </a:r>
            <a:r>
              <a:rPr lang="en-US" sz="1000" dirty="0" err="1"/>
              <a:t>src</a:t>
            </a:r>
            <a:r>
              <a:rPr lang="en-US" sz="1000" dirty="0"/>
              <a:t>="</a:t>
            </a:r>
            <a:r>
              <a:rPr lang="en-US" sz="1000" dirty="0" err="1"/>
              <a:t>img</a:t>
            </a:r>
            <a:r>
              <a:rPr lang="en-US" sz="1000" dirty="0"/>
              <a:t>/pemandangan.jpg" </a:t>
            </a:r>
          </a:p>
        </p:txBody>
      </p:sp>
      <p:cxnSp>
        <p:nvCxnSpPr>
          <p:cNvPr id="38" name="Straight Arrow Connector 37"/>
          <p:cNvCxnSpPr>
            <a:stCxn id="11" idx="3"/>
          </p:cNvCxnSpPr>
          <p:nvPr/>
        </p:nvCxnSpPr>
        <p:spPr>
          <a:xfrm>
            <a:off x="2296987" y="3310384"/>
            <a:ext cx="133521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Rectangle 38"/>
          <p:cNvSpPr/>
          <p:nvPr/>
        </p:nvSpPr>
        <p:spPr>
          <a:xfrm>
            <a:off x="3632201" y="3187576"/>
            <a:ext cx="1659880" cy="288032"/>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1000" dirty="0">
                <a:solidFill>
                  <a:schemeClr val="tx1"/>
                </a:solidFill>
              </a:rPr>
              <a:t>&lt;h1&gt;</a:t>
            </a:r>
            <a:r>
              <a:rPr lang="id-ID" sz="1000" dirty="0">
                <a:solidFill>
                  <a:schemeClr val="tx1"/>
                </a:solidFill>
              </a:rPr>
              <a:t>Thania Nababan</a:t>
            </a:r>
            <a:r>
              <a:rPr lang="en-US" sz="1000" dirty="0">
                <a:solidFill>
                  <a:schemeClr val="tx1"/>
                </a:solidFill>
              </a:rPr>
              <a:t>&lt;/h1&gt;</a:t>
            </a:r>
            <a:endParaRPr lang="en-US" sz="1000" dirty="0">
              <a:solidFill>
                <a:schemeClr val="tx1"/>
              </a:solidFill>
            </a:endParaRPr>
          </a:p>
        </p:txBody>
      </p:sp>
      <p:cxnSp>
        <p:nvCxnSpPr>
          <p:cNvPr id="40" name="Straight Arrow Connector 39"/>
          <p:cNvCxnSpPr/>
          <p:nvPr/>
        </p:nvCxnSpPr>
        <p:spPr>
          <a:xfrm>
            <a:off x="2550107" y="3594162"/>
            <a:ext cx="1519326" cy="42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Rectangle 40"/>
          <p:cNvSpPr/>
          <p:nvPr/>
        </p:nvSpPr>
        <p:spPr>
          <a:xfrm>
            <a:off x="4069433" y="3475608"/>
            <a:ext cx="1402667" cy="288032"/>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900" dirty="0">
                <a:solidFill>
                  <a:schemeClr val="tx1"/>
                </a:solidFill>
              </a:rPr>
              <a:t> &lt;p&gt;NIM   : 12201</a:t>
            </a:r>
            <a:r>
              <a:rPr lang="id-ID" sz="900" dirty="0">
                <a:solidFill>
                  <a:schemeClr val="tx1"/>
                </a:solidFill>
              </a:rPr>
              <a:t>1</a:t>
            </a:r>
            <a:r>
              <a:rPr lang="en-US" sz="900" dirty="0">
                <a:solidFill>
                  <a:schemeClr val="tx1"/>
                </a:solidFill>
              </a:rPr>
              <a:t>4</a:t>
            </a:r>
            <a:r>
              <a:rPr lang="id-ID" sz="900" dirty="0">
                <a:solidFill>
                  <a:schemeClr val="tx1"/>
                </a:solidFill>
              </a:rPr>
              <a:t>7</a:t>
            </a:r>
            <a:r>
              <a:rPr lang="en-US" sz="900" dirty="0">
                <a:solidFill>
                  <a:schemeClr val="tx1"/>
                </a:solidFill>
              </a:rPr>
              <a:t>&lt;/p&gt;</a:t>
            </a:r>
          </a:p>
          <a:p>
            <a:pPr algn="just"/>
            <a:r>
              <a:rPr lang="en-US" sz="900" dirty="0">
                <a:solidFill>
                  <a:schemeClr val="tx1"/>
                </a:solidFill>
              </a:rPr>
              <a:t> </a:t>
            </a:r>
            <a:r>
              <a:rPr lang="id-ID" sz="900" dirty="0" smtClean="0">
                <a:solidFill>
                  <a:schemeClr val="tx1"/>
                </a:solidFill>
              </a:rPr>
              <a:t> </a:t>
            </a:r>
            <a:r>
              <a:rPr lang="en-US" sz="900" dirty="0" smtClean="0">
                <a:solidFill>
                  <a:schemeClr val="tx1"/>
                </a:solidFill>
              </a:rPr>
              <a:t>&lt;</a:t>
            </a:r>
            <a:r>
              <a:rPr lang="en-US" sz="900" dirty="0">
                <a:solidFill>
                  <a:schemeClr val="tx1"/>
                </a:solidFill>
              </a:rPr>
              <a:t>p&gt;</a:t>
            </a:r>
            <a:r>
              <a:rPr lang="en-US" sz="900" dirty="0" err="1">
                <a:solidFill>
                  <a:schemeClr val="tx1"/>
                </a:solidFill>
              </a:rPr>
              <a:t>Kelas</a:t>
            </a:r>
            <a:r>
              <a:rPr lang="en-US" sz="900" dirty="0">
                <a:solidFill>
                  <a:schemeClr val="tx1"/>
                </a:solidFill>
              </a:rPr>
              <a:t>  : 12.2A.04&lt;/p&gt;</a:t>
            </a:r>
          </a:p>
        </p:txBody>
      </p:sp>
      <p:cxnSp>
        <p:nvCxnSpPr>
          <p:cNvPr id="45" name="Straight Connector 44"/>
          <p:cNvCxnSpPr>
            <a:stCxn id="12" idx="3"/>
          </p:cNvCxnSpPr>
          <p:nvPr/>
        </p:nvCxnSpPr>
        <p:spPr>
          <a:xfrm>
            <a:off x="2296987" y="3513708"/>
            <a:ext cx="258789" cy="0"/>
          </a:xfrm>
          <a:prstGeom prst="line">
            <a:avLst/>
          </a:prstGeom>
          <a:ln/>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2291318" y="3666108"/>
            <a:ext cx="258789" cy="0"/>
          </a:xfrm>
          <a:prstGeom prst="line">
            <a:avLst/>
          </a:prstGeom>
          <a:ln/>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flipH="1">
            <a:off x="2550107" y="3522216"/>
            <a:ext cx="5669" cy="143892"/>
          </a:xfrm>
          <a:prstGeom prst="line">
            <a:avLst/>
          </a:prstGeom>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a:off x="2550107" y="3916040"/>
            <a:ext cx="1519326" cy="42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7" name="Rectangle 56"/>
          <p:cNvSpPr/>
          <p:nvPr/>
        </p:nvSpPr>
        <p:spPr>
          <a:xfrm>
            <a:off x="4069433" y="3797486"/>
            <a:ext cx="1726703" cy="288032"/>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900" dirty="0">
                <a:solidFill>
                  <a:schemeClr val="tx1"/>
                </a:solidFill>
              </a:rPr>
              <a:t> &lt;span&gt; </a:t>
            </a:r>
            <a:r>
              <a:rPr lang="en-US" sz="900" dirty="0" err="1">
                <a:solidFill>
                  <a:schemeClr val="tx1"/>
                </a:solidFill>
              </a:rPr>
              <a:t>Sistem</a:t>
            </a:r>
            <a:r>
              <a:rPr lang="en-US" sz="900" dirty="0">
                <a:solidFill>
                  <a:schemeClr val="tx1"/>
                </a:solidFill>
              </a:rPr>
              <a:t> </a:t>
            </a:r>
            <a:r>
              <a:rPr lang="en-US" sz="900" dirty="0" err="1">
                <a:solidFill>
                  <a:schemeClr val="tx1"/>
                </a:solidFill>
              </a:rPr>
              <a:t>Informasi</a:t>
            </a:r>
            <a:r>
              <a:rPr lang="en-US" sz="900" dirty="0">
                <a:solidFill>
                  <a:schemeClr val="tx1"/>
                </a:solidFill>
              </a:rPr>
              <a:t>&lt;/span&gt;</a:t>
            </a:r>
          </a:p>
          <a:p>
            <a:r>
              <a:rPr lang="en-US" sz="900" dirty="0">
                <a:solidFill>
                  <a:schemeClr val="tx1"/>
                </a:solidFill>
              </a:rPr>
              <a:t> </a:t>
            </a:r>
            <a:r>
              <a:rPr lang="en-US" sz="900" dirty="0" smtClean="0">
                <a:solidFill>
                  <a:schemeClr val="tx1"/>
                </a:solidFill>
              </a:rPr>
              <a:t>&lt;</a:t>
            </a:r>
            <a:r>
              <a:rPr lang="en-US" sz="900" dirty="0">
                <a:solidFill>
                  <a:schemeClr val="tx1"/>
                </a:solidFill>
              </a:rPr>
              <a:t>span&gt;UBSI Cut </a:t>
            </a:r>
            <a:r>
              <a:rPr lang="en-US" sz="900" dirty="0" err="1">
                <a:solidFill>
                  <a:schemeClr val="tx1"/>
                </a:solidFill>
              </a:rPr>
              <a:t>Mutia</a:t>
            </a:r>
            <a:r>
              <a:rPr lang="en-US" sz="900" dirty="0">
                <a:solidFill>
                  <a:schemeClr val="tx1"/>
                </a:solidFill>
              </a:rPr>
              <a:t>&lt;/span&gt;</a:t>
            </a:r>
          </a:p>
        </p:txBody>
      </p:sp>
      <p:cxnSp>
        <p:nvCxnSpPr>
          <p:cNvPr id="58" name="Straight Connector 57"/>
          <p:cNvCxnSpPr/>
          <p:nvPr/>
        </p:nvCxnSpPr>
        <p:spPr>
          <a:xfrm>
            <a:off x="2296987" y="3835586"/>
            <a:ext cx="258789" cy="0"/>
          </a:xfrm>
          <a:prstGeom prst="line">
            <a:avLst/>
          </a:prstGeom>
          <a:ln/>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a:off x="2291318" y="3987986"/>
            <a:ext cx="258789" cy="0"/>
          </a:xfrm>
          <a:prstGeom prst="line">
            <a:avLst/>
          </a:prstGeom>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H="1">
            <a:off x="2550107" y="3844094"/>
            <a:ext cx="5669" cy="143892"/>
          </a:xfrm>
          <a:prstGeom prst="line">
            <a:avLst/>
          </a:prstGeom>
          <a:ln/>
        </p:spPr>
        <p:style>
          <a:lnRef idx="2">
            <a:schemeClr val="dk1"/>
          </a:lnRef>
          <a:fillRef idx="0">
            <a:schemeClr val="dk1"/>
          </a:fillRef>
          <a:effectRef idx="1">
            <a:schemeClr val="dk1"/>
          </a:effectRef>
          <a:fontRef idx="minor">
            <a:schemeClr val="tx1"/>
          </a:fontRef>
        </p:style>
      </p:cxnSp>
      <p:sp>
        <p:nvSpPr>
          <p:cNvPr id="64" name="Flowchart: Manual Input 63"/>
          <p:cNvSpPr/>
          <p:nvPr/>
        </p:nvSpPr>
        <p:spPr>
          <a:xfrm flipH="1" flipV="1">
            <a:off x="217365" y="1556792"/>
            <a:ext cx="2079622" cy="1152128"/>
          </a:xfrm>
          <a:prstGeom prst="flowChartManualInpu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flipV="1">
            <a:off x="269589" y="1575827"/>
            <a:ext cx="2000959" cy="1114057"/>
          </a:xfrm>
          <a:prstGeom prst="flowChartManualInput">
            <a:avLst/>
          </a:prstGeom>
        </p:spPr>
      </p:pic>
      <p:sp>
        <p:nvSpPr>
          <p:cNvPr id="42" name="Oval 41"/>
          <p:cNvSpPr/>
          <p:nvPr/>
        </p:nvSpPr>
        <p:spPr>
          <a:xfrm>
            <a:off x="857300" y="2318828"/>
            <a:ext cx="799751" cy="61397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0" y="2361752"/>
            <a:ext cx="720081" cy="528130"/>
          </a:xfrm>
          <a:prstGeom prst="ellipse">
            <a:avLst/>
          </a:prstGeom>
        </p:spPr>
      </p:pic>
      <p:sp>
        <p:nvSpPr>
          <p:cNvPr id="69" name="Rectangle 68"/>
          <p:cNvSpPr/>
          <p:nvPr/>
        </p:nvSpPr>
        <p:spPr>
          <a:xfrm>
            <a:off x="3671900" y="2689884"/>
            <a:ext cx="1800200" cy="360040"/>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solidFill>
                  <a:schemeClr val="tx1"/>
                </a:solidFill>
              </a:rPr>
              <a:t>&lt;</a:t>
            </a:r>
            <a:r>
              <a:rPr lang="en-US" sz="1000" dirty="0" err="1">
                <a:solidFill>
                  <a:schemeClr val="tx1"/>
                </a:solidFill>
              </a:rPr>
              <a:t>img</a:t>
            </a:r>
            <a:r>
              <a:rPr lang="en-US" sz="1000" dirty="0">
                <a:solidFill>
                  <a:schemeClr val="tx1"/>
                </a:solidFill>
              </a:rPr>
              <a:t> </a:t>
            </a:r>
            <a:r>
              <a:rPr lang="en-US" sz="1000" dirty="0" err="1">
                <a:solidFill>
                  <a:schemeClr val="tx1"/>
                </a:solidFill>
              </a:rPr>
              <a:t>src</a:t>
            </a:r>
            <a:r>
              <a:rPr lang="en-US" sz="1000" dirty="0">
                <a:solidFill>
                  <a:schemeClr val="tx1"/>
                </a:solidFill>
              </a:rPr>
              <a:t>="</a:t>
            </a:r>
            <a:r>
              <a:rPr lang="en-US" sz="1000" dirty="0" err="1">
                <a:solidFill>
                  <a:schemeClr val="tx1"/>
                </a:solidFill>
              </a:rPr>
              <a:t>img</a:t>
            </a:r>
            <a:r>
              <a:rPr lang="en-US" sz="1000" dirty="0">
                <a:solidFill>
                  <a:schemeClr val="tx1"/>
                </a:solidFill>
              </a:rPr>
              <a:t>/</a:t>
            </a:r>
            <a:r>
              <a:rPr lang="id-ID" sz="1000" dirty="0">
                <a:solidFill>
                  <a:schemeClr val="tx1"/>
                </a:solidFill>
              </a:rPr>
              <a:t>thania</a:t>
            </a:r>
            <a:r>
              <a:rPr lang="en-US" sz="1000" dirty="0">
                <a:solidFill>
                  <a:schemeClr val="tx1"/>
                </a:solidFill>
              </a:rPr>
              <a:t>.jpg" </a:t>
            </a:r>
          </a:p>
        </p:txBody>
      </p:sp>
      <p:cxnSp>
        <p:nvCxnSpPr>
          <p:cNvPr id="70" name="Straight Arrow Connector 69"/>
          <p:cNvCxnSpPr>
            <a:stCxn id="42" idx="6"/>
            <a:endCxn id="69" idx="1"/>
          </p:cNvCxnSpPr>
          <p:nvPr/>
        </p:nvCxnSpPr>
        <p:spPr>
          <a:xfrm>
            <a:off x="1657051" y="2625818"/>
            <a:ext cx="2014849" cy="2440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2" name="Rectangle 71"/>
          <p:cNvSpPr/>
          <p:nvPr/>
        </p:nvSpPr>
        <p:spPr>
          <a:xfrm>
            <a:off x="4067944" y="1037594"/>
            <a:ext cx="936104"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a:off x="4535996" y="1278134"/>
            <a:ext cx="104411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Rectangle 73"/>
          <p:cNvSpPr/>
          <p:nvPr/>
        </p:nvSpPr>
        <p:spPr>
          <a:xfrm>
            <a:off x="5580112" y="1127947"/>
            <a:ext cx="1152128" cy="300373"/>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t>.</a:t>
            </a:r>
            <a:r>
              <a:rPr lang="en-US" sz="1400" dirty="0" err="1"/>
              <a:t>title:after</a:t>
            </a:r>
            <a:r>
              <a:rPr lang="en-US" sz="1400" dirty="0"/>
              <a:t> </a:t>
            </a:r>
            <a:endParaRPr lang="en-US" sz="1400" dirty="0"/>
          </a:p>
        </p:txBody>
      </p:sp>
      <p:cxnSp>
        <p:nvCxnSpPr>
          <p:cNvPr id="75" name="Straight Arrow Connector 74"/>
          <p:cNvCxnSpPr>
            <a:endCxn id="76" idx="0"/>
          </p:cNvCxnSpPr>
          <p:nvPr/>
        </p:nvCxnSpPr>
        <p:spPr>
          <a:xfrm>
            <a:off x="7668344" y="836712"/>
            <a:ext cx="396044" cy="2912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Rectangle 75"/>
          <p:cNvSpPr/>
          <p:nvPr/>
        </p:nvSpPr>
        <p:spPr>
          <a:xfrm>
            <a:off x="7092280" y="1127946"/>
            <a:ext cx="1944216" cy="300373"/>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900" dirty="0">
                <a:solidFill>
                  <a:schemeClr val="tx1"/>
                </a:solidFill>
              </a:rPr>
              <a:t>&lt;h1 class="title</a:t>
            </a:r>
            <a:r>
              <a:rPr lang="en-US" sz="900" dirty="0" smtClean="0">
                <a:solidFill>
                  <a:schemeClr val="tx1"/>
                </a:solidFill>
              </a:rPr>
              <a:t>"&gt;</a:t>
            </a:r>
            <a:r>
              <a:rPr lang="id-ID" sz="900" dirty="0" smtClean="0">
                <a:solidFill>
                  <a:schemeClr val="tx1"/>
                </a:solidFill>
              </a:rPr>
              <a:t>Our Team</a:t>
            </a:r>
            <a:r>
              <a:rPr lang="en-US" sz="900" dirty="0" smtClean="0">
                <a:solidFill>
                  <a:schemeClr val="tx1"/>
                </a:solidFill>
              </a:rPr>
              <a:t>&lt;/</a:t>
            </a:r>
            <a:r>
              <a:rPr lang="en-US" sz="900" dirty="0">
                <a:solidFill>
                  <a:schemeClr val="tx1"/>
                </a:solidFill>
              </a:rPr>
              <a:t>h1&gt;</a:t>
            </a:r>
            <a:endParaRPr lang="en-US" sz="900" dirty="0">
              <a:solidFill>
                <a:schemeClr val="tx1"/>
              </a:solidFill>
            </a:endParaRPr>
          </a:p>
        </p:txBody>
      </p:sp>
      <p:cxnSp>
        <p:nvCxnSpPr>
          <p:cNvPr id="77" name="Straight Connector 76"/>
          <p:cNvCxnSpPr/>
          <p:nvPr/>
        </p:nvCxnSpPr>
        <p:spPr>
          <a:xfrm>
            <a:off x="5112804" y="818828"/>
            <a:ext cx="2555540" cy="17884"/>
          </a:xfrm>
          <a:prstGeom prst="line">
            <a:avLst/>
          </a:prstGeom>
          <a:ln/>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a:xfrm>
            <a:off x="4514632" y="1109600"/>
            <a:ext cx="0" cy="168532"/>
          </a:xfrm>
          <a:prstGeom prst="line">
            <a:avLst/>
          </a:prstGeom>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a:off x="3185160" y="4312920"/>
            <a:ext cx="18688" cy="484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2" name="Rectangle 91"/>
          <p:cNvSpPr/>
          <p:nvPr/>
        </p:nvSpPr>
        <p:spPr>
          <a:xfrm>
            <a:off x="3038449" y="4797152"/>
            <a:ext cx="1965599" cy="2160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sz="1100" dirty="0"/>
              <a:t>&lt;div class="wrapper-card"&gt;</a:t>
            </a:r>
            <a:endParaRPr lang="en-US" sz="1100" dirty="0"/>
          </a:p>
        </p:txBody>
      </p:sp>
      <p:sp>
        <p:nvSpPr>
          <p:cNvPr id="94" name="Rectangle 93"/>
          <p:cNvSpPr/>
          <p:nvPr/>
        </p:nvSpPr>
        <p:spPr>
          <a:xfrm>
            <a:off x="167060" y="4085518"/>
            <a:ext cx="2180232" cy="351594"/>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b="1" dirty="0">
              <a:solidFill>
                <a:schemeClr val="tx1"/>
              </a:solidFill>
            </a:endParaRPr>
          </a:p>
        </p:txBody>
      </p:sp>
      <p:sp>
        <p:nvSpPr>
          <p:cNvPr id="17" name="Rectangle 16"/>
          <p:cNvSpPr/>
          <p:nvPr/>
        </p:nvSpPr>
        <p:spPr>
          <a:xfrm>
            <a:off x="217364" y="4113076"/>
            <a:ext cx="682227" cy="288032"/>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p:cNvSpPr/>
          <p:nvPr/>
        </p:nvSpPr>
        <p:spPr>
          <a:xfrm>
            <a:off x="971600" y="4113076"/>
            <a:ext cx="648072" cy="288032"/>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p:cNvSpPr/>
          <p:nvPr/>
        </p:nvSpPr>
        <p:spPr>
          <a:xfrm>
            <a:off x="1687687" y="4113076"/>
            <a:ext cx="609300" cy="288032"/>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5625" y="4177357"/>
            <a:ext cx="252735" cy="185354"/>
          </a:xfrm>
          <a:prstGeom prst="rect">
            <a:avLst/>
          </a:prstGeom>
        </p:spPr>
      </p:pic>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487" y="4205636"/>
            <a:ext cx="163689" cy="128797"/>
          </a:xfrm>
          <a:prstGeom prst="rect">
            <a:avLst/>
          </a:prstGeom>
        </p:spPr>
      </p:pic>
      <p:pic>
        <p:nvPicPr>
          <p:cNvPr id="82" name="Picture 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5344" y="4213744"/>
            <a:ext cx="228304" cy="120689"/>
          </a:xfrm>
          <a:prstGeom prst="rect">
            <a:avLst/>
          </a:prstGeom>
        </p:spPr>
      </p:pic>
      <p:sp>
        <p:nvSpPr>
          <p:cNvPr id="95" name="Rectangle 94"/>
          <p:cNvSpPr/>
          <p:nvPr/>
        </p:nvSpPr>
        <p:spPr>
          <a:xfrm>
            <a:off x="3866618" y="4160972"/>
            <a:ext cx="1785502" cy="276140"/>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sz="1200" dirty="0"/>
              <a:t>&lt;</a:t>
            </a:r>
            <a:r>
              <a:rPr lang="en-US" sz="1200" dirty="0" err="1"/>
              <a:t>ul</a:t>
            </a:r>
            <a:r>
              <a:rPr lang="en-US" sz="1200" dirty="0"/>
              <a:t> class="</a:t>
            </a:r>
            <a:r>
              <a:rPr lang="en-US" sz="1200" dirty="0" err="1"/>
              <a:t>sosial_media</a:t>
            </a:r>
            <a:r>
              <a:rPr lang="en-US" sz="1200" dirty="0"/>
              <a:t>"&gt;</a:t>
            </a:r>
            <a:endParaRPr lang="en-US" sz="1200" dirty="0"/>
          </a:p>
        </p:txBody>
      </p:sp>
      <p:cxnSp>
        <p:nvCxnSpPr>
          <p:cNvPr id="96" name="Straight Arrow Connector 95"/>
          <p:cNvCxnSpPr/>
          <p:nvPr/>
        </p:nvCxnSpPr>
        <p:spPr>
          <a:xfrm>
            <a:off x="2347292" y="4271961"/>
            <a:ext cx="1519326" cy="42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7" name="Straight Arrow Connector 96"/>
          <p:cNvCxnSpPr/>
          <p:nvPr/>
        </p:nvCxnSpPr>
        <p:spPr>
          <a:xfrm>
            <a:off x="1981992" y="4401108"/>
            <a:ext cx="10345"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2" name="Straight Arrow Connector 101"/>
          <p:cNvCxnSpPr>
            <a:stCxn id="18" idx="2"/>
          </p:cNvCxnSpPr>
          <p:nvPr/>
        </p:nvCxnSpPr>
        <p:spPr>
          <a:xfrm>
            <a:off x="1295636" y="4401108"/>
            <a:ext cx="17609" cy="11482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5" name="Straight Arrow Connector 104"/>
          <p:cNvCxnSpPr>
            <a:stCxn id="17" idx="2"/>
          </p:cNvCxnSpPr>
          <p:nvPr/>
        </p:nvCxnSpPr>
        <p:spPr>
          <a:xfrm flipH="1">
            <a:off x="546477" y="4401108"/>
            <a:ext cx="12001" cy="16162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6" name="Rectangle 105"/>
          <p:cNvSpPr/>
          <p:nvPr/>
        </p:nvSpPr>
        <p:spPr>
          <a:xfrm>
            <a:off x="331824" y="6017388"/>
            <a:ext cx="4979316" cy="219924"/>
          </a:xfrm>
          <a:prstGeom prst="rect">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sz="1000" dirty="0">
                <a:solidFill>
                  <a:schemeClr val="tx1"/>
                </a:solidFill>
              </a:rPr>
              <a:t>&lt;li&gt;&lt;a href="https://www.instagram.com/thanianbbn/"&gt;&lt;i class="fab fa-instagram</a:t>
            </a:r>
            <a:r>
              <a:rPr lang="it-IT" sz="1000" dirty="0" smtClean="0">
                <a:solidFill>
                  <a:schemeClr val="tx1"/>
                </a:solidFill>
              </a:rPr>
              <a:t>"&gt;</a:t>
            </a:r>
            <a:endParaRPr lang="en-US" sz="1000" dirty="0">
              <a:solidFill>
                <a:schemeClr val="tx1"/>
              </a:solidFill>
            </a:endParaRPr>
          </a:p>
        </p:txBody>
      </p:sp>
      <p:sp>
        <p:nvSpPr>
          <p:cNvPr id="108" name="Rectangle 107"/>
          <p:cNvSpPr/>
          <p:nvPr/>
        </p:nvSpPr>
        <p:spPr>
          <a:xfrm>
            <a:off x="816820" y="5549396"/>
            <a:ext cx="5500160" cy="219924"/>
          </a:xfrm>
          <a:prstGeom prst="rect">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sz="1000" dirty="0">
                <a:solidFill>
                  <a:schemeClr val="tx1"/>
                </a:solidFill>
              </a:rPr>
              <a:t>&lt;li&gt;&lt;a href="thaniadwiaprilianababan@gmail.com"&gt;&lt;i class="fa fa-envelope" area-hidden="true</a:t>
            </a:r>
            <a:r>
              <a:rPr lang="it-IT" sz="1000" dirty="0" smtClean="0">
                <a:solidFill>
                  <a:schemeClr val="tx1"/>
                </a:solidFill>
              </a:rPr>
              <a:t>"&gt;</a:t>
            </a:r>
            <a:endParaRPr lang="en-US" sz="1000" dirty="0">
              <a:solidFill>
                <a:schemeClr val="tx1"/>
              </a:solidFill>
            </a:endParaRPr>
          </a:p>
        </p:txBody>
      </p:sp>
      <p:sp>
        <p:nvSpPr>
          <p:cNvPr id="109" name="Rectangle 108"/>
          <p:cNvSpPr/>
          <p:nvPr/>
        </p:nvSpPr>
        <p:spPr>
          <a:xfrm>
            <a:off x="1488302" y="5099286"/>
            <a:ext cx="7188154" cy="219924"/>
          </a:xfrm>
          <a:prstGeom prst="rect">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sz="1000" dirty="0">
                <a:solidFill>
                  <a:schemeClr val="tx1"/>
                </a:solidFill>
              </a:rPr>
              <a:t>&lt;li&gt;&lt;a href="https://m.facebook.com/profile.php?id=100064220888298&amp;ref=content_filter"&gt;&lt;i class="fab fa-facebook-square"&gt;&lt;/</a:t>
            </a:r>
            <a:endParaRPr lang="en-US" sz="1000" dirty="0">
              <a:solidFill>
                <a:schemeClr val="tx1"/>
              </a:solidFill>
            </a:endParaRPr>
          </a:p>
        </p:txBody>
      </p:sp>
    </p:spTree>
    <p:extLst>
      <p:ext uri="{BB962C8B-B14F-4D97-AF65-F5344CB8AC3E}">
        <p14:creationId xmlns:p14="http://schemas.microsoft.com/office/powerpoint/2010/main" val="1597389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7650"/>
            <a:ext cx="9144000" cy="3037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Wrapper: 1100px</a:t>
            </a:r>
          </a:p>
          <a:p>
            <a:pPr algn="ctr"/>
            <a:endParaRPr lang="id-ID" dirty="0"/>
          </a:p>
          <a:p>
            <a:pPr algn="ctr"/>
            <a:endParaRPr lang="id-ID" dirty="0" smtClean="0"/>
          </a:p>
          <a:p>
            <a:pPr algn="ctr"/>
            <a:endParaRPr lang="id-ID" dirty="0"/>
          </a:p>
          <a:p>
            <a:pPr algn="ctr"/>
            <a:endParaRPr lang="id-ID" dirty="0" smtClean="0"/>
          </a:p>
          <a:p>
            <a:pPr algn="ctr"/>
            <a:endParaRPr lang="id-ID" dirty="0"/>
          </a:p>
          <a:p>
            <a:pPr algn="ctr"/>
            <a:endParaRPr lang="id-ID" dirty="0" smtClean="0"/>
          </a:p>
          <a:p>
            <a:pPr algn="ctr"/>
            <a:endParaRPr lang="id-ID" dirty="0"/>
          </a:p>
          <a:p>
            <a:pPr algn="ctr"/>
            <a:endParaRPr lang="id-ID" dirty="0" smtClean="0"/>
          </a:p>
          <a:p>
            <a:pPr algn="ctr"/>
            <a:endParaRPr lang="id-ID" dirty="0"/>
          </a:p>
        </p:txBody>
      </p:sp>
      <p:sp>
        <p:nvSpPr>
          <p:cNvPr id="3" name="Rectangle 2"/>
          <p:cNvSpPr/>
          <p:nvPr/>
        </p:nvSpPr>
        <p:spPr>
          <a:xfrm>
            <a:off x="0" y="5225998"/>
            <a:ext cx="4164889" cy="11020426"/>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 &lt;section id="contact"&gt;</a:t>
            </a:r>
          </a:p>
          <a:p>
            <a:pPr algn="just"/>
            <a:r>
              <a:rPr lang="en-US" sz="1100" dirty="0"/>
              <a:t>    &lt;div class="wrapper"&gt;</a:t>
            </a:r>
          </a:p>
          <a:p>
            <a:pPr algn="just"/>
            <a:r>
              <a:rPr lang="en-US" sz="1100" dirty="0"/>
              <a:t>      &lt;div class="footer"&gt;</a:t>
            </a:r>
          </a:p>
          <a:p>
            <a:pPr algn="just"/>
            <a:r>
              <a:rPr lang="en-US" sz="1100" dirty="0"/>
              <a:t>        &lt;div class="footer-section"&gt;</a:t>
            </a:r>
          </a:p>
          <a:p>
            <a:pPr algn="just"/>
            <a:r>
              <a:rPr lang="en-US" sz="1100" dirty="0"/>
              <a:t>          &lt;h3&gt;</a:t>
            </a:r>
            <a:r>
              <a:rPr lang="en-US" sz="1100" dirty="0" err="1"/>
              <a:t>RuangBUKU</a:t>
            </a:r>
            <a:r>
              <a:rPr lang="en-US" sz="1100" dirty="0"/>
              <a:t>&lt;/h3&gt;</a:t>
            </a:r>
          </a:p>
          <a:p>
            <a:pPr algn="just"/>
            <a:r>
              <a:rPr lang="en-US" sz="1100" dirty="0"/>
              <a:t>          &lt;p&gt;</a:t>
            </a:r>
            <a:r>
              <a:rPr lang="en-US" sz="1100" dirty="0" err="1"/>
              <a:t>Merupakan</a:t>
            </a:r>
            <a:r>
              <a:rPr lang="en-US" sz="1100" dirty="0"/>
              <a:t> </a:t>
            </a:r>
            <a:r>
              <a:rPr lang="en-US" sz="1100" dirty="0" err="1"/>
              <a:t>Sebuah</a:t>
            </a:r>
            <a:r>
              <a:rPr lang="en-US" sz="1100" dirty="0"/>
              <a:t> website </a:t>
            </a:r>
            <a:r>
              <a:rPr lang="en-US" sz="1100" dirty="0" err="1"/>
              <a:t>perpustakaan</a:t>
            </a:r>
            <a:r>
              <a:rPr lang="en-US" sz="1100" dirty="0"/>
              <a:t> </a:t>
            </a:r>
            <a:r>
              <a:rPr lang="en-US" sz="1100" dirty="0" err="1"/>
              <a:t>berbasis</a:t>
            </a:r>
            <a:r>
              <a:rPr lang="en-US" sz="1100" dirty="0"/>
              <a:t> online&lt;/p&gt;</a:t>
            </a:r>
          </a:p>
          <a:p>
            <a:pPr algn="just"/>
            <a:r>
              <a:rPr lang="en-US" sz="1100" dirty="0"/>
              <a:t>        </a:t>
            </a:r>
          </a:p>
          <a:p>
            <a:pPr algn="just"/>
            <a:r>
              <a:rPr lang="en-US" sz="1100" dirty="0"/>
              <a:t>      &lt;/div&gt;</a:t>
            </a:r>
          </a:p>
          <a:p>
            <a:pPr algn="just"/>
            <a:r>
              <a:rPr lang="en-US" sz="1100" dirty="0"/>
              <a:t>      &lt;div class="footer-section"&gt;</a:t>
            </a:r>
          </a:p>
          <a:p>
            <a:pPr algn="just"/>
            <a:r>
              <a:rPr lang="en-US" sz="1100" dirty="0"/>
              <a:t>          &lt;h3&gt;About&lt;/h3&gt;</a:t>
            </a:r>
          </a:p>
          <a:p>
            <a:pPr algn="just"/>
            <a:r>
              <a:rPr lang="en-US" sz="1100" dirty="0" smtClean="0"/>
              <a:t>           &lt;p&gt; </a:t>
            </a:r>
            <a:r>
              <a:rPr lang="en-US" sz="1100" dirty="0" err="1" smtClean="0"/>
              <a:t>Perpustakaan</a:t>
            </a:r>
            <a:r>
              <a:rPr lang="en-US" sz="1100" dirty="0" smtClean="0"/>
              <a:t> </a:t>
            </a:r>
            <a:r>
              <a:rPr lang="en-US" sz="1100" dirty="0" err="1" smtClean="0"/>
              <a:t>merupakan</a:t>
            </a:r>
            <a:r>
              <a:rPr lang="en-US" sz="1100" dirty="0" smtClean="0"/>
              <a:t> </a:t>
            </a:r>
            <a:r>
              <a:rPr lang="en-US" sz="1100" dirty="0" err="1" smtClean="0"/>
              <a:t>jembatan</a:t>
            </a:r>
            <a:r>
              <a:rPr lang="en-US" sz="1100" dirty="0" smtClean="0"/>
              <a:t> </a:t>
            </a:r>
            <a:r>
              <a:rPr lang="en-US" sz="1100" dirty="0" err="1" smtClean="0"/>
              <a:t>menuju</a:t>
            </a:r>
            <a:r>
              <a:rPr lang="en-US" sz="1100" dirty="0" smtClean="0"/>
              <a:t> </a:t>
            </a:r>
            <a:r>
              <a:rPr lang="en-US" sz="1100" dirty="0" err="1" smtClean="0"/>
              <a:t>penguasaan</a:t>
            </a:r>
            <a:r>
              <a:rPr lang="en-US" sz="1100" dirty="0" smtClean="0"/>
              <a:t> </a:t>
            </a:r>
            <a:r>
              <a:rPr lang="en-US" sz="1100" dirty="0" err="1" smtClean="0"/>
              <a:t>ilmu</a:t>
            </a:r>
            <a:r>
              <a:rPr lang="en-US" sz="1100" dirty="0" smtClean="0"/>
              <a:t> </a:t>
            </a:r>
            <a:r>
              <a:rPr lang="en-US" sz="1100" dirty="0" err="1" smtClean="0"/>
              <a:t>pengetahuan</a:t>
            </a:r>
            <a:r>
              <a:rPr lang="en-US" sz="1100" dirty="0" smtClean="0"/>
              <a:t>, </a:t>
            </a:r>
            <a:r>
              <a:rPr lang="en-US" sz="1100" dirty="0" err="1"/>
              <a:t>dapat</a:t>
            </a:r>
            <a:r>
              <a:rPr lang="en-US" sz="1100" dirty="0"/>
              <a:t> </a:t>
            </a:r>
            <a:r>
              <a:rPr lang="en-US" sz="1100" dirty="0" err="1" smtClean="0"/>
              <a:t>memberikan</a:t>
            </a:r>
            <a:r>
              <a:rPr lang="en-US" sz="1100" dirty="0" smtClean="0"/>
              <a:t> </a:t>
            </a:r>
            <a:r>
              <a:rPr lang="en-US" sz="1100" dirty="0" err="1"/>
              <a:t>kontribusi</a:t>
            </a:r>
            <a:r>
              <a:rPr lang="en-US" sz="1100" dirty="0"/>
              <a:t> </a:t>
            </a:r>
            <a:r>
              <a:rPr lang="en-US" sz="1100" dirty="0" err="1"/>
              <a:t>penting</a:t>
            </a:r>
            <a:endParaRPr lang="en-US" sz="1100" dirty="0"/>
          </a:p>
          <a:p>
            <a:pPr algn="just"/>
            <a:r>
              <a:rPr lang="en-US" sz="1100" dirty="0"/>
              <a:t>            </a:t>
            </a:r>
            <a:r>
              <a:rPr lang="en-US" sz="1100" dirty="0" err="1"/>
              <a:t>bagi</a:t>
            </a:r>
            <a:r>
              <a:rPr lang="en-US" sz="1100" dirty="0"/>
              <a:t> </a:t>
            </a:r>
            <a:r>
              <a:rPr lang="en-US" sz="1100" dirty="0" err="1"/>
              <a:t>terbukanya</a:t>
            </a:r>
            <a:r>
              <a:rPr lang="en-US" sz="1100" dirty="0"/>
              <a:t> </a:t>
            </a:r>
            <a:r>
              <a:rPr lang="en-US" sz="1100" dirty="0" err="1"/>
              <a:t>akses</a:t>
            </a:r>
            <a:r>
              <a:rPr lang="en-US" sz="1100" dirty="0"/>
              <a:t> </a:t>
            </a:r>
            <a:r>
              <a:rPr lang="en-US" sz="1100" dirty="0" err="1"/>
              <a:t>informasi</a:t>
            </a:r>
            <a:r>
              <a:rPr lang="en-US" sz="1100" dirty="0"/>
              <a:t>, </a:t>
            </a:r>
            <a:r>
              <a:rPr lang="en-US" sz="1100" dirty="0" err="1"/>
              <a:t>serta</a:t>
            </a:r>
            <a:r>
              <a:rPr lang="en-US" sz="1100" dirty="0"/>
              <a:t> </a:t>
            </a:r>
            <a:r>
              <a:rPr lang="en-US" sz="1100" dirty="0" err="1"/>
              <a:t>menyediakan</a:t>
            </a:r>
            <a:r>
              <a:rPr lang="en-US" sz="1100" dirty="0"/>
              <a:t> data yang </a:t>
            </a:r>
            <a:r>
              <a:rPr lang="en-US" sz="1100" dirty="0" err="1"/>
              <a:t>akurat</a:t>
            </a:r>
            <a:r>
              <a:rPr lang="en-US" sz="1100" dirty="0"/>
              <a:t> </a:t>
            </a:r>
            <a:r>
              <a:rPr lang="en-US" sz="1100" dirty="0" err="1"/>
              <a:t>bagi</a:t>
            </a:r>
            <a:r>
              <a:rPr lang="en-US" sz="1100" dirty="0"/>
              <a:t> proses </a:t>
            </a:r>
            <a:r>
              <a:rPr lang="en-US" sz="1100" dirty="0" err="1"/>
              <a:t>pengambilan</a:t>
            </a:r>
            <a:endParaRPr lang="en-US" sz="1100" dirty="0"/>
          </a:p>
          <a:p>
            <a:pPr algn="just"/>
            <a:r>
              <a:rPr lang="en-US" sz="1100" dirty="0"/>
              <a:t>            </a:t>
            </a:r>
            <a:r>
              <a:rPr lang="en-US" sz="1100" dirty="0" err="1"/>
              <a:t>sumber-sumber</a:t>
            </a:r>
            <a:r>
              <a:rPr lang="en-US" sz="1100" dirty="0"/>
              <a:t> </a:t>
            </a:r>
            <a:r>
              <a:rPr lang="en-US" sz="1100" dirty="0" err="1"/>
              <a:t>referensi</a:t>
            </a:r>
            <a:r>
              <a:rPr lang="en-US" sz="1100" dirty="0"/>
              <a:t> </a:t>
            </a:r>
            <a:r>
              <a:rPr lang="en-US" sz="1100" dirty="0" err="1"/>
              <a:t>bagi</a:t>
            </a:r>
            <a:r>
              <a:rPr lang="en-US" sz="1100" dirty="0"/>
              <a:t> </a:t>
            </a:r>
            <a:r>
              <a:rPr lang="en-US" sz="1100" dirty="0" err="1"/>
              <a:t>pengembangkan</a:t>
            </a:r>
            <a:r>
              <a:rPr lang="en-US" sz="1100" dirty="0"/>
              <a:t> </a:t>
            </a:r>
            <a:r>
              <a:rPr lang="en-US" sz="1100" dirty="0" err="1"/>
              <a:t>ilmu</a:t>
            </a:r>
            <a:r>
              <a:rPr lang="en-US" sz="1100" dirty="0"/>
              <a:t> </a:t>
            </a:r>
            <a:r>
              <a:rPr lang="en-US" sz="1100" dirty="0" err="1"/>
              <a:t>pengetahuan</a:t>
            </a:r>
            <a:r>
              <a:rPr lang="en-US" sz="1100" dirty="0"/>
              <a:t>. Di Web </a:t>
            </a:r>
            <a:r>
              <a:rPr lang="en-US" sz="1100" dirty="0" err="1"/>
              <a:t>Perpustakaan</a:t>
            </a:r>
            <a:r>
              <a:rPr lang="en-US" sz="1100" dirty="0"/>
              <a:t> </a:t>
            </a:r>
            <a:r>
              <a:rPr lang="en-US" sz="1100" dirty="0" err="1"/>
              <a:t>ini</a:t>
            </a:r>
            <a:r>
              <a:rPr lang="en-US" sz="1100" dirty="0"/>
              <a:t>,</a:t>
            </a:r>
          </a:p>
          <a:p>
            <a:pPr algn="just"/>
            <a:r>
              <a:rPr lang="en-US" sz="1100" dirty="0"/>
              <a:t>            kami </a:t>
            </a:r>
            <a:r>
              <a:rPr lang="en-US" sz="1100" dirty="0" err="1"/>
              <a:t>menyediakan</a:t>
            </a:r>
            <a:r>
              <a:rPr lang="en-US" sz="1100" dirty="0"/>
              <a:t> </a:t>
            </a:r>
            <a:r>
              <a:rPr lang="en-US" sz="1100" dirty="0" err="1"/>
              <a:t>buku-buku</a:t>
            </a:r>
            <a:r>
              <a:rPr lang="en-US" sz="1100" dirty="0"/>
              <a:t> </a:t>
            </a:r>
            <a:r>
              <a:rPr lang="en-US" sz="1100" dirty="0" err="1"/>
              <a:t>dan</a:t>
            </a:r>
            <a:r>
              <a:rPr lang="en-US" sz="1100" dirty="0"/>
              <a:t> </a:t>
            </a:r>
            <a:r>
              <a:rPr lang="en-US" sz="1100" dirty="0" err="1"/>
              <a:t>sinopsis</a:t>
            </a:r>
            <a:r>
              <a:rPr lang="en-US" sz="1100" dirty="0"/>
              <a:t> </a:t>
            </a:r>
            <a:r>
              <a:rPr lang="en-US" sz="1100" dirty="0" err="1"/>
              <a:t>dari</a:t>
            </a:r>
            <a:r>
              <a:rPr lang="en-US" sz="1100" dirty="0"/>
              <a:t> </a:t>
            </a:r>
            <a:r>
              <a:rPr lang="en-US" sz="1100" dirty="0" err="1"/>
              <a:t>buku</a:t>
            </a:r>
            <a:r>
              <a:rPr lang="en-US" sz="1100" dirty="0"/>
              <a:t> </a:t>
            </a:r>
            <a:r>
              <a:rPr lang="en-US" sz="1100" dirty="0" err="1"/>
              <a:t>tersebut</a:t>
            </a:r>
            <a:r>
              <a:rPr lang="en-US" sz="1100" dirty="0"/>
              <a:t> yang </a:t>
            </a:r>
            <a:r>
              <a:rPr lang="en-US" sz="1100" dirty="0" err="1"/>
              <a:t>membuat</a:t>
            </a:r>
            <a:r>
              <a:rPr lang="en-US" sz="1100" dirty="0"/>
              <a:t> </a:t>
            </a:r>
            <a:r>
              <a:rPr lang="en-US" sz="1100" dirty="0" err="1"/>
              <a:t>anda</a:t>
            </a:r>
            <a:r>
              <a:rPr lang="en-US" sz="1100" dirty="0"/>
              <a:t> </a:t>
            </a:r>
            <a:r>
              <a:rPr lang="en-US" sz="1100" dirty="0" err="1"/>
              <a:t>tertarik</a:t>
            </a:r>
            <a:r>
              <a:rPr lang="en-US" sz="1100" dirty="0"/>
              <a:t> </a:t>
            </a:r>
            <a:r>
              <a:rPr lang="en-US" sz="1100" dirty="0" err="1"/>
              <a:t>untuk</a:t>
            </a:r>
            <a:endParaRPr lang="en-US" sz="1100" dirty="0"/>
          </a:p>
          <a:p>
            <a:pPr algn="just"/>
            <a:r>
              <a:rPr lang="en-US" sz="1100" dirty="0"/>
              <a:t>            </a:t>
            </a:r>
            <a:r>
              <a:rPr lang="en-US" sz="1100" dirty="0" err="1"/>
              <a:t>membaca</a:t>
            </a:r>
            <a:r>
              <a:rPr lang="en-US" sz="1100" dirty="0"/>
              <a:t> </a:t>
            </a:r>
            <a:r>
              <a:rPr lang="en-US" sz="1100" dirty="0" err="1"/>
              <a:t>bukunya</a:t>
            </a:r>
            <a:r>
              <a:rPr lang="en-US" sz="1100" dirty="0"/>
              <a:t>.</a:t>
            </a:r>
          </a:p>
          <a:p>
            <a:pPr algn="just"/>
            <a:r>
              <a:rPr lang="en-US" sz="1100" dirty="0"/>
              <a:t>            &lt;/p&gt;</a:t>
            </a:r>
          </a:p>
          <a:p>
            <a:pPr algn="just"/>
            <a:r>
              <a:rPr lang="en-US" sz="1100" dirty="0"/>
              <a:t>            &lt;p&gt;</a:t>
            </a:r>
            <a:r>
              <a:rPr lang="en-US" sz="1100" dirty="0" err="1"/>
              <a:t>Hakikat</a:t>
            </a:r>
            <a:r>
              <a:rPr lang="en-US" sz="1100" dirty="0"/>
              <a:t> </a:t>
            </a:r>
            <a:r>
              <a:rPr lang="en-US" sz="1100" dirty="0" err="1"/>
              <a:t>perpustakaan</a:t>
            </a:r>
            <a:r>
              <a:rPr lang="en-US" sz="1100" dirty="0"/>
              <a:t> </a:t>
            </a:r>
            <a:r>
              <a:rPr lang="en-US" sz="1100" dirty="0" err="1"/>
              <a:t>adalah</a:t>
            </a:r>
            <a:r>
              <a:rPr lang="en-US" sz="1100" dirty="0"/>
              <a:t> </a:t>
            </a:r>
            <a:r>
              <a:rPr lang="en-US" sz="1100" dirty="0" err="1"/>
              <a:t>pusat</a:t>
            </a:r>
            <a:r>
              <a:rPr lang="en-US" sz="1100" dirty="0"/>
              <a:t> </a:t>
            </a:r>
            <a:r>
              <a:rPr lang="en-US" sz="1100" dirty="0" err="1"/>
              <a:t>sumber</a:t>
            </a:r>
            <a:r>
              <a:rPr lang="en-US" sz="1100" dirty="0"/>
              <a:t> </a:t>
            </a:r>
            <a:r>
              <a:rPr lang="en-US" sz="1100" dirty="0" err="1"/>
              <a:t>belajar</a:t>
            </a:r>
            <a:r>
              <a:rPr lang="en-US" sz="1100" dirty="0"/>
              <a:t> </a:t>
            </a:r>
            <a:r>
              <a:rPr lang="en-US" sz="1100" dirty="0" err="1"/>
              <a:t>dan</a:t>
            </a:r>
            <a:r>
              <a:rPr lang="en-US" sz="1100" dirty="0"/>
              <a:t> </a:t>
            </a:r>
            <a:r>
              <a:rPr lang="en-US" sz="1100" dirty="0" err="1"/>
              <a:t>sumber</a:t>
            </a:r>
            <a:r>
              <a:rPr lang="en-US" sz="1100" dirty="0"/>
              <a:t> </a:t>
            </a:r>
            <a:r>
              <a:rPr lang="en-US" sz="1100" dirty="0" err="1"/>
              <a:t>informasi</a:t>
            </a:r>
            <a:r>
              <a:rPr lang="en-US" sz="1100" dirty="0"/>
              <a:t> </a:t>
            </a:r>
            <a:r>
              <a:rPr lang="en-US" sz="1100" dirty="0" err="1"/>
              <a:t>bagi</a:t>
            </a:r>
            <a:r>
              <a:rPr lang="en-US" sz="1100" dirty="0"/>
              <a:t> </a:t>
            </a:r>
            <a:r>
              <a:rPr lang="en-US" sz="1100" dirty="0" err="1"/>
              <a:t>pemakainya</a:t>
            </a:r>
            <a:endParaRPr lang="en-US" sz="1100" dirty="0"/>
          </a:p>
          <a:p>
            <a:pPr algn="just"/>
            <a:r>
              <a:rPr lang="en-US" sz="1100" dirty="0"/>
              <a:t>            </a:t>
            </a:r>
            <a:r>
              <a:rPr lang="en-US" sz="1100" dirty="0" err="1"/>
              <a:t>Tujuan</a:t>
            </a:r>
            <a:r>
              <a:rPr lang="en-US" sz="1100" dirty="0"/>
              <a:t> </a:t>
            </a:r>
            <a:r>
              <a:rPr lang="en-US" sz="1100" dirty="0" err="1"/>
              <a:t>kegiatan</a:t>
            </a:r>
            <a:r>
              <a:rPr lang="en-US" sz="1100" dirty="0"/>
              <a:t> </a:t>
            </a:r>
            <a:r>
              <a:rPr lang="en-US" sz="1100" dirty="0" err="1"/>
              <a:t>perpustakaan</a:t>
            </a:r>
            <a:r>
              <a:rPr lang="en-US" sz="1100" dirty="0"/>
              <a:t> </a:t>
            </a:r>
            <a:r>
              <a:rPr lang="en-US" sz="1100" dirty="0" err="1"/>
              <a:t>adalah</a:t>
            </a:r>
            <a:r>
              <a:rPr lang="en-US" sz="1100" dirty="0"/>
              <a:t> </a:t>
            </a:r>
            <a:r>
              <a:rPr lang="en-US" sz="1100" dirty="0" err="1"/>
              <a:t>untuk</a:t>
            </a:r>
            <a:r>
              <a:rPr lang="en-US" sz="1100" dirty="0"/>
              <a:t> </a:t>
            </a:r>
            <a:r>
              <a:rPr lang="en-US" sz="1100" dirty="0" err="1"/>
              <a:t>menumbuhkan</a:t>
            </a:r>
            <a:r>
              <a:rPr lang="en-US" sz="1100" dirty="0"/>
              <a:t> </a:t>
            </a:r>
            <a:r>
              <a:rPr lang="en-US" sz="1100" dirty="0" err="1"/>
              <a:t>minat</a:t>
            </a:r>
            <a:r>
              <a:rPr lang="en-US" sz="1100" dirty="0"/>
              <a:t> </a:t>
            </a:r>
            <a:r>
              <a:rPr lang="en-US" sz="1100" dirty="0" err="1"/>
              <a:t>baca</a:t>
            </a:r>
            <a:r>
              <a:rPr lang="en-US" sz="1100" dirty="0"/>
              <a:t> </a:t>
            </a:r>
            <a:r>
              <a:rPr lang="en-US" sz="1100" dirty="0" err="1"/>
              <a:t>pemustaka</a:t>
            </a:r>
            <a:r>
              <a:rPr lang="en-US" sz="1100" dirty="0"/>
              <a:t>,</a:t>
            </a:r>
          </a:p>
          <a:p>
            <a:pPr algn="just"/>
            <a:r>
              <a:rPr lang="en-US" sz="1100" dirty="0"/>
              <a:t>            </a:t>
            </a:r>
            <a:r>
              <a:rPr lang="en-US" sz="1100" dirty="0" err="1"/>
              <a:t>memperkenalkan</a:t>
            </a:r>
            <a:r>
              <a:rPr lang="en-US" sz="1100" dirty="0"/>
              <a:t> </a:t>
            </a:r>
            <a:r>
              <a:rPr lang="en-US" sz="1100" dirty="0" err="1"/>
              <a:t>teknologi</a:t>
            </a:r>
            <a:r>
              <a:rPr lang="en-US" sz="1100" dirty="0"/>
              <a:t> </a:t>
            </a:r>
            <a:r>
              <a:rPr lang="en-US" sz="1100" dirty="0" err="1"/>
              <a:t>informasi</a:t>
            </a:r>
            <a:r>
              <a:rPr lang="en-US" sz="1100" dirty="0"/>
              <a:t>, </a:t>
            </a:r>
            <a:r>
              <a:rPr lang="en-US" sz="1100" dirty="0" err="1"/>
              <a:t>membiasakan</a:t>
            </a:r>
            <a:r>
              <a:rPr lang="en-US" sz="1100" dirty="0"/>
              <a:t> </a:t>
            </a:r>
            <a:r>
              <a:rPr lang="en-US" sz="1100" dirty="0" err="1"/>
              <a:t>akses</a:t>
            </a:r>
            <a:r>
              <a:rPr lang="en-US" sz="1100" dirty="0"/>
              <a:t> </a:t>
            </a:r>
            <a:r>
              <a:rPr lang="en-US" sz="1100" dirty="0" err="1"/>
              <a:t>informasi</a:t>
            </a:r>
            <a:r>
              <a:rPr lang="en-US" sz="1100" dirty="0"/>
              <a:t> </a:t>
            </a:r>
            <a:r>
              <a:rPr lang="en-US" sz="1100" dirty="0" err="1"/>
              <a:t>secara</a:t>
            </a:r>
            <a:r>
              <a:rPr lang="en-US" sz="1100" dirty="0"/>
              <a:t> </a:t>
            </a:r>
            <a:r>
              <a:rPr lang="en-US" sz="1100" dirty="0" err="1"/>
              <a:t>mandiri</a:t>
            </a:r>
            <a:endParaRPr lang="en-US" sz="1100" dirty="0"/>
          </a:p>
          <a:p>
            <a:pPr algn="just"/>
            <a:r>
              <a:rPr lang="en-US" sz="1100" dirty="0"/>
              <a:t>            </a:t>
            </a:r>
            <a:r>
              <a:rPr lang="en-US" sz="1100" dirty="0" err="1"/>
              <a:t>serta</a:t>
            </a:r>
            <a:r>
              <a:rPr lang="en-US" sz="1100" dirty="0"/>
              <a:t> </a:t>
            </a:r>
            <a:r>
              <a:rPr lang="en-US" sz="1100" dirty="0" err="1"/>
              <a:t>menumbuhkan</a:t>
            </a:r>
            <a:r>
              <a:rPr lang="en-US" sz="1100" dirty="0"/>
              <a:t> </a:t>
            </a:r>
            <a:r>
              <a:rPr lang="en-US" sz="1100" dirty="0" err="1"/>
              <a:t>bakat</a:t>
            </a:r>
            <a:r>
              <a:rPr lang="en-US" sz="1100" dirty="0"/>
              <a:t> </a:t>
            </a:r>
            <a:r>
              <a:rPr lang="en-US" sz="1100" dirty="0" err="1"/>
              <a:t>dan</a:t>
            </a:r>
            <a:r>
              <a:rPr lang="en-US" sz="1100" dirty="0"/>
              <a:t> </a:t>
            </a:r>
            <a:r>
              <a:rPr lang="en-US" sz="1100" dirty="0" err="1"/>
              <a:t>minat</a:t>
            </a:r>
            <a:r>
              <a:rPr lang="en-US" sz="1100" dirty="0"/>
              <a:t> </a:t>
            </a:r>
            <a:r>
              <a:rPr lang="en-US" sz="1100" dirty="0" err="1"/>
              <a:t>pemustaka</a:t>
            </a:r>
            <a:r>
              <a:rPr lang="en-US" sz="1100" dirty="0"/>
              <a:t>.&lt;/p&gt;</a:t>
            </a:r>
          </a:p>
          <a:p>
            <a:pPr algn="just"/>
            <a:r>
              <a:rPr lang="en-US" sz="1100" dirty="0"/>
              <a:t>      &lt;/div&gt;</a:t>
            </a:r>
          </a:p>
          <a:p>
            <a:pPr algn="just"/>
            <a:endParaRPr lang="en-US" sz="1100" dirty="0"/>
          </a:p>
          <a:p>
            <a:pPr algn="just"/>
            <a:r>
              <a:rPr lang="en-US" sz="1100" dirty="0"/>
              <a:t>      &lt;div class="footer-section"&gt;</a:t>
            </a:r>
          </a:p>
          <a:p>
            <a:pPr algn="just"/>
            <a:r>
              <a:rPr lang="en-US" sz="1100" dirty="0"/>
              <a:t>          &lt;h3&gt;Contact Us&lt;/h3&gt;</a:t>
            </a:r>
          </a:p>
          <a:p>
            <a:pPr algn="just"/>
            <a:r>
              <a:rPr lang="en-US" sz="1100" dirty="0"/>
              <a:t>          &lt;div class="</a:t>
            </a:r>
            <a:r>
              <a:rPr lang="en-US" sz="1100" dirty="0" err="1"/>
              <a:t>contact_us</a:t>
            </a:r>
            <a:r>
              <a:rPr lang="en-US" sz="1100" dirty="0"/>
              <a:t>"&gt;</a:t>
            </a:r>
          </a:p>
          <a:p>
            <a:pPr algn="just"/>
            <a:r>
              <a:rPr lang="en-US" sz="1100" dirty="0"/>
              <a:t>             &lt;p&gt;Ahmad Putra </a:t>
            </a:r>
            <a:r>
              <a:rPr lang="en-US" sz="1100" dirty="0" err="1"/>
              <a:t>Syahbani</a:t>
            </a:r>
            <a:r>
              <a:rPr lang="en-US" sz="1100" dirty="0"/>
              <a:t>&lt;/p&gt;</a:t>
            </a:r>
          </a:p>
          <a:p>
            <a:pPr algn="just"/>
            <a:r>
              <a:rPr lang="en-US" sz="1100" dirty="0"/>
              <a:t>          &lt;/div&gt;</a:t>
            </a:r>
          </a:p>
          <a:p>
            <a:pPr algn="just"/>
            <a:r>
              <a:rPr lang="en-US" sz="1100" dirty="0"/>
              <a:t>          &lt;div class="</a:t>
            </a:r>
            <a:r>
              <a:rPr lang="en-US" sz="1100" dirty="0" err="1"/>
              <a:t>contact_us</a:t>
            </a:r>
            <a:r>
              <a:rPr lang="en-US" sz="1100" dirty="0"/>
              <a:t>"&gt;</a:t>
            </a:r>
          </a:p>
          <a:p>
            <a:pPr algn="just"/>
            <a:r>
              <a:rPr lang="en-US" sz="1100" dirty="0"/>
              <a:t>             &lt;p&gt;</a:t>
            </a:r>
            <a:r>
              <a:rPr lang="en-US" sz="1100" dirty="0" err="1"/>
              <a:t>Dini</a:t>
            </a:r>
            <a:r>
              <a:rPr lang="en-US" sz="1100" dirty="0"/>
              <a:t> </a:t>
            </a:r>
            <a:r>
              <a:rPr lang="en-US" sz="1100" dirty="0" err="1"/>
              <a:t>Kusuma</a:t>
            </a:r>
            <a:r>
              <a:rPr lang="en-US" sz="1100" dirty="0"/>
              <a:t> </a:t>
            </a:r>
            <a:r>
              <a:rPr lang="en-US" sz="1100" dirty="0" err="1"/>
              <a:t>Dewi</a:t>
            </a:r>
            <a:r>
              <a:rPr lang="en-US" sz="1100" dirty="0"/>
              <a:t>&lt;/p&gt;</a:t>
            </a:r>
          </a:p>
          <a:p>
            <a:pPr algn="just"/>
            <a:r>
              <a:rPr lang="en-US" sz="1100" dirty="0"/>
              <a:t>          &lt;/div&gt;</a:t>
            </a:r>
          </a:p>
          <a:p>
            <a:pPr algn="just"/>
            <a:r>
              <a:rPr lang="en-US" sz="1100" dirty="0"/>
              <a:t>          &lt;div class="</a:t>
            </a:r>
            <a:r>
              <a:rPr lang="en-US" sz="1100" dirty="0" err="1"/>
              <a:t>contact_us</a:t>
            </a:r>
            <a:r>
              <a:rPr lang="en-US" sz="1100" dirty="0"/>
              <a:t>"&gt;</a:t>
            </a:r>
          </a:p>
          <a:p>
            <a:pPr algn="just"/>
            <a:r>
              <a:rPr lang="en-US" sz="1100" dirty="0"/>
              <a:t>             &lt;p&gt;</a:t>
            </a:r>
            <a:r>
              <a:rPr lang="en-US" sz="1100" dirty="0" err="1"/>
              <a:t>Feri</a:t>
            </a:r>
            <a:r>
              <a:rPr lang="en-US" sz="1100" dirty="0"/>
              <a:t> </a:t>
            </a:r>
            <a:r>
              <a:rPr lang="en-US" sz="1100" dirty="0" err="1"/>
              <a:t>Ramdhani</a:t>
            </a:r>
            <a:r>
              <a:rPr lang="en-US" sz="1100" dirty="0"/>
              <a:t>&lt;/p&gt;</a:t>
            </a:r>
          </a:p>
          <a:p>
            <a:pPr algn="just"/>
            <a:r>
              <a:rPr lang="en-US" sz="1100" dirty="0"/>
              <a:t>          &lt;/div&gt;</a:t>
            </a:r>
          </a:p>
          <a:p>
            <a:pPr algn="just"/>
            <a:r>
              <a:rPr lang="en-US" sz="1100" dirty="0"/>
              <a:t>          &lt;div class="</a:t>
            </a:r>
            <a:r>
              <a:rPr lang="en-US" sz="1100" dirty="0" err="1"/>
              <a:t>contact_us</a:t>
            </a:r>
            <a:r>
              <a:rPr lang="en-US" sz="1100" dirty="0"/>
              <a:t>"&gt;</a:t>
            </a:r>
          </a:p>
          <a:p>
            <a:pPr algn="just"/>
            <a:r>
              <a:rPr lang="en-US" sz="1100" dirty="0"/>
              <a:t>             &lt;p&gt;</a:t>
            </a:r>
            <a:r>
              <a:rPr lang="en-US" sz="1100" dirty="0" err="1"/>
              <a:t>Rizky</a:t>
            </a:r>
            <a:r>
              <a:rPr lang="en-US" sz="1100" dirty="0"/>
              <a:t> </a:t>
            </a:r>
            <a:r>
              <a:rPr lang="en-US" sz="1100" dirty="0" err="1"/>
              <a:t>Rohmad</a:t>
            </a:r>
            <a:r>
              <a:rPr lang="en-US" sz="1100" dirty="0"/>
              <a:t> </a:t>
            </a:r>
            <a:r>
              <a:rPr lang="en-US" sz="1100" dirty="0" err="1"/>
              <a:t>Ramdhoni</a:t>
            </a:r>
            <a:r>
              <a:rPr lang="en-US" sz="1100" dirty="0"/>
              <a:t>&lt;/p&gt;</a:t>
            </a:r>
          </a:p>
          <a:p>
            <a:pPr algn="just"/>
            <a:r>
              <a:rPr lang="en-US" sz="1100" dirty="0"/>
              <a:t>        &lt;/div&gt;</a:t>
            </a:r>
          </a:p>
          <a:p>
            <a:pPr algn="just"/>
            <a:r>
              <a:rPr lang="en-US" sz="1100" dirty="0"/>
              <a:t>        &lt;div class="</a:t>
            </a:r>
            <a:r>
              <a:rPr lang="en-US" sz="1100" dirty="0" err="1"/>
              <a:t>contact_us</a:t>
            </a:r>
            <a:r>
              <a:rPr lang="en-US" sz="1100" dirty="0"/>
              <a:t>"&gt;</a:t>
            </a:r>
          </a:p>
          <a:p>
            <a:pPr algn="just"/>
            <a:r>
              <a:rPr lang="en-US" sz="1100" dirty="0"/>
              <a:t>             &lt;p&gt;</a:t>
            </a:r>
            <a:r>
              <a:rPr lang="en-US" sz="1100" dirty="0" err="1"/>
              <a:t>Talita</a:t>
            </a:r>
            <a:r>
              <a:rPr lang="en-US" sz="1100" dirty="0"/>
              <a:t> </a:t>
            </a:r>
            <a:r>
              <a:rPr lang="en-US" sz="1100" dirty="0" err="1"/>
              <a:t>Kurnia</a:t>
            </a:r>
            <a:r>
              <a:rPr lang="en-US" sz="1100" dirty="0"/>
              <a:t> </a:t>
            </a:r>
            <a:r>
              <a:rPr lang="en-US" sz="1100" dirty="0" err="1"/>
              <a:t>Morinda</a:t>
            </a:r>
            <a:r>
              <a:rPr lang="en-US" sz="1100" dirty="0"/>
              <a:t>&lt;/p&gt;</a:t>
            </a:r>
          </a:p>
          <a:p>
            <a:pPr algn="just"/>
            <a:r>
              <a:rPr lang="en-US" sz="1100" dirty="0"/>
              <a:t>        &lt;/div&gt;</a:t>
            </a:r>
          </a:p>
          <a:p>
            <a:pPr algn="just"/>
            <a:r>
              <a:rPr lang="en-US" sz="1100" dirty="0"/>
              <a:t>        &lt;div class="</a:t>
            </a:r>
            <a:r>
              <a:rPr lang="en-US" sz="1100" dirty="0" err="1"/>
              <a:t>contact_us</a:t>
            </a:r>
            <a:r>
              <a:rPr lang="en-US" sz="1100" dirty="0"/>
              <a:t>"&gt;</a:t>
            </a:r>
          </a:p>
          <a:p>
            <a:pPr algn="just"/>
            <a:r>
              <a:rPr lang="en-US" sz="1100" dirty="0"/>
              <a:t>             &lt;p&gt;</a:t>
            </a:r>
            <a:r>
              <a:rPr lang="en-US" sz="1100" dirty="0" err="1"/>
              <a:t>Thania</a:t>
            </a:r>
            <a:r>
              <a:rPr lang="en-US" sz="1100" dirty="0"/>
              <a:t> </a:t>
            </a:r>
            <a:r>
              <a:rPr lang="en-US" sz="1100" dirty="0" err="1"/>
              <a:t>Nababan</a:t>
            </a:r>
            <a:r>
              <a:rPr lang="en-US" sz="1100" dirty="0"/>
              <a:t>&lt;/p&gt;</a:t>
            </a:r>
          </a:p>
          <a:p>
            <a:pPr algn="just"/>
            <a:r>
              <a:rPr lang="en-US" sz="1100" dirty="0"/>
              <a:t>        &lt;/div&gt;</a:t>
            </a:r>
          </a:p>
          <a:p>
            <a:pPr algn="just"/>
            <a:r>
              <a:rPr lang="en-US" sz="1100" dirty="0"/>
              <a:t>        &lt;div class="</a:t>
            </a:r>
            <a:r>
              <a:rPr lang="en-US" sz="1100" dirty="0" err="1"/>
              <a:t>alamat</a:t>
            </a:r>
            <a:r>
              <a:rPr lang="en-US" sz="1100" dirty="0"/>
              <a:t>"&gt;</a:t>
            </a:r>
          </a:p>
          <a:p>
            <a:pPr algn="just"/>
            <a:r>
              <a:rPr lang="en-US" sz="1100" dirty="0"/>
              <a:t>             &lt;p&gt;</a:t>
            </a:r>
            <a:r>
              <a:rPr lang="en-US" sz="1100" dirty="0" err="1"/>
              <a:t>Jalan</a:t>
            </a:r>
            <a:r>
              <a:rPr lang="en-US" sz="1100" dirty="0"/>
              <a:t> Raya </a:t>
            </a:r>
            <a:r>
              <a:rPr lang="en-US" sz="1100" dirty="0" err="1"/>
              <a:t>Perjuangan</a:t>
            </a:r>
            <a:r>
              <a:rPr lang="en-US" sz="1100" dirty="0"/>
              <a:t> , </a:t>
            </a:r>
            <a:r>
              <a:rPr lang="en-US" sz="1100" dirty="0" err="1"/>
              <a:t>Ruko</a:t>
            </a:r>
            <a:r>
              <a:rPr lang="en-US" sz="1100" dirty="0"/>
              <a:t> Roxy Taman </a:t>
            </a:r>
            <a:r>
              <a:rPr lang="en-US" sz="1100" dirty="0" err="1"/>
              <a:t>Kebalen</a:t>
            </a:r>
            <a:r>
              <a:rPr lang="en-US" sz="1100" dirty="0"/>
              <a:t> Indah , Blok C2/63-65 , </a:t>
            </a:r>
            <a:r>
              <a:rPr lang="en-US" sz="1100" dirty="0" err="1"/>
              <a:t>Babelan</a:t>
            </a:r>
            <a:r>
              <a:rPr lang="en-US" sz="1100" dirty="0"/>
              <a:t> , </a:t>
            </a:r>
            <a:r>
              <a:rPr lang="en-US" sz="1100" dirty="0" err="1"/>
              <a:t>Bekasi</a:t>
            </a:r>
            <a:r>
              <a:rPr lang="en-US" sz="1100" dirty="0"/>
              <a:t> Utara&lt;/p&gt;</a:t>
            </a:r>
          </a:p>
          <a:p>
            <a:pPr algn="just"/>
            <a:r>
              <a:rPr lang="en-US" sz="1100" dirty="0"/>
              <a:t>             &lt;p&gt;081291422848(HP)&lt;/p&gt;</a:t>
            </a:r>
          </a:p>
          <a:p>
            <a:pPr algn="just"/>
            <a:r>
              <a:rPr lang="en-US" sz="1100" dirty="0"/>
              <a:t>        &lt;/div&gt;</a:t>
            </a:r>
          </a:p>
          <a:p>
            <a:pPr algn="just"/>
            <a:endParaRPr lang="en-US" sz="1100" dirty="0"/>
          </a:p>
          <a:p>
            <a:pPr algn="just"/>
            <a:r>
              <a:rPr lang="en-US" sz="1100" dirty="0"/>
              <a:t>      &lt;/div&gt;</a:t>
            </a:r>
          </a:p>
          <a:p>
            <a:pPr algn="just"/>
            <a:r>
              <a:rPr lang="en-US" sz="1100" dirty="0"/>
              <a:t>    &lt;/div&gt;</a:t>
            </a:r>
          </a:p>
          <a:p>
            <a:pPr algn="just"/>
            <a:r>
              <a:rPr lang="en-US" sz="1100" dirty="0"/>
              <a:t>      </a:t>
            </a:r>
          </a:p>
          <a:p>
            <a:pPr algn="just"/>
            <a:r>
              <a:rPr lang="en-US" sz="1100" dirty="0"/>
              <a:t>    &lt;/div&gt;</a:t>
            </a:r>
          </a:p>
          <a:p>
            <a:pPr algn="just"/>
            <a:r>
              <a:rPr lang="en-US" sz="1100" dirty="0"/>
              <a:t>  &lt;/section&gt;</a:t>
            </a:r>
          </a:p>
        </p:txBody>
      </p:sp>
      <p:sp>
        <p:nvSpPr>
          <p:cNvPr id="4" name="Rectangle 3"/>
          <p:cNvSpPr/>
          <p:nvPr/>
        </p:nvSpPr>
        <p:spPr>
          <a:xfrm>
            <a:off x="0" y="4760914"/>
            <a:ext cx="415242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HTML</a:t>
            </a:r>
            <a:endParaRPr lang="en-US" dirty="0"/>
          </a:p>
        </p:txBody>
      </p:sp>
      <p:sp>
        <p:nvSpPr>
          <p:cNvPr id="6" name="Rectangle 5"/>
          <p:cNvSpPr/>
          <p:nvPr/>
        </p:nvSpPr>
        <p:spPr>
          <a:xfrm>
            <a:off x="4427984" y="5225998"/>
            <a:ext cx="4164889" cy="11020426"/>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#contact {</a:t>
            </a:r>
          </a:p>
          <a:p>
            <a:pPr algn="just"/>
            <a:r>
              <a:rPr lang="en-US" sz="1100" dirty="0"/>
              <a:t>  background: #</a:t>
            </a:r>
            <a:r>
              <a:rPr lang="en-US" sz="1100" dirty="0" err="1"/>
              <a:t>dedede</a:t>
            </a:r>
            <a:r>
              <a:rPr lang="en-US" sz="1100" dirty="0"/>
              <a:t>;</a:t>
            </a:r>
          </a:p>
          <a:p>
            <a:pPr algn="just"/>
            <a:r>
              <a:rPr lang="en-US" sz="1100" dirty="0"/>
              <a:t>  padding: 50px 0;</a:t>
            </a:r>
          </a:p>
          <a:p>
            <a:pPr algn="just"/>
            <a:r>
              <a:rPr lang="en-US" sz="1100" dirty="0"/>
              <a:t>  margin-top: 5rem;</a:t>
            </a:r>
          </a:p>
          <a:p>
            <a:pPr algn="just"/>
            <a:r>
              <a:rPr lang="en-US" sz="1100" dirty="0"/>
              <a:t>}</a:t>
            </a:r>
          </a:p>
          <a:p>
            <a:pPr algn="just"/>
            <a:endParaRPr lang="en-US" sz="1100" dirty="0"/>
          </a:p>
          <a:p>
            <a:pPr algn="just"/>
            <a:r>
              <a:rPr lang="en-US" sz="1100" dirty="0"/>
              <a:t>.footer {</a:t>
            </a:r>
          </a:p>
          <a:p>
            <a:pPr algn="just"/>
            <a:r>
              <a:rPr lang="en-US" sz="1100" dirty="0"/>
              <a:t>  width: 100%;</a:t>
            </a:r>
          </a:p>
          <a:p>
            <a:pPr algn="just"/>
            <a:r>
              <a:rPr lang="en-US" sz="1100" dirty="0"/>
              <a:t>  position: relative;</a:t>
            </a:r>
          </a:p>
          <a:p>
            <a:pPr algn="just"/>
            <a:r>
              <a:rPr lang="en-US" sz="1100" dirty="0"/>
              <a:t>  display: flex;</a:t>
            </a:r>
          </a:p>
          <a:p>
            <a:pPr algn="just"/>
            <a:r>
              <a:rPr lang="en-US" sz="1100" dirty="0"/>
              <a:t>  flex-wrap: wrap;</a:t>
            </a:r>
          </a:p>
          <a:p>
            <a:pPr algn="just"/>
            <a:r>
              <a:rPr lang="en-US" sz="1100" dirty="0"/>
              <a:t>  margin: auto;</a:t>
            </a:r>
          </a:p>
          <a:p>
            <a:pPr algn="just"/>
            <a:endParaRPr lang="en-US" sz="1100" dirty="0"/>
          </a:p>
          <a:p>
            <a:pPr algn="just"/>
            <a:r>
              <a:rPr lang="en-US" sz="1100" dirty="0"/>
              <a:t>}</a:t>
            </a:r>
          </a:p>
          <a:p>
            <a:pPr algn="just"/>
            <a:endParaRPr lang="en-US" sz="1100" dirty="0"/>
          </a:p>
          <a:p>
            <a:pPr algn="just"/>
            <a:r>
              <a:rPr lang="en-US" sz="1100" dirty="0"/>
              <a:t>.footer-section{</a:t>
            </a:r>
          </a:p>
          <a:p>
            <a:pPr algn="just"/>
            <a:r>
              <a:rPr lang="en-US" sz="1100" dirty="0"/>
              <a:t>  width:30%;</a:t>
            </a:r>
          </a:p>
          <a:p>
            <a:pPr algn="just"/>
            <a:r>
              <a:rPr lang="en-US" sz="1100" dirty="0"/>
              <a:t>  margin: 0 auto;</a:t>
            </a:r>
          </a:p>
          <a:p>
            <a:pPr algn="just"/>
            <a:r>
              <a:rPr lang="en-US" sz="1100" dirty="0"/>
              <a:t>}</a:t>
            </a:r>
          </a:p>
          <a:p>
            <a:pPr algn="just"/>
            <a:endParaRPr lang="en-US" sz="1100" dirty="0"/>
          </a:p>
          <a:p>
            <a:pPr algn="just"/>
            <a:r>
              <a:rPr lang="en-US" sz="1100" dirty="0"/>
              <a:t>.footer-section h3 {</a:t>
            </a:r>
          </a:p>
          <a:p>
            <a:pPr algn="just"/>
            <a:r>
              <a:rPr lang="en-US" sz="1100" dirty="0"/>
              <a:t>  font-family: 'Comic sans </a:t>
            </a:r>
            <a:r>
              <a:rPr lang="en-US" sz="1100" dirty="0" err="1"/>
              <a:t>ms</a:t>
            </a:r>
            <a:r>
              <a:rPr lang="en-US" sz="1100" dirty="0"/>
              <a:t>';</a:t>
            </a:r>
          </a:p>
          <a:p>
            <a:pPr algn="just"/>
            <a:r>
              <a:rPr lang="en-US" sz="1100" dirty="0"/>
              <a:t>  font-weight: 800;</a:t>
            </a:r>
          </a:p>
          <a:p>
            <a:pPr algn="just"/>
            <a:r>
              <a:rPr lang="en-US" sz="1100" dirty="0"/>
              <a:t>  font-size: 30px;</a:t>
            </a:r>
          </a:p>
          <a:p>
            <a:pPr algn="just"/>
            <a:r>
              <a:rPr lang="en-US" sz="1100" dirty="0"/>
              <a:t>  margin-bottom: 20px;</a:t>
            </a:r>
          </a:p>
          <a:p>
            <a:pPr algn="just"/>
            <a:r>
              <a:rPr lang="en-US" sz="1100" dirty="0"/>
              <a:t>  color: #364f6b;</a:t>
            </a:r>
          </a:p>
          <a:p>
            <a:pPr algn="just"/>
            <a:r>
              <a:rPr lang="en-US" sz="1100" dirty="0"/>
              <a:t>  width: 100%;</a:t>
            </a:r>
          </a:p>
          <a:p>
            <a:pPr algn="just"/>
            <a:r>
              <a:rPr lang="en-US" sz="1100" dirty="0"/>
              <a:t>  line-height: 50px;</a:t>
            </a:r>
          </a:p>
          <a:p>
            <a:pPr algn="just"/>
            <a:r>
              <a:rPr lang="en-US" sz="1100" dirty="0"/>
              <a:t>}</a:t>
            </a:r>
          </a:p>
          <a:p>
            <a:pPr algn="just"/>
            <a:endParaRPr lang="en-US" sz="1100" dirty="0"/>
          </a:p>
          <a:p>
            <a:pPr algn="just"/>
            <a:r>
              <a:rPr lang="en-US" sz="1100" dirty="0"/>
              <a:t>.footer-section p {</a:t>
            </a:r>
          </a:p>
          <a:p>
            <a:pPr algn="just"/>
            <a:r>
              <a:rPr lang="en-US" sz="1100" dirty="0"/>
              <a:t>  font-size: 15px;</a:t>
            </a:r>
          </a:p>
          <a:p>
            <a:pPr algn="just"/>
            <a:r>
              <a:rPr lang="en-US" sz="1100" dirty="0"/>
              <a:t>  font-family: 'Quicksand';</a:t>
            </a:r>
          </a:p>
          <a:p>
            <a:pPr algn="just"/>
            <a:r>
              <a:rPr lang="en-US" sz="1100" dirty="0"/>
              <a:t>  margin-bottom: 10px;</a:t>
            </a:r>
          </a:p>
          <a:p>
            <a:pPr algn="just"/>
            <a:r>
              <a:rPr lang="en-US" sz="1100" dirty="0"/>
              <a:t>}</a:t>
            </a:r>
          </a:p>
          <a:p>
            <a:pPr algn="just"/>
            <a:r>
              <a:rPr lang="en-US" sz="1100" dirty="0"/>
              <a:t>.footer-section </a:t>
            </a:r>
            <a:r>
              <a:rPr lang="en-US" sz="1100" dirty="0" err="1"/>
              <a:t>ul</a:t>
            </a:r>
            <a:r>
              <a:rPr lang="en-US" sz="1100" dirty="0"/>
              <a:t> {</a:t>
            </a:r>
          </a:p>
          <a:p>
            <a:pPr algn="just"/>
            <a:r>
              <a:rPr lang="en-US" sz="1100" dirty="0"/>
              <a:t>  background: #</a:t>
            </a:r>
            <a:r>
              <a:rPr lang="en-US" sz="1100" dirty="0" err="1"/>
              <a:t>dedede</a:t>
            </a:r>
            <a:r>
              <a:rPr lang="en-US" sz="1100" dirty="0"/>
              <a:t>;</a:t>
            </a:r>
          </a:p>
          <a:p>
            <a:pPr algn="just"/>
            <a:r>
              <a:rPr lang="en-US" sz="1100" dirty="0"/>
              <a:t>  border-radius: 0;</a:t>
            </a:r>
          </a:p>
          <a:p>
            <a:pPr algn="just"/>
            <a:r>
              <a:rPr lang="en-US" sz="1100" dirty="0"/>
              <a:t>  margin:0px 0.2rem;</a:t>
            </a:r>
          </a:p>
          <a:p>
            <a:pPr algn="just"/>
            <a:r>
              <a:rPr lang="en-US" sz="1100" dirty="0"/>
              <a:t>  padding: 2px 10px;</a:t>
            </a:r>
          </a:p>
          <a:p>
            <a:pPr algn="just"/>
            <a:r>
              <a:rPr lang="en-US" sz="1100" dirty="0"/>
              <a:t>  color: #</a:t>
            </a:r>
            <a:r>
              <a:rPr lang="en-US" sz="1100" dirty="0" err="1"/>
              <a:t>ffffff</a:t>
            </a:r>
            <a:r>
              <a:rPr lang="en-US" sz="1100" dirty="0"/>
              <a:t>;</a:t>
            </a:r>
          </a:p>
          <a:p>
            <a:pPr algn="just"/>
            <a:r>
              <a:rPr lang="en-US" sz="1100" dirty="0"/>
              <a:t>}</a:t>
            </a:r>
          </a:p>
          <a:p>
            <a:pPr algn="just"/>
            <a:endParaRPr lang="en-US" sz="1100" dirty="0"/>
          </a:p>
          <a:p>
            <a:pPr algn="just"/>
            <a:endParaRPr lang="en-US" sz="1100" dirty="0"/>
          </a:p>
          <a:p>
            <a:pPr algn="just"/>
            <a:r>
              <a:rPr lang="en-US" sz="1100" dirty="0"/>
              <a:t>.</a:t>
            </a:r>
            <a:r>
              <a:rPr lang="en-US" sz="1100" dirty="0" err="1"/>
              <a:t>contact_us</a:t>
            </a:r>
            <a:r>
              <a:rPr lang="en-US" sz="1100" dirty="0"/>
              <a:t> {</a:t>
            </a:r>
          </a:p>
          <a:p>
            <a:pPr algn="just"/>
            <a:r>
              <a:rPr lang="en-US" sz="1100" dirty="0"/>
              <a:t>  width: auto;</a:t>
            </a:r>
          </a:p>
          <a:p>
            <a:pPr algn="just"/>
            <a:r>
              <a:rPr lang="en-US" sz="1100" dirty="0"/>
              <a:t>  display: flex;</a:t>
            </a:r>
          </a:p>
          <a:p>
            <a:pPr algn="just"/>
            <a:r>
              <a:rPr lang="en-US" sz="1100" dirty="0"/>
              <a:t>  border-bottom: 1px solid </a:t>
            </a:r>
            <a:r>
              <a:rPr lang="en-US" sz="1100" dirty="0" err="1"/>
              <a:t>rgba</a:t>
            </a:r>
            <a:r>
              <a:rPr lang="en-US" sz="1100" dirty="0"/>
              <a:t>(0,0,0,.1);</a:t>
            </a:r>
          </a:p>
          <a:p>
            <a:pPr algn="just"/>
            <a:r>
              <a:rPr lang="en-US" sz="1100" dirty="0"/>
              <a:t>}</a:t>
            </a:r>
          </a:p>
          <a:p>
            <a:pPr algn="just"/>
            <a:r>
              <a:rPr lang="en-US" sz="1100" dirty="0"/>
              <a:t>.</a:t>
            </a:r>
            <a:r>
              <a:rPr lang="en-US" sz="1100" dirty="0" err="1"/>
              <a:t>contact_us</a:t>
            </a:r>
            <a:r>
              <a:rPr lang="en-US" sz="1100" dirty="0"/>
              <a:t> p {</a:t>
            </a:r>
          </a:p>
          <a:p>
            <a:pPr algn="just"/>
            <a:r>
              <a:rPr lang="en-US" sz="1100" dirty="0"/>
              <a:t>  width: 100%;</a:t>
            </a:r>
          </a:p>
          <a:p>
            <a:pPr algn="just"/>
            <a:endParaRPr lang="en-US" sz="1100" dirty="0"/>
          </a:p>
          <a:p>
            <a:pPr algn="just"/>
            <a:r>
              <a:rPr lang="en-US" sz="1100" dirty="0"/>
              <a:t>}</a:t>
            </a:r>
          </a:p>
          <a:p>
            <a:pPr algn="just"/>
            <a:r>
              <a:rPr lang="en-US" sz="1100" dirty="0"/>
              <a:t>.</a:t>
            </a:r>
            <a:r>
              <a:rPr lang="en-US" sz="1100" dirty="0" err="1"/>
              <a:t>alamat</a:t>
            </a:r>
            <a:r>
              <a:rPr lang="en-US" sz="1100" dirty="0"/>
              <a:t> p{</a:t>
            </a:r>
          </a:p>
          <a:p>
            <a:pPr algn="just"/>
            <a:r>
              <a:rPr lang="en-US" sz="1100" dirty="0"/>
              <a:t>  margin-top: 5px;</a:t>
            </a:r>
          </a:p>
          <a:p>
            <a:pPr algn="just"/>
            <a:r>
              <a:rPr lang="en-US" sz="1100" dirty="0"/>
              <a:t>}</a:t>
            </a:r>
          </a:p>
        </p:txBody>
      </p:sp>
      <p:sp>
        <p:nvSpPr>
          <p:cNvPr id="7" name="Rectangle 6"/>
          <p:cNvSpPr/>
          <p:nvPr/>
        </p:nvSpPr>
        <p:spPr>
          <a:xfrm>
            <a:off x="4427984" y="4760914"/>
            <a:ext cx="415242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HTML</a:t>
            </a:r>
            <a:endParaRPr lang="en-US" dirty="0"/>
          </a:p>
        </p:txBody>
      </p:sp>
      <p:sp>
        <p:nvSpPr>
          <p:cNvPr id="8" name="Rectangle 7"/>
          <p:cNvSpPr/>
          <p:nvPr/>
        </p:nvSpPr>
        <p:spPr>
          <a:xfrm>
            <a:off x="107504" y="692696"/>
            <a:ext cx="2808312" cy="252028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55738" y="692696"/>
            <a:ext cx="2935684" cy="252028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91422" y="717073"/>
            <a:ext cx="3038278" cy="252028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7504" y="692696"/>
            <a:ext cx="2808312" cy="50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RuangBUKU</a:t>
            </a:r>
            <a:endParaRPr lang="en-US" dirty="0">
              <a:solidFill>
                <a:schemeClr val="tx1"/>
              </a:solidFill>
            </a:endParaRPr>
          </a:p>
        </p:txBody>
      </p:sp>
      <p:sp>
        <p:nvSpPr>
          <p:cNvPr id="12" name="Rectangle 11"/>
          <p:cNvSpPr/>
          <p:nvPr/>
        </p:nvSpPr>
        <p:spPr>
          <a:xfrm>
            <a:off x="3158877" y="691780"/>
            <a:ext cx="2740744" cy="50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About</a:t>
            </a:r>
            <a:endParaRPr lang="en-US" dirty="0">
              <a:solidFill>
                <a:schemeClr val="tx1"/>
              </a:solidFill>
            </a:endParaRPr>
          </a:p>
        </p:txBody>
      </p:sp>
      <p:sp>
        <p:nvSpPr>
          <p:cNvPr id="13" name="Rectangle 12"/>
          <p:cNvSpPr/>
          <p:nvPr/>
        </p:nvSpPr>
        <p:spPr>
          <a:xfrm>
            <a:off x="6084168" y="692696"/>
            <a:ext cx="2808312" cy="50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Contact Us</a:t>
            </a:r>
            <a:endParaRPr lang="en-US" dirty="0">
              <a:solidFill>
                <a:schemeClr val="tx1"/>
              </a:solidFill>
            </a:endParaRPr>
          </a:p>
        </p:txBody>
      </p:sp>
      <p:sp>
        <p:nvSpPr>
          <p:cNvPr id="14" name="Rectangle 13"/>
          <p:cNvSpPr/>
          <p:nvPr/>
        </p:nvSpPr>
        <p:spPr>
          <a:xfrm>
            <a:off x="107504" y="1268413"/>
            <a:ext cx="2808312" cy="50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1050" dirty="0">
                <a:solidFill>
                  <a:schemeClr val="tx1"/>
                </a:solidFill>
              </a:rPr>
              <a:t>Merupakan Sebuah website perpustakaan berbasis online</a:t>
            </a:r>
            <a:endParaRPr lang="en-US" sz="1050" dirty="0">
              <a:solidFill>
                <a:schemeClr val="tx1"/>
              </a:solidFill>
            </a:endParaRPr>
          </a:p>
        </p:txBody>
      </p:sp>
      <p:sp>
        <p:nvSpPr>
          <p:cNvPr id="15" name="Rectangle 14"/>
          <p:cNvSpPr/>
          <p:nvPr/>
        </p:nvSpPr>
        <p:spPr>
          <a:xfrm>
            <a:off x="3172370" y="1195387"/>
            <a:ext cx="2727251" cy="1018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dirty="0" err="1">
                <a:solidFill>
                  <a:schemeClr val="tx1"/>
                </a:solidFill>
              </a:rPr>
              <a:t>Perpustakaan</a:t>
            </a:r>
            <a:r>
              <a:rPr lang="en-US" sz="800" dirty="0">
                <a:solidFill>
                  <a:schemeClr val="tx1"/>
                </a:solidFill>
              </a:rPr>
              <a:t> </a:t>
            </a:r>
            <a:r>
              <a:rPr lang="en-US" sz="800" dirty="0" err="1">
                <a:solidFill>
                  <a:schemeClr val="tx1"/>
                </a:solidFill>
              </a:rPr>
              <a:t>merupakan</a:t>
            </a:r>
            <a:r>
              <a:rPr lang="en-US" sz="800" dirty="0">
                <a:solidFill>
                  <a:schemeClr val="tx1"/>
                </a:solidFill>
              </a:rPr>
              <a:t> </a:t>
            </a:r>
            <a:r>
              <a:rPr lang="en-US" sz="800" dirty="0" err="1">
                <a:solidFill>
                  <a:schemeClr val="tx1"/>
                </a:solidFill>
              </a:rPr>
              <a:t>jembatan</a:t>
            </a:r>
            <a:r>
              <a:rPr lang="en-US" sz="800" dirty="0">
                <a:solidFill>
                  <a:schemeClr val="tx1"/>
                </a:solidFill>
              </a:rPr>
              <a:t> </a:t>
            </a:r>
            <a:r>
              <a:rPr lang="en-US" sz="800" dirty="0" err="1">
                <a:solidFill>
                  <a:schemeClr val="tx1"/>
                </a:solidFill>
              </a:rPr>
              <a:t>menuju</a:t>
            </a:r>
            <a:r>
              <a:rPr lang="en-US" sz="800" dirty="0">
                <a:solidFill>
                  <a:schemeClr val="tx1"/>
                </a:solidFill>
              </a:rPr>
              <a:t> </a:t>
            </a:r>
            <a:r>
              <a:rPr lang="en-US" sz="800" dirty="0" err="1">
                <a:solidFill>
                  <a:schemeClr val="tx1"/>
                </a:solidFill>
              </a:rPr>
              <a:t>penguasaan</a:t>
            </a:r>
            <a:r>
              <a:rPr lang="en-US" sz="800" dirty="0">
                <a:solidFill>
                  <a:schemeClr val="tx1"/>
                </a:solidFill>
              </a:rPr>
              <a:t> </a:t>
            </a:r>
            <a:r>
              <a:rPr lang="en-US" sz="800" dirty="0" err="1">
                <a:solidFill>
                  <a:schemeClr val="tx1"/>
                </a:solidFill>
              </a:rPr>
              <a:t>ilmu</a:t>
            </a:r>
            <a:r>
              <a:rPr lang="en-US" sz="800" dirty="0">
                <a:solidFill>
                  <a:schemeClr val="tx1"/>
                </a:solidFill>
              </a:rPr>
              <a:t> </a:t>
            </a:r>
            <a:r>
              <a:rPr lang="en-US" sz="800" dirty="0" err="1">
                <a:solidFill>
                  <a:schemeClr val="tx1"/>
                </a:solidFill>
              </a:rPr>
              <a:t>pengetahuan</a:t>
            </a:r>
            <a:r>
              <a:rPr lang="en-US" sz="800" dirty="0">
                <a:solidFill>
                  <a:schemeClr val="tx1"/>
                </a:solidFill>
              </a:rPr>
              <a:t>, </a:t>
            </a:r>
            <a:r>
              <a:rPr lang="en-US" sz="800" dirty="0" err="1">
                <a:solidFill>
                  <a:schemeClr val="tx1"/>
                </a:solidFill>
              </a:rPr>
              <a:t>dapat</a:t>
            </a:r>
            <a:r>
              <a:rPr lang="en-US" sz="800" dirty="0">
                <a:solidFill>
                  <a:schemeClr val="tx1"/>
                </a:solidFill>
              </a:rPr>
              <a:t> </a:t>
            </a:r>
            <a:r>
              <a:rPr lang="en-US" sz="800" dirty="0" err="1">
                <a:solidFill>
                  <a:schemeClr val="tx1"/>
                </a:solidFill>
              </a:rPr>
              <a:t>memberikan</a:t>
            </a:r>
            <a:r>
              <a:rPr lang="en-US" sz="800" dirty="0">
                <a:solidFill>
                  <a:schemeClr val="tx1"/>
                </a:solidFill>
              </a:rPr>
              <a:t> </a:t>
            </a:r>
            <a:r>
              <a:rPr lang="en-US" sz="800" dirty="0" err="1">
                <a:solidFill>
                  <a:schemeClr val="tx1"/>
                </a:solidFill>
              </a:rPr>
              <a:t>kontribusi</a:t>
            </a:r>
            <a:r>
              <a:rPr lang="en-US" sz="800" dirty="0">
                <a:solidFill>
                  <a:schemeClr val="tx1"/>
                </a:solidFill>
              </a:rPr>
              <a:t> </a:t>
            </a:r>
            <a:r>
              <a:rPr lang="en-US" sz="800" dirty="0" err="1">
                <a:solidFill>
                  <a:schemeClr val="tx1"/>
                </a:solidFill>
              </a:rPr>
              <a:t>penting</a:t>
            </a:r>
            <a:r>
              <a:rPr lang="en-US" sz="800" dirty="0">
                <a:solidFill>
                  <a:schemeClr val="tx1"/>
                </a:solidFill>
              </a:rPr>
              <a:t> </a:t>
            </a:r>
            <a:r>
              <a:rPr lang="en-US" sz="800" dirty="0" err="1">
                <a:solidFill>
                  <a:schemeClr val="tx1"/>
                </a:solidFill>
              </a:rPr>
              <a:t>bagi</a:t>
            </a:r>
            <a:r>
              <a:rPr lang="en-US" sz="800" dirty="0">
                <a:solidFill>
                  <a:schemeClr val="tx1"/>
                </a:solidFill>
              </a:rPr>
              <a:t> </a:t>
            </a:r>
            <a:r>
              <a:rPr lang="en-US" sz="800" dirty="0" err="1">
                <a:solidFill>
                  <a:schemeClr val="tx1"/>
                </a:solidFill>
              </a:rPr>
              <a:t>terbukanya</a:t>
            </a:r>
            <a:r>
              <a:rPr lang="en-US" sz="800" dirty="0">
                <a:solidFill>
                  <a:schemeClr val="tx1"/>
                </a:solidFill>
              </a:rPr>
              <a:t> </a:t>
            </a:r>
            <a:r>
              <a:rPr lang="en-US" sz="800" dirty="0" err="1">
                <a:solidFill>
                  <a:schemeClr val="tx1"/>
                </a:solidFill>
              </a:rPr>
              <a:t>akses</a:t>
            </a:r>
            <a:r>
              <a:rPr lang="en-US" sz="800" dirty="0">
                <a:solidFill>
                  <a:schemeClr val="tx1"/>
                </a:solidFill>
              </a:rPr>
              <a:t> </a:t>
            </a:r>
            <a:r>
              <a:rPr lang="en-US" sz="800" dirty="0" err="1">
                <a:solidFill>
                  <a:schemeClr val="tx1"/>
                </a:solidFill>
              </a:rPr>
              <a:t>informasi</a:t>
            </a:r>
            <a:r>
              <a:rPr lang="en-US" sz="800" dirty="0">
                <a:solidFill>
                  <a:schemeClr val="tx1"/>
                </a:solidFill>
              </a:rPr>
              <a:t>, </a:t>
            </a:r>
            <a:r>
              <a:rPr lang="en-US" sz="800" dirty="0" err="1">
                <a:solidFill>
                  <a:schemeClr val="tx1"/>
                </a:solidFill>
              </a:rPr>
              <a:t>serta</a:t>
            </a:r>
            <a:r>
              <a:rPr lang="en-US" sz="800" dirty="0">
                <a:solidFill>
                  <a:schemeClr val="tx1"/>
                </a:solidFill>
              </a:rPr>
              <a:t> </a:t>
            </a:r>
            <a:r>
              <a:rPr lang="en-US" sz="800" dirty="0" err="1">
                <a:solidFill>
                  <a:schemeClr val="tx1"/>
                </a:solidFill>
              </a:rPr>
              <a:t>menyediakan</a:t>
            </a:r>
            <a:r>
              <a:rPr lang="en-US" sz="800" dirty="0">
                <a:solidFill>
                  <a:schemeClr val="tx1"/>
                </a:solidFill>
              </a:rPr>
              <a:t> data yang </a:t>
            </a:r>
            <a:r>
              <a:rPr lang="en-US" sz="800" dirty="0" err="1">
                <a:solidFill>
                  <a:schemeClr val="tx1"/>
                </a:solidFill>
              </a:rPr>
              <a:t>akurat</a:t>
            </a:r>
            <a:r>
              <a:rPr lang="en-US" sz="800" dirty="0">
                <a:solidFill>
                  <a:schemeClr val="tx1"/>
                </a:solidFill>
              </a:rPr>
              <a:t> </a:t>
            </a:r>
            <a:r>
              <a:rPr lang="en-US" sz="800" dirty="0" err="1">
                <a:solidFill>
                  <a:schemeClr val="tx1"/>
                </a:solidFill>
              </a:rPr>
              <a:t>bagi</a:t>
            </a:r>
            <a:r>
              <a:rPr lang="en-US" sz="800" dirty="0">
                <a:solidFill>
                  <a:schemeClr val="tx1"/>
                </a:solidFill>
              </a:rPr>
              <a:t> proses </a:t>
            </a:r>
            <a:r>
              <a:rPr lang="en-US" sz="800" dirty="0" err="1">
                <a:solidFill>
                  <a:schemeClr val="tx1"/>
                </a:solidFill>
              </a:rPr>
              <a:t>pengambilan</a:t>
            </a:r>
            <a:r>
              <a:rPr lang="en-US" sz="800" dirty="0">
                <a:solidFill>
                  <a:schemeClr val="tx1"/>
                </a:solidFill>
              </a:rPr>
              <a:t> </a:t>
            </a:r>
            <a:r>
              <a:rPr lang="en-US" sz="800" dirty="0" err="1">
                <a:solidFill>
                  <a:schemeClr val="tx1"/>
                </a:solidFill>
              </a:rPr>
              <a:t>sumber-sumber</a:t>
            </a:r>
            <a:r>
              <a:rPr lang="en-US" sz="800" dirty="0">
                <a:solidFill>
                  <a:schemeClr val="tx1"/>
                </a:solidFill>
              </a:rPr>
              <a:t> </a:t>
            </a:r>
            <a:r>
              <a:rPr lang="en-US" sz="800" dirty="0" err="1">
                <a:solidFill>
                  <a:schemeClr val="tx1"/>
                </a:solidFill>
              </a:rPr>
              <a:t>referensi</a:t>
            </a:r>
            <a:r>
              <a:rPr lang="en-US" sz="800" dirty="0">
                <a:solidFill>
                  <a:schemeClr val="tx1"/>
                </a:solidFill>
              </a:rPr>
              <a:t> </a:t>
            </a:r>
            <a:r>
              <a:rPr lang="en-US" sz="800" dirty="0" err="1">
                <a:solidFill>
                  <a:schemeClr val="tx1"/>
                </a:solidFill>
              </a:rPr>
              <a:t>bagi</a:t>
            </a:r>
            <a:r>
              <a:rPr lang="en-US" sz="800" dirty="0">
                <a:solidFill>
                  <a:schemeClr val="tx1"/>
                </a:solidFill>
              </a:rPr>
              <a:t> </a:t>
            </a:r>
            <a:r>
              <a:rPr lang="en-US" sz="800" dirty="0" err="1">
                <a:solidFill>
                  <a:schemeClr val="tx1"/>
                </a:solidFill>
              </a:rPr>
              <a:t>pengembangkan</a:t>
            </a:r>
            <a:r>
              <a:rPr lang="en-US" sz="800" dirty="0">
                <a:solidFill>
                  <a:schemeClr val="tx1"/>
                </a:solidFill>
              </a:rPr>
              <a:t> </a:t>
            </a:r>
            <a:r>
              <a:rPr lang="en-US" sz="800" dirty="0" err="1">
                <a:solidFill>
                  <a:schemeClr val="tx1"/>
                </a:solidFill>
              </a:rPr>
              <a:t>ilmu</a:t>
            </a:r>
            <a:r>
              <a:rPr lang="en-US" sz="800" dirty="0">
                <a:solidFill>
                  <a:schemeClr val="tx1"/>
                </a:solidFill>
              </a:rPr>
              <a:t> </a:t>
            </a:r>
            <a:r>
              <a:rPr lang="en-US" sz="800" dirty="0" err="1">
                <a:solidFill>
                  <a:schemeClr val="tx1"/>
                </a:solidFill>
              </a:rPr>
              <a:t>pengetahuan</a:t>
            </a:r>
            <a:r>
              <a:rPr lang="en-US" sz="800" dirty="0">
                <a:solidFill>
                  <a:schemeClr val="tx1"/>
                </a:solidFill>
              </a:rPr>
              <a:t>. Di Web </a:t>
            </a:r>
            <a:r>
              <a:rPr lang="en-US" sz="800" dirty="0" err="1">
                <a:solidFill>
                  <a:schemeClr val="tx1"/>
                </a:solidFill>
              </a:rPr>
              <a:t>Perpustakaan</a:t>
            </a:r>
            <a:r>
              <a:rPr lang="en-US" sz="800" dirty="0">
                <a:solidFill>
                  <a:schemeClr val="tx1"/>
                </a:solidFill>
              </a:rPr>
              <a:t> </a:t>
            </a:r>
            <a:r>
              <a:rPr lang="en-US" sz="800" dirty="0" err="1">
                <a:solidFill>
                  <a:schemeClr val="tx1"/>
                </a:solidFill>
              </a:rPr>
              <a:t>ini</a:t>
            </a:r>
            <a:r>
              <a:rPr lang="en-US" sz="800" dirty="0">
                <a:solidFill>
                  <a:schemeClr val="tx1"/>
                </a:solidFill>
              </a:rPr>
              <a:t>, kami </a:t>
            </a:r>
            <a:r>
              <a:rPr lang="en-US" sz="800" dirty="0" err="1">
                <a:solidFill>
                  <a:schemeClr val="tx1"/>
                </a:solidFill>
              </a:rPr>
              <a:t>menyediakan</a:t>
            </a:r>
            <a:r>
              <a:rPr lang="en-US" sz="800" dirty="0">
                <a:solidFill>
                  <a:schemeClr val="tx1"/>
                </a:solidFill>
              </a:rPr>
              <a:t> </a:t>
            </a:r>
            <a:r>
              <a:rPr lang="en-US" sz="800" dirty="0" err="1">
                <a:solidFill>
                  <a:schemeClr val="tx1"/>
                </a:solidFill>
              </a:rPr>
              <a:t>buku-buku</a:t>
            </a:r>
            <a:r>
              <a:rPr lang="en-US" sz="800" dirty="0">
                <a:solidFill>
                  <a:schemeClr val="tx1"/>
                </a:solidFill>
              </a:rPr>
              <a:t> </a:t>
            </a:r>
            <a:r>
              <a:rPr lang="en-US" sz="800" dirty="0" err="1">
                <a:solidFill>
                  <a:schemeClr val="tx1"/>
                </a:solidFill>
              </a:rPr>
              <a:t>dan</a:t>
            </a:r>
            <a:r>
              <a:rPr lang="en-US" sz="800" dirty="0">
                <a:solidFill>
                  <a:schemeClr val="tx1"/>
                </a:solidFill>
              </a:rPr>
              <a:t> </a:t>
            </a:r>
            <a:r>
              <a:rPr lang="en-US" sz="800" dirty="0" err="1">
                <a:solidFill>
                  <a:schemeClr val="tx1"/>
                </a:solidFill>
              </a:rPr>
              <a:t>sinopsis</a:t>
            </a:r>
            <a:r>
              <a:rPr lang="en-US" sz="800" dirty="0">
                <a:solidFill>
                  <a:schemeClr val="tx1"/>
                </a:solidFill>
              </a:rPr>
              <a:t> </a:t>
            </a:r>
            <a:r>
              <a:rPr lang="en-US" sz="800" dirty="0" err="1">
                <a:solidFill>
                  <a:schemeClr val="tx1"/>
                </a:solidFill>
              </a:rPr>
              <a:t>dari</a:t>
            </a:r>
            <a:r>
              <a:rPr lang="en-US" sz="800" dirty="0">
                <a:solidFill>
                  <a:schemeClr val="tx1"/>
                </a:solidFill>
              </a:rPr>
              <a:t> </a:t>
            </a:r>
            <a:r>
              <a:rPr lang="en-US" sz="800" dirty="0" err="1">
                <a:solidFill>
                  <a:schemeClr val="tx1"/>
                </a:solidFill>
              </a:rPr>
              <a:t>buku</a:t>
            </a:r>
            <a:r>
              <a:rPr lang="en-US" sz="800" dirty="0">
                <a:solidFill>
                  <a:schemeClr val="tx1"/>
                </a:solidFill>
              </a:rPr>
              <a:t> </a:t>
            </a:r>
            <a:r>
              <a:rPr lang="en-US" sz="800" dirty="0" err="1">
                <a:solidFill>
                  <a:schemeClr val="tx1"/>
                </a:solidFill>
              </a:rPr>
              <a:t>tersebut</a:t>
            </a:r>
            <a:r>
              <a:rPr lang="en-US" sz="800" dirty="0">
                <a:solidFill>
                  <a:schemeClr val="tx1"/>
                </a:solidFill>
              </a:rPr>
              <a:t> yang </a:t>
            </a:r>
            <a:r>
              <a:rPr lang="en-US" sz="800" dirty="0" err="1">
                <a:solidFill>
                  <a:schemeClr val="tx1"/>
                </a:solidFill>
              </a:rPr>
              <a:t>membuat</a:t>
            </a:r>
            <a:r>
              <a:rPr lang="en-US" sz="800" dirty="0">
                <a:solidFill>
                  <a:schemeClr val="tx1"/>
                </a:solidFill>
              </a:rPr>
              <a:t> </a:t>
            </a:r>
            <a:r>
              <a:rPr lang="en-US" sz="800" dirty="0" err="1">
                <a:solidFill>
                  <a:schemeClr val="tx1"/>
                </a:solidFill>
              </a:rPr>
              <a:t>anda</a:t>
            </a:r>
            <a:r>
              <a:rPr lang="en-US" sz="800" dirty="0">
                <a:solidFill>
                  <a:schemeClr val="tx1"/>
                </a:solidFill>
              </a:rPr>
              <a:t> </a:t>
            </a:r>
            <a:r>
              <a:rPr lang="en-US" sz="800" dirty="0" err="1">
                <a:solidFill>
                  <a:schemeClr val="tx1"/>
                </a:solidFill>
              </a:rPr>
              <a:t>tertarik</a:t>
            </a:r>
            <a:r>
              <a:rPr lang="en-US" sz="800" dirty="0">
                <a:solidFill>
                  <a:schemeClr val="tx1"/>
                </a:solidFill>
              </a:rPr>
              <a:t> </a:t>
            </a:r>
            <a:r>
              <a:rPr lang="en-US" sz="800" dirty="0" err="1">
                <a:solidFill>
                  <a:schemeClr val="tx1"/>
                </a:solidFill>
              </a:rPr>
              <a:t>untuk</a:t>
            </a:r>
            <a:r>
              <a:rPr lang="en-US" sz="800" dirty="0">
                <a:solidFill>
                  <a:schemeClr val="tx1"/>
                </a:solidFill>
              </a:rPr>
              <a:t> </a:t>
            </a:r>
            <a:r>
              <a:rPr lang="en-US" sz="800" dirty="0" err="1">
                <a:solidFill>
                  <a:schemeClr val="tx1"/>
                </a:solidFill>
              </a:rPr>
              <a:t>membaca</a:t>
            </a:r>
            <a:r>
              <a:rPr lang="en-US" sz="800" dirty="0">
                <a:solidFill>
                  <a:schemeClr val="tx1"/>
                </a:solidFill>
              </a:rPr>
              <a:t> </a:t>
            </a:r>
            <a:r>
              <a:rPr lang="en-US" sz="800" dirty="0" err="1">
                <a:solidFill>
                  <a:schemeClr val="tx1"/>
                </a:solidFill>
              </a:rPr>
              <a:t>bukunya</a:t>
            </a:r>
            <a:endParaRPr lang="en-US" sz="800" dirty="0">
              <a:solidFill>
                <a:schemeClr val="tx1"/>
              </a:solidFill>
            </a:endParaRPr>
          </a:p>
        </p:txBody>
      </p:sp>
      <p:sp>
        <p:nvSpPr>
          <p:cNvPr id="16" name="Rectangle 15"/>
          <p:cNvSpPr/>
          <p:nvPr/>
        </p:nvSpPr>
        <p:spPr>
          <a:xfrm>
            <a:off x="3172370" y="2241451"/>
            <a:ext cx="2727251" cy="9715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dirty="0" err="1">
                <a:solidFill>
                  <a:schemeClr val="tx1"/>
                </a:solidFill>
              </a:rPr>
              <a:t>Hakikat</a:t>
            </a:r>
            <a:r>
              <a:rPr lang="en-US" sz="800" dirty="0">
                <a:solidFill>
                  <a:schemeClr val="tx1"/>
                </a:solidFill>
              </a:rPr>
              <a:t> </a:t>
            </a:r>
            <a:r>
              <a:rPr lang="en-US" sz="800" dirty="0" err="1">
                <a:solidFill>
                  <a:schemeClr val="tx1"/>
                </a:solidFill>
              </a:rPr>
              <a:t>perpustakaan</a:t>
            </a:r>
            <a:r>
              <a:rPr lang="en-US" sz="800" dirty="0">
                <a:solidFill>
                  <a:schemeClr val="tx1"/>
                </a:solidFill>
              </a:rPr>
              <a:t> </a:t>
            </a:r>
            <a:r>
              <a:rPr lang="en-US" sz="800" dirty="0" err="1">
                <a:solidFill>
                  <a:schemeClr val="tx1"/>
                </a:solidFill>
              </a:rPr>
              <a:t>adalah</a:t>
            </a:r>
            <a:r>
              <a:rPr lang="en-US" sz="800" dirty="0">
                <a:solidFill>
                  <a:schemeClr val="tx1"/>
                </a:solidFill>
              </a:rPr>
              <a:t> </a:t>
            </a:r>
            <a:r>
              <a:rPr lang="en-US" sz="800" dirty="0" err="1">
                <a:solidFill>
                  <a:schemeClr val="tx1"/>
                </a:solidFill>
              </a:rPr>
              <a:t>pusat</a:t>
            </a:r>
            <a:r>
              <a:rPr lang="en-US" sz="800" dirty="0">
                <a:solidFill>
                  <a:schemeClr val="tx1"/>
                </a:solidFill>
              </a:rPr>
              <a:t> </a:t>
            </a:r>
            <a:r>
              <a:rPr lang="en-US" sz="800" dirty="0" err="1">
                <a:solidFill>
                  <a:schemeClr val="tx1"/>
                </a:solidFill>
              </a:rPr>
              <a:t>sumber</a:t>
            </a:r>
            <a:r>
              <a:rPr lang="en-US" sz="800" dirty="0">
                <a:solidFill>
                  <a:schemeClr val="tx1"/>
                </a:solidFill>
              </a:rPr>
              <a:t> </a:t>
            </a:r>
            <a:r>
              <a:rPr lang="en-US" sz="800" dirty="0" err="1">
                <a:solidFill>
                  <a:schemeClr val="tx1"/>
                </a:solidFill>
              </a:rPr>
              <a:t>belajar</a:t>
            </a:r>
            <a:r>
              <a:rPr lang="en-US" sz="800" dirty="0">
                <a:solidFill>
                  <a:schemeClr val="tx1"/>
                </a:solidFill>
              </a:rPr>
              <a:t> </a:t>
            </a:r>
            <a:r>
              <a:rPr lang="en-US" sz="800" dirty="0" err="1">
                <a:solidFill>
                  <a:schemeClr val="tx1"/>
                </a:solidFill>
              </a:rPr>
              <a:t>dan</a:t>
            </a:r>
            <a:r>
              <a:rPr lang="en-US" sz="800" dirty="0">
                <a:solidFill>
                  <a:schemeClr val="tx1"/>
                </a:solidFill>
              </a:rPr>
              <a:t> </a:t>
            </a:r>
            <a:r>
              <a:rPr lang="en-US" sz="800" dirty="0" err="1">
                <a:solidFill>
                  <a:schemeClr val="tx1"/>
                </a:solidFill>
              </a:rPr>
              <a:t>sumber</a:t>
            </a:r>
            <a:r>
              <a:rPr lang="en-US" sz="800" dirty="0">
                <a:solidFill>
                  <a:schemeClr val="tx1"/>
                </a:solidFill>
              </a:rPr>
              <a:t> </a:t>
            </a:r>
            <a:r>
              <a:rPr lang="en-US" sz="800" dirty="0" err="1">
                <a:solidFill>
                  <a:schemeClr val="tx1"/>
                </a:solidFill>
              </a:rPr>
              <a:t>informasi</a:t>
            </a:r>
            <a:r>
              <a:rPr lang="en-US" sz="800" dirty="0">
                <a:solidFill>
                  <a:schemeClr val="tx1"/>
                </a:solidFill>
              </a:rPr>
              <a:t> </a:t>
            </a:r>
            <a:r>
              <a:rPr lang="en-US" sz="800" dirty="0" err="1">
                <a:solidFill>
                  <a:schemeClr val="tx1"/>
                </a:solidFill>
              </a:rPr>
              <a:t>bagi</a:t>
            </a:r>
            <a:r>
              <a:rPr lang="en-US" sz="800" dirty="0">
                <a:solidFill>
                  <a:schemeClr val="tx1"/>
                </a:solidFill>
              </a:rPr>
              <a:t> </a:t>
            </a:r>
            <a:r>
              <a:rPr lang="en-US" sz="800" dirty="0" err="1">
                <a:solidFill>
                  <a:schemeClr val="tx1"/>
                </a:solidFill>
              </a:rPr>
              <a:t>pemakainya</a:t>
            </a:r>
            <a:r>
              <a:rPr lang="en-US" sz="800" dirty="0">
                <a:solidFill>
                  <a:schemeClr val="tx1"/>
                </a:solidFill>
              </a:rPr>
              <a:t> </a:t>
            </a:r>
            <a:r>
              <a:rPr lang="en-US" sz="800" dirty="0" err="1">
                <a:solidFill>
                  <a:schemeClr val="tx1"/>
                </a:solidFill>
              </a:rPr>
              <a:t>Tujuan</a:t>
            </a:r>
            <a:r>
              <a:rPr lang="en-US" sz="800" dirty="0">
                <a:solidFill>
                  <a:schemeClr val="tx1"/>
                </a:solidFill>
              </a:rPr>
              <a:t> </a:t>
            </a:r>
            <a:r>
              <a:rPr lang="en-US" sz="800" dirty="0" err="1">
                <a:solidFill>
                  <a:schemeClr val="tx1"/>
                </a:solidFill>
              </a:rPr>
              <a:t>kegiatan</a:t>
            </a:r>
            <a:r>
              <a:rPr lang="en-US" sz="800" dirty="0">
                <a:solidFill>
                  <a:schemeClr val="tx1"/>
                </a:solidFill>
              </a:rPr>
              <a:t> </a:t>
            </a:r>
            <a:r>
              <a:rPr lang="en-US" sz="800" dirty="0" err="1">
                <a:solidFill>
                  <a:schemeClr val="tx1"/>
                </a:solidFill>
              </a:rPr>
              <a:t>perpustakaan</a:t>
            </a:r>
            <a:r>
              <a:rPr lang="en-US" sz="800" dirty="0">
                <a:solidFill>
                  <a:schemeClr val="tx1"/>
                </a:solidFill>
              </a:rPr>
              <a:t> </a:t>
            </a:r>
            <a:r>
              <a:rPr lang="en-US" sz="800" dirty="0" err="1">
                <a:solidFill>
                  <a:schemeClr val="tx1"/>
                </a:solidFill>
              </a:rPr>
              <a:t>adalah</a:t>
            </a:r>
            <a:r>
              <a:rPr lang="en-US" sz="800" dirty="0">
                <a:solidFill>
                  <a:schemeClr val="tx1"/>
                </a:solidFill>
              </a:rPr>
              <a:t> </a:t>
            </a:r>
            <a:r>
              <a:rPr lang="en-US" sz="800" dirty="0" err="1">
                <a:solidFill>
                  <a:schemeClr val="tx1"/>
                </a:solidFill>
              </a:rPr>
              <a:t>untuk</a:t>
            </a:r>
            <a:r>
              <a:rPr lang="en-US" sz="800" dirty="0">
                <a:solidFill>
                  <a:schemeClr val="tx1"/>
                </a:solidFill>
              </a:rPr>
              <a:t> </a:t>
            </a:r>
            <a:r>
              <a:rPr lang="en-US" sz="800" dirty="0" err="1">
                <a:solidFill>
                  <a:schemeClr val="tx1"/>
                </a:solidFill>
              </a:rPr>
              <a:t>menumbuhkan</a:t>
            </a:r>
            <a:r>
              <a:rPr lang="en-US" sz="800" dirty="0">
                <a:solidFill>
                  <a:schemeClr val="tx1"/>
                </a:solidFill>
              </a:rPr>
              <a:t> </a:t>
            </a:r>
            <a:r>
              <a:rPr lang="en-US" sz="800" dirty="0" err="1">
                <a:solidFill>
                  <a:schemeClr val="tx1"/>
                </a:solidFill>
              </a:rPr>
              <a:t>minat</a:t>
            </a:r>
            <a:r>
              <a:rPr lang="en-US" sz="800" dirty="0">
                <a:solidFill>
                  <a:schemeClr val="tx1"/>
                </a:solidFill>
              </a:rPr>
              <a:t> </a:t>
            </a:r>
            <a:r>
              <a:rPr lang="en-US" sz="800" dirty="0" err="1">
                <a:solidFill>
                  <a:schemeClr val="tx1"/>
                </a:solidFill>
              </a:rPr>
              <a:t>baca</a:t>
            </a:r>
            <a:r>
              <a:rPr lang="en-US" sz="800" dirty="0">
                <a:solidFill>
                  <a:schemeClr val="tx1"/>
                </a:solidFill>
              </a:rPr>
              <a:t> </a:t>
            </a:r>
            <a:r>
              <a:rPr lang="en-US" sz="800" dirty="0" err="1">
                <a:solidFill>
                  <a:schemeClr val="tx1"/>
                </a:solidFill>
              </a:rPr>
              <a:t>pemustaka</a:t>
            </a:r>
            <a:r>
              <a:rPr lang="en-US" sz="800" dirty="0">
                <a:solidFill>
                  <a:schemeClr val="tx1"/>
                </a:solidFill>
              </a:rPr>
              <a:t>, </a:t>
            </a:r>
            <a:r>
              <a:rPr lang="en-US" sz="800" dirty="0" err="1">
                <a:solidFill>
                  <a:schemeClr val="tx1"/>
                </a:solidFill>
              </a:rPr>
              <a:t>memperkenalkan</a:t>
            </a:r>
            <a:r>
              <a:rPr lang="en-US" sz="800" dirty="0">
                <a:solidFill>
                  <a:schemeClr val="tx1"/>
                </a:solidFill>
              </a:rPr>
              <a:t> </a:t>
            </a:r>
            <a:r>
              <a:rPr lang="en-US" sz="800" dirty="0" err="1">
                <a:solidFill>
                  <a:schemeClr val="tx1"/>
                </a:solidFill>
              </a:rPr>
              <a:t>teknologi</a:t>
            </a:r>
            <a:r>
              <a:rPr lang="en-US" sz="800" dirty="0">
                <a:solidFill>
                  <a:schemeClr val="tx1"/>
                </a:solidFill>
              </a:rPr>
              <a:t> </a:t>
            </a:r>
            <a:r>
              <a:rPr lang="en-US" sz="800" dirty="0" err="1">
                <a:solidFill>
                  <a:schemeClr val="tx1"/>
                </a:solidFill>
              </a:rPr>
              <a:t>informasi</a:t>
            </a:r>
            <a:r>
              <a:rPr lang="en-US" sz="800" dirty="0">
                <a:solidFill>
                  <a:schemeClr val="tx1"/>
                </a:solidFill>
              </a:rPr>
              <a:t>, </a:t>
            </a:r>
            <a:r>
              <a:rPr lang="en-US" sz="800" dirty="0" err="1">
                <a:solidFill>
                  <a:schemeClr val="tx1"/>
                </a:solidFill>
              </a:rPr>
              <a:t>membiasakan</a:t>
            </a:r>
            <a:r>
              <a:rPr lang="en-US" sz="800" dirty="0">
                <a:solidFill>
                  <a:schemeClr val="tx1"/>
                </a:solidFill>
              </a:rPr>
              <a:t> </a:t>
            </a:r>
            <a:r>
              <a:rPr lang="en-US" sz="800" dirty="0" err="1">
                <a:solidFill>
                  <a:schemeClr val="tx1"/>
                </a:solidFill>
              </a:rPr>
              <a:t>akses</a:t>
            </a:r>
            <a:r>
              <a:rPr lang="en-US" sz="800" dirty="0">
                <a:solidFill>
                  <a:schemeClr val="tx1"/>
                </a:solidFill>
              </a:rPr>
              <a:t> </a:t>
            </a:r>
            <a:r>
              <a:rPr lang="en-US" sz="800" dirty="0" err="1">
                <a:solidFill>
                  <a:schemeClr val="tx1"/>
                </a:solidFill>
              </a:rPr>
              <a:t>informasi</a:t>
            </a:r>
            <a:r>
              <a:rPr lang="en-US" sz="800" dirty="0">
                <a:solidFill>
                  <a:schemeClr val="tx1"/>
                </a:solidFill>
              </a:rPr>
              <a:t> </a:t>
            </a:r>
            <a:r>
              <a:rPr lang="en-US" sz="800" dirty="0" err="1">
                <a:solidFill>
                  <a:schemeClr val="tx1"/>
                </a:solidFill>
              </a:rPr>
              <a:t>secara</a:t>
            </a:r>
            <a:r>
              <a:rPr lang="en-US" sz="800" dirty="0">
                <a:solidFill>
                  <a:schemeClr val="tx1"/>
                </a:solidFill>
              </a:rPr>
              <a:t> </a:t>
            </a:r>
            <a:r>
              <a:rPr lang="en-US" sz="800" dirty="0" err="1">
                <a:solidFill>
                  <a:schemeClr val="tx1"/>
                </a:solidFill>
              </a:rPr>
              <a:t>mandiri</a:t>
            </a:r>
            <a:r>
              <a:rPr lang="en-US" sz="800" dirty="0">
                <a:solidFill>
                  <a:schemeClr val="tx1"/>
                </a:solidFill>
              </a:rPr>
              <a:t> </a:t>
            </a:r>
            <a:r>
              <a:rPr lang="en-US" sz="800" dirty="0" err="1">
                <a:solidFill>
                  <a:schemeClr val="tx1"/>
                </a:solidFill>
              </a:rPr>
              <a:t>serta</a:t>
            </a:r>
            <a:r>
              <a:rPr lang="en-US" sz="800" dirty="0">
                <a:solidFill>
                  <a:schemeClr val="tx1"/>
                </a:solidFill>
              </a:rPr>
              <a:t> </a:t>
            </a:r>
            <a:r>
              <a:rPr lang="en-US" sz="800" dirty="0" err="1">
                <a:solidFill>
                  <a:schemeClr val="tx1"/>
                </a:solidFill>
              </a:rPr>
              <a:t>menumbuhkan</a:t>
            </a:r>
            <a:r>
              <a:rPr lang="en-US" sz="800" dirty="0">
                <a:solidFill>
                  <a:schemeClr val="tx1"/>
                </a:solidFill>
              </a:rPr>
              <a:t> </a:t>
            </a:r>
            <a:r>
              <a:rPr lang="en-US" sz="800" dirty="0" err="1">
                <a:solidFill>
                  <a:schemeClr val="tx1"/>
                </a:solidFill>
              </a:rPr>
              <a:t>bakat</a:t>
            </a:r>
            <a:r>
              <a:rPr lang="en-US" sz="800" dirty="0">
                <a:solidFill>
                  <a:schemeClr val="tx1"/>
                </a:solidFill>
              </a:rPr>
              <a:t> </a:t>
            </a:r>
            <a:r>
              <a:rPr lang="en-US" sz="800" dirty="0" err="1">
                <a:solidFill>
                  <a:schemeClr val="tx1"/>
                </a:solidFill>
              </a:rPr>
              <a:t>dan</a:t>
            </a:r>
            <a:r>
              <a:rPr lang="en-US" sz="800" dirty="0">
                <a:solidFill>
                  <a:schemeClr val="tx1"/>
                </a:solidFill>
              </a:rPr>
              <a:t> </a:t>
            </a:r>
            <a:r>
              <a:rPr lang="en-US" sz="800" dirty="0" err="1">
                <a:solidFill>
                  <a:schemeClr val="tx1"/>
                </a:solidFill>
              </a:rPr>
              <a:t>minat</a:t>
            </a:r>
            <a:r>
              <a:rPr lang="en-US" sz="800" dirty="0">
                <a:solidFill>
                  <a:schemeClr val="tx1"/>
                </a:solidFill>
              </a:rPr>
              <a:t> </a:t>
            </a:r>
            <a:r>
              <a:rPr lang="en-US" sz="800" dirty="0" err="1">
                <a:solidFill>
                  <a:schemeClr val="tx1"/>
                </a:solidFill>
              </a:rPr>
              <a:t>pemustaka</a:t>
            </a:r>
            <a:r>
              <a:rPr lang="en-US" sz="800" dirty="0">
                <a:solidFill>
                  <a:schemeClr val="tx1"/>
                </a:solidFill>
              </a:rPr>
              <a:t>.</a:t>
            </a:r>
            <a:endParaRPr lang="en-US" sz="800" dirty="0">
              <a:solidFill>
                <a:schemeClr val="tx1"/>
              </a:solidFill>
            </a:endParaRPr>
          </a:p>
        </p:txBody>
      </p:sp>
      <p:cxnSp>
        <p:nvCxnSpPr>
          <p:cNvPr id="29" name="Straight Arrow Connector 28"/>
          <p:cNvCxnSpPr>
            <a:stCxn id="11" idx="0"/>
          </p:cNvCxnSpPr>
          <p:nvPr/>
        </p:nvCxnSpPr>
        <p:spPr>
          <a:xfrm flipV="1">
            <a:off x="1511660" y="54868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0"/>
          </p:cNvCxnSpPr>
          <p:nvPr/>
        </p:nvCxnSpPr>
        <p:spPr>
          <a:xfrm flipH="1" flipV="1">
            <a:off x="1508760" y="426720"/>
            <a:ext cx="2900" cy="2659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Rectangle 32"/>
          <p:cNvSpPr/>
          <p:nvPr/>
        </p:nvSpPr>
        <p:spPr>
          <a:xfrm>
            <a:off x="756868" y="172993"/>
            <a:ext cx="1503784" cy="2537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00" dirty="0">
                <a:solidFill>
                  <a:schemeClr val="tx1"/>
                </a:solidFill>
              </a:rPr>
              <a:t>&lt;h3&gt;</a:t>
            </a:r>
            <a:r>
              <a:rPr lang="en-US" sz="1000" dirty="0" err="1">
                <a:solidFill>
                  <a:schemeClr val="tx1"/>
                </a:solidFill>
              </a:rPr>
              <a:t>RuangBUKU</a:t>
            </a:r>
            <a:r>
              <a:rPr lang="en-US" sz="1000" dirty="0">
                <a:solidFill>
                  <a:schemeClr val="tx1"/>
                </a:solidFill>
              </a:rPr>
              <a:t>&lt;/h3&gt;</a:t>
            </a:r>
            <a:endParaRPr lang="en-US" sz="1000" dirty="0">
              <a:solidFill>
                <a:schemeClr val="tx1"/>
              </a:solidFill>
            </a:endParaRPr>
          </a:p>
        </p:txBody>
      </p:sp>
      <p:cxnSp>
        <p:nvCxnSpPr>
          <p:cNvPr id="34" name="Straight Arrow Connector 33"/>
          <p:cNvCxnSpPr/>
          <p:nvPr/>
        </p:nvCxnSpPr>
        <p:spPr>
          <a:xfrm>
            <a:off x="467544" y="1754862"/>
            <a:ext cx="0" cy="3318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Rectangle 36"/>
          <p:cNvSpPr/>
          <p:nvPr/>
        </p:nvSpPr>
        <p:spPr>
          <a:xfrm>
            <a:off x="179512" y="2095153"/>
            <a:ext cx="2664296" cy="2537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rPr>
              <a:t>&lt;p&gt;</a:t>
            </a:r>
            <a:r>
              <a:rPr lang="en-US" sz="800" dirty="0" err="1">
                <a:solidFill>
                  <a:schemeClr val="tx1"/>
                </a:solidFill>
              </a:rPr>
              <a:t>Merupakan</a:t>
            </a:r>
            <a:r>
              <a:rPr lang="en-US" sz="800" dirty="0">
                <a:solidFill>
                  <a:schemeClr val="tx1"/>
                </a:solidFill>
              </a:rPr>
              <a:t> </a:t>
            </a:r>
            <a:r>
              <a:rPr lang="en-US" sz="800" dirty="0" err="1">
                <a:solidFill>
                  <a:schemeClr val="tx1"/>
                </a:solidFill>
              </a:rPr>
              <a:t>Sebuah</a:t>
            </a:r>
            <a:r>
              <a:rPr lang="en-US" sz="800" dirty="0">
                <a:solidFill>
                  <a:schemeClr val="tx1"/>
                </a:solidFill>
              </a:rPr>
              <a:t> website </a:t>
            </a:r>
            <a:r>
              <a:rPr lang="en-US" sz="800" dirty="0" err="1">
                <a:solidFill>
                  <a:schemeClr val="tx1"/>
                </a:solidFill>
              </a:rPr>
              <a:t>perpustakaan</a:t>
            </a:r>
            <a:r>
              <a:rPr lang="en-US" sz="800" dirty="0">
                <a:solidFill>
                  <a:schemeClr val="tx1"/>
                </a:solidFill>
              </a:rPr>
              <a:t> </a:t>
            </a:r>
            <a:r>
              <a:rPr lang="en-US" sz="800" dirty="0" err="1">
                <a:solidFill>
                  <a:schemeClr val="tx1"/>
                </a:solidFill>
              </a:rPr>
              <a:t>berbasis</a:t>
            </a:r>
            <a:r>
              <a:rPr lang="en-US" sz="800" dirty="0">
                <a:solidFill>
                  <a:schemeClr val="tx1"/>
                </a:solidFill>
              </a:rPr>
              <a:t> online&lt;/p&gt;</a:t>
            </a:r>
            <a:endParaRPr lang="en-US" sz="800" dirty="0">
              <a:solidFill>
                <a:schemeClr val="tx1"/>
              </a:solidFill>
            </a:endParaRPr>
          </a:p>
        </p:txBody>
      </p:sp>
      <p:cxnSp>
        <p:nvCxnSpPr>
          <p:cNvPr id="38" name="Straight Arrow Connector 37"/>
          <p:cNvCxnSpPr/>
          <p:nvPr/>
        </p:nvCxnSpPr>
        <p:spPr>
          <a:xfrm>
            <a:off x="323508" y="3160717"/>
            <a:ext cx="0" cy="3318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Rectangle 38"/>
          <p:cNvSpPr/>
          <p:nvPr/>
        </p:nvSpPr>
        <p:spPr>
          <a:xfrm>
            <a:off x="35476" y="3501008"/>
            <a:ext cx="1473284" cy="25372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sz="800" dirty="0"/>
              <a:t>&lt;div class="footer-section"&gt;</a:t>
            </a:r>
            <a:endParaRPr lang="en-US" sz="800" dirty="0"/>
          </a:p>
        </p:txBody>
      </p:sp>
      <p:cxnSp>
        <p:nvCxnSpPr>
          <p:cNvPr id="40" name="Straight Arrow Connector 39"/>
          <p:cNvCxnSpPr/>
          <p:nvPr/>
        </p:nvCxnSpPr>
        <p:spPr>
          <a:xfrm>
            <a:off x="2979637" y="1522140"/>
            <a:ext cx="0" cy="21033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Rectangle 40"/>
          <p:cNvSpPr/>
          <p:nvPr/>
        </p:nvSpPr>
        <p:spPr>
          <a:xfrm>
            <a:off x="2691605" y="3633976"/>
            <a:ext cx="2880520" cy="3710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sz="800" dirty="0"/>
              <a:t> &lt;p&gt; </a:t>
            </a:r>
            <a:r>
              <a:rPr lang="en-US" sz="800" dirty="0" err="1"/>
              <a:t>Perpustakaan</a:t>
            </a:r>
            <a:r>
              <a:rPr lang="en-US" sz="800" dirty="0"/>
              <a:t> </a:t>
            </a:r>
            <a:r>
              <a:rPr lang="en-US" sz="800" dirty="0" err="1"/>
              <a:t>merupakan</a:t>
            </a:r>
            <a:r>
              <a:rPr lang="en-US" sz="800" dirty="0"/>
              <a:t> </a:t>
            </a:r>
            <a:r>
              <a:rPr lang="en-US" sz="800" dirty="0" err="1"/>
              <a:t>jembatan</a:t>
            </a:r>
            <a:r>
              <a:rPr lang="en-US" sz="800" dirty="0"/>
              <a:t> </a:t>
            </a:r>
            <a:r>
              <a:rPr lang="id-ID" sz="800" dirty="0" smtClean="0"/>
              <a:t>......&lt;/p&gt;</a:t>
            </a:r>
          </a:p>
          <a:p>
            <a:pPr algn="just"/>
            <a:r>
              <a:rPr lang="en-US" sz="800" dirty="0"/>
              <a:t> &lt;p&gt; </a:t>
            </a:r>
            <a:r>
              <a:rPr lang="en-US" sz="800" dirty="0" err="1">
                <a:solidFill>
                  <a:schemeClr val="bg1"/>
                </a:solidFill>
              </a:rPr>
              <a:t>Hakikat</a:t>
            </a:r>
            <a:r>
              <a:rPr lang="en-US" sz="800" dirty="0">
                <a:solidFill>
                  <a:schemeClr val="bg1"/>
                </a:solidFill>
              </a:rPr>
              <a:t> </a:t>
            </a:r>
            <a:r>
              <a:rPr lang="en-US" sz="800" dirty="0" err="1">
                <a:solidFill>
                  <a:schemeClr val="bg1"/>
                </a:solidFill>
              </a:rPr>
              <a:t>perpustakaan</a:t>
            </a:r>
            <a:r>
              <a:rPr lang="en-US" sz="800" dirty="0">
                <a:solidFill>
                  <a:schemeClr val="bg1"/>
                </a:solidFill>
              </a:rPr>
              <a:t> </a:t>
            </a:r>
            <a:r>
              <a:rPr lang="en-US" sz="800" dirty="0" err="1">
                <a:solidFill>
                  <a:schemeClr val="bg1"/>
                </a:solidFill>
              </a:rPr>
              <a:t>adalah</a:t>
            </a:r>
            <a:r>
              <a:rPr lang="en-US" sz="800" dirty="0">
                <a:solidFill>
                  <a:schemeClr val="bg1"/>
                </a:solidFill>
              </a:rPr>
              <a:t> </a:t>
            </a:r>
            <a:r>
              <a:rPr lang="en-US" sz="800" dirty="0" err="1">
                <a:solidFill>
                  <a:schemeClr val="bg1"/>
                </a:solidFill>
              </a:rPr>
              <a:t>pusat</a:t>
            </a:r>
            <a:r>
              <a:rPr lang="en-US" sz="800" dirty="0">
                <a:solidFill>
                  <a:schemeClr val="bg1"/>
                </a:solidFill>
              </a:rPr>
              <a:t> </a:t>
            </a:r>
            <a:r>
              <a:rPr lang="en-US" sz="800" dirty="0" err="1">
                <a:solidFill>
                  <a:schemeClr val="bg1"/>
                </a:solidFill>
              </a:rPr>
              <a:t>sumber</a:t>
            </a:r>
            <a:r>
              <a:rPr lang="en-US" sz="800" dirty="0">
                <a:solidFill>
                  <a:schemeClr val="bg1"/>
                </a:solidFill>
              </a:rPr>
              <a:t> </a:t>
            </a:r>
            <a:r>
              <a:rPr lang="en-US" sz="800" dirty="0" err="1" smtClean="0">
                <a:solidFill>
                  <a:schemeClr val="bg1"/>
                </a:solidFill>
              </a:rPr>
              <a:t>belajar</a:t>
            </a:r>
            <a:r>
              <a:rPr lang="id-ID" sz="800" dirty="0" smtClean="0"/>
              <a:t>......&lt;/</a:t>
            </a:r>
            <a:r>
              <a:rPr lang="id-ID" sz="800" dirty="0"/>
              <a:t>p</a:t>
            </a:r>
            <a:r>
              <a:rPr lang="id-ID" sz="800" dirty="0" smtClean="0"/>
              <a:t>&gt;</a:t>
            </a:r>
            <a:endParaRPr lang="en-US" sz="800" dirty="0"/>
          </a:p>
        </p:txBody>
      </p:sp>
      <p:cxnSp>
        <p:nvCxnSpPr>
          <p:cNvPr id="45" name="Straight Connector 44"/>
          <p:cNvCxnSpPr/>
          <p:nvPr/>
        </p:nvCxnSpPr>
        <p:spPr>
          <a:xfrm>
            <a:off x="2979637" y="1522140"/>
            <a:ext cx="152203" cy="0"/>
          </a:xfrm>
          <a:prstGeom prst="line">
            <a:avLst/>
          </a:prstGeom>
          <a:ln/>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2979637" y="2571766"/>
            <a:ext cx="152203" cy="0"/>
          </a:xfrm>
          <a:prstGeom prst="line">
            <a:avLst/>
          </a:prstGeom>
          <a:ln/>
        </p:spPr>
        <p:style>
          <a:lnRef idx="2">
            <a:schemeClr val="dk1"/>
          </a:lnRef>
          <a:fillRef idx="0">
            <a:schemeClr val="dk1"/>
          </a:fillRef>
          <a:effectRef idx="1">
            <a:schemeClr val="dk1"/>
          </a:effectRef>
          <a:fontRef idx="minor">
            <a:schemeClr val="tx1"/>
          </a:fontRef>
        </p:style>
      </p:cxnSp>
      <p:sp>
        <p:nvSpPr>
          <p:cNvPr id="51" name="Rectangle 50"/>
          <p:cNvSpPr/>
          <p:nvPr/>
        </p:nvSpPr>
        <p:spPr>
          <a:xfrm>
            <a:off x="6017641" y="1212936"/>
            <a:ext cx="2952328" cy="136985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89649" y="1704392"/>
            <a:ext cx="2808312" cy="2163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Feri</a:t>
            </a:r>
            <a:r>
              <a:rPr lang="en-US" sz="1000" dirty="0">
                <a:solidFill>
                  <a:schemeClr val="tx1"/>
                </a:solidFill>
              </a:rPr>
              <a:t> </a:t>
            </a:r>
            <a:r>
              <a:rPr lang="en-US" sz="1000" dirty="0" err="1">
                <a:solidFill>
                  <a:schemeClr val="tx1"/>
                </a:solidFill>
              </a:rPr>
              <a:t>Ramdhani</a:t>
            </a:r>
            <a:endParaRPr lang="en-US" sz="1000" dirty="0">
              <a:solidFill>
                <a:schemeClr val="tx1"/>
              </a:solidFill>
            </a:endParaRPr>
          </a:p>
        </p:txBody>
      </p:sp>
      <p:sp>
        <p:nvSpPr>
          <p:cNvPr id="17" name="Rectangle 16"/>
          <p:cNvSpPr/>
          <p:nvPr/>
        </p:nvSpPr>
        <p:spPr>
          <a:xfrm>
            <a:off x="6084168" y="1268413"/>
            <a:ext cx="2808312" cy="2163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Ahmad Putra </a:t>
            </a:r>
            <a:r>
              <a:rPr lang="en-US" sz="1000" dirty="0" err="1">
                <a:solidFill>
                  <a:schemeClr val="tx1"/>
                </a:solidFill>
              </a:rPr>
              <a:t>Syahbani</a:t>
            </a:r>
            <a:endParaRPr lang="en-US" sz="1000" dirty="0">
              <a:solidFill>
                <a:schemeClr val="tx1"/>
              </a:solidFill>
            </a:endParaRPr>
          </a:p>
        </p:txBody>
      </p:sp>
      <p:sp>
        <p:nvSpPr>
          <p:cNvPr id="21" name="Rectangle 20"/>
          <p:cNvSpPr/>
          <p:nvPr/>
        </p:nvSpPr>
        <p:spPr>
          <a:xfrm>
            <a:off x="6084168" y="1501974"/>
            <a:ext cx="2808312" cy="2163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Dini</a:t>
            </a:r>
            <a:r>
              <a:rPr lang="en-US" sz="1000" dirty="0">
                <a:solidFill>
                  <a:schemeClr val="tx1"/>
                </a:solidFill>
              </a:rPr>
              <a:t> </a:t>
            </a:r>
            <a:r>
              <a:rPr lang="en-US" sz="1000" dirty="0" err="1">
                <a:solidFill>
                  <a:schemeClr val="tx1"/>
                </a:solidFill>
              </a:rPr>
              <a:t>Kusuma</a:t>
            </a:r>
            <a:r>
              <a:rPr lang="en-US" sz="1000" dirty="0">
                <a:solidFill>
                  <a:schemeClr val="tx1"/>
                </a:solidFill>
              </a:rPr>
              <a:t> </a:t>
            </a:r>
            <a:r>
              <a:rPr lang="en-US" sz="1000" dirty="0" err="1">
                <a:solidFill>
                  <a:schemeClr val="tx1"/>
                </a:solidFill>
              </a:rPr>
              <a:t>Dewi</a:t>
            </a:r>
            <a:endParaRPr lang="en-US" sz="1000" dirty="0">
              <a:solidFill>
                <a:schemeClr val="tx1"/>
              </a:solidFill>
            </a:endParaRPr>
          </a:p>
        </p:txBody>
      </p:sp>
      <p:sp>
        <p:nvSpPr>
          <p:cNvPr id="23" name="Rectangle 22"/>
          <p:cNvSpPr/>
          <p:nvPr/>
        </p:nvSpPr>
        <p:spPr>
          <a:xfrm>
            <a:off x="6086995" y="1922946"/>
            <a:ext cx="2808312" cy="2163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Rizky</a:t>
            </a:r>
            <a:r>
              <a:rPr lang="en-US" sz="1000" dirty="0">
                <a:solidFill>
                  <a:schemeClr val="tx1"/>
                </a:solidFill>
              </a:rPr>
              <a:t> </a:t>
            </a:r>
            <a:r>
              <a:rPr lang="en-US" sz="1000" dirty="0" err="1">
                <a:solidFill>
                  <a:schemeClr val="tx1"/>
                </a:solidFill>
              </a:rPr>
              <a:t>Rohmad</a:t>
            </a:r>
            <a:r>
              <a:rPr lang="en-US" sz="1000" dirty="0">
                <a:solidFill>
                  <a:schemeClr val="tx1"/>
                </a:solidFill>
              </a:rPr>
              <a:t> </a:t>
            </a:r>
            <a:r>
              <a:rPr lang="en-US" sz="1000" dirty="0" err="1">
                <a:solidFill>
                  <a:schemeClr val="tx1"/>
                </a:solidFill>
              </a:rPr>
              <a:t>Ramdhoni</a:t>
            </a:r>
            <a:endParaRPr lang="en-US" sz="1000" dirty="0">
              <a:solidFill>
                <a:schemeClr val="tx1"/>
              </a:solidFill>
            </a:endParaRPr>
          </a:p>
        </p:txBody>
      </p:sp>
      <p:sp>
        <p:nvSpPr>
          <p:cNvPr id="24" name="Rectangle 23"/>
          <p:cNvSpPr/>
          <p:nvPr/>
        </p:nvSpPr>
        <p:spPr>
          <a:xfrm>
            <a:off x="6084168" y="2133264"/>
            <a:ext cx="2808312" cy="2163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Talita</a:t>
            </a:r>
            <a:r>
              <a:rPr lang="en-US" sz="1000" dirty="0">
                <a:solidFill>
                  <a:schemeClr val="tx1"/>
                </a:solidFill>
              </a:rPr>
              <a:t> </a:t>
            </a:r>
            <a:r>
              <a:rPr lang="en-US" sz="1000" dirty="0" err="1">
                <a:solidFill>
                  <a:schemeClr val="tx1"/>
                </a:solidFill>
              </a:rPr>
              <a:t>Kurnia</a:t>
            </a:r>
            <a:r>
              <a:rPr lang="en-US" sz="1000" dirty="0">
                <a:solidFill>
                  <a:schemeClr val="tx1"/>
                </a:solidFill>
              </a:rPr>
              <a:t> </a:t>
            </a:r>
            <a:r>
              <a:rPr lang="en-US" sz="1000" dirty="0" err="1">
                <a:solidFill>
                  <a:schemeClr val="tx1"/>
                </a:solidFill>
              </a:rPr>
              <a:t>Morinda</a:t>
            </a:r>
            <a:endParaRPr lang="en-US" sz="1000" dirty="0">
              <a:solidFill>
                <a:schemeClr val="tx1"/>
              </a:solidFill>
            </a:endParaRPr>
          </a:p>
        </p:txBody>
      </p:sp>
      <p:sp>
        <p:nvSpPr>
          <p:cNvPr id="25" name="Rectangle 24"/>
          <p:cNvSpPr/>
          <p:nvPr/>
        </p:nvSpPr>
        <p:spPr>
          <a:xfrm>
            <a:off x="6089649" y="2349635"/>
            <a:ext cx="2808312" cy="2163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Thania</a:t>
            </a:r>
            <a:r>
              <a:rPr lang="en-US" sz="1000" dirty="0">
                <a:solidFill>
                  <a:schemeClr val="tx1"/>
                </a:solidFill>
              </a:rPr>
              <a:t> </a:t>
            </a:r>
            <a:r>
              <a:rPr lang="en-US" sz="1000" dirty="0" err="1">
                <a:solidFill>
                  <a:schemeClr val="tx1"/>
                </a:solidFill>
              </a:rPr>
              <a:t>Nababan</a:t>
            </a:r>
            <a:endParaRPr lang="en-US" sz="1000" dirty="0">
              <a:solidFill>
                <a:schemeClr val="tx1"/>
              </a:solidFill>
            </a:endParaRPr>
          </a:p>
        </p:txBody>
      </p:sp>
      <p:sp>
        <p:nvSpPr>
          <p:cNvPr id="52" name="Rectangle 51"/>
          <p:cNvSpPr/>
          <p:nvPr/>
        </p:nvSpPr>
        <p:spPr>
          <a:xfrm>
            <a:off x="9396536" y="1897861"/>
            <a:ext cx="1582377" cy="27189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t>&lt;div class="</a:t>
            </a:r>
            <a:r>
              <a:rPr lang="en-US" sz="1050" dirty="0" err="1"/>
              <a:t>contact_us</a:t>
            </a:r>
            <a:r>
              <a:rPr lang="en-US" sz="1050" dirty="0" smtClean="0"/>
              <a:t>"&gt;</a:t>
            </a:r>
            <a:endParaRPr lang="en-US" sz="1050" dirty="0"/>
          </a:p>
        </p:txBody>
      </p:sp>
      <p:cxnSp>
        <p:nvCxnSpPr>
          <p:cNvPr id="53" name="Straight Arrow Connector 52"/>
          <p:cNvCxnSpPr>
            <a:stCxn id="23" idx="3"/>
            <a:endCxn id="52" idx="1"/>
          </p:cNvCxnSpPr>
          <p:nvPr/>
        </p:nvCxnSpPr>
        <p:spPr>
          <a:xfrm>
            <a:off x="8895307" y="2031132"/>
            <a:ext cx="501229" cy="26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a:off x="5991422" y="1406146"/>
            <a:ext cx="9426" cy="28869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Connector 56"/>
          <p:cNvCxnSpPr>
            <a:endCxn id="17" idx="1"/>
          </p:cNvCxnSpPr>
          <p:nvPr/>
        </p:nvCxnSpPr>
        <p:spPr>
          <a:xfrm flipV="1">
            <a:off x="5991422" y="1376599"/>
            <a:ext cx="92746" cy="29547"/>
          </a:xfrm>
          <a:prstGeom prst="line">
            <a:avLst/>
          </a:prstGeom>
          <a:ln/>
        </p:spPr>
        <p:style>
          <a:lnRef idx="2">
            <a:schemeClr val="dk1"/>
          </a:lnRef>
          <a:fillRef idx="0">
            <a:schemeClr val="dk1"/>
          </a:fillRef>
          <a:effectRef idx="1">
            <a:schemeClr val="dk1"/>
          </a:effectRef>
          <a:fontRef idx="minor">
            <a:schemeClr val="tx1"/>
          </a:fontRef>
        </p:style>
      </p:cxnSp>
      <p:sp>
        <p:nvSpPr>
          <p:cNvPr id="62" name="Rectangle 61"/>
          <p:cNvSpPr/>
          <p:nvPr/>
        </p:nvSpPr>
        <p:spPr>
          <a:xfrm>
            <a:off x="6017640" y="2570253"/>
            <a:ext cx="2946847" cy="70405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074643" y="2607167"/>
            <a:ext cx="2808312" cy="3421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Jalan</a:t>
            </a:r>
            <a:r>
              <a:rPr lang="en-US" sz="1000" dirty="0">
                <a:solidFill>
                  <a:schemeClr val="tx1"/>
                </a:solidFill>
              </a:rPr>
              <a:t> Raya </a:t>
            </a:r>
            <a:r>
              <a:rPr lang="en-US" sz="1000" dirty="0" err="1">
                <a:solidFill>
                  <a:schemeClr val="tx1"/>
                </a:solidFill>
              </a:rPr>
              <a:t>Perjuangan</a:t>
            </a:r>
            <a:r>
              <a:rPr lang="en-US" sz="1000" dirty="0">
                <a:solidFill>
                  <a:schemeClr val="tx1"/>
                </a:solidFill>
              </a:rPr>
              <a:t> , </a:t>
            </a:r>
            <a:r>
              <a:rPr lang="en-US" sz="1000" dirty="0" err="1">
                <a:solidFill>
                  <a:schemeClr val="tx1"/>
                </a:solidFill>
              </a:rPr>
              <a:t>Ruko</a:t>
            </a:r>
            <a:r>
              <a:rPr lang="en-US" sz="1000" dirty="0">
                <a:solidFill>
                  <a:schemeClr val="tx1"/>
                </a:solidFill>
              </a:rPr>
              <a:t> Roxy Taman </a:t>
            </a:r>
            <a:r>
              <a:rPr lang="en-US" sz="1000" dirty="0" err="1">
                <a:solidFill>
                  <a:schemeClr val="tx1"/>
                </a:solidFill>
              </a:rPr>
              <a:t>Kebalen</a:t>
            </a:r>
            <a:r>
              <a:rPr lang="en-US" sz="1000" dirty="0">
                <a:solidFill>
                  <a:schemeClr val="tx1"/>
                </a:solidFill>
              </a:rPr>
              <a:t> Indah , Blok C2/63-65 , </a:t>
            </a:r>
            <a:r>
              <a:rPr lang="en-US" sz="1000" dirty="0" err="1">
                <a:solidFill>
                  <a:schemeClr val="tx1"/>
                </a:solidFill>
              </a:rPr>
              <a:t>Babelan</a:t>
            </a:r>
            <a:r>
              <a:rPr lang="en-US" sz="1000" dirty="0">
                <a:solidFill>
                  <a:schemeClr val="tx1"/>
                </a:solidFill>
              </a:rPr>
              <a:t> , </a:t>
            </a:r>
            <a:r>
              <a:rPr lang="en-US" sz="1000" dirty="0" err="1">
                <a:solidFill>
                  <a:schemeClr val="tx1"/>
                </a:solidFill>
              </a:rPr>
              <a:t>Bekasi</a:t>
            </a:r>
            <a:r>
              <a:rPr lang="en-US" sz="1000" dirty="0">
                <a:solidFill>
                  <a:schemeClr val="tx1"/>
                </a:solidFill>
              </a:rPr>
              <a:t> Utara</a:t>
            </a:r>
            <a:endParaRPr lang="en-US" sz="1000" dirty="0">
              <a:solidFill>
                <a:schemeClr val="tx1"/>
              </a:solidFill>
            </a:endParaRPr>
          </a:p>
        </p:txBody>
      </p:sp>
      <p:sp>
        <p:nvSpPr>
          <p:cNvPr id="27" name="Rectangle 26"/>
          <p:cNvSpPr/>
          <p:nvPr/>
        </p:nvSpPr>
        <p:spPr>
          <a:xfrm>
            <a:off x="6080124" y="2946663"/>
            <a:ext cx="2808312" cy="2906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081291422848(HP</a:t>
            </a:r>
            <a:r>
              <a:rPr lang="en-US" sz="900" dirty="0" smtClean="0">
                <a:solidFill>
                  <a:schemeClr val="tx1"/>
                </a:solidFill>
              </a:rPr>
              <a:t>)</a:t>
            </a:r>
            <a:endParaRPr lang="en-US" sz="900" dirty="0">
              <a:solidFill>
                <a:schemeClr val="tx1"/>
              </a:solidFill>
            </a:endParaRPr>
          </a:p>
        </p:txBody>
      </p:sp>
      <p:sp>
        <p:nvSpPr>
          <p:cNvPr id="70" name="Rectangle 69"/>
          <p:cNvSpPr/>
          <p:nvPr/>
        </p:nvSpPr>
        <p:spPr>
          <a:xfrm>
            <a:off x="9465717" y="2525038"/>
            <a:ext cx="1582377" cy="27189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solidFill>
                  <a:schemeClr val="tx1"/>
                </a:solidFill>
              </a:rPr>
              <a:t>&lt;div class</a:t>
            </a:r>
            <a:r>
              <a:rPr lang="en-US" sz="1050" dirty="0" smtClean="0">
                <a:solidFill>
                  <a:schemeClr val="tx1"/>
                </a:solidFill>
              </a:rPr>
              <a:t>=“</a:t>
            </a:r>
            <a:r>
              <a:rPr lang="id-ID" sz="1050" dirty="0" smtClean="0">
                <a:solidFill>
                  <a:schemeClr val="tx1"/>
                </a:solidFill>
              </a:rPr>
              <a:t>alamat</a:t>
            </a:r>
            <a:r>
              <a:rPr lang="en-US" sz="1050" dirty="0" smtClean="0">
                <a:solidFill>
                  <a:schemeClr val="tx1"/>
                </a:solidFill>
              </a:rPr>
              <a:t>"&gt;</a:t>
            </a:r>
            <a:endParaRPr lang="en-US" sz="1050" dirty="0">
              <a:solidFill>
                <a:schemeClr val="tx1"/>
              </a:solidFill>
            </a:endParaRPr>
          </a:p>
        </p:txBody>
      </p:sp>
      <p:cxnSp>
        <p:nvCxnSpPr>
          <p:cNvPr id="71" name="Straight Arrow Connector 70"/>
          <p:cNvCxnSpPr/>
          <p:nvPr/>
        </p:nvCxnSpPr>
        <p:spPr>
          <a:xfrm>
            <a:off x="8964488" y="2636912"/>
            <a:ext cx="501229" cy="26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2" name="Rectangle 71"/>
          <p:cNvSpPr/>
          <p:nvPr/>
        </p:nvSpPr>
        <p:spPr>
          <a:xfrm>
            <a:off x="5719239" y="4293096"/>
            <a:ext cx="1582377" cy="27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rPr>
              <a:t>&lt;p&gt;Ahmad Putra </a:t>
            </a:r>
            <a:r>
              <a:rPr lang="en-US" sz="800" dirty="0" err="1">
                <a:solidFill>
                  <a:schemeClr val="tx1"/>
                </a:solidFill>
              </a:rPr>
              <a:t>Syahbani</a:t>
            </a:r>
            <a:r>
              <a:rPr lang="en-US" sz="800" dirty="0">
                <a:solidFill>
                  <a:schemeClr val="tx1"/>
                </a:solidFill>
              </a:rPr>
              <a:t>&lt;/p</a:t>
            </a:r>
            <a:r>
              <a:rPr lang="en-US" sz="800" dirty="0" smtClean="0">
                <a:solidFill>
                  <a:schemeClr val="tx1"/>
                </a:solidFill>
              </a:rPr>
              <a:t>&gt;</a:t>
            </a:r>
            <a:endParaRPr lang="en-US" sz="800" dirty="0">
              <a:solidFill>
                <a:schemeClr val="tx1"/>
              </a:solidFill>
            </a:endParaRPr>
          </a:p>
        </p:txBody>
      </p:sp>
      <p:cxnSp>
        <p:nvCxnSpPr>
          <p:cNvPr id="75" name="Straight Arrow Connector 74"/>
          <p:cNvCxnSpPr/>
          <p:nvPr/>
        </p:nvCxnSpPr>
        <p:spPr>
          <a:xfrm>
            <a:off x="9289941" y="2778247"/>
            <a:ext cx="8271" cy="8115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Rectangle 75"/>
          <p:cNvSpPr/>
          <p:nvPr/>
        </p:nvSpPr>
        <p:spPr>
          <a:xfrm>
            <a:off x="7956376" y="3608474"/>
            <a:ext cx="2664296" cy="4685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800" dirty="0">
                <a:solidFill>
                  <a:schemeClr val="tx1"/>
                </a:solidFill>
              </a:rPr>
              <a:t>&lt;p&gt;</a:t>
            </a:r>
            <a:r>
              <a:rPr lang="en-US" sz="800" dirty="0" err="1">
                <a:solidFill>
                  <a:schemeClr val="tx1"/>
                </a:solidFill>
              </a:rPr>
              <a:t>Jalan</a:t>
            </a:r>
            <a:r>
              <a:rPr lang="en-US" sz="800" dirty="0">
                <a:solidFill>
                  <a:schemeClr val="tx1"/>
                </a:solidFill>
              </a:rPr>
              <a:t> Raya </a:t>
            </a:r>
            <a:r>
              <a:rPr lang="en-US" sz="800" dirty="0" err="1" smtClean="0">
                <a:solidFill>
                  <a:schemeClr val="tx1"/>
                </a:solidFill>
              </a:rPr>
              <a:t>Perjuangan</a:t>
            </a:r>
            <a:r>
              <a:rPr lang="id-ID" sz="800" dirty="0" smtClean="0">
                <a:solidFill>
                  <a:schemeClr val="tx1"/>
                </a:solidFill>
              </a:rPr>
              <a:t>.....&lt;/p&gt;</a:t>
            </a:r>
          </a:p>
          <a:p>
            <a:pPr algn="just">
              <a:lnSpc>
                <a:spcPct val="150000"/>
              </a:lnSpc>
            </a:pPr>
            <a:r>
              <a:rPr lang="id-ID" sz="800" dirty="0" smtClean="0">
                <a:solidFill>
                  <a:schemeClr val="tx1"/>
                </a:solidFill>
              </a:rPr>
              <a:t>&lt;p&gt;081291422848 (HP)&lt;/p&gt;</a:t>
            </a:r>
            <a:endParaRPr lang="en-US" sz="800" dirty="0">
              <a:solidFill>
                <a:schemeClr val="tx1"/>
              </a:solidFill>
            </a:endParaRPr>
          </a:p>
        </p:txBody>
      </p:sp>
      <p:cxnSp>
        <p:nvCxnSpPr>
          <p:cNvPr id="78" name="Straight Connector 77"/>
          <p:cNvCxnSpPr>
            <a:stCxn id="26" idx="3"/>
          </p:cNvCxnSpPr>
          <p:nvPr/>
        </p:nvCxnSpPr>
        <p:spPr>
          <a:xfrm flipV="1">
            <a:off x="8882955" y="2778246"/>
            <a:ext cx="405569" cy="1"/>
          </a:xfrm>
          <a:prstGeom prst="line">
            <a:avLst/>
          </a:prstGeom>
          <a:ln/>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a:xfrm flipV="1">
            <a:off x="8882955" y="3092010"/>
            <a:ext cx="405569" cy="2"/>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34595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1724"/>
            <a:ext cx="9156700"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&lt;div class=“copyright”&lt;/div&gt;</a:t>
            </a:r>
          </a:p>
          <a:p>
            <a:pPr algn="ctr"/>
            <a:endParaRPr lang="id-ID" dirty="0"/>
          </a:p>
          <a:p>
            <a:pPr algn="ctr"/>
            <a:endParaRPr lang="id-ID" dirty="0" smtClean="0"/>
          </a:p>
          <a:p>
            <a:pPr algn="ctr"/>
            <a:endParaRPr lang="id-ID" dirty="0"/>
          </a:p>
          <a:p>
            <a:pPr algn="ctr"/>
            <a:endParaRPr lang="id-ID" dirty="0" smtClean="0"/>
          </a:p>
          <a:p>
            <a:pPr algn="ctr"/>
            <a:endParaRPr lang="en-US" dirty="0"/>
          </a:p>
        </p:txBody>
      </p:sp>
      <p:sp>
        <p:nvSpPr>
          <p:cNvPr id="3" name="Rectangle 2"/>
          <p:cNvSpPr/>
          <p:nvPr/>
        </p:nvSpPr>
        <p:spPr>
          <a:xfrm>
            <a:off x="0" y="1587984"/>
            <a:ext cx="9156700" cy="927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smtClean="0"/>
              <a:t>&lt;div class=“wrapper”&lt;/div&gt; : 1100px</a:t>
            </a:r>
          </a:p>
          <a:p>
            <a:pPr algn="ctr"/>
            <a:endParaRPr lang="id-ID" dirty="0"/>
          </a:p>
          <a:p>
            <a:pPr algn="ctr"/>
            <a:endParaRPr lang="id-ID" dirty="0" smtClean="0"/>
          </a:p>
        </p:txBody>
      </p:sp>
      <p:sp>
        <p:nvSpPr>
          <p:cNvPr id="4" name="Rectangle 3"/>
          <p:cNvSpPr/>
          <p:nvPr/>
        </p:nvSpPr>
        <p:spPr>
          <a:xfrm>
            <a:off x="-20836" y="1951670"/>
            <a:ext cx="9177536" cy="32520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 2021 - </a:t>
            </a:r>
            <a:r>
              <a:rPr lang="en-US" b="1" dirty="0" err="1">
                <a:solidFill>
                  <a:schemeClr val="tx1"/>
                </a:solidFill>
              </a:rPr>
              <a:t>Perpustakaan</a:t>
            </a:r>
            <a:r>
              <a:rPr lang="en-US" b="1" dirty="0">
                <a:solidFill>
                  <a:schemeClr val="tx1"/>
                </a:solidFill>
              </a:rPr>
              <a:t> </a:t>
            </a:r>
            <a:r>
              <a:rPr lang="en-US" b="1" dirty="0" err="1">
                <a:solidFill>
                  <a:schemeClr val="tx1"/>
                </a:solidFill>
              </a:rPr>
              <a:t>Kelompok</a:t>
            </a:r>
            <a:r>
              <a:rPr lang="en-US" b="1" dirty="0">
                <a:solidFill>
                  <a:schemeClr val="tx1"/>
                </a:solidFill>
              </a:rPr>
              <a:t> 4.</a:t>
            </a:r>
            <a:r>
              <a:rPr lang="en-US" dirty="0">
                <a:solidFill>
                  <a:schemeClr val="tx1"/>
                </a:solidFill>
              </a:rPr>
              <a:t> All Rights Reserved.</a:t>
            </a:r>
            <a:endParaRPr lang="en-US" dirty="0">
              <a:solidFill>
                <a:schemeClr val="tx1"/>
              </a:solidFill>
            </a:endParaRPr>
          </a:p>
        </p:txBody>
      </p:sp>
      <p:cxnSp>
        <p:nvCxnSpPr>
          <p:cNvPr id="6" name="Straight Connector 5"/>
          <p:cNvCxnSpPr/>
          <p:nvPr/>
        </p:nvCxnSpPr>
        <p:spPr>
          <a:xfrm>
            <a:off x="7308304" y="2114271"/>
            <a:ext cx="864096"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8172400" y="2123852"/>
            <a:ext cx="0" cy="8010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6922876" y="2957618"/>
            <a:ext cx="2520280" cy="4887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 </a:t>
            </a:r>
            <a:r>
              <a:rPr lang="en-US" sz="1200" dirty="0">
                <a:solidFill>
                  <a:schemeClr val="tx1"/>
                </a:solidFill>
              </a:rPr>
              <a:t>&lt;b&gt;</a:t>
            </a:r>
            <a:r>
              <a:rPr lang="en-US" sz="1200" dirty="0" err="1">
                <a:solidFill>
                  <a:schemeClr val="tx1"/>
                </a:solidFill>
              </a:rPr>
              <a:t>Perpustakaan</a:t>
            </a:r>
            <a:r>
              <a:rPr lang="en-US" sz="1200" dirty="0">
                <a:solidFill>
                  <a:schemeClr val="tx1"/>
                </a:solidFill>
              </a:rPr>
              <a:t> </a:t>
            </a:r>
            <a:r>
              <a:rPr lang="en-US" sz="1200" dirty="0" err="1">
                <a:solidFill>
                  <a:schemeClr val="tx1"/>
                </a:solidFill>
              </a:rPr>
              <a:t>Kelompok</a:t>
            </a:r>
            <a:r>
              <a:rPr lang="en-US" sz="1200" dirty="0">
                <a:solidFill>
                  <a:schemeClr val="tx1"/>
                </a:solidFill>
              </a:rPr>
              <a:t> 4.&lt;/b&gt;</a:t>
            </a:r>
          </a:p>
        </p:txBody>
      </p:sp>
      <p:sp>
        <p:nvSpPr>
          <p:cNvPr id="11" name="Rectangle 10"/>
          <p:cNvSpPr/>
          <p:nvPr/>
        </p:nvSpPr>
        <p:spPr>
          <a:xfrm>
            <a:off x="0" y="4038100"/>
            <a:ext cx="4164889" cy="17404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 &lt;div class="copyright"&gt;</a:t>
            </a:r>
          </a:p>
          <a:p>
            <a:pPr algn="just"/>
            <a:r>
              <a:rPr lang="en-US" sz="1100" dirty="0"/>
              <a:t>    &lt;div class="wrapper"&gt;</a:t>
            </a:r>
          </a:p>
          <a:p>
            <a:pPr algn="just"/>
            <a:r>
              <a:rPr lang="en-US" sz="1100" dirty="0"/>
              <a:t>        &amp;copy; 2021 - &lt;b&gt;</a:t>
            </a:r>
            <a:r>
              <a:rPr lang="en-US" sz="1100" dirty="0" err="1"/>
              <a:t>Perpustakaan</a:t>
            </a:r>
            <a:r>
              <a:rPr lang="en-US" sz="1100" dirty="0"/>
              <a:t> </a:t>
            </a:r>
            <a:r>
              <a:rPr lang="en-US" sz="1100" dirty="0" err="1"/>
              <a:t>Kelompok</a:t>
            </a:r>
            <a:r>
              <a:rPr lang="en-US" sz="1100" dirty="0"/>
              <a:t> 4.&lt;/b&gt; All Rights Reserved.</a:t>
            </a:r>
          </a:p>
          <a:p>
            <a:pPr algn="just"/>
            <a:r>
              <a:rPr lang="en-US" sz="1100" dirty="0"/>
              <a:t>      &lt;/div&gt;</a:t>
            </a:r>
          </a:p>
          <a:p>
            <a:pPr algn="just"/>
            <a:r>
              <a:rPr lang="en-US" sz="1100" dirty="0"/>
              <a:t>      </a:t>
            </a:r>
          </a:p>
          <a:p>
            <a:pPr algn="just"/>
            <a:r>
              <a:rPr lang="en-US" sz="1100" dirty="0"/>
              <a:t>    &lt;/div&gt;</a:t>
            </a:r>
          </a:p>
          <a:p>
            <a:pPr algn="just"/>
            <a:r>
              <a:rPr lang="en-US" sz="1100" dirty="0"/>
              <a:t>  &lt;/div&gt;</a:t>
            </a:r>
          </a:p>
        </p:txBody>
      </p:sp>
      <p:sp>
        <p:nvSpPr>
          <p:cNvPr id="12" name="Rectangle 11"/>
          <p:cNvSpPr/>
          <p:nvPr/>
        </p:nvSpPr>
        <p:spPr>
          <a:xfrm>
            <a:off x="0" y="3573016"/>
            <a:ext cx="415242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HTML</a:t>
            </a:r>
            <a:endParaRPr lang="en-US" dirty="0"/>
          </a:p>
        </p:txBody>
      </p:sp>
      <p:sp>
        <p:nvSpPr>
          <p:cNvPr id="13" name="Rectangle 12"/>
          <p:cNvSpPr/>
          <p:nvPr/>
        </p:nvSpPr>
        <p:spPr>
          <a:xfrm>
            <a:off x="4427984" y="4038100"/>
            <a:ext cx="4164889" cy="17912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.copyright {</a:t>
            </a:r>
          </a:p>
          <a:p>
            <a:pPr algn="just"/>
            <a:r>
              <a:rPr lang="en-US" sz="1100" dirty="0"/>
              <a:t>  text-align: center;</a:t>
            </a:r>
          </a:p>
          <a:p>
            <a:pPr algn="just"/>
            <a:r>
              <a:rPr lang="en-US" sz="1100" dirty="0"/>
              <a:t>  width: 100%;</a:t>
            </a:r>
          </a:p>
          <a:p>
            <a:pPr algn="just"/>
            <a:r>
              <a:rPr lang="en-US" sz="1100" dirty="0"/>
              <a:t>  font-family: 'Comic sans </a:t>
            </a:r>
            <a:r>
              <a:rPr lang="en-US" sz="1100" dirty="0" err="1"/>
              <a:t>ms</a:t>
            </a:r>
            <a:r>
              <a:rPr lang="en-US" sz="1100" dirty="0"/>
              <a:t>';</a:t>
            </a:r>
          </a:p>
          <a:p>
            <a:pPr algn="just"/>
            <a:r>
              <a:rPr lang="en-US" sz="1100" dirty="0"/>
              <a:t>  padding: 30px 0;</a:t>
            </a:r>
          </a:p>
          <a:p>
            <a:pPr algn="just"/>
            <a:r>
              <a:rPr lang="en-US" sz="1100" dirty="0"/>
              <a:t>  background: #000;</a:t>
            </a:r>
          </a:p>
          <a:p>
            <a:pPr algn="just"/>
            <a:r>
              <a:rPr lang="en-US" sz="1100" dirty="0"/>
              <a:t>  color:#</a:t>
            </a:r>
            <a:r>
              <a:rPr lang="en-US" sz="1100" dirty="0" err="1"/>
              <a:t>fff</a:t>
            </a:r>
            <a:r>
              <a:rPr lang="en-US" sz="1100" dirty="0"/>
              <a:t>;</a:t>
            </a:r>
          </a:p>
          <a:p>
            <a:pPr algn="just"/>
            <a:endParaRPr lang="en-US" sz="1100" dirty="0"/>
          </a:p>
          <a:p>
            <a:pPr algn="just"/>
            <a:r>
              <a:rPr lang="en-US" sz="1100" dirty="0"/>
              <a:t>}</a:t>
            </a:r>
          </a:p>
        </p:txBody>
      </p:sp>
      <p:sp>
        <p:nvSpPr>
          <p:cNvPr id="14" name="Rectangle 13"/>
          <p:cNvSpPr/>
          <p:nvPr/>
        </p:nvSpPr>
        <p:spPr>
          <a:xfrm>
            <a:off x="4427984" y="3573016"/>
            <a:ext cx="415242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HTML</a:t>
            </a:r>
            <a:endParaRPr lang="en-US" dirty="0"/>
          </a:p>
        </p:txBody>
      </p:sp>
    </p:spTree>
    <p:extLst>
      <p:ext uri="{BB962C8B-B14F-4D97-AF65-F5344CB8AC3E}">
        <p14:creationId xmlns:p14="http://schemas.microsoft.com/office/powerpoint/2010/main" val="1017070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980728"/>
            <a:ext cx="8784976" cy="72008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@media screen and (min-width: 1100px</a:t>
            </a:r>
            <a:r>
              <a:rPr lang="en-US" sz="1100" dirty="0" smtClean="0"/>
              <a:t>)</a:t>
            </a:r>
            <a:r>
              <a:rPr lang="id-ID" sz="1100" dirty="0" smtClean="0"/>
              <a:t> = untuk mengatur ukuran layar yang lebih dari 1100px </a:t>
            </a:r>
          </a:p>
          <a:p>
            <a:pPr algn="just"/>
            <a:r>
              <a:rPr lang="en-US" sz="1100" dirty="0"/>
              <a:t>@media screen and (</a:t>
            </a:r>
            <a:r>
              <a:rPr lang="en-US" sz="1100" dirty="0" smtClean="0"/>
              <a:t>m</a:t>
            </a:r>
            <a:r>
              <a:rPr lang="id-ID" sz="1100" dirty="0" smtClean="0"/>
              <a:t>ax</a:t>
            </a:r>
            <a:r>
              <a:rPr lang="en-US" sz="1100" dirty="0" smtClean="0"/>
              <a:t>-width</a:t>
            </a:r>
            <a:r>
              <a:rPr lang="en-US" sz="1100" dirty="0"/>
              <a:t>: 1100px</a:t>
            </a:r>
            <a:r>
              <a:rPr lang="en-US" sz="1100" dirty="0" smtClean="0"/>
              <a:t>)</a:t>
            </a:r>
            <a:r>
              <a:rPr lang="id-ID" sz="1100" dirty="0" smtClean="0"/>
              <a:t> = untuk mengatur ukuran layar yang kurang dari 1100px</a:t>
            </a:r>
            <a:endParaRPr lang="en-US" sz="1100" dirty="0"/>
          </a:p>
        </p:txBody>
      </p:sp>
      <p:sp>
        <p:nvSpPr>
          <p:cNvPr id="3" name="Rectangle 2"/>
          <p:cNvSpPr/>
          <p:nvPr/>
        </p:nvSpPr>
        <p:spPr>
          <a:xfrm>
            <a:off x="179512" y="260647"/>
            <a:ext cx="8758692" cy="6222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RESPONSIF</a:t>
            </a:r>
            <a:endParaRPr lang="en-US" dirty="0"/>
          </a:p>
        </p:txBody>
      </p:sp>
      <p:sp>
        <p:nvSpPr>
          <p:cNvPr id="4" name="Rectangle 3"/>
          <p:cNvSpPr/>
          <p:nvPr/>
        </p:nvSpPr>
        <p:spPr>
          <a:xfrm>
            <a:off x="198220" y="2557546"/>
            <a:ext cx="8739984" cy="425583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100" dirty="0" smtClean="0"/>
              <a:t>Margin	: digunakan untuk memberikan jarak tepi elemen bagian luar</a:t>
            </a:r>
          </a:p>
          <a:p>
            <a:pPr marL="171450" indent="-171450" algn="just">
              <a:buFont typeface="Arial" pitchFamily="34" charset="0"/>
              <a:buChar char="•"/>
            </a:pPr>
            <a:r>
              <a:rPr lang="id-ID" sz="1100" dirty="0" smtClean="0"/>
              <a:t>Margin top :</a:t>
            </a:r>
            <a:r>
              <a:rPr lang="id-ID" sz="1100" dirty="0"/>
              <a:t> digunakan untuk memberikan jarak </a:t>
            </a:r>
            <a:r>
              <a:rPr lang="id-ID" sz="1100" dirty="0" smtClean="0"/>
              <a:t>tepi </a:t>
            </a:r>
            <a:r>
              <a:rPr lang="id-ID" sz="1100" dirty="0"/>
              <a:t>elemen bagian </a:t>
            </a:r>
            <a:r>
              <a:rPr lang="id-ID" sz="1100" dirty="0" smtClean="0"/>
              <a:t>luar disebelah atas</a:t>
            </a:r>
          </a:p>
          <a:p>
            <a:pPr marL="171450" indent="-171450" algn="just">
              <a:buFont typeface="Arial" pitchFamily="34" charset="0"/>
              <a:buChar char="•"/>
            </a:pPr>
            <a:r>
              <a:rPr lang="id-ID" sz="1100" dirty="0"/>
              <a:t>Margin </a:t>
            </a:r>
            <a:r>
              <a:rPr lang="id-ID" sz="1100" dirty="0" smtClean="0"/>
              <a:t>right </a:t>
            </a:r>
            <a:r>
              <a:rPr lang="id-ID" sz="1100" dirty="0"/>
              <a:t>: digunakan untuk memberikan jarak </a:t>
            </a:r>
            <a:r>
              <a:rPr lang="id-ID" sz="1100" dirty="0" smtClean="0"/>
              <a:t>tepi </a:t>
            </a:r>
            <a:r>
              <a:rPr lang="id-ID" sz="1100" dirty="0"/>
              <a:t>elemen bagian luar disebelah </a:t>
            </a:r>
            <a:r>
              <a:rPr lang="id-ID" sz="1100" dirty="0" smtClean="0"/>
              <a:t>kanan</a:t>
            </a:r>
          </a:p>
          <a:p>
            <a:pPr marL="171450" indent="-171450" algn="just">
              <a:buFont typeface="Arial" pitchFamily="34" charset="0"/>
              <a:buChar char="•"/>
            </a:pPr>
            <a:r>
              <a:rPr lang="id-ID" sz="1100" dirty="0"/>
              <a:t>Margin </a:t>
            </a:r>
            <a:r>
              <a:rPr lang="id-ID" sz="1100" dirty="0" smtClean="0"/>
              <a:t>bottom </a:t>
            </a:r>
            <a:r>
              <a:rPr lang="id-ID" sz="1100" dirty="0"/>
              <a:t>: digunakan untuk memberikan jarak </a:t>
            </a:r>
            <a:r>
              <a:rPr lang="id-ID" sz="1100" dirty="0" smtClean="0"/>
              <a:t>tepi </a:t>
            </a:r>
            <a:r>
              <a:rPr lang="id-ID" sz="1100" dirty="0"/>
              <a:t>elemen bagian luar disebelah </a:t>
            </a:r>
            <a:r>
              <a:rPr lang="id-ID" sz="1100" dirty="0" smtClean="0"/>
              <a:t>bawah</a:t>
            </a:r>
            <a:endParaRPr lang="id-ID" sz="1100" dirty="0"/>
          </a:p>
          <a:p>
            <a:pPr marL="171450" indent="-171450" algn="just">
              <a:buFont typeface="Arial" pitchFamily="34" charset="0"/>
              <a:buChar char="•"/>
            </a:pPr>
            <a:r>
              <a:rPr lang="id-ID" sz="1100" dirty="0"/>
              <a:t>Margin </a:t>
            </a:r>
            <a:r>
              <a:rPr lang="id-ID" sz="1100" dirty="0" smtClean="0"/>
              <a:t>left </a:t>
            </a:r>
            <a:r>
              <a:rPr lang="id-ID" sz="1100" dirty="0"/>
              <a:t>: digunakan untuk memberikan jarak </a:t>
            </a:r>
            <a:r>
              <a:rPr lang="id-ID" sz="1100" dirty="0" smtClean="0"/>
              <a:t>tepi </a:t>
            </a:r>
            <a:r>
              <a:rPr lang="id-ID" sz="1100" dirty="0"/>
              <a:t>elemen bagian luar disebelah </a:t>
            </a:r>
            <a:r>
              <a:rPr lang="id-ID" sz="1100" dirty="0" smtClean="0"/>
              <a:t>kiri</a:t>
            </a:r>
          </a:p>
          <a:p>
            <a:pPr marL="171450" indent="-171450" algn="just">
              <a:buFont typeface="Arial" pitchFamily="34" charset="0"/>
              <a:buChar char="•"/>
            </a:pPr>
            <a:endParaRPr lang="id-ID" sz="1100" dirty="0"/>
          </a:p>
          <a:p>
            <a:pPr algn="just"/>
            <a:r>
              <a:rPr lang="id-ID" sz="1100" dirty="0" smtClean="0"/>
              <a:t>Padding	: </a:t>
            </a:r>
            <a:r>
              <a:rPr lang="id-ID" sz="1100" dirty="0"/>
              <a:t>digunakan untuk memberikan jarak tepi elemen bagian </a:t>
            </a:r>
            <a:r>
              <a:rPr lang="id-ID" sz="1100" dirty="0" smtClean="0"/>
              <a:t>dalam</a:t>
            </a:r>
          </a:p>
          <a:p>
            <a:pPr marL="171450" indent="-171450" algn="just">
              <a:buFont typeface="Arial" pitchFamily="34" charset="0"/>
              <a:buChar char="•"/>
            </a:pPr>
            <a:r>
              <a:rPr lang="id-ID" sz="1100" dirty="0" smtClean="0"/>
              <a:t>padding </a:t>
            </a:r>
            <a:r>
              <a:rPr lang="id-ID" sz="1100" dirty="0"/>
              <a:t>top : digunakan untuk memberikan jarak tep elemen bagian </a:t>
            </a:r>
            <a:r>
              <a:rPr lang="id-ID" sz="1100" dirty="0" smtClean="0"/>
              <a:t>dalam </a:t>
            </a:r>
            <a:r>
              <a:rPr lang="id-ID" sz="1100" dirty="0"/>
              <a:t>disebelah atas</a:t>
            </a:r>
          </a:p>
          <a:p>
            <a:pPr marL="171450" indent="-171450" algn="just">
              <a:buFont typeface="Arial" pitchFamily="34" charset="0"/>
              <a:buChar char="•"/>
            </a:pPr>
            <a:r>
              <a:rPr lang="id-ID" sz="1100" dirty="0"/>
              <a:t>padding</a:t>
            </a:r>
            <a:r>
              <a:rPr lang="id-ID" sz="1100" dirty="0" smtClean="0"/>
              <a:t> </a:t>
            </a:r>
            <a:r>
              <a:rPr lang="id-ID" sz="1100" dirty="0"/>
              <a:t>right : digunakan untuk memberikan jarak </a:t>
            </a:r>
            <a:r>
              <a:rPr lang="id-ID" sz="1100" dirty="0" smtClean="0"/>
              <a:t>tepi </a:t>
            </a:r>
            <a:r>
              <a:rPr lang="id-ID" sz="1100" dirty="0"/>
              <a:t>elemen bagian </a:t>
            </a:r>
            <a:r>
              <a:rPr lang="id-ID" sz="1100" dirty="0" smtClean="0"/>
              <a:t>dalam disebelah </a:t>
            </a:r>
            <a:r>
              <a:rPr lang="id-ID" sz="1100" dirty="0"/>
              <a:t>kanan</a:t>
            </a:r>
          </a:p>
          <a:p>
            <a:pPr marL="171450" indent="-171450" algn="just">
              <a:buFont typeface="Arial" pitchFamily="34" charset="0"/>
              <a:buChar char="•"/>
            </a:pPr>
            <a:r>
              <a:rPr lang="id-ID" sz="1100" dirty="0"/>
              <a:t>padding </a:t>
            </a:r>
            <a:r>
              <a:rPr lang="id-ID" sz="1100" dirty="0" smtClean="0"/>
              <a:t>bottom </a:t>
            </a:r>
            <a:r>
              <a:rPr lang="id-ID" sz="1100" dirty="0"/>
              <a:t>: digunakan untuk memberikan jarak </a:t>
            </a:r>
            <a:r>
              <a:rPr lang="id-ID" sz="1100" dirty="0" smtClean="0"/>
              <a:t>tepi </a:t>
            </a:r>
            <a:r>
              <a:rPr lang="id-ID" sz="1100" dirty="0"/>
              <a:t>elemen bagian dalam</a:t>
            </a:r>
            <a:r>
              <a:rPr lang="id-ID" sz="1100" dirty="0" smtClean="0"/>
              <a:t> </a:t>
            </a:r>
            <a:r>
              <a:rPr lang="id-ID" sz="1100" dirty="0"/>
              <a:t>disebelah bawah</a:t>
            </a:r>
          </a:p>
          <a:p>
            <a:pPr marL="171450" indent="-171450" algn="just">
              <a:buFont typeface="Arial" pitchFamily="34" charset="0"/>
              <a:buChar char="•"/>
            </a:pPr>
            <a:r>
              <a:rPr lang="id-ID" sz="1100" dirty="0"/>
              <a:t>padding</a:t>
            </a:r>
            <a:r>
              <a:rPr lang="id-ID" sz="1100" dirty="0" smtClean="0"/>
              <a:t> </a:t>
            </a:r>
            <a:r>
              <a:rPr lang="id-ID" sz="1100" dirty="0"/>
              <a:t>left : digunakan untuk memberikan jarak </a:t>
            </a:r>
            <a:r>
              <a:rPr lang="id-ID" sz="1100" dirty="0" smtClean="0"/>
              <a:t>tepi </a:t>
            </a:r>
            <a:r>
              <a:rPr lang="id-ID" sz="1100" dirty="0"/>
              <a:t>elemen bagian dalam</a:t>
            </a:r>
            <a:r>
              <a:rPr lang="id-ID" sz="1100" dirty="0" smtClean="0"/>
              <a:t> </a:t>
            </a:r>
            <a:r>
              <a:rPr lang="id-ID" sz="1100" dirty="0"/>
              <a:t>disebelah </a:t>
            </a:r>
            <a:r>
              <a:rPr lang="id-ID" sz="1100" dirty="0" smtClean="0"/>
              <a:t>kiri</a:t>
            </a:r>
          </a:p>
          <a:p>
            <a:pPr algn="just"/>
            <a:endParaRPr lang="id-ID" sz="1100" dirty="0" smtClean="0"/>
          </a:p>
          <a:p>
            <a:pPr algn="just"/>
            <a:r>
              <a:rPr lang="id-ID" sz="1100" dirty="0" smtClean="0"/>
              <a:t>Font-family	: digunakan untuk merubah jenis font</a:t>
            </a:r>
          </a:p>
          <a:p>
            <a:pPr algn="just"/>
            <a:r>
              <a:rPr lang="id-ID" sz="1100" dirty="0" smtClean="0"/>
              <a:t>Text-decoration	: digunakan untuk mengatur efek garis pada suatu kata diHTML</a:t>
            </a:r>
          </a:p>
          <a:p>
            <a:pPr algn="just"/>
            <a:r>
              <a:rPr lang="id-ID" sz="1100" dirty="0" smtClean="0"/>
              <a:t>Width	: digunakan untuk mengatur lebar suatu elemen di HTML</a:t>
            </a:r>
          </a:p>
          <a:p>
            <a:pPr algn="just"/>
            <a:endParaRPr lang="id-ID" sz="1100" dirty="0" smtClean="0"/>
          </a:p>
          <a:p>
            <a:pPr algn="just"/>
            <a:r>
              <a:rPr lang="id-ID" sz="1100" dirty="0" smtClean="0"/>
              <a:t>Position	: digunakan </a:t>
            </a:r>
            <a:r>
              <a:rPr lang="id-ID" sz="1100" dirty="0"/>
              <a:t>untuk </a:t>
            </a:r>
            <a:r>
              <a:rPr lang="id-ID" sz="1100" dirty="0" smtClean="0"/>
              <a:t>mengatur posisi sebuah elemen di HTML</a:t>
            </a:r>
          </a:p>
          <a:p>
            <a:pPr marL="171450" indent="-171450" algn="just">
              <a:buFont typeface="Arial" pitchFamily="34" charset="0"/>
              <a:buChar char="•"/>
            </a:pPr>
            <a:r>
              <a:rPr lang="id-ID" sz="1100" dirty="0" smtClean="0"/>
              <a:t>Position –relative : memungkinkan posisi elemen berhubungan dengan wadah div nya</a:t>
            </a:r>
          </a:p>
          <a:p>
            <a:pPr marL="171450" indent="-171450" algn="just">
              <a:buFont typeface="Arial" pitchFamily="34" charset="0"/>
              <a:buChar char="•"/>
            </a:pPr>
            <a:r>
              <a:rPr lang="id-ID" sz="1100" dirty="0" smtClean="0"/>
              <a:t>Position-absolute : </a:t>
            </a:r>
            <a:r>
              <a:rPr lang="id-ID" sz="1100" dirty="0"/>
              <a:t>memungkinkan </a:t>
            </a:r>
            <a:r>
              <a:rPr lang="id-ID" sz="1100" dirty="0" smtClean="0"/>
              <a:t>untuk menghapus dari wadah div nya dengan deklarasi Top, right, bottom ,left</a:t>
            </a:r>
          </a:p>
          <a:p>
            <a:pPr marL="171450" indent="-171450" algn="just">
              <a:buFont typeface="Arial" pitchFamily="34" charset="0"/>
              <a:buChar char="•"/>
            </a:pPr>
            <a:r>
              <a:rPr lang="id-ID" sz="1100" dirty="0" smtClean="0"/>
              <a:t>position- sticky  : elemen akan bernlai relative hingga melewati tampilan halaman browser akan menempel/sticky</a:t>
            </a:r>
          </a:p>
          <a:p>
            <a:pPr marL="171450" indent="-171450" algn="just">
              <a:buFont typeface="Arial" pitchFamily="34" charset="0"/>
              <a:buChar char="•"/>
            </a:pPr>
            <a:r>
              <a:rPr lang="id-ID" sz="1100" dirty="0" smtClean="0"/>
              <a:t>position-webkit  </a:t>
            </a:r>
            <a:r>
              <a:rPr lang="id-ID" sz="1100" dirty="0"/>
              <a:t>sticky  </a:t>
            </a:r>
            <a:r>
              <a:rPr lang="id-ID" sz="1100" dirty="0" smtClean="0"/>
              <a:t>:</a:t>
            </a:r>
            <a:r>
              <a:rPr lang="id-ID" sz="1100" dirty="0"/>
              <a:t> tampilan halaman browser akan </a:t>
            </a:r>
            <a:r>
              <a:rPr lang="id-ID" sz="1100" dirty="0" smtClean="0"/>
              <a:t>menempel secara web sticky</a:t>
            </a:r>
          </a:p>
          <a:p>
            <a:pPr marL="171450" indent="-171450" algn="just">
              <a:buFont typeface="Arial" pitchFamily="34" charset="0"/>
              <a:buChar char="•"/>
            </a:pPr>
            <a:endParaRPr lang="en-US" sz="1100" dirty="0"/>
          </a:p>
        </p:txBody>
      </p:sp>
      <p:sp>
        <p:nvSpPr>
          <p:cNvPr id="5" name="Rectangle 4"/>
          <p:cNvSpPr/>
          <p:nvPr/>
        </p:nvSpPr>
        <p:spPr>
          <a:xfrm>
            <a:off x="179512" y="1898576"/>
            <a:ext cx="8758692" cy="6222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Atribut atribut digunakan di css</a:t>
            </a:r>
            <a:endParaRPr lang="en-US" dirty="0"/>
          </a:p>
        </p:txBody>
      </p:sp>
    </p:spTree>
    <p:extLst>
      <p:ext uri="{BB962C8B-B14F-4D97-AF65-F5344CB8AC3E}">
        <p14:creationId xmlns:p14="http://schemas.microsoft.com/office/powerpoint/2010/main" val="318250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620688"/>
            <a:ext cx="8928992" cy="604867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200" dirty="0"/>
              <a:t>Float	: digunakan untuk mengatur letak elemen secara horizontal</a:t>
            </a:r>
          </a:p>
          <a:p>
            <a:pPr algn="just"/>
            <a:r>
              <a:rPr lang="id-ID" sz="1200" dirty="0"/>
              <a:t>Font-size	: digunakan untuk mengatur ukuran font pada suatu elemen</a:t>
            </a:r>
          </a:p>
          <a:p>
            <a:pPr algn="just"/>
            <a:r>
              <a:rPr lang="id-ID" sz="1200" dirty="0"/>
              <a:t>Font-weight	: digunakan untuk mengatur ketebalan font pada suatu elemen</a:t>
            </a:r>
          </a:p>
          <a:p>
            <a:pPr algn="just"/>
            <a:endParaRPr lang="id-ID" sz="1200" dirty="0"/>
          </a:p>
          <a:p>
            <a:pPr algn="just"/>
            <a:r>
              <a:rPr lang="id-ID" sz="1200" dirty="0"/>
              <a:t>Border	: digunakan untuk membuat garis tepi pada suatu elemen di HTML</a:t>
            </a:r>
          </a:p>
          <a:p>
            <a:pPr marL="171450" indent="-171450" algn="just">
              <a:buFont typeface="Arial" pitchFamily="34" charset="0"/>
              <a:buChar char="•"/>
            </a:pPr>
            <a:r>
              <a:rPr lang="id-ID" sz="1200" dirty="0"/>
              <a:t>Border-radius   : digunakan untuk menambahkan lengkungan disetiap sudut elemen </a:t>
            </a:r>
          </a:p>
          <a:p>
            <a:pPr marL="171450" indent="-171450" algn="just">
              <a:buFont typeface="Arial" pitchFamily="34" charset="0"/>
              <a:buChar char="•"/>
            </a:pPr>
            <a:r>
              <a:rPr lang="id-ID" sz="1200" dirty="0"/>
              <a:t>Border-bottom : digunakan untuk mengatur style garis tepi  yang terletak dibagian bawah</a:t>
            </a:r>
          </a:p>
          <a:p>
            <a:pPr algn="just"/>
            <a:endParaRPr lang="id-ID" sz="1200" dirty="0"/>
          </a:p>
          <a:p>
            <a:pPr algn="just"/>
            <a:r>
              <a:rPr lang="id-ID" sz="1200" dirty="0"/>
              <a:t>Background-color  : digunakan untuk mengatur pewarnaan latar belakang pada suatu elemen </a:t>
            </a:r>
          </a:p>
          <a:p>
            <a:pPr algn="just"/>
            <a:r>
              <a:rPr lang="id-ID" sz="1200" dirty="0"/>
              <a:t>Color	: digunakan untuk memberi atau mengubah warna tulisan pada suatu tag atau elemen di HTML</a:t>
            </a:r>
          </a:p>
          <a:p>
            <a:pPr algn="just"/>
            <a:r>
              <a:rPr lang="id-ID" sz="1200" dirty="0"/>
              <a:t>Display	: digunakan untuk mengatur suatu tampilan elemen </a:t>
            </a:r>
          </a:p>
          <a:p>
            <a:pPr algn="just"/>
            <a:r>
              <a:rPr lang="id-ID" sz="1200" dirty="0"/>
              <a:t>Line-height	: digunakan untuk mengatur  jarak antar paragraf didalam sebuah halaman HTML</a:t>
            </a:r>
          </a:p>
          <a:p>
            <a:pPr algn="just"/>
            <a:r>
              <a:rPr lang="id-ID" sz="1200" dirty="0"/>
              <a:t>Background	: digunakan untuk mengatur  efek latar belakang pada suatu elemen </a:t>
            </a:r>
          </a:p>
          <a:p>
            <a:pPr algn="just"/>
            <a:r>
              <a:rPr lang="id-ID" sz="1200" dirty="0"/>
              <a:t>Z-index	: digunakan untuk mengatur  tumpukan suatu elemen di HTML</a:t>
            </a:r>
          </a:p>
          <a:p>
            <a:pPr algn="just"/>
            <a:r>
              <a:rPr lang="id-ID" sz="1200" dirty="0"/>
              <a:t>List-style-type	: digunakan untuk menentukan  list-style –type gaya penanda atau marker  pada tiap list nantinya</a:t>
            </a:r>
          </a:p>
          <a:p>
            <a:pPr algn="just"/>
            <a:r>
              <a:rPr lang="id-ID" sz="1200" dirty="0"/>
              <a:t>Overflow	: properti yang dapat  digunakan untuk menentukan suatu konten akan ditambahkan scrollbar ketika konten yang terdapat pada 		  elemen tidak cukup muat</a:t>
            </a:r>
          </a:p>
          <a:p>
            <a:pPr algn="just"/>
            <a:r>
              <a:rPr lang="id-ID" sz="1200" dirty="0"/>
              <a:t>Text-align	: digunakan untuk mengatur  perataan kalimat atau </a:t>
            </a:r>
            <a:r>
              <a:rPr lang="id-ID" sz="1200" dirty="0" smtClean="0"/>
              <a:t>paragraf</a:t>
            </a:r>
            <a:endParaRPr lang="id-ID" sz="1200" dirty="0"/>
          </a:p>
          <a:p>
            <a:pPr algn="just"/>
            <a:r>
              <a:rPr lang="id-ID" sz="1200" dirty="0"/>
              <a:t>Box-shadow	: digunakan untuk membuat bayangan  untuk kotak atau elemen  </a:t>
            </a:r>
            <a:r>
              <a:rPr lang="id-ID" sz="1200" dirty="0" smtClean="0"/>
              <a:t>kontainer</a:t>
            </a:r>
          </a:p>
          <a:p>
            <a:pPr algn="just"/>
            <a:endParaRPr lang="id-ID" sz="1200" dirty="0"/>
          </a:p>
          <a:p>
            <a:pPr algn="just"/>
            <a:r>
              <a:rPr lang="id-ID" sz="1200" dirty="0"/>
              <a:t>Transition	: efek transisi yang memungkinkan sebuah elemen secara bertahap berubah dari sutu gaya ke yang </a:t>
            </a:r>
            <a:r>
              <a:rPr lang="id-ID" sz="1200" dirty="0" smtClean="0"/>
              <a:t>lain</a:t>
            </a:r>
          </a:p>
          <a:p>
            <a:pPr marL="171450" indent="-171450" algn="just">
              <a:buFont typeface="Arial" pitchFamily="34" charset="0"/>
              <a:buChar char="•"/>
            </a:pPr>
            <a:r>
              <a:rPr lang="id-ID" sz="1200" dirty="0" smtClean="0"/>
              <a:t>Transition ease out : menentukan efek transisis dengan akhir yang lambat</a:t>
            </a:r>
          </a:p>
          <a:p>
            <a:pPr marL="171450" indent="-171450" algn="just">
              <a:buFont typeface="Arial" pitchFamily="34" charset="0"/>
              <a:buChar char="•"/>
            </a:pPr>
            <a:r>
              <a:rPr lang="id-ID" sz="1200" dirty="0" smtClean="0"/>
              <a:t>Transition all ease   :</a:t>
            </a:r>
            <a:r>
              <a:rPr lang="id-ID" sz="1200" dirty="0"/>
              <a:t> menentukan efek transisis dengan </a:t>
            </a:r>
            <a:r>
              <a:rPr lang="id-ID" sz="1200" dirty="0" smtClean="0"/>
              <a:t>awal  dan akhir  </a:t>
            </a:r>
            <a:r>
              <a:rPr lang="id-ID" sz="1200" dirty="0"/>
              <a:t>yang </a:t>
            </a:r>
            <a:r>
              <a:rPr lang="id-ID" sz="1200" dirty="0" smtClean="0"/>
              <a:t>pelan / lambat</a:t>
            </a:r>
          </a:p>
          <a:p>
            <a:pPr marL="171450" indent="-171450" algn="just">
              <a:buFont typeface="Arial" pitchFamily="34" charset="0"/>
              <a:buChar char="•"/>
            </a:pPr>
            <a:endParaRPr lang="id-ID" sz="1200" dirty="0"/>
          </a:p>
          <a:p>
            <a:pPr algn="just"/>
            <a:r>
              <a:rPr lang="id-ID" sz="1200" dirty="0"/>
              <a:t>Outline	: garis yang berada disekitar elemen, tepanya diluar border / membuat elemen agar terlihat lebih menonjol</a:t>
            </a:r>
          </a:p>
          <a:p>
            <a:pPr algn="just"/>
            <a:r>
              <a:rPr lang="id-ID" sz="1200" dirty="0"/>
              <a:t>Cursor	: digunakan untuk  mendefinisikan  tipe cursor ( pointer mouse ) yang ingin kita </a:t>
            </a:r>
            <a:r>
              <a:rPr lang="id-ID" sz="1200" dirty="0" smtClean="0"/>
              <a:t>ubah</a:t>
            </a:r>
          </a:p>
          <a:p>
            <a:pPr algn="just"/>
            <a:r>
              <a:rPr lang="id-ID" sz="1200" dirty="0" smtClean="0"/>
              <a:t>Letter-spacing	: </a:t>
            </a:r>
            <a:r>
              <a:rPr lang="id-ID" sz="1200" dirty="0"/>
              <a:t>digunakan untuk </a:t>
            </a:r>
            <a:r>
              <a:rPr lang="id-ID" sz="1200" dirty="0" smtClean="0"/>
              <a:t>mengatur jaraka atau spasi antar huruf</a:t>
            </a:r>
          </a:p>
          <a:p>
            <a:pPr algn="just"/>
            <a:r>
              <a:rPr lang="id-ID" sz="1200" dirty="0" smtClean="0"/>
              <a:t>Content	: digunakan untuk memasukkan atau menyisipkan sebuah karakter lain kedalam tag HTML</a:t>
            </a:r>
          </a:p>
          <a:p>
            <a:pPr algn="just"/>
            <a:r>
              <a:rPr lang="id-ID" sz="1200" dirty="0" smtClean="0"/>
              <a:t>Box-sizing	: </a:t>
            </a:r>
            <a:r>
              <a:rPr lang="id-ID" sz="1200" dirty="0"/>
              <a:t>digunakan </a:t>
            </a:r>
            <a:r>
              <a:rPr lang="id-ID" sz="1200" dirty="0" smtClean="0"/>
              <a:t>untuk merubah kalkulasi dalam mengukur lebar elemen</a:t>
            </a:r>
          </a:p>
          <a:p>
            <a:pPr algn="just"/>
            <a:r>
              <a:rPr lang="id-ID" sz="1200" dirty="0" smtClean="0"/>
              <a:t>Top	: </a:t>
            </a:r>
            <a:r>
              <a:rPr lang="id-ID" sz="1200" dirty="0"/>
              <a:t>digunakan untuk </a:t>
            </a:r>
            <a:r>
              <a:rPr lang="id-ID" sz="1200" dirty="0" smtClean="0"/>
              <a:t>mengatur jarak atas</a:t>
            </a:r>
          </a:p>
          <a:p>
            <a:pPr algn="just"/>
            <a:r>
              <a:rPr lang="id-ID" sz="1200" dirty="0" smtClean="0"/>
              <a:t>Left 	: </a:t>
            </a:r>
            <a:r>
              <a:rPr lang="id-ID" sz="1200" dirty="0"/>
              <a:t>digunakan untuk </a:t>
            </a:r>
            <a:r>
              <a:rPr lang="id-ID" sz="1200" dirty="0" smtClean="0"/>
              <a:t> jarak kiri</a:t>
            </a:r>
          </a:p>
          <a:p>
            <a:pPr algn="just"/>
            <a:endParaRPr lang="id-ID" sz="1200" dirty="0" smtClean="0"/>
          </a:p>
        </p:txBody>
      </p:sp>
      <p:sp>
        <p:nvSpPr>
          <p:cNvPr id="3" name="Rectangle 2"/>
          <p:cNvSpPr/>
          <p:nvPr/>
        </p:nvSpPr>
        <p:spPr>
          <a:xfrm>
            <a:off x="120426" y="-78168"/>
            <a:ext cx="8916069" cy="6222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Atribut atribut digunakan di css</a:t>
            </a:r>
            <a:endParaRPr lang="en-US" dirty="0"/>
          </a:p>
        </p:txBody>
      </p:sp>
    </p:spTree>
    <p:extLst>
      <p:ext uri="{BB962C8B-B14F-4D97-AF65-F5344CB8AC3E}">
        <p14:creationId xmlns:p14="http://schemas.microsoft.com/office/powerpoint/2010/main" val="1004516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620688"/>
            <a:ext cx="8928992" cy="604867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200" dirty="0" smtClean="0"/>
              <a:t>Justify  content 	: digunakan untuk mensejajarkan item-item diantara flexbox agar container dari flexbox tersebut bisa 		                            mendistribusikan ruang kosong yang tersisa ketika item flex dalam satu baris tersebut tidak fleksibel atau 		  meskipun fleksibel tapi sudah mencapai batas maksimum</a:t>
            </a:r>
          </a:p>
          <a:p>
            <a:pPr algn="just"/>
            <a:r>
              <a:rPr lang="id-ID" sz="1200" dirty="0" smtClean="0"/>
              <a:t>Flex-direction		: menetapkan bagaimana item flekseibel ditempatkan dalam wadah fleksibel</a:t>
            </a:r>
          </a:p>
          <a:p>
            <a:pPr algn="just"/>
            <a:r>
              <a:rPr lang="id-ID" sz="1200" dirty="0" smtClean="0"/>
              <a:t>Align item		: mendefinisikan bagaimana item-item pada container flex tersebut diletakkan sepanjang garis tegak lurus pada 		  sumbu utama (cross-axis)</a:t>
            </a:r>
          </a:p>
          <a:p>
            <a:pPr algn="just"/>
            <a:r>
              <a:rPr lang="id-ID" sz="1200" dirty="0" smtClean="0"/>
              <a:t>Height		: digunakan untk mengatur jarak antar paragraf didalam sebuah halaman website</a:t>
            </a:r>
          </a:p>
          <a:p>
            <a:pPr algn="just"/>
            <a:endParaRPr lang="id-ID" sz="1200" dirty="0" smtClean="0"/>
          </a:p>
          <a:p>
            <a:pPr algn="just"/>
            <a:r>
              <a:rPr lang="id-ID" sz="1200" dirty="0"/>
              <a:t>transform	</a:t>
            </a:r>
            <a:r>
              <a:rPr lang="id-ID" sz="1200" dirty="0" smtClean="0"/>
              <a:t>	: </a:t>
            </a:r>
            <a:r>
              <a:rPr lang="id-ID" sz="1200" dirty="0"/>
              <a:t>digunakan untuk memindahkan sebuah element.</a:t>
            </a:r>
          </a:p>
          <a:p>
            <a:pPr marL="171450" indent="-171450" algn="just">
              <a:buFont typeface="Arial" pitchFamily="34" charset="0"/>
              <a:buChar char="•"/>
            </a:pPr>
            <a:r>
              <a:rPr lang="id-ID" sz="1200" dirty="0" smtClean="0"/>
              <a:t>Transform scale 	:  digunalkan untuk melebarkan atau menjauhkan elemen dengan menambah atau mengurangi ukuran elemen </a:t>
            </a:r>
          </a:p>
          <a:p>
            <a:pPr marL="171450" indent="-171450" algn="just">
              <a:buFont typeface="Arial" pitchFamily="34" charset="0"/>
              <a:buChar char="•"/>
            </a:pPr>
            <a:r>
              <a:rPr lang="id-ID" sz="1200" dirty="0" smtClean="0"/>
              <a:t>Transform style : preserve -3d    :  menentukan bahwa elemen  anak akan mempertahankan posisi 3D</a:t>
            </a:r>
          </a:p>
          <a:p>
            <a:pPr marL="171450" indent="-171450" algn="just">
              <a:buFont typeface="Arial" pitchFamily="34" charset="0"/>
              <a:buChar char="•"/>
            </a:pPr>
            <a:endParaRPr lang="id-ID" sz="1200" dirty="0" smtClean="0"/>
          </a:p>
          <a:p>
            <a:pPr algn="just"/>
            <a:r>
              <a:rPr lang="id-ID" sz="1200" dirty="0" smtClean="0"/>
              <a:t>Animation		:  fitur untuk memungkinkan  membuat berbagai animasi dasar</a:t>
            </a:r>
          </a:p>
          <a:p>
            <a:pPr algn="just"/>
            <a:r>
              <a:rPr lang="id-ID" sz="1200" dirty="0" smtClean="0"/>
              <a:t>@keyframes		:  untuk mendefinisikan animasi pada sebuah elemen </a:t>
            </a:r>
          </a:p>
          <a:p>
            <a:pPr algn="just"/>
            <a:r>
              <a:rPr lang="id-ID" sz="1200" dirty="0" smtClean="0"/>
              <a:t>Object fit		:  untuk mengatasi bagaimana sebuah gambar /video membesar atau mengecil nya sendiri  untuk mengisi box		   konten. Hal ini diperlukan ketika sebuah foto yang kita miliki mempunyai  ukuran  atau aspek yang berbeda 		   rasio dari tempat yang ditunjuk sebagai layout</a:t>
            </a:r>
          </a:p>
          <a:p>
            <a:pPr algn="just"/>
            <a:r>
              <a:rPr lang="id-ID" sz="1200" dirty="0" smtClean="0"/>
              <a:t>Clip path polygon	: jalur pemotongan yang menggunakan SVG atau bentuk lain untuk menentukan area elemen HTML yang 		   terlihat</a:t>
            </a:r>
          </a:p>
          <a:p>
            <a:pPr algn="just"/>
            <a:endParaRPr lang="id-ID" sz="1200" dirty="0"/>
          </a:p>
          <a:p>
            <a:pPr algn="just"/>
            <a:endParaRPr lang="id-ID" sz="1200" dirty="0" smtClean="0"/>
          </a:p>
          <a:p>
            <a:pPr algn="just"/>
            <a:r>
              <a:rPr lang="id-ID" sz="1200" dirty="0" smtClean="0"/>
              <a:t>Hover		: efek yang berfungsi apabila kursor berada diatas suatu objek tertentu </a:t>
            </a:r>
          </a:p>
          <a:p>
            <a:pPr algn="just"/>
            <a:endParaRPr lang="id-ID" sz="1200" dirty="0" smtClean="0"/>
          </a:p>
          <a:p>
            <a:pPr algn="just"/>
            <a:r>
              <a:rPr lang="id-ID" sz="1200" dirty="0"/>
              <a:t>	</a:t>
            </a:r>
            <a:endParaRPr lang="id-ID" sz="1200" dirty="0" smtClean="0"/>
          </a:p>
          <a:p>
            <a:pPr algn="just"/>
            <a:endParaRPr lang="id-ID" sz="1200" dirty="0" smtClean="0"/>
          </a:p>
          <a:p>
            <a:pPr algn="just"/>
            <a:endParaRPr lang="id-ID" sz="1200" dirty="0" smtClean="0"/>
          </a:p>
          <a:p>
            <a:pPr algn="just"/>
            <a:endParaRPr lang="id-ID" sz="1200" dirty="0"/>
          </a:p>
        </p:txBody>
      </p:sp>
      <p:sp>
        <p:nvSpPr>
          <p:cNvPr id="3" name="Rectangle 2"/>
          <p:cNvSpPr/>
          <p:nvPr/>
        </p:nvSpPr>
        <p:spPr>
          <a:xfrm>
            <a:off x="120426" y="-78168"/>
            <a:ext cx="8916069" cy="6222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Atribut atribut digunakan di css</a:t>
            </a:r>
            <a:endParaRPr lang="en-US" dirty="0"/>
          </a:p>
        </p:txBody>
      </p:sp>
    </p:spTree>
    <p:extLst>
      <p:ext uri="{BB962C8B-B14F-4D97-AF65-F5344CB8AC3E}">
        <p14:creationId xmlns:p14="http://schemas.microsoft.com/office/powerpoint/2010/main" val="3484484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856984" cy="659735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400" dirty="0" smtClean="0">
                <a:solidFill>
                  <a:schemeClr val="bg1"/>
                </a:solidFill>
              </a:rPr>
              <a:t>Tag-tag yang digunakan </a:t>
            </a:r>
            <a:r>
              <a:rPr lang="id-ID" sz="1400" dirty="0" smtClean="0">
                <a:solidFill>
                  <a:schemeClr val="bg1"/>
                </a:solidFill>
              </a:rPr>
              <a:t>:</a:t>
            </a:r>
          </a:p>
          <a:p>
            <a:endParaRPr lang="id-ID" sz="1400" dirty="0" smtClean="0">
              <a:solidFill>
                <a:schemeClr val="bg1"/>
              </a:solidFill>
            </a:endParaRPr>
          </a:p>
          <a:p>
            <a:pPr marL="285750" indent="-285750">
              <a:lnSpc>
                <a:spcPct val="150000"/>
              </a:lnSpc>
              <a:buFont typeface="Arial" pitchFamily="34" charset="0"/>
              <a:buChar char="•"/>
            </a:pPr>
            <a:r>
              <a:rPr lang="id-ID" sz="1400" dirty="0" smtClean="0">
                <a:solidFill>
                  <a:schemeClr val="bg1"/>
                </a:solidFill>
              </a:rPr>
              <a:t>Tag &lt;div&gt; </a:t>
            </a:r>
            <a:r>
              <a:rPr lang="id-ID" sz="1400" dirty="0" smtClean="0">
                <a:solidFill>
                  <a:schemeClr val="bg1"/>
                </a:solidFill>
              </a:rPr>
              <a:t>: untuk mengelomokkan elemen elemen /tag –tag agar menjadi suatu grup</a:t>
            </a:r>
          </a:p>
          <a:p>
            <a:pPr marL="285750" indent="-285750">
              <a:lnSpc>
                <a:spcPct val="150000"/>
              </a:lnSpc>
              <a:buFont typeface="Arial" pitchFamily="34" charset="0"/>
              <a:buChar char="•"/>
            </a:pPr>
            <a:r>
              <a:rPr lang="id-ID" sz="1400" dirty="0" smtClean="0">
                <a:solidFill>
                  <a:schemeClr val="bg1"/>
                </a:solidFill>
              </a:rPr>
              <a:t>Tag &lt;nav&gt; :  wadah dari link yang akan mendirect kita kehalaman lain</a:t>
            </a:r>
          </a:p>
          <a:p>
            <a:pPr marL="285750" indent="-285750">
              <a:lnSpc>
                <a:spcPct val="150000"/>
              </a:lnSpc>
              <a:buFont typeface="Arial" pitchFamily="34" charset="0"/>
              <a:buChar char="•"/>
            </a:pPr>
            <a:r>
              <a:rPr lang="id-ID" sz="1400" dirty="0" smtClean="0">
                <a:solidFill>
                  <a:schemeClr val="bg1"/>
                </a:solidFill>
              </a:rPr>
              <a:t>Tag &lt;a&gt;	: untuk mendefinisikan sebuah hyperlink</a:t>
            </a:r>
          </a:p>
          <a:p>
            <a:pPr marL="285750" indent="-285750">
              <a:lnSpc>
                <a:spcPct val="150000"/>
              </a:lnSpc>
              <a:buFont typeface="Arial" pitchFamily="34" charset="0"/>
              <a:buChar char="•"/>
            </a:pPr>
            <a:r>
              <a:rPr lang="id-ID" sz="1400" dirty="0" smtClean="0">
                <a:solidFill>
                  <a:schemeClr val="bg1"/>
                </a:solidFill>
              </a:rPr>
              <a:t>Tag &lt;ul&gt;	: tag untuk membuat daftar item secara unordered list</a:t>
            </a:r>
          </a:p>
          <a:p>
            <a:pPr marL="285750" indent="-285750">
              <a:lnSpc>
                <a:spcPct val="150000"/>
              </a:lnSpc>
              <a:buFont typeface="Arial" pitchFamily="34" charset="0"/>
              <a:buChar char="•"/>
            </a:pPr>
            <a:r>
              <a:rPr lang="id-ID" sz="1400" dirty="0" smtClean="0">
                <a:solidFill>
                  <a:schemeClr val="bg1"/>
                </a:solidFill>
              </a:rPr>
              <a:t>Tag &lt;li&gt;	:untuk menampilkan item pada unordered dan ordered list</a:t>
            </a:r>
          </a:p>
          <a:p>
            <a:pPr marL="285750" indent="-285750">
              <a:lnSpc>
                <a:spcPct val="150000"/>
              </a:lnSpc>
              <a:buFont typeface="Arial" pitchFamily="34" charset="0"/>
              <a:buChar char="•"/>
            </a:pPr>
            <a:r>
              <a:rPr lang="id-ID" sz="1400" dirty="0" smtClean="0">
                <a:solidFill>
                  <a:schemeClr val="bg1"/>
                </a:solidFill>
              </a:rPr>
              <a:t>Tag&lt;script&gt; :Tag yang digunakan untuk menyisipkan script seperti javascript</a:t>
            </a:r>
          </a:p>
          <a:p>
            <a:pPr marL="285750" indent="-285750">
              <a:lnSpc>
                <a:spcPct val="150000"/>
              </a:lnSpc>
              <a:buFont typeface="Arial" pitchFamily="34" charset="0"/>
              <a:buChar char="•"/>
            </a:pPr>
            <a:r>
              <a:rPr lang="id-ID" sz="1400" dirty="0" smtClean="0">
                <a:solidFill>
                  <a:schemeClr val="bg1"/>
                </a:solidFill>
              </a:rPr>
              <a:t>Tag &lt;section&gt; : untuk memisahkan bagian-bagian dari struktur web</a:t>
            </a:r>
          </a:p>
          <a:p>
            <a:pPr marL="285750" indent="-285750">
              <a:lnSpc>
                <a:spcPct val="150000"/>
              </a:lnSpc>
              <a:buFont typeface="Arial" pitchFamily="34" charset="0"/>
              <a:buChar char="•"/>
            </a:pPr>
            <a:r>
              <a:rPr lang="id-ID" sz="1400" dirty="0" smtClean="0">
                <a:solidFill>
                  <a:schemeClr val="bg1"/>
                </a:solidFill>
              </a:rPr>
              <a:t>Tag &lt;img&gt; : tag untuk menampilkan gambar kedalam web</a:t>
            </a:r>
          </a:p>
          <a:p>
            <a:pPr marL="285750" indent="-285750">
              <a:lnSpc>
                <a:spcPct val="150000"/>
              </a:lnSpc>
              <a:buFont typeface="Arial" pitchFamily="34" charset="0"/>
              <a:buChar char="•"/>
            </a:pPr>
            <a:r>
              <a:rPr lang="id-ID" sz="1400" dirty="0" smtClean="0">
                <a:solidFill>
                  <a:schemeClr val="bg1"/>
                </a:solidFill>
              </a:rPr>
              <a:t>Tag&lt;p&gt; : untuk membuat sebuah paragraf</a:t>
            </a:r>
          </a:p>
          <a:p>
            <a:pPr marL="285750" indent="-285750">
              <a:lnSpc>
                <a:spcPct val="150000"/>
              </a:lnSpc>
              <a:buFont typeface="Arial" pitchFamily="34" charset="0"/>
              <a:buChar char="•"/>
            </a:pPr>
            <a:r>
              <a:rPr lang="id-ID" sz="1400" dirty="0" smtClean="0">
                <a:solidFill>
                  <a:schemeClr val="bg1"/>
                </a:solidFill>
              </a:rPr>
              <a:t>Tag&lt;h2&gt; : membuat tulisan sebesar h2 yang digunakan pada judul artikel blog</a:t>
            </a:r>
            <a:endParaRPr lang="id-ID" sz="1400" dirty="0" smtClean="0">
              <a:solidFill>
                <a:schemeClr val="bg1"/>
              </a:solidFill>
            </a:endParaRPr>
          </a:p>
          <a:p>
            <a:pPr marL="285750" indent="-285750">
              <a:lnSpc>
                <a:spcPct val="150000"/>
              </a:lnSpc>
              <a:buFont typeface="Arial" pitchFamily="34" charset="0"/>
              <a:buChar char="•"/>
            </a:pPr>
            <a:r>
              <a:rPr lang="id-ID" sz="1400" dirty="0" smtClean="0">
                <a:solidFill>
                  <a:schemeClr val="bg1"/>
                </a:solidFill>
              </a:rPr>
              <a:t>Tag&lt;h2</a:t>
            </a:r>
            <a:r>
              <a:rPr lang="id-ID" sz="1400" dirty="0">
                <a:solidFill>
                  <a:schemeClr val="bg1"/>
                </a:solidFill>
              </a:rPr>
              <a:t>&gt; : membuat tulisan sebesar </a:t>
            </a:r>
            <a:r>
              <a:rPr lang="id-ID" sz="1400" dirty="0" smtClean="0">
                <a:solidFill>
                  <a:schemeClr val="bg1"/>
                </a:solidFill>
              </a:rPr>
              <a:t>h3 </a:t>
            </a:r>
            <a:r>
              <a:rPr lang="id-ID" sz="1400" dirty="0">
                <a:solidFill>
                  <a:schemeClr val="bg1"/>
                </a:solidFill>
              </a:rPr>
              <a:t>yang digunakan pada </a:t>
            </a:r>
            <a:r>
              <a:rPr lang="id-ID" sz="1400" dirty="0" smtClean="0">
                <a:solidFill>
                  <a:schemeClr val="bg1"/>
                </a:solidFill>
              </a:rPr>
              <a:t>subjudul</a:t>
            </a:r>
            <a:endParaRPr lang="id-ID" sz="1400" dirty="0">
              <a:solidFill>
                <a:schemeClr val="bg1"/>
              </a:solidFill>
            </a:endParaRPr>
          </a:p>
          <a:p>
            <a:pPr marL="285750" indent="-285750" algn="ctr">
              <a:buFont typeface="Arial" pitchFamily="34" charset="0"/>
              <a:buChar char="•"/>
            </a:pPr>
            <a:endParaRPr lang="en-US" sz="1400" dirty="0">
              <a:solidFill>
                <a:schemeClr val="bg1"/>
              </a:solidFill>
            </a:endParaRPr>
          </a:p>
        </p:txBody>
      </p:sp>
    </p:spTree>
    <p:extLst>
      <p:ext uri="{BB962C8B-B14F-4D97-AF65-F5344CB8AC3E}">
        <p14:creationId xmlns:p14="http://schemas.microsoft.com/office/powerpoint/2010/main" val="1954972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655272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bg1"/>
                </a:solidFill>
              </a:rPr>
              <a:t>Cara kerja CSS :</a:t>
            </a:r>
          </a:p>
          <a:p>
            <a:pPr marL="342900" indent="-342900" algn="ctr">
              <a:buAutoNum type="arabicPeriod"/>
            </a:pPr>
            <a:r>
              <a:rPr lang="id-ID" dirty="0" smtClean="0">
                <a:solidFill>
                  <a:schemeClr val="bg1"/>
                </a:solidFill>
              </a:rPr>
              <a:t>Jika ingin mengedit sebuah tag   ( class ) di css harus memanggil nama tag dengan titik(.) sebelum nama, contoh  : </a:t>
            </a:r>
          </a:p>
          <a:p>
            <a:pPr marL="342900" indent="-342900" algn="ctr">
              <a:buAutoNum type="arabicPeriod"/>
            </a:pPr>
            <a:endParaRPr lang="id-ID" dirty="0">
              <a:solidFill>
                <a:schemeClr val="bg1"/>
              </a:solidFill>
            </a:endParaRPr>
          </a:p>
          <a:p>
            <a:pPr algn="ctr"/>
            <a:endParaRPr lang="id-ID" dirty="0" smtClean="0">
              <a:solidFill>
                <a:schemeClr val="bg1"/>
              </a:solidFill>
            </a:endParaRPr>
          </a:p>
          <a:p>
            <a:pPr algn="ctr"/>
            <a:endParaRPr lang="id-ID" dirty="0" smtClean="0">
              <a:solidFill>
                <a:schemeClr val="bg1"/>
              </a:solidFill>
            </a:endParaRPr>
          </a:p>
          <a:p>
            <a:pPr marL="342900" indent="-342900" algn="ctr">
              <a:buAutoNum type="arabicPeriod"/>
            </a:pPr>
            <a:endParaRPr lang="id-ID" dirty="0">
              <a:solidFill>
                <a:schemeClr val="bg1"/>
              </a:solidFill>
            </a:endParaRPr>
          </a:p>
          <a:p>
            <a:pPr algn="ctr"/>
            <a:endParaRPr lang="id-ID" dirty="0" smtClean="0">
              <a:solidFill>
                <a:schemeClr val="bg1"/>
              </a:solidFill>
            </a:endParaRPr>
          </a:p>
          <a:p>
            <a:pPr marL="342900" indent="-342900" algn="ctr">
              <a:buAutoNum type="arabicPeriod"/>
            </a:pPr>
            <a:endParaRPr lang="id-ID" dirty="0">
              <a:solidFill>
                <a:schemeClr val="bg1"/>
              </a:solidFill>
            </a:endParaRPr>
          </a:p>
          <a:p>
            <a:pPr marL="342900" indent="-342900" algn="ctr">
              <a:buAutoNum type="arabicPeriod"/>
            </a:pPr>
            <a:endParaRPr lang="id-ID" dirty="0" smtClean="0">
              <a:solidFill>
                <a:schemeClr val="bg1"/>
              </a:solidFill>
            </a:endParaRPr>
          </a:p>
          <a:p>
            <a:pPr algn="ctr"/>
            <a:endParaRPr lang="id-ID" dirty="0">
              <a:solidFill>
                <a:schemeClr val="bg1"/>
              </a:solidFill>
            </a:endParaRPr>
          </a:p>
          <a:p>
            <a:pPr marL="342900" indent="-342900" algn="ctr">
              <a:buAutoNum type="arabicPeriod"/>
            </a:pPr>
            <a:endParaRPr lang="id-ID" dirty="0" smtClean="0">
              <a:solidFill>
                <a:schemeClr val="bg1"/>
              </a:solidFill>
            </a:endParaRPr>
          </a:p>
          <a:p>
            <a:pPr marL="342900" indent="-342900" algn="ctr">
              <a:buAutoNum type="arabicPeriod"/>
            </a:pPr>
            <a:endParaRPr lang="id-ID" dirty="0">
              <a:solidFill>
                <a:schemeClr val="bg1"/>
              </a:solidFill>
            </a:endParaRPr>
          </a:p>
          <a:p>
            <a:pPr marL="342900" indent="-342900" algn="ctr">
              <a:buAutoNum type="arabicPeriod"/>
            </a:pPr>
            <a:endParaRPr lang="id-ID" dirty="0" smtClean="0">
              <a:solidFill>
                <a:schemeClr val="bg1"/>
              </a:solidFill>
            </a:endParaRPr>
          </a:p>
          <a:p>
            <a:pPr marL="342900" indent="-342900" algn="ctr">
              <a:buAutoNum type="arabicPeriod"/>
            </a:pPr>
            <a:endParaRPr lang="id-ID" dirty="0">
              <a:solidFill>
                <a:schemeClr val="bg1"/>
              </a:solidFill>
            </a:endParaRPr>
          </a:p>
          <a:p>
            <a:pPr marL="342900" indent="-342900" algn="ctr">
              <a:buAutoNum type="arabicPeriod"/>
            </a:pPr>
            <a:endParaRPr lang="id-ID" dirty="0" smtClean="0">
              <a:solidFill>
                <a:schemeClr val="bg1"/>
              </a:solidFill>
            </a:endParaRPr>
          </a:p>
          <a:p>
            <a:pPr algn="ctr"/>
            <a:endParaRPr lang="id-ID" dirty="0">
              <a:solidFill>
                <a:schemeClr val="bg1"/>
              </a:solidFill>
            </a:endParaRPr>
          </a:p>
          <a:p>
            <a:pPr marL="342900" indent="-342900" algn="ctr">
              <a:buAutoNum type="arabicPeriod"/>
            </a:pPr>
            <a:endParaRPr lang="id-ID" dirty="0" smtClean="0">
              <a:solidFill>
                <a:schemeClr val="bg1"/>
              </a:solidFill>
            </a:endParaRPr>
          </a:p>
          <a:p>
            <a:pPr marL="342900" indent="-342900" algn="ctr">
              <a:buAutoNum type="arabicPeriod"/>
            </a:pPr>
            <a:endParaRPr lang="id-ID" dirty="0">
              <a:solidFill>
                <a:schemeClr val="bg1"/>
              </a:solidFill>
            </a:endParaRPr>
          </a:p>
          <a:p>
            <a:pPr marL="342900" indent="-342900" algn="ctr">
              <a:buAutoNum type="arabicPeriod"/>
            </a:pPr>
            <a:endParaRPr lang="id-ID" dirty="0" smtClean="0">
              <a:solidFill>
                <a:schemeClr val="bg1"/>
              </a:solidFill>
            </a:endParaRPr>
          </a:p>
          <a:p>
            <a:pPr marL="342900" indent="-342900" algn="ctr">
              <a:buAutoNum type="arabicPeriod"/>
            </a:pPr>
            <a:endParaRPr lang="id-ID" dirty="0">
              <a:solidFill>
                <a:schemeClr val="bg1"/>
              </a:solidFill>
            </a:endParaRPr>
          </a:p>
          <a:p>
            <a:pPr algn="ctr"/>
            <a:endParaRPr lang="id-ID" dirty="0" smtClean="0">
              <a:solidFill>
                <a:schemeClr val="bg1"/>
              </a:solidFill>
            </a:endParaRPr>
          </a:p>
        </p:txBody>
      </p:sp>
      <p:sp>
        <p:nvSpPr>
          <p:cNvPr id="3" name="Rectangle 2"/>
          <p:cNvSpPr/>
          <p:nvPr/>
        </p:nvSpPr>
        <p:spPr>
          <a:xfrm>
            <a:off x="683568" y="1772816"/>
            <a:ext cx="2520280"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&lt;div class “menu”&gt;</a:t>
            </a:r>
            <a:endParaRPr lang="en-US" dirty="0">
              <a:solidFill>
                <a:schemeClr val="tx1"/>
              </a:solidFill>
            </a:endParaRPr>
          </a:p>
        </p:txBody>
      </p:sp>
      <p:cxnSp>
        <p:nvCxnSpPr>
          <p:cNvPr id="5" name="Straight Arrow Connector 4"/>
          <p:cNvCxnSpPr/>
          <p:nvPr/>
        </p:nvCxnSpPr>
        <p:spPr>
          <a:xfrm>
            <a:off x="1331640" y="2348880"/>
            <a:ext cx="0" cy="7920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5968" y="3154257"/>
            <a:ext cx="25839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&lt;div&gt; = sebuah tag</a:t>
            </a:r>
            <a:endParaRPr lang="en-US" dirty="0"/>
          </a:p>
        </p:txBody>
      </p:sp>
      <p:cxnSp>
        <p:nvCxnSpPr>
          <p:cNvPr id="7" name="Straight Arrow Connector 6"/>
          <p:cNvCxnSpPr/>
          <p:nvPr/>
        </p:nvCxnSpPr>
        <p:spPr>
          <a:xfrm>
            <a:off x="1943708" y="6021288"/>
            <a:ext cx="97210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43708" y="5625244"/>
            <a:ext cx="0" cy="3960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563888" y="2545534"/>
            <a:ext cx="4320480" cy="847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Class = untuk  membuat/menambahkan nama pada tag div</a:t>
            </a:r>
            <a:endParaRPr lang="en-US" dirty="0"/>
          </a:p>
        </p:txBody>
      </p:sp>
      <p:cxnSp>
        <p:nvCxnSpPr>
          <p:cNvPr id="14" name="Straight Arrow Connector 13"/>
          <p:cNvCxnSpPr/>
          <p:nvPr/>
        </p:nvCxnSpPr>
        <p:spPr>
          <a:xfrm>
            <a:off x="2915816" y="2060848"/>
            <a:ext cx="1656184"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89302" y="1757594"/>
            <a:ext cx="4375185"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Menu = nama dari  sebuah tag div</a:t>
            </a:r>
          </a:p>
          <a:p>
            <a:pPr algn="ctr"/>
            <a:r>
              <a:rPr lang="id-ID" sz="1600" dirty="0" smtClean="0"/>
              <a:t>Fungsi  : nama ini yang akan di panggil di css </a:t>
            </a:r>
            <a:endParaRPr lang="en-US" sz="1600" dirty="0"/>
          </a:p>
        </p:txBody>
      </p:sp>
      <p:sp>
        <p:nvSpPr>
          <p:cNvPr id="16" name="Rectangle 15"/>
          <p:cNvSpPr/>
          <p:nvPr/>
        </p:nvSpPr>
        <p:spPr>
          <a:xfrm>
            <a:off x="773056" y="4365104"/>
            <a:ext cx="6247216"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Cara edit  tag  &lt; div class =“menu”&gt; di css</a:t>
            </a:r>
            <a:endParaRPr lang="en-US" dirty="0">
              <a:solidFill>
                <a:schemeClr val="tx1"/>
              </a:solidFill>
            </a:endParaRPr>
          </a:p>
        </p:txBody>
      </p:sp>
      <p:sp>
        <p:nvSpPr>
          <p:cNvPr id="17" name="Rectangle 16"/>
          <p:cNvSpPr/>
          <p:nvPr/>
        </p:nvSpPr>
        <p:spPr>
          <a:xfrm>
            <a:off x="835968" y="5071895"/>
            <a:ext cx="1647800" cy="5893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.menu { }</a:t>
            </a:r>
            <a:endParaRPr lang="en-US" dirty="0">
              <a:solidFill>
                <a:schemeClr val="tx1"/>
              </a:solidFill>
            </a:endParaRPr>
          </a:p>
        </p:txBody>
      </p:sp>
      <p:sp>
        <p:nvSpPr>
          <p:cNvPr id="21" name="Rectangle 20"/>
          <p:cNvSpPr/>
          <p:nvPr/>
        </p:nvSpPr>
        <p:spPr>
          <a:xfrm>
            <a:off x="2739988" y="5071895"/>
            <a:ext cx="5792452" cy="58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id-ID" dirty="0" smtClean="0"/>
              <a:t>Harus diawali titik (.) trus panggil nama tag yang ingin diedit  ex : menu menjadi .menu </a:t>
            </a:r>
          </a:p>
        </p:txBody>
      </p:sp>
      <p:sp>
        <p:nvSpPr>
          <p:cNvPr id="24" name="Rectangle 23"/>
          <p:cNvSpPr/>
          <p:nvPr/>
        </p:nvSpPr>
        <p:spPr>
          <a:xfrm>
            <a:off x="2915816" y="5733256"/>
            <a:ext cx="49685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Fungsi :{ } = didalam kurung kurawal inilah kita mengedit tag .menu nya</a:t>
            </a:r>
            <a:endParaRPr lang="en-US" dirty="0"/>
          </a:p>
        </p:txBody>
      </p:sp>
      <p:cxnSp>
        <p:nvCxnSpPr>
          <p:cNvPr id="25" name="Straight Arrow Connector 24"/>
          <p:cNvCxnSpPr/>
          <p:nvPr/>
        </p:nvCxnSpPr>
        <p:spPr>
          <a:xfrm>
            <a:off x="1767880" y="2915571"/>
            <a:ext cx="1796008"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767880" y="2343441"/>
            <a:ext cx="0" cy="5721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289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655272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bg1"/>
                </a:solidFill>
              </a:rPr>
              <a:t>Cara kerja CSS :</a:t>
            </a:r>
          </a:p>
          <a:p>
            <a:pPr algn="ctr"/>
            <a:r>
              <a:rPr lang="id-ID" dirty="0" smtClean="0">
                <a:solidFill>
                  <a:schemeClr val="bg1"/>
                </a:solidFill>
              </a:rPr>
              <a:t>2. Jika yang ingin kita edit sebuah tag (id)  maka kita harus  menggunakan  #sebelum nama, contoh  :</a:t>
            </a:r>
          </a:p>
          <a:p>
            <a:pPr algn="ctr"/>
            <a:endParaRPr lang="id-ID" dirty="0">
              <a:solidFill>
                <a:schemeClr val="bg1"/>
              </a:solidFill>
            </a:endParaRPr>
          </a:p>
          <a:p>
            <a:pPr algn="ctr"/>
            <a:endParaRPr lang="id-ID" dirty="0" smtClean="0">
              <a:solidFill>
                <a:schemeClr val="bg1"/>
              </a:solidFill>
            </a:endParaRPr>
          </a:p>
          <a:p>
            <a:pPr marL="342900" indent="-342900" algn="ctr">
              <a:buAutoNum type="arabicPeriod"/>
            </a:pPr>
            <a:endParaRPr lang="id-ID" dirty="0">
              <a:solidFill>
                <a:schemeClr val="bg1"/>
              </a:solidFill>
            </a:endParaRPr>
          </a:p>
          <a:p>
            <a:pPr marL="342900" indent="-342900" algn="ctr">
              <a:buAutoNum type="arabicPeriod"/>
            </a:pPr>
            <a:endParaRPr lang="id-ID" dirty="0" smtClean="0">
              <a:solidFill>
                <a:schemeClr val="bg1"/>
              </a:solidFill>
            </a:endParaRPr>
          </a:p>
          <a:p>
            <a:pPr algn="ctr"/>
            <a:endParaRPr lang="id-ID" dirty="0" smtClean="0">
              <a:solidFill>
                <a:schemeClr val="bg1"/>
              </a:solidFill>
            </a:endParaRPr>
          </a:p>
          <a:p>
            <a:pPr algn="ctr"/>
            <a:endParaRPr lang="id-ID" dirty="0" smtClean="0">
              <a:solidFill>
                <a:schemeClr val="bg1"/>
              </a:solidFill>
            </a:endParaRPr>
          </a:p>
          <a:p>
            <a:pPr algn="ctr"/>
            <a:endParaRPr lang="id-ID" dirty="0">
              <a:solidFill>
                <a:schemeClr val="bg1"/>
              </a:solidFill>
            </a:endParaRPr>
          </a:p>
          <a:p>
            <a:pPr algn="ctr"/>
            <a:endParaRPr lang="id-ID" dirty="0" smtClean="0">
              <a:solidFill>
                <a:schemeClr val="bg1"/>
              </a:solidFill>
            </a:endParaRPr>
          </a:p>
          <a:p>
            <a:pPr algn="ctr"/>
            <a:r>
              <a:rPr lang="id-ID" dirty="0">
                <a:solidFill>
                  <a:schemeClr val="bg1"/>
                </a:solidFill>
              </a:rPr>
              <a:t>3.  Jika yang ingin kita edit sebuah tag </a:t>
            </a:r>
            <a:r>
              <a:rPr lang="id-ID" dirty="0" smtClean="0">
                <a:solidFill>
                  <a:schemeClr val="bg1"/>
                </a:solidFill>
              </a:rPr>
              <a:t>( tanpa id dan class ) kita tidak perlu menambahkan nama, </a:t>
            </a:r>
            <a:r>
              <a:rPr lang="id-ID" dirty="0">
                <a:solidFill>
                  <a:schemeClr val="bg1"/>
                </a:solidFill>
              </a:rPr>
              <a:t>contoh  : </a:t>
            </a:r>
          </a:p>
          <a:p>
            <a:pPr algn="ctr"/>
            <a:endParaRPr lang="id-ID" dirty="0">
              <a:solidFill>
                <a:schemeClr val="bg1"/>
              </a:solidFill>
            </a:endParaRPr>
          </a:p>
          <a:p>
            <a:pPr marL="342900" indent="-342900" algn="ctr">
              <a:buAutoNum type="arabicPeriod"/>
            </a:pPr>
            <a:endParaRPr lang="id-ID" dirty="0" smtClean="0">
              <a:solidFill>
                <a:schemeClr val="bg1"/>
              </a:solidFill>
            </a:endParaRPr>
          </a:p>
          <a:p>
            <a:pPr marL="342900" indent="-342900" algn="ctr">
              <a:buAutoNum type="arabicPeriod"/>
            </a:pPr>
            <a:endParaRPr lang="id-ID" dirty="0">
              <a:solidFill>
                <a:schemeClr val="bg1"/>
              </a:solidFill>
            </a:endParaRPr>
          </a:p>
          <a:p>
            <a:pPr marL="342900" indent="-342900" algn="ctr">
              <a:buAutoNum type="arabicPeriod"/>
            </a:pPr>
            <a:endParaRPr lang="id-ID" dirty="0" smtClean="0">
              <a:solidFill>
                <a:schemeClr val="bg1"/>
              </a:solidFill>
            </a:endParaRPr>
          </a:p>
          <a:p>
            <a:pPr algn="ctr"/>
            <a:endParaRPr lang="id-ID" dirty="0">
              <a:solidFill>
                <a:schemeClr val="bg1"/>
              </a:solidFill>
            </a:endParaRPr>
          </a:p>
          <a:p>
            <a:pPr marL="342900" indent="-342900" algn="ctr">
              <a:buAutoNum type="arabicPeriod"/>
            </a:pPr>
            <a:endParaRPr lang="id-ID" dirty="0" smtClean="0">
              <a:solidFill>
                <a:schemeClr val="bg1"/>
              </a:solidFill>
            </a:endParaRPr>
          </a:p>
          <a:p>
            <a:pPr marL="342900" indent="-342900" algn="ctr">
              <a:buAutoNum type="arabicPeriod"/>
            </a:pPr>
            <a:endParaRPr lang="id-ID" dirty="0">
              <a:solidFill>
                <a:schemeClr val="bg1"/>
              </a:solidFill>
            </a:endParaRPr>
          </a:p>
          <a:p>
            <a:pPr algn="ctr"/>
            <a:endParaRPr lang="id-ID" dirty="0" smtClean="0">
              <a:solidFill>
                <a:schemeClr val="bg1"/>
              </a:solidFill>
            </a:endParaRPr>
          </a:p>
          <a:p>
            <a:pPr marL="342900" indent="-342900" algn="ctr">
              <a:buAutoNum type="arabicPeriod"/>
            </a:pPr>
            <a:endParaRPr lang="id-ID" dirty="0">
              <a:solidFill>
                <a:schemeClr val="bg1"/>
              </a:solidFill>
            </a:endParaRPr>
          </a:p>
          <a:p>
            <a:pPr algn="ctr"/>
            <a:endParaRPr lang="id-ID" dirty="0" smtClean="0">
              <a:solidFill>
                <a:schemeClr val="bg1"/>
              </a:solidFill>
            </a:endParaRPr>
          </a:p>
        </p:txBody>
      </p:sp>
      <p:sp>
        <p:nvSpPr>
          <p:cNvPr id="4" name="Rectangle 3"/>
          <p:cNvSpPr/>
          <p:nvPr/>
        </p:nvSpPr>
        <p:spPr>
          <a:xfrm>
            <a:off x="683568" y="1268760"/>
            <a:ext cx="2520280"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&lt;id class “menu”&gt;</a:t>
            </a:r>
            <a:endParaRPr lang="en-US" dirty="0">
              <a:solidFill>
                <a:schemeClr val="tx1"/>
              </a:solidFill>
            </a:endParaRPr>
          </a:p>
        </p:txBody>
      </p:sp>
      <p:cxnSp>
        <p:nvCxnSpPr>
          <p:cNvPr id="5" name="Straight Arrow Connector 4"/>
          <p:cNvCxnSpPr/>
          <p:nvPr/>
        </p:nvCxnSpPr>
        <p:spPr>
          <a:xfrm>
            <a:off x="2915816" y="1556792"/>
            <a:ext cx="1656184"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589302" y="1253538"/>
            <a:ext cx="4375185"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Berbeda dengan class yang menggunakan titik diawal (.) tag id harus menggunakan (#)</a:t>
            </a:r>
            <a:endParaRPr lang="en-US" sz="1600" dirty="0"/>
          </a:p>
        </p:txBody>
      </p:sp>
      <p:sp>
        <p:nvSpPr>
          <p:cNvPr id="7" name="Rectangle 6"/>
          <p:cNvSpPr/>
          <p:nvPr/>
        </p:nvSpPr>
        <p:spPr>
          <a:xfrm>
            <a:off x="4572000" y="2132856"/>
            <a:ext cx="4375185"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Cara edit di css :</a:t>
            </a:r>
          </a:p>
          <a:p>
            <a:pPr algn="ctr"/>
            <a:r>
              <a:rPr lang="id-ID" sz="1600" dirty="0" smtClean="0"/>
              <a:t>#menu { }</a:t>
            </a:r>
            <a:endParaRPr lang="en-US" sz="1600" dirty="0"/>
          </a:p>
        </p:txBody>
      </p:sp>
      <p:cxnSp>
        <p:nvCxnSpPr>
          <p:cNvPr id="8" name="Straight Arrow Connector 7"/>
          <p:cNvCxnSpPr/>
          <p:nvPr/>
        </p:nvCxnSpPr>
        <p:spPr>
          <a:xfrm>
            <a:off x="2711179" y="1844824"/>
            <a:ext cx="1860821" cy="64807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81249" y="3861048"/>
            <a:ext cx="2520280"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&lt;a&gt;</a:t>
            </a:r>
            <a:endParaRPr lang="en-US" dirty="0">
              <a:solidFill>
                <a:schemeClr val="tx1"/>
              </a:solidFill>
            </a:endParaRPr>
          </a:p>
        </p:txBody>
      </p:sp>
      <p:cxnSp>
        <p:nvCxnSpPr>
          <p:cNvPr id="22" name="Straight Arrow Connector 21"/>
          <p:cNvCxnSpPr/>
          <p:nvPr/>
        </p:nvCxnSpPr>
        <p:spPr>
          <a:xfrm>
            <a:off x="2813497" y="4149080"/>
            <a:ext cx="1656184"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486983" y="3845826"/>
            <a:ext cx="4375185"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Hanya panggil tag nya saja </a:t>
            </a:r>
            <a:endParaRPr lang="en-US" sz="1600" dirty="0"/>
          </a:p>
        </p:txBody>
      </p:sp>
      <p:sp>
        <p:nvSpPr>
          <p:cNvPr id="24" name="Rectangle 23"/>
          <p:cNvSpPr/>
          <p:nvPr/>
        </p:nvSpPr>
        <p:spPr>
          <a:xfrm>
            <a:off x="4469681" y="4725144"/>
            <a:ext cx="4375185"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Cara edit di css :</a:t>
            </a:r>
          </a:p>
          <a:p>
            <a:pPr algn="ctr"/>
            <a:r>
              <a:rPr lang="id-ID" sz="1600" dirty="0"/>
              <a:t>a</a:t>
            </a:r>
            <a:r>
              <a:rPr lang="id-ID" sz="1600" dirty="0" smtClean="0"/>
              <a:t> {}</a:t>
            </a:r>
            <a:endParaRPr lang="en-US" sz="1600" dirty="0"/>
          </a:p>
        </p:txBody>
      </p:sp>
      <p:cxnSp>
        <p:nvCxnSpPr>
          <p:cNvPr id="25" name="Straight Arrow Connector 24"/>
          <p:cNvCxnSpPr/>
          <p:nvPr/>
        </p:nvCxnSpPr>
        <p:spPr>
          <a:xfrm>
            <a:off x="2608860" y="4437112"/>
            <a:ext cx="1860821" cy="64807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686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655272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bg1"/>
                </a:solidFill>
              </a:rPr>
              <a:t>Cara kerja CSS :</a:t>
            </a:r>
          </a:p>
          <a:p>
            <a:pPr algn="ctr"/>
            <a:r>
              <a:rPr lang="id-ID" dirty="0">
                <a:solidFill>
                  <a:schemeClr val="bg1"/>
                </a:solidFill>
              </a:rPr>
              <a:t>4</a:t>
            </a:r>
            <a:r>
              <a:rPr lang="id-ID" dirty="0" smtClean="0">
                <a:solidFill>
                  <a:schemeClr val="bg1"/>
                </a:solidFill>
              </a:rPr>
              <a:t>. Jika yang ingin kita edit sebuah tag ()  didalam tag() maka kita harus memanggilkan kedua nama tag nya contoh  :</a:t>
            </a:r>
          </a:p>
          <a:p>
            <a:pPr algn="ctr"/>
            <a:endParaRPr lang="id-ID" dirty="0">
              <a:solidFill>
                <a:schemeClr val="bg1"/>
              </a:solidFill>
            </a:endParaRPr>
          </a:p>
          <a:p>
            <a:pPr algn="ctr"/>
            <a:endParaRPr lang="id-ID" dirty="0" smtClean="0">
              <a:solidFill>
                <a:schemeClr val="bg1"/>
              </a:solidFill>
            </a:endParaRPr>
          </a:p>
          <a:p>
            <a:pPr algn="ctr"/>
            <a:endParaRPr lang="id-ID" dirty="0">
              <a:solidFill>
                <a:schemeClr val="bg1"/>
              </a:solidFill>
            </a:endParaRPr>
          </a:p>
          <a:p>
            <a:pPr algn="ctr"/>
            <a:endParaRPr lang="id-ID" dirty="0" smtClean="0">
              <a:solidFill>
                <a:schemeClr val="bg1"/>
              </a:solidFill>
            </a:endParaRPr>
          </a:p>
          <a:p>
            <a:pPr algn="ctr"/>
            <a:endParaRPr lang="id-ID" dirty="0">
              <a:solidFill>
                <a:schemeClr val="bg1"/>
              </a:solidFill>
            </a:endParaRPr>
          </a:p>
          <a:p>
            <a:pPr algn="ctr"/>
            <a:endParaRPr lang="id-ID" dirty="0">
              <a:solidFill>
                <a:schemeClr val="bg1"/>
              </a:solidFill>
            </a:endParaRPr>
          </a:p>
          <a:p>
            <a:pPr algn="ctr"/>
            <a:endParaRPr lang="id-ID" dirty="0" smtClean="0">
              <a:solidFill>
                <a:schemeClr val="bg1"/>
              </a:solidFill>
            </a:endParaRPr>
          </a:p>
          <a:p>
            <a:pPr algn="ctr"/>
            <a:endParaRPr lang="id-ID" dirty="0">
              <a:solidFill>
                <a:schemeClr val="bg1"/>
              </a:solidFill>
            </a:endParaRPr>
          </a:p>
          <a:p>
            <a:pPr marL="342900" indent="-342900" algn="ctr">
              <a:buAutoNum type="arabicPeriod"/>
            </a:pPr>
            <a:endParaRPr lang="id-ID" dirty="0" smtClean="0">
              <a:solidFill>
                <a:schemeClr val="bg1"/>
              </a:solidFill>
            </a:endParaRPr>
          </a:p>
          <a:p>
            <a:pPr marL="342900" indent="-342900" algn="ctr">
              <a:buAutoNum type="arabicPeriod"/>
            </a:pPr>
            <a:endParaRPr lang="id-ID" dirty="0">
              <a:solidFill>
                <a:schemeClr val="bg1"/>
              </a:solidFill>
            </a:endParaRPr>
          </a:p>
          <a:p>
            <a:pPr marL="342900" indent="-342900" algn="ctr">
              <a:buAutoNum type="arabicPeriod"/>
            </a:pPr>
            <a:endParaRPr lang="id-ID" dirty="0" smtClean="0">
              <a:solidFill>
                <a:schemeClr val="bg1"/>
              </a:solidFill>
            </a:endParaRPr>
          </a:p>
          <a:p>
            <a:pPr algn="ctr"/>
            <a:endParaRPr lang="id-ID" dirty="0">
              <a:solidFill>
                <a:schemeClr val="bg1"/>
              </a:solidFill>
            </a:endParaRPr>
          </a:p>
          <a:p>
            <a:pPr marL="342900" indent="-342900" algn="ctr">
              <a:buAutoNum type="arabicPeriod"/>
            </a:pPr>
            <a:endParaRPr lang="id-ID" dirty="0" smtClean="0">
              <a:solidFill>
                <a:schemeClr val="bg1"/>
              </a:solidFill>
            </a:endParaRPr>
          </a:p>
          <a:p>
            <a:pPr marL="342900" indent="-342900" algn="ctr">
              <a:buAutoNum type="arabicPeriod"/>
            </a:pPr>
            <a:endParaRPr lang="id-ID" dirty="0">
              <a:solidFill>
                <a:schemeClr val="bg1"/>
              </a:solidFill>
            </a:endParaRPr>
          </a:p>
          <a:p>
            <a:pPr algn="ctr"/>
            <a:endParaRPr lang="id-ID" dirty="0" smtClean="0">
              <a:solidFill>
                <a:schemeClr val="bg1"/>
              </a:solidFill>
            </a:endParaRPr>
          </a:p>
          <a:p>
            <a:pPr algn="ctr"/>
            <a:endParaRPr lang="id-ID" dirty="0">
              <a:solidFill>
                <a:schemeClr val="bg1"/>
              </a:solidFill>
            </a:endParaRPr>
          </a:p>
          <a:p>
            <a:pPr algn="ctr"/>
            <a:endParaRPr lang="id-ID" dirty="0" smtClean="0">
              <a:solidFill>
                <a:schemeClr val="bg1"/>
              </a:solidFill>
            </a:endParaRPr>
          </a:p>
        </p:txBody>
      </p:sp>
      <p:sp>
        <p:nvSpPr>
          <p:cNvPr id="4" name="Rectangle 3"/>
          <p:cNvSpPr/>
          <p:nvPr/>
        </p:nvSpPr>
        <p:spPr>
          <a:xfrm>
            <a:off x="553940" y="1814286"/>
            <a:ext cx="2520280" cy="10746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tx1"/>
                </a:solidFill>
              </a:rPr>
              <a:t>&lt; div class =menu</a:t>
            </a:r>
            <a:r>
              <a:rPr lang="id-ID" dirty="0" smtClean="0">
                <a:solidFill>
                  <a:schemeClr val="tx1"/>
                </a:solidFill>
              </a:rPr>
              <a:t>”</a:t>
            </a:r>
          </a:p>
          <a:p>
            <a:pPr algn="ctr"/>
            <a:r>
              <a:rPr lang="id-ID" dirty="0" smtClean="0">
                <a:solidFill>
                  <a:schemeClr val="tx1"/>
                </a:solidFill>
              </a:rPr>
              <a:t>&lt;a&gt; &lt;/a&gt;</a:t>
            </a:r>
          </a:p>
          <a:p>
            <a:pPr algn="ctr"/>
            <a:r>
              <a:rPr lang="id-ID" b="1" dirty="0" smtClean="0">
                <a:solidFill>
                  <a:schemeClr val="tx1"/>
                </a:solidFill>
              </a:rPr>
              <a:t>&lt;/div&gt;</a:t>
            </a:r>
          </a:p>
        </p:txBody>
      </p:sp>
      <p:cxnSp>
        <p:nvCxnSpPr>
          <p:cNvPr id="5" name="Straight Arrow Connector 4"/>
          <p:cNvCxnSpPr>
            <a:endCxn id="6" idx="1"/>
          </p:cNvCxnSpPr>
          <p:nvPr/>
        </p:nvCxnSpPr>
        <p:spPr>
          <a:xfrm flipV="1">
            <a:off x="2786188" y="2261650"/>
            <a:ext cx="1065732" cy="1522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51920" y="1973618"/>
            <a:ext cx="498293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Jika kita ingin meng edit tag anak maka panggil tag induk baru tag anak </a:t>
            </a:r>
            <a:endParaRPr lang="en-US" sz="1600" dirty="0"/>
          </a:p>
        </p:txBody>
      </p:sp>
      <p:sp>
        <p:nvSpPr>
          <p:cNvPr id="7" name="Rectangle 6"/>
          <p:cNvSpPr/>
          <p:nvPr/>
        </p:nvSpPr>
        <p:spPr>
          <a:xfrm>
            <a:off x="254317" y="4509120"/>
            <a:ext cx="4375185"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Cara edit di css :</a:t>
            </a:r>
          </a:p>
          <a:p>
            <a:pPr algn="ctr"/>
            <a:r>
              <a:rPr lang="id-ID" sz="1600" dirty="0" smtClean="0"/>
              <a:t>.menu a { }</a:t>
            </a:r>
            <a:endParaRPr lang="en-US" sz="1600" dirty="0"/>
          </a:p>
        </p:txBody>
      </p:sp>
      <p:cxnSp>
        <p:nvCxnSpPr>
          <p:cNvPr id="8" name="Straight Arrow Connector 7"/>
          <p:cNvCxnSpPr>
            <a:stCxn id="4" idx="2"/>
            <a:endCxn id="7" idx="0"/>
          </p:cNvCxnSpPr>
          <p:nvPr/>
        </p:nvCxnSpPr>
        <p:spPr>
          <a:xfrm>
            <a:off x="1814080" y="2888940"/>
            <a:ext cx="627830" cy="162018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51920" y="2636912"/>
            <a:ext cx="498293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smtClean="0"/>
              <a:t>1. Huruf tebal adalah tag induk &lt;div class=menu&lt;/div&gt;</a:t>
            </a:r>
            <a:endParaRPr lang="en-US" sz="1600" dirty="0"/>
          </a:p>
        </p:txBody>
      </p:sp>
      <p:sp>
        <p:nvSpPr>
          <p:cNvPr id="17" name="Rectangle 16"/>
          <p:cNvSpPr/>
          <p:nvPr/>
        </p:nvSpPr>
        <p:spPr>
          <a:xfrm>
            <a:off x="3837533" y="3284984"/>
            <a:ext cx="498293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smtClean="0"/>
              <a:t>2. Huruf tidak tebal adalah tag anak &lt;a&gt;&lt;/a&gt;</a:t>
            </a:r>
            <a:endParaRPr lang="en-US" sz="1600" dirty="0"/>
          </a:p>
        </p:txBody>
      </p:sp>
    </p:spTree>
    <p:extLst>
      <p:ext uri="{BB962C8B-B14F-4D97-AF65-F5344CB8AC3E}">
        <p14:creationId xmlns:p14="http://schemas.microsoft.com/office/powerpoint/2010/main" val="2559098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548680"/>
            <a:ext cx="8712968" cy="1440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51520" y="641996"/>
            <a:ext cx="8712968" cy="4236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dirty="0" smtClean="0">
                <a:solidFill>
                  <a:schemeClr val="tx1"/>
                </a:solidFill>
              </a:rPr>
              <a:t>Wrapper = width : 1100px   (1)</a:t>
            </a:r>
            <a:endParaRPr lang="en-US" dirty="0">
              <a:solidFill>
                <a:schemeClr val="tx1"/>
              </a:solidFill>
            </a:endParaRPr>
          </a:p>
        </p:txBody>
      </p:sp>
      <p:sp>
        <p:nvSpPr>
          <p:cNvPr id="4" name="Rectangle 3"/>
          <p:cNvSpPr/>
          <p:nvPr/>
        </p:nvSpPr>
        <p:spPr>
          <a:xfrm>
            <a:off x="374853" y="116632"/>
            <a:ext cx="8344544" cy="351656"/>
          </a:xfrm>
          <a:prstGeom prst="rect">
            <a:avLst/>
          </a:pr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dirty="0" smtClean="0">
                <a:solidFill>
                  <a:schemeClr val="tx1"/>
                </a:solidFill>
              </a:rPr>
              <a:t>Pembuatan Tanggal dan Jam</a:t>
            </a:r>
            <a:endParaRPr lang="en-US" dirty="0">
              <a:solidFill>
                <a:schemeClr val="tx1"/>
              </a:solidFill>
            </a:endParaRPr>
          </a:p>
        </p:txBody>
      </p:sp>
      <p:sp>
        <p:nvSpPr>
          <p:cNvPr id="5" name="Rectangle 4"/>
          <p:cNvSpPr/>
          <p:nvPr/>
        </p:nvSpPr>
        <p:spPr>
          <a:xfrm>
            <a:off x="251520" y="1074651"/>
            <a:ext cx="8712968" cy="7701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1100" dirty="0" smtClean="0"/>
              <a:t>Wrapper = width : 1100px</a:t>
            </a:r>
            <a:endParaRPr lang="en-US" sz="1100" dirty="0"/>
          </a:p>
        </p:txBody>
      </p:sp>
      <p:sp>
        <p:nvSpPr>
          <p:cNvPr id="6" name="Rectangle 5"/>
          <p:cNvSpPr/>
          <p:nvPr/>
        </p:nvSpPr>
        <p:spPr>
          <a:xfrm>
            <a:off x="251520" y="1065660"/>
            <a:ext cx="8712968" cy="563140"/>
          </a:xfrm>
          <a:prstGeom prst="rect">
            <a:avLst/>
          </a:prstGeom>
          <a:solidFill>
            <a:schemeClr val="accent1">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sz="1600" dirty="0" smtClean="0">
                <a:solidFill>
                  <a:schemeClr val="tx1"/>
                </a:solidFill>
              </a:rPr>
              <a:t>Class Tanggal (2)</a:t>
            </a:r>
            <a:endParaRPr lang="en-US" sz="1600" dirty="0">
              <a:solidFill>
                <a:schemeClr val="tx1"/>
              </a:solidFill>
            </a:endParaRPr>
          </a:p>
        </p:txBody>
      </p:sp>
      <p:sp>
        <p:nvSpPr>
          <p:cNvPr id="7" name="Rectangle 6"/>
          <p:cNvSpPr/>
          <p:nvPr/>
        </p:nvSpPr>
        <p:spPr>
          <a:xfrm>
            <a:off x="251520" y="1124744"/>
            <a:ext cx="208823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Tag &lt;a&gt; :date(3)</a:t>
            </a:r>
            <a:endParaRPr lang="en-US" dirty="0">
              <a:solidFill>
                <a:schemeClr val="tx1"/>
              </a:solidFill>
            </a:endParaRPr>
          </a:p>
        </p:txBody>
      </p:sp>
      <p:sp>
        <p:nvSpPr>
          <p:cNvPr id="8" name="Rectangle 7"/>
          <p:cNvSpPr/>
          <p:nvPr/>
        </p:nvSpPr>
        <p:spPr>
          <a:xfrm>
            <a:off x="6876256" y="1131206"/>
            <a:ext cx="208823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class : jam(3)</a:t>
            </a:r>
            <a:endParaRPr lang="en-US" dirty="0">
              <a:solidFill>
                <a:schemeClr val="tx1"/>
              </a:solidFill>
            </a:endParaRPr>
          </a:p>
        </p:txBody>
      </p:sp>
      <p:sp>
        <p:nvSpPr>
          <p:cNvPr id="9" name="Rectangle 8"/>
          <p:cNvSpPr/>
          <p:nvPr/>
        </p:nvSpPr>
        <p:spPr>
          <a:xfrm>
            <a:off x="251520" y="2797418"/>
            <a:ext cx="3509078" cy="6248206"/>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&lt;div class="wrapper"&gt;</a:t>
            </a:r>
          </a:p>
          <a:p>
            <a:pPr algn="just"/>
            <a:r>
              <a:rPr lang="en-US" sz="1100" dirty="0"/>
              <a:t>    &lt;div class="</a:t>
            </a:r>
            <a:r>
              <a:rPr lang="en-US" sz="1100" dirty="0" err="1"/>
              <a:t>tanggal</a:t>
            </a:r>
            <a:r>
              <a:rPr lang="en-US" sz="1100" dirty="0"/>
              <a:t>"&gt;</a:t>
            </a:r>
          </a:p>
          <a:p>
            <a:pPr algn="just"/>
            <a:r>
              <a:rPr lang="en-US" sz="1100" dirty="0"/>
              <a:t>        &lt;script type='text/</a:t>
            </a:r>
            <a:r>
              <a:rPr lang="en-US" sz="1100" dirty="0" err="1"/>
              <a:t>javascript</a:t>
            </a:r>
            <a:r>
              <a:rPr lang="en-US" sz="1100" dirty="0"/>
              <a:t>'&gt;</a:t>
            </a:r>
          </a:p>
          <a:p>
            <a:pPr algn="just"/>
            <a:r>
              <a:rPr lang="en-US" sz="1100" dirty="0"/>
              <a:t>            &lt;!--</a:t>
            </a:r>
          </a:p>
          <a:p>
            <a:pPr algn="just"/>
            <a:r>
              <a:rPr lang="en-US" sz="1100" dirty="0"/>
              <a:t>            </a:t>
            </a:r>
            <a:r>
              <a:rPr lang="en-US" sz="1100" dirty="0" err="1"/>
              <a:t>var</a:t>
            </a:r>
            <a:r>
              <a:rPr lang="en-US" sz="1100" dirty="0"/>
              <a:t> months = ['</a:t>
            </a:r>
            <a:r>
              <a:rPr lang="en-US" sz="1100" dirty="0" err="1"/>
              <a:t>Januari</a:t>
            </a:r>
            <a:r>
              <a:rPr lang="en-US" sz="1100" dirty="0"/>
              <a:t>', '</a:t>
            </a:r>
            <a:r>
              <a:rPr lang="en-US" sz="1100" dirty="0" err="1"/>
              <a:t>Februari</a:t>
            </a:r>
            <a:r>
              <a:rPr lang="en-US" sz="1100" dirty="0"/>
              <a:t>', '</a:t>
            </a:r>
            <a:r>
              <a:rPr lang="en-US" sz="1100" dirty="0" err="1"/>
              <a:t>Maret</a:t>
            </a:r>
            <a:r>
              <a:rPr lang="en-US" sz="1100" dirty="0"/>
              <a:t>', 'April', 'Mei', '</a:t>
            </a:r>
            <a:r>
              <a:rPr lang="en-US" sz="1100" dirty="0" err="1"/>
              <a:t>Juni</a:t>
            </a:r>
            <a:r>
              <a:rPr lang="en-US" sz="1100" dirty="0"/>
              <a:t>', '</a:t>
            </a:r>
            <a:r>
              <a:rPr lang="en-US" sz="1100" dirty="0" err="1"/>
              <a:t>Juli</a:t>
            </a:r>
            <a:r>
              <a:rPr lang="en-US" sz="1100" dirty="0"/>
              <a:t>', '</a:t>
            </a:r>
            <a:r>
              <a:rPr lang="en-US" sz="1100" dirty="0" err="1"/>
              <a:t>Agustus</a:t>
            </a:r>
            <a:r>
              <a:rPr lang="en-US" sz="1100" dirty="0"/>
              <a:t>', 'September', '</a:t>
            </a:r>
            <a:r>
              <a:rPr lang="en-US" sz="1100" dirty="0" err="1"/>
              <a:t>Oktober</a:t>
            </a:r>
            <a:r>
              <a:rPr lang="en-US" sz="1100" dirty="0"/>
              <a:t>', 'November', '</a:t>
            </a:r>
            <a:r>
              <a:rPr lang="en-US" sz="1100" dirty="0" err="1"/>
              <a:t>Desember</a:t>
            </a:r>
            <a:r>
              <a:rPr lang="en-US" sz="1100" dirty="0"/>
              <a:t>'];</a:t>
            </a:r>
          </a:p>
          <a:p>
            <a:pPr algn="just"/>
            <a:r>
              <a:rPr lang="en-US" sz="1100" dirty="0"/>
              <a:t>            </a:t>
            </a:r>
            <a:r>
              <a:rPr lang="en-US" sz="1100" dirty="0" err="1"/>
              <a:t>var</a:t>
            </a:r>
            <a:r>
              <a:rPr lang="en-US" sz="1100" dirty="0"/>
              <a:t> </a:t>
            </a:r>
            <a:r>
              <a:rPr lang="en-US" sz="1100" dirty="0" err="1"/>
              <a:t>myDays</a:t>
            </a:r>
            <a:r>
              <a:rPr lang="en-US" sz="1100" dirty="0"/>
              <a:t> = ['</a:t>
            </a:r>
            <a:r>
              <a:rPr lang="en-US" sz="1100" dirty="0" err="1"/>
              <a:t>Minggu</a:t>
            </a:r>
            <a:r>
              <a:rPr lang="en-US" sz="1100" dirty="0"/>
              <a:t>', '</a:t>
            </a:r>
            <a:r>
              <a:rPr lang="en-US" sz="1100" dirty="0" err="1"/>
              <a:t>Senin</a:t>
            </a:r>
            <a:r>
              <a:rPr lang="en-US" sz="1100" dirty="0"/>
              <a:t>', '</a:t>
            </a:r>
            <a:r>
              <a:rPr lang="en-US" sz="1100" dirty="0" err="1"/>
              <a:t>Selasa</a:t>
            </a:r>
            <a:r>
              <a:rPr lang="en-US" sz="1100" dirty="0"/>
              <a:t>', '</a:t>
            </a:r>
            <a:r>
              <a:rPr lang="en-US" sz="1100" dirty="0" err="1"/>
              <a:t>Rabu</a:t>
            </a:r>
            <a:r>
              <a:rPr lang="en-US" sz="1100" dirty="0"/>
              <a:t>', '</a:t>
            </a:r>
            <a:r>
              <a:rPr lang="en-US" sz="1100" dirty="0" err="1"/>
              <a:t>Kamis</a:t>
            </a:r>
            <a:r>
              <a:rPr lang="en-US" sz="1100" dirty="0"/>
              <a:t>', '</a:t>
            </a:r>
            <a:r>
              <a:rPr lang="en-US" sz="1100" dirty="0" err="1"/>
              <a:t>Jum</a:t>
            </a:r>
            <a:r>
              <a:rPr lang="en-US" sz="1100" dirty="0"/>
              <a:t>&amp;#39;at', '</a:t>
            </a:r>
            <a:r>
              <a:rPr lang="en-US" sz="1100" dirty="0" err="1"/>
              <a:t>Sabtu</a:t>
            </a:r>
            <a:r>
              <a:rPr lang="en-US" sz="1100" dirty="0"/>
              <a:t>'];</a:t>
            </a:r>
          </a:p>
          <a:p>
            <a:pPr algn="just"/>
            <a:r>
              <a:rPr lang="en-US" sz="1100" dirty="0"/>
              <a:t>            </a:t>
            </a:r>
            <a:r>
              <a:rPr lang="en-US" sz="1100" dirty="0" err="1"/>
              <a:t>var</a:t>
            </a:r>
            <a:r>
              <a:rPr lang="en-US" sz="1100" dirty="0"/>
              <a:t> date = new Date();</a:t>
            </a:r>
          </a:p>
          <a:p>
            <a:pPr algn="just"/>
            <a:r>
              <a:rPr lang="en-US" sz="1100" dirty="0"/>
              <a:t>            </a:t>
            </a:r>
            <a:r>
              <a:rPr lang="en-US" sz="1100" dirty="0" err="1"/>
              <a:t>var</a:t>
            </a:r>
            <a:r>
              <a:rPr lang="en-US" sz="1100" dirty="0"/>
              <a:t> day = </a:t>
            </a:r>
            <a:r>
              <a:rPr lang="en-US" sz="1100" dirty="0" err="1"/>
              <a:t>date.getDate</a:t>
            </a:r>
            <a:r>
              <a:rPr lang="en-US" sz="1100" dirty="0"/>
              <a:t>();</a:t>
            </a:r>
          </a:p>
          <a:p>
            <a:pPr algn="just"/>
            <a:r>
              <a:rPr lang="en-US" sz="1100" dirty="0"/>
              <a:t>            </a:t>
            </a:r>
            <a:r>
              <a:rPr lang="en-US" sz="1100" dirty="0" err="1"/>
              <a:t>var</a:t>
            </a:r>
            <a:r>
              <a:rPr lang="en-US" sz="1100" dirty="0"/>
              <a:t> month = </a:t>
            </a:r>
            <a:r>
              <a:rPr lang="en-US" sz="1100" dirty="0" err="1"/>
              <a:t>date.getMonth</a:t>
            </a:r>
            <a:r>
              <a:rPr lang="en-US" sz="1100" dirty="0"/>
              <a:t>();</a:t>
            </a:r>
          </a:p>
          <a:p>
            <a:pPr algn="just"/>
            <a:r>
              <a:rPr lang="en-US" sz="1100" dirty="0"/>
              <a:t>            </a:t>
            </a:r>
            <a:r>
              <a:rPr lang="en-US" sz="1100" dirty="0" err="1"/>
              <a:t>var</a:t>
            </a:r>
            <a:r>
              <a:rPr lang="en-US" sz="1100" dirty="0"/>
              <a:t> </a:t>
            </a:r>
            <a:r>
              <a:rPr lang="en-US" sz="1100" dirty="0" err="1"/>
              <a:t>thisDay</a:t>
            </a:r>
            <a:r>
              <a:rPr lang="en-US" sz="1100" dirty="0"/>
              <a:t> = </a:t>
            </a:r>
            <a:r>
              <a:rPr lang="en-US" sz="1100" dirty="0" err="1"/>
              <a:t>date.getDay</a:t>
            </a:r>
            <a:r>
              <a:rPr lang="en-US" sz="1100" dirty="0"/>
              <a:t>(),</a:t>
            </a:r>
          </a:p>
          <a:p>
            <a:pPr algn="just"/>
            <a:r>
              <a:rPr lang="en-US" sz="1100" dirty="0"/>
              <a:t>                </a:t>
            </a:r>
            <a:r>
              <a:rPr lang="en-US" sz="1100" dirty="0" err="1"/>
              <a:t>thisDay</a:t>
            </a:r>
            <a:r>
              <a:rPr lang="en-US" sz="1100" dirty="0"/>
              <a:t> = </a:t>
            </a:r>
            <a:r>
              <a:rPr lang="en-US" sz="1100" dirty="0" err="1"/>
              <a:t>myDays</a:t>
            </a:r>
            <a:r>
              <a:rPr lang="en-US" sz="1100" dirty="0"/>
              <a:t>[</a:t>
            </a:r>
            <a:r>
              <a:rPr lang="en-US" sz="1100" dirty="0" err="1"/>
              <a:t>thisDay</a:t>
            </a:r>
            <a:r>
              <a:rPr lang="en-US" sz="1100" dirty="0"/>
              <a:t>];</a:t>
            </a:r>
          </a:p>
          <a:p>
            <a:pPr algn="just"/>
            <a:r>
              <a:rPr lang="en-US" sz="1100" dirty="0"/>
              <a:t>            </a:t>
            </a:r>
            <a:r>
              <a:rPr lang="en-US" sz="1100" dirty="0" err="1"/>
              <a:t>var</a:t>
            </a:r>
            <a:r>
              <a:rPr lang="en-US" sz="1100" dirty="0"/>
              <a:t> </a:t>
            </a:r>
            <a:r>
              <a:rPr lang="en-US" sz="1100" dirty="0" err="1"/>
              <a:t>yy</a:t>
            </a:r>
            <a:r>
              <a:rPr lang="en-US" sz="1100" dirty="0"/>
              <a:t> = </a:t>
            </a:r>
            <a:r>
              <a:rPr lang="en-US" sz="1100" dirty="0" err="1"/>
              <a:t>date.getYear</a:t>
            </a:r>
            <a:r>
              <a:rPr lang="en-US" sz="1100" dirty="0"/>
              <a:t>();</a:t>
            </a:r>
          </a:p>
          <a:p>
            <a:pPr algn="just"/>
            <a:r>
              <a:rPr lang="en-US" sz="1100" dirty="0"/>
              <a:t>            </a:t>
            </a:r>
            <a:r>
              <a:rPr lang="en-US" sz="1100" dirty="0" err="1"/>
              <a:t>var</a:t>
            </a:r>
            <a:r>
              <a:rPr lang="en-US" sz="1100" dirty="0"/>
              <a:t> year = (</a:t>
            </a:r>
            <a:r>
              <a:rPr lang="en-US" sz="1100" dirty="0" err="1"/>
              <a:t>yy</a:t>
            </a:r>
            <a:r>
              <a:rPr lang="en-US" sz="1100" dirty="0"/>
              <a:t> &lt; 1000) ? </a:t>
            </a:r>
            <a:r>
              <a:rPr lang="en-US" sz="1100" dirty="0" err="1"/>
              <a:t>yy</a:t>
            </a:r>
            <a:r>
              <a:rPr lang="en-US" sz="1100" dirty="0"/>
              <a:t> + 1900 : </a:t>
            </a:r>
            <a:r>
              <a:rPr lang="en-US" sz="1100" dirty="0" err="1"/>
              <a:t>yy</a:t>
            </a:r>
            <a:r>
              <a:rPr lang="en-US" sz="1100" dirty="0"/>
              <a:t>;</a:t>
            </a:r>
          </a:p>
          <a:p>
            <a:pPr algn="just"/>
            <a:r>
              <a:rPr lang="en-US" sz="1100" dirty="0"/>
              <a:t>            </a:t>
            </a:r>
            <a:r>
              <a:rPr lang="en-US" sz="1100" dirty="0" err="1"/>
              <a:t>document.write</a:t>
            </a:r>
            <a:r>
              <a:rPr lang="en-US" sz="1100" dirty="0"/>
              <a:t>(</a:t>
            </a:r>
            <a:r>
              <a:rPr lang="en-US" sz="1100" dirty="0" err="1"/>
              <a:t>thisDay</a:t>
            </a:r>
            <a:r>
              <a:rPr lang="en-US" sz="1100" dirty="0"/>
              <a:t> + ', ' + day + ' ' + months[month] + ' ' + year);</a:t>
            </a:r>
          </a:p>
          <a:p>
            <a:pPr algn="just"/>
            <a:r>
              <a:rPr lang="en-US" sz="1100" dirty="0"/>
              <a:t>            //--&gt;</a:t>
            </a:r>
          </a:p>
          <a:p>
            <a:pPr algn="just"/>
            <a:r>
              <a:rPr lang="en-US" sz="1100" dirty="0"/>
              <a:t>        &lt;/script&gt;</a:t>
            </a:r>
          </a:p>
          <a:p>
            <a:pPr algn="just"/>
            <a:r>
              <a:rPr lang="en-US" sz="1100" dirty="0"/>
              <a:t>      &lt;div id='jam' &gt;&lt;/div&gt;</a:t>
            </a:r>
          </a:p>
          <a:p>
            <a:pPr algn="just"/>
            <a:r>
              <a:rPr lang="en-US" sz="1100" dirty="0"/>
              <a:t>          &lt;script type="text/</a:t>
            </a:r>
            <a:r>
              <a:rPr lang="en-US" sz="1100" dirty="0" err="1"/>
              <a:t>javascript</a:t>
            </a:r>
            <a:r>
              <a:rPr lang="en-US" sz="1100" dirty="0"/>
              <a:t>"&gt;</a:t>
            </a:r>
          </a:p>
          <a:p>
            <a:pPr algn="just"/>
            <a:r>
              <a:rPr lang="en-US" sz="1100" dirty="0"/>
              <a:t>          // 1 </a:t>
            </a:r>
            <a:r>
              <a:rPr lang="en-US" sz="1100" dirty="0" err="1"/>
              <a:t>detik</a:t>
            </a:r>
            <a:r>
              <a:rPr lang="en-US" sz="1100" dirty="0"/>
              <a:t> = 1000</a:t>
            </a:r>
          </a:p>
          <a:p>
            <a:pPr algn="just"/>
            <a:r>
              <a:rPr lang="en-US" sz="1100" dirty="0"/>
              <a:t>          </a:t>
            </a:r>
            <a:r>
              <a:rPr lang="en-US" sz="1100" dirty="0" err="1"/>
              <a:t>window.setTimeout</a:t>
            </a:r>
            <a:r>
              <a:rPr lang="en-US" sz="1100" dirty="0"/>
              <a:t>("</a:t>
            </a:r>
            <a:r>
              <a:rPr lang="en-US" sz="1100" dirty="0" err="1"/>
              <a:t>waktu</a:t>
            </a:r>
            <a:r>
              <a:rPr lang="en-US" sz="1100" dirty="0"/>
              <a:t>()",1000);  </a:t>
            </a:r>
          </a:p>
          <a:p>
            <a:pPr algn="just"/>
            <a:r>
              <a:rPr lang="en-US" sz="1100" dirty="0"/>
              <a:t>          function </a:t>
            </a:r>
            <a:r>
              <a:rPr lang="en-US" sz="1100" dirty="0" err="1"/>
              <a:t>waktu</a:t>
            </a:r>
            <a:r>
              <a:rPr lang="en-US" sz="1100" dirty="0"/>
              <a:t>() {   </a:t>
            </a:r>
          </a:p>
          <a:p>
            <a:pPr algn="just"/>
            <a:r>
              <a:rPr lang="en-US" sz="1100" dirty="0"/>
              <a:t>          </a:t>
            </a:r>
            <a:r>
              <a:rPr lang="en-US" sz="1100" dirty="0" err="1"/>
              <a:t>var</a:t>
            </a:r>
            <a:r>
              <a:rPr lang="en-US" sz="1100" dirty="0"/>
              <a:t> </a:t>
            </a:r>
            <a:r>
              <a:rPr lang="en-US" sz="1100" dirty="0" err="1"/>
              <a:t>tanggal</a:t>
            </a:r>
            <a:r>
              <a:rPr lang="en-US" sz="1100" dirty="0"/>
              <a:t> = new Date();  </a:t>
            </a:r>
          </a:p>
          <a:p>
            <a:pPr algn="just"/>
            <a:r>
              <a:rPr lang="en-US" sz="1100" dirty="0"/>
              <a:t>          </a:t>
            </a:r>
            <a:r>
              <a:rPr lang="en-US" sz="1100" dirty="0" err="1"/>
              <a:t>setTimeout</a:t>
            </a:r>
            <a:r>
              <a:rPr lang="en-US" sz="1100" dirty="0"/>
              <a:t>("</a:t>
            </a:r>
            <a:r>
              <a:rPr lang="en-US" sz="1100" dirty="0" err="1"/>
              <a:t>waktu</a:t>
            </a:r>
            <a:r>
              <a:rPr lang="en-US" sz="1100" dirty="0"/>
              <a:t>()",1000);  </a:t>
            </a:r>
          </a:p>
          <a:p>
            <a:pPr algn="just"/>
            <a:r>
              <a:rPr lang="en-US" sz="1100" dirty="0"/>
              <a:t>          </a:t>
            </a:r>
            <a:r>
              <a:rPr lang="en-US" sz="1100" dirty="0" err="1"/>
              <a:t>document.getElementById</a:t>
            </a:r>
            <a:r>
              <a:rPr lang="en-US" sz="1100" dirty="0"/>
              <a:t>("jam").</a:t>
            </a:r>
            <a:r>
              <a:rPr lang="en-US" sz="1100" dirty="0" err="1"/>
              <a:t>innerHTML</a:t>
            </a:r>
            <a:r>
              <a:rPr lang="en-US" sz="1100" dirty="0"/>
              <a:t> = </a:t>
            </a:r>
            <a:r>
              <a:rPr lang="en-US" sz="1100" dirty="0" err="1"/>
              <a:t>tanggal.getHours</a:t>
            </a:r>
            <a:r>
              <a:rPr lang="en-US" sz="1100" dirty="0"/>
              <a:t>()+":"+</a:t>
            </a:r>
            <a:r>
              <a:rPr lang="en-US" sz="1100" dirty="0" err="1"/>
              <a:t>tanggal.getMinutes</a:t>
            </a:r>
            <a:r>
              <a:rPr lang="en-US" sz="1100" dirty="0"/>
              <a:t>()+":"+</a:t>
            </a:r>
            <a:r>
              <a:rPr lang="en-US" sz="1100" dirty="0" err="1"/>
              <a:t>tanggal.getSeconds</a:t>
            </a:r>
            <a:r>
              <a:rPr lang="en-US" sz="1100" dirty="0"/>
              <a:t>();</a:t>
            </a:r>
          </a:p>
          <a:p>
            <a:pPr algn="just"/>
            <a:r>
              <a:rPr lang="en-US" sz="1100" dirty="0"/>
              <a:t>          }</a:t>
            </a:r>
          </a:p>
          <a:p>
            <a:pPr algn="just"/>
            <a:r>
              <a:rPr lang="en-US" sz="1100" dirty="0"/>
              <a:t>          &lt;/script&gt;</a:t>
            </a:r>
          </a:p>
          <a:p>
            <a:pPr algn="just"/>
            <a:r>
              <a:rPr lang="en-US" sz="1100" dirty="0"/>
              <a:t>    &lt;/div&gt;</a:t>
            </a:r>
          </a:p>
          <a:p>
            <a:pPr algn="just"/>
            <a:r>
              <a:rPr lang="en-US" sz="1100" dirty="0"/>
              <a:t>  &lt;/div&gt;</a:t>
            </a:r>
          </a:p>
        </p:txBody>
      </p:sp>
      <p:sp>
        <p:nvSpPr>
          <p:cNvPr id="10" name="Rectangle 9"/>
          <p:cNvSpPr/>
          <p:nvPr/>
        </p:nvSpPr>
        <p:spPr>
          <a:xfrm>
            <a:off x="251520" y="2329133"/>
            <a:ext cx="350907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HTML</a:t>
            </a:r>
            <a:endParaRPr lang="en-US" dirty="0"/>
          </a:p>
        </p:txBody>
      </p:sp>
      <p:sp>
        <p:nvSpPr>
          <p:cNvPr id="11" name="Rectangle 10"/>
          <p:cNvSpPr/>
          <p:nvPr/>
        </p:nvSpPr>
        <p:spPr>
          <a:xfrm>
            <a:off x="3895517" y="2689173"/>
            <a:ext cx="5051490" cy="15121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smtClean="0">
                <a:solidFill>
                  <a:schemeClr val="tx1"/>
                </a:solidFill>
              </a:rPr>
              <a:t> </a:t>
            </a:r>
            <a:r>
              <a:rPr lang="id-ID" sz="1100" dirty="0" smtClean="0">
                <a:solidFill>
                  <a:schemeClr val="tx1"/>
                </a:solidFill>
              </a:rPr>
              <a:t>&lt;</a:t>
            </a:r>
            <a:r>
              <a:rPr lang="en-US" sz="1100" dirty="0" smtClean="0">
                <a:solidFill>
                  <a:schemeClr val="tx1"/>
                </a:solidFill>
              </a:rPr>
              <a:t>"wrapper"&gt;</a:t>
            </a:r>
            <a:r>
              <a:rPr lang="id-ID" sz="1100" dirty="0" smtClean="0">
                <a:solidFill>
                  <a:schemeClr val="tx1"/>
                </a:solidFill>
              </a:rPr>
              <a:t> = Membuat class wrapper sebagai wadah bagi  elemen elemen tanggal 	dan  jam</a:t>
            </a:r>
            <a:endParaRPr lang="en-US" sz="1100" dirty="0">
              <a:solidFill>
                <a:schemeClr val="tx1"/>
              </a:solidFill>
            </a:endParaRPr>
          </a:p>
          <a:p>
            <a:pPr algn="just"/>
            <a:r>
              <a:rPr lang="en-US" sz="1100" dirty="0">
                <a:solidFill>
                  <a:schemeClr val="tx1"/>
                </a:solidFill>
              </a:rPr>
              <a:t>  </a:t>
            </a:r>
            <a:r>
              <a:rPr lang="en-US" sz="1100" dirty="0" smtClean="0">
                <a:solidFill>
                  <a:schemeClr val="tx1"/>
                </a:solidFill>
              </a:rPr>
              <a:t>&lt;"</a:t>
            </a:r>
            <a:r>
              <a:rPr lang="en-US" sz="1100" dirty="0" err="1" smtClean="0">
                <a:solidFill>
                  <a:schemeClr val="tx1"/>
                </a:solidFill>
              </a:rPr>
              <a:t>tanggal</a:t>
            </a:r>
            <a:r>
              <a:rPr lang="en-US" sz="1100" dirty="0" smtClean="0">
                <a:solidFill>
                  <a:schemeClr val="tx1"/>
                </a:solidFill>
              </a:rPr>
              <a:t>"&gt;</a:t>
            </a:r>
            <a:r>
              <a:rPr lang="id-ID" sz="1100" dirty="0" smtClean="0">
                <a:solidFill>
                  <a:schemeClr val="tx1"/>
                </a:solidFill>
              </a:rPr>
              <a:t>   =  elemen yang akan menampung  tag  Date  dan  div class jam</a:t>
            </a:r>
            <a:endParaRPr lang="en-US" sz="1100" dirty="0">
              <a:solidFill>
                <a:schemeClr val="tx1"/>
              </a:solidFill>
            </a:endParaRPr>
          </a:p>
          <a:p>
            <a:pPr algn="just"/>
            <a:r>
              <a:rPr lang="en-US" sz="1100" dirty="0">
                <a:solidFill>
                  <a:schemeClr val="tx1"/>
                </a:solidFill>
              </a:rPr>
              <a:t>   </a:t>
            </a:r>
            <a:r>
              <a:rPr lang="id-ID" sz="1100" dirty="0" smtClean="0">
                <a:solidFill>
                  <a:schemeClr val="tx1"/>
                </a:solidFill>
              </a:rPr>
              <a:t>&lt;</a:t>
            </a:r>
            <a:r>
              <a:rPr lang="en-US" sz="1100" dirty="0" smtClean="0">
                <a:solidFill>
                  <a:schemeClr val="tx1"/>
                </a:solidFill>
              </a:rPr>
              <a:t>Date </a:t>
            </a:r>
            <a:r>
              <a:rPr lang="id-ID" sz="1100" dirty="0" smtClean="0">
                <a:solidFill>
                  <a:schemeClr val="tx1"/>
                </a:solidFill>
              </a:rPr>
              <a:t>&gt;	= menampilkan tanggal </a:t>
            </a:r>
          </a:p>
          <a:p>
            <a:pPr algn="just"/>
            <a:r>
              <a:rPr lang="id-ID" sz="1100" dirty="0">
                <a:solidFill>
                  <a:schemeClr val="tx1"/>
                </a:solidFill>
              </a:rPr>
              <a:t>&lt;</a:t>
            </a:r>
            <a:r>
              <a:rPr lang="en-US" sz="1100" dirty="0" smtClean="0">
                <a:solidFill>
                  <a:schemeClr val="tx1"/>
                </a:solidFill>
              </a:rPr>
              <a:t>class</a:t>
            </a:r>
            <a:r>
              <a:rPr lang="en-US" sz="1100" dirty="0">
                <a:solidFill>
                  <a:schemeClr val="tx1"/>
                </a:solidFill>
              </a:rPr>
              <a:t>="jam</a:t>
            </a:r>
            <a:r>
              <a:rPr lang="en-US" sz="1100" dirty="0" smtClean="0">
                <a:solidFill>
                  <a:schemeClr val="tx1"/>
                </a:solidFill>
              </a:rPr>
              <a:t>"&gt;</a:t>
            </a:r>
            <a:r>
              <a:rPr lang="id-ID" sz="1100" dirty="0" smtClean="0">
                <a:solidFill>
                  <a:schemeClr val="tx1"/>
                </a:solidFill>
              </a:rPr>
              <a:t>  = untuk menampung class id clock</a:t>
            </a:r>
            <a:endParaRPr lang="en-US" sz="1100" dirty="0">
              <a:solidFill>
                <a:schemeClr val="tx1"/>
              </a:solidFill>
            </a:endParaRPr>
          </a:p>
          <a:p>
            <a:pPr algn="just"/>
            <a:r>
              <a:rPr lang="en-US" sz="1100" dirty="0" smtClean="0">
                <a:solidFill>
                  <a:schemeClr val="tx1"/>
                </a:solidFill>
              </a:rPr>
              <a:t>&lt;</a:t>
            </a:r>
            <a:r>
              <a:rPr lang="en-US" sz="1100" dirty="0">
                <a:solidFill>
                  <a:schemeClr val="tx1"/>
                </a:solidFill>
              </a:rPr>
              <a:t>a id="clock</a:t>
            </a:r>
            <a:r>
              <a:rPr lang="en-US" sz="1100" dirty="0" smtClean="0">
                <a:solidFill>
                  <a:schemeClr val="tx1"/>
                </a:solidFill>
              </a:rPr>
              <a:t>"&gt;</a:t>
            </a:r>
            <a:r>
              <a:rPr lang="id-ID" sz="1100" dirty="0" smtClean="0">
                <a:solidFill>
                  <a:schemeClr val="tx1"/>
                </a:solidFill>
              </a:rPr>
              <a:t>	= menampilkan jam menggunakan bantuan script dari javascript</a:t>
            </a:r>
            <a:endParaRPr lang="en-US" sz="1100" dirty="0">
              <a:solidFill>
                <a:schemeClr val="tx1"/>
              </a:solidFill>
            </a:endParaRPr>
          </a:p>
        </p:txBody>
      </p:sp>
      <p:sp>
        <p:nvSpPr>
          <p:cNvPr id="12" name="Rectangle 11"/>
          <p:cNvSpPr/>
          <p:nvPr/>
        </p:nvSpPr>
        <p:spPr>
          <a:xfrm>
            <a:off x="213977" y="9981728"/>
            <a:ext cx="3524545" cy="596591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100" dirty="0"/>
          </a:p>
          <a:p>
            <a:pPr algn="just"/>
            <a:r>
              <a:rPr lang="en-US" sz="1100" dirty="0"/>
              <a:t>.jam </a:t>
            </a:r>
          </a:p>
          <a:p>
            <a:pPr algn="just"/>
            <a:r>
              <a:rPr lang="en-US" sz="1100" dirty="0"/>
              <a:t>{</a:t>
            </a:r>
          </a:p>
          <a:p>
            <a:pPr algn="just"/>
            <a:r>
              <a:rPr lang="en-US" sz="1100" dirty="0"/>
              <a:t>	float: </a:t>
            </a:r>
            <a:r>
              <a:rPr lang="id-ID" sz="1100" dirty="0" smtClean="0"/>
              <a:t>right</a:t>
            </a:r>
            <a:endParaRPr lang="en-US" sz="1100" dirty="0" smtClean="0"/>
          </a:p>
          <a:p>
            <a:pPr algn="just"/>
            <a:r>
              <a:rPr lang="en-US" sz="1100" dirty="0" smtClean="0"/>
              <a:t>	margin-top: 5px;</a:t>
            </a:r>
          </a:p>
          <a:p>
            <a:pPr algn="just"/>
            <a:r>
              <a:rPr lang="en-US" sz="1100" dirty="0"/>
              <a:t>	margin-bottom: 7px;</a:t>
            </a:r>
          </a:p>
          <a:p>
            <a:pPr algn="just"/>
            <a:r>
              <a:rPr lang="en-US" sz="1100" dirty="0"/>
              <a:t>}</a:t>
            </a:r>
          </a:p>
          <a:p>
            <a:pPr algn="just"/>
            <a:r>
              <a:rPr lang="en-US" sz="1100" dirty="0"/>
              <a:t>#clock {</a:t>
            </a:r>
          </a:p>
          <a:p>
            <a:pPr algn="just"/>
            <a:r>
              <a:rPr lang="en-US" sz="1100" dirty="0"/>
              <a:t>	font-size: 13px;</a:t>
            </a:r>
          </a:p>
          <a:p>
            <a:pPr algn="just"/>
            <a:r>
              <a:rPr lang="en-US" sz="1100" dirty="0"/>
              <a:t>	font-family: 'Quicksand';</a:t>
            </a:r>
          </a:p>
          <a:p>
            <a:pPr algn="just"/>
            <a:r>
              <a:rPr lang="en-US" sz="1100" dirty="0"/>
              <a:t>	font-weight: bold;</a:t>
            </a:r>
          </a:p>
          <a:p>
            <a:pPr algn="just"/>
            <a:r>
              <a:rPr lang="en-US" sz="1100" dirty="0"/>
              <a:t>	border: 1px solid #000;</a:t>
            </a:r>
          </a:p>
          <a:p>
            <a:pPr algn="just"/>
            <a:r>
              <a:rPr lang="en-US" sz="1100" dirty="0"/>
              <a:t>	text-decoration: none;</a:t>
            </a:r>
          </a:p>
          <a:p>
            <a:pPr algn="just"/>
            <a:r>
              <a:rPr lang="en-US" sz="1100" dirty="0"/>
              <a:t>	padding: 4px 10px 4px 10px;</a:t>
            </a:r>
          </a:p>
          <a:p>
            <a:pPr algn="just"/>
            <a:r>
              <a:rPr lang="en-US" sz="1100" dirty="0"/>
              <a:t>	border-radius: 10px;</a:t>
            </a:r>
          </a:p>
          <a:p>
            <a:pPr algn="just"/>
            <a:r>
              <a:rPr lang="en-US" sz="1100" dirty="0"/>
              <a:t>}</a:t>
            </a:r>
          </a:p>
          <a:p>
            <a:pPr algn="just"/>
            <a:endParaRPr lang="en-US" sz="1100" dirty="0"/>
          </a:p>
          <a:p>
            <a:pPr algn="just"/>
            <a:r>
              <a:rPr lang="en-US" sz="1100" dirty="0"/>
              <a:t>.</a:t>
            </a:r>
            <a:r>
              <a:rPr lang="en-US" sz="1100" dirty="0" err="1"/>
              <a:t>tanggal</a:t>
            </a:r>
            <a:r>
              <a:rPr lang="en-US" sz="1100" dirty="0"/>
              <a:t> </a:t>
            </a:r>
          </a:p>
          <a:p>
            <a:pPr algn="just"/>
            <a:r>
              <a:rPr lang="en-US" sz="1100" dirty="0"/>
              <a:t>{</a:t>
            </a:r>
          </a:p>
          <a:p>
            <a:pPr algn="just"/>
            <a:r>
              <a:rPr lang="en-US" sz="1100" dirty="0"/>
              <a:t>	float: left;</a:t>
            </a:r>
          </a:p>
          <a:p>
            <a:pPr algn="just"/>
            <a:r>
              <a:rPr lang="en-US" sz="1100" dirty="0"/>
              <a:t>	width: 100%;</a:t>
            </a:r>
          </a:p>
          <a:p>
            <a:pPr algn="just"/>
            <a:r>
              <a:rPr lang="en-US" sz="1100" dirty="0"/>
              <a:t>	margin-top: 1px;</a:t>
            </a:r>
          </a:p>
          <a:p>
            <a:pPr algn="just"/>
            <a:r>
              <a:rPr lang="en-US" sz="1100" dirty="0"/>
              <a:t>	margin-bottom: -5px;</a:t>
            </a:r>
          </a:p>
          <a:p>
            <a:pPr algn="just"/>
            <a:r>
              <a:rPr lang="en-US" sz="1100" dirty="0"/>
              <a:t>	font-size: 13px;</a:t>
            </a:r>
          </a:p>
          <a:p>
            <a:pPr algn="just"/>
            <a:endParaRPr lang="en-US" sz="1100" dirty="0"/>
          </a:p>
          <a:p>
            <a:pPr algn="just"/>
            <a:endParaRPr lang="en-US" sz="1100" dirty="0"/>
          </a:p>
          <a:p>
            <a:pPr algn="just"/>
            <a:r>
              <a:rPr lang="en-US" sz="1100" dirty="0"/>
              <a:t>}</a:t>
            </a:r>
          </a:p>
          <a:p>
            <a:pPr algn="just"/>
            <a:r>
              <a:rPr lang="en-US" sz="1100" dirty="0"/>
              <a:t>.</a:t>
            </a:r>
            <a:r>
              <a:rPr lang="en-US" sz="1100" dirty="0" err="1"/>
              <a:t>tanggal</a:t>
            </a:r>
            <a:r>
              <a:rPr lang="en-US" sz="1100" dirty="0"/>
              <a:t> a {</a:t>
            </a:r>
          </a:p>
          <a:p>
            <a:pPr algn="just"/>
            <a:r>
              <a:rPr lang="en-US" sz="1100" dirty="0"/>
              <a:t>  font-family: 'Quicksand';</a:t>
            </a:r>
          </a:p>
          <a:p>
            <a:pPr algn="just"/>
            <a:r>
              <a:rPr lang="en-US" sz="1100" dirty="0"/>
              <a:t>  font-weight: bold;</a:t>
            </a:r>
          </a:p>
          <a:p>
            <a:pPr algn="just"/>
            <a:r>
              <a:rPr lang="en-US" sz="1100" dirty="0" smtClean="0"/>
              <a:t>}</a:t>
            </a:r>
            <a:endParaRPr lang="id-ID" sz="1100" dirty="0" smtClean="0"/>
          </a:p>
          <a:p>
            <a:pPr algn="just"/>
            <a:endParaRPr lang="id-ID" sz="1100" dirty="0"/>
          </a:p>
          <a:p>
            <a:pPr algn="just"/>
            <a:endParaRPr lang="id-ID" sz="1100" dirty="0" smtClean="0"/>
          </a:p>
          <a:p>
            <a:pPr algn="just"/>
            <a:endParaRPr lang="id-ID" sz="1100" dirty="0"/>
          </a:p>
          <a:p>
            <a:pPr algn="just"/>
            <a:endParaRPr lang="en-US" sz="1100" dirty="0"/>
          </a:p>
        </p:txBody>
      </p:sp>
      <p:sp>
        <p:nvSpPr>
          <p:cNvPr id="13" name="Rectangle 12"/>
          <p:cNvSpPr/>
          <p:nvPr/>
        </p:nvSpPr>
        <p:spPr>
          <a:xfrm>
            <a:off x="213977" y="9482251"/>
            <a:ext cx="350907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CSS</a:t>
            </a:r>
            <a:endParaRPr lang="en-US" dirty="0"/>
          </a:p>
        </p:txBody>
      </p:sp>
      <p:sp>
        <p:nvSpPr>
          <p:cNvPr id="14" name="Rectangle 13"/>
          <p:cNvSpPr/>
          <p:nvPr/>
        </p:nvSpPr>
        <p:spPr>
          <a:xfrm>
            <a:off x="3995936" y="9981728"/>
            <a:ext cx="505149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100" b="1" dirty="0" smtClean="0">
                <a:solidFill>
                  <a:schemeClr val="tx1"/>
                </a:solidFill>
              </a:rPr>
              <a:t>Tag Jam  : </a:t>
            </a:r>
            <a:endParaRPr lang="id-ID" sz="1100" b="1" dirty="0">
              <a:solidFill>
                <a:schemeClr val="tx1"/>
              </a:solidFill>
            </a:endParaRPr>
          </a:p>
          <a:p>
            <a:pPr algn="just"/>
            <a:r>
              <a:rPr lang="id-ID" sz="1100" dirty="0" smtClean="0">
                <a:solidFill>
                  <a:schemeClr val="tx1"/>
                </a:solidFill>
              </a:rPr>
              <a:t>Float =  right ==============&gt; mengatur letak tag jam di sebelah kanan</a:t>
            </a:r>
          </a:p>
          <a:p>
            <a:pPr algn="just"/>
            <a:r>
              <a:rPr lang="id-ID" sz="1100" dirty="0" smtClean="0">
                <a:solidFill>
                  <a:schemeClr val="tx1"/>
                </a:solidFill>
              </a:rPr>
              <a:t>Margin top = 5px ==========</a:t>
            </a:r>
            <a:r>
              <a:rPr lang="id-ID" sz="1100" dirty="0" smtClean="0">
                <a:solidFill>
                  <a:schemeClr val="tx1"/>
                </a:solidFill>
                <a:sym typeface="Wingdings" pitchFamily="2" charset="2"/>
              </a:rPr>
              <a:t>&gt;</a:t>
            </a:r>
            <a:r>
              <a:rPr lang="id-ID" sz="1100" dirty="0" smtClean="0">
                <a:solidFill>
                  <a:schemeClr val="tx1"/>
                </a:solidFill>
              </a:rPr>
              <a:t> jarak 5 piksel utuk batas sebelah atas</a:t>
            </a:r>
          </a:p>
          <a:p>
            <a:pPr algn="just"/>
            <a:r>
              <a:rPr lang="id-ID" sz="1100" dirty="0" smtClean="0">
                <a:solidFill>
                  <a:schemeClr val="tx1"/>
                </a:solidFill>
              </a:rPr>
              <a:t>Margin bottom = 7px ======&gt;  jarak 5 </a:t>
            </a:r>
            <a:r>
              <a:rPr lang="id-ID" sz="1100" dirty="0">
                <a:solidFill>
                  <a:schemeClr val="tx1"/>
                </a:solidFill>
              </a:rPr>
              <a:t>piksel utuk batas sebelah </a:t>
            </a:r>
            <a:r>
              <a:rPr lang="id-ID" sz="1100" dirty="0" smtClean="0">
                <a:solidFill>
                  <a:schemeClr val="tx1"/>
                </a:solidFill>
              </a:rPr>
              <a:t>bawah</a:t>
            </a:r>
          </a:p>
          <a:p>
            <a:pPr algn="just"/>
            <a:endParaRPr lang="id-ID" sz="1100" dirty="0">
              <a:solidFill>
                <a:schemeClr val="tx1"/>
              </a:solidFill>
            </a:endParaRPr>
          </a:p>
          <a:p>
            <a:pPr algn="just"/>
            <a:r>
              <a:rPr lang="id-ID" sz="1100" b="1" dirty="0" smtClean="0">
                <a:solidFill>
                  <a:schemeClr val="tx1"/>
                </a:solidFill>
              </a:rPr>
              <a:t>Tag #clock :</a:t>
            </a:r>
          </a:p>
          <a:p>
            <a:pPr algn="just"/>
            <a:r>
              <a:rPr lang="id-ID" sz="1100" dirty="0" smtClean="0">
                <a:solidFill>
                  <a:schemeClr val="tx1"/>
                </a:solidFill>
              </a:rPr>
              <a:t>Font size = 13 px =</a:t>
            </a:r>
            <a:r>
              <a:rPr lang="id-ID" sz="1100" dirty="0">
                <a:solidFill>
                  <a:schemeClr val="tx1"/>
                </a:solidFill>
              </a:rPr>
              <a:t> </a:t>
            </a:r>
            <a:r>
              <a:rPr lang="id-ID" sz="1100" dirty="0" smtClean="0">
                <a:solidFill>
                  <a:schemeClr val="tx1"/>
                </a:solidFill>
              </a:rPr>
              <a:t>===========&gt; ukuran font dari tag clock sebesar 13 piksel </a:t>
            </a:r>
          </a:p>
          <a:p>
            <a:pPr algn="just"/>
            <a:r>
              <a:rPr lang="id-ID" sz="1100" dirty="0" smtClean="0">
                <a:solidFill>
                  <a:schemeClr val="tx1"/>
                </a:solidFill>
              </a:rPr>
              <a:t>Font family = Quiksand =======&gt; jenis font yang digunakan adalah quicksand</a:t>
            </a:r>
          </a:p>
          <a:p>
            <a:pPr algn="just"/>
            <a:r>
              <a:rPr lang="id-ID" sz="1100" dirty="0" smtClean="0">
                <a:solidFill>
                  <a:schemeClr val="tx1"/>
                </a:solidFill>
              </a:rPr>
              <a:t>Font weight = bold ============&gt; ketebalan font bold / tebal</a:t>
            </a:r>
          </a:p>
          <a:p>
            <a:pPr algn="just"/>
            <a:r>
              <a:rPr lang="id-ID" sz="1100" dirty="0" smtClean="0">
                <a:solidFill>
                  <a:schemeClr val="tx1"/>
                </a:solidFill>
              </a:rPr>
              <a:t>Border= 1px solid #000</a:t>
            </a:r>
            <a:r>
              <a:rPr lang="id-ID" sz="1100" dirty="0">
                <a:solidFill>
                  <a:schemeClr val="tx1"/>
                </a:solidFill>
              </a:rPr>
              <a:t> ======&gt; </a:t>
            </a:r>
            <a:r>
              <a:rPr lang="id-ID" sz="1100" dirty="0" smtClean="0">
                <a:solidFill>
                  <a:schemeClr val="tx1"/>
                </a:solidFill>
              </a:rPr>
              <a:t>memberi bingkai pada tag #clock dgn ukuran 1piksel  		solid/ padat seperti garis  dengan warna hitam</a:t>
            </a:r>
          </a:p>
          <a:p>
            <a:pPr algn="just"/>
            <a:r>
              <a:rPr lang="en-US" sz="1100" dirty="0">
                <a:solidFill>
                  <a:schemeClr val="tx1"/>
                </a:solidFill>
              </a:rPr>
              <a:t>text-decoration: </a:t>
            </a:r>
            <a:r>
              <a:rPr lang="en-US" sz="1100" dirty="0" smtClean="0">
                <a:solidFill>
                  <a:schemeClr val="tx1"/>
                </a:solidFill>
              </a:rPr>
              <a:t>none</a:t>
            </a:r>
            <a:r>
              <a:rPr lang="id-ID" sz="1100" dirty="0">
                <a:solidFill>
                  <a:schemeClr val="tx1"/>
                </a:solidFill>
              </a:rPr>
              <a:t> </a:t>
            </a:r>
            <a:r>
              <a:rPr lang="id-ID" sz="1100" dirty="0" smtClean="0">
                <a:solidFill>
                  <a:schemeClr val="tx1"/>
                </a:solidFill>
              </a:rPr>
              <a:t> ======&gt;  </a:t>
            </a:r>
            <a:r>
              <a:rPr lang="id-ID" sz="1100" dirty="0">
                <a:solidFill>
                  <a:schemeClr val="tx1"/>
                </a:solidFill>
              </a:rPr>
              <a:t>tidak </a:t>
            </a:r>
            <a:r>
              <a:rPr lang="id-ID" sz="1100" dirty="0" smtClean="0">
                <a:solidFill>
                  <a:schemeClr val="tx1"/>
                </a:solidFill>
              </a:rPr>
              <a:t> memberikan garis pada teks  #clock</a:t>
            </a:r>
          </a:p>
          <a:p>
            <a:pPr algn="just"/>
            <a:endParaRPr lang="id-ID" sz="1100" dirty="0" smtClean="0">
              <a:solidFill>
                <a:schemeClr val="tx1"/>
              </a:solidFill>
            </a:endParaRPr>
          </a:p>
        </p:txBody>
      </p:sp>
      <p:sp>
        <p:nvSpPr>
          <p:cNvPr id="15" name="Rectangle 14"/>
          <p:cNvSpPr/>
          <p:nvPr/>
        </p:nvSpPr>
        <p:spPr>
          <a:xfrm>
            <a:off x="3995936" y="12295143"/>
            <a:ext cx="5051490" cy="2871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100" dirty="0" smtClean="0">
                <a:solidFill>
                  <a:schemeClr val="tx1"/>
                </a:solidFill>
              </a:rPr>
              <a:t> </a:t>
            </a:r>
            <a:r>
              <a:rPr lang="id-ID" sz="1100" b="1" dirty="0" smtClean="0">
                <a:solidFill>
                  <a:schemeClr val="tx1"/>
                </a:solidFill>
              </a:rPr>
              <a:t>Tag </a:t>
            </a:r>
            <a:r>
              <a:rPr lang="en-US" sz="1100" b="1" dirty="0" err="1" smtClean="0">
                <a:solidFill>
                  <a:schemeClr val="tx1"/>
                </a:solidFill>
              </a:rPr>
              <a:t>tanggal</a:t>
            </a:r>
            <a:r>
              <a:rPr lang="id-ID" sz="1100" b="1" dirty="0" smtClean="0">
                <a:solidFill>
                  <a:schemeClr val="tx1"/>
                </a:solidFill>
              </a:rPr>
              <a:t> :</a:t>
            </a:r>
          </a:p>
          <a:p>
            <a:pPr algn="just"/>
            <a:r>
              <a:rPr lang="id-ID" sz="1100" dirty="0">
                <a:solidFill>
                  <a:schemeClr val="tx1"/>
                </a:solidFill>
              </a:rPr>
              <a:t>Float =  </a:t>
            </a:r>
            <a:r>
              <a:rPr lang="id-ID" sz="1100" dirty="0" smtClean="0">
                <a:solidFill>
                  <a:schemeClr val="tx1"/>
                </a:solidFill>
              </a:rPr>
              <a:t>left </a:t>
            </a:r>
            <a:r>
              <a:rPr lang="id-ID" sz="1100" dirty="0">
                <a:solidFill>
                  <a:schemeClr val="tx1"/>
                </a:solidFill>
              </a:rPr>
              <a:t>==============&gt; mengatur </a:t>
            </a:r>
            <a:r>
              <a:rPr lang="id-ID" sz="1100" dirty="0" smtClean="0">
                <a:solidFill>
                  <a:schemeClr val="tx1"/>
                </a:solidFill>
              </a:rPr>
              <a:t> semua  elemen letak </a:t>
            </a:r>
            <a:r>
              <a:rPr lang="id-ID" sz="1100" dirty="0">
                <a:solidFill>
                  <a:schemeClr val="tx1"/>
                </a:solidFill>
              </a:rPr>
              <a:t>tag  </a:t>
            </a:r>
            <a:r>
              <a:rPr lang="id-ID" sz="1100" dirty="0" smtClean="0">
                <a:solidFill>
                  <a:schemeClr val="tx1"/>
                </a:solidFill>
              </a:rPr>
              <a:t>tanggal  </a:t>
            </a:r>
            <a:r>
              <a:rPr lang="id-ID" sz="1100" dirty="0">
                <a:solidFill>
                  <a:schemeClr val="tx1"/>
                </a:solidFill>
              </a:rPr>
              <a:t>di sebelah </a:t>
            </a:r>
            <a:r>
              <a:rPr lang="id-ID" sz="1100" dirty="0" smtClean="0">
                <a:solidFill>
                  <a:schemeClr val="tx1"/>
                </a:solidFill>
              </a:rPr>
              <a:t>		kiri</a:t>
            </a:r>
          </a:p>
          <a:p>
            <a:pPr algn="just"/>
            <a:r>
              <a:rPr lang="id-ID" sz="1100" dirty="0" smtClean="0">
                <a:solidFill>
                  <a:schemeClr val="tx1"/>
                </a:solidFill>
              </a:rPr>
              <a:t>Width =100% ==============&gt; ukuran lebar  tag tanggal menyesuakain dgn tag 		    wrapper jika Cuma 50%  maka tag taggall akan 		    setengah dari tag wrapper</a:t>
            </a:r>
            <a:endParaRPr lang="id-ID" sz="1100" dirty="0">
              <a:solidFill>
                <a:schemeClr val="tx1"/>
              </a:solidFill>
            </a:endParaRPr>
          </a:p>
          <a:p>
            <a:pPr algn="just"/>
            <a:r>
              <a:rPr lang="id-ID" sz="1100" dirty="0">
                <a:solidFill>
                  <a:schemeClr val="tx1"/>
                </a:solidFill>
              </a:rPr>
              <a:t>Margin top = </a:t>
            </a:r>
            <a:r>
              <a:rPr lang="id-ID" sz="1100" dirty="0" smtClean="0">
                <a:solidFill>
                  <a:schemeClr val="tx1"/>
                </a:solidFill>
              </a:rPr>
              <a:t>1px </a:t>
            </a:r>
            <a:r>
              <a:rPr lang="id-ID" sz="1100" dirty="0">
                <a:solidFill>
                  <a:schemeClr val="tx1"/>
                </a:solidFill>
              </a:rPr>
              <a:t>==========</a:t>
            </a:r>
            <a:r>
              <a:rPr lang="id-ID" sz="1100" dirty="0">
                <a:solidFill>
                  <a:schemeClr val="tx1"/>
                </a:solidFill>
                <a:sym typeface="Wingdings" pitchFamily="2" charset="2"/>
              </a:rPr>
              <a:t>&gt;</a:t>
            </a:r>
            <a:r>
              <a:rPr lang="id-ID" sz="1100" dirty="0">
                <a:solidFill>
                  <a:schemeClr val="tx1"/>
                </a:solidFill>
              </a:rPr>
              <a:t> jarak 1</a:t>
            </a:r>
            <a:r>
              <a:rPr lang="id-ID" sz="1100" dirty="0" smtClean="0">
                <a:solidFill>
                  <a:schemeClr val="tx1"/>
                </a:solidFill>
              </a:rPr>
              <a:t> </a:t>
            </a:r>
            <a:r>
              <a:rPr lang="id-ID" sz="1100" dirty="0">
                <a:solidFill>
                  <a:schemeClr val="tx1"/>
                </a:solidFill>
              </a:rPr>
              <a:t>piksel utuk batas sebelah </a:t>
            </a:r>
            <a:r>
              <a:rPr lang="id-ID" sz="1100" dirty="0" smtClean="0">
                <a:solidFill>
                  <a:schemeClr val="tx1"/>
                </a:solidFill>
              </a:rPr>
              <a:t>atas</a:t>
            </a:r>
          </a:p>
          <a:p>
            <a:pPr algn="just"/>
            <a:r>
              <a:rPr lang="id-ID" sz="1100" dirty="0">
                <a:solidFill>
                  <a:schemeClr val="tx1"/>
                </a:solidFill>
              </a:rPr>
              <a:t>Margin bottom = </a:t>
            </a:r>
            <a:r>
              <a:rPr lang="id-ID" sz="1100" dirty="0" smtClean="0">
                <a:solidFill>
                  <a:schemeClr val="tx1"/>
                </a:solidFill>
              </a:rPr>
              <a:t>-5px </a:t>
            </a:r>
            <a:r>
              <a:rPr lang="id-ID" sz="1100" dirty="0">
                <a:solidFill>
                  <a:schemeClr val="tx1"/>
                </a:solidFill>
              </a:rPr>
              <a:t>======&gt;  jarak </a:t>
            </a:r>
            <a:r>
              <a:rPr lang="id-ID" sz="1100" dirty="0" smtClean="0">
                <a:solidFill>
                  <a:schemeClr val="tx1"/>
                </a:solidFill>
              </a:rPr>
              <a:t>-5 </a:t>
            </a:r>
            <a:r>
              <a:rPr lang="id-ID" sz="1100" dirty="0">
                <a:solidFill>
                  <a:schemeClr val="tx1"/>
                </a:solidFill>
              </a:rPr>
              <a:t>piksel utuk batas sebelah </a:t>
            </a:r>
            <a:r>
              <a:rPr lang="id-ID" sz="1100" dirty="0" smtClean="0">
                <a:solidFill>
                  <a:schemeClr val="tx1"/>
                </a:solidFill>
              </a:rPr>
              <a:t>bawah</a:t>
            </a:r>
          </a:p>
          <a:p>
            <a:pPr algn="just"/>
            <a:r>
              <a:rPr lang="id-ID" sz="1100" dirty="0">
                <a:solidFill>
                  <a:schemeClr val="tx1"/>
                </a:solidFill>
              </a:rPr>
              <a:t>Font size = 13 px = ===========&gt; ukuran font dari tag clock sebesar 13 piksel </a:t>
            </a:r>
            <a:endParaRPr lang="id-ID" sz="1100" dirty="0" smtClean="0">
              <a:solidFill>
                <a:schemeClr val="tx1"/>
              </a:solidFill>
            </a:endParaRPr>
          </a:p>
          <a:p>
            <a:pPr algn="just"/>
            <a:endParaRPr lang="id-ID" sz="1100" dirty="0">
              <a:solidFill>
                <a:schemeClr val="tx1"/>
              </a:solidFill>
            </a:endParaRPr>
          </a:p>
          <a:p>
            <a:pPr algn="just"/>
            <a:endParaRPr lang="id-ID" sz="1100" dirty="0" smtClean="0">
              <a:solidFill>
                <a:schemeClr val="tx1"/>
              </a:solidFill>
            </a:endParaRPr>
          </a:p>
          <a:p>
            <a:pPr algn="just"/>
            <a:r>
              <a:rPr lang="id-ID" sz="1100" b="1" dirty="0" smtClean="0">
                <a:solidFill>
                  <a:schemeClr val="tx1"/>
                </a:solidFill>
              </a:rPr>
              <a:t>Tag Tanggal a :</a:t>
            </a:r>
          </a:p>
          <a:p>
            <a:pPr algn="just"/>
            <a:r>
              <a:rPr lang="id-ID" sz="1100" dirty="0">
                <a:solidFill>
                  <a:schemeClr val="tx1"/>
                </a:solidFill>
              </a:rPr>
              <a:t>Font family = Quiksand =======&gt; jenis font yang digunakan adalah </a:t>
            </a:r>
            <a:r>
              <a:rPr lang="id-ID" sz="1100" dirty="0" smtClean="0">
                <a:solidFill>
                  <a:schemeClr val="tx1"/>
                </a:solidFill>
              </a:rPr>
              <a:t>quicksand</a:t>
            </a:r>
          </a:p>
          <a:p>
            <a:pPr algn="just"/>
            <a:r>
              <a:rPr lang="id-ID" sz="1100" dirty="0">
                <a:solidFill>
                  <a:schemeClr val="tx1"/>
                </a:solidFill>
              </a:rPr>
              <a:t>Font weight = bold ============&gt; ketebalan font </a:t>
            </a:r>
            <a:r>
              <a:rPr lang="id-ID" sz="1100" dirty="0" smtClean="0">
                <a:solidFill>
                  <a:schemeClr val="tx1"/>
                </a:solidFill>
              </a:rPr>
              <a:t> tag tanggal a bold </a:t>
            </a:r>
            <a:r>
              <a:rPr lang="id-ID" sz="1100" dirty="0">
                <a:solidFill>
                  <a:schemeClr val="tx1"/>
                </a:solidFill>
              </a:rPr>
              <a:t>/ tebal</a:t>
            </a:r>
          </a:p>
          <a:p>
            <a:pPr algn="just"/>
            <a:endParaRPr lang="id-ID" sz="1100" dirty="0">
              <a:solidFill>
                <a:schemeClr val="tx1"/>
              </a:solidFill>
            </a:endParaRPr>
          </a:p>
          <a:p>
            <a:pPr algn="just"/>
            <a:endParaRPr lang="id-ID" sz="1100" b="1" dirty="0">
              <a:solidFill>
                <a:schemeClr val="tx1"/>
              </a:solidFill>
            </a:endParaRPr>
          </a:p>
          <a:p>
            <a:pPr algn="just"/>
            <a:endParaRPr lang="id-ID" sz="1100" b="1" dirty="0" smtClean="0">
              <a:solidFill>
                <a:schemeClr val="tx1"/>
              </a:solidFill>
            </a:endParaRPr>
          </a:p>
        </p:txBody>
      </p:sp>
      <p:sp>
        <p:nvSpPr>
          <p:cNvPr id="16" name="Rectangle 15"/>
          <p:cNvSpPr/>
          <p:nvPr/>
        </p:nvSpPr>
        <p:spPr>
          <a:xfrm>
            <a:off x="3975720" y="9482251"/>
            <a:ext cx="350907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Penjelasan CSS</a:t>
            </a:r>
            <a:endParaRPr lang="en-US" dirty="0"/>
          </a:p>
        </p:txBody>
      </p:sp>
      <p:sp>
        <p:nvSpPr>
          <p:cNvPr id="17" name="Rectangle 16"/>
          <p:cNvSpPr/>
          <p:nvPr/>
        </p:nvSpPr>
        <p:spPr>
          <a:xfrm>
            <a:off x="3912998" y="2329133"/>
            <a:ext cx="350907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Penjelasan HTML</a:t>
            </a:r>
            <a:endParaRPr lang="en-US" dirty="0"/>
          </a:p>
        </p:txBody>
      </p:sp>
    </p:spTree>
    <p:extLst>
      <p:ext uri="{BB962C8B-B14F-4D97-AF65-F5344CB8AC3E}">
        <p14:creationId xmlns:p14="http://schemas.microsoft.com/office/powerpoint/2010/main" val="698832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548680"/>
            <a:ext cx="87129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51520" y="648308"/>
            <a:ext cx="8712968" cy="3324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dirty="0" smtClean="0"/>
              <a:t>Teks&lt;marquee&gt;</a:t>
            </a:r>
            <a:endParaRPr lang="en-US" dirty="0"/>
          </a:p>
        </p:txBody>
      </p:sp>
      <p:sp>
        <p:nvSpPr>
          <p:cNvPr id="10" name="Rectangle 9"/>
          <p:cNvSpPr/>
          <p:nvPr/>
        </p:nvSpPr>
        <p:spPr>
          <a:xfrm>
            <a:off x="236052" y="1809054"/>
            <a:ext cx="3975907" cy="151216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&lt;p&gt;&lt;marquee&gt;</a:t>
            </a:r>
            <a:r>
              <a:rPr lang="en-US" sz="1100" dirty="0" err="1"/>
              <a:t>Selamat</a:t>
            </a:r>
            <a:r>
              <a:rPr lang="en-US" sz="1100" dirty="0"/>
              <a:t> </a:t>
            </a:r>
            <a:r>
              <a:rPr lang="en-US" sz="1100" dirty="0" err="1"/>
              <a:t>Datang</a:t>
            </a:r>
            <a:r>
              <a:rPr lang="en-US" sz="1100" dirty="0"/>
              <a:t> Di </a:t>
            </a:r>
            <a:r>
              <a:rPr lang="en-US" sz="1100" dirty="0" err="1"/>
              <a:t>RuangBUKU</a:t>
            </a:r>
            <a:r>
              <a:rPr lang="en-US" sz="1100" dirty="0"/>
              <a:t>&lt;/marquee&gt;&lt;/p&gt;</a:t>
            </a:r>
          </a:p>
        </p:txBody>
      </p:sp>
      <p:sp>
        <p:nvSpPr>
          <p:cNvPr id="11" name="Rectangle 10"/>
          <p:cNvSpPr/>
          <p:nvPr/>
        </p:nvSpPr>
        <p:spPr>
          <a:xfrm>
            <a:off x="236053" y="1340768"/>
            <a:ext cx="3975906"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HTML</a:t>
            </a:r>
            <a:endParaRPr lang="en-US" dirty="0"/>
          </a:p>
        </p:txBody>
      </p:sp>
      <p:sp>
        <p:nvSpPr>
          <p:cNvPr id="12" name="Rectangle 11"/>
          <p:cNvSpPr/>
          <p:nvPr/>
        </p:nvSpPr>
        <p:spPr>
          <a:xfrm>
            <a:off x="220585" y="3501008"/>
            <a:ext cx="3991373"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CSS</a:t>
            </a:r>
            <a:endParaRPr lang="en-US" dirty="0"/>
          </a:p>
        </p:txBody>
      </p:sp>
      <p:sp>
        <p:nvSpPr>
          <p:cNvPr id="13" name="Rectangle 12"/>
          <p:cNvSpPr/>
          <p:nvPr/>
        </p:nvSpPr>
        <p:spPr>
          <a:xfrm>
            <a:off x="4568484" y="3499461"/>
            <a:ext cx="350907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Penjelasan CSS</a:t>
            </a:r>
            <a:endParaRPr lang="en-US" dirty="0"/>
          </a:p>
        </p:txBody>
      </p:sp>
      <p:sp>
        <p:nvSpPr>
          <p:cNvPr id="14" name="Rectangle 13"/>
          <p:cNvSpPr/>
          <p:nvPr/>
        </p:nvSpPr>
        <p:spPr>
          <a:xfrm>
            <a:off x="4572000" y="1340768"/>
            <a:ext cx="350907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Penjelasan HTML</a:t>
            </a:r>
            <a:endParaRPr lang="en-US" dirty="0"/>
          </a:p>
        </p:txBody>
      </p:sp>
      <p:sp>
        <p:nvSpPr>
          <p:cNvPr id="15" name="Rectangle 14"/>
          <p:cNvSpPr/>
          <p:nvPr/>
        </p:nvSpPr>
        <p:spPr>
          <a:xfrm>
            <a:off x="4577634" y="1844967"/>
            <a:ext cx="4566366"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100" dirty="0" smtClean="0">
                <a:solidFill>
                  <a:schemeClr val="tx1"/>
                </a:solidFill>
              </a:rPr>
              <a:t> tag  </a:t>
            </a:r>
            <a:r>
              <a:rPr lang="en-US" sz="1100" dirty="0" smtClean="0">
                <a:solidFill>
                  <a:schemeClr val="tx1"/>
                </a:solidFill>
              </a:rPr>
              <a:t>&lt;p&gt;</a:t>
            </a:r>
            <a:r>
              <a:rPr lang="id-ID" sz="1100" dirty="0" smtClean="0">
                <a:solidFill>
                  <a:schemeClr val="tx1"/>
                </a:solidFill>
              </a:rPr>
              <a:t> = membuat sebuah paragraf</a:t>
            </a:r>
          </a:p>
          <a:p>
            <a:pPr algn="just"/>
            <a:r>
              <a:rPr lang="id-ID" sz="1100" dirty="0" smtClean="0">
                <a:solidFill>
                  <a:schemeClr val="tx1"/>
                </a:solidFill>
              </a:rPr>
              <a:t>Marquee = membuat teks “selamat datang Ruang Buku” menjadi              	bergerak</a:t>
            </a:r>
            <a:endParaRPr lang="en-US" sz="1100" dirty="0">
              <a:solidFill>
                <a:schemeClr val="tx1"/>
              </a:solidFill>
            </a:endParaRPr>
          </a:p>
        </p:txBody>
      </p:sp>
      <p:sp>
        <p:nvSpPr>
          <p:cNvPr id="16" name="Rectangle 15"/>
          <p:cNvSpPr/>
          <p:nvPr/>
        </p:nvSpPr>
        <p:spPr>
          <a:xfrm>
            <a:off x="374853" y="116632"/>
            <a:ext cx="8344544" cy="351656"/>
          </a:xfrm>
          <a:prstGeom prst="rect">
            <a:avLst/>
          </a:pr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dirty="0" smtClean="0">
                <a:solidFill>
                  <a:schemeClr val="tx1"/>
                </a:solidFill>
              </a:rPr>
              <a:t>Pembuatan Tanggal dan Jam</a:t>
            </a:r>
            <a:endParaRPr lang="en-US" dirty="0">
              <a:solidFill>
                <a:schemeClr val="tx1"/>
              </a:solidFill>
            </a:endParaRPr>
          </a:p>
        </p:txBody>
      </p:sp>
      <p:sp>
        <p:nvSpPr>
          <p:cNvPr id="17" name="Rectangle 16"/>
          <p:cNvSpPr/>
          <p:nvPr/>
        </p:nvSpPr>
        <p:spPr>
          <a:xfrm>
            <a:off x="228317" y="4077072"/>
            <a:ext cx="3975907" cy="187220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p marquee </a:t>
            </a:r>
          </a:p>
          <a:p>
            <a:pPr algn="just"/>
            <a:r>
              <a:rPr lang="en-US" sz="1100" dirty="0"/>
              <a:t>{</a:t>
            </a:r>
          </a:p>
          <a:p>
            <a:pPr algn="just"/>
            <a:r>
              <a:rPr lang="en-US" sz="1100" dirty="0"/>
              <a:t>  background-color: #364f6b;</a:t>
            </a:r>
          </a:p>
          <a:p>
            <a:pPr algn="just"/>
            <a:r>
              <a:rPr lang="en-US" sz="1100" dirty="0"/>
              <a:t>  font-family: 'Quicksand';</a:t>
            </a:r>
          </a:p>
          <a:p>
            <a:pPr algn="just"/>
            <a:r>
              <a:rPr lang="en-US" sz="1100" dirty="0"/>
              <a:t>  color: white;</a:t>
            </a:r>
          </a:p>
          <a:p>
            <a:pPr algn="just"/>
            <a:r>
              <a:rPr lang="en-US" sz="1100" dirty="0"/>
              <a:t>  margin-bottom: 5px;</a:t>
            </a:r>
          </a:p>
          <a:p>
            <a:pPr algn="just"/>
            <a:r>
              <a:rPr lang="en-US" sz="1100" dirty="0"/>
              <a:t>  margin-top: 5px;</a:t>
            </a:r>
          </a:p>
          <a:p>
            <a:pPr algn="just"/>
            <a:r>
              <a:rPr lang="en-US" sz="1100" dirty="0"/>
              <a:t>  font-size: 10px;</a:t>
            </a:r>
          </a:p>
          <a:p>
            <a:pPr algn="just"/>
            <a:endParaRPr lang="en-US" sz="1100" dirty="0"/>
          </a:p>
          <a:p>
            <a:pPr algn="just"/>
            <a:r>
              <a:rPr lang="en-US" sz="1100" dirty="0"/>
              <a:t>}</a:t>
            </a:r>
          </a:p>
        </p:txBody>
      </p:sp>
      <p:sp>
        <p:nvSpPr>
          <p:cNvPr id="18" name="Rectangle 17"/>
          <p:cNvSpPr/>
          <p:nvPr/>
        </p:nvSpPr>
        <p:spPr>
          <a:xfrm>
            <a:off x="4536503" y="4149080"/>
            <a:ext cx="4607497" cy="18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100" b="1" dirty="0" smtClean="0">
                <a:solidFill>
                  <a:schemeClr val="tx1"/>
                </a:solidFill>
              </a:rPr>
              <a:t>P marquee :</a:t>
            </a:r>
          </a:p>
          <a:p>
            <a:pPr algn="just"/>
            <a:r>
              <a:rPr lang="en-US" sz="1100" dirty="0">
                <a:solidFill>
                  <a:schemeClr val="tx1"/>
                </a:solidFill>
              </a:rPr>
              <a:t>background-color: #</a:t>
            </a:r>
            <a:r>
              <a:rPr lang="en-US" sz="1100" dirty="0" smtClean="0">
                <a:solidFill>
                  <a:schemeClr val="tx1"/>
                </a:solidFill>
              </a:rPr>
              <a:t>364f6b</a:t>
            </a:r>
            <a:r>
              <a:rPr lang="id-ID" sz="1100" dirty="0" smtClean="0">
                <a:solidFill>
                  <a:schemeClr val="tx1"/>
                </a:solidFill>
              </a:rPr>
              <a:t>  ===&gt; membuat bakcground tag  p marquee 		     menjadi warna</a:t>
            </a:r>
          </a:p>
          <a:p>
            <a:pPr algn="just"/>
            <a:r>
              <a:rPr lang="id-ID" sz="1100" dirty="0">
                <a:solidFill>
                  <a:schemeClr val="tx1"/>
                </a:solidFill>
              </a:rPr>
              <a:t>Font family = Quiksand =======&gt; jenis font yang digunakan adalah </a:t>
            </a:r>
            <a:r>
              <a:rPr lang="id-ID" sz="1100" dirty="0" smtClean="0">
                <a:solidFill>
                  <a:schemeClr val="tx1"/>
                </a:solidFill>
              </a:rPr>
              <a:t>quicksand</a:t>
            </a:r>
          </a:p>
          <a:p>
            <a:pPr algn="just"/>
            <a:r>
              <a:rPr lang="id-ID" sz="1100" dirty="0" smtClean="0">
                <a:solidFill>
                  <a:schemeClr val="tx1"/>
                </a:solidFill>
              </a:rPr>
              <a:t>Color =white=====&gt; warna isi dari tag in putih</a:t>
            </a:r>
          </a:p>
          <a:p>
            <a:pPr algn="just"/>
            <a:r>
              <a:rPr lang="id-ID" sz="1100" dirty="0">
                <a:solidFill>
                  <a:schemeClr val="tx1"/>
                </a:solidFill>
              </a:rPr>
              <a:t>Margin top = 5px ==========</a:t>
            </a:r>
            <a:r>
              <a:rPr lang="id-ID" sz="1100" dirty="0">
                <a:solidFill>
                  <a:schemeClr val="tx1"/>
                </a:solidFill>
                <a:sym typeface="Wingdings" pitchFamily="2" charset="2"/>
              </a:rPr>
              <a:t>&gt;</a:t>
            </a:r>
            <a:r>
              <a:rPr lang="id-ID" sz="1100" dirty="0">
                <a:solidFill>
                  <a:schemeClr val="tx1"/>
                </a:solidFill>
              </a:rPr>
              <a:t> jarak 5 piksel utuk batas sebelah atas</a:t>
            </a:r>
          </a:p>
          <a:p>
            <a:pPr algn="just"/>
            <a:r>
              <a:rPr lang="id-ID" sz="1100" dirty="0">
                <a:solidFill>
                  <a:schemeClr val="tx1"/>
                </a:solidFill>
              </a:rPr>
              <a:t>Margin bottom = </a:t>
            </a:r>
            <a:r>
              <a:rPr lang="id-ID" sz="1100" dirty="0" smtClean="0">
                <a:solidFill>
                  <a:schemeClr val="tx1"/>
                </a:solidFill>
              </a:rPr>
              <a:t>5px </a:t>
            </a:r>
            <a:r>
              <a:rPr lang="id-ID" sz="1100" dirty="0">
                <a:solidFill>
                  <a:schemeClr val="tx1"/>
                </a:solidFill>
              </a:rPr>
              <a:t>======&gt;  jarak 5 piksel utuk batas sebelah </a:t>
            </a:r>
            <a:r>
              <a:rPr lang="id-ID" sz="1100" dirty="0" smtClean="0">
                <a:solidFill>
                  <a:schemeClr val="tx1"/>
                </a:solidFill>
              </a:rPr>
              <a:t>bawah</a:t>
            </a:r>
          </a:p>
          <a:p>
            <a:pPr algn="just"/>
            <a:r>
              <a:rPr lang="id-ID" sz="1100" dirty="0">
                <a:solidFill>
                  <a:schemeClr val="tx1"/>
                </a:solidFill>
              </a:rPr>
              <a:t>Font size = </a:t>
            </a:r>
            <a:r>
              <a:rPr lang="id-ID" sz="1100" dirty="0" smtClean="0">
                <a:solidFill>
                  <a:schemeClr val="tx1"/>
                </a:solidFill>
              </a:rPr>
              <a:t>10 </a:t>
            </a:r>
            <a:r>
              <a:rPr lang="id-ID" sz="1100" dirty="0">
                <a:solidFill>
                  <a:schemeClr val="tx1"/>
                </a:solidFill>
              </a:rPr>
              <a:t>px = ===========&gt; ukuran font dari tag </a:t>
            </a:r>
            <a:r>
              <a:rPr lang="id-ID" sz="1100" dirty="0" smtClean="0">
                <a:solidFill>
                  <a:schemeClr val="tx1"/>
                </a:solidFill>
              </a:rPr>
              <a:t>p marquee </a:t>
            </a:r>
            <a:r>
              <a:rPr lang="id-ID" sz="1100" dirty="0">
                <a:solidFill>
                  <a:schemeClr val="tx1"/>
                </a:solidFill>
              </a:rPr>
              <a:t>sebesar </a:t>
            </a:r>
            <a:r>
              <a:rPr lang="id-ID" sz="1100" dirty="0" smtClean="0">
                <a:solidFill>
                  <a:schemeClr val="tx1"/>
                </a:solidFill>
              </a:rPr>
              <a:t>10 </a:t>
            </a:r>
            <a:r>
              <a:rPr lang="id-ID" sz="1100" dirty="0">
                <a:solidFill>
                  <a:schemeClr val="tx1"/>
                </a:solidFill>
              </a:rPr>
              <a:t>piksel </a:t>
            </a:r>
          </a:p>
          <a:p>
            <a:pPr algn="just"/>
            <a:endParaRPr lang="id-ID" sz="1100" dirty="0">
              <a:solidFill>
                <a:schemeClr val="tx1"/>
              </a:solidFill>
            </a:endParaRPr>
          </a:p>
          <a:p>
            <a:pPr algn="just"/>
            <a:endParaRPr lang="id-ID" sz="1100" dirty="0">
              <a:solidFill>
                <a:schemeClr val="tx1"/>
              </a:solidFill>
            </a:endParaRPr>
          </a:p>
          <a:p>
            <a:pPr algn="just"/>
            <a:endParaRPr lang="en-US" sz="1100" dirty="0">
              <a:solidFill>
                <a:schemeClr val="tx1"/>
              </a:solidFill>
            </a:endParaRPr>
          </a:p>
        </p:txBody>
      </p:sp>
      <p:sp>
        <p:nvSpPr>
          <p:cNvPr id="19" name="Rectangle 18"/>
          <p:cNvSpPr/>
          <p:nvPr/>
        </p:nvSpPr>
        <p:spPr>
          <a:xfrm>
            <a:off x="7511541" y="4437112"/>
            <a:ext cx="228811" cy="108251"/>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210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260648"/>
            <a:ext cx="918496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Wrapper=1100px</a:t>
            </a:r>
            <a:endParaRPr lang="en-US" dirty="0"/>
          </a:p>
        </p:txBody>
      </p:sp>
      <p:sp>
        <p:nvSpPr>
          <p:cNvPr id="3" name="Rectangle 2"/>
          <p:cNvSpPr/>
          <p:nvPr/>
        </p:nvSpPr>
        <p:spPr>
          <a:xfrm>
            <a:off x="-30979" y="1428800"/>
            <a:ext cx="918496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6512" y="620688"/>
            <a:ext cx="9190499" cy="8640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 name="Rectangle 4"/>
          <p:cNvSpPr/>
          <p:nvPr/>
        </p:nvSpPr>
        <p:spPr>
          <a:xfrm>
            <a:off x="-36512" y="692727"/>
            <a:ext cx="3555567" cy="720049"/>
          </a:xfrm>
          <a:prstGeom prst="rect">
            <a:avLst/>
          </a:prstGeom>
          <a:solidFill>
            <a:schemeClr val="accent5">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3600" dirty="0" smtClean="0">
                <a:solidFill>
                  <a:schemeClr val="tx1"/>
                </a:solidFill>
              </a:rPr>
              <a:t>RuangBUKU</a:t>
            </a:r>
            <a:endParaRPr lang="en-US" sz="3600" dirty="0">
              <a:solidFill>
                <a:schemeClr val="tx1"/>
              </a:solidFill>
            </a:endParaRPr>
          </a:p>
        </p:txBody>
      </p:sp>
      <p:sp>
        <p:nvSpPr>
          <p:cNvPr id="6" name="Rectangle 5"/>
          <p:cNvSpPr/>
          <p:nvPr/>
        </p:nvSpPr>
        <p:spPr>
          <a:xfrm>
            <a:off x="4716016" y="692727"/>
            <a:ext cx="4437973" cy="720018"/>
          </a:xfrm>
          <a:prstGeom prst="rect">
            <a:avLst/>
          </a:prstGeom>
          <a:solidFill>
            <a:schemeClr val="accent5">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3600" dirty="0">
              <a:solidFill>
                <a:schemeClr val="tx1"/>
              </a:solidFill>
            </a:endParaRPr>
          </a:p>
        </p:txBody>
      </p:sp>
      <p:cxnSp>
        <p:nvCxnSpPr>
          <p:cNvPr id="17" name="Straight Arrow Connector 16"/>
          <p:cNvCxnSpPr/>
          <p:nvPr/>
        </p:nvCxnSpPr>
        <p:spPr>
          <a:xfrm>
            <a:off x="251520" y="1412745"/>
            <a:ext cx="0" cy="10081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Rectangle 17"/>
          <p:cNvSpPr/>
          <p:nvPr/>
        </p:nvSpPr>
        <p:spPr>
          <a:xfrm>
            <a:off x="35496" y="2420888"/>
            <a:ext cx="1800200"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solidFill>
                  <a:schemeClr val="tx1"/>
                </a:solidFill>
              </a:rPr>
              <a:t>Tag &lt;div class=“logo”&gt;</a:t>
            </a:r>
            <a:endParaRPr lang="en-US" sz="1200" dirty="0">
              <a:solidFill>
                <a:schemeClr val="tx1"/>
              </a:solidFill>
            </a:endParaRPr>
          </a:p>
        </p:txBody>
      </p:sp>
      <p:cxnSp>
        <p:nvCxnSpPr>
          <p:cNvPr id="19" name="Straight Arrow Connector 18"/>
          <p:cNvCxnSpPr/>
          <p:nvPr/>
        </p:nvCxnSpPr>
        <p:spPr>
          <a:xfrm>
            <a:off x="1057195" y="1196752"/>
            <a:ext cx="0" cy="7200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841170" y="1916832"/>
            <a:ext cx="2218661"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solidFill>
                  <a:schemeClr val="tx1"/>
                </a:solidFill>
              </a:rPr>
              <a:t>Tag &lt;a href=“RuangBUKU”&gt;</a:t>
            </a:r>
            <a:endParaRPr lang="en-US" sz="1200" dirty="0">
              <a:solidFill>
                <a:schemeClr val="tx1"/>
              </a:solidFill>
            </a:endParaRPr>
          </a:p>
        </p:txBody>
      </p:sp>
      <p:cxnSp>
        <p:nvCxnSpPr>
          <p:cNvPr id="24" name="Straight Arrow Connector 23"/>
          <p:cNvCxnSpPr/>
          <p:nvPr/>
        </p:nvCxnSpPr>
        <p:spPr>
          <a:xfrm>
            <a:off x="4917996" y="1385125"/>
            <a:ext cx="0" cy="14313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Rectangle 24"/>
          <p:cNvSpPr/>
          <p:nvPr/>
        </p:nvSpPr>
        <p:spPr>
          <a:xfrm>
            <a:off x="4701972" y="2816436"/>
            <a:ext cx="1800200" cy="36004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solidFill>
                  <a:schemeClr val="tx1"/>
                </a:solidFill>
              </a:rPr>
              <a:t>Tag &lt;div class=“menu”&gt;</a:t>
            </a:r>
            <a:endParaRPr lang="en-US" sz="1200" dirty="0">
              <a:solidFill>
                <a:schemeClr val="tx1"/>
              </a:solidFill>
            </a:endParaRPr>
          </a:p>
        </p:txBody>
      </p:sp>
      <p:sp>
        <p:nvSpPr>
          <p:cNvPr id="27" name="Rectangle 26"/>
          <p:cNvSpPr/>
          <p:nvPr/>
        </p:nvSpPr>
        <p:spPr>
          <a:xfrm>
            <a:off x="4788024" y="878391"/>
            <a:ext cx="4104456" cy="371422"/>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ounded Rectangle 11"/>
          <p:cNvSpPr/>
          <p:nvPr/>
        </p:nvSpPr>
        <p:spPr>
          <a:xfrm>
            <a:off x="4788024" y="871860"/>
            <a:ext cx="648072" cy="3600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t>Home</a:t>
            </a:r>
            <a:endParaRPr lang="en-US" sz="1200" dirty="0"/>
          </a:p>
        </p:txBody>
      </p:sp>
      <p:sp>
        <p:nvSpPr>
          <p:cNvPr id="9" name="Rounded Rectangle 8"/>
          <p:cNvSpPr/>
          <p:nvPr/>
        </p:nvSpPr>
        <p:spPr>
          <a:xfrm>
            <a:off x="8244408" y="872731"/>
            <a:ext cx="648072" cy="3600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smtClean="0"/>
              <a:t>Login</a:t>
            </a:r>
            <a:endParaRPr lang="en-US" sz="1400" dirty="0"/>
          </a:p>
        </p:txBody>
      </p:sp>
      <p:sp>
        <p:nvSpPr>
          <p:cNvPr id="13" name="Rounded Rectangle 12"/>
          <p:cNvSpPr/>
          <p:nvPr/>
        </p:nvSpPr>
        <p:spPr>
          <a:xfrm>
            <a:off x="5588000" y="884082"/>
            <a:ext cx="1000224" cy="36004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solidFill>
                  <a:schemeClr val="tx1"/>
                </a:solidFill>
              </a:rPr>
              <a:t>Genre Buku</a:t>
            </a:r>
            <a:endParaRPr lang="en-US" sz="1200" dirty="0">
              <a:solidFill>
                <a:schemeClr val="tx1"/>
              </a:solidFill>
            </a:endParaRPr>
          </a:p>
        </p:txBody>
      </p:sp>
      <p:sp>
        <p:nvSpPr>
          <p:cNvPr id="14" name="Rounded Rectangle 13"/>
          <p:cNvSpPr/>
          <p:nvPr/>
        </p:nvSpPr>
        <p:spPr>
          <a:xfrm>
            <a:off x="6754983" y="872731"/>
            <a:ext cx="648072" cy="36004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smtClean="0">
                <a:solidFill>
                  <a:schemeClr val="tx1"/>
                </a:solidFill>
              </a:rPr>
              <a:t>Team</a:t>
            </a:r>
            <a:endParaRPr lang="en-US" sz="1050" dirty="0">
              <a:solidFill>
                <a:schemeClr val="tx1"/>
              </a:solidFill>
            </a:endParaRPr>
          </a:p>
        </p:txBody>
      </p:sp>
      <p:sp>
        <p:nvSpPr>
          <p:cNvPr id="15" name="Rounded Rectangle 14"/>
          <p:cNvSpPr/>
          <p:nvPr/>
        </p:nvSpPr>
        <p:spPr>
          <a:xfrm>
            <a:off x="7524328" y="872700"/>
            <a:ext cx="648072" cy="36004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smtClean="0">
                <a:solidFill>
                  <a:schemeClr val="tx1"/>
                </a:solidFill>
              </a:rPr>
              <a:t>Contact</a:t>
            </a:r>
            <a:endParaRPr lang="en-US" sz="1050" dirty="0">
              <a:solidFill>
                <a:schemeClr val="tx1"/>
              </a:solidFill>
            </a:endParaRPr>
          </a:p>
        </p:txBody>
      </p:sp>
      <p:cxnSp>
        <p:nvCxnSpPr>
          <p:cNvPr id="28" name="Straight Arrow Connector 27"/>
          <p:cNvCxnSpPr/>
          <p:nvPr/>
        </p:nvCxnSpPr>
        <p:spPr>
          <a:xfrm>
            <a:off x="5494843" y="1231900"/>
            <a:ext cx="0" cy="11613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Rectangle 28"/>
          <p:cNvSpPr/>
          <p:nvPr/>
        </p:nvSpPr>
        <p:spPr>
          <a:xfrm>
            <a:off x="5278819" y="2393268"/>
            <a:ext cx="1800200" cy="3600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smtClean="0">
                <a:solidFill>
                  <a:schemeClr val="bg1"/>
                </a:solidFill>
              </a:rPr>
              <a:t>Tag &lt;ul&gt;</a:t>
            </a:r>
            <a:endParaRPr lang="en-US" sz="1200" dirty="0">
              <a:solidFill>
                <a:schemeClr val="bg1"/>
              </a:solidFill>
            </a:endParaRPr>
          </a:p>
        </p:txBody>
      </p:sp>
      <p:sp>
        <p:nvSpPr>
          <p:cNvPr id="32" name="Rounded Rectangle 31"/>
          <p:cNvSpPr/>
          <p:nvPr/>
        </p:nvSpPr>
        <p:spPr>
          <a:xfrm>
            <a:off x="7447082" y="2420888"/>
            <a:ext cx="1341317" cy="36004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smtClean="0">
                <a:solidFill>
                  <a:schemeClr val="tx1"/>
                </a:solidFill>
              </a:rPr>
              <a:t>Tag &lt; li a &gt;</a:t>
            </a:r>
            <a:endParaRPr lang="en-US" sz="1050" dirty="0">
              <a:solidFill>
                <a:schemeClr val="tx1"/>
              </a:solidFill>
            </a:endParaRPr>
          </a:p>
        </p:txBody>
      </p:sp>
      <p:cxnSp>
        <p:nvCxnSpPr>
          <p:cNvPr id="33" name="Straight Arrow Connector 32"/>
          <p:cNvCxnSpPr>
            <a:endCxn id="32" idx="0"/>
          </p:cNvCxnSpPr>
          <p:nvPr/>
        </p:nvCxnSpPr>
        <p:spPr>
          <a:xfrm>
            <a:off x="5112060" y="1249813"/>
            <a:ext cx="3005681" cy="11710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13" idx="2"/>
            <a:endCxn id="32" idx="0"/>
          </p:cNvCxnSpPr>
          <p:nvPr/>
        </p:nvCxnSpPr>
        <p:spPr>
          <a:xfrm>
            <a:off x="6088112" y="1244122"/>
            <a:ext cx="2029629" cy="11767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14" idx="2"/>
            <a:endCxn id="32" idx="0"/>
          </p:cNvCxnSpPr>
          <p:nvPr/>
        </p:nvCxnSpPr>
        <p:spPr>
          <a:xfrm>
            <a:off x="7079019" y="1232771"/>
            <a:ext cx="1038722" cy="11881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15" idx="2"/>
            <a:endCxn id="32" idx="0"/>
          </p:cNvCxnSpPr>
          <p:nvPr/>
        </p:nvCxnSpPr>
        <p:spPr>
          <a:xfrm>
            <a:off x="7848364" y="1232740"/>
            <a:ext cx="269377" cy="11881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a:stCxn id="9" idx="2"/>
            <a:endCxn id="32" idx="0"/>
          </p:cNvCxnSpPr>
          <p:nvPr/>
        </p:nvCxnSpPr>
        <p:spPr>
          <a:xfrm flipH="1">
            <a:off x="8117741" y="1232771"/>
            <a:ext cx="450703" cy="11881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Rectangle 50"/>
          <p:cNvSpPr/>
          <p:nvPr/>
        </p:nvSpPr>
        <p:spPr>
          <a:xfrm>
            <a:off x="-25400" y="3969294"/>
            <a:ext cx="4124279" cy="3996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 &lt;</a:t>
            </a:r>
            <a:r>
              <a:rPr lang="en-US" sz="1100" dirty="0" err="1"/>
              <a:t>nav</a:t>
            </a:r>
            <a:r>
              <a:rPr lang="en-US" sz="1100" dirty="0"/>
              <a:t>&gt;  </a:t>
            </a:r>
          </a:p>
          <a:p>
            <a:pPr algn="just"/>
            <a:r>
              <a:rPr lang="en-US" sz="1100" dirty="0"/>
              <a:t>        &lt;div class="wrapper"&gt;</a:t>
            </a:r>
          </a:p>
          <a:p>
            <a:pPr algn="just"/>
            <a:r>
              <a:rPr lang="en-US" sz="1100" dirty="0"/>
              <a:t>          &lt;div class="logo"&gt;</a:t>
            </a:r>
          </a:p>
          <a:p>
            <a:pPr algn="just"/>
            <a:r>
              <a:rPr lang="en-US" sz="1100" dirty="0"/>
              <a:t>            &lt;a </a:t>
            </a:r>
            <a:r>
              <a:rPr lang="en-US" sz="1100" dirty="0" err="1"/>
              <a:t>href</a:t>
            </a:r>
            <a:r>
              <a:rPr lang="en-US" sz="1100" dirty="0"/>
              <a:t>=""&gt;</a:t>
            </a:r>
            <a:r>
              <a:rPr lang="en-US" sz="1100" dirty="0" err="1"/>
              <a:t>RuangBUKU</a:t>
            </a:r>
            <a:r>
              <a:rPr lang="en-US" sz="1100" dirty="0"/>
              <a:t>&lt;/a&gt;</a:t>
            </a:r>
          </a:p>
          <a:p>
            <a:pPr algn="just"/>
            <a:r>
              <a:rPr lang="en-US" sz="1100" dirty="0"/>
              <a:t>          &lt;/div&gt;</a:t>
            </a:r>
          </a:p>
          <a:p>
            <a:pPr algn="just"/>
            <a:r>
              <a:rPr lang="en-US" sz="1100" dirty="0"/>
              <a:t>          &lt;div class="menu"&gt;</a:t>
            </a:r>
          </a:p>
          <a:p>
            <a:pPr algn="just"/>
            <a:r>
              <a:rPr lang="en-US" sz="1100" dirty="0"/>
              <a:t>            &lt;</a:t>
            </a:r>
            <a:r>
              <a:rPr lang="en-US" sz="1100" dirty="0" err="1"/>
              <a:t>ul</a:t>
            </a:r>
            <a:r>
              <a:rPr lang="en-US" sz="1100" dirty="0"/>
              <a:t>&gt;</a:t>
            </a:r>
          </a:p>
          <a:p>
            <a:pPr algn="just"/>
            <a:r>
              <a:rPr lang="en-US" sz="1100" dirty="0"/>
              <a:t>              &lt;li class="active"&gt;&lt;a </a:t>
            </a:r>
            <a:r>
              <a:rPr lang="en-US" sz="1100" dirty="0" err="1"/>
              <a:t>href</a:t>
            </a:r>
            <a:r>
              <a:rPr lang="en-US" sz="1100" dirty="0"/>
              <a:t>="#home"&gt;Home&lt;/a&gt;&lt;/li&gt; </a:t>
            </a:r>
          </a:p>
          <a:p>
            <a:pPr algn="just"/>
            <a:r>
              <a:rPr lang="en-US" sz="1100" dirty="0"/>
              <a:t>              &lt;li&gt;&lt;a </a:t>
            </a:r>
            <a:r>
              <a:rPr lang="en-US" sz="1100" dirty="0" err="1"/>
              <a:t>href</a:t>
            </a:r>
            <a:r>
              <a:rPr lang="en-US" sz="1100" dirty="0"/>
              <a:t>="#</a:t>
            </a:r>
            <a:r>
              <a:rPr lang="en-US" sz="1100" dirty="0" err="1"/>
              <a:t>genrebuku</a:t>
            </a:r>
            <a:r>
              <a:rPr lang="en-US" sz="1100" dirty="0"/>
              <a:t>" &gt;Genre </a:t>
            </a:r>
            <a:r>
              <a:rPr lang="en-US" sz="1100" dirty="0" err="1"/>
              <a:t>Buku</a:t>
            </a:r>
            <a:r>
              <a:rPr lang="en-US" sz="1100" dirty="0"/>
              <a:t>&lt;/a&gt;&lt;/li&gt;</a:t>
            </a:r>
          </a:p>
          <a:p>
            <a:pPr algn="just"/>
            <a:r>
              <a:rPr lang="en-US" sz="1100" dirty="0"/>
              <a:t>              &lt;li&gt;&lt;a </a:t>
            </a:r>
            <a:r>
              <a:rPr lang="en-US" sz="1100" dirty="0" err="1"/>
              <a:t>href</a:t>
            </a:r>
            <a:r>
              <a:rPr lang="en-US" sz="1100" dirty="0"/>
              <a:t>="#team"&gt;Team&lt;/a&gt;&lt;/li&gt;</a:t>
            </a:r>
          </a:p>
          <a:p>
            <a:pPr algn="just"/>
            <a:r>
              <a:rPr lang="en-US" sz="1100" dirty="0"/>
              <a:t>              &lt;li&gt;&lt;a </a:t>
            </a:r>
            <a:r>
              <a:rPr lang="en-US" sz="1100" dirty="0" err="1"/>
              <a:t>href</a:t>
            </a:r>
            <a:r>
              <a:rPr lang="en-US" sz="1100" dirty="0"/>
              <a:t>="#contact"&gt;Contact&lt;/a&gt;&lt;/li&gt;</a:t>
            </a:r>
          </a:p>
          <a:p>
            <a:pPr algn="just"/>
            <a:r>
              <a:rPr lang="en-US" sz="1100" dirty="0"/>
              <a:t>              &lt;li&gt;&lt;a </a:t>
            </a:r>
            <a:r>
              <a:rPr lang="en-US" sz="1100" dirty="0" err="1"/>
              <a:t>href</a:t>
            </a:r>
            <a:r>
              <a:rPr lang="en-US" sz="1100" dirty="0"/>
              <a:t>="" class="</a:t>
            </a:r>
            <a:r>
              <a:rPr lang="en-US" sz="1100" dirty="0" err="1"/>
              <a:t>tmbl</a:t>
            </a:r>
            <a:r>
              <a:rPr lang="en-US" sz="1100" dirty="0"/>
              <a:t>"&gt;Login&lt;/a&gt;&lt;/li&gt;</a:t>
            </a:r>
          </a:p>
          <a:p>
            <a:pPr algn="just"/>
            <a:r>
              <a:rPr lang="en-US" sz="1100" dirty="0"/>
              <a:t>            &lt;/</a:t>
            </a:r>
            <a:r>
              <a:rPr lang="en-US" sz="1100" dirty="0" err="1"/>
              <a:t>ul</a:t>
            </a:r>
            <a:r>
              <a:rPr lang="en-US" sz="1100" dirty="0"/>
              <a:t>&gt;</a:t>
            </a:r>
          </a:p>
          <a:p>
            <a:pPr algn="just"/>
            <a:r>
              <a:rPr lang="en-US" sz="1100" dirty="0"/>
              <a:t>          &lt;</a:t>
            </a:r>
            <a:r>
              <a:rPr lang="en-US" sz="1100" dirty="0" err="1" smtClean="0"/>
              <a:t>scriptsrc</a:t>
            </a:r>
            <a:r>
              <a:rPr lang="en-US" sz="1100" dirty="0"/>
              <a:t>="https://</a:t>
            </a:r>
            <a:r>
              <a:rPr lang="en-US" sz="1100" dirty="0" smtClean="0"/>
              <a:t>code.jquery.com/</a:t>
            </a:r>
            <a:r>
              <a:rPr lang="en-US" sz="1100" dirty="0" err="1" smtClean="0"/>
              <a:t>jquery</a:t>
            </a:r>
            <a:r>
              <a:rPr lang="en-US" sz="1100" dirty="0" smtClean="0"/>
              <a:t>-</a:t>
            </a:r>
            <a:r>
              <a:rPr lang="id-ID" sz="1100" dirty="0"/>
              <a:t> </a:t>
            </a:r>
            <a:r>
              <a:rPr lang="id-ID" sz="1100" dirty="0" smtClean="0"/>
              <a:t>    </a:t>
            </a:r>
            <a:r>
              <a:rPr lang="en-US" sz="1100" dirty="0" smtClean="0"/>
              <a:t>3.6.0.js</a:t>
            </a:r>
            <a:r>
              <a:rPr lang="en-US" sz="1100" dirty="0"/>
              <a:t>"&gt;&lt;/script&gt;</a:t>
            </a:r>
          </a:p>
          <a:p>
            <a:pPr algn="just"/>
            <a:r>
              <a:rPr lang="en-US" sz="1100" dirty="0"/>
              <a:t>            &lt;script type="text/</a:t>
            </a:r>
            <a:r>
              <a:rPr lang="en-US" sz="1100" dirty="0" err="1"/>
              <a:t>javascript</a:t>
            </a:r>
            <a:r>
              <a:rPr lang="en-US" sz="1100" dirty="0"/>
              <a:t>"&gt;</a:t>
            </a:r>
          </a:p>
          <a:p>
            <a:pPr algn="just"/>
            <a:r>
              <a:rPr lang="en-US" sz="1100" dirty="0"/>
              <a:t>              $(document).on('click','</a:t>
            </a:r>
            <a:r>
              <a:rPr lang="en-US" sz="1100" dirty="0" err="1"/>
              <a:t>ul</a:t>
            </a:r>
            <a:r>
              <a:rPr lang="en-US" sz="1100" dirty="0"/>
              <a:t> </a:t>
            </a:r>
            <a:r>
              <a:rPr lang="en-US" sz="1100" dirty="0" err="1"/>
              <a:t>li',function</a:t>
            </a:r>
            <a:r>
              <a:rPr lang="en-US" sz="1100" dirty="0"/>
              <a:t>(){</a:t>
            </a:r>
          </a:p>
          <a:p>
            <a:pPr algn="just"/>
            <a:r>
              <a:rPr lang="en-US" sz="1100" dirty="0"/>
              <a:t>                  $(this).</a:t>
            </a:r>
            <a:r>
              <a:rPr lang="en-US" sz="1100" dirty="0" err="1"/>
              <a:t>addClass</a:t>
            </a:r>
            <a:r>
              <a:rPr lang="en-US" sz="1100" dirty="0"/>
              <a:t>('active').siblings().</a:t>
            </a:r>
            <a:r>
              <a:rPr lang="en-US" sz="1100" dirty="0" err="1"/>
              <a:t>removeClass</a:t>
            </a:r>
            <a:r>
              <a:rPr lang="en-US" sz="1100" dirty="0"/>
              <a:t>('active')</a:t>
            </a:r>
          </a:p>
          <a:p>
            <a:pPr algn="just"/>
            <a:r>
              <a:rPr lang="en-US" sz="1100" dirty="0"/>
              <a:t>              })</a:t>
            </a:r>
          </a:p>
          <a:p>
            <a:pPr algn="just"/>
            <a:r>
              <a:rPr lang="en-US" sz="1100" dirty="0"/>
              <a:t>            &lt;/script&gt;</a:t>
            </a:r>
          </a:p>
          <a:p>
            <a:pPr algn="just"/>
            <a:r>
              <a:rPr lang="en-US" sz="1100" dirty="0"/>
              <a:t>          &lt;/div&gt;</a:t>
            </a:r>
          </a:p>
          <a:p>
            <a:pPr algn="just"/>
            <a:r>
              <a:rPr lang="en-US" sz="1100" dirty="0"/>
              <a:t>        &lt;/div&gt;    </a:t>
            </a:r>
          </a:p>
          <a:p>
            <a:pPr algn="just"/>
            <a:r>
              <a:rPr lang="en-US" sz="1100" dirty="0"/>
              <a:t>      &lt;/</a:t>
            </a:r>
            <a:r>
              <a:rPr lang="en-US" sz="1100" dirty="0" err="1"/>
              <a:t>nav</a:t>
            </a:r>
            <a:r>
              <a:rPr lang="en-US" sz="1100" dirty="0"/>
              <a:t>&gt;</a:t>
            </a:r>
          </a:p>
        </p:txBody>
      </p:sp>
      <p:sp>
        <p:nvSpPr>
          <p:cNvPr id="52" name="Rectangle 51"/>
          <p:cNvSpPr/>
          <p:nvPr/>
        </p:nvSpPr>
        <p:spPr>
          <a:xfrm>
            <a:off x="-25401" y="3501008"/>
            <a:ext cx="4124279"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HTML</a:t>
            </a:r>
            <a:endParaRPr lang="en-US" dirty="0"/>
          </a:p>
        </p:txBody>
      </p:sp>
      <p:sp>
        <p:nvSpPr>
          <p:cNvPr id="53" name="Rectangle 52"/>
          <p:cNvSpPr/>
          <p:nvPr/>
        </p:nvSpPr>
        <p:spPr>
          <a:xfrm>
            <a:off x="4235400" y="3501008"/>
            <a:ext cx="4918590"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CSS</a:t>
            </a:r>
            <a:endParaRPr lang="en-US" dirty="0"/>
          </a:p>
        </p:txBody>
      </p:sp>
      <p:sp>
        <p:nvSpPr>
          <p:cNvPr id="55" name="Rectangle 54"/>
          <p:cNvSpPr/>
          <p:nvPr/>
        </p:nvSpPr>
        <p:spPr>
          <a:xfrm>
            <a:off x="4235399" y="3969294"/>
            <a:ext cx="4908601" cy="175654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100" dirty="0" smtClean="0"/>
              <a:t>.</a:t>
            </a:r>
            <a:r>
              <a:rPr lang="en-US" sz="1100" dirty="0" smtClean="0"/>
              <a:t>logo </a:t>
            </a:r>
            <a:r>
              <a:rPr lang="en-US" sz="1100" dirty="0"/>
              <a:t>a</a:t>
            </a:r>
          </a:p>
          <a:p>
            <a:pPr algn="just"/>
            <a:r>
              <a:rPr lang="en-US" sz="1100" dirty="0"/>
              <a:t>{</a:t>
            </a:r>
          </a:p>
          <a:p>
            <a:pPr algn="just"/>
            <a:r>
              <a:rPr lang="en-US" sz="1100" dirty="0"/>
              <a:t>	font-size: 50px</a:t>
            </a:r>
            <a:r>
              <a:rPr lang="en-US" sz="1100" dirty="0" smtClean="0"/>
              <a:t>;</a:t>
            </a:r>
            <a:r>
              <a:rPr lang="id-ID" sz="1100" dirty="0" smtClean="0"/>
              <a:t>  ===&gt; ukuran teks di tag logo a sebesar 50 piksel</a:t>
            </a:r>
            <a:endParaRPr lang="en-US" sz="1100" dirty="0"/>
          </a:p>
          <a:p>
            <a:pPr algn="just"/>
            <a:r>
              <a:rPr lang="en-US" sz="1100" dirty="0"/>
              <a:t>	float: left;</a:t>
            </a:r>
          </a:p>
          <a:p>
            <a:pPr algn="just"/>
            <a:r>
              <a:rPr lang="en-US" sz="1100" dirty="0"/>
              <a:t>  </a:t>
            </a:r>
            <a:r>
              <a:rPr lang="id-ID" sz="1100" dirty="0" smtClean="0"/>
              <a:t>	</a:t>
            </a:r>
            <a:r>
              <a:rPr lang="en-US" sz="1100" dirty="0" smtClean="0"/>
              <a:t>font-weight</a:t>
            </a:r>
            <a:r>
              <a:rPr lang="en-US" sz="1100" dirty="0"/>
              <a:t>: 600;</a:t>
            </a:r>
          </a:p>
          <a:p>
            <a:pPr algn="just"/>
            <a:r>
              <a:rPr lang="en-US" sz="1100" dirty="0"/>
              <a:t>	font-family: 'Quicksand';</a:t>
            </a:r>
          </a:p>
          <a:p>
            <a:pPr algn="just"/>
            <a:r>
              <a:rPr lang="en-US" sz="1100" dirty="0"/>
              <a:t>	color: #364f6b;</a:t>
            </a:r>
          </a:p>
          <a:p>
            <a:pPr algn="just"/>
            <a:r>
              <a:rPr lang="en-US" sz="1100" dirty="0"/>
              <a:t> </a:t>
            </a:r>
            <a:r>
              <a:rPr lang="id-ID" sz="1100" dirty="0" smtClean="0"/>
              <a:t>	</a:t>
            </a:r>
            <a:r>
              <a:rPr lang="en-US" sz="1100" dirty="0" smtClean="0"/>
              <a:t> </a:t>
            </a:r>
            <a:r>
              <a:rPr lang="en-US" sz="1100" dirty="0"/>
              <a:t>margin-bottom: 13px;</a:t>
            </a:r>
          </a:p>
          <a:p>
            <a:pPr algn="just"/>
            <a:endParaRPr lang="en-US" sz="1100" dirty="0"/>
          </a:p>
          <a:p>
            <a:pPr algn="just"/>
            <a:r>
              <a:rPr lang="en-US" sz="1100" dirty="0"/>
              <a:t>}</a:t>
            </a:r>
          </a:p>
          <a:p>
            <a:pPr algn="just"/>
            <a:endParaRPr lang="en-US" sz="1100" dirty="0"/>
          </a:p>
          <a:p>
            <a:pPr algn="just"/>
            <a:endParaRPr lang="en-US" sz="1100" dirty="0"/>
          </a:p>
          <a:p>
            <a:pPr algn="just"/>
            <a:r>
              <a:rPr lang="en-US" sz="1100" dirty="0"/>
              <a:t>.menu </a:t>
            </a:r>
          </a:p>
          <a:p>
            <a:pPr algn="just"/>
            <a:r>
              <a:rPr lang="en-US" sz="1100" dirty="0"/>
              <a:t>{</a:t>
            </a:r>
          </a:p>
          <a:p>
            <a:pPr algn="just"/>
            <a:r>
              <a:rPr lang="en-US" sz="1100" dirty="0"/>
              <a:t> </a:t>
            </a:r>
            <a:r>
              <a:rPr lang="id-ID" sz="1100" dirty="0" smtClean="0"/>
              <a:t>	</a:t>
            </a:r>
            <a:r>
              <a:rPr lang="en-US" sz="1100" dirty="0" smtClean="0"/>
              <a:t> </a:t>
            </a:r>
            <a:r>
              <a:rPr lang="en-US" sz="1100" dirty="0"/>
              <a:t>float: right;</a:t>
            </a:r>
          </a:p>
          <a:p>
            <a:pPr algn="just"/>
            <a:r>
              <a:rPr lang="en-US" sz="1100" dirty="0"/>
              <a:t>}</a:t>
            </a:r>
          </a:p>
          <a:p>
            <a:pPr algn="just"/>
            <a:r>
              <a:rPr lang="en-US" sz="1100" dirty="0" err="1"/>
              <a:t>nav</a:t>
            </a:r>
            <a:r>
              <a:rPr lang="en-US" sz="1100" dirty="0"/>
              <a:t> </a:t>
            </a:r>
          </a:p>
          <a:p>
            <a:pPr algn="just"/>
            <a:r>
              <a:rPr lang="en-US" sz="1100" dirty="0"/>
              <a:t>{</a:t>
            </a:r>
          </a:p>
          <a:p>
            <a:pPr algn="just"/>
            <a:r>
              <a:rPr lang="en-US" sz="1100" dirty="0"/>
              <a:t>	width: 100%;</a:t>
            </a:r>
          </a:p>
          <a:p>
            <a:pPr algn="just"/>
            <a:r>
              <a:rPr lang="en-US" sz="1100" dirty="0"/>
              <a:t>	</a:t>
            </a:r>
            <a:r>
              <a:rPr lang="en-US" sz="1100" dirty="0" err="1"/>
              <a:t>margin:auto</a:t>
            </a:r>
            <a:r>
              <a:rPr lang="en-US" sz="1100" dirty="0"/>
              <a:t>;</a:t>
            </a:r>
          </a:p>
          <a:p>
            <a:pPr algn="just"/>
            <a:r>
              <a:rPr lang="en-US" sz="1100" dirty="0"/>
              <a:t>	display: flex;</a:t>
            </a:r>
          </a:p>
          <a:p>
            <a:pPr algn="just"/>
            <a:r>
              <a:rPr lang="en-US" sz="1100" dirty="0"/>
              <a:t>	line-height:55px;</a:t>
            </a:r>
          </a:p>
          <a:p>
            <a:pPr algn="just"/>
            <a:r>
              <a:rPr lang="en-US" sz="1100" dirty="0"/>
              <a:t>	position: sticky;</a:t>
            </a:r>
          </a:p>
          <a:p>
            <a:pPr algn="just"/>
            <a:r>
              <a:rPr lang="en-US" sz="1100" dirty="0"/>
              <a:t>	position: -</a:t>
            </a:r>
            <a:r>
              <a:rPr lang="en-US" sz="1100" dirty="0" err="1"/>
              <a:t>webkit</a:t>
            </a:r>
            <a:r>
              <a:rPr lang="en-US" sz="1100" dirty="0"/>
              <a:t>-sticky;</a:t>
            </a:r>
          </a:p>
          <a:p>
            <a:pPr algn="just"/>
            <a:r>
              <a:rPr lang="en-US" sz="1100" dirty="0"/>
              <a:t>	top: 0;</a:t>
            </a:r>
          </a:p>
          <a:p>
            <a:pPr algn="just"/>
            <a:r>
              <a:rPr lang="en-US" sz="1100" dirty="0"/>
              <a:t>	background: #</a:t>
            </a:r>
            <a:r>
              <a:rPr lang="en-US" sz="1100" dirty="0" err="1"/>
              <a:t>ffffff</a:t>
            </a:r>
            <a:r>
              <a:rPr lang="en-US" sz="1100" dirty="0"/>
              <a:t>;</a:t>
            </a:r>
          </a:p>
          <a:p>
            <a:pPr algn="just"/>
            <a:r>
              <a:rPr lang="en-US" sz="1100" dirty="0"/>
              <a:t>	z-index: 3;</a:t>
            </a:r>
          </a:p>
          <a:p>
            <a:pPr algn="just"/>
            <a:r>
              <a:rPr lang="en-US" sz="1100" dirty="0"/>
              <a:t>	border-bottom: 1px solid #364f6b;</a:t>
            </a:r>
          </a:p>
          <a:p>
            <a:pPr algn="just"/>
            <a:endParaRPr lang="en-US" sz="1100" dirty="0"/>
          </a:p>
          <a:p>
            <a:pPr algn="just"/>
            <a:r>
              <a:rPr lang="en-US" sz="1100" dirty="0"/>
              <a:t>}</a:t>
            </a:r>
          </a:p>
          <a:p>
            <a:pPr algn="just"/>
            <a:endParaRPr lang="en-US" sz="1100" dirty="0"/>
          </a:p>
          <a:p>
            <a:pPr algn="just"/>
            <a:r>
              <a:rPr lang="en-US" sz="1100" dirty="0" err="1"/>
              <a:t>nav</a:t>
            </a:r>
            <a:r>
              <a:rPr lang="en-US" sz="1100" dirty="0"/>
              <a:t> </a:t>
            </a:r>
            <a:r>
              <a:rPr lang="en-US" sz="1100" dirty="0" err="1"/>
              <a:t>ul</a:t>
            </a:r>
            <a:r>
              <a:rPr lang="en-US" sz="1100" dirty="0"/>
              <a:t> </a:t>
            </a:r>
          </a:p>
          <a:p>
            <a:pPr algn="just"/>
            <a:r>
              <a:rPr lang="en-US" sz="1100" dirty="0"/>
              <a:t> {</a:t>
            </a:r>
          </a:p>
          <a:p>
            <a:pPr algn="just"/>
            <a:r>
              <a:rPr lang="en-US" sz="1100" dirty="0"/>
              <a:t>	list-style-type: none;</a:t>
            </a:r>
          </a:p>
          <a:p>
            <a:pPr algn="just"/>
            <a:r>
              <a:rPr lang="en-US" sz="1100" dirty="0"/>
              <a:t>	marker:0;</a:t>
            </a:r>
          </a:p>
          <a:p>
            <a:pPr algn="just"/>
            <a:r>
              <a:rPr lang="en-US" sz="1100" dirty="0"/>
              <a:t>	padding: 0;</a:t>
            </a:r>
          </a:p>
          <a:p>
            <a:pPr algn="just"/>
            <a:r>
              <a:rPr lang="en-US" sz="1100" dirty="0"/>
              <a:t>	overflow: hidden;</a:t>
            </a:r>
          </a:p>
          <a:p>
            <a:pPr algn="just"/>
            <a:endParaRPr lang="en-US" sz="1100" dirty="0"/>
          </a:p>
          <a:p>
            <a:pPr algn="just"/>
            <a:endParaRPr lang="en-US" sz="1100" dirty="0"/>
          </a:p>
          <a:p>
            <a:pPr algn="just"/>
            <a:r>
              <a:rPr lang="en-US" sz="1100" dirty="0"/>
              <a:t>}</a:t>
            </a:r>
          </a:p>
          <a:p>
            <a:pPr algn="just"/>
            <a:endParaRPr lang="en-US" sz="1100" dirty="0"/>
          </a:p>
          <a:p>
            <a:pPr algn="just"/>
            <a:r>
              <a:rPr lang="en-US" sz="1100" dirty="0" err="1"/>
              <a:t>nav</a:t>
            </a:r>
            <a:r>
              <a:rPr lang="en-US" sz="1100" dirty="0"/>
              <a:t> </a:t>
            </a:r>
            <a:r>
              <a:rPr lang="en-US" sz="1100" dirty="0" err="1"/>
              <a:t>ul</a:t>
            </a:r>
            <a:r>
              <a:rPr lang="en-US" sz="1100" dirty="0"/>
              <a:t> li </a:t>
            </a:r>
          </a:p>
          <a:p>
            <a:pPr algn="just"/>
            <a:r>
              <a:rPr lang="en-US" sz="1100" dirty="0"/>
              <a:t> {</a:t>
            </a:r>
          </a:p>
          <a:p>
            <a:pPr algn="just"/>
            <a:r>
              <a:rPr lang="en-US" sz="1100" dirty="0"/>
              <a:t>	float: left;</a:t>
            </a:r>
          </a:p>
          <a:p>
            <a:pPr algn="just"/>
            <a:endParaRPr lang="en-US" sz="1100" dirty="0"/>
          </a:p>
          <a:p>
            <a:pPr algn="just"/>
            <a:r>
              <a:rPr lang="en-US" sz="1100" dirty="0"/>
              <a:t>}</a:t>
            </a:r>
          </a:p>
          <a:p>
            <a:pPr algn="just"/>
            <a:endParaRPr lang="en-US" sz="1100" dirty="0"/>
          </a:p>
          <a:p>
            <a:pPr algn="just"/>
            <a:r>
              <a:rPr lang="en-US" sz="1100" dirty="0" err="1"/>
              <a:t>nav</a:t>
            </a:r>
            <a:r>
              <a:rPr lang="en-US" sz="1100" dirty="0"/>
              <a:t> </a:t>
            </a:r>
            <a:r>
              <a:rPr lang="en-US" sz="1100" dirty="0" err="1"/>
              <a:t>ul</a:t>
            </a:r>
            <a:r>
              <a:rPr lang="en-US" sz="1100" dirty="0"/>
              <a:t> li a</a:t>
            </a:r>
          </a:p>
          <a:p>
            <a:pPr algn="just"/>
            <a:r>
              <a:rPr lang="en-US" sz="1100" dirty="0"/>
              <a:t> {</a:t>
            </a:r>
          </a:p>
          <a:p>
            <a:pPr algn="just"/>
            <a:r>
              <a:rPr lang="en-US" sz="1100" dirty="0"/>
              <a:t>	color: black;</a:t>
            </a:r>
          </a:p>
          <a:p>
            <a:pPr algn="just"/>
            <a:r>
              <a:rPr lang="en-US" sz="1100" dirty="0"/>
              <a:t>	font-weight: bold;</a:t>
            </a:r>
          </a:p>
          <a:p>
            <a:pPr algn="just"/>
            <a:r>
              <a:rPr lang="en-US" sz="1100" dirty="0"/>
              <a:t>	text-align: center;</a:t>
            </a:r>
          </a:p>
          <a:p>
            <a:pPr algn="just"/>
            <a:r>
              <a:rPr lang="en-US" sz="1100" dirty="0"/>
              <a:t>	padding: 0px 16px 0px 16px;</a:t>
            </a:r>
          </a:p>
          <a:p>
            <a:pPr algn="just"/>
            <a:r>
              <a:rPr lang="en-US" sz="1100" dirty="0"/>
              <a:t>	text-decoration: none;</a:t>
            </a:r>
          </a:p>
          <a:p>
            <a:pPr algn="just"/>
            <a:r>
              <a:rPr lang="en-US" sz="1100" dirty="0"/>
              <a:t>	font-family: 'Quicksand';</a:t>
            </a:r>
          </a:p>
          <a:p>
            <a:pPr algn="just"/>
            <a:r>
              <a:rPr lang="en-US" sz="1100" dirty="0"/>
              <a:t>  </a:t>
            </a:r>
            <a:r>
              <a:rPr lang="id-ID" sz="1100" dirty="0" smtClean="0"/>
              <a:t>	</a:t>
            </a:r>
            <a:r>
              <a:rPr lang="en-US" sz="1100" dirty="0" smtClean="0"/>
              <a:t>box-shadow</a:t>
            </a:r>
            <a:r>
              <a:rPr lang="en-US" sz="1100" dirty="0"/>
              <a:t>: inset  0 0 0 #</a:t>
            </a:r>
            <a:r>
              <a:rPr lang="en-US" sz="1100" dirty="0" err="1"/>
              <a:t>fff</a:t>
            </a:r>
            <a:r>
              <a:rPr lang="en-US" sz="1100" dirty="0"/>
              <a:t> ;</a:t>
            </a:r>
          </a:p>
          <a:p>
            <a:pPr algn="just"/>
            <a:r>
              <a:rPr lang="en-US" sz="1100" dirty="0"/>
              <a:t> </a:t>
            </a:r>
            <a:r>
              <a:rPr lang="id-ID" sz="1100" dirty="0" smtClean="0"/>
              <a:t>	</a:t>
            </a:r>
            <a:r>
              <a:rPr lang="en-US" sz="1100" dirty="0" smtClean="0"/>
              <a:t>transition</a:t>
            </a:r>
            <a:r>
              <a:rPr lang="en-US" sz="1100" dirty="0"/>
              <a:t>: ease-out 0.5s;</a:t>
            </a:r>
          </a:p>
          <a:p>
            <a:pPr algn="just"/>
            <a:r>
              <a:rPr lang="en-US" sz="1100" dirty="0"/>
              <a:t>  </a:t>
            </a:r>
            <a:r>
              <a:rPr lang="id-ID" sz="1100" dirty="0" smtClean="0"/>
              <a:t>	</a:t>
            </a:r>
            <a:r>
              <a:rPr lang="en-US" sz="1100" dirty="0" smtClean="0"/>
              <a:t>outline</a:t>
            </a:r>
            <a:r>
              <a:rPr lang="en-US" sz="1100" dirty="0"/>
              <a:t>: none</a:t>
            </a:r>
          </a:p>
          <a:p>
            <a:pPr algn="just"/>
            <a:endParaRPr lang="en-US" sz="1100" dirty="0"/>
          </a:p>
          <a:p>
            <a:pPr algn="just"/>
            <a:r>
              <a:rPr lang="en-US" sz="1100" dirty="0"/>
              <a:t>}</a:t>
            </a:r>
          </a:p>
          <a:p>
            <a:pPr algn="just"/>
            <a:endParaRPr lang="en-US" sz="1100" dirty="0"/>
          </a:p>
          <a:p>
            <a:pPr algn="just"/>
            <a:r>
              <a:rPr lang="en-US" sz="1100" dirty="0" err="1"/>
              <a:t>nav</a:t>
            </a:r>
            <a:r>
              <a:rPr lang="en-US" sz="1100" dirty="0"/>
              <a:t> </a:t>
            </a:r>
            <a:r>
              <a:rPr lang="en-US" sz="1100" dirty="0" err="1"/>
              <a:t>ul</a:t>
            </a:r>
            <a:r>
              <a:rPr lang="en-US" sz="1100" dirty="0"/>
              <a:t> li a:hover</a:t>
            </a:r>
          </a:p>
          <a:p>
            <a:pPr algn="just"/>
            <a:r>
              <a:rPr lang="en-US" sz="1100" dirty="0"/>
              <a:t>{</a:t>
            </a:r>
          </a:p>
          <a:p>
            <a:pPr algn="just"/>
            <a:r>
              <a:rPr lang="en-US" sz="1100" dirty="0"/>
              <a:t>  	border-radius: 17px;</a:t>
            </a:r>
          </a:p>
          <a:p>
            <a:pPr algn="just"/>
            <a:r>
              <a:rPr lang="en-US" sz="1100" dirty="0"/>
              <a:t>  	margin-top: 20px;</a:t>
            </a:r>
          </a:p>
          <a:p>
            <a:pPr algn="just"/>
            <a:r>
              <a:rPr lang="en-US" sz="1100" dirty="0"/>
              <a:t>  	margin-bottom: 10px;</a:t>
            </a:r>
          </a:p>
          <a:p>
            <a:pPr algn="just"/>
            <a:r>
              <a:rPr lang="en-US" sz="1100" dirty="0"/>
              <a:t>  	padding: 10px 15px 10px 15px;</a:t>
            </a:r>
          </a:p>
          <a:p>
            <a:pPr algn="just"/>
            <a:r>
              <a:rPr lang="en-US" sz="1100" dirty="0"/>
              <a:t>  	color: #</a:t>
            </a:r>
            <a:r>
              <a:rPr lang="en-US" sz="1100" dirty="0" err="1"/>
              <a:t>ffffff</a:t>
            </a:r>
            <a:r>
              <a:rPr lang="en-US" sz="1100" dirty="0"/>
              <a:t>;</a:t>
            </a:r>
          </a:p>
          <a:p>
            <a:pPr algn="just"/>
            <a:r>
              <a:rPr lang="en-US" sz="1100" dirty="0"/>
              <a:t>  	cursor: pointer;</a:t>
            </a:r>
          </a:p>
          <a:p>
            <a:pPr algn="just"/>
            <a:r>
              <a:rPr lang="en-US" sz="1100" dirty="0"/>
              <a:t>  	font-weight: bold;</a:t>
            </a:r>
          </a:p>
          <a:p>
            <a:pPr algn="just"/>
            <a:r>
              <a:rPr lang="en-US" sz="1100" dirty="0"/>
              <a:t>    </a:t>
            </a:r>
            <a:r>
              <a:rPr lang="id-ID" sz="1100" dirty="0" smtClean="0"/>
              <a:t>	</a:t>
            </a:r>
            <a:r>
              <a:rPr lang="en-US" sz="1100" dirty="0" smtClean="0"/>
              <a:t>box-shadow</a:t>
            </a:r>
            <a:r>
              <a:rPr lang="en-US" sz="1100" dirty="0"/>
              <a:t>: inset  200px 0 0 0 #2978b5 ;</a:t>
            </a:r>
          </a:p>
          <a:p>
            <a:pPr algn="just"/>
            <a:r>
              <a:rPr lang="en-US" sz="1100" dirty="0"/>
              <a:t>  	text-decoration: none;</a:t>
            </a:r>
          </a:p>
          <a:p>
            <a:pPr algn="just"/>
            <a:endParaRPr lang="en-US" sz="1100" dirty="0"/>
          </a:p>
          <a:p>
            <a:pPr algn="just"/>
            <a:r>
              <a:rPr lang="en-US" sz="1100" dirty="0"/>
              <a:t>}</a:t>
            </a:r>
          </a:p>
          <a:p>
            <a:pPr algn="just"/>
            <a:endParaRPr lang="en-US" sz="1100" dirty="0"/>
          </a:p>
          <a:p>
            <a:pPr algn="just"/>
            <a:r>
              <a:rPr lang="en-US" sz="1100" dirty="0"/>
              <a:t>.menu .active a {</a:t>
            </a:r>
          </a:p>
          <a:p>
            <a:pPr algn="just"/>
            <a:r>
              <a:rPr lang="en-US" sz="1100" dirty="0"/>
              <a:t>    </a:t>
            </a:r>
            <a:r>
              <a:rPr lang="id-ID" sz="1100" dirty="0" smtClean="0"/>
              <a:t>	</a:t>
            </a:r>
            <a:r>
              <a:rPr lang="en-US" sz="1100" dirty="0" smtClean="0"/>
              <a:t>background</a:t>
            </a:r>
            <a:r>
              <a:rPr lang="en-US" sz="1100" dirty="0"/>
              <a:t>: #2978b5;</a:t>
            </a:r>
          </a:p>
          <a:p>
            <a:pPr algn="just"/>
            <a:r>
              <a:rPr lang="en-US" sz="1100" dirty="0"/>
              <a:t>  	border-radius: 17px;</a:t>
            </a:r>
          </a:p>
          <a:p>
            <a:pPr algn="just"/>
            <a:r>
              <a:rPr lang="en-US" sz="1100" dirty="0"/>
              <a:t>  	margin-top: 20px;</a:t>
            </a:r>
          </a:p>
          <a:p>
            <a:pPr algn="just"/>
            <a:r>
              <a:rPr lang="en-US" sz="1100" dirty="0"/>
              <a:t>  	padding: 10px 15px ;</a:t>
            </a:r>
          </a:p>
          <a:p>
            <a:pPr algn="just"/>
            <a:r>
              <a:rPr lang="en-US" sz="1100" dirty="0"/>
              <a:t>  	color: #</a:t>
            </a:r>
            <a:r>
              <a:rPr lang="en-US" sz="1100" dirty="0" err="1"/>
              <a:t>ffffff</a:t>
            </a:r>
            <a:r>
              <a:rPr lang="en-US" sz="1100" dirty="0"/>
              <a:t>;</a:t>
            </a:r>
          </a:p>
          <a:p>
            <a:pPr algn="just"/>
            <a:r>
              <a:rPr lang="en-US" sz="1100" dirty="0"/>
              <a:t>  	cursor: pointer;</a:t>
            </a:r>
          </a:p>
          <a:p>
            <a:pPr algn="just"/>
            <a:r>
              <a:rPr lang="en-US" sz="1100" dirty="0"/>
              <a:t>  	font-weight: bold;</a:t>
            </a:r>
          </a:p>
          <a:p>
            <a:pPr algn="just"/>
            <a:r>
              <a:rPr lang="en-US" sz="1100" dirty="0"/>
              <a:t>  	text-decoration: none;</a:t>
            </a:r>
          </a:p>
          <a:p>
            <a:pPr algn="just"/>
            <a:r>
              <a:rPr lang="en-US" sz="1100" dirty="0"/>
              <a:t>}</a:t>
            </a:r>
          </a:p>
          <a:p>
            <a:pPr algn="just"/>
            <a:endParaRPr lang="en-US" sz="1100" dirty="0"/>
          </a:p>
          <a:p>
            <a:pPr algn="just"/>
            <a:r>
              <a:rPr lang="en-US" sz="1100" dirty="0"/>
              <a:t>.</a:t>
            </a:r>
            <a:r>
              <a:rPr lang="en-US" sz="1100" dirty="0" err="1"/>
              <a:t>tmbl</a:t>
            </a:r>
            <a:r>
              <a:rPr lang="en-US" sz="1100" dirty="0"/>
              <a:t> {</a:t>
            </a:r>
          </a:p>
          <a:p>
            <a:pPr algn="just"/>
            <a:r>
              <a:rPr lang="en-US" sz="1100" dirty="0"/>
              <a:t>	background: #2978b5;</a:t>
            </a:r>
          </a:p>
          <a:p>
            <a:pPr algn="just"/>
            <a:r>
              <a:rPr lang="en-US" sz="1100" dirty="0"/>
              <a:t>	border-radius: 17px;</a:t>
            </a:r>
          </a:p>
          <a:p>
            <a:pPr algn="just"/>
            <a:r>
              <a:rPr lang="en-US" sz="1100" dirty="0"/>
              <a:t>	margin-top: 20px;</a:t>
            </a:r>
          </a:p>
          <a:p>
            <a:pPr algn="just"/>
            <a:r>
              <a:rPr lang="en-US" sz="1100" dirty="0"/>
              <a:t>	padding: 10px 15px 10px 15px;</a:t>
            </a:r>
          </a:p>
          <a:p>
            <a:pPr algn="just"/>
            <a:r>
              <a:rPr lang="en-US" sz="1100" dirty="0"/>
              <a:t>	color: #</a:t>
            </a:r>
            <a:r>
              <a:rPr lang="en-US" sz="1100" dirty="0" err="1"/>
              <a:t>ffffff</a:t>
            </a:r>
            <a:r>
              <a:rPr lang="en-US" sz="1100" dirty="0"/>
              <a:t>;</a:t>
            </a:r>
          </a:p>
          <a:p>
            <a:pPr algn="just"/>
            <a:r>
              <a:rPr lang="en-US" sz="1100" dirty="0"/>
              <a:t>  </a:t>
            </a:r>
            <a:r>
              <a:rPr lang="id-ID" sz="1100" dirty="0" smtClean="0"/>
              <a:t>	</a:t>
            </a:r>
            <a:r>
              <a:rPr lang="en-US" sz="1100" dirty="0" smtClean="0"/>
              <a:t>box-shadow</a:t>
            </a:r>
            <a:r>
              <a:rPr lang="en-US" sz="1100" dirty="0"/>
              <a:t>: inset  0 0 0 #fc5185 ;</a:t>
            </a:r>
          </a:p>
          <a:p>
            <a:pPr algn="just"/>
            <a:r>
              <a:rPr lang="en-US" sz="1100" dirty="0"/>
              <a:t>  </a:t>
            </a:r>
            <a:r>
              <a:rPr lang="id-ID" sz="1100" dirty="0" smtClean="0"/>
              <a:t>	</a:t>
            </a:r>
            <a:r>
              <a:rPr lang="en-US" sz="1100" dirty="0" smtClean="0"/>
              <a:t>transition</a:t>
            </a:r>
            <a:r>
              <a:rPr lang="en-US" sz="1100" dirty="0"/>
              <a:t>: ease-out 0.5s;</a:t>
            </a:r>
          </a:p>
          <a:p>
            <a:pPr algn="just"/>
            <a:r>
              <a:rPr lang="en-US" sz="1100" dirty="0"/>
              <a:t> </a:t>
            </a:r>
            <a:r>
              <a:rPr lang="id-ID" sz="1100" dirty="0" smtClean="0"/>
              <a:t>	</a:t>
            </a:r>
            <a:r>
              <a:rPr lang="en-US" sz="1100" dirty="0" smtClean="0"/>
              <a:t> </a:t>
            </a:r>
            <a:r>
              <a:rPr lang="en-US" sz="1100" dirty="0"/>
              <a:t>outline: none;</a:t>
            </a:r>
          </a:p>
          <a:p>
            <a:pPr algn="just"/>
            <a:r>
              <a:rPr lang="en-US" sz="1100" dirty="0"/>
              <a:t>	cursor: pointer;</a:t>
            </a:r>
          </a:p>
          <a:p>
            <a:pPr algn="just"/>
            <a:r>
              <a:rPr lang="en-US" sz="1100" dirty="0"/>
              <a:t>	font-weight: bold;</a:t>
            </a:r>
          </a:p>
          <a:p>
            <a:pPr algn="just"/>
            <a:endParaRPr lang="en-US" sz="1100" dirty="0"/>
          </a:p>
          <a:p>
            <a:pPr algn="just"/>
            <a:r>
              <a:rPr lang="en-US" sz="1100" dirty="0"/>
              <a:t>}</a:t>
            </a:r>
          </a:p>
          <a:p>
            <a:pPr algn="just"/>
            <a:endParaRPr lang="en-US" sz="1100" dirty="0"/>
          </a:p>
          <a:p>
            <a:pPr algn="just"/>
            <a:r>
              <a:rPr lang="en-US" sz="1100" dirty="0"/>
              <a:t>.</a:t>
            </a:r>
            <a:r>
              <a:rPr lang="en-US" sz="1100" dirty="0" err="1"/>
              <a:t>tmbl:hover</a:t>
            </a:r>
            <a:r>
              <a:rPr lang="en-US" sz="1100" dirty="0"/>
              <a:t> {</a:t>
            </a:r>
          </a:p>
          <a:p>
            <a:pPr algn="just"/>
            <a:r>
              <a:rPr lang="en-US" sz="1100" dirty="0"/>
              <a:t>	box-shadow: inset  200px 0 0 0 #fc5185 ;</a:t>
            </a:r>
          </a:p>
          <a:p>
            <a:pPr algn="just"/>
            <a:r>
              <a:rPr lang="en-US" sz="1100" dirty="0"/>
              <a:t>	text-decoration: none;</a:t>
            </a:r>
          </a:p>
          <a:p>
            <a:pPr algn="just"/>
            <a:r>
              <a:rPr lang="en-US" sz="1100" dirty="0"/>
              <a:t>}</a:t>
            </a:r>
          </a:p>
        </p:txBody>
      </p:sp>
      <p:cxnSp>
        <p:nvCxnSpPr>
          <p:cNvPr id="59" name="Straight Arrow Connector 58"/>
          <p:cNvCxnSpPr/>
          <p:nvPr/>
        </p:nvCxnSpPr>
        <p:spPr>
          <a:xfrm>
            <a:off x="3860239" y="1484784"/>
            <a:ext cx="0" cy="12872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Rectangle 59"/>
          <p:cNvSpPr/>
          <p:nvPr/>
        </p:nvSpPr>
        <p:spPr>
          <a:xfrm>
            <a:off x="2618955" y="2816436"/>
            <a:ext cx="1800200" cy="36004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1200" dirty="0" smtClean="0">
                <a:solidFill>
                  <a:schemeClr val="tx1"/>
                </a:solidFill>
              </a:rPr>
              <a:t>Tag &lt;nav&gt;</a:t>
            </a:r>
            <a:endParaRPr lang="en-US" sz="1200" dirty="0">
              <a:solidFill>
                <a:schemeClr val="tx1"/>
              </a:solidFill>
            </a:endParaRPr>
          </a:p>
        </p:txBody>
      </p:sp>
    </p:spTree>
    <p:extLst>
      <p:ext uri="{BB962C8B-B14F-4D97-AF65-F5344CB8AC3E}">
        <p14:creationId xmlns:p14="http://schemas.microsoft.com/office/powerpoint/2010/main" val="2056210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356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WRAPPER : 1100PX</a:t>
            </a:r>
          </a:p>
          <a:p>
            <a:pPr algn="ctr"/>
            <a:endParaRPr lang="id-ID" dirty="0"/>
          </a:p>
          <a:p>
            <a:pPr algn="ctr"/>
            <a:endParaRPr lang="id-ID" dirty="0" smtClean="0"/>
          </a:p>
          <a:p>
            <a:pPr algn="ctr"/>
            <a:endParaRPr lang="id-ID" dirty="0"/>
          </a:p>
          <a:p>
            <a:pPr algn="ctr"/>
            <a:endParaRPr lang="id-ID" dirty="0" smtClean="0"/>
          </a:p>
          <a:p>
            <a:pPr algn="ctr"/>
            <a:endParaRPr lang="id-ID" dirty="0"/>
          </a:p>
          <a:p>
            <a:pPr algn="ctr"/>
            <a:endParaRPr lang="id-ID" dirty="0" smtClean="0"/>
          </a:p>
          <a:p>
            <a:pPr algn="ctr"/>
            <a:endParaRPr lang="id-ID" dirty="0"/>
          </a:p>
          <a:p>
            <a:pPr algn="ctr"/>
            <a:endParaRPr lang="id-ID" dirty="0" smtClean="0"/>
          </a:p>
          <a:p>
            <a:pPr algn="ctr"/>
            <a:endParaRPr lang="id-ID" dirty="0"/>
          </a:p>
          <a:p>
            <a:pPr algn="ctr"/>
            <a:endParaRPr lang="en-US" dirty="0"/>
          </a:p>
        </p:txBody>
      </p:sp>
      <p:sp>
        <p:nvSpPr>
          <p:cNvPr id="29" name="Rectangle 28"/>
          <p:cNvSpPr/>
          <p:nvPr/>
        </p:nvSpPr>
        <p:spPr>
          <a:xfrm>
            <a:off x="0" y="548680"/>
            <a:ext cx="9144000" cy="2808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129747" y="599503"/>
            <a:ext cx="4392488" cy="270666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endCxn id="2" idx="2"/>
          </p:cNvCxnSpPr>
          <p:nvPr/>
        </p:nvCxnSpPr>
        <p:spPr>
          <a:xfrm>
            <a:off x="4572000" y="548680"/>
            <a:ext cx="0" cy="2808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7504" y="3327354"/>
            <a:ext cx="0" cy="25661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Rectangle 25"/>
          <p:cNvSpPr/>
          <p:nvPr/>
        </p:nvSpPr>
        <p:spPr>
          <a:xfrm>
            <a:off x="-12460" y="3583964"/>
            <a:ext cx="2218661" cy="3600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sz="1400" dirty="0" smtClean="0">
                <a:solidFill>
                  <a:schemeClr val="bg1"/>
                </a:solidFill>
              </a:rPr>
              <a:t>Tag &lt;section id=“home”&gt;</a:t>
            </a:r>
            <a:endParaRPr lang="en-US" sz="1400" dirty="0">
              <a:solidFill>
                <a:schemeClr val="bg1"/>
              </a:solidFill>
            </a:endParaRPr>
          </a:p>
        </p:txBody>
      </p:sp>
      <p:sp>
        <p:nvSpPr>
          <p:cNvPr id="27" name="Rectangle 26"/>
          <p:cNvSpPr/>
          <p:nvPr/>
        </p:nvSpPr>
        <p:spPr>
          <a:xfrm>
            <a:off x="-12460" y="5841502"/>
            <a:ext cx="4164889" cy="2916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 &lt;div class="wrapper"&gt;</a:t>
            </a:r>
          </a:p>
          <a:p>
            <a:pPr algn="just"/>
            <a:r>
              <a:rPr lang="en-US" sz="1100" dirty="0"/>
              <a:t>        &lt;section id="home"&gt;</a:t>
            </a:r>
          </a:p>
          <a:p>
            <a:pPr algn="just"/>
            <a:r>
              <a:rPr lang="en-US" sz="1100" dirty="0"/>
              <a:t>            &lt;div class="</a:t>
            </a:r>
            <a:r>
              <a:rPr lang="en-US" sz="1100" dirty="0" err="1"/>
              <a:t>gmbr</a:t>
            </a:r>
            <a:r>
              <a:rPr lang="en-US" sz="1100" dirty="0"/>
              <a:t>"&gt;</a:t>
            </a:r>
          </a:p>
          <a:p>
            <a:pPr algn="just"/>
            <a:r>
              <a:rPr lang="en-US" sz="1100" dirty="0"/>
              <a:t>                &lt;</a:t>
            </a:r>
            <a:r>
              <a:rPr lang="en-US" sz="1100" dirty="0" err="1"/>
              <a:t>img</a:t>
            </a:r>
            <a:r>
              <a:rPr lang="en-US" sz="1100" dirty="0"/>
              <a:t> </a:t>
            </a:r>
            <a:r>
              <a:rPr lang="en-US" sz="1100" dirty="0" err="1"/>
              <a:t>src</a:t>
            </a:r>
            <a:r>
              <a:rPr lang="en-US" sz="1100" dirty="0"/>
              <a:t>="</a:t>
            </a:r>
            <a:r>
              <a:rPr lang="en-US" sz="1100" dirty="0" err="1"/>
              <a:t>img</a:t>
            </a:r>
            <a:r>
              <a:rPr lang="en-US" sz="1100" dirty="0"/>
              <a:t>/library.jpg" alt=""&gt;&lt;/div&gt;</a:t>
            </a:r>
          </a:p>
          <a:p>
            <a:pPr algn="just"/>
            <a:r>
              <a:rPr lang="en-US" sz="1100" dirty="0"/>
              <a:t>            &lt;div class="</a:t>
            </a:r>
            <a:r>
              <a:rPr lang="en-US" sz="1100" dirty="0" err="1"/>
              <a:t>kolom</a:t>
            </a:r>
            <a:r>
              <a:rPr lang="en-US" sz="1100" dirty="0"/>
              <a:t>"&gt;</a:t>
            </a:r>
          </a:p>
          <a:p>
            <a:pPr algn="just"/>
            <a:r>
              <a:rPr lang="en-US" sz="1100" dirty="0"/>
              <a:t>              &lt;p class="</a:t>
            </a:r>
            <a:r>
              <a:rPr lang="en-US" sz="1100" dirty="0" err="1"/>
              <a:t>deskripsi</a:t>
            </a:r>
            <a:r>
              <a:rPr lang="en-US" sz="1100" dirty="0"/>
              <a:t>"&gt;</a:t>
            </a:r>
            <a:r>
              <a:rPr lang="en-US" sz="1100" dirty="0" err="1"/>
              <a:t>Ruang</a:t>
            </a:r>
            <a:r>
              <a:rPr lang="en-US" sz="1100" dirty="0"/>
              <a:t> </a:t>
            </a:r>
            <a:r>
              <a:rPr lang="en-US" sz="1100" dirty="0" err="1"/>
              <a:t>Adalah</a:t>
            </a:r>
            <a:r>
              <a:rPr lang="en-US" sz="1100" dirty="0"/>
              <a:t> </a:t>
            </a:r>
            <a:r>
              <a:rPr lang="en-US" sz="1100" dirty="0" err="1"/>
              <a:t>Wadah</a:t>
            </a:r>
            <a:r>
              <a:rPr lang="en-US" sz="1100" dirty="0"/>
              <a:t> &lt;/p&gt;</a:t>
            </a:r>
          </a:p>
          <a:p>
            <a:pPr algn="just"/>
            <a:r>
              <a:rPr lang="en-US" sz="1100" dirty="0"/>
              <a:t>              &lt;h2&gt;</a:t>
            </a:r>
            <a:r>
              <a:rPr lang="en-US" sz="1100" dirty="0" err="1"/>
              <a:t>Buku</a:t>
            </a:r>
            <a:r>
              <a:rPr lang="en-US" sz="1100" dirty="0"/>
              <a:t> </a:t>
            </a:r>
            <a:r>
              <a:rPr lang="en-US" sz="1100" dirty="0" err="1"/>
              <a:t>Adalah</a:t>
            </a:r>
            <a:r>
              <a:rPr lang="en-US" sz="1100" dirty="0"/>
              <a:t> </a:t>
            </a:r>
            <a:r>
              <a:rPr lang="en-US" sz="1100" dirty="0" err="1"/>
              <a:t>Jendela</a:t>
            </a:r>
            <a:r>
              <a:rPr lang="en-US" sz="1100" dirty="0"/>
              <a:t> </a:t>
            </a:r>
            <a:r>
              <a:rPr lang="en-US" sz="1100" dirty="0" err="1"/>
              <a:t>Dunia</a:t>
            </a:r>
            <a:r>
              <a:rPr lang="en-US" sz="1100" dirty="0"/>
              <a:t> &lt;/h2&gt;</a:t>
            </a:r>
          </a:p>
          <a:p>
            <a:pPr algn="just"/>
            <a:r>
              <a:rPr lang="en-US" sz="1100" dirty="0"/>
              <a:t>              &lt;p&gt;</a:t>
            </a:r>
            <a:r>
              <a:rPr lang="en-US" sz="1100" dirty="0" err="1"/>
              <a:t>Membaca</a:t>
            </a:r>
            <a:r>
              <a:rPr lang="en-US" sz="1100" dirty="0"/>
              <a:t> </a:t>
            </a:r>
            <a:r>
              <a:rPr lang="en-US" sz="1100" dirty="0" err="1"/>
              <a:t>dapat</a:t>
            </a:r>
            <a:r>
              <a:rPr lang="en-US" sz="1100" dirty="0"/>
              <a:t> </a:t>
            </a:r>
            <a:r>
              <a:rPr lang="en-US" sz="1100" dirty="0" err="1"/>
              <a:t>merusak</a:t>
            </a:r>
            <a:r>
              <a:rPr lang="en-US" sz="1100" dirty="0"/>
              <a:t> </a:t>
            </a:r>
            <a:r>
              <a:rPr lang="en-US" sz="1100" dirty="0" err="1"/>
              <a:t>kebodohan</a:t>
            </a:r>
            <a:r>
              <a:rPr lang="en-US" sz="1100" dirty="0"/>
              <a:t> </a:t>
            </a:r>
            <a:r>
              <a:rPr lang="en-US" sz="1100" dirty="0" err="1"/>
              <a:t>dan</a:t>
            </a:r>
            <a:r>
              <a:rPr lang="en-US" sz="1100" dirty="0"/>
              <a:t> </a:t>
            </a:r>
            <a:r>
              <a:rPr lang="en-US" sz="1100" dirty="0" err="1"/>
              <a:t>Untuk</a:t>
            </a:r>
            <a:r>
              <a:rPr lang="en-US" sz="1100" dirty="0"/>
              <a:t> </a:t>
            </a:r>
            <a:r>
              <a:rPr lang="en-US" sz="1100" dirty="0" err="1"/>
              <a:t>mencapai</a:t>
            </a:r>
            <a:r>
              <a:rPr lang="en-US" sz="1100" dirty="0"/>
              <a:t> </a:t>
            </a:r>
            <a:r>
              <a:rPr lang="en-US" sz="1100" dirty="0" err="1"/>
              <a:t>puncak</a:t>
            </a:r>
            <a:r>
              <a:rPr lang="en-US" sz="1100" dirty="0"/>
              <a:t>,</a:t>
            </a:r>
          </a:p>
          <a:p>
            <a:pPr algn="just"/>
            <a:r>
              <a:rPr lang="en-US" sz="1100" dirty="0"/>
              <a:t>              </a:t>
            </a:r>
            <a:r>
              <a:rPr lang="en-US" sz="1100" dirty="0" err="1"/>
              <a:t>kita</a:t>
            </a:r>
            <a:r>
              <a:rPr lang="en-US" sz="1100" dirty="0"/>
              <a:t> </a:t>
            </a:r>
            <a:r>
              <a:rPr lang="en-US" sz="1100" dirty="0" err="1"/>
              <a:t>harus</a:t>
            </a:r>
            <a:r>
              <a:rPr lang="en-US" sz="1100" dirty="0"/>
              <a:t> </a:t>
            </a:r>
            <a:r>
              <a:rPr lang="en-US" sz="1100" dirty="0" err="1"/>
              <a:t>berdiri</a:t>
            </a:r>
            <a:r>
              <a:rPr lang="en-US" sz="1100" dirty="0"/>
              <a:t> </a:t>
            </a:r>
            <a:r>
              <a:rPr lang="en-US" sz="1100" dirty="0" err="1"/>
              <a:t>diatas</a:t>
            </a:r>
            <a:r>
              <a:rPr lang="en-US" sz="1100" dirty="0"/>
              <a:t> </a:t>
            </a:r>
            <a:r>
              <a:rPr lang="en-US" sz="1100" dirty="0" err="1"/>
              <a:t>buku</a:t>
            </a:r>
            <a:r>
              <a:rPr lang="en-US" sz="1100" dirty="0"/>
              <a:t> yang </a:t>
            </a:r>
            <a:r>
              <a:rPr lang="en-US" sz="1100" dirty="0" err="1"/>
              <a:t>telah</a:t>
            </a:r>
            <a:r>
              <a:rPr lang="en-US" sz="1100" dirty="0"/>
              <a:t> </a:t>
            </a:r>
            <a:r>
              <a:rPr lang="en-US" sz="1100" dirty="0" err="1"/>
              <a:t>kita</a:t>
            </a:r>
            <a:r>
              <a:rPr lang="en-US" sz="1100" dirty="0"/>
              <a:t> </a:t>
            </a:r>
            <a:r>
              <a:rPr lang="en-US" sz="1100" dirty="0" err="1"/>
              <a:t>baca</a:t>
            </a:r>
            <a:r>
              <a:rPr lang="en-US" sz="1100" dirty="0"/>
              <a:t> &lt;/p&gt;</a:t>
            </a:r>
          </a:p>
          <a:p>
            <a:pPr algn="just"/>
            <a:r>
              <a:rPr lang="en-US" sz="1100" dirty="0"/>
              <a:t>              &lt;p&gt;&lt;</a:t>
            </a:r>
            <a:r>
              <a:rPr lang="en-US" sz="1100" dirty="0" err="1" smtClean="0"/>
              <a:t>ahref</a:t>
            </a:r>
            <a:r>
              <a:rPr lang="en-US" sz="1100" dirty="0"/>
              <a:t>="https://</a:t>
            </a:r>
            <a:r>
              <a:rPr lang="en-US" sz="1100" dirty="0" smtClean="0"/>
              <a:t>id.wikipedia.org/wiki/</a:t>
            </a:r>
            <a:r>
              <a:rPr lang="en-US" sz="1100" dirty="0" err="1" smtClean="0"/>
              <a:t>Perpustakaan"class</a:t>
            </a:r>
            <a:r>
              <a:rPr lang="en-US" sz="1100" dirty="0" smtClean="0"/>
              <a:t>="</a:t>
            </a:r>
            <a:r>
              <a:rPr lang="en-US" sz="1100" dirty="0"/>
              <a:t>tmbl2"&gt;</a:t>
            </a:r>
            <a:r>
              <a:rPr lang="en-US" sz="1100" dirty="0" err="1" smtClean="0"/>
              <a:t>Pelajari</a:t>
            </a:r>
            <a:r>
              <a:rPr lang="id-ID" sz="1100" dirty="0" smtClean="0"/>
              <a:t> </a:t>
            </a:r>
            <a:r>
              <a:rPr lang="en-US" sz="1100" dirty="0" err="1" smtClean="0"/>
              <a:t>Selengkapnya</a:t>
            </a:r>
            <a:r>
              <a:rPr lang="en-US" sz="1100" dirty="0"/>
              <a:t>&lt;/p&gt;&lt;/a&gt;</a:t>
            </a:r>
          </a:p>
          <a:p>
            <a:pPr algn="just"/>
            <a:r>
              <a:rPr lang="en-US" sz="1100" dirty="0"/>
              <a:t>            &lt;/div&gt;</a:t>
            </a:r>
          </a:p>
          <a:p>
            <a:pPr algn="just"/>
            <a:r>
              <a:rPr lang="en-US" sz="1100" dirty="0"/>
              <a:t>        &lt;/section&gt;</a:t>
            </a:r>
          </a:p>
          <a:p>
            <a:pPr algn="just"/>
            <a:r>
              <a:rPr lang="en-US" sz="1100" dirty="0"/>
              <a:t>      &lt;/div&gt;</a:t>
            </a:r>
          </a:p>
        </p:txBody>
      </p:sp>
      <p:sp>
        <p:nvSpPr>
          <p:cNvPr id="28" name="Rectangle 27"/>
          <p:cNvSpPr/>
          <p:nvPr/>
        </p:nvSpPr>
        <p:spPr>
          <a:xfrm>
            <a:off x="0" y="5373216"/>
            <a:ext cx="415242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HTML</a:t>
            </a:r>
            <a:endParaRPr lang="en-US" dirty="0"/>
          </a:p>
        </p:txBody>
      </p:sp>
      <p:sp>
        <p:nvSpPr>
          <p:cNvPr id="8" name="Rectangle 7"/>
          <p:cNvSpPr/>
          <p:nvPr/>
        </p:nvSpPr>
        <p:spPr>
          <a:xfrm>
            <a:off x="4716016" y="620688"/>
            <a:ext cx="4377974" cy="27066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6"/>
          <p:cNvSpPr/>
          <p:nvPr/>
        </p:nvSpPr>
        <p:spPr>
          <a:xfrm>
            <a:off x="5076056" y="836712"/>
            <a:ext cx="1800200" cy="3600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smtClean="0">
                <a:solidFill>
                  <a:schemeClr val="accent4">
                    <a:lumMod val="50000"/>
                  </a:schemeClr>
                </a:solidFill>
              </a:rPr>
              <a:t>RUANG ADALAH WADAH</a:t>
            </a:r>
            <a:endParaRPr lang="en-US" sz="1200" dirty="0">
              <a:solidFill>
                <a:schemeClr val="accent4">
                  <a:lumMod val="50000"/>
                </a:schemeClr>
              </a:solidFill>
            </a:endParaRPr>
          </a:p>
        </p:txBody>
      </p:sp>
      <p:sp>
        <p:nvSpPr>
          <p:cNvPr id="9" name="Rounded Rectangle 8"/>
          <p:cNvSpPr/>
          <p:nvPr/>
        </p:nvSpPr>
        <p:spPr>
          <a:xfrm>
            <a:off x="5076056" y="1340768"/>
            <a:ext cx="3888432" cy="576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a:solidFill>
                  <a:schemeClr val="accent4">
                    <a:lumMod val="50000"/>
                  </a:schemeClr>
                </a:solidFill>
              </a:rPr>
              <a:t>Buku</a:t>
            </a:r>
            <a:r>
              <a:rPr lang="en-US" sz="2400" b="1" dirty="0">
                <a:solidFill>
                  <a:schemeClr val="accent4">
                    <a:lumMod val="50000"/>
                  </a:schemeClr>
                </a:solidFill>
              </a:rPr>
              <a:t> </a:t>
            </a:r>
            <a:r>
              <a:rPr lang="en-US" sz="2400" b="1" dirty="0" err="1">
                <a:solidFill>
                  <a:schemeClr val="accent4">
                    <a:lumMod val="50000"/>
                  </a:schemeClr>
                </a:solidFill>
              </a:rPr>
              <a:t>Adalah</a:t>
            </a:r>
            <a:r>
              <a:rPr lang="en-US" sz="2400" b="1" dirty="0">
                <a:solidFill>
                  <a:schemeClr val="accent4">
                    <a:lumMod val="50000"/>
                  </a:schemeClr>
                </a:solidFill>
              </a:rPr>
              <a:t> </a:t>
            </a:r>
            <a:r>
              <a:rPr lang="en-US" sz="2400" b="1" dirty="0" err="1">
                <a:solidFill>
                  <a:schemeClr val="accent4">
                    <a:lumMod val="50000"/>
                  </a:schemeClr>
                </a:solidFill>
              </a:rPr>
              <a:t>Jendela</a:t>
            </a:r>
            <a:r>
              <a:rPr lang="en-US" sz="2400" b="1" dirty="0">
                <a:solidFill>
                  <a:schemeClr val="accent4">
                    <a:lumMod val="50000"/>
                  </a:schemeClr>
                </a:solidFill>
              </a:rPr>
              <a:t> </a:t>
            </a:r>
            <a:r>
              <a:rPr lang="en-US" sz="2400" b="1" dirty="0" err="1">
                <a:solidFill>
                  <a:schemeClr val="accent4">
                    <a:lumMod val="50000"/>
                  </a:schemeClr>
                </a:solidFill>
              </a:rPr>
              <a:t>Dunia</a:t>
            </a:r>
            <a:endParaRPr lang="en-US" sz="2400" b="1" dirty="0">
              <a:solidFill>
                <a:schemeClr val="accent4">
                  <a:lumMod val="50000"/>
                </a:schemeClr>
              </a:solidFill>
            </a:endParaRPr>
          </a:p>
        </p:txBody>
      </p:sp>
      <p:sp>
        <p:nvSpPr>
          <p:cNvPr id="10" name="Rounded Rectangle 9"/>
          <p:cNvSpPr/>
          <p:nvPr/>
        </p:nvSpPr>
        <p:spPr>
          <a:xfrm>
            <a:off x="5076056" y="2004864"/>
            <a:ext cx="3888432" cy="5600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4">
                    <a:lumMod val="50000"/>
                  </a:schemeClr>
                </a:solidFill>
              </a:rPr>
              <a:t>Membaca</a:t>
            </a:r>
            <a:r>
              <a:rPr lang="en-US" sz="1200" dirty="0">
                <a:solidFill>
                  <a:schemeClr val="accent4">
                    <a:lumMod val="50000"/>
                  </a:schemeClr>
                </a:solidFill>
              </a:rPr>
              <a:t> </a:t>
            </a:r>
            <a:r>
              <a:rPr lang="en-US" sz="1200" dirty="0" err="1">
                <a:solidFill>
                  <a:schemeClr val="accent4">
                    <a:lumMod val="50000"/>
                  </a:schemeClr>
                </a:solidFill>
              </a:rPr>
              <a:t>dapat</a:t>
            </a:r>
            <a:r>
              <a:rPr lang="en-US" sz="1200" dirty="0">
                <a:solidFill>
                  <a:schemeClr val="accent4">
                    <a:lumMod val="50000"/>
                  </a:schemeClr>
                </a:solidFill>
              </a:rPr>
              <a:t> </a:t>
            </a:r>
            <a:r>
              <a:rPr lang="en-US" sz="1200" dirty="0" err="1">
                <a:solidFill>
                  <a:schemeClr val="accent4">
                    <a:lumMod val="50000"/>
                  </a:schemeClr>
                </a:solidFill>
              </a:rPr>
              <a:t>merusak</a:t>
            </a:r>
            <a:r>
              <a:rPr lang="en-US" sz="1200" dirty="0">
                <a:solidFill>
                  <a:schemeClr val="accent4">
                    <a:lumMod val="50000"/>
                  </a:schemeClr>
                </a:solidFill>
              </a:rPr>
              <a:t> </a:t>
            </a:r>
            <a:r>
              <a:rPr lang="en-US" sz="1200" dirty="0" err="1">
                <a:solidFill>
                  <a:schemeClr val="accent4">
                    <a:lumMod val="50000"/>
                  </a:schemeClr>
                </a:solidFill>
              </a:rPr>
              <a:t>kebodohan</a:t>
            </a:r>
            <a:r>
              <a:rPr lang="en-US" sz="1200" dirty="0">
                <a:solidFill>
                  <a:schemeClr val="accent4">
                    <a:lumMod val="50000"/>
                  </a:schemeClr>
                </a:solidFill>
              </a:rPr>
              <a:t> </a:t>
            </a:r>
            <a:r>
              <a:rPr lang="en-US" sz="1200" dirty="0" err="1">
                <a:solidFill>
                  <a:schemeClr val="accent4">
                    <a:lumMod val="50000"/>
                  </a:schemeClr>
                </a:solidFill>
              </a:rPr>
              <a:t>dan</a:t>
            </a:r>
            <a:r>
              <a:rPr lang="en-US" sz="1200" dirty="0">
                <a:solidFill>
                  <a:schemeClr val="accent4">
                    <a:lumMod val="50000"/>
                  </a:schemeClr>
                </a:solidFill>
              </a:rPr>
              <a:t> </a:t>
            </a:r>
            <a:r>
              <a:rPr lang="en-US" sz="1200" dirty="0" err="1">
                <a:solidFill>
                  <a:schemeClr val="accent4">
                    <a:lumMod val="50000"/>
                  </a:schemeClr>
                </a:solidFill>
              </a:rPr>
              <a:t>Untuk</a:t>
            </a:r>
            <a:r>
              <a:rPr lang="en-US" sz="1200" dirty="0">
                <a:solidFill>
                  <a:schemeClr val="accent4">
                    <a:lumMod val="50000"/>
                  </a:schemeClr>
                </a:solidFill>
              </a:rPr>
              <a:t> </a:t>
            </a:r>
            <a:r>
              <a:rPr lang="en-US" sz="1200" dirty="0" err="1">
                <a:solidFill>
                  <a:schemeClr val="accent4">
                    <a:lumMod val="50000"/>
                  </a:schemeClr>
                </a:solidFill>
              </a:rPr>
              <a:t>mencapai</a:t>
            </a:r>
            <a:r>
              <a:rPr lang="en-US" sz="1200" dirty="0">
                <a:solidFill>
                  <a:schemeClr val="accent4">
                    <a:lumMod val="50000"/>
                  </a:schemeClr>
                </a:solidFill>
              </a:rPr>
              <a:t> </a:t>
            </a:r>
            <a:r>
              <a:rPr lang="en-US" sz="1200" dirty="0" err="1">
                <a:solidFill>
                  <a:schemeClr val="accent4">
                    <a:lumMod val="50000"/>
                  </a:schemeClr>
                </a:solidFill>
              </a:rPr>
              <a:t>puncak</a:t>
            </a:r>
            <a:r>
              <a:rPr lang="en-US" sz="1200" dirty="0">
                <a:solidFill>
                  <a:schemeClr val="accent4">
                    <a:lumMod val="50000"/>
                  </a:schemeClr>
                </a:solidFill>
              </a:rPr>
              <a:t>, </a:t>
            </a:r>
            <a:r>
              <a:rPr lang="en-US" sz="1200" dirty="0" err="1">
                <a:solidFill>
                  <a:schemeClr val="accent4">
                    <a:lumMod val="50000"/>
                  </a:schemeClr>
                </a:solidFill>
              </a:rPr>
              <a:t>kita</a:t>
            </a:r>
            <a:r>
              <a:rPr lang="en-US" sz="1200" dirty="0">
                <a:solidFill>
                  <a:schemeClr val="accent4">
                    <a:lumMod val="50000"/>
                  </a:schemeClr>
                </a:solidFill>
              </a:rPr>
              <a:t> </a:t>
            </a:r>
            <a:r>
              <a:rPr lang="en-US" sz="1200" dirty="0" err="1">
                <a:solidFill>
                  <a:schemeClr val="accent4">
                    <a:lumMod val="50000"/>
                  </a:schemeClr>
                </a:solidFill>
              </a:rPr>
              <a:t>harus</a:t>
            </a:r>
            <a:r>
              <a:rPr lang="en-US" sz="1200" dirty="0">
                <a:solidFill>
                  <a:schemeClr val="accent4">
                    <a:lumMod val="50000"/>
                  </a:schemeClr>
                </a:solidFill>
              </a:rPr>
              <a:t> </a:t>
            </a:r>
            <a:r>
              <a:rPr lang="en-US" sz="1200" dirty="0" err="1">
                <a:solidFill>
                  <a:schemeClr val="accent4">
                    <a:lumMod val="50000"/>
                  </a:schemeClr>
                </a:solidFill>
              </a:rPr>
              <a:t>berdiri</a:t>
            </a:r>
            <a:r>
              <a:rPr lang="en-US" sz="1200" dirty="0">
                <a:solidFill>
                  <a:schemeClr val="accent4">
                    <a:lumMod val="50000"/>
                  </a:schemeClr>
                </a:solidFill>
              </a:rPr>
              <a:t> </a:t>
            </a:r>
            <a:r>
              <a:rPr lang="en-US" sz="1200" dirty="0" err="1">
                <a:solidFill>
                  <a:schemeClr val="accent4">
                    <a:lumMod val="50000"/>
                  </a:schemeClr>
                </a:solidFill>
              </a:rPr>
              <a:t>diatas</a:t>
            </a:r>
            <a:r>
              <a:rPr lang="en-US" sz="1200" dirty="0">
                <a:solidFill>
                  <a:schemeClr val="accent4">
                    <a:lumMod val="50000"/>
                  </a:schemeClr>
                </a:solidFill>
              </a:rPr>
              <a:t> </a:t>
            </a:r>
            <a:r>
              <a:rPr lang="en-US" sz="1200" dirty="0" err="1">
                <a:solidFill>
                  <a:schemeClr val="accent4">
                    <a:lumMod val="50000"/>
                  </a:schemeClr>
                </a:solidFill>
              </a:rPr>
              <a:t>buku</a:t>
            </a:r>
            <a:r>
              <a:rPr lang="en-US" sz="1200" dirty="0">
                <a:solidFill>
                  <a:schemeClr val="accent4">
                    <a:lumMod val="50000"/>
                  </a:schemeClr>
                </a:solidFill>
              </a:rPr>
              <a:t> yang </a:t>
            </a:r>
            <a:r>
              <a:rPr lang="en-US" sz="1200" dirty="0" err="1">
                <a:solidFill>
                  <a:schemeClr val="accent4">
                    <a:lumMod val="50000"/>
                  </a:schemeClr>
                </a:solidFill>
              </a:rPr>
              <a:t>telah</a:t>
            </a:r>
            <a:r>
              <a:rPr lang="en-US" sz="1200" dirty="0">
                <a:solidFill>
                  <a:schemeClr val="accent4">
                    <a:lumMod val="50000"/>
                  </a:schemeClr>
                </a:solidFill>
              </a:rPr>
              <a:t> </a:t>
            </a:r>
            <a:r>
              <a:rPr lang="en-US" sz="1200" dirty="0" err="1">
                <a:solidFill>
                  <a:schemeClr val="accent4">
                    <a:lumMod val="50000"/>
                  </a:schemeClr>
                </a:solidFill>
              </a:rPr>
              <a:t>kita</a:t>
            </a:r>
            <a:r>
              <a:rPr lang="en-US" sz="1200" dirty="0">
                <a:solidFill>
                  <a:schemeClr val="accent4">
                    <a:lumMod val="50000"/>
                  </a:schemeClr>
                </a:solidFill>
              </a:rPr>
              <a:t> </a:t>
            </a:r>
            <a:r>
              <a:rPr lang="en-US" sz="1200" dirty="0" err="1">
                <a:solidFill>
                  <a:schemeClr val="accent4">
                    <a:lumMod val="50000"/>
                  </a:schemeClr>
                </a:solidFill>
              </a:rPr>
              <a:t>baca</a:t>
            </a:r>
            <a:endParaRPr lang="en-US" sz="1200" dirty="0">
              <a:solidFill>
                <a:schemeClr val="accent4">
                  <a:lumMod val="50000"/>
                </a:schemeClr>
              </a:solidFill>
            </a:endParaRPr>
          </a:p>
        </p:txBody>
      </p:sp>
      <p:sp>
        <p:nvSpPr>
          <p:cNvPr id="12" name="Rounded Rectangle 11"/>
          <p:cNvSpPr/>
          <p:nvPr/>
        </p:nvSpPr>
        <p:spPr>
          <a:xfrm>
            <a:off x="5110179" y="2780928"/>
            <a:ext cx="2183611" cy="2796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Pelajari selengkapnya</a:t>
            </a:r>
            <a:endParaRPr lang="en-US" sz="1600" dirty="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787" y="965132"/>
            <a:ext cx="3816424" cy="1650595"/>
          </a:xfrm>
          <a:prstGeom prst="rect">
            <a:avLst/>
          </a:prstGeom>
        </p:spPr>
      </p:pic>
      <p:cxnSp>
        <p:nvCxnSpPr>
          <p:cNvPr id="32" name="Straight Arrow Connector 31"/>
          <p:cNvCxnSpPr/>
          <p:nvPr/>
        </p:nvCxnSpPr>
        <p:spPr>
          <a:xfrm>
            <a:off x="2555776" y="3140968"/>
            <a:ext cx="0" cy="9585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Rectangle 32"/>
          <p:cNvSpPr/>
          <p:nvPr/>
        </p:nvSpPr>
        <p:spPr>
          <a:xfrm>
            <a:off x="999971" y="4099473"/>
            <a:ext cx="2218661" cy="360040"/>
          </a:xfrm>
          <a:prstGeom prst="rect">
            <a:avLst/>
          </a:prstGeom>
          <a:solidFill>
            <a:schemeClr val="bg1">
              <a:lumMod val="9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sz="1400" dirty="0" smtClean="0">
                <a:solidFill>
                  <a:schemeClr val="tx1"/>
                </a:solidFill>
              </a:rPr>
              <a:t>Tag &lt;div class=”gmbr”&gt;</a:t>
            </a:r>
            <a:endParaRPr lang="en-US" sz="1400" dirty="0">
              <a:solidFill>
                <a:schemeClr val="tx1"/>
              </a:solidFill>
            </a:endParaRPr>
          </a:p>
        </p:txBody>
      </p:sp>
      <p:cxnSp>
        <p:nvCxnSpPr>
          <p:cNvPr id="35" name="Straight Arrow Connector 34"/>
          <p:cNvCxnSpPr/>
          <p:nvPr/>
        </p:nvCxnSpPr>
        <p:spPr>
          <a:xfrm>
            <a:off x="3779912" y="2564904"/>
            <a:ext cx="0" cy="2088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Rectangle 36"/>
          <p:cNvSpPr/>
          <p:nvPr/>
        </p:nvSpPr>
        <p:spPr>
          <a:xfrm>
            <a:off x="1547664" y="4725144"/>
            <a:ext cx="2494217" cy="360040"/>
          </a:xfrm>
          <a:prstGeom prst="rect">
            <a:avLst/>
          </a:prstGeom>
          <a:solidFill>
            <a:schemeClr val="bg1">
              <a:lumMod val="9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sz="1400" dirty="0" smtClean="0">
                <a:solidFill>
                  <a:schemeClr val="tx1"/>
                </a:solidFill>
              </a:rPr>
              <a:t>&lt;</a:t>
            </a:r>
            <a:r>
              <a:rPr lang="en-US" sz="1400" dirty="0" err="1" smtClean="0">
                <a:solidFill>
                  <a:schemeClr val="tx1"/>
                </a:solidFill>
              </a:rPr>
              <a:t>img</a:t>
            </a:r>
            <a:r>
              <a:rPr lang="en-US" sz="1400" dirty="0" smtClean="0">
                <a:solidFill>
                  <a:schemeClr val="tx1"/>
                </a:solidFill>
              </a:rPr>
              <a:t> </a:t>
            </a:r>
            <a:r>
              <a:rPr lang="en-US" sz="1400" dirty="0" err="1">
                <a:solidFill>
                  <a:schemeClr val="tx1"/>
                </a:solidFill>
              </a:rPr>
              <a:t>src</a:t>
            </a:r>
            <a:r>
              <a:rPr lang="en-US" sz="1400" dirty="0">
                <a:solidFill>
                  <a:schemeClr val="tx1"/>
                </a:solidFill>
              </a:rPr>
              <a:t>="</a:t>
            </a:r>
            <a:r>
              <a:rPr lang="en-US" sz="1400" dirty="0" err="1" smtClean="0">
                <a:solidFill>
                  <a:schemeClr val="tx1"/>
                </a:solidFill>
              </a:rPr>
              <a:t>img</a:t>
            </a:r>
            <a:r>
              <a:rPr lang="en-US" sz="1400" dirty="0" smtClean="0">
                <a:solidFill>
                  <a:schemeClr val="tx1"/>
                </a:solidFill>
              </a:rPr>
              <a:t>/library.jpg“</a:t>
            </a:r>
            <a:r>
              <a:rPr lang="id-ID" sz="1400" dirty="0" smtClean="0">
                <a:solidFill>
                  <a:schemeClr val="tx1"/>
                </a:solidFill>
              </a:rPr>
              <a:t>&gt;</a:t>
            </a:r>
            <a:endParaRPr lang="en-US" sz="1400" dirty="0">
              <a:solidFill>
                <a:schemeClr val="tx1"/>
              </a:solidFill>
            </a:endParaRPr>
          </a:p>
        </p:txBody>
      </p:sp>
      <p:cxnSp>
        <p:nvCxnSpPr>
          <p:cNvPr id="38" name="Straight Arrow Connector 37"/>
          <p:cNvCxnSpPr/>
          <p:nvPr/>
        </p:nvCxnSpPr>
        <p:spPr>
          <a:xfrm>
            <a:off x="4716016" y="1016732"/>
            <a:ext cx="0" cy="37084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Connector 40"/>
          <p:cNvCxnSpPr>
            <a:stCxn id="7" idx="1"/>
          </p:cNvCxnSpPr>
          <p:nvPr/>
        </p:nvCxnSpPr>
        <p:spPr>
          <a:xfrm flipH="1">
            <a:off x="4716016" y="1016732"/>
            <a:ext cx="360040" cy="0"/>
          </a:xfrm>
          <a:prstGeom prst="line">
            <a:avLst/>
          </a:prstGeom>
        </p:spPr>
        <p:style>
          <a:lnRef idx="2">
            <a:schemeClr val="dk1"/>
          </a:lnRef>
          <a:fillRef idx="0">
            <a:schemeClr val="dk1"/>
          </a:fillRef>
          <a:effectRef idx="1">
            <a:schemeClr val="dk1"/>
          </a:effectRef>
          <a:fontRef idx="minor">
            <a:schemeClr val="tx1"/>
          </a:fontRef>
        </p:style>
      </p:cxnSp>
      <p:sp>
        <p:nvSpPr>
          <p:cNvPr id="42" name="Rounded Rectangle 41"/>
          <p:cNvSpPr/>
          <p:nvPr/>
        </p:nvSpPr>
        <p:spPr>
          <a:xfrm>
            <a:off x="4572000" y="4725144"/>
            <a:ext cx="2664296" cy="504056"/>
          </a:xfrm>
          <a:prstGeom prst="round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smtClean="0">
                <a:solidFill>
                  <a:schemeClr val="tx1"/>
                </a:solidFill>
              </a:rPr>
              <a:t> Tag </a:t>
            </a:r>
            <a:r>
              <a:rPr lang="en-US" sz="1200" dirty="0" smtClean="0">
                <a:solidFill>
                  <a:schemeClr val="tx1"/>
                </a:solidFill>
              </a:rPr>
              <a:t>&lt;p</a:t>
            </a:r>
            <a:r>
              <a:rPr lang="id-ID" sz="1200" dirty="0" smtClean="0">
                <a:solidFill>
                  <a:schemeClr val="tx1"/>
                </a:solidFill>
              </a:rPr>
              <a:t> </a:t>
            </a:r>
            <a:r>
              <a:rPr lang="en-US" sz="1200" dirty="0" smtClean="0">
                <a:solidFill>
                  <a:schemeClr val="tx1"/>
                </a:solidFill>
              </a:rPr>
              <a:t>class</a:t>
            </a:r>
            <a:r>
              <a:rPr lang="en-US" sz="1200" dirty="0">
                <a:solidFill>
                  <a:schemeClr val="tx1"/>
                </a:solidFill>
              </a:rPr>
              <a:t>="</a:t>
            </a:r>
            <a:r>
              <a:rPr lang="en-US" sz="1200" dirty="0" err="1">
                <a:solidFill>
                  <a:schemeClr val="tx1"/>
                </a:solidFill>
              </a:rPr>
              <a:t>deskripsi</a:t>
            </a:r>
            <a:r>
              <a:rPr lang="en-US" sz="1200" dirty="0">
                <a:solidFill>
                  <a:schemeClr val="tx1"/>
                </a:solidFill>
              </a:rPr>
              <a:t>"&gt;</a:t>
            </a:r>
            <a:r>
              <a:rPr lang="en-US" sz="1200" dirty="0" err="1">
                <a:solidFill>
                  <a:schemeClr val="tx1"/>
                </a:solidFill>
              </a:rPr>
              <a:t>Ruang</a:t>
            </a:r>
            <a:r>
              <a:rPr lang="en-US" sz="1200" dirty="0">
                <a:solidFill>
                  <a:schemeClr val="tx1"/>
                </a:solidFill>
              </a:rPr>
              <a:t> </a:t>
            </a:r>
            <a:r>
              <a:rPr lang="en-US" sz="1200" dirty="0" err="1">
                <a:solidFill>
                  <a:schemeClr val="tx1"/>
                </a:solidFill>
              </a:rPr>
              <a:t>Adalah</a:t>
            </a:r>
            <a:r>
              <a:rPr lang="en-US" sz="1200" dirty="0">
                <a:solidFill>
                  <a:schemeClr val="tx1"/>
                </a:solidFill>
              </a:rPr>
              <a:t> </a:t>
            </a:r>
            <a:r>
              <a:rPr lang="en-US" sz="1200" dirty="0" err="1">
                <a:solidFill>
                  <a:schemeClr val="tx1"/>
                </a:solidFill>
              </a:rPr>
              <a:t>Wadah</a:t>
            </a:r>
            <a:r>
              <a:rPr lang="en-US" sz="1200" dirty="0">
                <a:solidFill>
                  <a:schemeClr val="tx1"/>
                </a:solidFill>
              </a:rPr>
              <a:t> &lt;/p&gt;</a:t>
            </a:r>
            <a:endParaRPr lang="en-US" sz="1200" dirty="0">
              <a:solidFill>
                <a:schemeClr val="tx1"/>
              </a:solidFill>
            </a:endParaRPr>
          </a:p>
        </p:txBody>
      </p:sp>
      <p:cxnSp>
        <p:nvCxnSpPr>
          <p:cNvPr id="43" name="Straight Arrow Connector 42"/>
          <p:cNvCxnSpPr/>
          <p:nvPr/>
        </p:nvCxnSpPr>
        <p:spPr>
          <a:xfrm>
            <a:off x="6084168" y="3227327"/>
            <a:ext cx="0" cy="3449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Rectangle 43"/>
          <p:cNvSpPr/>
          <p:nvPr/>
        </p:nvSpPr>
        <p:spPr>
          <a:xfrm>
            <a:off x="5089643" y="3572324"/>
            <a:ext cx="2218661" cy="36004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sz="1400" dirty="0" smtClean="0">
                <a:solidFill>
                  <a:schemeClr val="tx1"/>
                </a:solidFill>
              </a:rPr>
              <a:t>Tag &lt;div class=”kolom”&gt;</a:t>
            </a:r>
            <a:endParaRPr lang="en-US" sz="1400" dirty="0">
              <a:solidFill>
                <a:schemeClr val="tx1"/>
              </a:solidFill>
            </a:endParaRPr>
          </a:p>
        </p:txBody>
      </p:sp>
      <p:cxnSp>
        <p:nvCxnSpPr>
          <p:cNvPr id="49" name="Straight Arrow Connector 48"/>
          <p:cNvCxnSpPr/>
          <p:nvPr/>
        </p:nvCxnSpPr>
        <p:spPr>
          <a:xfrm>
            <a:off x="4867289" y="1628800"/>
            <a:ext cx="0" cy="25034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Connector 49"/>
          <p:cNvCxnSpPr>
            <a:stCxn id="9" idx="1"/>
          </p:cNvCxnSpPr>
          <p:nvPr/>
        </p:nvCxnSpPr>
        <p:spPr>
          <a:xfrm flipH="1">
            <a:off x="4867289" y="1628800"/>
            <a:ext cx="208767" cy="0"/>
          </a:xfrm>
          <a:prstGeom prst="line">
            <a:avLst/>
          </a:prstGeom>
        </p:spPr>
        <p:style>
          <a:lnRef idx="2">
            <a:schemeClr val="dk1"/>
          </a:lnRef>
          <a:fillRef idx="0">
            <a:schemeClr val="dk1"/>
          </a:fillRef>
          <a:effectRef idx="1">
            <a:schemeClr val="dk1"/>
          </a:effectRef>
          <a:fontRef idx="minor">
            <a:schemeClr val="tx1"/>
          </a:fontRef>
        </p:style>
      </p:cxnSp>
      <p:sp>
        <p:nvSpPr>
          <p:cNvPr id="60" name="Rounded Rectangle 59"/>
          <p:cNvSpPr/>
          <p:nvPr/>
        </p:nvSpPr>
        <p:spPr>
          <a:xfrm>
            <a:off x="4788024" y="4132253"/>
            <a:ext cx="2520280" cy="360040"/>
          </a:xfrm>
          <a:prstGeom prst="round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050" dirty="0" smtClean="0">
                <a:solidFill>
                  <a:schemeClr val="tx1"/>
                </a:solidFill>
              </a:rPr>
              <a:t>Tag</a:t>
            </a:r>
            <a:r>
              <a:rPr lang="en-US" sz="1050" dirty="0" smtClean="0">
                <a:solidFill>
                  <a:schemeClr val="tx1"/>
                </a:solidFill>
              </a:rPr>
              <a:t>&lt;h2&gt;</a:t>
            </a:r>
            <a:r>
              <a:rPr lang="en-US" sz="1050" dirty="0" err="1" smtClean="0">
                <a:solidFill>
                  <a:schemeClr val="tx1"/>
                </a:solidFill>
              </a:rPr>
              <a:t>Buku</a:t>
            </a:r>
            <a:r>
              <a:rPr lang="en-US" sz="1050" dirty="0" smtClean="0">
                <a:solidFill>
                  <a:schemeClr val="tx1"/>
                </a:solidFill>
              </a:rPr>
              <a:t> </a:t>
            </a:r>
            <a:r>
              <a:rPr lang="en-US" sz="1050" dirty="0" err="1">
                <a:solidFill>
                  <a:schemeClr val="tx1"/>
                </a:solidFill>
              </a:rPr>
              <a:t>Adalah</a:t>
            </a:r>
            <a:r>
              <a:rPr lang="en-US" sz="1050" dirty="0">
                <a:solidFill>
                  <a:schemeClr val="tx1"/>
                </a:solidFill>
              </a:rPr>
              <a:t> </a:t>
            </a:r>
            <a:r>
              <a:rPr lang="en-US" sz="1050" dirty="0" err="1">
                <a:solidFill>
                  <a:schemeClr val="tx1"/>
                </a:solidFill>
              </a:rPr>
              <a:t>Jendela</a:t>
            </a:r>
            <a:r>
              <a:rPr lang="en-US" sz="1050" dirty="0">
                <a:solidFill>
                  <a:schemeClr val="tx1"/>
                </a:solidFill>
              </a:rPr>
              <a:t> </a:t>
            </a:r>
            <a:r>
              <a:rPr lang="en-US" sz="1050" dirty="0" err="1">
                <a:solidFill>
                  <a:schemeClr val="tx1"/>
                </a:solidFill>
              </a:rPr>
              <a:t>Dunia</a:t>
            </a:r>
            <a:r>
              <a:rPr lang="en-US" sz="1050" dirty="0">
                <a:solidFill>
                  <a:schemeClr val="tx1"/>
                </a:solidFill>
              </a:rPr>
              <a:t> &lt;/h2&gt;</a:t>
            </a:r>
            <a:endParaRPr lang="en-US" sz="1050" dirty="0">
              <a:solidFill>
                <a:schemeClr val="tx1"/>
              </a:solidFill>
            </a:endParaRPr>
          </a:p>
        </p:txBody>
      </p:sp>
      <p:cxnSp>
        <p:nvCxnSpPr>
          <p:cNvPr id="62" name="Straight Arrow Connector 61"/>
          <p:cNvCxnSpPr/>
          <p:nvPr/>
        </p:nvCxnSpPr>
        <p:spPr>
          <a:xfrm>
            <a:off x="8460432" y="2564904"/>
            <a:ext cx="0" cy="10553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4" name="Rounded Rectangle 63"/>
          <p:cNvSpPr/>
          <p:nvPr/>
        </p:nvSpPr>
        <p:spPr>
          <a:xfrm>
            <a:off x="7776356" y="3620220"/>
            <a:ext cx="3348372" cy="323784"/>
          </a:xfrm>
          <a:prstGeom prst="round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a:t>
            </a:r>
            <a:r>
              <a:rPr lang="id-ID" sz="1200" dirty="0" smtClean="0">
                <a:solidFill>
                  <a:schemeClr val="tx1"/>
                </a:solidFill>
              </a:rPr>
              <a:t>Tag</a:t>
            </a:r>
            <a:r>
              <a:rPr lang="en-US" sz="1200" dirty="0" smtClean="0">
                <a:solidFill>
                  <a:schemeClr val="tx1"/>
                </a:solidFill>
              </a:rPr>
              <a:t>&lt;p&gt;</a:t>
            </a:r>
            <a:r>
              <a:rPr lang="en-US" sz="1200" dirty="0" err="1" smtClean="0">
                <a:solidFill>
                  <a:schemeClr val="tx1"/>
                </a:solidFill>
              </a:rPr>
              <a:t>Membaca</a:t>
            </a:r>
            <a:r>
              <a:rPr lang="en-US" sz="1200" dirty="0" smtClean="0">
                <a:solidFill>
                  <a:schemeClr val="tx1"/>
                </a:solidFill>
              </a:rPr>
              <a:t> </a:t>
            </a:r>
            <a:r>
              <a:rPr lang="en-US" sz="1200" dirty="0" err="1">
                <a:solidFill>
                  <a:schemeClr val="tx1"/>
                </a:solidFill>
              </a:rPr>
              <a:t>dapat</a:t>
            </a:r>
            <a:r>
              <a:rPr lang="en-US" sz="1200" dirty="0">
                <a:solidFill>
                  <a:schemeClr val="tx1"/>
                </a:solidFill>
              </a:rPr>
              <a:t> </a:t>
            </a:r>
            <a:r>
              <a:rPr lang="en-US" sz="1200" dirty="0" err="1">
                <a:solidFill>
                  <a:schemeClr val="tx1"/>
                </a:solidFill>
              </a:rPr>
              <a:t>merusak</a:t>
            </a:r>
            <a:r>
              <a:rPr lang="en-US" sz="1200" dirty="0">
                <a:solidFill>
                  <a:schemeClr val="tx1"/>
                </a:solidFill>
              </a:rPr>
              <a:t> </a:t>
            </a:r>
            <a:r>
              <a:rPr lang="en-US" sz="1200" dirty="0" err="1">
                <a:solidFill>
                  <a:schemeClr val="tx1"/>
                </a:solidFill>
              </a:rPr>
              <a:t>kebodohan</a:t>
            </a:r>
            <a:r>
              <a:rPr lang="en-US" sz="1200" dirty="0">
                <a:solidFill>
                  <a:schemeClr val="tx1"/>
                </a:solidFill>
              </a:rPr>
              <a:t> </a:t>
            </a:r>
            <a:r>
              <a:rPr lang="id-ID" sz="1200" dirty="0" smtClean="0">
                <a:solidFill>
                  <a:schemeClr val="tx1"/>
                </a:solidFill>
              </a:rPr>
              <a:t>&lt;/p&gt;</a:t>
            </a:r>
            <a:endParaRPr lang="en-US" sz="1200" dirty="0">
              <a:solidFill>
                <a:schemeClr val="tx1"/>
              </a:solidFill>
            </a:endParaRPr>
          </a:p>
        </p:txBody>
      </p:sp>
      <p:cxnSp>
        <p:nvCxnSpPr>
          <p:cNvPr id="65" name="Straight Arrow Connector 64"/>
          <p:cNvCxnSpPr/>
          <p:nvPr/>
        </p:nvCxnSpPr>
        <p:spPr>
          <a:xfrm>
            <a:off x="7596336" y="2920752"/>
            <a:ext cx="0" cy="18043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Connector 66"/>
          <p:cNvCxnSpPr>
            <a:endCxn id="12" idx="3"/>
          </p:cNvCxnSpPr>
          <p:nvPr/>
        </p:nvCxnSpPr>
        <p:spPr>
          <a:xfrm flipH="1">
            <a:off x="7293790" y="2920752"/>
            <a:ext cx="360040" cy="0"/>
          </a:xfrm>
          <a:prstGeom prst="line">
            <a:avLst/>
          </a:prstGeom>
        </p:spPr>
        <p:style>
          <a:lnRef idx="2">
            <a:schemeClr val="dk1"/>
          </a:lnRef>
          <a:fillRef idx="0">
            <a:schemeClr val="dk1"/>
          </a:fillRef>
          <a:effectRef idx="1">
            <a:schemeClr val="dk1"/>
          </a:effectRef>
          <a:fontRef idx="minor">
            <a:schemeClr val="tx1"/>
          </a:fontRef>
        </p:style>
      </p:cxnSp>
      <p:sp>
        <p:nvSpPr>
          <p:cNvPr id="71" name="Rounded Rectangle 70"/>
          <p:cNvSpPr/>
          <p:nvPr/>
        </p:nvSpPr>
        <p:spPr>
          <a:xfrm>
            <a:off x="7510614" y="4724896"/>
            <a:ext cx="2183611" cy="355104"/>
          </a:xfrm>
          <a:prstGeom prst="round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t> Tag &lt;</a:t>
            </a:r>
            <a:r>
              <a:rPr lang="en-US" sz="1600" dirty="0" smtClean="0"/>
              <a:t>class</a:t>
            </a:r>
            <a:r>
              <a:rPr lang="en-US" sz="1600" dirty="0"/>
              <a:t>="tmbl2"&gt;</a:t>
            </a:r>
          </a:p>
        </p:txBody>
      </p:sp>
      <p:sp>
        <p:nvSpPr>
          <p:cNvPr id="73" name="Rectangle 72"/>
          <p:cNvSpPr/>
          <p:nvPr/>
        </p:nvSpPr>
        <p:spPr>
          <a:xfrm>
            <a:off x="4484525" y="5805732"/>
            <a:ext cx="4659475" cy="1130478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100" dirty="0"/>
              <a:t>section { 	</a:t>
            </a:r>
            <a:endParaRPr lang="id-ID" sz="1100" dirty="0" smtClean="0"/>
          </a:p>
          <a:p>
            <a:pPr algn="just"/>
            <a:r>
              <a:rPr lang="id-ID" sz="1100" dirty="0" smtClean="0"/>
              <a:t>	</a:t>
            </a:r>
            <a:r>
              <a:rPr lang="en-US" sz="1100" dirty="0" smtClean="0"/>
              <a:t>margin</a:t>
            </a:r>
            <a:r>
              <a:rPr lang="en-US" sz="1100" dirty="0"/>
              <a:t>: auto;</a:t>
            </a:r>
          </a:p>
          <a:p>
            <a:pPr algn="just"/>
            <a:r>
              <a:rPr lang="en-US" sz="1100" dirty="0"/>
              <a:t>	display: flex;</a:t>
            </a:r>
          </a:p>
          <a:p>
            <a:pPr algn="just"/>
            <a:r>
              <a:rPr lang="en-US" sz="1100" dirty="0" smtClean="0"/>
              <a:t>}</a:t>
            </a:r>
            <a:endParaRPr lang="id-ID" sz="1100" dirty="0" smtClean="0"/>
          </a:p>
          <a:p>
            <a:pPr algn="just"/>
            <a:endParaRPr lang="en-US" sz="1100" dirty="0"/>
          </a:p>
          <a:p>
            <a:pPr algn="just"/>
            <a:r>
              <a:rPr lang="en-US" sz="1100" dirty="0"/>
              <a:t>section .slogan {</a:t>
            </a:r>
          </a:p>
          <a:p>
            <a:pPr algn="just"/>
            <a:r>
              <a:rPr lang="en-US" sz="1100" dirty="0"/>
              <a:t>	</a:t>
            </a:r>
            <a:r>
              <a:rPr lang="en-US" sz="1100" dirty="0" err="1"/>
              <a:t>margin:auto</a:t>
            </a:r>
            <a:r>
              <a:rPr lang="en-US" sz="1100" dirty="0"/>
              <a:t>;</a:t>
            </a:r>
          </a:p>
          <a:p>
            <a:pPr algn="just"/>
            <a:r>
              <a:rPr lang="en-US" sz="1100" dirty="0"/>
              <a:t>	display: flex;</a:t>
            </a:r>
          </a:p>
          <a:p>
            <a:pPr algn="just"/>
            <a:r>
              <a:rPr lang="en-US" sz="1100" dirty="0" smtClean="0"/>
              <a:t>}</a:t>
            </a:r>
            <a:endParaRPr lang="id-ID" sz="1100" dirty="0" smtClean="0"/>
          </a:p>
          <a:p>
            <a:pPr algn="just"/>
            <a:endParaRPr lang="en-US" sz="1100" dirty="0"/>
          </a:p>
          <a:p>
            <a:pPr algn="just"/>
            <a:r>
              <a:rPr lang="en-US" sz="1100" dirty="0"/>
              <a:t>.</a:t>
            </a:r>
            <a:r>
              <a:rPr lang="en-US" sz="1100" dirty="0" err="1"/>
              <a:t>gmbr</a:t>
            </a:r>
            <a:r>
              <a:rPr lang="en-US" sz="1100" dirty="0"/>
              <a:t> </a:t>
            </a:r>
            <a:r>
              <a:rPr lang="en-US" sz="1100" dirty="0" err="1"/>
              <a:t>img</a:t>
            </a:r>
            <a:r>
              <a:rPr lang="en-US" sz="1100" dirty="0"/>
              <a:t> </a:t>
            </a:r>
            <a:r>
              <a:rPr lang="id-ID" sz="1100" dirty="0" smtClean="0"/>
              <a:t> </a:t>
            </a:r>
            <a:r>
              <a:rPr lang="en-US" sz="1100" dirty="0" smtClean="0"/>
              <a:t>{</a:t>
            </a:r>
            <a:endParaRPr lang="en-US" sz="1100" dirty="0"/>
          </a:p>
          <a:p>
            <a:pPr algn="just"/>
            <a:r>
              <a:rPr lang="en-US" sz="1100" dirty="0"/>
              <a:t>  </a:t>
            </a:r>
            <a:r>
              <a:rPr lang="id-ID" sz="1100" dirty="0" smtClean="0"/>
              <a:t>	</a:t>
            </a:r>
            <a:r>
              <a:rPr lang="en-US" sz="1100" dirty="0" smtClean="0"/>
              <a:t>width</a:t>
            </a:r>
            <a:r>
              <a:rPr lang="en-US" sz="1100" dirty="0"/>
              <a:t>: 600px;</a:t>
            </a:r>
          </a:p>
          <a:p>
            <a:pPr algn="just"/>
            <a:r>
              <a:rPr lang="en-US" sz="1100" dirty="0"/>
              <a:t>  </a:t>
            </a:r>
            <a:r>
              <a:rPr lang="id-ID" sz="1100" dirty="0" smtClean="0"/>
              <a:t>	</a:t>
            </a:r>
            <a:r>
              <a:rPr lang="en-US" sz="1100" dirty="0" smtClean="0"/>
              <a:t>height</a:t>
            </a:r>
            <a:r>
              <a:rPr lang="en-US" sz="1100" dirty="0"/>
              <a:t>: 340px;</a:t>
            </a:r>
          </a:p>
          <a:p>
            <a:pPr algn="just"/>
            <a:r>
              <a:rPr lang="en-US" sz="1100" dirty="0"/>
              <a:t>  </a:t>
            </a:r>
            <a:r>
              <a:rPr lang="id-ID" sz="1100" dirty="0" smtClean="0"/>
              <a:t>	</a:t>
            </a:r>
            <a:r>
              <a:rPr lang="en-US" sz="1100" dirty="0" smtClean="0"/>
              <a:t>float</a:t>
            </a:r>
            <a:r>
              <a:rPr lang="en-US" sz="1100" dirty="0"/>
              <a:t>: left;</a:t>
            </a:r>
          </a:p>
          <a:p>
            <a:pPr algn="just"/>
            <a:r>
              <a:rPr lang="en-US" sz="1100" dirty="0"/>
              <a:t>  </a:t>
            </a:r>
            <a:r>
              <a:rPr lang="id-ID" sz="1100" dirty="0" smtClean="0"/>
              <a:t>	</a:t>
            </a:r>
            <a:r>
              <a:rPr lang="en-US" sz="1100" dirty="0" smtClean="0"/>
              <a:t>margin-top</a:t>
            </a:r>
            <a:r>
              <a:rPr lang="en-US" sz="1100" dirty="0"/>
              <a:t>: 50px;</a:t>
            </a:r>
          </a:p>
          <a:p>
            <a:pPr algn="just"/>
            <a:r>
              <a:rPr lang="en-US" sz="1100" dirty="0"/>
              <a:t>}</a:t>
            </a:r>
          </a:p>
          <a:p>
            <a:pPr algn="just"/>
            <a:endParaRPr lang="en-US" sz="1100" dirty="0"/>
          </a:p>
          <a:p>
            <a:pPr algn="just"/>
            <a:endParaRPr lang="en-US" sz="1100" dirty="0"/>
          </a:p>
          <a:p>
            <a:pPr algn="just"/>
            <a:r>
              <a:rPr lang="en-US" sz="1100" dirty="0"/>
              <a:t>.</a:t>
            </a:r>
            <a:r>
              <a:rPr lang="en-US" sz="1100" dirty="0" err="1"/>
              <a:t>kolom</a:t>
            </a:r>
            <a:r>
              <a:rPr lang="en-US" sz="1100" dirty="0"/>
              <a:t> {</a:t>
            </a:r>
          </a:p>
          <a:p>
            <a:pPr algn="just"/>
            <a:r>
              <a:rPr lang="en-US" sz="1100" dirty="0"/>
              <a:t>	margin-top: 70px;</a:t>
            </a:r>
          </a:p>
          <a:p>
            <a:pPr algn="just"/>
            <a:r>
              <a:rPr lang="en-US" sz="1100" dirty="0"/>
              <a:t>	margin-bottom: 70px;</a:t>
            </a:r>
          </a:p>
          <a:p>
            <a:pPr algn="just"/>
            <a:r>
              <a:rPr lang="en-US" sz="1100" dirty="0"/>
              <a:t>  	float: right;</a:t>
            </a:r>
          </a:p>
          <a:p>
            <a:pPr algn="just"/>
            <a:r>
              <a:rPr lang="en-US" sz="1100" dirty="0" smtClean="0"/>
              <a:t>}</a:t>
            </a:r>
            <a:endParaRPr lang="id-ID" sz="1100" dirty="0" smtClean="0"/>
          </a:p>
          <a:p>
            <a:pPr algn="just"/>
            <a:endParaRPr lang="en-US" sz="1100" dirty="0"/>
          </a:p>
          <a:p>
            <a:pPr algn="just"/>
            <a:r>
              <a:rPr lang="en-US" sz="1100" dirty="0"/>
              <a:t>.</a:t>
            </a:r>
            <a:r>
              <a:rPr lang="en-US" sz="1100" dirty="0" err="1"/>
              <a:t>kolom</a:t>
            </a:r>
            <a:r>
              <a:rPr lang="en-US" sz="1100" dirty="0"/>
              <a:t> .</a:t>
            </a:r>
            <a:r>
              <a:rPr lang="en-US" sz="1100" dirty="0" err="1"/>
              <a:t>deskripsi</a:t>
            </a:r>
            <a:r>
              <a:rPr lang="en-US" sz="1100" dirty="0"/>
              <a:t> </a:t>
            </a:r>
            <a:r>
              <a:rPr lang="en-US" sz="1100" dirty="0" smtClean="0"/>
              <a:t>{</a:t>
            </a:r>
            <a:endParaRPr lang="id-ID" sz="1100" dirty="0" smtClean="0"/>
          </a:p>
          <a:p>
            <a:pPr algn="just"/>
            <a:endParaRPr lang="en-US" sz="1100" dirty="0"/>
          </a:p>
          <a:p>
            <a:pPr algn="just"/>
            <a:r>
              <a:rPr lang="en-US" sz="1100" dirty="0"/>
              <a:t>	font-size: 20px;</a:t>
            </a:r>
          </a:p>
          <a:p>
            <a:pPr algn="just"/>
            <a:r>
              <a:rPr lang="en-US" sz="1100" dirty="0"/>
              <a:t>	</a:t>
            </a:r>
            <a:r>
              <a:rPr lang="en-US" sz="1100" dirty="0" err="1"/>
              <a:t>font-weight:bold</a:t>
            </a:r>
            <a:r>
              <a:rPr lang="en-US" sz="1100" dirty="0"/>
              <a:t>;</a:t>
            </a:r>
          </a:p>
          <a:p>
            <a:pPr algn="just"/>
            <a:r>
              <a:rPr lang="en-US" sz="1100" dirty="0"/>
              <a:t>  </a:t>
            </a:r>
            <a:r>
              <a:rPr lang="id-ID" sz="1100" dirty="0" smtClean="0"/>
              <a:t>	</a:t>
            </a:r>
            <a:r>
              <a:rPr lang="en-US" sz="1100" dirty="0" smtClean="0"/>
              <a:t>margin-bottom</a:t>
            </a:r>
            <a:r>
              <a:rPr lang="en-US" sz="1100" dirty="0"/>
              <a:t>: 20px;</a:t>
            </a:r>
          </a:p>
          <a:p>
            <a:pPr algn="just"/>
            <a:r>
              <a:rPr lang="en-US" sz="1100" dirty="0"/>
              <a:t>  </a:t>
            </a:r>
            <a:r>
              <a:rPr lang="id-ID" sz="1100" dirty="0" smtClean="0"/>
              <a:t>	</a:t>
            </a:r>
            <a:r>
              <a:rPr lang="en-US" sz="1100" dirty="0" smtClean="0"/>
              <a:t>margin-top</a:t>
            </a:r>
            <a:r>
              <a:rPr lang="en-US" sz="1100" dirty="0"/>
              <a:t>: 20px;</a:t>
            </a:r>
          </a:p>
          <a:p>
            <a:pPr algn="just"/>
            <a:r>
              <a:rPr lang="en-US" sz="1100" dirty="0"/>
              <a:t>	font-family: 'Comic Sans </a:t>
            </a:r>
            <a:r>
              <a:rPr lang="en-US" sz="1100" dirty="0" err="1"/>
              <a:t>ms</a:t>
            </a:r>
            <a:r>
              <a:rPr lang="en-US" sz="1100" dirty="0"/>
              <a:t>';</a:t>
            </a:r>
          </a:p>
          <a:p>
            <a:pPr algn="just"/>
            <a:r>
              <a:rPr lang="en-US" sz="1100" dirty="0"/>
              <a:t>	color: #364f6b;</a:t>
            </a:r>
          </a:p>
          <a:p>
            <a:pPr algn="just"/>
            <a:r>
              <a:rPr lang="en-US" sz="1100" dirty="0" smtClean="0"/>
              <a:t>}</a:t>
            </a:r>
            <a:endParaRPr lang="id-ID" sz="1100" dirty="0" smtClean="0"/>
          </a:p>
          <a:p>
            <a:pPr algn="just"/>
            <a:endParaRPr lang="en-US" sz="1100" dirty="0"/>
          </a:p>
          <a:p>
            <a:pPr algn="just"/>
            <a:r>
              <a:rPr lang="en-US" sz="1100" dirty="0"/>
              <a:t>.</a:t>
            </a:r>
            <a:r>
              <a:rPr lang="en-US" sz="1100" dirty="0" err="1"/>
              <a:t>kolom</a:t>
            </a:r>
            <a:r>
              <a:rPr lang="en-US" sz="1100" dirty="0"/>
              <a:t> h2 {</a:t>
            </a:r>
          </a:p>
          <a:p>
            <a:pPr algn="just"/>
            <a:r>
              <a:rPr lang="en-US" sz="1100" dirty="0"/>
              <a:t>  </a:t>
            </a:r>
            <a:r>
              <a:rPr lang="id-ID" sz="1100" dirty="0" smtClean="0"/>
              <a:t>	</a:t>
            </a:r>
            <a:r>
              <a:rPr lang="en-US" sz="1100" dirty="0" smtClean="0"/>
              <a:t>font-family</a:t>
            </a:r>
            <a:r>
              <a:rPr lang="en-US" sz="1100" dirty="0"/>
              <a:t>: 'Comic sans </a:t>
            </a:r>
            <a:r>
              <a:rPr lang="en-US" sz="1100" dirty="0" err="1"/>
              <a:t>ms</a:t>
            </a:r>
            <a:r>
              <a:rPr lang="en-US" sz="1100" dirty="0"/>
              <a:t>';</a:t>
            </a:r>
          </a:p>
          <a:p>
            <a:pPr algn="just"/>
            <a:r>
              <a:rPr lang="en-US" sz="1100" dirty="0"/>
              <a:t> </a:t>
            </a:r>
            <a:r>
              <a:rPr lang="id-ID" sz="1100" dirty="0" smtClean="0"/>
              <a:t>	</a:t>
            </a:r>
            <a:r>
              <a:rPr lang="en-US" sz="1100" dirty="0" smtClean="0"/>
              <a:t> </a:t>
            </a:r>
            <a:r>
              <a:rPr lang="en-US" sz="1100" dirty="0"/>
              <a:t>color: #364f6b;</a:t>
            </a:r>
          </a:p>
          <a:p>
            <a:pPr algn="just"/>
            <a:r>
              <a:rPr lang="en-US" sz="1100" dirty="0"/>
              <a:t>  </a:t>
            </a:r>
            <a:r>
              <a:rPr lang="id-ID" sz="1100" dirty="0" smtClean="0"/>
              <a:t>	</a:t>
            </a:r>
            <a:r>
              <a:rPr lang="en-US" sz="1100" dirty="0" smtClean="0"/>
              <a:t>font-size</a:t>
            </a:r>
            <a:r>
              <a:rPr lang="en-US" sz="1100" dirty="0"/>
              <a:t>: 45px;</a:t>
            </a:r>
          </a:p>
          <a:p>
            <a:pPr algn="just"/>
            <a:r>
              <a:rPr lang="en-US" sz="1100" dirty="0"/>
              <a:t>  </a:t>
            </a:r>
            <a:r>
              <a:rPr lang="id-ID" sz="1100" dirty="0" smtClean="0"/>
              <a:t>	</a:t>
            </a:r>
            <a:r>
              <a:rPr lang="en-US" sz="1100" dirty="0" smtClean="0"/>
              <a:t>font-weight</a:t>
            </a:r>
            <a:r>
              <a:rPr lang="en-US" sz="1100" dirty="0"/>
              <a:t>: 800;</a:t>
            </a:r>
          </a:p>
          <a:p>
            <a:pPr algn="just"/>
            <a:r>
              <a:rPr lang="en-US" sz="1100" dirty="0"/>
              <a:t>  </a:t>
            </a:r>
            <a:r>
              <a:rPr lang="id-ID" sz="1100" dirty="0" smtClean="0"/>
              <a:t>	</a:t>
            </a:r>
            <a:r>
              <a:rPr lang="en-US" sz="1100" dirty="0" smtClean="0"/>
              <a:t>margin-bottom</a:t>
            </a:r>
            <a:r>
              <a:rPr lang="en-US" sz="1100" dirty="0"/>
              <a:t>: 15px;</a:t>
            </a:r>
          </a:p>
          <a:p>
            <a:pPr algn="just"/>
            <a:r>
              <a:rPr lang="en-US" sz="1100" dirty="0"/>
              <a:t>  </a:t>
            </a:r>
            <a:r>
              <a:rPr lang="id-ID" sz="1100" dirty="0" smtClean="0"/>
              <a:t>	</a:t>
            </a:r>
            <a:r>
              <a:rPr lang="en-US" sz="1100" dirty="0" smtClean="0"/>
              <a:t>width</a:t>
            </a:r>
            <a:r>
              <a:rPr lang="en-US" sz="1100" dirty="0"/>
              <a:t>: 100%;</a:t>
            </a:r>
          </a:p>
          <a:p>
            <a:pPr algn="just"/>
            <a:r>
              <a:rPr lang="en-US" sz="1100" dirty="0"/>
              <a:t>  </a:t>
            </a:r>
            <a:r>
              <a:rPr lang="id-ID" sz="1100" dirty="0" smtClean="0"/>
              <a:t>	</a:t>
            </a:r>
            <a:r>
              <a:rPr lang="en-US" sz="1100" dirty="0" smtClean="0"/>
              <a:t>line-height</a:t>
            </a:r>
            <a:r>
              <a:rPr lang="en-US" sz="1100" dirty="0"/>
              <a:t>: 50px;</a:t>
            </a:r>
          </a:p>
          <a:p>
            <a:pPr algn="just"/>
            <a:endParaRPr lang="en-US" sz="1100" dirty="0"/>
          </a:p>
          <a:p>
            <a:pPr algn="just"/>
            <a:r>
              <a:rPr lang="en-US" sz="1100" dirty="0"/>
              <a:t>}</a:t>
            </a:r>
          </a:p>
          <a:p>
            <a:pPr algn="just"/>
            <a:endParaRPr lang="en-US" sz="1100" dirty="0"/>
          </a:p>
          <a:p>
            <a:pPr algn="just"/>
            <a:r>
              <a:rPr lang="en-US" sz="1100" dirty="0"/>
              <a:t>.</a:t>
            </a:r>
            <a:r>
              <a:rPr lang="en-US" sz="1100" dirty="0" err="1"/>
              <a:t>kolom</a:t>
            </a:r>
            <a:r>
              <a:rPr lang="en-US" sz="1100" dirty="0"/>
              <a:t> p {</a:t>
            </a:r>
          </a:p>
          <a:p>
            <a:pPr algn="just"/>
            <a:r>
              <a:rPr lang="en-US" sz="1100" dirty="0"/>
              <a:t> </a:t>
            </a:r>
            <a:r>
              <a:rPr lang="id-ID" sz="1100" dirty="0" smtClean="0"/>
              <a:t>	</a:t>
            </a:r>
            <a:r>
              <a:rPr lang="en-US" sz="1100" dirty="0" smtClean="0"/>
              <a:t> </a:t>
            </a:r>
            <a:r>
              <a:rPr lang="en-US" sz="1100" dirty="0" err="1"/>
              <a:t>font-family:'Quicksand</a:t>
            </a:r>
            <a:r>
              <a:rPr lang="en-US" sz="1100" dirty="0"/>
              <a:t>';</a:t>
            </a:r>
          </a:p>
          <a:p>
            <a:pPr algn="just"/>
            <a:r>
              <a:rPr lang="en-US" sz="1100" dirty="0"/>
              <a:t>  </a:t>
            </a:r>
            <a:r>
              <a:rPr lang="id-ID" sz="1100" dirty="0" smtClean="0"/>
              <a:t>	</a:t>
            </a:r>
            <a:r>
              <a:rPr lang="en-US" sz="1100" dirty="0" smtClean="0"/>
              <a:t>font-size</a:t>
            </a:r>
            <a:r>
              <a:rPr lang="en-US" sz="1100" dirty="0"/>
              <a:t>: 15px;</a:t>
            </a:r>
          </a:p>
          <a:p>
            <a:pPr algn="just"/>
            <a:r>
              <a:rPr lang="en-US" sz="1100" dirty="0"/>
              <a:t>  </a:t>
            </a:r>
            <a:r>
              <a:rPr lang="id-ID" sz="1100" dirty="0" smtClean="0"/>
              <a:t>	</a:t>
            </a:r>
            <a:r>
              <a:rPr lang="en-US" sz="1100" dirty="0" smtClean="0"/>
              <a:t>margin-bottom</a:t>
            </a:r>
            <a:r>
              <a:rPr lang="en-US" sz="1100" dirty="0"/>
              <a:t>: 40px;</a:t>
            </a:r>
          </a:p>
          <a:p>
            <a:pPr algn="just"/>
            <a:endParaRPr lang="en-US" sz="1100" dirty="0"/>
          </a:p>
          <a:p>
            <a:pPr algn="just"/>
            <a:r>
              <a:rPr lang="en-US" sz="1100" dirty="0"/>
              <a:t>}</a:t>
            </a:r>
          </a:p>
          <a:p>
            <a:pPr algn="just"/>
            <a:endParaRPr lang="en-US" sz="1100" dirty="0"/>
          </a:p>
          <a:p>
            <a:pPr algn="just"/>
            <a:r>
              <a:rPr lang="en-US" sz="1100" dirty="0"/>
              <a:t>a.tmbl2 </a:t>
            </a:r>
            <a:r>
              <a:rPr lang="en-US" sz="1100" dirty="0" smtClean="0"/>
              <a:t>{ </a:t>
            </a:r>
            <a:endParaRPr lang="id-ID" sz="1100" dirty="0" smtClean="0"/>
          </a:p>
          <a:p>
            <a:pPr algn="just"/>
            <a:r>
              <a:rPr lang="id-ID" sz="1100" dirty="0"/>
              <a:t>	</a:t>
            </a:r>
            <a:r>
              <a:rPr lang="en-US" sz="1100" dirty="0" smtClean="0"/>
              <a:t>background</a:t>
            </a:r>
            <a:r>
              <a:rPr lang="en-US" sz="1100" dirty="0"/>
              <a:t>: #2978b5;</a:t>
            </a:r>
          </a:p>
          <a:p>
            <a:pPr algn="just"/>
            <a:r>
              <a:rPr lang="en-US" sz="1100" dirty="0"/>
              <a:t>	border-radius: 17px;</a:t>
            </a:r>
          </a:p>
          <a:p>
            <a:pPr algn="just"/>
            <a:r>
              <a:rPr lang="en-US" sz="1100" dirty="0"/>
              <a:t>	margin-top: 50px;</a:t>
            </a:r>
          </a:p>
          <a:p>
            <a:pPr algn="just"/>
            <a:r>
              <a:rPr lang="en-US" sz="1100" dirty="0"/>
              <a:t>	padding: 12px 17px 12px 17px;</a:t>
            </a:r>
          </a:p>
          <a:p>
            <a:pPr algn="just"/>
            <a:r>
              <a:rPr lang="en-US" sz="1100" dirty="0"/>
              <a:t>	color: #</a:t>
            </a:r>
            <a:r>
              <a:rPr lang="en-US" sz="1100" dirty="0" err="1"/>
              <a:t>ffffff</a:t>
            </a:r>
            <a:r>
              <a:rPr lang="en-US" sz="1100" dirty="0"/>
              <a:t>;</a:t>
            </a:r>
          </a:p>
          <a:p>
            <a:pPr algn="just"/>
            <a:r>
              <a:rPr lang="en-US" sz="1100" dirty="0"/>
              <a:t>  </a:t>
            </a:r>
            <a:r>
              <a:rPr lang="id-ID" sz="1100" dirty="0" smtClean="0"/>
              <a:t>	</a:t>
            </a:r>
            <a:r>
              <a:rPr lang="en-US" sz="1100" dirty="0" smtClean="0"/>
              <a:t>text-decoration</a:t>
            </a:r>
            <a:r>
              <a:rPr lang="en-US" sz="1100" dirty="0"/>
              <a:t>: none;</a:t>
            </a:r>
          </a:p>
          <a:p>
            <a:pPr algn="just"/>
            <a:r>
              <a:rPr lang="en-US" sz="1100" dirty="0"/>
              <a:t>	cursor: pointer;</a:t>
            </a:r>
          </a:p>
          <a:p>
            <a:pPr algn="just"/>
            <a:r>
              <a:rPr lang="en-US" sz="1100" dirty="0"/>
              <a:t>  </a:t>
            </a:r>
            <a:r>
              <a:rPr lang="id-ID" sz="1100" dirty="0" smtClean="0"/>
              <a:t>	</a:t>
            </a:r>
            <a:r>
              <a:rPr lang="en-US" sz="1100" dirty="0" smtClean="0"/>
              <a:t>box-shadow</a:t>
            </a:r>
            <a:r>
              <a:rPr lang="en-US" sz="1100" dirty="0"/>
              <a:t>: inset  0 0 0 #f29878b5 ;</a:t>
            </a:r>
          </a:p>
          <a:p>
            <a:pPr algn="just"/>
            <a:r>
              <a:rPr lang="en-US" sz="1100" dirty="0"/>
              <a:t>  </a:t>
            </a:r>
            <a:r>
              <a:rPr lang="id-ID" sz="1100" dirty="0" smtClean="0"/>
              <a:t>	</a:t>
            </a:r>
            <a:r>
              <a:rPr lang="en-US" sz="1100" dirty="0" smtClean="0"/>
              <a:t>transition</a:t>
            </a:r>
            <a:r>
              <a:rPr lang="en-US" sz="1100" dirty="0"/>
              <a:t>: ease-out 0.3s;</a:t>
            </a:r>
          </a:p>
          <a:p>
            <a:pPr algn="just"/>
            <a:r>
              <a:rPr lang="en-US" sz="1100" dirty="0"/>
              <a:t>	font-weight: bold;</a:t>
            </a:r>
          </a:p>
          <a:p>
            <a:pPr algn="just"/>
            <a:r>
              <a:rPr lang="en-US" sz="1100" dirty="0"/>
              <a:t>}</a:t>
            </a:r>
          </a:p>
          <a:p>
            <a:pPr algn="just"/>
            <a:r>
              <a:rPr lang="en-US" sz="1100" dirty="0"/>
              <a:t>a.tmbl2:hover{</a:t>
            </a:r>
          </a:p>
          <a:p>
            <a:pPr algn="just"/>
            <a:r>
              <a:rPr lang="en-US" sz="1100" dirty="0"/>
              <a:t> </a:t>
            </a:r>
            <a:r>
              <a:rPr lang="id-ID" sz="1100" dirty="0" smtClean="0"/>
              <a:t>	</a:t>
            </a:r>
            <a:r>
              <a:rPr lang="en-US" sz="1100" dirty="0" smtClean="0"/>
              <a:t> </a:t>
            </a:r>
            <a:r>
              <a:rPr lang="en-US" sz="1100" dirty="0"/>
              <a:t>background: #fc5185;</a:t>
            </a:r>
          </a:p>
          <a:p>
            <a:pPr algn="just"/>
            <a:r>
              <a:rPr lang="en-US" sz="1100" dirty="0"/>
              <a:t> </a:t>
            </a:r>
            <a:r>
              <a:rPr lang="id-ID" sz="1100" dirty="0" smtClean="0"/>
              <a:t>	</a:t>
            </a:r>
            <a:r>
              <a:rPr lang="en-US" sz="1100" dirty="0" smtClean="0"/>
              <a:t> </a:t>
            </a:r>
            <a:r>
              <a:rPr lang="en-US" sz="1100" dirty="0"/>
              <a:t>box-shadow: inset  200px 0 0 0 #fc5185 ;</a:t>
            </a:r>
          </a:p>
          <a:p>
            <a:pPr algn="just"/>
            <a:r>
              <a:rPr lang="en-US" sz="1100" dirty="0"/>
              <a:t>}</a:t>
            </a:r>
          </a:p>
        </p:txBody>
      </p:sp>
      <p:sp>
        <p:nvSpPr>
          <p:cNvPr id="74" name="Rectangle 73"/>
          <p:cNvSpPr/>
          <p:nvPr/>
        </p:nvSpPr>
        <p:spPr>
          <a:xfrm>
            <a:off x="4484526" y="5337446"/>
            <a:ext cx="3543858" cy="36004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Coding CSS</a:t>
            </a:r>
            <a:endParaRPr lang="en-US" dirty="0"/>
          </a:p>
        </p:txBody>
      </p:sp>
      <p:sp>
        <p:nvSpPr>
          <p:cNvPr id="75" name="Rectangle 74"/>
          <p:cNvSpPr/>
          <p:nvPr/>
        </p:nvSpPr>
        <p:spPr>
          <a:xfrm>
            <a:off x="0" y="8909992"/>
            <a:ext cx="4164889" cy="2916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100" dirty="0" smtClean="0"/>
              <a:t> </a:t>
            </a:r>
            <a:endParaRPr lang="en-US" sz="1100" dirty="0"/>
          </a:p>
        </p:txBody>
      </p:sp>
    </p:spTree>
    <p:extLst>
      <p:ext uri="{BB962C8B-B14F-4D97-AF65-F5344CB8AC3E}">
        <p14:creationId xmlns:p14="http://schemas.microsoft.com/office/powerpoint/2010/main" val="190126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5848</TotalTime>
  <Words>3732</Words>
  <Application>Microsoft Office PowerPoint</Application>
  <PresentationFormat>On-screen Show (4:3)</PresentationFormat>
  <Paragraphs>1090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84</cp:revision>
  <dcterms:created xsi:type="dcterms:W3CDTF">2021-06-07T07:50:08Z</dcterms:created>
  <dcterms:modified xsi:type="dcterms:W3CDTF">2021-06-19T17:18:51Z</dcterms:modified>
</cp:coreProperties>
</file>