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2" r:id="rId5"/>
    <p:sldId id="273" r:id="rId6"/>
    <p:sldId id="259" r:id="rId7"/>
    <p:sldId id="278" r:id="rId8"/>
    <p:sldId id="262" r:id="rId9"/>
    <p:sldId id="263" r:id="rId10"/>
    <p:sldId id="264" r:id="rId11"/>
    <p:sldId id="266" r:id="rId12"/>
    <p:sldId id="268" r:id="rId13"/>
    <p:sldId id="282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707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RANGKUMAN MATERI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ARSIKOM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960" y="82296"/>
            <a:ext cx="3163342" cy="676656"/>
          </a:xfrm>
        </p:spPr>
        <p:txBody>
          <a:bodyPr/>
          <a:lstStyle/>
          <a:p>
            <a:r>
              <a:rPr lang="en-US" dirty="0"/>
              <a:t>MATERI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F9C1-9009-C934-C11C-54570A523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60" y="2313432"/>
            <a:ext cx="3616160" cy="31408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Bahasa </a:t>
            </a:r>
            <a:r>
              <a:rPr lang="en-US" sz="2900" dirty="0" err="1"/>
              <a:t>pemrograman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sebuah</a:t>
            </a:r>
            <a:r>
              <a:rPr lang="en-US" sz="2900" dirty="0"/>
              <a:t> </a:t>
            </a:r>
            <a:r>
              <a:rPr lang="en-US" sz="2900" dirty="0" err="1"/>
              <a:t>bahasa</a:t>
            </a:r>
            <a:r>
              <a:rPr lang="en-US" sz="2900" dirty="0"/>
              <a:t> yang </a:t>
            </a:r>
            <a:r>
              <a:rPr lang="en-US" sz="2900" dirty="0" err="1"/>
              <a:t>digunakan</a:t>
            </a:r>
            <a:endParaRPr lang="en-US" sz="2900" dirty="0"/>
          </a:p>
          <a:p>
            <a:pPr marL="0" indent="0">
              <a:buNone/>
            </a:pP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menulis</a:t>
            </a:r>
            <a:r>
              <a:rPr lang="en-US" sz="2900" dirty="0"/>
              <a:t> </a:t>
            </a:r>
            <a:r>
              <a:rPr lang="en-US" sz="2900" dirty="0" err="1"/>
              <a:t>atau</a:t>
            </a:r>
            <a:r>
              <a:rPr lang="en-US" sz="2900" dirty="0"/>
              <a:t> </a:t>
            </a:r>
            <a:r>
              <a:rPr lang="en-US" sz="2900" dirty="0" err="1"/>
              <a:t>menyusun</a:t>
            </a:r>
            <a:r>
              <a:rPr lang="en-US" sz="2900" dirty="0"/>
              <a:t> </a:t>
            </a:r>
            <a:r>
              <a:rPr lang="en-US" sz="2900" dirty="0" err="1"/>
              <a:t>kode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yang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/>
              <a:t>diterjemahkan</a:t>
            </a:r>
            <a:r>
              <a:rPr lang="en-US" sz="2900" dirty="0"/>
              <a:t> oleh</a:t>
            </a:r>
          </a:p>
          <a:p>
            <a:pPr marL="0" indent="0">
              <a:buNone/>
            </a:pPr>
            <a:r>
              <a:rPr lang="en-US" sz="2900" dirty="0" err="1"/>
              <a:t>komputer</a:t>
            </a:r>
            <a:r>
              <a:rPr lang="en-US" sz="2900" dirty="0"/>
              <a:t> </a:t>
            </a:r>
            <a:r>
              <a:rPr lang="en-US" sz="2900" dirty="0" err="1"/>
              <a:t>menjadi</a:t>
            </a:r>
            <a:r>
              <a:rPr lang="en-US" sz="2900" dirty="0"/>
              <a:t> </a:t>
            </a:r>
            <a:r>
              <a:rPr lang="en-US" sz="2900" dirty="0" err="1"/>
              <a:t>instruksi-instruksi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yang </a:t>
            </a:r>
            <a:r>
              <a:rPr lang="en-US" sz="2900" dirty="0" err="1"/>
              <a:t>dapat</a:t>
            </a:r>
            <a:r>
              <a:rPr lang="en-US" sz="2900" dirty="0"/>
              <a:t> </a:t>
            </a:r>
            <a:r>
              <a:rPr lang="en-US" sz="2900" dirty="0" err="1"/>
              <a:t>dieksekusi</a:t>
            </a:r>
            <a:r>
              <a:rPr lang="en-US" sz="2900" dirty="0"/>
              <a:t>.</a:t>
            </a:r>
            <a:r>
              <a:rPr lang="nn-NO" sz="2900" dirty="0"/>
              <a:t> Bahasa pemrograman ada beberapa</a:t>
            </a:r>
          </a:p>
          <a:p>
            <a:pPr marL="0" indent="0">
              <a:buNone/>
            </a:pPr>
            <a:r>
              <a:rPr lang="nn-NO" sz="2900" dirty="0"/>
              <a:t>jenis antara lain : bahasa tingkat</a:t>
            </a:r>
          </a:p>
          <a:p>
            <a:pPr marL="0" indent="0">
              <a:buNone/>
            </a:pPr>
            <a:r>
              <a:rPr lang="nn-NO" sz="2900" dirty="0"/>
              <a:t>rendah, bahasa mesin, bahasa</a:t>
            </a:r>
          </a:p>
          <a:p>
            <a:pPr marL="0" indent="0">
              <a:buNone/>
            </a:pPr>
            <a:r>
              <a:rPr lang="nn-NO" sz="2900" dirty="0"/>
              <a:t>tingkat menengah dan bahasa tingkat tinggi.</a:t>
            </a:r>
            <a:endParaRPr lang="en-US" sz="29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5EB57E-48A5-AA9B-7682-56298F143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8575" y="2313432"/>
            <a:ext cx="4179824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BAHASA TINGKAT MENENGAH</a:t>
            </a:r>
          </a:p>
          <a:p>
            <a:pPr marL="0" indent="0">
              <a:buNone/>
            </a:pPr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Ada,Rust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dirty="0"/>
              <a:t>BAHASA TINGKAT TINGGI</a:t>
            </a:r>
          </a:p>
          <a:p>
            <a:pPr marL="0" indent="0">
              <a:buNone/>
            </a:pPr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oleh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web, </a:t>
            </a:r>
            <a:r>
              <a:rPr lang="en-US" dirty="0" err="1"/>
              <a:t>aplikasi</a:t>
            </a:r>
            <a:r>
              <a:rPr lang="en-US" dirty="0"/>
              <a:t> mobile,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 science.</a:t>
            </a:r>
          </a:p>
          <a:p>
            <a:pPr marL="0" indent="0">
              <a:buNone/>
            </a:pPr>
            <a:r>
              <a:rPr lang="en-US" dirty="0" err="1"/>
              <a:t>Contohnya</a:t>
            </a:r>
            <a:r>
              <a:rPr lang="en-US" dirty="0"/>
              <a:t> Python, Ruby, </a:t>
            </a:r>
            <a:r>
              <a:rPr lang="en-US" dirty="0" err="1"/>
              <a:t>atau</a:t>
            </a:r>
            <a:r>
              <a:rPr lang="en-US" dirty="0"/>
              <a:t> JavaScript.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D6AC14-9AD9-9C42-046A-6E2B3E9561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81872" y="2313432"/>
            <a:ext cx="2944368" cy="36845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BAHASA MESIN</a:t>
            </a:r>
          </a:p>
          <a:p>
            <a:pPr marL="0" indent="0">
              <a:buNone/>
            </a:pPr>
            <a:r>
              <a:rPr lang="en-US" dirty="0"/>
              <a:t>Bahasa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yang paling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abstraksi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dirty="0"/>
              <a:t>BAHASA TINGKAT RENDAH</a:t>
            </a:r>
          </a:p>
          <a:p>
            <a:pPr marL="0" indent="0">
              <a:buNone/>
            </a:pPr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C dan C++.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C6847-BB30-43EB-ACBB-F7268E657CC1}"/>
              </a:ext>
            </a:extLst>
          </p:cNvPr>
          <p:cNvSpPr txBox="1"/>
          <p:nvPr/>
        </p:nvSpPr>
        <p:spPr>
          <a:xfrm>
            <a:off x="4201960" y="668337"/>
            <a:ext cx="361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BAHASA PEMROGRAMAN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510" y="150779"/>
            <a:ext cx="3438144" cy="746798"/>
          </a:xfrm>
        </p:spPr>
        <p:txBody>
          <a:bodyPr/>
          <a:lstStyle/>
          <a:p>
            <a:r>
              <a:rPr lang="en-US" dirty="0"/>
              <a:t>MATERI 6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1" y="1947671"/>
            <a:ext cx="6662929" cy="4070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TRANSLATOR</a:t>
            </a:r>
          </a:p>
          <a:p>
            <a:r>
              <a:rPr lang="en-US" dirty="0" err="1"/>
              <a:t>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translator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  <a:p>
            <a:r>
              <a:rPr lang="en-US" dirty="0"/>
              <a:t>Ada 2 </a:t>
            </a:r>
            <a:r>
              <a:rPr lang="en-US" dirty="0" err="1"/>
              <a:t>jenis</a:t>
            </a:r>
            <a:r>
              <a:rPr lang="en-US" dirty="0"/>
              <a:t> translator </a:t>
            </a:r>
            <a:r>
              <a:rPr lang="en-US" dirty="0" err="1"/>
              <a:t>utama</a:t>
            </a:r>
            <a:r>
              <a:rPr lang="en-US" dirty="0"/>
              <a:t> pada Bahasa </a:t>
            </a:r>
            <a:r>
              <a:rPr lang="en-US" dirty="0" err="1"/>
              <a:t>pemrograman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Compiler dan Interpreter.</a:t>
            </a:r>
          </a:p>
          <a:p>
            <a:r>
              <a:rPr lang="en-US" dirty="0"/>
              <a:t>Compiler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translator yang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proses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(intermediate code). </a:t>
            </a:r>
            <a:r>
              <a:rPr lang="en-US" dirty="0" err="1"/>
              <a:t>Contoh</a:t>
            </a:r>
            <a:r>
              <a:rPr lang="en-US" dirty="0"/>
              <a:t> Bahasa yang </a:t>
            </a:r>
            <a:r>
              <a:rPr lang="en-US" dirty="0" err="1"/>
              <a:t>menggunakan</a:t>
            </a:r>
            <a:r>
              <a:rPr lang="en-US" dirty="0"/>
              <a:t> compiler </a:t>
            </a:r>
            <a:r>
              <a:rPr lang="en-US" dirty="0" err="1"/>
              <a:t>adalah</a:t>
            </a:r>
            <a:r>
              <a:rPr lang="en-US" dirty="0"/>
              <a:t> C, C++, dan Ada.</a:t>
            </a:r>
          </a:p>
          <a:p>
            <a:r>
              <a:rPr lang="en-US" dirty="0"/>
              <a:t>Interpreter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translator yang </a:t>
            </a:r>
            <a:r>
              <a:rPr lang="en-US" dirty="0" err="1"/>
              <a:t>membaca</a:t>
            </a:r>
            <a:r>
              <a:rPr lang="en-US" dirty="0"/>
              <a:t> dan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baris demi baris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diterjemahkan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Bahasa yang </a:t>
            </a:r>
            <a:r>
              <a:rPr lang="en-US" dirty="0" err="1"/>
              <a:t>menggunakan</a:t>
            </a:r>
            <a:r>
              <a:rPr lang="en-US" dirty="0"/>
              <a:t> interpreter </a:t>
            </a:r>
            <a:r>
              <a:rPr lang="en-US" dirty="0" err="1"/>
              <a:t>adalah</a:t>
            </a:r>
            <a:r>
              <a:rPr lang="en-US" dirty="0"/>
              <a:t> Python, JavaScript, dan Ruby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569-F451-360A-870F-C2F3992E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D029-257A-C084-D723-B5E115AF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E7778-3695-46BE-A4FC-344953F9EC90}"/>
              </a:ext>
            </a:extLst>
          </p:cNvPr>
          <p:cNvSpPr txBox="1"/>
          <p:nvPr/>
        </p:nvSpPr>
        <p:spPr>
          <a:xfrm>
            <a:off x="2862072" y="817513"/>
            <a:ext cx="3772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COMPILER, INTERPRETER, LINKER</a:t>
            </a:r>
            <a:endParaRPr lang="en-ID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596A1-09A6-482C-BED1-70DCBE6DC0B5}"/>
              </a:ext>
            </a:extLst>
          </p:cNvPr>
          <p:cNvSpPr txBox="1"/>
          <p:nvPr/>
        </p:nvSpPr>
        <p:spPr>
          <a:xfrm>
            <a:off x="7304932" y="1947671"/>
            <a:ext cx="4216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LINGKER</a:t>
            </a:r>
          </a:p>
          <a:p>
            <a:r>
              <a:rPr lang="en-US" dirty="0" err="1">
                <a:solidFill>
                  <a:schemeClr val="bg1"/>
                </a:solidFill>
              </a:rPr>
              <a:t>Tugas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linker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menggabungkan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library external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object file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menghasilkan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sebuah</a:t>
            </a:r>
            <a:r>
              <a:rPr lang="en-US" dirty="0">
                <a:solidFill>
                  <a:schemeClr val="bg1"/>
                </a:solidFill>
              </a:rPr>
              <a:t> program.</a:t>
            </a:r>
          </a:p>
          <a:p>
            <a:r>
              <a:rPr lang="en-US" dirty="0" err="1">
                <a:solidFill>
                  <a:schemeClr val="bg1"/>
                </a:solidFill>
              </a:rPr>
              <a:t>kode</a:t>
            </a:r>
            <a:r>
              <a:rPr lang="en-US" dirty="0">
                <a:solidFill>
                  <a:schemeClr val="bg1"/>
                </a:solidFill>
              </a:rPr>
              <a:t> program C </a:t>
            </a:r>
            <a:r>
              <a:rPr lang="en-US" dirty="0" err="1">
                <a:solidFill>
                  <a:schemeClr val="bg1"/>
                </a:solidFill>
              </a:rPr>
              <a:t>biasanya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butuh</a:t>
            </a:r>
            <a:r>
              <a:rPr lang="en-US" dirty="0">
                <a:solidFill>
                  <a:schemeClr val="bg1"/>
                </a:solidFill>
              </a:rPr>
              <a:t> file library external.</a:t>
            </a:r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04535"/>
              </p:ext>
            </p:extLst>
          </p:nvPr>
        </p:nvGraphicFramePr>
        <p:xfrm>
          <a:off x="7851007" y="1655545"/>
          <a:ext cx="4170948" cy="4136201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4170948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00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MATERI 1 : CPU, ALU DAN REGISTER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851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MATERI 2 : GATE, TRANSISTOR, DAN SEMIKONDUKTOR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209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MATERI 3 : MEMORY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46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MATERI 4 : REPRESENTASI DATA PADA KOMPUTER</a:t>
                      </a:r>
                      <a:endParaRPr lang="en-US" sz="180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616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MATERI 5 : BAHASA PEMROGRAMAN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2283483"/>
                  </a:ext>
                </a:extLst>
              </a:tr>
              <a:tr h="8010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MATERI 6 : COMPILER, INTERPRENTER DAN LINKER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240312"/>
            <a:ext cx="6644640" cy="676657"/>
          </a:xfrm>
        </p:spPr>
        <p:txBody>
          <a:bodyPr/>
          <a:lstStyle/>
          <a:p>
            <a:r>
              <a:rPr lang="en-US" sz="2400" dirty="0"/>
              <a:t>KOMPUTER DAN KOMPONEN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432" y="1916968"/>
            <a:ext cx="4572000" cy="40707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CPU(CENTRAL PROCESSING UNIT)</a:t>
            </a:r>
          </a:p>
          <a:p>
            <a:r>
              <a:rPr lang="en-US" dirty="0"/>
              <a:t>CPU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r>
              <a:rPr lang="en-US" dirty="0"/>
              <a:t>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</a:t>
            </a:r>
          </a:p>
          <a:p>
            <a:r>
              <a:rPr lang="en-US" dirty="0"/>
              <a:t>dan </a:t>
            </a:r>
            <a:r>
              <a:rPr lang="en-US" dirty="0" err="1"/>
              <a:t>menjalankan</a:t>
            </a:r>
            <a:r>
              <a:rPr lang="en-US" dirty="0"/>
              <a:t> program-program yang</a:t>
            </a:r>
          </a:p>
          <a:p>
            <a:r>
              <a:rPr lang="en-US" dirty="0" err="1"/>
              <a:t>diperintahkan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KOMPONEN CPU: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unit.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Arithmetic and Logic Unit (ALU).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CPU interconnection.</a:t>
            </a:r>
          </a:p>
          <a:p>
            <a:endParaRPr lang="en-US" dirty="0"/>
          </a:p>
          <a:p>
            <a:r>
              <a:rPr lang="en-US" dirty="0"/>
              <a:t>MULTI CORE CPU: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unit.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Arithmetic and Logic Unit (ALU).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CPU interconnection.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25">
            <a:extLst>
              <a:ext uri="{FF2B5EF4-FFF2-40B4-BE49-F238E27FC236}">
                <a16:creationId xmlns:a16="http://schemas.microsoft.com/office/drawing/2014/main" id="{6C18EE79-0FDD-4803-ACEF-0E0841C54D36}"/>
              </a:ext>
            </a:extLst>
          </p:cNvPr>
          <p:cNvSpPr txBox="1">
            <a:spLocks/>
          </p:cNvSpPr>
          <p:nvPr/>
        </p:nvSpPr>
        <p:spPr>
          <a:xfrm>
            <a:off x="728471" y="856488"/>
            <a:ext cx="6502620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MATERI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74AF3A-37BB-4DA9-86E1-96EEA396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67" y="1876136"/>
            <a:ext cx="5912506" cy="31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680"/>
            <a:ext cx="7518400" cy="17735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ARITHMETIC LOGIC UNIT (ALU)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8CAC3-4D76-4E81-9DCB-6F4FA94ED887}"/>
              </a:ext>
            </a:extLst>
          </p:cNvPr>
          <p:cNvSpPr txBox="1"/>
          <p:nvPr/>
        </p:nvSpPr>
        <p:spPr>
          <a:xfrm>
            <a:off x="182882" y="1880235"/>
            <a:ext cx="5271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ALU (Arithmetic Logic Unit)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komponen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penting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unit </a:t>
            </a:r>
            <a:r>
              <a:rPr lang="en-ID" dirty="0" err="1">
                <a:solidFill>
                  <a:schemeClr val="bg1"/>
                </a:solidFill>
              </a:rPr>
              <a:t>pemrosesan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pusat</a:t>
            </a:r>
            <a:r>
              <a:rPr lang="en-ID" dirty="0">
                <a:solidFill>
                  <a:schemeClr val="bg1"/>
                </a:solidFill>
              </a:rPr>
              <a:t> (CPU) pada </a:t>
            </a:r>
            <a:r>
              <a:rPr lang="en-ID" dirty="0" err="1">
                <a:solidFill>
                  <a:schemeClr val="bg1"/>
                </a:solidFill>
              </a:rPr>
              <a:t>komputer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r>
              <a:rPr lang="en-ID" dirty="0">
                <a:solidFill>
                  <a:schemeClr val="bg1"/>
                </a:solidFill>
              </a:rPr>
              <a:t>	PERAN ALU: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Operasi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Aritmatika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Operasi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Logika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Perbandingan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Pemrosesan</a:t>
            </a:r>
            <a:r>
              <a:rPr lang="en-ID" dirty="0">
                <a:solidFill>
                  <a:schemeClr val="bg1"/>
                </a:solidFill>
              </a:rPr>
              <a:t> Data.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Operasi</a:t>
            </a:r>
            <a:r>
              <a:rPr lang="en-ID" dirty="0">
                <a:solidFill>
                  <a:schemeClr val="bg1"/>
                </a:solidFill>
              </a:rPr>
              <a:t> Bitwise.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Penanganan</a:t>
            </a:r>
            <a:r>
              <a:rPr lang="en-ID" dirty="0">
                <a:solidFill>
                  <a:schemeClr val="bg1"/>
                </a:solidFill>
              </a:rPr>
              <a:t> Overflow dan Carry.</a:t>
            </a:r>
          </a:p>
          <a:p>
            <a:r>
              <a:rPr lang="en-ID" dirty="0">
                <a:solidFill>
                  <a:schemeClr val="bg1"/>
                </a:solidFill>
              </a:rPr>
              <a:t>	KOMPONEN ALU: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</a:rPr>
              <a:t>Register.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</a:rPr>
              <a:t>Multiplexer.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Dekoder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Rangkaian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Aritmatika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Rangkaian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Logika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</a:rPr>
              <a:t>Comparator.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Rangkaian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penanganan</a:t>
            </a:r>
            <a:r>
              <a:rPr lang="en-ID" dirty="0">
                <a:solidFill>
                  <a:schemeClr val="bg1"/>
                </a:solidFill>
              </a:rPr>
              <a:t> overflow dan carry.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>
                <a:solidFill>
                  <a:schemeClr val="bg1"/>
                </a:solidFill>
              </a:rPr>
              <a:t>Bus data.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974"/>
            <a:ext cx="3803904" cy="676656"/>
          </a:xfrm>
        </p:spPr>
        <p:txBody>
          <a:bodyPr/>
          <a:lstStyle/>
          <a:p>
            <a:r>
              <a:rPr lang="en-US" dirty="0">
                <a:latin typeface="Sagona Book" panose="020F0502020204030204" pitchFamily="34" charset="0"/>
              </a:rPr>
              <a:t>REGISTER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AC836-3AB7-4312-A128-CE0890ED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212142"/>
            <a:ext cx="6033275" cy="4996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1800" dirty="0"/>
              <a:t>Register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menyimpan</a:t>
            </a:r>
            <a:r>
              <a:rPr lang="en-ID" sz="1800" dirty="0"/>
              <a:t> </a:t>
            </a:r>
            <a:r>
              <a:rPr lang="en-ID" sz="1800" dirty="0" err="1"/>
              <a:t>instruksi</a:t>
            </a:r>
            <a:r>
              <a:rPr lang="en-ID" sz="1800" dirty="0"/>
              <a:t>, </a:t>
            </a:r>
            <a:r>
              <a:rPr lang="en-ID" sz="1800" dirty="0" err="1"/>
              <a:t>alamat</a:t>
            </a:r>
            <a:r>
              <a:rPr lang="en-ID" sz="1800" dirty="0"/>
              <a:t> </a:t>
            </a:r>
            <a:r>
              <a:rPr lang="en-ID" sz="1800" dirty="0" err="1"/>
              <a:t>penyimpanan</a:t>
            </a:r>
            <a:r>
              <a:rPr lang="en-ID" sz="1800" dirty="0"/>
              <a:t>,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jenis</a:t>
            </a:r>
            <a:r>
              <a:rPr lang="en-ID" sz="1800" dirty="0"/>
              <a:t> data </a:t>
            </a:r>
            <a:r>
              <a:rPr lang="en-ID" sz="1800" dirty="0" err="1"/>
              <a:t>apapun</a:t>
            </a:r>
            <a:r>
              <a:rPr lang="en-ID" sz="1800" dirty="0"/>
              <a:t> (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urutan</a:t>
            </a:r>
            <a:r>
              <a:rPr lang="en-ID" sz="1800" dirty="0"/>
              <a:t> bit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karakterindividual</a:t>
            </a:r>
            <a:r>
              <a:rPr lang="en-ID" sz="1800" dirty="0"/>
              <a:t>).</a:t>
            </a:r>
          </a:p>
          <a:p>
            <a:pPr marL="0" indent="0">
              <a:buNone/>
            </a:pPr>
            <a:r>
              <a:rPr lang="en-ID" sz="1800" dirty="0"/>
              <a:t>	OPERAASI REGISTER: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Fetch.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Decode.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Execute</a:t>
            </a:r>
          </a:p>
          <a:p>
            <a:pPr marL="0" indent="0">
              <a:buNone/>
            </a:pPr>
            <a:r>
              <a:rPr lang="en-ID" sz="1800" dirty="0"/>
              <a:t>	JENIS-JENIS REGISTER: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Memory Address Register.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Memory Data Register.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Memory Buffer Register.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Program Counter.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Accumulator.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Index Register.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800" dirty="0"/>
              <a:t>Instruction Register.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188" y="274801"/>
            <a:ext cx="6059905" cy="568726"/>
          </a:xfrm>
        </p:spPr>
        <p:txBody>
          <a:bodyPr/>
          <a:lstStyle/>
          <a:p>
            <a:r>
              <a:rPr lang="en-US" sz="4800" dirty="0"/>
              <a:t>MATERI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712CA6-F76F-4A6D-A12F-5A376AF95F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380" y="1271619"/>
            <a:ext cx="5486401" cy="4646073"/>
          </a:xfrm>
        </p:spPr>
        <p:txBody>
          <a:bodyPr/>
          <a:lstStyle/>
          <a:p>
            <a:r>
              <a:rPr lang="en-US" dirty="0"/>
              <a:t>GATE</a:t>
            </a:r>
          </a:p>
          <a:p>
            <a:pPr algn="l"/>
            <a:r>
              <a:rPr lang="en-US" sz="2000" dirty="0"/>
              <a:t>LOGIC GATE</a:t>
            </a:r>
          </a:p>
          <a:p>
            <a:pPr algn="l"/>
            <a:r>
              <a:rPr lang="en-US" sz="1800" dirty="0" err="1"/>
              <a:t>Gerbang</a:t>
            </a:r>
            <a:r>
              <a:rPr lang="en-US" sz="1800" dirty="0"/>
              <a:t> </a:t>
            </a:r>
            <a:r>
              <a:rPr lang="en-US" sz="1800" dirty="0" err="1"/>
              <a:t>logika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logic gates </a:t>
            </a:r>
            <a:r>
              <a:rPr lang="en-US" sz="1800" dirty="0" err="1"/>
              <a:t>adalah</a:t>
            </a:r>
            <a:r>
              <a:rPr lang="en-US" sz="1800" dirty="0"/>
              <a:t> proses </a:t>
            </a:r>
            <a:r>
              <a:rPr lang="en-US" sz="1800" dirty="0" err="1"/>
              <a:t>pengolahan</a:t>
            </a:r>
            <a:r>
              <a:rPr lang="en-US" sz="1800" dirty="0"/>
              <a:t> input </a:t>
            </a:r>
            <a:r>
              <a:rPr lang="en-US" sz="1800" dirty="0" err="1"/>
              <a:t>bilangan</a:t>
            </a:r>
            <a:r>
              <a:rPr lang="en-US" sz="1800" dirty="0"/>
              <a:t> biner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 </a:t>
            </a:r>
            <a:r>
              <a:rPr lang="en-US" sz="1800" dirty="0" err="1"/>
              <a:t>matematika</a:t>
            </a:r>
            <a:r>
              <a:rPr lang="en-US" sz="1800" dirty="0"/>
              <a:t> Boolean.</a:t>
            </a:r>
          </a:p>
          <a:p>
            <a:pPr algn="l"/>
            <a:r>
              <a:rPr lang="en-ID" sz="1800" dirty="0" err="1"/>
              <a:t>Gerbang</a:t>
            </a:r>
            <a:r>
              <a:rPr lang="en-ID" sz="1800" dirty="0"/>
              <a:t> </a:t>
            </a:r>
            <a:r>
              <a:rPr lang="en-ID" sz="1800" dirty="0" err="1"/>
              <a:t>logika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fungsi</a:t>
            </a:r>
            <a:r>
              <a:rPr lang="en-ID" sz="1800" dirty="0"/>
              <a:t> </a:t>
            </a:r>
            <a:r>
              <a:rPr lang="en-ID" sz="1800" dirty="0" err="1"/>
              <a:t>logika</a:t>
            </a:r>
            <a:r>
              <a:rPr lang="en-ID" sz="1800" dirty="0"/>
              <a:t> </a:t>
            </a:r>
            <a:r>
              <a:rPr lang="en-ID" sz="1800" dirty="0" err="1"/>
              <a:t>dasar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membentuk</a:t>
            </a:r>
            <a:r>
              <a:rPr lang="en-ID" sz="1800" dirty="0"/>
              <a:t> </a:t>
            </a:r>
            <a:r>
              <a:rPr lang="en-ID" sz="1800" dirty="0" err="1"/>
              <a:t>sirkuit</a:t>
            </a:r>
            <a:r>
              <a:rPr lang="en-ID" sz="1800" dirty="0"/>
              <a:t> digital yang </a:t>
            </a:r>
            <a:r>
              <a:rPr lang="en-ID" sz="1800" dirty="0" err="1"/>
              <a:t>terintegrasi</a:t>
            </a:r>
            <a:r>
              <a:rPr lang="en-ID" sz="1800" dirty="0"/>
              <a:t>. </a:t>
            </a:r>
            <a:r>
              <a:rPr lang="en-ID" sz="1800" dirty="0" err="1"/>
              <a:t>Kebanyakan</a:t>
            </a:r>
            <a:r>
              <a:rPr lang="en-ID" sz="1800" dirty="0"/>
              <a:t> logic gate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biner 0 </a:t>
            </a:r>
            <a:r>
              <a:rPr lang="en-ID" sz="1800" dirty="0" err="1"/>
              <a:t>atau</a:t>
            </a:r>
            <a:r>
              <a:rPr lang="en-ID" sz="1800" dirty="0"/>
              <a:t> 1 </a:t>
            </a:r>
            <a:r>
              <a:rPr lang="en-ID" sz="1800" dirty="0" err="1"/>
              <a:t>bisa</a:t>
            </a:r>
            <a:r>
              <a:rPr lang="en-ID" sz="1800" dirty="0"/>
              <a:t> juga </a:t>
            </a:r>
            <a:r>
              <a:rPr lang="en-ID" sz="1800" dirty="0" err="1"/>
              <a:t>disebut</a:t>
            </a:r>
            <a:r>
              <a:rPr lang="en-ID" sz="1800" dirty="0"/>
              <a:t> true </a:t>
            </a:r>
            <a:r>
              <a:rPr lang="en-ID" sz="1800" dirty="0" err="1"/>
              <a:t>atau</a:t>
            </a:r>
            <a:r>
              <a:rPr lang="en-ID" sz="1800" dirty="0"/>
              <a:t> false. </a:t>
            </a:r>
            <a:r>
              <a:rPr lang="en-ID" sz="1800" dirty="0" err="1"/>
              <a:t>Biasanya</a:t>
            </a:r>
            <a:r>
              <a:rPr lang="en-ID" sz="1800" dirty="0"/>
              <a:t> </a:t>
            </a:r>
            <a:r>
              <a:rPr lang="en-ID" sz="1800" dirty="0" err="1"/>
              <a:t>terdiri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dua</a:t>
            </a:r>
            <a:r>
              <a:rPr lang="en-ID" sz="1800" dirty="0"/>
              <a:t> </a:t>
            </a:r>
            <a:r>
              <a:rPr lang="en-ID" sz="1800" dirty="0" err="1"/>
              <a:t>buah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input dan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output.</a:t>
            </a:r>
          </a:p>
          <a:p>
            <a:pPr algn="l"/>
            <a:r>
              <a:rPr lang="en-ID" sz="1800" dirty="0" err="1"/>
              <a:t>Tabel</a:t>
            </a:r>
            <a:r>
              <a:rPr lang="en-ID" sz="1800" dirty="0"/>
              <a:t> </a:t>
            </a:r>
            <a:r>
              <a:rPr lang="en-ID" sz="1800" dirty="0" err="1"/>
              <a:t>kebenaran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yang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melihat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kebenaran</a:t>
            </a:r>
            <a:r>
              <a:rPr lang="en-ID" sz="1800" dirty="0"/>
              <a:t> </a:t>
            </a:r>
            <a:r>
              <a:rPr lang="en-ID" sz="1800" dirty="0" err="1"/>
              <a:t>darisuatu</a:t>
            </a:r>
            <a:r>
              <a:rPr lang="en-ID" sz="1800" dirty="0"/>
              <a:t> </a:t>
            </a:r>
            <a:r>
              <a:rPr lang="en-ID" sz="1800" dirty="0" err="1"/>
              <a:t>pernyataan</a:t>
            </a:r>
            <a:r>
              <a:rPr lang="en-ID" sz="1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3D9DFC-DB14-4B41-812C-B681B74B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10" y="1271619"/>
            <a:ext cx="4379334" cy="49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6"/>
            <a:ext cx="6074985" cy="899481"/>
          </a:xfrm>
        </p:spPr>
        <p:txBody>
          <a:bodyPr/>
          <a:lstStyle/>
          <a:p>
            <a:r>
              <a:rPr lang="en-US" sz="2400" dirty="0"/>
              <a:t>TRANSISTOR DAN SEMIKONDUKTOR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803B1A2-1BD4-4C31-9D66-27CC6909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9" y="862860"/>
            <a:ext cx="5836405" cy="330170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FA5CA0F-CD4F-49A7-AACE-17F73E44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983" y="845734"/>
            <a:ext cx="4952681" cy="33366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7F665E-C8FB-421C-96AD-8B8385AD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502" y="4182361"/>
            <a:ext cx="7669629" cy="22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371" y="42214"/>
            <a:ext cx="3131257" cy="676656"/>
          </a:xfrm>
        </p:spPr>
        <p:txBody>
          <a:bodyPr/>
          <a:lstStyle/>
          <a:p>
            <a:pPr algn="just"/>
            <a:r>
              <a:rPr lang="en-US" dirty="0"/>
              <a:t>MATERI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2A71F519-B0F5-48E1-B942-72BDB7103DFA}"/>
              </a:ext>
            </a:extLst>
          </p:cNvPr>
          <p:cNvSpPr txBox="1">
            <a:spLocks/>
          </p:cNvSpPr>
          <p:nvPr/>
        </p:nvSpPr>
        <p:spPr>
          <a:xfrm>
            <a:off x="478215" y="779494"/>
            <a:ext cx="4688947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51100-577C-4316-9233-F29980E5F914}"/>
              </a:ext>
            </a:extLst>
          </p:cNvPr>
          <p:cNvSpPr txBox="1"/>
          <p:nvPr/>
        </p:nvSpPr>
        <p:spPr>
          <a:xfrm>
            <a:off x="365760" y="1630913"/>
            <a:ext cx="6102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Memory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perangkat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atau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sistem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digunakan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endParaRPr lang="en-ID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menyimpan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untuk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penggunaan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langsung</a:t>
            </a:r>
            <a:endParaRPr lang="en-ID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dalam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komputer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atau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perangkat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keras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komputer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dan</a:t>
            </a:r>
          </a:p>
          <a:p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perangkat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elektronik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 digital yang </a:t>
            </a:r>
            <a:r>
              <a:rPr lang="en-ID" dirty="0" err="1">
                <a:solidFill>
                  <a:schemeClr val="accent6">
                    <a:lumMod val="10000"/>
                  </a:schemeClr>
                </a:solidFill>
              </a:rPr>
              <a:t>terkait</a:t>
            </a:r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8480A3-EA85-4196-A2D8-94080743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351" y="1157135"/>
            <a:ext cx="4773649" cy="4614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A6650-8B4B-44FD-9632-42E711B61502}"/>
              </a:ext>
            </a:extLst>
          </p:cNvPr>
          <p:cNvSpPr txBox="1"/>
          <p:nvPr/>
        </p:nvSpPr>
        <p:spPr>
          <a:xfrm>
            <a:off x="7138977" y="787803"/>
            <a:ext cx="1947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accent6">
                    <a:lumMod val="10000"/>
                  </a:schemeClr>
                </a:solidFill>
              </a:rPr>
              <a:t>Memory hierarchy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C24953-2E2A-475D-8522-B8BC35FD680D}"/>
              </a:ext>
            </a:extLst>
          </p:cNvPr>
          <p:cNvSpPr txBox="1"/>
          <p:nvPr/>
        </p:nvSpPr>
        <p:spPr>
          <a:xfrm>
            <a:off x="346509" y="2781392"/>
            <a:ext cx="3438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Perkembangan</a:t>
            </a:r>
            <a:r>
              <a:rPr lang="en-ID" dirty="0"/>
              <a:t> Memory</a:t>
            </a:r>
          </a:p>
          <a:p>
            <a:r>
              <a:rPr lang="en-ID" dirty="0"/>
              <a:t>• RAM (1968)</a:t>
            </a:r>
          </a:p>
          <a:p>
            <a:r>
              <a:rPr lang="en-ID" dirty="0"/>
              <a:t>• DRAM (1970)</a:t>
            </a:r>
          </a:p>
          <a:p>
            <a:r>
              <a:rPr lang="en-ID" dirty="0"/>
              <a:t>• FP RAM (1987)</a:t>
            </a:r>
          </a:p>
          <a:p>
            <a:r>
              <a:rPr lang="en-ID" dirty="0"/>
              <a:t>• EDO RAM (1995)</a:t>
            </a:r>
          </a:p>
          <a:p>
            <a:r>
              <a:rPr lang="en-ID" dirty="0"/>
              <a:t>• SDRAM PC66 (1996)</a:t>
            </a:r>
          </a:p>
          <a:p>
            <a:r>
              <a:rPr lang="en-ID" dirty="0"/>
              <a:t>• SDRAM PC100 (~1998)</a:t>
            </a:r>
          </a:p>
          <a:p>
            <a:r>
              <a:rPr lang="en-ID" dirty="0"/>
              <a:t>• DR DRAM (~1999)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20C13-F0FA-4DF8-ADC1-BDF86FBD5B61}"/>
              </a:ext>
            </a:extLst>
          </p:cNvPr>
          <p:cNvSpPr txBox="1"/>
          <p:nvPr/>
        </p:nvSpPr>
        <p:spPr>
          <a:xfrm>
            <a:off x="2801433" y="3098076"/>
            <a:ext cx="31570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RDRAM PC800 (~1999)</a:t>
            </a:r>
          </a:p>
          <a:p>
            <a:r>
              <a:rPr lang="en-ID" dirty="0"/>
              <a:t>• DDR RAM (~1999)</a:t>
            </a:r>
          </a:p>
          <a:p>
            <a:r>
              <a:rPr lang="en-ID" dirty="0"/>
              <a:t>• DDR SDRAM (~2000)</a:t>
            </a:r>
          </a:p>
          <a:p>
            <a:r>
              <a:rPr lang="en-ID" dirty="0"/>
              <a:t>• DDR2 SDRAM (~2003)</a:t>
            </a:r>
          </a:p>
          <a:p>
            <a:r>
              <a:rPr lang="en-ID" dirty="0"/>
              <a:t>• DDR3 SDRAM (~2007)</a:t>
            </a:r>
          </a:p>
          <a:p>
            <a:r>
              <a:rPr lang="en-ID" dirty="0"/>
              <a:t>• DDR4 SDRAM(~2014)</a:t>
            </a:r>
          </a:p>
          <a:p>
            <a:r>
              <a:rPr lang="en-ID" dirty="0"/>
              <a:t>• DDR5 SDRAM (~2019)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EDE0A8-740C-4DF6-BC22-11E6B989C183}"/>
              </a:ext>
            </a:extLst>
          </p:cNvPr>
          <p:cNvSpPr txBox="1"/>
          <p:nvPr/>
        </p:nvSpPr>
        <p:spPr>
          <a:xfrm>
            <a:off x="444288" y="5129401"/>
            <a:ext cx="34381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Jenis</a:t>
            </a:r>
            <a:r>
              <a:rPr lang="en-ID" dirty="0"/>
              <a:t> Memory</a:t>
            </a:r>
          </a:p>
          <a:p>
            <a:r>
              <a:rPr lang="en-ID" dirty="0"/>
              <a:t>• Memory Read Only (ROM)</a:t>
            </a:r>
          </a:p>
          <a:p>
            <a:r>
              <a:rPr lang="en-ID" dirty="0"/>
              <a:t>• Memory Read/Write </a:t>
            </a:r>
          </a:p>
          <a:p>
            <a:r>
              <a:rPr lang="en-ID" dirty="0"/>
              <a:t>• Static Memory</a:t>
            </a:r>
          </a:p>
          <a:p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D1F12-0CE4-4CAE-AAE0-75EE85B932EC}"/>
              </a:ext>
            </a:extLst>
          </p:cNvPr>
          <p:cNvSpPr txBox="1"/>
          <p:nvPr/>
        </p:nvSpPr>
        <p:spPr>
          <a:xfrm>
            <a:off x="3171924" y="5396235"/>
            <a:ext cx="29956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• Dynamic Memory</a:t>
            </a:r>
          </a:p>
          <a:p>
            <a:r>
              <a:rPr lang="en-ID" dirty="0"/>
              <a:t>• Volatile</a:t>
            </a:r>
          </a:p>
          <a:p>
            <a:r>
              <a:rPr lang="en-ID" dirty="0"/>
              <a:t>• Non-volatile</a:t>
            </a:r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190" y="164592"/>
            <a:ext cx="3225907" cy="676656"/>
          </a:xfrm>
        </p:spPr>
        <p:txBody>
          <a:bodyPr/>
          <a:lstStyle/>
          <a:p>
            <a:r>
              <a:rPr lang="en-US" dirty="0"/>
              <a:t>MATERI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4370" y="764968"/>
            <a:ext cx="6464808" cy="426880"/>
          </a:xfrm>
        </p:spPr>
        <p:txBody>
          <a:bodyPr>
            <a:noAutofit/>
          </a:bodyPr>
          <a:lstStyle/>
          <a:p>
            <a:r>
              <a:rPr lang="en-US" dirty="0"/>
              <a:t>REPRESENTASI DATA PADA KOMPUTER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fakta-fakta</a:t>
            </a:r>
            <a:r>
              <a:rPr lang="en-US" dirty="0"/>
              <a:t>,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rekaman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PADA KOMPUTER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263" y="3959351"/>
            <a:ext cx="6626994" cy="16714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Data </a:t>
            </a:r>
            <a:r>
              <a:rPr lang="en-US" sz="7200" dirty="0" err="1"/>
              <a:t>Numerik</a:t>
            </a:r>
            <a:r>
              <a:rPr lang="en-US" sz="7200" dirty="0"/>
              <a:t> : Data </a:t>
            </a:r>
            <a:r>
              <a:rPr lang="en-US" sz="7200" dirty="0" err="1"/>
              <a:t>Numerik</a:t>
            </a:r>
            <a:r>
              <a:rPr lang="en-US" sz="7200" dirty="0"/>
              <a:t> </a:t>
            </a:r>
            <a:r>
              <a:rPr lang="en-US" sz="7200" dirty="0" err="1"/>
              <a:t>merupakan</a:t>
            </a:r>
            <a:r>
              <a:rPr lang="en-US" sz="7200" dirty="0"/>
              <a:t> data yang </a:t>
            </a:r>
            <a:r>
              <a:rPr lang="en-US" sz="7200" dirty="0" err="1"/>
              <a:t>berupa</a:t>
            </a:r>
            <a:r>
              <a:rPr lang="en-US" sz="7200" dirty="0"/>
              <a:t> </a:t>
            </a:r>
            <a:r>
              <a:rPr lang="en-US" sz="7200" dirty="0" err="1"/>
              <a:t>angka</a:t>
            </a:r>
            <a:r>
              <a:rPr lang="en-US" sz="7200" dirty="0"/>
              <a:t> </a:t>
            </a:r>
            <a:r>
              <a:rPr lang="en-US" sz="7200" dirty="0" err="1"/>
              <a:t>maupun</a:t>
            </a:r>
            <a:r>
              <a:rPr lang="en-US" sz="7200" dirty="0"/>
              <a:t> </a:t>
            </a:r>
            <a:r>
              <a:rPr lang="en-US" sz="7200" dirty="0" err="1"/>
              <a:t>bilangan</a:t>
            </a:r>
            <a:r>
              <a:rPr lang="en-US" sz="7200" dirty="0"/>
              <a:t>, </a:t>
            </a:r>
            <a:r>
              <a:rPr lang="en-US" sz="7200" dirty="0" err="1"/>
              <a:t>bisa</a:t>
            </a:r>
            <a:r>
              <a:rPr lang="en-US" sz="7200" dirty="0"/>
              <a:t> </a:t>
            </a:r>
            <a:r>
              <a:rPr lang="en-US" sz="7200" dirty="0" err="1"/>
              <a:t>dalam</a:t>
            </a:r>
            <a:r>
              <a:rPr lang="en-US" sz="7200" dirty="0"/>
              <a:t> </a:t>
            </a:r>
            <a:r>
              <a:rPr lang="en-US" sz="7200" dirty="0" err="1"/>
              <a:t>bentuk</a:t>
            </a:r>
            <a:r>
              <a:rPr lang="en-US" sz="7200" dirty="0"/>
              <a:t> integer, float dan </a:t>
            </a:r>
            <a:r>
              <a:rPr lang="en-US" sz="7200" dirty="0" err="1"/>
              <a:t>sebagainya</a:t>
            </a:r>
            <a:r>
              <a:rPr lang="en-US" sz="7200" dirty="0"/>
              <a:t>.</a:t>
            </a:r>
          </a:p>
          <a:p>
            <a:pPr marL="0" indent="0">
              <a:buNone/>
            </a:pPr>
            <a:r>
              <a:rPr lang="en-US" sz="7200" dirty="0"/>
              <a:t>Data Non </a:t>
            </a:r>
            <a:r>
              <a:rPr lang="en-US" sz="7200" dirty="0" err="1"/>
              <a:t>Numerik</a:t>
            </a:r>
            <a:r>
              <a:rPr lang="en-US" sz="7200" dirty="0"/>
              <a:t> : Data Non </a:t>
            </a:r>
            <a:r>
              <a:rPr lang="en-US" sz="7200" dirty="0" err="1"/>
              <a:t>Numerik</a:t>
            </a:r>
            <a:r>
              <a:rPr lang="en-US" sz="7200" dirty="0"/>
              <a:t> </a:t>
            </a:r>
            <a:r>
              <a:rPr lang="en-US" sz="7200" dirty="0" err="1"/>
              <a:t>adalah</a:t>
            </a:r>
            <a:r>
              <a:rPr lang="en-US" sz="7200" dirty="0"/>
              <a:t> data yang </a:t>
            </a:r>
            <a:r>
              <a:rPr lang="en-US" sz="7200" dirty="0" err="1"/>
              <a:t>bukan</a:t>
            </a:r>
            <a:r>
              <a:rPr lang="en-US" sz="7200" dirty="0"/>
              <a:t> </a:t>
            </a:r>
            <a:r>
              <a:rPr lang="en-US" sz="7200" dirty="0" err="1"/>
              <a:t>berupa</a:t>
            </a:r>
            <a:r>
              <a:rPr lang="en-US" sz="7200" dirty="0"/>
              <a:t> </a:t>
            </a:r>
            <a:r>
              <a:rPr lang="en-US" sz="7200" dirty="0" err="1"/>
              <a:t>angka</a:t>
            </a:r>
            <a:r>
              <a:rPr lang="en-US" sz="7200" dirty="0"/>
              <a:t> </a:t>
            </a:r>
            <a:r>
              <a:rPr lang="en-US" sz="7200" dirty="0" err="1"/>
              <a:t>maupun</a:t>
            </a:r>
            <a:r>
              <a:rPr lang="en-US" sz="7200" dirty="0"/>
              <a:t> </a:t>
            </a:r>
            <a:r>
              <a:rPr lang="en-US" sz="7200" dirty="0" err="1"/>
              <a:t>bilangan</a:t>
            </a:r>
            <a:r>
              <a:rPr lang="en-US" sz="7200" dirty="0"/>
              <a:t>. </a:t>
            </a:r>
            <a:r>
              <a:rPr lang="en-US" sz="7200" dirty="0" err="1"/>
              <a:t>Contohnya</a:t>
            </a:r>
            <a:r>
              <a:rPr lang="en-US" sz="7200" dirty="0"/>
              <a:t> </a:t>
            </a:r>
            <a:r>
              <a:rPr lang="en-US" sz="7200" dirty="0" err="1"/>
              <a:t>adalah</a:t>
            </a:r>
            <a:r>
              <a:rPr lang="en-US" sz="7200" dirty="0"/>
              <a:t> data Teks, </a:t>
            </a:r>
            <a:r>
              <a:rPr lang="en-US" sz="7200" dirty="0" err="1"/>
              <a:t>gambar</a:t>
            </a:r>
            <a:r>
              <a:rPr lang="en-US" sz="7200" dirty="0"/>
              <a:t> dan </a:t>
            </a:r>
            <a:r>
              <a:rPr lang="en-US" sz="7200" dirty="0" err="1"/>
              <a:t>sebagainya</a:t>
            </a:r>
            <a:r>
              <a:rPr lang="en-US" sz="7200" dirty="0"/>
              <a:t>.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{0BBA8E56-947A-4329-A082-C6E6DEC4C90F}tf11964407_win32</Template>
  <TotalTime>216</TotalTime>
  <Words>872</Words>
  <Application>Microsoft Office PowerPoint</Application>
  <PresentationFormat>Widescreen</PresentationFormat>
  <Paragraphs>157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RANGKUMAN MATERI</vt:lpstr>
      <vt:lpstr>MATERI</vt:lpstr>
      <vt:lpstr>KOMPUTER DAN KOMPONEN</vt:lpstr>
      <vt:lpstr>ARITHMETIC LOGIC UNIT (ALU)</vt:lpstr>
      <vt:lpstr>REGISTER</vt:lpstr>
      <vt:lpstr>MATERI 2</vt:lpstr>
      <vt:lpstr>TRANSISTOR DAN SEMIKONDUKTOR</vt:lpstr>
      <vt:lpstr>MATERI 3</vt:lpstr>
      <vt:lpstr>MATERI 4</vt:lpstr>
      <vt:lpstr>MATERI 5</vt:lpstr>
      <vt:lpstr>MATERI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RANGKUMAN MATERI</dc:title>
  <dc:creator>Asus</dc:creator>
  <cp:lastModifiedBy>Asus</cp:lastModifiedBy>
  <cp:revision>2</cp:revision>
  <dcterms:created xsi:type="dcterms:W3CDTF">2023-11-13T19:12:24Z</dcterms:created>
  <dcterms:modified xsi:type="dcterms:W3CDTF">2023-11-13T23:20:52Z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