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Pacifico"/>
      <p:regular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464C03-05C3-4152-9EE6-14187EB5116C}">
  <a:tblStyle styleId="{85464C03-05C3-4152-9EE6-14187EB511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Master" Target="slideMasters/slideMaster1.xml"/><Relationship Id="rId19" Type="http://schemas.openxmlformats.org/officeDocument/2006/relationships/font" Target="fonts/AlfaSlabOne-regular.fntdata"/><Relationship Id="rId6" Type="http://schemas.openxmlformats.org/officeDocument/2006/relationships/notesMaster" Target="notesMasters/notesMaster1.xml"/><Relationship Id="rId18" Type="http://schemas.openxmlformats.org/officeDocument/2006/relationships/font" Target="fonts/Pacific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b08bb674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b08bb67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b08bb674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b08bb674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b08bb674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b08bb674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b08bb674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b08bb67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b08bb674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b08bb674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b08bb674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b08bb674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467575"/>
            <a:ext cx="8520600" cy="12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60"/>
              <a:t>Prediksi Risiko Kredit Pinjaman</a:t>
            </a:r>
            <a:endParaRPr sz="4260"/>
          </a:p>
        </p:txBody>
      </p:sp>
      <p:sp>
        <p:nvSpPr>
          <p:cNvPr id="57" name="Google Shape;57;p13"/>
          <p:cNvSpPr txBox="1"/>
          <p:nvPr>
            <p:ph idx="1" type="subTitle"/>
          </p:nvPr>
        </p:nvSpPr>
        <p:spPr>
          <a:xfrm>
            <a:off x="311700" y="2784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Rizno Fadhil</a:t>
            </a:r>
            <a:endParaRPr sz="3000"/>
          </a:p>
        </p:txBody>
      </p:sp>
      <p:pic>
        <p:nvPicPr>
          <p:cNvPr id="58" name="Google Shape;58;p13"/>
          <p:cNvPicPr preferRelativeResize="0"/>
          <p:nvPr/>
        </p:nvPicPr>
        <p:blipFill>
          <a:blip r:embed="rId3">
            <a:alphaModFix/>
          </a:blip>
          <a:stretch>
            <a:fillRect/>
          </a:stretch>
        </p:blipFill>
        <p:spPr>
          <a:xfrm>
            <a:off x="299975" y="243225"/>
            <a:ext cx="2282150" cy="793050"/>
          </a:xfrm>
          <a:prstGeom prst="rect">
            <a:avLst/>
          </a:prstGeom>
          <a:noFill/>
          <a:ln>
            <a:noFill/>
          </a:ln>
        </p:spPr>
      </p:pic>
      <p:pic>
        <p:nvPicPr>
          <p:cNvPr id="59" name="Google Shape;59;p13"/>
          <p:cNvPicPr preferRelativeResize="0"/>
          <p:nvPr/>
        </p:nvPicPr>
        <p:blipFill>
          <a:blip r:embed="rId4">
            <a:alphaModFix/>
          </a:blip>
          <a:stretch>
            <a:fillRect/>
          </a:stretch>
        </p:blipFill>
        <p:spPr>
          <a:xfrm>
            <a:off x="6251775" y="342313"/>
            <a:ext cx="2556650" cy="59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Masalah dan Tujuan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kredit dikumpulkan dari tahun 2007-2014. Terdapat kemungkinan bahwa peminjam tidak dapat membayar kredit pinjamannya. Perusahaan ingin memiliki sebuah model yang dapat memprediksi apakah seorang pelanggan dapat membayar kredit pinjamannya atau tidak setelah perusahaan memberi pinjamannya agar perusahaan tidak mengalami kerugian yang besar akibat dari pelanggan yang tidak membayar kredit.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Daftar Isi</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Eksplorasi Data</a:t>
            </a:r>
            <a:endParaRPr/>
          </a:p>
          <a:p>
            <a:pPr indent="-342900" lvl="0" marL="457200" rtl="0" algn="l">
              <a:spcBef>
                <a:spcPts val="0"/>
              </a:spcBef>
              <a:spcAft>
                <a:spcPts val="0"/>
              </a:spcAft>
              <a:buSzPts val="1800"/>
              <a:buChar char="●"/>
            </a:pPr>
            <a:r>
              <a:rPr lang="en"/>
              <a:t>Penyiapan Data</a:t>
            </a:r>
            <a:endParaRPr/>
          </a:p>
          <a:p>
            <a:pPr indent="-342900" lvl="0" marL="457200" rtl="0" algn="l">
              <a:spcBef>
                <a:spcPts val="0"/>
              </a:spcBef>
              <a:spcAft>
                <a:spcPts val="0"/>
              </a:spcAft>
              <a:buSzPts val="1800"/>
              <a:buChar char="●"/>
            </a:pPr>
            <a:r>
              <a:rPr lang="en"/>
              <a:t>Pemodelan</a:t>
            </a:r>
            <a:endParaRPr/>
          </a:p>
          <a:p>
            <a:pPr indent="-342900" lvl="0" marL="457200" rtl="0" algn="l">
              <a:spcBef>
                <a:spcPts val="0"/>
              </a:spcBef>
              <a:spcAft>
                <a:spcPts val="0"/>
              </a:spcAft>
              <a:buSzPts val="1800"/>
              <a:buChar char="●"/>
            </a:pPr>
            <a:r>
              <a:rPr lang="en"/>
              <a:t>Hasil dan Evaluasi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Eksplorasi Data</a:t>
            </a:r>
            <a:endParaRPr/>
          </a:p>
        </p:txBody>
      </p:sp>
      <p:sp>
        <p:nvSpPr>
          <p:cNvPr id="77" name="Google Shape;77;p16"/>
          <p:cNvSpPr txBox="1"/>
          <p:nvPr>
            <p:ph idx="1" type="body"/>
          </p:nvPr>
        </p:nvSpPr>
        <p:spPr>
          <a:xfrm>
            <a:off x="311700" y="1152475"/>
            <a:ext cx="8520600" cy="387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awal terdiri dari 466.285 baris dan 75 kolom yang terdiri dari fitur numerik dan kategorik. Fitur loan_status akan dijadikan target.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Fitur ini akan dibagi menjadi 2 fitur, yaitu good (kode 1) dan bad (kode 0). Fitur good terdiri dari Current dan Fully Paid. Sisanya akan menjadi fitur bad.</a:t>
            </a:r>
            <a:endParaRPr/>
          </a:p>
        </p:txBody>
      </p:sp>
      <p:pic>
        <p:nvPicPr>
          <p:cNvPr id="78" name="Google Shape;78;p16"/>
          <p:cNvPicPr preferRelativeResize="0"/>
          <p:nvPr/>
        </p:nvPicPr>
        <p:blipFill>
          <a:blip r:embed="rId3">
            <a:alphaModFix/>
          </a:blip>
          <a:stretch>
            <a:fillRect/>
          </a:stretch>
        </p:blipFill>
        <p:spPr>
          <a:xfrm>
            <a:off x="478825" y="2018350"/>
            <a:ext cx="5766226" cy="187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Penyiapan Data dan Pemodelan</a:t>
            </a:r>
            <a:endParaRPr/>
          </a:p>
        </p:txBody>
      </p:sp>
      <p:sp>
        <p:nvSpPr>
          <p:cNvPr id="84" name="Google Shape;8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Penyiapan Data</a:t>
            </a:r>
            <a:endParaRPr/>
          </a:p>
          <a:p>
            <a:pPr indent="-317500" lvl="0" marL="457200" rtl="0" algn="l">
              <a:spcBef>
                <a:spcPts val="1200"/>
              </a:spcBef>
              <a:spcAft>
                <a:spcPts val="0"/>
              </a:spcAft>
              <a:buSzPts val="1400"/>
              <a:buChar char="●"/>
            </a:pPr>
            <a:r>
              <a:rPr lang="en"/>
              <a:t>Menghapus fitur dengan persentase NA &gt; 20%</a:t>
            </a:r>
            <a:endParaRPr/>
          </a:p>
          <a:p>
            <a:pPr indent="-317500" lvl="0" marL="457200" rtl="0" algn="l">
              <a:spcBef>
                <a:spcPts val="0"/>
              </a:spcBef>
              <a:spcAft>
                <a:spcPts val="0"/>
              </a:spcAft>
              <a:buSzPts val="1400"/>
              <a:buChar char="●"/>
            </a:pPr>
            <a:r>
              <a:rPr lang="en"/>
              <a:t>Pemeriksaan nilai korelasi</a:t>
            </a:r>
            <a:endParaRPr/>
          </a:p>
          <a:p>
            <a:pPr indent="-317500" lvl="0" marL="457200" rtl="0" algn="l">
              <a:spcBef>
                <a:spcPts val="0"/>
              </a:spcBef>
              <a:spcAft>
                <a:spcPts val="0"/>
              </a:spcAft>
              <a:buSzPts val="1400"/>
              <a:buChar char="●"/>
            </a:pPr>
            <a:r>
              <a:rPr lang="en"/>
              <a:t>Imputasi missing value dengan median </a:t>
            </a:r>
            <a:endParaRPr/>
          </a:p>
          <a:p>
            <a:pPr indent="-317500" lvl="0" marL="457200" rtl="0" algn="l">
              <a:spcBef>
                <a:spcPts val="0"/>
              </a:spcBef>
              <a:spcAft>
                <a:spcPts val="0"/>
              </a:spcAft>
              <a:buSzPts val="1400"/>
              <a:buChar char="●"/>
            </a:pPr>
            <a:r>
              <a:rPr lang="en"/>
              <a:t>Pemilihan fitur kategorik yang tepat</a:t>
            </a:r>
            <a:endParaRPr/>
          </a:p>
          <a:p>
            <a:pPr indent="-317500" lvl="0" marL="457200" rtl="0" algn="l">
              <a:spcBef>
                <a:spcPts val="0"/>
              </a:spcBef>
              <a:spcAft>
                <a:spcPts val="0"/>
              </a:spcAft>
              <a:buSzPts val="1400"/>
              <a:buChar char="●"/>
            </a:pPr>
            <a:r>
              <a:rPr lang="en"/>
              <a:t>Menghapus fitur yang tidak dibutuhkan</a:t>
            </a:r>
            <a:endParaRPr/>
          </a:p>
          <a:p>
            <a:pPr indent="0" lvl="0" marL="0" rtl="0" algn="l">
              <a:spcBef>
                <a:spcPts val="1200"/>
              </a:spcBef>
              <a:spcAft>
                <a:spcPts val="0"/>
              </a:spcAft>
              <a:buNone/>
            </a:pPr>
            <a:r>
              <a:t/>
            </a:r>
            <a:endParaRPr/>
          </a:p>
          <a:p>
            <a:pPr indent="-304800" lvl="1" marL="914400" rtl="0" algn="l">
              <a:spcBef>
                <a:spcPts val="1200"/>
              </a:spcBef>
              <a:spcAft>
                <a:spcPts val="0"/>
              </a:spcAft>
              <a:buSzPts val="1200"/>
              <a:buChar char="○"/>
            </a:pPr>
            <a:r>
              <a:t/>
            </a:r>
            <a:endParaRPr/>
          </a:p>
        </p:txBody>
      </p:sp>
      <p:sp>
        <p:nvSpPr>
          <p:cNvPr id="85" name="Google Shape;85;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Pemodelan</a:t>
            </a:r>
            <a:endParaRPr/>
          </a:p>
          <a:p>
            <a:pPr indent="-317500" lvl="0" marL="457200" rtl="0" algn="l">
              <a:spcBef>
                <a:spcPts val="1200"/>
              </a:spcBef>
              <a:spcAft>
                <a:spcPts val="0"/>
              </a:spcAft>
              <a:buSzPts val="1400"/>
              <a:buChar char="●"/>
            </a:pPr>
            <a:r>
              <a:rPr lang="en"/>
              <a:t>One hot decoding</a:t>
            </a:r>
            <a:endParaRPr/>
          </a:p>
          <a:p>
            <a:pPr indent="-317500" lvl="0" marL="457200" rtl="0" algn="l">
              <a:spcBef>
                <a:spcPts val="0"/>
              </a:spcBef>
              <a:spcAft>
                <a:spcPts val="0"/>
              </a:spcAft>
              <a:buSzPts val="1400"/>
              <a:buChar char="●"/>
            </a:pPr>
            <a:r>
              <a:rPr lang="en"/>
              <a:t>Feature scaling</a:t>
            </a:r>
            <a:endParaRPr/>
          </a:p>
          <a:p>
            <a:pPr indent="-317500" lvl="0" marL="457200" rtl="0" algn="l">
              <a:spcBef>
                <a:spcPts val="0"/>
              </a:spcBef>
              <a:spcAft>
                <a:spcPts val="0"/>
              </a:spcAft>
              <a:buSzPts val="1400"/>
              <a:buChar char="●"/>
            </a:pPr>
            <a:r>
              <a:rPr lang="en"/>
              <a:t>SMOTE untuk masalah imbalance data</a:t>
            </a:r>
            <a:endParaRPr/>
          </a:p>
          <a:p>
            <a:pPr indent="-317500" lvl="0" marL="457200" rtl="0" algn="l">
              <a:spcBef>
                <a:spcPts val="0"/>
              </a:spcBef>
              <a:spcAft>
                <a:spcPts val="0"/>
              </a:spcAft>
              <a:buSzPts val="1400"/>
              <a:buChar char="●"/>
            </a:pPr>
            <a:r>
              <a:rPr lang="en"/>
              <a:t>80:20 train dan test data</a:t>
            </a:r>
            <a:endParaRPr/>
          </a:p>
          <a:p>
            <a:pPr indent="-317500" lvl="0" marL="457200" rtl="0" algn="l">
              <a:spcBef>
                <a:spcPts val="0"/>
              </a:spcBef>
              <a:spcAft>
                <a:spcPts val="0"/>
              </a:spcAft>
              <a:buSzPts val="1400"/>
              <a:buChar char="●"/>
            </a:pPr>
            <a:r>
              <a:rPr lang="en"/>
              <a:t>Pemodelan menggunakan metode regresi logistik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Hasil dan Evaluasi</a:t>
            </a:r>
            <a:endParaRPr/>
          </a:p>
        </p:txBody>
      </p:sp>
      <p:graphicFrame>
        <p:nvGraphicFramePr>
          <p:cNvPr id="91" name="Google Shape;91;p18"/>
          <p:cNvGraphicFramePr/>
          <p:nvPr/>
        </p:nvGraphicFramePr>
        <p:xfrm>
          <a:off x="826100" y="2434688"/>
          <a:ext cx="3000000" cy="3000000"/>
        </p:xfrm>
        <a:graphic>
          <a:graphicData uri="http://schemas.openxmlformats.org/drawingml/2006/table">
            <a:tbl>
              <a:tblPr>
                <a:noFill/>
                <a:tableStyleId>{85464C03-05C3-4152-9EE6-14187EB5116C}</a:tableStyleId>
              </a:tblPr>
              <a:tblGrid>
                <a:gridCol w="1420550"/>
                <a:gridCol w="1167825"/>
              </a:tblGrid>
              <a:tr h="381000">
                <a:tc>
                  <a:txBody>
                    <a:bodyPr/>
                    <a:lstStyle/>
                    <a:p>
                      <a:pPr indent="0" lvl="0" marL="0" rtl="0" algn="ctr">
                        <a:spcBef>
                          <a:spcPts val="0"/>
                        </a:spcBef>
                        <a:spcAft>
                          <a:spcPts val="0"/>
                        </a:spcAft>
                        <a:buNone/>
                      </a:pPr>
                      <a:r>
                        <a:rPr b="1" lang="en"/>
                        <a:t>Accuracy</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Recall</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93.50%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95.23%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Precison</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AUC</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97.33%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93.66%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pic>
        <p:nvPicPr>
          <p:cNvPr id="92" name="Google Shape;92;p18"/>
          <p:cNvPicPr preferRelativeResize="0"/>
          <p:nvPr/>
        </p:nvPicPr>
        <p:blipFill>
          <a:blip r:embed="rId3">
            <a:alphaModFix/>
          </a:blip>
          <a:stretch>
            <a:fillRect/>
          </a:stretch>
        </p:blipFill>
        <p:spPr>
          <a:xfrm>
            <a:off x="4186150" y="1574525"/>
            <a:ext cx="4162425" cy="3305175"/>
          </a:xfrm>
          <a:prstGeom prst="rect">
            <a:avLst/>
          </a:prstGeom>
          <a:noFill/>
          <a:ln cap="flat" cmpd="sng" w="38100">
            <a:solidFill>
              <a:srgbClr val="000000"/>
            </a:solidFill>
            <a:prstDash val="solid"/>
            <a:round/>
            <a:headEnd len="sm" w="sm" type="none"/>
            <a:tailEnd len="sm" w="sm" type="none"/>
          </a:ln>
        </p:spPr>
      </p:pic>
      <p:sp>
        <p:nvSpPr>
          <p:cNvPr id="93" name="Google Shape;93;p18"/>
          <p:cNvSpPr txBox="1"/>
          <p:nvPr/>
        </p:nvSpPr>
        <p:spPr>
          <a:xfrm>
            <a:off x="4788800" y="1153325"/>
            <a:ext cx="2957100" cy="2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Confusion Matrix</a:t>
            </a:r>
            <a:endParaRPr b="1">
              <a:latin typeface="Proxima Nova"/>
              <a:ea typeface="Proxima Nova"/>
              <a:cs typeface="Proxima Nova"/>
              <a:sym typeface="Proxima Nova"/>
            </a:endParaRPr>
          </a:p>
        </p:txBody>
      </p:sp>
      <p:sp>
        <p:nvSpPr>
          <p:cNvPr id="94" name="Google Shape;94;p18"/>
          <p:cNvSpPr txBox="1"/>
          <p:nvPr/>
        </p:nvSpPr>
        <p:spPr>
          <a:xfrm>
            <a:off x="641738" y="1153325"/>
            <a:ext cx="2957100" cy="2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Evaluation Metrics</a:t>
            </a:r>
            <a:endParaRPr b="1">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00" name="Google Shape;100;p19"/>
          <p:cNvSpPr txBox="1"/>
          <p:nvPr/>
        </p:nvSpPr>
        <p:spPr>
          <a:xfrm>
            <a:off x="732975" y="568700"/>
            <a:ext cx="4486500" cy="28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latin typeface="Pacifico"/>
                <a:ea typeface="Pacifico"/>
                <a:cs typeface="Pacifico"/>
                <a:sym typeface="Pacifico"/>
              </a:rPr>
              <a:t>Let’s connect!</a:t>
            </a:r>
            <a:endParaRPr sz="3300">
              <a:solidFill>
                <a:schemeClr val="lt1"/>
              </a:solidFill>
              <a:latin typeface="Pacifico"/>
              <a:ea typeface="Pacifico"/>
              <a:cs typeface="Pacifico"/>
              <a:sym typeface="Pacifico"/>
            </a:endParaRPr>
          </a:p>
        </p:txBody>
      </p:sp>
      <p:sp>
        <p:nvSpPr>
          <p:cNvPr id="101" name="Google Shape;101;p19"/>
          <p:cNvSpPr/>
          <p:nvPr/>
        </p:nvSpPr>
        <p:spPr>
          <a:xfrm>
            <a:off x="581325" y="1336125"/>
            <a:ext cx="5080200" cy="7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Proxima Nova"/>
                <a:ea typeface="Proxima Nova"/>
                <a:cs typeface="Proxima Nova"/>
                <a:sym typeface="Proxima Nova"/>
              </a:rPr>
              <a:t>@fadhilr32</a:t>
            </a:r>
            <a:endParaRPr sz="2000">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732975" y="1405600"/>
            <a:ext cx="593951" cy="593951"/>
          </a:xfrm>
          <a:prstGeom prst="rect">
            <a:avLst/>
          </a:prstGeom>
          <a:noFill/>
          <a:ln>
            <a:noFill/>
          </a:ln>
        </p:spPr>
      </p:pic>
      <p:sp>
        <p:nvSpPr>
          <p:cNvPr id="103" name="Google Shape;103;p19"/>
          <p:cNvSpPr/>
          <p:nvPr/>
        </p:nvSpPr>
        <p:spPr>
          <a:xfrm>
            <a:off x="581325" y="2258675"/>
            <a:ext cx="5130900" cy="7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www.linkedin.com/in/rizno-fadhil</a:t>
            </a:r>
            <a:endParaRPr sz="1800">
              <a:latin typeface="Proxima Nova"/>
              <a:ea typeface="Proxima Nova"/>
              <a:cs typeface="Proxima Nova"/>
              <a:sym typeface="Proxima Nova"/>
            </a:endParaRPr>
          </a:p>
        </p:txBody>
      </p:sp>
      <p:pic>
        <p:nvPicPr>
          <p:cNvPr id="104" name="Google Shape;104;p19"/>
          <p:cNvPicPr preferRelativeResize="0"/>
          <p:nvPr/>
        </p:nvPicPr>
        <p:blipFill>
          <a:blip r:embed="rId4">
            <a:alphaModFix/>
          </a:blip>
          <a:stretch>
            <a:fillRect/>
          </a:stretch>
        </p:blipFill>
        <p:spPr>
          <a:xfrm>
            <a:off x="732976" y="2328151"/>
            <a:ext cx="593951" cy="593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