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21FB010-3519-4C47-87B5-86D386D36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E01CA82-10AB-45B7-BCC4-3BB021AFC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7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569A-9911-42DF-A609-8E1C2BEDF73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17E-B0E4-47CC-B7CC-D0C3B8FA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KECERDASAN BUATAN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PERTEMUAN </a:t>
            </a: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1464"/>
            <a:ext cx="8229600" cy="901700"/>
          </a:xfrm>
        </p:spPr>
        <p:txBody>
          <a:bodyPr>
            <a:normAutofit/>
          </a:bodyPr>
          <a:lstStyle/>
          <a:p>
            <a:r>
              <a:rPr lang="en-US" altLang="en-US" i="1" dirty="0" smtClean="0">
                <a:latin typeface="+mn-lt"/>
              </a:rPr>
              <a:t>Simple </a:t>
            </a:r>
            <a:r>
              <a:rPr lang="en-US" altLang="en-US" i="1" dirty="0">
                <a:latin typeface="+mn-lt"/>
              </a:rPr>
              <a:t>Hill Climbing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7391400" cy="414338"/>
          </a:xfrm>
        </p:spPr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>
                <a:latin typeface="Comic Sans MS" panose="030F0702030302020204" pitchFamily="66" charset="0"/>
              </a:rPr>
              <a:t>Keadaan Awal			Tujuan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80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80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1800" b="1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1800" b="1">
              <a:latin typeface="Comic Sans MS" panose="030F0702030302020204" pitchFamily="66" charset="0"/>
            </a:endParaRPr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>
            <p:ph sz="quarter" idx="2"/>
          </p:nvPr>
        </p:nvGraphicFramePr>
        <p:xfrm>
          <a:off x="2819400" y="1711326"/>
          <a:ext cx="1143000" cy="1096963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479" name="Group 23"/>
          <p:cNvGraphicFramePr>
            <a:graphicFrameLocks noGrp="1"/>
          </p:cNvGraphicFramePr>
          <p:nvPr>
            <p:ph sz="quarter" idx="3"/>
          </p:nvPr>
        </p:nvGraphicFramePr>
        <p:xfrm>
          <a:off x="6400800" y="1711326"/>
          <a:ext cx="1143000" cy="1133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7497" name="Group 41"/>
          <p:cNvGrpSpPr>
            <a:grpSpLocks/>
          </p:cNvGrpSpPr>
          <p:nvPr/>
        </p:nvGrpSpPr>
        <p:grpSpPr bwMode="auto">
          <a:xfrm>
            <a:off x="1752600" y="2895600"/>
            <a:ext cx="3962400" cy="1874838"/>
            <a:chOff x="144" y="1824"/>
            <a:chExt cx="2496" cy="1181"/>
          </a:xfrm>
        </p:grpSpPr>
        <p:sp>
          <p:nvSpPr>
            <p:cNvPr id="147498" name="Rectangle 42"/>
            <p:cNvSpPr>
              <a:spLocks noChangeArrowheads="1"/>
            </p:cNvSpPr>
            <p:nvPr/>
          </p:nvSpPr>
          <p:spPr bwMode="auto">
            <a:xfrm>
              <a:off x="62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7499" name="Rectangle 43"/>
            <p:cNvSpPr>
              <a:spLocks noChangeArrowheads="1"/>
            </p:cNvSpPr>
            <p:nvPr/>
          </p:nvSpPr>
          <p:spPr bwMode="auto">
            <a:xfrm>
              <a:off x="38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7500" name="Rectangle 44"/>
            <p:cNvSpPr>
              <a:spLocks noChangeArrowheads="1"/>
            </p:cNvSpPr>
            <p:nvPr/>
          </p:nvSpPr>
          <p:spPr bwMode="auto">
            <a:xfrm>
              <a:off x="144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7501" name="Rectangle 45"/>
            <p:cNvSpPr>
              <a:spLocks noChangeArrowheads="1"/>
            </p:cNvSpPr>
            <p:nvPr/>
          </p:nvSpPr>
          <p:spPr bwMode="auto">
            <a:xfrm>
              <a:off x="62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7502" name="Rectangle 46"/>
            <p:cNvSpPr>
              <a:spLocks noChangeArrowheads="1"/>
            </p:cNvSpPr>
            <p:nvPr/>
          </p:nvSpPr>
          <p:spPr bwMode="auto">
            <a:xfrm>
              <a:off x="38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7503" name="Rectangle 47"/>
            <p:cNvSpPr>
              <a:spLocks noChangeArrowheads="1"/>
            </p:cNvSpPr>
            <p:nvPr/>
          </p:nvSpPr>
          <p:spPr bwMode="auto">
            <a:xfrm>
              <a:off x="14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7504" name="Rectangle 48"/>
            <p:cNvSpPr>
              <a:spLocks noChangeArrowheads="1"/>
            </p:cNvSpPr>
            <p:nvPr/>
          </p:nvSpPr>
          <p:spPr bwMode="auto">
            <a:xfrm>
              <a:off x="62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7505" name="Rectangle 49"/>
            <p:cNvSpPr>
              <a:spLocks noChangeArrowheads="1"/>
            </p:cNvSpPr>
            <p:nvPr/>
          </p:nvSpPr>
          <p:spPr bwMode="auto">
            <a:xfrm>
              <a:off x="38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7506" name="Rectangle 50"/>
            <p:cNvSpPr>
              <a:spLocks noChangeArrowheads="1"/>
            </p:cNvSpPr>
            <p:nvPr/>
          </p:nvSpPr>
          <p:spPr bwMode="auto">
            <a:xfrm>
              <a:off x="14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7507" name="Line 51"/>
            <p:cNvSpPr>
              <a:spLocks noChangeShapeType="1"/>
            </p:cNvSpPr>
            <p:nvPr/>
          </p:nvSpPr>
          <p:spPr bwMode="auto">
            <a:xfrm>
              <a:off x="144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8" name="Line 52"/>
            <p:cNvSpPr>
              <a:spLocks noChangeShapeType="1"/>
            </p:cNvSpPr>
            <p:nvPr/>
          </p:nvSpPr>
          <p:spPr bwMode="auto">
            <a:xfrm>
              <a:off x="144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9" name="Line 53"/>
            <p:cNvSpPr>
              <a:spLocks noChangeShapeType="1"/>
            </p:cNvSpPr>
            <p:nvPr/>
          </p:nvSpPr>
          <p:spPr bwMode="auto">
            <a:xfrm>
              <a:off x="144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0" name="Line 54"/>
            <p:cNvSpPr>
              <a:spLocks noChangeShapeType="1"/>
            </p:cNvSpPr>
            <p:nvPr/>
          </p:nvSpPr>
          <p:spPr bwMode="auto">
            <a:xfrm>
              <a:off x="14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1" name="Line 55"/>
            <p:cNvSpPr>
              <a:spLocks noChangeShapeType="1"/>
            </p:cNvSpPr>
            <p:nvPr/>
          </p:nvSpPr>
          <p:spPr bwMode="auto">
            <a:xfrm>
              <a:off x="14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2" name="Line 56"/>
            <p:cNvSpPr>
              <a:spLocks noChangeShapeType="1"/>
            </p:cNvSpPr>
            <p:nvPr/>
          </p:nvSpPr>
          <p:spPr bwMode="auto">
            <a:xfrm>
              <a:off x="38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3" name="Line 57"/>
            <p:cNvSpPr>
              <a:spLocks noChangeShapeType="1"/>
            </p:cNvSpPr>
            <p:nvPr/>
          </p:nvSpPr>
          <p:spPr bwMode="auto">
            <a:xfrm>
              <a:off x="62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4" name="Line 58"/>
            <p:cNvSpPr>
              <a:spLocks noChangeShapeType="1"/>
            </p:cNvSpPr>
            <p:nvPr/>
          </p:nvSpPr>
          <p:spPr bwMode="auto">
            <a:xfrm>
              <a:off x="86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15" name="Rectangle 59"/>
            <p:cNvSpPr>
              <a:spLocks noChangeArrowheads="1"/>
            </p:cNvSpPr>
            <p:nvPr/>
          </p:nvSpPr>
          <p:spPr bwMode="auto">
            <a:xfrm>
              <a:off x="1488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7516" name="Rectangle 60"/>
            <p:cNvSpPr>
              <a:spLocks noChangeArrowheads="1"/>
            </p:cNvSpPr>
            <p:nvPr/>
          </p:nvSpPr>
          <p:spPr bwMode="auto">
            <a:xfrm>
              <a:off x="1248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7517" name="Rectangle 61"/>
            <p:cNvSpPr>
              <a:spLocks noChangeArrowheads="1"/>
            </p:cNvSpPr>
            <p:nvPr/>
          </p:nvSpPr>
          <p:spPr bwMode="auto">
            <a:xfrm>
              <a:off x="1008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7518" name="Rectangle 62"/>
            <p:cNvSpPr>
              <a:spLocks noChangeArrowheads="1"/>
            </p:cNvSpPr>
            <p:nvPr/>
          </p:nvSpPr>
          <p:spPr bwMode="auto">
            <a:xfrm>
              <a:off x="148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7519" name="Rectangle 63"/>
            <p:cNvSpPr>
              <a:spLocks noChangeArrowheads="1"/>
            </p:cNvSpPr>
            <p:nvPr/>
          </p:nvSpPr>
          <p:spPr bwMode="auto">
            <a:xfrm>
              <a:off x="124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7520" name="Rectangle 64"/>
            <p:cNvSpPr>
              <a:spLocks noChangeArrowheads="1"/>
            </p:cNvSpPr>
            <p:nvPr/>
          </p:nvSpPr>
          <p:spPr bwMode="auto">
            <a:xfrm>
              <a:off x="100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7521" name="Rectangle 65"/>
            <p:cNvSpPr>
              <a:spLocks noChangeArrowheads="1"/>
            </p:cNvSpPr>
            <p:nvPr/>
          </p:nvSpPr>
          <p:spPr bwMode="auto">
            <a:xfrm>
              <a:off x="148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7522" name="Rectangle 66"/>
            <p:cNvSpPr>
              <a:spLocks noChangeArrowheads="1"/>
            </p:cNvSpPr>
            <p:nvPr/>
          </p:nvSpPr>
          <p:spPr bwMode="auto">
            <a:xfrm>
              <a:off x="124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7523" name="Rectangle 67"/>
            <p:cNvSpPr>
              <a:spLocks noChangeArrowheads="1"/>
            </p:cNvSpPr>
            <p:nvPr/>
          </p:nvSpPr>
          <p:spPr bwMode="auto">
            <a:xfrm>
              <a:off x="100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7524" name="Line 68"/>
            <p:cNvSpPr>
              <a:spLocks noChangeShapeType="1"/>
            </p:cNvSpPr>
            <p:nvPr/>
          </p:nvSpPr>
          <p:spPr bwMode="auto">
            <a:xfrm>
              <a:off x="1008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5" name="Line 69"/>
            <p:cNvSpPr>
              <a:spLocks noChangeShapeType="1"/>
            </p:cNvSpPr>
            <p:nvPr/>
          </p:nvSpPr>
          <p:spPr bwMode="auto">
            <a:xfrm>
              <a:off x="1008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6" name="Line 70"/>
            <p:cNvSpPr>
              <a:spLocks noChangeShapeType="1"/>
            </p:cNvSpPr>
            <p:nvPr/>
          </p:nvSpPr>
          <p:spPr bwMode="auto">
            <a:xfrm>
              <a:off x="1008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7" name="Line 71"/>
            <p:cNvSpPr>
              <a:spLocks noChangeShapeType="1"/>
            </p:cNvSpPr>
            <p:nvPr/>
          </p:nvSpPr>
          <p:spPr bwMode="auto">
            <a:xfrm>
              <a:off x="1008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8" name="Line 72"/>
            <p:cNvSpPr>
              <a:spLocks noChangeShapeType="1"/>
            </p:cNvSpPr>
            <p:nvPr/>
          </p:nvSpPr>
          <p:spPr bwMode="auto">
            <a:xfrm>
              <a:off x="1008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29" name="Line 73"/>
            <p:cNvSpPr>
              <a:spLocks noChangeShapeType="1"/>
            </p:cNvSpPr>
            <p:nvPr/>
          </p:nvSpPr>
          <p:spPr bwMode="auto">
            <a:xfrm>
              <a:off x="1248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>
              <a:off x="1488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1728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32" name="Rectangle 76"/>
            <p:cNvSpPr>
              <a:spLocks noChangeArrowheads="1"/>
            </p:cNvSpPr>
            <p:nvPr/>
          </p:nvSpPr>
          <p:spPr bwMode="auto">
            <a:xfrm>
              <a:off x="240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7533" name="Rectangle 77"/>
            <p:cNvSpPr>
              <a:spLocks noChangeArrowheads="1"/>
            </p:cNvSpPr>
            <p:nvPr/>
          </p:nvSpPr>
          <p:spPr bwMode="auto">
            <a:xfrm>
              <a:off x="216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7534" name="Rectangle 78"/>
            <p:cNvSpPr>
              <a:spLocks noChangeArrowheads="1"/>
            </p:cNvSpPr>
            <p:nvPr/>
          </p:nvSpPr>
          <p:spPr bwMode="auto">
            <a:xfrm>
              <a:off x="192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7535" name="Rectangle 79"/>
            <p:cNvSpPr>
              <a:spLocks noChangeArrowheads="1"/>
            </p:cNvSpPr>
            <p:nvPr/>
          </p:nvSpPr>
          <p:spPr bwMode="auto">
            <a:xfrm>
              <a:off x="240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7536" name="Rectangle 80"/>
            <p:cNvSpPr>
              <a:spLocks noChangeArrowheads="1"/>
            </p:cNvSpPr>
            <p:nvPr/>
          </p:nvSpPr>
          <p:spPr bwMode="auto">
            <a:xfrm>
              <a:off x="2160" y="2336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7537" name="Rectangle 81"/>
            <p:cNvSpPr>
              <a:spLocks noChangeArrowheads="1"/>
            </p:cNvSpPr>
            <p:nvPr/>
          </p:nvSpPr>
          <p:spPr bwMode="auto">
            <a:xfrm>
              <a:off x="192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7538" name="Rectangle 82"/>
            <p:cNvSpPr>
              <a:spLocks noChangeArrowheads="1"/>
            </p:cNvSpPr>
            <p:nvPr/>
          </p:nvSpPr>
          <p:spPr bwMode="auto">
            <a:xfrm>
              <a:off x="240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7539" name="Rectangle 83"/>
            <p:cNvSpPr>
              <a:spLocks noChangeArrowheads="1"/>
            </p:cNvSpPr>
            <p:nvPr/>
          </p:nvSpPr>
          <p:spPr bwMode="auto">
            <a:xfrm>
              <a:off x="216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7540" name="Rectangle 84"/>
            <p:cNvSpPr>
              <a:spLocks noChangeArrowheads="1"/>
            </p:cNvSpPr>
            <p:nvPr/>
          </p:nvSpPr>
          <p:spPr bwMode="auto">
            <a:xfrm>
              <a:off x="192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7541" name="Line 85"/>
            <p:cNvSpPr>
              <a:spLocks noChangeShapeType="1"/>
            </p:cNvSpPr>
            <p:nvPr/>
          </p:nvSpPr>
          <p:spPr bwMode="auto">
            <a:xfrm>
              <a:off x="1920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2" name="Line 86"/>
            <p:cNvSpPr>
              <a:spLocks noChangeShapeType="1"/>
            </p:cNvSpPr>
            <p:nvPr/>
          </p:nvSpPr>
          <p:spPr bwMode="auto">
            <a:xfrm>
              <a:off x="1920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3" name="Line 87"/>
            <p:cNvSpPr>
              <a:spLocks noChangeShapeType="1"/>
            </p:cNvSpPr>
            <p:nvPr/>
          </p:nvSpPr>
          <p:spPr bwMode="auto">
            <a:xfrm>
              <a:off x="1920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4" name="Line 88"/>
            <p:cNvSpPr>
              <a:spLocks noChangeShapeType="1"/>
            </p:cNvSpPr>
            <p:nvPr/>
          </p:nvSpPr>
          <p:spPr bwMode="auto">
            <a:xfrm>
              <a:off x="1920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5" name="Line 89"/>
            <p:cNvSpPr>
              <a:spLocks noChangeShapeType="1"/>
            </p:cNvSpPr>
            <p:nvPr/>
          </p:nvSpPr>
          <p:spPr bwMode="auto">
            <a:xfrm>
              <a:off x="192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6" name="Line 90"/>
            <p:cNvSpPr>
              <a:spLocks noChangeShapeType="1"/>
            </p:cNvSpPr>
            <p:nvPr/>
          </p:nvSpPr>
          <p:spPr bwMode="auto">
            <a:xfrm>
              <a:off x="216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7" name="Line 91"/>
            <p:cNvSpPr>
              <a:spLocks noChangeShapeType="1"/>
            </p:cNvSpPr>
            <p:nvPr/>
          </p:nvSpPr>
          <p:spPr bwMode="auto">
            <a:xfrm>
              <a:off x="240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8" name="Line 92"/>
            <p:cNvSpPr>
              <a:spLocks noChangeShapeType="1"/>
            </p:cNvSpPr>
            <p:nvPr/>
          </p:nvSpPr>
          <p:spPr bwMode="auto">
            <a:xfrm>
              <a:off x="264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49" name="Line 93"/>
            <p:cNvSpPr>
              <a:spLocks noChangeShapeType="1"/>
            </p:cNvSpPr>
            <p:nvPr/>
          </p:nvSpPr>
          <p:spPr bwMode="auto">
            <a:xfrm flipH="1">
              <a:off x="480" y="182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0" name="Line 94"/>
            <p:cNvSpPr>
              <a:spLocks noChangeShapeType="1"/>
            </p:cNvSpPr>
            <p:nvPr/>
          </p:nvSpPr>
          <p:spPr bwMode="auto">
            <a:xfrm>
              <a:off x="1200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1" name="Line 95"/>
            <p:cNvSpPr>
              <a:spLocks noChangeShapeType="1"/>
            </p:cNvSpPr>
            <p:nvPr/>
          </p:nvSpPr>
          <p:spPr bwMode="auto">
            <a:xfrm>
              <a:off x="1200" y="1824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52" name="Text Box 96"/>
            <p:cNvSpPr txBox="1">
              <a:spLocks noChangeArrowheads="1"/>
            </p:cNvSpPr>
            <p:nvPr/>
          </p:nvSpPr>
          <p:spPr bwMode="auto">
            <a:xfrm>
              <a:off x="192" y="1939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kiri</a:t>
              </a:r>
            </a:p>
          </p:txBody>
        </p:sp>
        <p:sp>
          <p:nvSpPr>
            <p:cNvPr id="147553" name="Text Box 97"/>
            <p:cNvSpPr txBox="1">
              <a:spLocks noChangeArrowheads="1"/>
            </p:cNvSpPr>
            <p:nvPr/>
          </p:nvSpPr>
          <p:spPr bwMode="auto">
            <a:xfrm>
              <a:off x="912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47554" name="Text Box 98"/>
            <p:cNvSpPr txBox="1">
              <a:spLocks noChangeArrowheads="1"/>
            </p:cNvSpPr>
            <p:nvPr/>
          </p:nvSpPr>
          <p:spPr bwMode="auto">
            <a:xfrm>
              <a:off x="2208" y="1939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7555" name="Text Box 99"/>
            <p:cNvSpPr txBox="1">
              <a:spLocks noChangeArrowheads="1"/>
            </p:cNvSpPr>
            <p:nvPr/>
          </p:nvSpPr>
          <p:spPr bwMode="auto">
            <a:xfrm>
              <a:off x="192" y="2803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  <p:sp>
          <p:nvSpPr>
            <p:cNvPr id="147556" name="Text Box 100"/>
            <p:cNvSpPr txBox="1">
              <a:spLocks noChangeArrowheads="1"/>
            </p:cNvSpPr>
            <p:nvPr/>
          </p:nvSpPr>
          <p:spPr bwMode="auto">
            <a:xfrm>
              <a:off x="1056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4</a:t>
              </a:r>
            </a:p>
          </p:txBody>
        </p:sp>
        <p:sp>
          <p:nvSpPr>
            <p:cNvPr id="147557" name="Text Box 101"/>
            <p:cNvSpPr txBox="1">
              <a:spLocks noChangeArrowheads="1"/>
            </p:cNvSpPr>
            <p:nvPr/>
          </p:nvSpPr>
          <p:spPr bwMode="auto">
            <a:xfrm>
              <a:off x="1968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5</a:t>
              </a:r>
            </a:p>
          </p:txBody>
        </p:sp>
      </p:grpSp>
      <p:sp>
        <p:nvSpPr>
          <p:cNvPr id="147558" name="Line 102"/>
          <p:cNvSpPr>
            <a:spLocks noChangeShapeType="1"/>
          </p:cNvSpPr>
          <p:nvPr/>
        </p:nvSpPr>
        <p:spPr bwMode="auto">
          <a:xfrm>
            <a:off x="22860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59" name="Line 103"/>
          <p:cNvSpPr>
            <a:spLocks noChangeShapeType="1"/>
          </p:cNvSpPr>
          <p:nvPr/>
        </p:nvSpPr>
        <p:spPr bwMode="auto">
          <a:xfrm>
            <a:off x="2286000" y="4419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560" name="Group 104"/>
          <p:cNvGrpSpPr>
            <a:grpSpLocks/>
          </p:cNvGrpSpPr>
          <p:nvPr/>
        </p:nvGrpSpPr>
        <p:grpSpPr bwMode="auto">
          <a:xfrm>
            <a:off x="1600200" y="4860926"/>
            <a:ext cx="2667000" cy="1692275"/>
            <a:chOff x="48" y="3062"/>
            <a:chExt cx="1680" cy="1066"/>
          </a:xfrm>
        </p:grpSpPr>
        <p:sp>
          <p:nvSpPr>
            <p:cNvPr id="147561" name="Rectangle 105"/>
            <p:cNvSpPr>
              <a:spLocks noChangeArrowheads="1"/>
            </p:cNvSpPr>
            <p:nvPr/>
          </p:nvSpPr>
          <p:spPr bwMode="auto">
            <a:xfrm>
              <a:off x="624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7562" name="Rectangle 106"/>
            <p:cNvSpPr>
              <a:spLocks noChangeArrowheads="1"/>
            </p:cNvSpPr>
            <p:nvPr/>
          </p:nvSpPr>
          <p:spPr bwMode="auto">
            <a:xfrm>
              <a:off x="384" y="3683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7563" name="Rectangle 107"/>
            <p:cNvSpPr>
              <a:spLocks noChangeArrowheads="1"/>
            </p:cNvSpPr>
            <p:nvPr/>
          </p:nvSpPr>
          <p:spPr bwMode="auto">
            <a:xfrm>
              <a:off x="144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7564" name="Rectangle 108"/>
            <p:cNvSpPr>
              <a:spLocks noChangeArrowheads="1"/>
            </p:cNvSpPr>
            <p:nvPr/>
          </p:nvSpPr>
          <p:spPr bwMode="auto">
            <a:xfrm>
              <a:off x="62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7565" name="Rectangle 109"/>
            <p:cNvSpPr>
              <a:spLocks noChangeArrowheads="1"/>
            </p:cNvSpPr>
            <p:nvPr/>
          </p:nvSpPr>
          <p:spPr bwMode="auto">
            <a:xfrm>
              <a:off x="38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7566" name="Rectangle 110"/>
            <p:cNvSpPr>
              <a:spLocks noChangeArrowheads="1"/>
            </p:cNvSpPr>
            <p:nvPr/>
          </p:nvSpPr>
          <p:spPr bwMode="auto">
            <a:xfrm>
              <a:off x="14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7567" name="Rectangle 111"/>
            <p:cNvSpPr>
              <a:spLocks noChangeArrowheads="1"/>
            </p:cNvSpPr>
            <p:nvPr/>
          </p:nvSpPr>
          <p:spPr bwMode="auto">
            <a:xfrm>
              <a:off x="62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7568" name="Rectangle 112"/>
            <p:cNvSpPr>
              <a:spLocks noChangeArrowheads="1"/>
            </p:cNvSpPr>
            <p:nvPr/>
          </p:nvSpPr>
          <p:spPr bwMode="auto">
            <a:xfrm>
              <a:off x="38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7569" name="Rectangle 113"/>
            <p:cNvSpPr>
              <a:spLocks noChangeArrowheads="1"/>
            </p:cNvSpPr>
            <p:nvPr/>
          </p:nvSpPr>
          <p:spPr bwMode="auto">
            <a:xfrm>
              <a:off x="14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7570" name="Line 114"/>
            <p:cNvSpPr>
              <a:spLocks noChangeShapeType="1"/>
            </p:cNvSpPr>
            <p:nvPr/>
          </p:nvSpPr>
          <p:spPr bwMode="auto">
            <a:xfrm>
              <a:off x="144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1" name="Line 115"/>
            <p:cNvSpPr>
              <a:spLocks noChangeShapeType="1"/>
            </p:cNvSpPr>
            <p:nvPr/>
          </p:nvSpPr>
          <p:spPr bwMode="auto">
            <a:xfrm>
              <a:off x="144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2" name="Line 116"/>
            <p:cNvSpPr>
              <a:spLocks noChangeShapeType="1"/>
            </p:cNvSpPr>
            <p:nvPr/>
          </p:nvSpPr>
          <p:spPr bwMode="auto">
            <a:xfrm>
              <a:off x="144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3" name="Line 117"/>
            <p:cNvSpPr>
              <a:spLocks noChangeShapeType="1"/>
            </p:cNvSpPr>
            <p:nvPr/>
          </p:nvSpPr>
          <p:spPr bwMode="auto">
            <a:xfrm>
              <a:off x="144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4" name="Line 118"/>
            <p:cNvSpPr>
              <a:spLocks noChangeShapeType="1"/>
            </p:cNvSpPr>
            <p:nvPr/>
          </p:nvSpPr>
          <p:spPr bwMode="auto">
            <a:xfrm>
              <a:off x="144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5" name="Line 119"/>
            <p:cNvSpPr>
              <a:spLocks noChangeShapeType="1"/>
            </p:cNvSpPr>
            <p:nvPr/>
          </p:nvSpPr>
          <p:spPr bwMode="auto">
            <a:xfrm>
              <a:off x="384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6" name="Line 120"/>
            <p:cNvSpPr>
              <a:spLocks noChangeShapeType="1"/>
            </p:cNvSpPr>
            <p:nvPr/>
          </p:nvSpPr>
          <p:spPr bwMode="auto">
            <a:xfrm>
              <a:off x="624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7" name="Line 121"/>
            <p:cNvSpPr>
              <a:spLocks noChangeShapeType="1"/>
            </p:cNvSpPr>
            <p:nvPr/>
          </p:nvSpPr>
          <p:spPr bwMode="auto">
            <a:xfrm>
              <a:off x="864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78" name="Rectangle 122"/>
            <p:cNvSpPr>
              <a:spLocks noChangeArrowheads="1"/>
            </p:cNvSpPr>
            <p:nvPr/>
          </p:nvSpPr>
          <p:spPr bwMode="auto">
            <a:xfrm>
              <a:off x="148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7579" name="Rectangle 123"/>
            <p:cNvSpPr>
              <a:spLocks noChangeArrowheads="1"/>
            </p:cNvSpPr>
            <p:nvPr/>
          </p:nvSpPr>
          <p:spPr bwMode="auto">
            <a:xfrm>
              <a:off x="124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7580" name="Rectangle 124"/>
            <p:cNvSpPr>
              <a:spLocks noChangeArrowheads="1"/>
            </p:cNvSpPr>
            <p:nvPr/>
          </p:nvSpPr>
          <p:spPr bwMode="auto">
            <a:xfrm>
              <a:off x="100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7581" name="Rectangle 125"/>
            <p:cNvSpPr>
              <a:spLocks noChangeArrowheads="1"/>
            </p:cNvSpPr>
            <p:nvPr/>
          </p:nvSpPr>
          <p:spPr bwMode="auto">
            <a:xfrm>
              <a:off x="148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7582" name="Rectangle 126"/>
            <p:cNvSpPr>
              <a:spLocks noChangeArrowheads="1"/>
            </p:cNvSpPr>
            <p:nvPr/>
          </p:nvSpPr>
          <p:spPr bwMode="auto">
            <a:xfrm>
              <a:off x="124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7583" name="Rectangle 127"/>
            <p:cNvSpPr>
              <a:spLocks noChangeArrowheads="1"/>
            </p:cNvSpPr>
            <p:nvPr/>
          </p:nvSpPr>
          <p:spPr bwMode="auto">
            <a:xfrm>
              <a:off x="148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7584" name="Rectangle 128"/>
            <p:cNvSpPr>
              <a:spLocks noChangeArrowheads="1"/>
            </p:cNvSpPr>
            <p:nvPr/>
          </p:nvSpPr>
          <p:spPr bwMode="auto">
            <a:xfrm>
              <a:off x="124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7585" name="Rectangle 129"/>
            <p:cNvSpPr>
              <a:spLocks noChangeArrowheads="1"/>
            </p:cNvSpPr>
            <p:nvPr/>
          </p:nvSpPr>
          <p:spPr bwMode="auto">
            <a:xfrm>
              <a:off x="100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7586" name="Line 130"/>
            <p:cNvSpPr>
              <a:spLocks noChangeShapeType="1"/>
            </p:cNvSpPr>
            <p:nvPr/>
          </p:nvSpPr>
          <p:spPr bwMode="auto">
            <a:xfrm>
              <a:off x="1008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7" name="Line 131"/>
            <p:cNvSpPr>
              <a:spLocks noChangeShapeType="1"/>
            </p:cNvSpPr>
            <p:nvPr/>
          </p:nvSpPr>
          <p:spPr bwMode="auto">
            <a:xfrm>
              <a:off x="1008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8" name="Line 132"/>
            <p:cNvSpPr>
              <a:spLocks noChangeShapeType="1"/>
            </p:cNvSpPr>
            <p:nvPr/>
          </p:nvSpPr>
          <p:spPr bwMode="auto">
            <a:xfrm>
              <a:off x="1008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89" name="Line 133"/>
            <p:cNvSpPr>
              <a:spLocks noChangeShapeType="1"/>
            </p:cNvSpPr>
            <p:nvPr/>
          </p:nvSpPr>
          <p:spPr bwMode="auto">
            <a:xfrm>
              <a:off x="1008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0" name="Line 134"/>
            <p:cNvSpPr>
              <a:spLocks noChangeShapeType="1"/>
            </p:cNvSpPr>
            <p:nvPr/>
          </p:nvSpPr>
          <p:spPr bwMode="auto">
            <a:xfrm>
              <a:off x="100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1" name="Line 135"/>
            <p:cNvSpPr>
              <a:spLocks noChangeShapeType="1"/>
            </p:cNvSpPr>
            <p:nvPr/>
          </p:nvSpPr>
          <p:spPr bwMode="auto">
            <a:xfrm>
              <a:off x="124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2" name="Line 136"/>
            <p:cNvSpPr>
              <a:spLocks noChangeShapeType="1"/>
            </p:cNvSpPr>
            <p:nvPr/>
          </p:nvSpPr>
          <p:spPr bwMode="auto">
            <a:xfrm>
              <a:off x="148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3" name="Line 137"/>
            <p:cNvSpPr>
              <a:spLocks noChangeShapeType="1"/>
            </p:cNvSpPr>
            <p:nvPr/>
          </p:nvSpPr>
          <p:spPr bwMode="auto">
            <a:xfrm>
              <a:off x="172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94" name="Text Box 138"/>
            <p:cNvSpPr txBox="1">
              <a:spLocks noChangeArrowheads="1"/>
            </p:cNvSpPr>
            <p:nvPr/>
          </p:nvSpPr>
          <p:spPr bwMode="auto">
            <a:xfrm>
              <a:off x="48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47595" name="Text Box 139"/>
            <p:cNvSpPr txBox="1">
              <a:spLocks noChangeArrowheads="1"/>
            </p:cNvSpPr>
            <p:nvPr/>
          </p:nvSpPr>
          <p:spPr bwMode="auto">
            <a:xfrm>
              <a:off x="912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7596" name="Text Box 140"/>
            <p:cNvSpPr txBox="1">
              <a:spLocks noChangeArrowheads="1"/>
            </p:cNvSpPr>
            <p:nvPr/>
          </p:nvSpPr>
          <p:spPr bwMode="auto">
            <a:xfrm>
              <a:off x="192" y="3926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5</a:t>
              </a:r>
            </a:p>
          </p:txBody>
        </p:sp>
        <p:sp>
          <p:nvSpPr>
            <p:cNvPr id="147597" name="Text Box 141"/>
            <p:cNvSpPr txBox="1">
              <a:spLocks noChangeArrowheads="1"/>
            </p:cNvSpPr>
            <p:nvPr/>
          </p:nvSpPr>
          <p:spPr bwMode="auto">
            <a:xfrm>
              <a:off x="1056" y="3955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7</a:t>
              </a:r>
            </a:p>
          </p:txBody>
        </p:sp>
        <p:sp>
          <p:nvSpPr>
            <p:cNvPr id="147598" name="Rectangle 142"/>
            <p:cNvSpPr>
              <a:spLocks noChangeArrowheads="1"/>
            </p:cNvSpPr>
            <p:nvPr/>
          </p:nvSpPr>
          <p:spPr bwMode="auto">
            <a:xfrm>
              <a:off x="1008" y="347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</p:grpSp>
      <p:sp>
        <p:nvSpPr>
          <p:cNvPr id="147599" name="Line 143"/>
          <p:cNvSpPr>
            <a:spLocks noChangeShapeType="1"/>
          </p:cNvSpPr>
          <p:nvPr/>
        </p:nvSpPr>
        <p:spPr bwMode="auto">
          <a:xfrm>
            <a:off x="4419600" y="2362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600" name="Line 144"/>
          <p:cNvSpPr>
            <a:spLocks noChangeShapeType="1"/>
          </p:cNvSpPr>
          <p:nvPr/>
        </p:nvSpPr>
        <p:spPr bwMode="auto">
          <a:xfrm>
            <a:off x="1524000" y="5029200"/>
            <a:ext cx="1524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601" name="Line 145"/>
          <p:cNvSpPr>
            <a:spLocks noChangeShapeType="1"/>
          </p:cNvSpPr>
          <p:nvPr/>
        </p:nvSpPr>
        <p:spPr bwMode="auto">
          <a:xfrm flipV="1">
            <a:off x="1524000" y="5029200"/>
            <a:ext cx="1447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600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600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sz="600" b="1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sz="600" b="1">
              <a:latin typeface="Comic Sans MS" panose="030F0702030302020204" pitchFamily="66" charset="0"/>
            </a:endParaRPr>
          </a:p>
        </p:txBody>
      </p:sp>
      <p:grpSp>
        <p:nvGrpSpPr>
          <p:cNvPr id="148485" name="Group 5"/>
          <p:cNvGrpSpPr>
            <a:grpSpLocks/>
          </p:cNvGrpSpPr>
          <p:nvPr/>
        </p:nvGrpSpPr>
        <p:grpSpPr bwMode="auto">
          <a:xfrm>
            <a:off x="2971800" y="1219201"/>
            <a:ext cx="1295400" cy="1692275"/>
            <a:chOff x="912" y="3062"/>
            <a:chExt cx="816" cy="1066"/>
          </a:xfrm>
        </p:grpSpPr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148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124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100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148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124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148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124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>
              <a:off x="100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1008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1008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>
              <a:off x="1008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>
              <a:off x="1008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>
              <a:off x="100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24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>
              <a:off x="148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1" name="Line 21"/>
            <p:cNvSpPr>
              <a:spLocks noChangeShapeType="1"/>
            </p:cNvSpPr>
            <p:nvPr/>
          </p:nvSpPr>
          <p:spPr bwMode="auto">
            <a:xfrm>
              <a:off x="172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912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1056" y="3955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7</a:t>
              </a:r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1008" y="347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</p:grpSp>
      <p:grpSp>
        <p:nvGrpSpPr>
          <p:cNvPr id="148505" name="Group 25"/>
          <p:cNvGrpSpPr>
            <a:grpSpLocks/>
          </p:cNvGrpSpPr>
          <p:nvPr/>
        </p:nvGrpSpPr>
        <p:grpSpPr bwMode="auto">
          <a:xfrm>
            <a:off x="1905000" y="2895600"/>
            <a:ext cx="3962400" cy="1874838"/>
            <a:chOff x="240" y="1824"/>
            <a:chExt cx="2496" cy="1181"/>
          </a:xfrm>
        </p:grpSpPr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72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8507" name="Rectangle 27"/>
            <p:cNvSpPr>
              <a:spLocks noChangeArrowheads="1"/>
            </p:cNvSpPr>
            <p:nvPr/>
          </p:nvSpPr>
          <p:spPr bwMode="auto">
            <a:xfrm>
              <a:off x="48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24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8509" name="Rectangle 29"/>
            <p:cNvSpPr>
              <a:spLocks noChangeArrowheads="1"/>
            </p:cNvSpPr>
            <p:nvPr/>
          </p:nvSpPr>
          <p:spPr bwMode="auto">
            <a:xfrm>
              <a:off x="72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8510" name="Rectangle 30"/>
            <p:cNvSpPr>
              <a:spLocks noChangeArrowheads="1"/>
            </p:cNvSpPr>
            <p:nvPr/>
          </p:nvSpPr>
          <p:spPr bwMode="auto">
            <a:xfrm>
              <a:off x="480" y="2336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24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72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48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8514" name="Rectangle 34"/>
            <p:cNvSpPr>
              <a:spLocks noChangeArrowheads="1"/>
            </p:cNvSpPr>
            <p:nvPr/>
          </p:nvSpPr>
          <p:spPr bwMode="auto">
            <a:xfrm>
              <a:off x="24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240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>
              <a:off x="240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>
              <a:off x="240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40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>
              <a:off x="24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0" name="Line 40"/>
            <p:cNvSpPr>
              <a:spLocks noChangeShapeType="1"/>
            </p:cNvSpPr>
            <p:nvPr/>
          </p:nvSpPr>
          <p:spPr bwMode="auto">
            <a:xfrm>
              <a:off x="48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>
              <a:off x="72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96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3" name="Rectangle 43"/>
            <p:cNvSpPr>
              <a:spLocks noChangeArrowheads="1"/>
            </p:cNvSpPr>
            <p:nvPr/>
          </p:nvSpPr>
          <p:spPr bwMode="auto">
            <a:xfrm>
              <a:off x="158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8524" name="Rectangle 44"/>
            <p:cNvSpPr>
              <a:spLocks noChangeArrowheads="1"/>
            </p:cNvSpPr>
            <p:nvPr/>
          </p:nvSpPr>
          <p:spPr bwMode="auto">
            <a:xfrm>
              <a:off x="134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8525" name="Rectangle 45"/>
            <p:cNvSpPr>
              <a:spLocks noChangeArrowheads="1"/>
            </p:cNvSpPr>
            <p:nvPr/>
          </p:nvSpPr>
          <p:spPr bwMode="auto">
            <a:xfrm>
              <a:off x="110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8526" name="Rectangle 46"/>
            <p:cNvSpPr>
              <a:spLocks noChangeArrowheads="1"/>
            </p:cNvSpPr>
            <p:nvPr/>
          </p:nvSpPr>
          <p:spPr bwMode="auto">
            <a:xfrm>
              <a:off x="158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8527" name="Rectangle 47"/>
            <p:cNvSpPr>
              <a:spLocks noChangeArrowheads="1"/>
            </p:cNvSpPr>
            <p:nvPr/>
          </p:nvSpPr>
          <p:spPr bwMode="auto">
            <a:xfrm>
              <a:off x="134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8528" name="Rectangle 48"/>
            <p:cNvSpPr>
              <a:spLocks noChangeArrowheads="1"/>
            </p:cNvSpPr>
            <p:nvPr/>
          </p:nvSpPr>
          <p:spPr bwMode="auto">
            <a:xfrm>
              <a:off x="110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8529" name="Rectangle 49"/>
            <p:cNvSpPr>
              <a:spLocks noChangeArrowheads="1"/>
            </p:cNvSpPr>
            <p:nvPr/>
          </p:nvSpPr>
          <p:spPr bwMode="auto">
            <a:xfrm>
              <a:off x="158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8530" name="Rectangle 50"/>
            <p:cNvSpPr>
              <a:spLocks noChangeArrowheads="1"/>
            </p:cNvSpPr>
            <p:nvPr/>
          </p:nvSpPr>
          <p:spPr bwMode="auto">
            <a:xfrm>
              <a:off x="134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8531" name="Rectangle 51"/>
            <p:cNvSpPr>
              <a:spLocks noChangeArrowheads="1"/>
            </p:cNvSpPr>
            <p:nvPr/>
          </p:nvSpPr>
          <p:spPr bwMode="auto">
            <a:xfrm>
              <a:off x="1104" y="211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8532" name="Line 52"/>
            <p:cNvSpPr>
              <a:spLocks noChangeShapeType="1"/>
            </p:cNvSpPr>
            <p:nvPr/>
          </p:nvSpPr>
          <p:spPr bwMode="auto">
            <a:xfrm>
              <a:off x="1104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3" name="Line 53"/>
            <p:cNvSpPr>
              <a:spLocks noChangeShapeType="1"/>
            </p:cNvSpPr>
            <p:nvPr/>
          </p:nvSpPr>
          <p:spPr bwMode="auto">
            <a:xfrm>
              <a:off x="1104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4" name="Line 54"/>
            <p:cNvSpPr>
              <a:spLocks noChangeShapeType="1"/>
            </p:cNvSpPr>
            <p:nvPr/>
          </p:nvSpPr>
          <p:spPr bwMode="auto">
            <a:xfrm>
              <a:off x="1104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5" name="Line 55"/>
            <p:cNvSpPr>
              <a:spLocks noChangeShapeType="1"/>
            </p:cNvSpPr>
            <p:nvPr/>
          </p:nvSpPr>
          <p:spPr bwMode="auto">
            <a:xfrm>
              <a:off x="110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6" name="Line 56"/>
            <p:cNvSpPr>
              <a:spLocks noChangeShapeType="1"/>
            </p:cNvSpPr>
            <p:nvPr/>
          </p:nvSpPr>
          <p:spPr bwMode="auto">
            <a:xfrm>
              <a:off x="110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7" name="Line 57"/>
            <p:cNvSpPr>
              <a:spLocks noChangeShapeType="1"/>
            </p:cNvSpPr>
            <p:nvPr/>
          </p:nvSpPr>
          <p:spPr bwMode="auto">
            <a:xfrm>
              <a:off x="134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8" name="Line 58"/>
            <p:cNvSpPr>
              <a:spLocks noChangeShapeType="1"/>
            </p:cNvSpPr>
            <p:nvPr/>
          </p:nvSpPr>
          <p:spPr bwMode="auto">
            <a:xfrm>
              <a:off x="158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9" name="Line 59"/>
            <p:cNvSpPr>
              <a:spLocks noChangeShapeType="1"/>
            </p:cNvSpPr>
            <p:nvPr/>
          </p:nvSpPr>
          <p:spPr bwMode="auto">
            <a:xfrm>
              <a:off x="182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40" name="Rectangle 60"/>
            <p:cNvSpPr>
              <a:spLocks noChangeArrowheads="1"/>
            </p:cNvSpPr>
            <p:nvPr/>
          </p:nvSpPr>
          <p:spPr bwMode="auto">
            <a:xfrm>
              <a:off x="2496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8541" name="Rectangle 61"/>
            <p:cNvSpPr>
              <a:spLocks noChangeArrowheads="1"/>
            </p:cNvSpPr>
            <p:nvPr/>
          </p:nvSpPr>
          <p:spPr bwMode="auto">
            <a:xfrm>
              <a:off x="2256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8542" name="Rectangle 62"/>
            <p:cNvSpPr>
              <a:spLocks noChangeArrowheads="1"/>
            </p:cNvSpPr>
            <p:nvPr/>
          </p:nvSpPr>
          <p:spPr bwMode="auto">
            <a:xfrm>
              <a:off x="2016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8543" name="Rectangle 63"/>
            <p:cNvSpPr>
              <a:spLocks noChangeArrowheads="1"/>
            </p:cNvSpPr>
            <p:nvPr/>
          </p:nvSpPr>
          <p:spPr bwMode="auto">
            <a:xfrm>
              <a:off x="249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8544" name="Rectangle 64"/>
            <p:cNvSpPr>
              <a:spLocks noChangeArrowheads="1"/>
            </p:cNvSpPr>
            <p:nvPr/>
          </p:nvSpPr>
          <p:spPr bwMode="auto">
            <a:xfrm>
              <a:off x="225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8545" name="Rectangle 65"/>
            <p:cNvSpPr>
              <a:spLocks noChangeArrowheads="1"/>
            </p:cNvSpPr>
            <p:nvPr/>
          </p:nvSpPr>
          <p:spPr bwMode="auto">
            <a:xfrm>
              <a:off x="201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8546" name="Rectangle 66"/>
            <p:cNvSpPr>
              <a:spLocks noChangeArrowheads="1"/>
            </p:cNvSpPr>
            <p:nvPr/>
          </p:nvSpPr>
          <p:spPr bwMode="auto">
            <a:xfrm>
              <a:off x="249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8547" name="Rectangle 67"/>
            <p:cNvSpPr>
              <a:spLocks noChangeArrowheads="1"/>
            </p:cNvSpPr>
            <p:nvPr/>
          </p:nvSpPr>
          <p:spPr bwMode="auto">
            <a:xfrm>
              <a:off x="225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8548" name="Rectangle 68"/>
            <p:cNvSpPr>
              <a:spLocks noChangeArrowheads="1"/>
            </p:cNvSpPr>
            <p:nvPr/>
          </p:nvSpPr>
          <p:spPr bwMode="auto">
            <a:xfrm>
              <a:off x="201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8549" name="Line 69"/>
            <p:cNvSpPr>
              <a:spLocks noChangeShapeType="1"/>
            </p:cNvSpPr>
            <p:nvPr/>
          </p:nvSpPr>
          <p:spPr bwMode="auto">
            <a:xfrm>
              <a:off x="2016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0" name="Line 70"/>
            <p:cNvSpPr>
              <a:spLocks noChangeShapeType="1"/>
            </p:cNvSpPr>
            <p:nvPr/>
          </p:nvSpPr>
          <p:spPr bwMode="auto">
            <a:xfrm>
              <a:off x="2016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1" name="Line 71"/>
            <p:cNvSpPr>
              <a:spLocks noChangeShapeType="1"/>
            </p:cNvSpPr>
            <p:nvPr/>
          </p:nvSpPr>
          <p:spPr bwMode="auto">
            <a:xfrm>
              <a:off x="2016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2" name="Line 72"/>
            <p:cNvSpPr>
              <a:spLocks noChangeShapeType="1"/>
            </p:cNvSpPr>
            <p:nvPr/>
          </p:nvSpPr>
          <p:spPr bwMode="auto">
            <a:xfrm>
              <a:off x="2016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3" name="Line 73"/>
            <p:cNvSpPr>
              <a:spLocks noChangeShapeType="1"/>
            </p:cNvSpPr>
            <p:nvPr/>
          </p:nvSpPr>
          <p:spPr bwMode="auto">
            <a:xfrm>
              <a:off x="2016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4" name="Line 74"/>
            <p:cNvSpPr>
              <a:spLocks noChangeShapeType="1"/>
            </p:cNvSpPr>
            <p:nvPr/>
          </p:nvSpPr>
          <p:spPr bwMode="auto">
            <a:xfrm>
              <a:off x="2256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5" name="Line 75"/>
            <p:cNvSpPr>
              <a:spLocks noChangeShapeType="1"/>
            </p:cNvSpPr>
            <p:nvPr/>
          </p:nvSpPr>
          <p:spPr bwMode="auto">
            <a:xfrm>
              <a:off x="2496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6" name="Line 76"/>
            <p:cNvSpPr>
              <a:spLocks noChangeShapeType="1"/>
            </p:cNvSpPr>
            <p:nvPr/>
          </p:nvSpPr>
          <p:spPr bwMode="auto">
            <a:xfrm>
              <a:off x="2736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7" name="Line 77"/>
            <p:cNvSpPr>
              <a:spLocks noChangeShapeType="1"/>
            </p:cNvSpPr>
            <p:nvPr/>
          </p:nvSpPr>
          <p:spPr bwMode="auto">
            <a:xfrm flipH="1">
              <a:off x="576" y="182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8" name="Line 78"/>
            <p:cNvSpPr>
              <a:spLocks noChangeShapeType="1"/>
            </p:cNvSpPr>
            <p:nvPr/>
          </p:nvSpPr>
          <p:spPr bwMode="auto">
            <a:xfrm>
              <a:off x="129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9" name="Line 79"/>
            <p:cNvSpPr>
              <a:spLocks noChangeShapeType="1"/>
            </p:cNvSpPr>
            <p:nvPr/>
          </p:nvSpPr>
          <p:spPr bwMode="auto">
            <a:xfrm>
              <a:off x="1296" y="1824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0" name="Text Box 80"/>
            <p:cNvSpPr txBox="1">
              <a:spLocks noChangeArrowheads="1"/>
            </p:cNvSpPr>
            <p:nvPr/>
          </p:nvSpPr>
          <p:spPr bwMode="auto">
            <a:xfrm>
              <a:off x="288" y="1939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48561" name="Text Box 81"/>
            <p:cNvSpPr txBox="1">
              <a:spLocks noChangeArrowheads="1"/>
            </p:cNvSpPr>
            <p:nvPr/>
          </p:nvSpPr>
          <p:spPr bwMode="auto">
            <a:xfrm>
              <a:off x="1008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2304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bawah</a:t>
              </a:r>
            </a:p>
          </p:txBody>
        </p:sp>
        <p:sp>
          <p:nvSpPr>
            <p:cNvPr id="148563" name="Text Box 83"/>
            <p:cNvSpPr txBox="1">
              <a:spLocks noChangeArrowheads="1"/>
            </p:cNvSpPr>
            <p:nvPr/>
          </p:nvSpPr>
          <p:spPr bwMode="auto">
            <a:xfrm>
              <a:off x="288" y="2803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8</a:t>
              </a:r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152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064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</p:grpSp>
      <p:sp>
        <p:nvSpPr>
          <p:cNvPr id="148566" name="Oval 86"/>
          <p:cNvSpPr>
            <a:spLocks noChangeArrowheads="1"/>
          </p:cNvSpPr>
          <p:nvPr/>
        </p:nvSpPr>
        <p:spPr bwMode="auto">
          <a:xfrm>
            <a:off x="1676400" y="2971800"/>
            <a:ext cx="1524000" cy="1905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7" name="Text Box 87"/>
          <p:cNvSpPr txBox="1">
            <a:spLocks noChangeArrowheads="1"/>
          </p:cNvSpPr>
          <p:nvPr/>
        </p:nvSpPr>
        <p:spPr bwMode="auto">
          <a:xfrm>
            <a:off x="1219200" y="5098255"/>
            <a:ext cx="1013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dirty="0" err="1"/>
              <a:t>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urutan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penyelesaian</a:t>
            </a:r>
            <a:r>
              <a:rPr lang="en-US" altLang="en-US" sz="2400" dirty="0"/>
              <a:t> game 8-puzzle </a:t>
            </a:r>
            <a:r>
              <a:rPr lang="en-US" altLang="en-US" sz="2400" dirty="0" err="1"/>
              <a:t>diatas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 </a:t>
            </a:r>
            <a:r>
              <a:rPr lang="en-US" altLang="en-US" sz="2400" i="1" dirty="0"/>
              <a:t>Simple Hill Climbing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menghitung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menempati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yang BENAR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KIRI, ATAS, KANAN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terakhir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8.</a:t>
            </a:r>
          </a:p>
        </p:txBody>
      </p:sp>
    </p:spTree>
    <p:extLst>
      <p:ext uri="{BB962C8B-B14F-4D97-AF65-F5344CB8AC3E}">
        <p14:creationId xmlns:p14="http://schemas.microsoft.com/office/powerpoint/2010/main" val="15497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7189"/>
            <a:ext cx="8229600" cy="901700"/>
          </a:xfrm>
        </p:spPr>
        <p:txBody>
          <a:bodyPr>
            <a:normAutofit/>
          </a:bodyPr>
          <a:lstStyle/>
          <a:p>
            <a:r>
              <a:rPr lang="en-US" altLang="en-US" sz="4000" i="1" dirty="0" smtClean="0">
                <a:latin typeface="+mn-lt"/>
              </a:rPr>
              <a:t>Steepest-Ascent </a:t>
            </a:r>
            <a:r>
              <a:rPr lang="en-US" altLang="en-US" sz="4000" i="1" dirty="0">
                <a:latin typeface="+mn-lt"/>
              </a:rPr>
              <a:t>Hill </a:t>
            </a:r>
            <a:r>
              <a:rPr lang="en-US" altLang="en-US" sz="4000" i="1" dirty="0" smtClean="0">
                <a:latin typeface="+mn-lt"/>
              </a:rPr>
              <a:t>Climbing</a:t>
            </a:r>
            <a:endParaRPr lang="en-US" altLang="en-US" sz="4000" i="1" dirty="0">
              <a:latin typeface="+mn-lt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7391400" cy="414338"/>
          </a:xfrm>
        </p:spPr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latin typeface="Comic Sans MS" panose="030F0702030302020204" pitchFamily="66" charset="0"/>
              </a:rPr>
              <a:t>Keadaan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Awal</a:t>
            </a:r>
            <a:r>
              <a:rPr lang="en-US" altLang="en-US" sz="1800" dirty="0">
                <a:latin typeface="Comic Sans MS" panose="030F0702030302020204" pitchFamily="66" charset="0"/>
              </a:rPr>
              <a:t>			</a:t>
            </a:r>
            <a:r>
              <a:rPr lang="en-US" altLang="en-US" sz="1800" dirty="0" err="1">
                <a:latin typeface="Comic Sans MS" panose="030F0702030302020204" pitchFamily="66" charset="0"/>
              </a:rPr>
              <a:t>Tujuan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1800" b="1" dirty="0">
              <a:latin typeface="Comic Sans MS" panose="030F0702030302020204" pitchFamily="66" charset="0"/>
            </a:endParaRPr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1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49508" name="Group 4"/>
          <p:cNvGraphicFramePr>
            <a:graphicFrameLocks noGrp="1"/>
          </p:cNvGraphicFramePr>
          <p:nvPr>
            <p:ph sz="quarter" idx="2"/>
          </p:nvPr>
        </p:nvGraphicFramePr>
        <p:xfrm>
          <a:off x="2819400" y="1711326"/>
          <a:ext cx="1143000" cy="1096963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27" name="Group 23"/>
          <p:cNvGraphicFramePr>
            <a:graphicFrameLocks noGrp="1"/>
          </p:cNvGraphicFramePr>
          <p:nvPr>
            <p:ph sz="quarter" idx="3"/>
          </p:nvPr>
        </p:nvGraphicFramePr>
        <p:xfrm>
          <a:off x="6400800" y="1711326"/>
          <a:ext cx="1143000" cy="1133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9545" name="Group 41"/>
          <p:cNvGrpSpPr>
            <a:grpSpLocks/>
          </p:cNvGrpSpPr>
          <p:nvPr/>
        </p:nvGrpSpPr>
        <p:grpSpPr bwMode="auto">
          <a:xfrm>
            <a:off x="1752600" y="2895600"/>
            <a:ext cx="3962400" cy="1874838"/>
            <a:chOff x="144" y="1824"/>
            <a:chExt cx="2496" cy="1181"/>
          </a:xfrm>
        </p:grpSpPr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62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9547" name="Rectangle 43"/>
            <p:cNvSpPr>
              <a:spLocks noChangeArrowheads="1"/>
            </p:cNvSpPr>
            <p:nvPr/>
          </p:nvSpPr>
          <p:spPr bwMode="auto">
            <a:xfrm>
              <a:off x="38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144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62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38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9551" name="Rectangle 47"/>
            <p:cNvSpPr>
              <a:spLocks noChangeArrowheads="1"/>
            </p:cNvSpPr>
            <p:nvPr/>
          </p:nvSpPr>
          <p:spPr bwMode="auto">
            <a:xfrm>
              <a:off x="14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9552" name="Rectangle 48"/>
            <p:cNvSpPr>
              <a:spLocks noChangeArrowheads="1"/>
            </p:cNvSpPr>
            <p:nvPr/>
          </p:nvSpPr>
          <p:spPr bwMode="auto">
            <a:xfrm>
              <a:off x="62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38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9554" name="Rectangle 50"/>
            <p:cNvSpPr>
              <a:spLocks noChangeArrowheads="1"/>
            </p:cNvSpPr>
            <p:nvPr/>
          </p:nvSpPr>
          <p:spPr bwMode="auto">
            <a:xfrm>
              <a:off x="14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9555" name="Line 51"/>
            <p:cNvSpPr>
              <a:spLocks noChangeShapeType="1"/>
            </p:cNvSpPr>
            <p:nvPr/>
          </p:nvSpPr>
          <p:spPr bwMode="auto">
            <a:xfrm>
              <a:off x="144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56" name="Line 52"/>
            <p:cNvSpPr>
              <a:spLocks noChangeShapeType="1"/>
            </p:cNvSpPr>
            <p:nvPr/>
          </p:nvSpPr>
          <p:spPr bwMode="auto">
            <a:xfrm>
              <a:off x="144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57" name="Line 53"/>
            <p:cNvSpPr>
              <a:spLocks noChangeShapeType="1"/>
            </p:cNvSpPr>
            <p:nvPr/>
          </p:nvSpPr>
          <p:spPr bwMode="auto">
            <a:xfrm>
              <a:off x="144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58" name="Line 54"/>
            <p:cNvSpPr>
              <a:spLocks noChangeShapeType="1"/>
            </p:cNvSpPr>
            <p:nvPr/>
          </p:nvSpPr>
          <p:spPr bwMode="auto">
            <a:xfrm>
              <a:off x="14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59" name="Line 55"/>
            <p:cNvSpPr>
              <a:spLocks noChangeShapeType="1"/>
            </p:cNvSpPr>
            <p:nvPr/>
          </p:nvSpPr>
          <p:spPr bwMode="auto">
            <a:xfrm>
              <a:off x="14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60" name="Line 56"/>
            <p:cNvSpPr>
              <a:spLocks noChangeShapeType="1"/>
            </p:cNvSpPr>
            <p:nvPr/>
          </p:nvSpPr>
          <p:spPr bwMode="auto">
            <a:xfrm>
              <a:off x="38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61" name="Line 57"/>
            <p:cNvSpPr>
              <a:spLocks noChangeShapeType="1"/>
            </p:cNvSpPr>
            <p:nvPr/>
          </p:nvSpPr>
          <p:spPr bwMode="auto">
            <a:xfrm>
              <a:off x="62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62" name="Line 58"/>
            <p:cNvSpPr>
              <a:spLocks noChangeShapeType="1"/>
            </p:cNvSpPr>
            <p:nvPr/>
          </p:nvSpPr>
          <p:spPr bwMode="auto">
            <a:xfrm>
              <a:off x="86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1488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1248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9565" name="Rectangle 61"/>
            <p:cNvSpPr>
              <a:spLocks noChangeArrowheads="1"/>
            </p:cNvSpPr>
            <p:nvPr/>
          </p:nvSpPr>
          <p:spPr bwMode="auto">
            <a:xfrm>
              <a:off x="1008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9566" name="Rectangle 62"/>
            <p:cNvSpPr>
              <a:spLocks noChangeArrowheads="1"/>
            </p:cNvSpPr>
            <p:nvPr/>
          </p:nvSpPr>
          <p:spPr bwMode="auto">
            <a:xfrm>
              <a:off x="148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9567" name="Rectangle 63"/>
            <p:cNvSpPr>
              <a:spLocks noChangeArrowheads="1"/>
            </p:cNvSpPr>
            <p:nvPr/>
          </p:nvSpPr>
          <p:spPr bwMode="auto">
            <a:xfrm>
              <a:off x="124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9568" name="Rectangle 64"/>
            <p:cNvSpPr>
              <a:spLocks noChangeArrowheads="1"/>
            </p:cNvSpPr>
            <p:nvPr/>
          </p:nvSpPr>
          <p:spPr bwMode="auto">
            <a:xfrm>
              <a:off x="1008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9569" name="Rectangle 65"/>
            <p:cNvSpPr>
              <a:spLocks noChangeArrowheads="1"/>
            </p:cNvSpPr>
            <p:nvPr/>
          </p:nvSpPr>
          <p:spPr bwMode="auto">
            <a:xfrm>
              <a:off x="148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9570" name="Rectangle 66"/>
            <p:cNvSpPr>
              <a:spLocks noChangeArrowheads="1"/>
            </p:cNvSpPr>
            <p:nvPr/>
          </p:nvSpPr>
          <p:spPr bwMode="auto">
            <a:xfrm>
              <a:off x="124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9571" name="Rectangle 67"/>
            <p:cNvSpPr>
              <a:spLocks noChangeArrowheads="1"/>
            </p:cNvSpPr>
            <p:nvPr/>
          </p:nvSpPr>
          <p:spPr bwMode="auto">
            <a:xfrm>
              <a:off x="1008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9572" name="Line 68"/>
            <p:cNvSpPr>
              <a:spLocks noChangeShapeType="1"/>
            </p:cNvSpPr>
            <p:nvPr/>
          </p:nvSpPr>
          <p:spPr bwMode="auto">
            <a:xfrm>
              <a:off x="1008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3" name="Line 69"/>
            <p:cNvSpPr>
              <a:spLocks noChangeShapeType="1"/>
            </p:cNvSpPr>
            <p:nvPr/>
          </p:nvSpPr>
          <p:spPr bwMode="auto">
            <a:xfrm>
              <a:off x="1008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4" name="Line 70"/>
            <p:cNvSpPr>
              <a:spLocks noChangeShapeType="1"/>
            </p:cNvSpPr>
            <p:nvPr/>
          </p:nvSpPr>
          <p:spPr bwMode="auto">
            <a:xfrm>
              <a:off x="1008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5" name="Line 71"/>
            <p:cNvSpPr>
              <a:spLocks noChangeShapeType="1"/>
            </p:cNvSpPr>
            <p:nvPr/>
          </p:nvSpPr>
          <p:spPr bwMode="auto">
            <a:xfrm>
              <a:off x="1008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6" name="Line 72"/>
            <p:cNvSpPr>
              <a:spLocks noChangeShapeType="1"/>
            </p:cNvSpPr>
            <p:nvPr/>
          </p:nvSpPr>
          <p:spPr bwMode="auto">
            <a:xfrm>
              <a:off x="1008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7" name="Line 73"/>
            <p:cNvSpPr>
              <a:spLocks noChangeShapeType="1"/>
            </p:cNvSpPr>
            <p:nvPr/>
          </p:nvSpPr>
          <p:spPr bwMode="auto">
            <a:xfrm>
              <a:off x="1248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8" name="Line 74"/>
            <p:cNvSpPr>
              <a:spLocks noChangeShapeType="1"/>
            </p:cNvSpPr>
            <p:nvPr/>
          </p:nvSpPr>
          <p:spPr bwMode="auto">
            <a:xfrm>
              <a:off x="1488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79" name="Line 75"/>
            <p:cNvSpPr>
              <a:spLocks noChangeShapeType="1"/>
            </p:cNvSpPr>
            <p:nvPr/>
          </p:nvSpPr>
          <p:spPr bwMode="auto">
            <a:xfrm>
              <a:off x="1728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80" name="Rectangle 76"/>
            <p:cNvSpPr>
              <a:spLocks noChangeArrowheads="1"/>
            </p:cNvSpPr>
            <p:nvPr/>
          </p:nvSpPr>
          <p:spPr bwMode="auto">
            <a:xfrm>
              <a:off x="240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9581" name="Rectangle 77"/>
            <p:cNvSpPr>
              <a:spLocks noChangeArrowheads="1"/>
            </p:cNvSpPr>
            <p:nvPr/>
          </p:nvSpPr>
          <p:spPr bwMode="auto">
            <a:xfrm>
              <a:off x="216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9582" name="Rectangle 78"/>
            <p:cNvSpPr>
              <a:spLocks noChangeArrowheads="1"/>
            </p:cNvSpPr>
            <p:nvPr/>
          </p:nvSpPr>
          <p:spPr bwMode="auto">
            <a:xfrm>
              <a:off x="192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9583" name="Rectangle 79"/>
            <p:cNvSpPr>
              <a:spLocks noChangeArrowheads="1"/>
            </p:cNvSpPr>
            <p:nvPr/>
          </p:nvSpPr>
          <p:spPr bwMode="auto">
            <a:xfrm>
              <a:off x="240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9584" name="Rectangle 80"/>
            <p:cNvSpPr>
              <a:spLocks noChangeArrowheads="1"/>
            </p:cNvSpPr>
            <p:nvPr/>
          </p:nvSpPr>
          <p:spPr bwMode="auto">
            <a:xfrm>
              <a:off x="2160" y="2336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9585" name="Rectangle 81"/>
            <p:cNvSpPr>
              <a:spLocks noChangeArrowheads="1"/>
            </p:cNvSpPr>
            <p:nvPr/>
          </p:nvSpPr>
          <p:spPr bwMode="auto">
            <a:xfrm>
              <a:off x="192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9586" name="Rectangle 82"/>
            <p:cNvSpPr>
              <a:spLocks noChangeArrowheads="1"/>
            </p:cNvSpPr>
            <p:nvPr/>
          </p:nvSpPr>
          <p:spPr bwMode="auto">
            <a:xfrm>
              <a:off x="240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9587" name="Rectangle 83"/>
            <p:cNvSpPr>
              <a:spLocks noChangeArrowheads="1"/>
            </p:cNvSpPr>
            <p:nvPr/>
          </p:nvSpPr>
          <p:spPr bwMode="auto">
            <a:xfrm>
              <a:off x="216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9588" name="Rectangle 84"/>
            <p:cNvSpPr>
              <a:spLocks noChangeArrowheads="1"/>
            </p:cNvSpPr>
            <p:nvPr/>
          </p:nvSpPr>
          <p:spPr bwMode="auto">
            <a:xfrm>
              <a:off x="192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9589" name="Line 85"/>
            <p:cNvSpPr>
              <a:spLocks noChangeShapeType="1"/>
            </p:cNvSpPr>
            <p:nvPr/>
          </p:nvSpPr>
          <p:spPr bwMode="auto">
            <a:xfrm>
              <a:off x="1920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0" name="Line 86"/>
            <p:cNvSpPr>
              <a:spLocks noChangeShapeType="1"/>
            </p:cNvSpPr>
            <p:nvPr/>
          </p:nvSpPr>
          <p:spPr bwMode="auto">
            <a:xfrm>
              <a:off x="1920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1" name="Line 87"/>
            <p:cNvSpPr>
              <a:spLocks noChangeShapeType="1"/>
            </p:cNvSpPr>
            <p:nvPr/>
          </p:nvSpPr>
          <p:spPr bwMode="auto">
            <a:xfrm>
              <a:off x="1920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2" name="Line 88"/>
            <p:cNvSpPr>
              <a:spLocks noChangeShapeType="1"/>
            </p:cNvSpPr>
            <p:nvPr/>
          </p:nvSpPr>
          <p:spPr bwMode="auto">
            <a:xfrm>
              <a:off x="1920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3" name="Line 89"/>
            <p:cNvSpPr>
              <a:spLocks noChangeShapeType="1"/>
            </p:cNvSpPr>
            <p:nvPr/>
          </p:nvSpPr>
          <p:spPr bwMode="auto">
            <a:xfrm>
              <a:off x="192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4" name="Line 90"/>
            <p:cNvSpPr>
              <a:spLocks noChangeShapeType="1"/>
            </p:cNvSpPr>
            <p:nvPr/>
          </p:nvSpPr>
          <p:spPr bwMode="auto">
            <a:xfrm>
              <a:off x="216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5" name="Line 91"/>
            <p:cNvSpPr>
              <a:spLocks noChangeShapeType="1"/>
            </p:cNvSpPr>
            <p:nvPr/>
          </p:nvSpPr>
          <p:spPr bwMode="auto">
            <a:xfrm>
              <a:off x="240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6" name="Line 92"/>
            <p:cNvSpPr>
              <a:spLocks noChangeShapeType="1"/>
            </p:cNvSpPr>
            <p:nvPr/>
          </p:nvSpPr>
          <p:spPr bwMode="auto">
            <a:xfrm>
              <a:off x="264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7" name="Line 93"/>
            <p:cNvSpPr>
              <a:spLocks noChangeShapeType="1"/>
            </p:cNvSpPr>
            <p:nvPr/>
          </p:nvSpPr>
          <p:spPr bwMode="auto">
            <a:xfrm flipH="1">
              <a:off x="480" y="182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8" name="Line 94"/>
            <p:cNvSpPr>
              <a:spLocks noChangeShapeType="1"/>
            </p:cNvSpPr>
            <p:nvPr/>
          </p:nvSpPr>
          <p:spPr bwMode="auto">
            <a:xfrm>
              <a:off x="1200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99" name="Line 95"/>
            <p:cNvSpPr>
              <a:spLocks noChangeShapeType="1"/>
            </p:cNvSpPr>
            <p:nvPr/>
          </p:nvSpPr>
          <p:spPr bwMode="auto">
            <a:xfrm>
              <a:off x="1200" y="1824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00" name="Text Box 96"/>
            <p:cNvSpPr txBox="1">
              <a:spLocks noChangeArrowheads="1"/>
            </p:cNvSpPr>
            <p:nvPr/>
          </p:nvSpPr>
          <p:spPr bwMode="auto">
            <a:xfrm>
              <a:off x="192" y="1939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kiri</a:t>
              </a:r>
            </a:p>
          </p:txBody>
        </p:sp>
        <p:sp>
          <p:nvSpPr>
            <p:cNvPr id="149601" name="Text Box 97"/>
            <p:cNvSpPr txBox="1">
              <a:spLocks noChangeArrowheads="1"/>
            </p:cNvSpPr>
            <p:nvPr/>
          </p:nvSpPr>
          <p:spPr bwMode="auto">
            <a:xfrm>
              <a:off x="912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49602" name="Text Box 98"/>
            <p:cNvSpPr txBox="1">
              <a:spLocks noChangeArrowheads="1"/>
            </p:cNvSpPr>
            <p:nvPr/>
          </p:nvSpPr>
          <p:spPr bwMode="auto">
            <a:xfrm>
              <a:off x="2208" y="1939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92" y="2803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  <p:sp>
          <p:nvSpPr>
            <p:cNvPr id="149604" name="Text Box 100"/>
            <p:cNvSpPr txBox="1">
              <a:spLocks noChangeArrowheads="1"/>
            </p:cNvSpPr>
            <p:nvPr/>
          </p:nvSpPr>
          <p:spPr bwMode="auto">
            <a:xfrm>
              <a:off x="1056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4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1968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5</a:t>
              </a:r>
            </a:p>
          </p:txBody>
        </p:sp>
      </p:grpSp>
      <p:sp>
        <p:nvSpPr>
          <p:cNvPr id="149606" name="Line 102"/>
          <p:cNvSpPr>
            <a:spLocks noChangeShapeType="1"/>
          </p:cNvSpPr>
          <p:nvPr/>
        </p:nvSpPr>
        <p:spPr bwMode="auto">
          <a:xfrm>
            <a:off x="22860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07" name="Line 103"/>
          <p:cNvSpPr>
            <a:spLocks noChangeShapeType="1"/>
          </p:cNvSpPr>
          <p:nvPr/>
        </p:nvSpPr>
        <p:spPr bwMode="auto">
          <a:xfrm>
            <a:off x="2286000" y="4419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608" name="Group 104"/>
          <p:cNvGrpSpPr>
            <a:grpSpLocks/>
          </p:cNvGrpSpPr>
          <p:nvPr/>
        </p:nvGrpSpPr>
        <p:grpSpPr bwMode="auto">
          <a:xfrm>
            <a:off x="1600200" y="4860926"/>
            <a:ext cx="2667000" cy="1692275"/>
            <a:chOff x="48" y="3062"/>
            <a:chExt cx="1680" cy="1066"/>
          </a:xfrm>
        </p:grpSpPr>
        <p:sp>
          <p:nvSpPr>
            <p:cNvPr id="149609" name="Rectangle 105"/>
            <p:cNvSpPr>
              <a:spLocks noChangeArrowheads="1"/>
            </p:cNvSpPr>
            <p:nvPr/>
          </p:nvSpPr>
          <p:spPr bwMode="auto">
            <a:xfrm>
              <a:off x="624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384" y="3683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49611" name="Rectangle 107"/>
            <p:cNvSpPr>
              <a:spLocks noChangeArrowheads="1"/>
            </p:cNvSpPr>
            <p:nvPr/>
          </p:nvSpPr>
          <p:spPr bwMode="auto">
            <a:xfrm>
              <a:off x="144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9612" name="Rectangle 108"/>
            <p:cNvSpPr>
              <a:spLocks noChangeArrowheads="1"/>
            </p:cNvSpPr>
            <p:nvPr/>
          </p:nvSpPr>
          <p:spPr bwMode="auto">
            <a:xfrm>
              <a:off x="62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9613" name="Rectangle 109"/>
            <p:cNvSpPr>
              <a:spLocks noChangeArrowheads="1"/>
            </p:cNvSpPr>
            <p:nvPr/>
          </p:nvSpPr>
          <p:spPr bwMode="auto">
            <a:xfrm>
              <a:off x="38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9614" name="Rectangle 110"/>
            <p:cNvSpPr>
              <a:spLocks noChangeArrowheads="1"/>
            </p:cNvSpPr>
            <p:nvPr/>
          </p:nvSpPr>
          <p:spPr bwMode="auto">
            <a:xfrm>
              <a:off x="144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9615" name="Rectangle 111"/>
            <p:cNvSpPr>
              <a:spLocks noChangeArrowheads="1"/>
            </p:cNvSpPr>
            <p:nvPr/>
          </p:nvSpPr>
          <p:spPr bwMode="auto">
            <a:xfrm>
              <a:off x="62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9616" name="Rectangle 112"/>
            <p:cNvSpPr>
              <a:spLocks noChangeArrowheads="1"/>
            </p:cNvSpPr>
            <p:nvPr/>
          </p:nvSpPr>
          <p:spPr bwMode="auto">
            <a:xfrm>
              <a:off x="38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9617" name="Rectangle 113"/>
            <p:cNvSpPr>
              <a:spLocks noChangeArrowheads="1"/>
            </p:cNvSpPr>
            <p:nvPr/>
          </p:nvSpPr>
          <p:spPr bwMode="auto">
            <a:xfrm>
              <a:off x="144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9618" name="Line 114"/>
            <p:cNvSpPr>
              <a:spLocks noChangeShapeType="1"/>
            </p:cNvSpPr>
            <p:nvPr/>
          </p:nvSpPr>
          <p:spPr bwMode="auto">
            <a:xfrm>
              <a:off x="144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19" name="Line 115"/>
            <p:cNvSpPr>
              <a:spLocks noChangeShapeType="1"/>
            </p:cNvSpPr>
            <p:nvPr/>
          </p:nvSpPr>
          <p:spPr bwMode="auto">
            <a:xfrm>
              <a:off x="144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0" name="Line 116"/>
            <p:cNvSpPr>
              <a:spLocks noChangeShapeType="1"/>
            </p:cNvSpPr>
            <p:nvPr/>
          </p:nvSpPr>
          <p:spPr bwMode="auto">
            <a:xfrm>
              <a:off x="144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1" name="Line 117"/>
            <p:cNvSpPr>
              <a:spLocks noChangeShapeType="1"/>
            </p:cNvSpPr>
            <p:nvPr/>
          </p:nvSpPr>
          <p:spPr bwMode="auto">
            <a:xfrm>
              <a:off x="144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2" name="Line 118"/>
            <p:cNvSpPr>
              <a:spLocks noChangeShapeType="1"/>
            </p:cNvSpPr>
            <p:nvPr/>
          </p:nvSpPr>
          <p:spPr bwMode="auto">
            <a:xfrm>
              <a:off x="144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3" name="Line 119"/>
            <p:cNvSpPr>
              <a:spLocks noChangeShapeType="1"/>
            </p:cNvSpPr>
            <p:nvPr/>
          </p:nvSpPr>
          <p:spPr bwMode="auto">
            <a:xfrm>
              <a:off x="384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4" name="Line 120"/>
            <p:cNvSpPr>
              <a:spLocks noChangeShapeType="1"/>
            </p:cNvSpPr>
            <p:nvPr/>
          </p:nvSpPr>
          <p:spPr bwMode="auto">
            <a:xfrm>
              <a:off x="624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5" name="Line 121"/>
            <p:cNvSpPr>
              <a:spLocks noChangeShapeType="1"/>
            </p:cNvSpPr>
            <p:nvPr/>
          </p:nvSpPr>
          <p:spPr bwMode="auto">
            <a:xfrm>
              <a:off x="864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26" name="Rectangle 122"/>
            <p:cNvSpPr>
              <a:spLocks noChangeArrowheads="1"/>
            </p:cNvSpPr>
            <p:nvPr/>
          </p:nvSpPr>
          <p:spPr bwMode="auto">
            <a:xfrm>
              <a:off x="148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49627" name="Rectangle 123"/>
            <p:cNvSpPr>
              <a:spLocks noChangeArrowheads="1"/>
            </p:cNvSpPr>
            <p:nvPr/>
          </p:nvSpPr>
          <p:spPr bwMode="auto">
            <a:xfrm>
              <a:off x="124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49628" name="Rectangle 124"/>
            <p:cNvSpPr>
              <a:spLocks noChangeArrowheads="1"/>
            </p:cNvSpPr>
            <p:nvPr/>
          </p:nvSpPr>
          <p:spPr bwMode="auto">
            <a:xfrm>
              <a:off x="100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49629" name="Rectangle 125"/>
            <p:cNvSpPr>
              <a:spLocks noChangeArrowheads="1"/>
            </p:cNvSpPr>
            <p:nvPr/>
          </p:nvSpPr>
          <p:spPr bwMode="auto">
            <a:xfrm>
              <a:off x="148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49630" name="Rectangle 126"/>
            <p:cNvSpPr>
              <a:spLocks noChangeArrowheads="1"/>
            </p:cNvSpPr>
            <p:nvPr/>
          </p:nvSpPr>
          <p:spPr bwMode="auto">
            <a:xfrm>
              <a:off x="124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49631" name="Rectangle 127"/>
            <p:cNvSpPr>
              <a:spLocks noChangeArrowheads="1"/>
            </p:cNvSpPr>
            <p:nvPr/>
          </p:nvSpPr>
          <p:spPr bwMode="auto">
            <a:xfrm>
              <a:off x="148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49632" name="Rectangle 128"/>
            <p:cNvSpPr>
              <a:spLocks noChangeArrowheads="1"/>
            </p:cNvSpPr>
            <p:nvPr/>
          </p:nvSpPr>
          <p:spPr bwMode="auto">
            <a:xfrm>
              <a:off x="124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49633" name="Rectangle 129"/>
            <p:cNvSpPr>
              <a:spLocks noChangeArrowheads="1"/>
            </p:cNvSpPr>
            <p:nvPr/>
          </p:nvSpPr>
          <p:spPr bwMode="auto">
            <a:xfrm>
              <a:off x="100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49634" name="Line 130"/>
            <p:cNvSpPr>
              <a:spLocks noChangeShapeType="1"/>
            </p:cNvSpPr>
            <p:nvPr/>
          </p:nvSpPr>
          <p:spPr bwMode="auto">
            <a:xfrm>
              <a:off x="1008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1008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6" name="Line 132"/>
            <p:cNvSpPr>
              <a:spLocks noChangeShapeType="1"/>
            </p:cNvSpPr>
            <p:nvPr/>
          </p:nvSpPr>
          <p:spPr bwMode="auto">
            <a:xfrm>
              <a:off x="1008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7" name="Line 133"/>
            <p:cNvSpPr>
              <a:spLocks noChangeShapeType="1"/>
            </p:cNvSpPr>
            <p:nvPr/>
          </p:nvSpPr>
          <p:spPr bwMode="auto">
            <a:xfrm>
              <a:off x="1008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8" name="Line 134"/>
            <p:cNvSpPr>
              <a:spLocks noChangeShapeType="1"/>
            </p:cNvSpPr>
            <p:nvPr/>
          </p:nvSpPr>
          <p:spPr bwMode="auto">
            <a:xfrm>
              <a:off x="100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9" name="Line 135"/>
            <p:cNvSpPr>
              <a:spLocks noChangeShapeType="1"/>
            </p:cNvSpPr>
            <p:nvPr/>
          </p:nvSpPr>
          <p:spPr bwMode="auto">
            <a:xfrm>
              <a:off x="124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40" name="Line 136"/>
            <p:cNvSpPr>
              <a:spLocks noChangeShapeType="1"/>
            </p:cNvSpPr>
            <p:nvPr/>
          </p:nvSpPr>
          <p:spPr bwMode="auto">
            <a:xfrm>
              <a:off x="148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41" name="Line 137"/>
            <p:cNvSpPr>
              <a:spLocks noChangeShapeType="1"/>
            </p:cNvSpPr>
            <p:nvPr/>
          </p:nvSpPr>
          <p:spPr bwMode="auto">
            <a:xfrm>
              <a:off x="172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42" name="Text Box 138"/>
            <p:cNvSpPr txBox="1">
              <a:spLocks noChangeArrowheads="1"/>
            </p:cNvSpPr>
            <p:nvPr/>
          </p:nvSpPr>
          <p:spPr bwMode="auto">
            <a:xfrm>
              <a:off x="48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49643" name="Text Box 139"/>
            <p:cNvSpPr txBox="1">
              <a:spLocks noChangeArrowheads="1"/>
            </p:cNvSpPr>
            <p:nvPr/>
          </p:nvSpPr>
          <p:spPr bwMode="auto">
            <a:xfrm>
              <a:off x="912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49644" name="Text Box 140"/>
            <p:cNvSpPr txBox="1">
              <a:spLocks noChangeArrowheads="1"/>
            </p:cNvSpPr>
            <p:nvPr/>
          </p:nvSpPr>
          <p:spPr bwMode="auto">
            <a:xfrm>
              <a:off x="192" y="3926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5</a:t>
              </a:r>
            </a:p>
          </p:txBody>
        </p:sp>
        <p:sp>
          <p:nvSpPr>
            <p:cNvPr id="149645" name="Text Box 141"/>
            <p:cNvSpPr txBox="1">
              <a:spLocks noChangeArrowheads="1"/>
            </p:cNvSpPr>
            <p:nvPr/>
          </p:nvSpPr>
          <p:spPr bwMode="auto">
            <a:xfrm>
              <a:off x="1056" y="3955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7</a:t>
              </a:r>
            </a:p>
          </p:txBody>
        </p:sp>
        <p:sp>
          <p:nvSpPr>
            <p:cNvPr id="149646" name="Rectangle 142"/>
            <p:cNvSpPr>
              <a:spLocks noChangeArrowheads="1"/>
            </p:cNvSpPr>
            <p:nvPr/>
          </p:nvSpPr>
          <p:spPr bwMode="auto">
            <a:xfrm>
              <a:off x="1008" y="347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</p:grpSp>
      <p:sp>
        <p:nvSpPr>
          <p:cNvPr id="149647" name="Line 143"/>
          <p:cNvSpPr>
            <a:spLocks noChangeShapeType="1"/>
          </p:cNvSpPr>
          <p:nvPr/>
        </p:nvSpPr>
        <p:spPr bwMode="auto">
          <a:xfrm>
            <a:off x="4419600" y="2362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48" name="Oval 144"/>
          <p:cNvSpPr>
            <a:spLocks noChangeArrowheads="1"/>
          </p:cNvSpPr>
          <p:nvPr/>
        </p:nvSpPr>
        <p:spPr bwMode="auto">
          <a:xfrm>
            <a:off x="1524000" y="2971800"/>
            <a:ext cx="1524000" cy="1905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49" name="Oval 145"/>
          <p:cNvSpPr>
            <a:spLocks noChangeArrowheads="1"/>
          </p:cNvSpPr>
          <p:nvPr/>
        </p:nvSpPr>
        <p:spPr bwMode="auto">
          <a:xfrm>
            <a:off x="2895600" y="4724400"/>
            <a:ext cx="1524000" cy="1905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600" dirty="0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600" dirty="0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sz="600" b="1" dirty="0">
              <a:latin typeface="Comic Sans MS" panose="030F0702030302020204" pitchFamily="66" charset="0"/>
            </a:endParaRP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sz="600" b="1" dirty="0">
              <a:latin typeface="Comic Sans MS" panose="030F0702030302020204" pitchFamily="66" charset="0"/>
            </a:endParaRPr>
          </a:p>
        </p:txBody>
      </p:sp>
      <p:grpSp>
        <p:nvGrpSpPr>
          <p:cNvPr id="150533" name="Group 5"/>
          <p:cNvGrpSpPr>
            <a:grpSpLocks/>
          </p:cNvGrpSpPr>
          <p:nvPr/>
        </p:nvGrpSpPr>
        <p:grpSpPr bwMode="auto">
          <a:xfrm>
            <a:off x="2971800" y="1219201"/>
            <a:ext cx="1295400" cy="1692275"/>
            <a:chOff x="912" y="3062"/>
            <a:chExt cx="816" cy="1066"/>
          </a:xfrm>
        </p:grpSpPr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148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50535" name="Rectangle 7"/>
            <p:cNvSpPr>
              <a:spLocks noChangeArrowheads="1"/>
            </p:cNvSpPr>
            <p:nvPr/>
          </p:nvSpPr>
          <p:spPr bwMode="auto">
            <a:xfrm>
              <a:off x="124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1008" y="3683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148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1248" y="3459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>
              <a:off x="148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124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1008" y="3235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>
              <a:off x="1008" y="3235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3" name="Line 15"/>
            <p:cNvSpPr>
              <a:spLocks noChangeShapeType="1"/>
            </p:cNvSpPr>
            <p:nvPr/>
          </p:nvSpPr>
          <p:spPr bwMode="auto">
            <a:xfrm>
              <a:off x="1008" y="345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>
              <a:off x="1008" y="3683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5" name="Line 17"/>
            <p:cNvSpPr>
              <a:spLocks noChangeShapeType="1"/>
            </p:cNvSpPr>
            <p:nvPr/>
          </p:nvSpPr>
          <p:spPr bwMode="auto">
            <a:xfrm>
              <a:off x="1008" y="390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6" name="Line 18"/>
            <p:cNvSpPr>
              <a:spLocks noChangeShapeType="1"/>
            </p:cNvSpPr>
            <p:nvPr/>
          </p:nvSpPr>
          <p:spPr bwMode="auto">
            <a:xfrm>
              <a:off x="100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7" name="Line 19"/>
            <p:cNvSpPr>
              <a:spLocks noChangeShapeType="1"/>
            </p:cNvSpPr>
            <p:nvPr/>
          </p:nvSpPr>
          <p:spPr bwMode="auto">
            <a:xfrm>
              <a:off x="124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>
              <a:off x="1488" y="323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1728" y="3235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912" y="30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056" y="3955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7</a:t>
              </a:r>
            </a:p>
          </p:txBody>
        </p:sp>
        <p:sp>
          <p:nvSpPr>
            <p:cNvPr id="150552" name="Rectangle 24"/>
            <p:cNvSpPr>
              <a:spLocks noChangeArrowheads="1"/>
            </p:cNvSpPr>
            <p:nvPr/>
          </p:nvSpPr>
          <p:spPr bwMode="auto">
            <a:xfrm>
              <a:off x="1008" y="347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</p:grpSp>
      <p:grpSp>
        <p:nvGrpSpPr>
          <p:cNvPr id="150553" name="Group 25"/>
          <p:cNvGrpSpPr>
            <a:grpSpLocks/>
          </p:cNvGrpSpPr>
          <p:nvPr/>
        </p:nvGrpSpPr>
        <p:grpSpPr bwMode="auto">
          <a:xfrm>
            <a:off x="1905000" y="2895600"/>
            <a:ext cx="3962400" cy="1874838"/>
            <a:chOff x="240" y="1824"/>
            <a:chExt cx="2496" cy="1181"/>
          </a:xfrm>
        </p:grpSpPr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72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48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240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72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480" y="2336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50559" name="Rectangle 31"/>
            <p:cNvSpPr>
              <a:spLocks noChangeArrowheads="1"/>
            </p:cNvSpPr>
            <p:nvPr/>
          </p:nvSpPr>
          <p:spPr bwMode="auto">
            <a:xfrm>
              <a:off x="240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50560" name="Rectangle 32"/>
            <p:cNvSpPr>
              <a:spLocks noChangeArrowheads="1"/>
            </p:cNvSpPr>
            <p:nvPr/>
          </p:nvSpPr>
          <p:spPr bwMode="auto">
            <a:xfrm>
              <a:off x="72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50561" name="Rectangle 33"/>
            <p:cNvSpPr>
              <a:spLocks noChangeArrowheads="1"/>
            </p:cNvSpPr>
            <p:nvPr/>
          </p:nvSpPr>
          <p:spPr bwMode="auto">
            <a:xfrm>
              <a:off x="48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50562" name="Rectangle 34"/>
            <p:cNvSpPr>
              <a:spLocks noChangeArrowheads="1"/>
            </p:cNvSpPr>
            <p:nvPr/>
          </p:nvSpPr>
          <p:spPr bwMode="auto">
            <a:xfrm>
              <a:off x="240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50563" name="Line 35"/>
            <p:cNvSpPr>
              <a:spLocks noChangeShapeType="1"/>
            </p:cNvSpPr>
            <p:nvPr/>
          </p:nvSpPr>
          <p:spPr bwMode="auto">
            <a:xfrm>
              <a:off x="240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4" name="Line 36"/>
            <p:cNvSpPr>
              <a:spLocks noChangeShapeType="1"/>
            </p:cNvSpPr>
            <p:nvPr/>
          </p:nvSpPr>
          <p:spPr bwMode="auto">
            <a:xfrm>
              <a:off x="240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5" name="Line 37"/>
            <p:cNvSpPr>
              <a:spLocks noChangeShapeType="1"/>
            </p:cNvSpPr>
            <p:nvPr/>
          </p:nvSpPr>
          <p:spPr bwMode="auto">
            <a:xfrm>
              <a:off x="240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6" name="Line 38"/>
            <p:cNvSpPr>
              <a:spLocks noChangeShapeType="1"/>
            </p:cNvSpPr>
            <p:nvPr/>
          </p:nvSpPr>
          <p:spPr bwMode="auto">
            <a:xfrm>
              <a:off x="240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7" name="Line 39"/>
            <p:cNvSpPr>
              <a:spLocks noChangeShapeType="1"/>
            </p:cNvSpPr>
            <p:nvPr/>
          </p:nvSpPr>
          <p:spPr bwMode="auto">
            <a:xfrm>
              <a:off x="24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8" name="Line 40"/>
            <p:cNvSpPr>
              <a:spLocks noChangeShapeType="1"/>
            </p:cNvSpPr>
            <p:nvPr/>
          </p:nvSpPr>
          <p:spPr bwMode="auto">
            <a:xfrm>
              <a:off x="48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69" name="Line 41"/>
            <p:cNvSpPr>
              <a:spLocks noChangeShapeType="1"/>
            </p:cNvSpPr>
            <p:nvPr/>
          </p:nvSpPr>
          <p:spPr bwMode="auto">
            <a:xfrm>
              <a:off x="720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70" name="Line 42"/>
            <p:cNvSpPr>
              <a:spLocks noChangeShapeType="1"/>
            </p:cNvSpPr>
            <p:nvPr/>
          </p:nvSpPr>
          <p:spPr bwMode="auto">
            <a:xfrm>
              <a:off x="960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71" name="Rectangle 43"/>
            <p:cNvSpPr>
              <a:spLocks noChangeArrowheads="1"/>
            </p:cNvSpPr>
            <p:nvPr/>
          </p:nvSpPr>
          <p:spPr bwMode="auto">
            <a:xfrm>
              <a:off x="158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50572" name="Rectangle 44"/>
            <p:cNvSpPr>
              <a:spLocks noChangeArrowheads="1"/>
            </p:cNvSpPr>
            <p:nvPr/>
          </p:nvSpPr>
          <p:spPr bwMode="auto">
            <a:xfrm>
              <a:off x="134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50573" name="Rectangle 45"/>
            <p:cNvSpPr>
              <a:spLocks noChangeArrowheads="1"/>
            </p:cNvSpPr>
            <p:nvPr/>
          </p:nvSpPr>
          <p:spPr bwMode="auto">
            <a:xfrm>
              <a:off x="1104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158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50575" name="Rectangle 47"/>
            <p:cNvSpPr>
              <a:spLocks noChangeArrowheads="1"/>
            </p:cNvSpPr>
            <p:nvPr/>
          </p:nvSpPr>
          <p:spPr bwMode="auto">
            <a:xfrm>
              <a:off x="134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50576" name="Rectangle 48"/>
            <p:cNvSpPr>
              <a:spLocks noChangeArrowheads="1"/>
            </p:cNvSpPr>
            <p:nvPr/>
          </p:nvSpPr>
          <p:spPr bwMode="auto">
            <a:xfrm>
              <a:off x="1104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50577" name="Rectangle 49"/>
            <p:cNvSpPr>
              <a:spLocks noChangeArrowheads="1"/>
            </p:cNvSpPr>
            <p:nvPr/>
          </p:nvSpPr>
          <p:spPr bwMode="auto">
            <a:xfrm>
              <a:off x="158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50578" name="Rectangle 50"/>
            <p:cNvSpPr>
              <a:spLocks noChangeArrowheads="1"/>
            </p:cNvSpPr>
            <p:nvPr/>
          </p:nvSpPr>
          <p:spPr bwMode="auto">
            <a:xfrm>
              <a:off x="1344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50579" name="Rectangle 51"/>
            <p:cNvSpPr>
              <a:spLocks noChangeArrowheads="1"/>
            </p:cNvSpPr>
            <p:nvPr/>
          </p:nvSpPr>
          <p:spPr bwMode="auto">
            <a:xfrm>
              <a:off x="1104" y="2112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1104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1104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1104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3" name="Line 55"/>
            <p:cNvSpPr>
              <a:spLocks noChangeShapeType="1"/>
            </p:cNvSpPr>
            <p:nvPr/>
          </p:nvSpPr>
          <p:spPr bwMode="auto">
            <a:xfrm>
              <a:off x="1104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4" name="Line 56"/>
            <p:cNvSpPr>
              <a:spLocks noChangeShapeType="1"/>
            </p:cNvSpPr>
            <p:nvPr/>
          </p:nvSpPr>
          <p:spPr bwMode="auto">
            <a:xfrm>
              <a:off x="110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5" name="Line 57"/>
            <p:cNvSpPr>
              <a:spLocks noChangeShapeType="1"/>
            </p:cNvSpPr>
            <p:nvPr/>
          </p:nvSpPr>
          <p:spPr bwMode="auto">
            <a:xfrm>
              <a:off x="134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6" name="Line 58"/>
            <p:cNvSpPr>
              <a:spLocks noChangeShapeType="1"/>
            </p:cNvSpPr>
            <p:nvPr/>
          </p:nvSpPr>
          <p:spPr bwMode="auto">
            <a:xfrm>
              <a:off x="1584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7" name="Line 59"/>
            <p:cNvSpPr>
              <a:spLocks noChangeShapeType="1"/>
            </p:cNvSpPr>
            <p:nvPr/>
          </p:nvSpPr>
          <p:spPr bwMode="auto">
            <a:xfrm>
              <a:off x="1824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88" name="Rectangle 60"/>
            <p:cNvSpPr>
              <a:spLocks noChangeArrowheads="1"/>
            </p:cNvSpPr>
            <p:nvPr/>
          </p:nvSpPr>
          <p:spPr bwMode="auto">
            <a:xfrm>
              <a:off x="2496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5</a:t>
              </a:r>
            </a:p>
          </p:txBody>
        </p:sp>
        <p:sp>
          <p:nvSpPr>
            <p:cNvPr id="150589" name="Rectangle 61"/>
            <p:cNvSpPr>
              <a:spLocks noChangeArrowheads="1"/>
            </p:cNvSpPr>
            <p:nvPr/>
          </p:nvSpPr>
          <p:spPr bwMode="auto">
            <a:xfrm>
              <a:off x="2256" y="2560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6</a:t>
              </a:r>
            </a:p>
          </p:txBody>
        </p:sp>
        <p:sp>
          <p:nvSpPr>
            <p:cNvPr id="150590" name="Rectangle 62"/>
            <p:cNvSpPr>
              <a:spLocks noChangeArrowheads="1"/>
            </p:cNvSpPr>
            <p:nvPr/>
          </p:nvSpPr>
          <p:spPr bwMode="auto">
            <a:xfrm>
              <a:off x="2016" y="2560"/>
              <a:ext cx="240" cy="22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en-US" sz="1300" b="1"/>
            </a:p>
          </p:txBody>
        </p:sp>
        <p:sp>
          <p:nvSpPr>
            <p:cNvPr id="150591" name="Rectangle 63"/>
            <p:cNvSpPr>
              <a:spLocks noChangeArrowheads="1"/>
            </p:cNvSpPr>
            <p:nvPr/>
          </p:nvSpPr>
          <p:spPr bwMode="auto">
            <a:xfrm>
              <a:off x="249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4</a:t>
              </a:r>
            </a:p>
          </p:txBody>
        </p:sp>
        <p:sp>
          <p:nvSpPr>
            <p:cNvPr id="150592" name="Rectangle 64"/>
            <p:cNvSpPr>
              <a:spLocks noChangeArrowheads="1"/>
            </p:cNvSpPr>
            <p:nvPr/>
          </p:nvSpPr>
          <p:spPr bwMode="auto">
            <a:xfrm>
              <a:off x="225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8</a:t>
              </a:r>
            </a:p>
          </p:txBody>
        </p:sp>
        <p:sp>
          <p:nvSpPr>
            <p:cNvPr id="150593" name="Rectangle 65"/>
            <p:cNvSpPr>
              <a:spLocks noChangeArrowheads="1"/>
            </p:cNvSpPr>
            <p:nvPr/>
          </p:nvSpPr>
          <p:spPr bwMode="auto">
            <a:xfrm>
              <a:off x="2016" y="2336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7</a:t>
              </a:r>
            </a:p>
          </p:txBody>
        </p:sp>
        <p:sp>
          <p:nvSpPr>
            <p:cNvPr id="150594" name="Rectangle 66"/>
            <p:cNvSpPr>
              <a:spLocks noChangeArrowheads="1"/>
            </p:cNvSpPr>
            <p:nvPr/>
          </p:nvSpPr>
          <p:spPr bwMode="auto">
            <a:xfrm>
              <a:off x="249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3</a:t>
              </a:r>
            </a:p>
          </p:txBody>
        </p:sp>
        <p:sp>
          <p:nvSpPr>
            <p:cNvPr id="150595" name="Rectangle 67"/>
            <p:cNvSpPr>
              <a:spLocks noChangeArrowheads="1"/>
            </p:cNvSpPr>
            <p:nvPr/>
          </p:nvSpPr>
          <p:spPr bwMode="auto">
            <a:xfrm>
              <a:off x="225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2</a:t>
              </a:r>
            </a:p>
          </p:txBody>
        </p:sp>
        <p:sp>
          <p:nvSpPr>
            <p:cNvPr id="150596" name="Rectangle 68"/>
            <p:cNvSpPr>
              <a:spLocks noChangeArrowheads="1"/>
            </p:cNvSpPr>
            <p:nvPr/>
          </p:nvSpPr>
          <p:spPr bwMode="auto">
            <a:xfrm>
              <a:off x="2016" y="2112"/>
              <a:ext cx="24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marL="344488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marL="693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989013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150597" name="Line 69"/>
            <p:cNvSpPr>
              <a:spLocks noChangeShapeType="1"/>
            </p:cNvSpPr>
            <p:nvPr/>
          </p:nvSpPr>
          <p:spPr bwMode="auto">
            <a:xfrm>
              <a:off x="2016" y="21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8" name="Line 70"/>
            <p:cNvSpPr>
              <a:spLocks noChangeShapeType="1"/>
            </p:cNvSpPr>
            <p:nvPr/>
          </p:nvSpPr>
          <p:spPr bwMode="auto">
            <a:xfrm>
              <a:off x="2016" y="23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599" name="Line 71"/>
            <p:cNvSpPr>
              <a:spLocks noChangeShapeType="1"/>
            </p:cNvSpPr>
            <p:nvPr/>
          </p:nvSpPr>
          <p:spPr bwMode="auto">
            <a:xfrm>
              <a:off x="2016" y="256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0" name="Line 72"/>
            <p:cNvSpPr>
              <a:spLocks noChangeShapeType="1"/>
            </p:cNvSpPr>
            <p:nvPr/>
          </p:nvSpPr>
          <p:spPr bwMode="auto">
            <a:xfrm>
              <a:off x="2016" y="2784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1" name="Line 73"/>
            <p:cNvSpPr>
              <a:spLocks noChangeShapeType="1"/>
            </p:cNvSpPr>
            <p:nvPr/>
          </p:nvSpPr>
          <p:spPr bwMode="auto">
            <a:xfrm>
              <a:off x="2016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2" name="Line 74"/>
            <p:cNvSpPr>
              <a:spLocks noChangeShapeType="1"/>
            </p:cNvSpPr>
            <p:nvPr/>
          </p:nvSpPr>
          <p:spPr bwMode="auto">
            <a:xfrm>
              <a:off x="2256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3" name="Line 75"/>
            <p:cNvSpPr>
              <a:spLocks noChangeShapeType="1"/>
            </p:cNvSpPr>
            <p:nvPr/>
          </p:nvSpPr>
          <p:spPr bwMode="auto">
            <a:xfrm>
              <a:off x="2496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4" name="Line 76"/>
            <p:cNvSpPr>
              <a:spLocks noChangeShapeType="1"/>
            </p:cNvSpPr>
            <p:nvPr/>
          </p:nvSpPr>
          <p:spPr bwMode="auto">
            <a:xfrm>
              <a:off x="2736" y="2112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5" name="Line 77"/>
            <p:cNvSpPr>
              <a:spLocks noChangeShapeType="1"/>
            </p:cNvSpPr>
            <p:nvPr/>
          </p:nvSpPr>
          <p:spPr bwMode="auto">
            <a:xfrm flipH="1">
              <a:off x="576" y="182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6" name="Line 78"/>
            <p:cNvSpPr>
              <a:spLocks noChangeShapeType="1"/>
            </p:cNvSpPr>
            <p:nvPr/>
          </p:nvSpPr>
          <p:spPr bwMode="auto">
            <a:xfrm>
              <a:off x="129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7" name="Line 79"/>
            <p:cNvSpPr>
              <a:spLocks noChangeShapeType="1"/>
            </p:cNvSpPr>
            <p:nvPr/>
          </p:nvSpPr>
          <p:spPr bwMode="auto">
            <a:xfrm>
              <a:off x="1296" y="1824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608" name="Text Box 80"/>
            <p:cNvSpPr txBox="1">
              <a:spLocks noChangeArrowheads="1"/>
            </p:cNvSpPr>
            <p:nvPr/>
          </p:nvSpPr>
          <p:spPr bwMode="auto">
            <a:xfrm>
              <a:off x="288" y="1939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kanan</a:t>
              </a:r>
            </a:p>
          </p:txBody>
        </p:sp>
        <p:sp>
          <p:nvSpPr>
            <p:cNvPr id="150609" name="Text Box 81"/>
            <p:cNvSpPr txBox="1">
              <a:spLocks noChangeArrowheads="1"/>
            </p:cNvSpPr>
            <p:nvPr/>
          </p:nvSpPr>
          <p:spPr bwMode="auto">
            <a:xfrm>
              <a:off x="1008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atas</a:t>
              </a:r>
            </a:p>
          </p:txBody>
        </p:sp>
        <p:sp>
          <p:nvSpPr>
            <p:cNvPr id="150610" name="Text Box 82"/>
            <p:cNvSpPr txBox="1">
              <a:spLocks noChangeArrowheads="1"/>
            </p:cNvSpPr>
            <p:nvPr/>
          </p:nvSpPr>
          <p:spPr bwMode="auto">
            <a:xfrm>
              <a:off x="2304" y="193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bawah</a:t>
              </a:r>
            </a:p>
          </p:txBody>
        </p:sp>
        <p:sp>
          <p:nvSpPr>
            <p:cNvPr id="150611" name="Text Box 83"/>
            <p:cNvSpPr txBox="1">
              <a:spLocks noChangeArrowheads="1"/>
            </p:cNvSpPr>
            <p:nvPr/>
          </p:nvSpPr>
          <p:spPr bwMode="auto">
            <a:xfrm>
              <a:off x="288" y="2803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8</a:t>
              </a:r>
            </a:p>
          </p:txBody>
        </p:sp>
        <p:sp>
          <p:nvSpPr>
            <p:cNvPr id="150612" name="Text Box 84"/>
            <p:cNvSpPr txBox="1">
              <a:spLocks noChangeArrowheads="1"/>
            </p:cNvSpPr>
            <p:nvPr/>
          </p:nvSpPr>
          <p:spPr bwMode="auto">
            <a:xfrm>
              <a:off x="1152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  <p:sp>
          <p:nvSpPr>
            <p:cNvPr id="150613" name="Text Box 85"/>
            <p:cNvSpPr txBox="1">
              <a:spLocks noChangeArrowheads="1"/>
            </p:cNvSpPr>
            <p:nvPr/>
          </p:nvSpPr>
          <p:spPr bwMode="auto">
            <a:xfrm>
              <a:off x="2064" y="2832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>
                  <a:latin typeface="Comic Sans MS" panose="030F0702030302020204" pitchFamily="66" charset="0"/>
                </a:rPr>
                <a:t>H</a:t>
              </a:r>
              <a:r>
                <a:rPr lang="en-US" altLang="en-US" sz="900" b="1">
                  <a:latin typeface="Comic Sans MS" panose="030F0702030302020204" pitchFamily="66" charset="0"/>
                </a:rPr>
                <a:t>b</a:t>
              </a:r>
              <a:r>
                <a:rPr lang="en-US" altLang="en-US" sz="1200" b="1">
                  <a:latin typeface="Comic Sans MS" panose="030F0702030302020204" pitchFamily="66" charset="0"/>
                </a:rPr>
                <a:t>= 6</a:t>
              </a:r>
            </a:p>
          </p:txBody>
        </p:sp>
      </p:grpSp>
      <p:sp>
        <p:nvSpPr>
          <p:cNvPr id="150614" name="Oval 86"/>
          <p:cNvSpPr>
            <a:spLocks noChangeArrowheads="1"/>
          </p:cNvSpPr>
          <p:nvPr/>
        </p:nvSpPr>
        <p:spPr bwMode="auto">
          <a:xfrm>
            <a:off x="1676400" y="2971800"/>
            <a:ext cx="1524000" cy="1905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5" name="Text Box 87"/>
          <p:cNvSpPr txBox="1">
            <a:spLocks noChangeArrowheads="1"/>
          </p:cNvSpPr>
          <p:nvPr/>
        </p:nvSpPr>
        <p:spPr bwMode="auto">
          <a:xfrm>
            <a:off x="990600" y="4952999"/>
            <a:ext cx="1066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 dirty="0" err="1"/>
              <a:t>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urutan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penyelesaian</a:t>
            </a:r>
            <a:r>
              <a:rPr lang="en-US" altLang="en-US" sz="2400" dirty="0"/>
              <a:t> game 8-puzzle </a:t>
            </a:r>
            <a:r>
              <a:rPr lang="en-US" altLang="en-US" sz="2400" dirty="0" err="1"/>
              <a:t>diatas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 </a:t>
            </a:r>
            <a:r>
              <a:rPr lang="en-US" altLang="en-US" sz="2400" i="1" dirty="0"/>
              <a:t>Steepest-Ascent Hill Climbing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menghitung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menempati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yang BENAR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KIRI, ATAS, KANAN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terakhir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8.</a:t>
            </a:r>
          </a:p>
        </p:txBody>
      </p:sp>
    </p:spTree>
    <p:extLst>
      <p:ext uri="{BB962C8B-B14F-4D97-AF65-F5344CB8AC3E}">
        <p14:creationId xmlns:p14="http://schemas.microsoft.com/office/powerpoint/2010/main" val="41856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882" y="336176"/>
            <a:ext cx="7772400" cy="838200"/>
          </a:xfrm>
        </p:spPr>
        <p:txBody>
          <a:bodyPr/>
          <a:lstStyle/>
          <a:p>
            <a:r>
              <a:rPr lang="en-US" altLang="en-US" sz="3600" i="1" dirty="0" smtClean="0"/>
              <a:t>Branch </a:t>
            </a:r>
            <a:r>
              <a:rPr lang="en-US" altLang="en-US" sz="3600" i="1" dirty="0"/>
              <a:t>and Bound Search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187823" y="1407459"/>
            <a:ext cx="7772400" cy="4114800"/>
          </a:xfrm>
        </p:spPr>
        <p:txBody>
          <a:bodyPr/>
          <a:lstStyle/>
          <a:p>
            <a:r>
              <a:rPr lang="en-US" altLang="en-US" dirty="0" err="1"/>
              <a:t>Perhatikan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1.7 di </a:t>
            </a:r>
            <a:r>
              <a:rPr lang="en-US" altLang="en-US" dirty="0" err="1"/>
              <a:t>bawah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.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metoda</a:t>
            </a:r>
            <a:r>
              <a:rPr lang="en-US" altLang="en-US" dirty="0"/>
              <a:t> </a:t>
            </a:r>
            <a:r>
              <a:rPr lang="en-US" altLang="en-US" i="1" dirty="0"/>
              <a:t>branch and bound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mencari</a:t>
            </a:r>
            <a:r>
              <a:rPr lang="en-US" altLang="en-US" dirty="0"/>
              <a:t> </a:t>
            </a:r>
            <a:r>
              <a:rPr lang="en-US" altLang="en-US" dirty="0" err="1"/>
              <a:t>terpendek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kota</a:t>
            </a:r>
            <a:r>
              <a:rPr lang="en-US" altLang="en-US" dirty="0"/>
              <a:t> Semarang </a:t>
            </a:r>
            <a:r>
              <a:rPr lang="en-US" altLang="en-US" dirty="0" err="1"/>
              <a:t>menuju</a:t>
            </a:r>
            <a:r>
              <a:rPr lang="en-US" altLang="en-US" dirty="0"/>
              <a:t> </a:t>
            </a:r>
            <a:r>
              <a:rPr lang="en-US" altLang="en-US" dirty="0" err="1"/>
              <a:t>kota</a:t>
            </a:r>
            <a:r>
              <a:rPr lang="en-US" altLang="en-US" dirty="0"/>
              <a:t> </a:t>
            </a:r>
            <a:r>
              <a:rPr lang="en-US" altLang="en-US" dirty="0" err="1"/>
              <a:t>Probolinggo</a:t>
            </a:r>
            <a:r>
              <a:rPr lang="en-US" altLang="en-US" dirty="0"/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74628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3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4355" y="443753"/>
            <a:ext cx="7989233" cy="5875636"/>
          </a:xfrm>
        </p:spPr>
      </p:pic>
    </p:spTree>
    <p:extLst>
      <p:ext uri="{BB962C8B-B14F-4D97-AF65-F5344CB8AC3E}">
        <p14:creationId xmlns:p14="http://schemas.microsoft.com/office/powerpoint/2010/main" val="353216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8319247" cy="623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8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A* Search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/>
              <a:t>A* </a:t>
            </a:r>
            <a:r>
              <a:rPr lang="en-US" altLang="en-US" sz="2400" dirty="0"/>
              <a:t>Search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gabungan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best-first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branch and bound search.</a:t>
            </a:r>
          </a:p>
          <a:p>
            <a:r>
              <a:rPr lang="en-US" altLang="en-US" sz="2400" dirty="0" err="1"/>
              <a:t>Misalkan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estimasi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solusi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diinginkan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proses searching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terpendek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total </a:t>
            </a:r>
            <a:r>
              <a:rPr lang="en-US" altLang="en-US" sz="2400" dirty="0" err="1" smtClean="0"/>
              <a:t>estimasi</a:t>
            </a:r>
            <a:endParaRPr lang="en-US" altLang="en-US" sz="2400" dirty="0" smtClean="0"/>
          </a:p>
          <a:p>
            <a:r>
              <a:rPr lang="en-US" altLang="en-US" sz="2400" dirty="0" smtClean="0"/>
              <a:t>Total </a:t>
            </a:r>
            <a:r>
              <a:rPr lang="en-US" altLang="en-US" sz="2400" dirty="0" err="1" smtClean="0"/>
              <a:t>estimasi</a:t>
            </a:r>
            <a:r>
              <a:rPr lang="en-US" altLang="en-US" sz="2400" dirty="0" smtClean="0"/>
              <a:t> cost = cost + </a:t>
            </a:r>
            <a:r>
              <a:rPr lang="en-US" altLang="en-US" sz="2400" dirty="0" err="1" smtClean="0"/>
              <a:t>estimasi</a:t>
            </a:r>
            <a:r>
              <a:rPr lang="en-US" altLang="en-US" sz="2400" dirty="0" smtClean="0"/>
              <a:t> cost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847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i="1" dirty="0">
                <a:latin typeface="+mn-lt"/>
              </a:rPr>
              <a:t>Best-First Search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i="1" dirty="0"/>
              <a:t>Best-First Search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proses searching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estimasi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jauh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asal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solusi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diinginkan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, proses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ekspansi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node yang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estimasi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terpendek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41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1524001" y="1125539"/>
            <a:ext cx="5724525" cy="5183187"/>
          </a:xfrm>
        </p:spPr>
        <p:txBody>
          <a:bodyPr/>
          <a:lstStyle/>
          <a:p>
            <a:r>
              <a:rPr lang="en-US" altLang="en-US" sz="2400" dirty="0" err="1"/>
              <a:t>Perhatikan</a:t>
            </a:r>
            <a:r>
              <a:rPr lang="en-US" altLang="en-US" sz="2400" dirty="0"/>
              <a:t> diagram </a:t>
            </a:r>
            <a:r>
              <a:rPr lang="en-US" altLang="en-US" sz="2400" dirty="0" err="1"/>
              <a:t>jaringan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Gambar</a:t>
            </a:r>
            <a:r>
              <a:rPr lang="en-US" altLang="en-US" sz="2400" dirty="0"/>
              <a:t> 1.7 yang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dilengkapi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estimasi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menuju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probilinggo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seperti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ditunjukkan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tabel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:</a:t>
            </a:r>
          </a:p>
          <a:p>
            <a:endParaRPr lang="en-US" altLang="en-US" dirty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765175"/>
            <a:ext cx="2890838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72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Metode-metode</a:t>
            </a:r>
            <a:r>
              <a:rPr lang="en-US" sz="3600" dirty="0"/>
              <a:t> </a:t>
            </a:r>
            <a:r>
              <a:rPr lang="en-US" sz="3600" dirty="0" err="1"/>
              <a:t>Pencarian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Kecerdasan</a:t>
            </a:r>
            <a:r>
              <a:rPr lang="en-US" sz="3600" dirty="0"/>
              <a:t> </a:t>
            </a:r>
            <a:r>
              <a:rPr lang="en-US" sz="3600" dirty="0" err="1"/>
              <a:t>Buatan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17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1866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"/>
            <a:ext cx="9144000" cy="6646863"/>
          </a:xfrm>
        </p:spPr>
      </p:pic>
    </p:spTree>
    <p:extLst>
      <p:ext uri="{BB962C8B-B14F-4D97-AF65-F5344CB8AC3E}">
        <p14:creationId xmlns:p14="http://schemas.microsoft.com/office/powerpoint/2010/main" val="33385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</a:rPr>
              <a:t>Tugas</a:t>
            </a:r>
            <a:r>
              <a:rPr lang="en-US" altLang="en-US" dirty="0" smtClean="0">
                <a:latin typeface="+mn-lt"/>
              </a:rPr>
              <a:t>	:  8-Puzzle</a:t>
            </a:r>
            <a:endParaRPr lang="en-US" altLang="en-US" dirty="0">
              <a:latin typeface="+mn-lt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Diberikan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konfigurasi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puzzle </a:t>
            </a:r>
            <a:r>
              <a:rPr lang="en-US" altLang="en-US" sz="2400" dirty="0" err="1" smtClean="0"/>
              <a:t>awal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8 </a:t>
            </a:r>
            <a:r>
              <a:rPr lang="en-US" altLang="en-US" sz="2400" dirty="0" err="1" smtClean="0"/>
              <a:t>angka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ukuran</a:t>
            </a:r>
            <a:r>
              <a:rPr lang="en-US" altLang="en-US" sz="2400" dirty="0" smtClean="0"/>
              <a:t> 3 x 3, </a:t>
            </a:r>
            <a:r>
              <a:rPr lang="en-US" altLang="en-US" sz="2400" dirty="0" err="1" smtClean="0"/>
              <a:t>rubahlah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susunan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awal</a:t>
            </a:r>
            <a:r>
              <a:rPr lang="en-US" altLang="en-US" sz="2400" dirty="0" smtClean="0"/>
              <a:t> puzzle </a:t>
            </a:r>
            <a:r>
              <a:rPr lang="en-US" altLang="en-US" sz="2400" dirty="0" err="1" smtClean="0"/>
              <a:t>menjadi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susunan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angka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berurutan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seperti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gambar</a:t>
            </a:r>
            <a:r>
              <a:rPr lang="en-US" altLang="en-US" sz="2400" dirty="0" smtClean="0"/>
              <a:t> puzzle </a:t>
            </a:r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Tentukan</a:t>
            </a:r>
            <a:r>
              <a:rPr lang="en-US" altLang="en-US" sz="2400" dirty="0" smtClean="0"/>
              <a:t> heuristic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total cost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perpindahan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terjadi</a:t>
            </a:r>
            <a:endParaRPr lang="en-US" altLang="en-US" sz="2400" dirty="0"/>
          </a:p>
        </p:txBody>
      </p:sp>
      <p:pic>
        <p:nvPicPr>
          <p:cNvPr id="13619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3068638"/>
            <a:ext cx="5695950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4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/>
              <a:t>Best First Search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621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 smtClean="0"/>
              <a:t>Metode</a:t>
            </a:r>
            <a:r>
              <a:rPr lang="en-US" altLang="en-US" sz="2400" dirty="0" smtClean="0"/>
              <a:t> </a:t>
            </a:r>
            <a:r>
              <a:rPr lang="en-US" altLang="en-US" sz="2400" i="1" dirty="0"/>
              <a:t>best first search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kombinasi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 </a:t>
            </a:r>
            <a:r>
              <a:rPr lang="en-US" altLang="en-US" sz="2400" i="1" dirty="0"/>
              <a:t>depth first search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i="1" dirty="0"/>
              <a:t>breadth first search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mengambil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kelebihan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kedua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Hill climbing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diperbolehkan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kembali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rendah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meskipun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baik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i="1" dirty="0"/>
              <a:t>best first search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pencarian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diperbolehkan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mengunjungi</a:t>
            </a:r>
            <a:r>
              <a:rPr lang="en-US" altLang="en-US" sz="2400" dirty="0"/>
              <a:t> node di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rendah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ternyata</a:t>
            </a:r>
            <a:r>
              <a:rPr lang="en-US" altLang="en-US" sz="2400" dirty="0"/>
              <a:t> node di level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tinggi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buruk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mengimplementasikan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metode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dibutuhkan</a:t>
            </a:r>
            <a:r>
              <a:rPr lang="en-US" altLang="en-US" sz="2400" dirty="0" smtClean="0"/>
              <a:t> 2 </a:t>
            </a:r>
            <a:r>
              <a:rPr lang="en-US" altLang="en-US" sz="2400" dirty="0" err="1" smtClean="0"/>
              <a:t>antrian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berisi</a:t>
            </a:r>
            <a:r>
              <a:rPr lang="en-US" altLang="en-US" sz="2400" dirty="0" smtClean="0"/>
              <a:t> node-node, </a:t>
            </a:r>
            <a:r>
              <a:rPr lang="en-US" altLang="en-US" sz="2400" dirty="0" err="1" smtClean="0"/>
              <a:t>yaitu</a:t>
            </a:r>
            <a:r>
              <a:rPr lang="en-US" altLang="en-US" sz="2400" dirty="0" smtClean="0"/>
              <a:t> : </a:t>
            </a:r>
          </a:p>
          <a:p>
            <a:pPr lvl="1"/>
            <a:r>
              <a:rPr lang="en-US" altLang="en-US" i="1" dirty="0" smtClean="0"/>
              <a:t>OPEN</a:t>
            </a:r>
            <a:r>
              <a:rPr lang="en-US" altLang="en-US" dirty="0" smtClean="0"/>
              <a:t> :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node-node yang </a:t>
            </a:r>
            <a:r>
              <a:rPr lang="en-US" altLang="en-US" dirty="0" err="1" smtClean="0"/>
              <a:t>sudah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dibangkitkan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fungsi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heuristik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namun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belum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diuji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Umumnya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berupa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antrian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berprioritas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elemen-elemen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heuristik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tertinggi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i="1" dirty="0" smtClean="0"/>
              <a:t>CLOSED</a:t>
            </a:r>
            <a:r>
              <a:rPr lang="en-US" altLang="en-US" dirty="0" smtClean="0"/>
              <a:t> : </a:t>
            </a:r>
            <a:r>
              <a:rPr lang="en-US" altLang="en-US" dirty="0" err="1" smtClean="0"/>
              <a:t>berisi</a:t>
            </a:r>
            <a:r>
              <a:rPr lang="en-US" altLang="en-US" dirty="0" smtClean="0"/>
              <a:t> node-node yang </a:t>
            </a:r>
            <a:r>
              <a:rPr lang="en-US" altLang="en-US" dirty="0" err="1" smtClean="0"/>
              <a:t>sudah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diuji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5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A*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 err="1"/>
              <a:t>Perbaikan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best-first search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memodifikasi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fungsi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heuristiknya</a:t>
            </a:r>
            <a:r>
              <a:rPr lang="en-US" alt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dirty="0" err="1"/>
              <a:t>Meminimumkan</a:t>
            </a:r>
            <a:r>
              <a:rPr lang="en-US" altLang="en-US" sz="2200" dirty="0"/>
              <a:t> total </a:t>
            </a:r>
            <a:r>
              <a:rPr lang="en-US" altLang="en-US" sz="2200" dirty="0" err="1"/>
              <a:t>biaya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lintasan</a:t>
            </a:r>
            <a:r>
              <a:rPr lang="en-US" alt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dirty="0" err="1"/>
              <a:t>Fungsi</a:t>
            </a:r>
            <a:r>
              <a:rPr lang="en-US" altLang="en-US" sz="2200" dirty="0"/>
              <a:t> f’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estimasi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fungsi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evaluasi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terhadap</a:t>
            </a:r>
            <a:r>
              <a:rPr lang="en-US" altLang="en-US" sz="2200" dirty="0"/>
              <a:t> node n:   </a:t>
            </a:r>
            <a:r>
              <a:rPr lang="en-US" altLang="en-US" sz="2200" dirty="0" smtClean="0"/>
              <a:t>f</a:t>
            </a:r>
            <a:r>
              <a:rPr lang="en-US" altLang="en-US" sz="2200" dirty="0"/>
              <a:t>’(n) = g(n) + h(n)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/>
              <a:t>dimana</a:t>
            </a:r>
            <a:r>
              <a:rPr lang="en-US" altLang="en-US" sz="2200" dirty="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id-ID" altLang="en-US" sz="2200" dirty="0"/>
              <a:t>f’</a:t>
            </a:r>
            <a:r>
              <a:rPr lang="en-US" altLang="en-US" sz="2200" dirty="0"/>
              <a:t>(n)</a:t>
            </a:r>
            <a:r>
              <a:rPr lang="id-ID" altLang="en-US" sz="2200" dirty="0"/>
              <a:t> = fungsi evaluasi yang sebenarnya terhadap node 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id-ID" altLang="en-US" sz="2200" dirty="0"/>
              <a:t>g</a:t>
            </a:r>
            <a:r>
              <a:rPr lang="en-US" altLang="en-US" sz="2200" dirty="0"/>
              <a:t>(n)</a:t>
            </a:r>
            <a:r>
              <a:rPr lang="id-ID" altLang="en-US" sz="2200" dirty="0"/>
              <a:t> = Biaya yang di keluarkan dari keadaan awal sampai node 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id-ID" altLang="en-US" sz="2200" dirty="0"/>
              <a:t>h</a:t>
            </a:r>
            <a:r>
              <a:rPr lang="en-US" altLang="en-US" sz="2200" dirty="0"/>
              <a:t>(n)</a:t>
            </a:r>
            <a:r>
              <a:rPr lang="id-ID" altLang="en-US" sz="2200" dirty="0"/>
              <a:t> = </a:t>
            </a:r>
            <a:r>
              <a:rPr lang="en-US" altLang="en-US" sz="2200" dirty="0" err="1"/>
              <a:t>Estimasi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biaya</a:t>
            </a:r>
            <a:r>
              <a:rPr lang="id-ID" altLang="en-US" sz="2200" dirty="0"/>
              <a:t> dari node n sampai tujuan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37523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altLang="en-US"/>
              <a:t>Contoh: 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11250"/>
            <a:ext cx="7543800" cy="55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9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First Search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0863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743200"/>
            <a:ext cx="52673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8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First Search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752601"/>
            <a:ext cx="6919913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6115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276601"/>
            <a:ext cx="5781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90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12863"/>
            <a:ext cx="5943600" cy="43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+mn-lt"/>
              </a:rPr>
              <a:t>HEURISTIC / INFORMED SEARCH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Kata </a:t>
            </a:r>
            <a:r>
              <a:rPr lang="en-US" altLang="en-US" sz="2400" i="1"/>
              <a:t>Heuristic</a:t>
            </a:r>
            <a:r>
              <a:rPr lang="en-US" altLang="en-US" sz="2400"/>
              <a:t> berasal dari sebuah kata kerja bahasa Yunani, </a:t>
            </a:r>
            <a:r>
              <a:rPr lang="en-US" altLang="en-US" sz="2400" i="1"/>
              <a:t>heuriskein</a:t>
            </a:r>
            <a:r>
              <a:rPr lang="en-US" altLang="en-US" sz="2400"/>
              <a:t>, yang berarti ‘mencari’ atau menemukan. </a:t>
            </a:r>
          </a:p>
          <a:p>
            <a:pPr marL="571500" indent="-57150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marL="571500" indent="-57150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Dalam dunia pemrograman, sebagian orang menggunakan kata heuristik sebagai lawan kata algoritmik, dimana kata heuristik ini diartikan sebagai </a:t>
            </a:r>
            <a:r>
              <a:rPr lang="en-US" altLang="en-US" sz="2400" b="1"/>
              <a:t>suatu proses yang mungkin dapat menyelesaikan suatu masalah tetapi tidak ada jaminan bahwa solusi yang dicari selalu dapat ditemukan. </a:t>
            </a:r>
          </a:p>
          <a:p>
            <a:pPr marL="571500" indent="-57150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marL="571500" indent="-571500" algn="just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Di dalam mempelajari metode-metode pencarian ini, kata heuristik diartikan sebagai sutu fungsi yang memberikan suatu nilai berupa biaya perkiraan (estimasi) dari suatu solusi. </a:t>
            </a:r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400"/>
          </a:p>
          <a:p>
            <a:pPr marL="571500" indent="-5715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400" b="1">
              <a:sym typeface="Wingdings" panose="05000000000000000000" pitchFamily="2" charset="2"/>
            </a:endParaRPr>
          </a:p>
          <a:p>
            <a:pPr marL="1131888" lvl="2" indent="-43815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endParaRPr lang="en-US" altLang="en-US" sz="2400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935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760539"/>
            <a:ext cx="6172200" cy="4262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043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676400"/>
            <a:ext cx="6062663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7039"/>
            <a:ext cx="6172200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Berikut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sekilas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metode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tergolong</a:t>
            </a:r>
            <a:r>
              <a:rPr lang="en-US" altLang="en-US" sz="2400" dirty="0" smtClean="0"/>
              <a:t> heuristic search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400" b="1" dirty="0" smtClean="0">
                <a:sym typeface="Wingdings" panose="05000000000000000000" pitchFamily="2" charset="2"/>
              </a:rPr>
              <a:t>Generate–and-Test (</a:t>
            </a:r>
            <a:r>
              <a:rPr lang="en-US" altLang="en-US" sz="2400" b="1" dirty="0" err="1" smtClean="0">
                <a:sym typeface="Wingdings" panose="05000000000000000000" pitchFamily="2" charset="2"/>
              </a:rPr>
              <a:t>Bangkitkan-dan-Uji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400" b="1" dirty="0" smtClean="0">
                <a:sym typeface="Wingdings" panose="05000000000000000000" pitchFamily="2" charset="2"/>
              </a:rPr>
              <a:t>Hill Climbing (</a:t>
            </a:r>
            <a:r>
              <a:rPr lang="en-US" altLang="en-US" sz="2400" b="1" dirty="0" err="1" smtClean="0">
                <a:sym typeface="Wingdings" panose="05000000000000000000" pitchFamily="2" charset="2"/>
              </a:rPr>
              <a:t>Pendakian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 Bukit)</a:t>
            </a:r>
          </a:p>
          <a:p>
            <a:pPr marL="2209800" lvl="4" indent="-381000">
              <a:buFont typeface="Wingdings" panose="05000000000000000000" pitchFamily="2" charset="2"/>
              <a:buAutoNum type="arabicPeriod"/>
            </a:pPr>
            <a:r>
              <a:rPr lang="en-US" altLang="en-US" sz="2400" b="1" dirty="0" smtClean="0"/>
              <a:t>Simple HC</a:t>
            </a:r>
          </a:p>
          <a:p>
            <a:pPr marL="2209800" lvl="4" indent="-381000">
              <a:buFont typeface="Wingdings" panose="05000000000000000000" pitchFamily="2" charset="2"/>
              <a:buAutoNum type="arabicPeriod"/>
            </a:pPr>
            <a:r>
              <a:rPr lang="en-US" altLang="en-US" sz="2400" b="1" dirty="0" smtClean="0"/>
              <a:t>Steepest-Ascent HC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0" i="1" dirty="0" smtClean="0">
                <a:latin typeface="+mn-lt"/>
                <a:sym typeface="Wingdings" panose="05000000000000000000" pitchFamily="2" charset="2"/>
              </a:rPr>
              <a:t>Generate–and-Test (GT)</a:t>
            </a:r>
            <a:endParaRPr lang="en-US" sz="4000" i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3775" lvl="2" indent="-457200">
              <a:buFont typeface="+mj-lt"/>
              <a:buAutoNum type="arabicPeriod"/>
            </a:pPr>
            <a:r>
              <a:rPr lang="en-US" altLang="en-US" sz="2400" dirty="0">
                <a:sym typeface="Wingdings" panose="05000000000000000000" pitchFamily="2" charset="2"/>
              </a:rPr>
              <a:t>GT </a:t>
            </a:r>
            <a:r>
              <a:rPr lang="en-US" altLang="en-US" sz="2400" dirty="0" err="1">
                <a:sym typeface="Wingdings" panose="05000000000000000000" pitchFamily="2" charset="2"/>
              </a:rPr>
              <a:t>adalah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metode</a:t>
            </a:r>
            <a:r>
              <a:rPr lang="en-US" altLang="en-US" sz="2400" dirty="0">
                <a:sym typeface="Wingdings" panose="05000000000000000000" pitchFamily="2" charset="2"/>
              </a:rPr>
              <a:t> yang paling </a:t>
            </a:r>
            <a:r>
              <a:rPr lang="en-US" altLang="en-US" sz="2400" dirty="0" err="1">
                <a:sym typeface="Wingdings" panose="05000000000000000000" pitchFamily="2" charset="2"/>
              </a:rPr>
              <a:t>sederhana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dalam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teknik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pencarian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heuristik</a:t>
            </a:r>
            <a:r>
              <a:rPr lang="en-US" altLang="en-US" sz="2400" dirty="0">
                <a:sym typeface="Wingdings" panose="05000000000000000000" pitchFamily="2" charset="2"/>
              </a:rPr>
              <a:t>. </a:t>
            </a:r>
            <a:r>
              <a:rPr lang="en-US" altLang="en-US" sz="2400" dirty="0" err="1"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pembangkitan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sebuah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solusi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mungkin</a:t>
            </a:r>
            <a:r>
              <a:rPr lang="en-US" altLang="en-US" sz="2400" dirty="0">
                <a:sym typeface="Wingdings" panose="05000000000000000000" pitchFamily="2" charset="2"/>
              </a:rPr>
              <a:t> (a possible solution) </a:t>
            </a:r>
            <a:r>
              <a:rPr lang="en-US" altLang="en-US" sz="2400" dirty="0" err="1">
                <a:sym typeface="Wingdings" panose="05000000000000000000" pitchFamily="2" charset="2"/>
              </a:rPr>
              <a:t>dikerjakan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secara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sistematis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sym typeface="Wingdings" panose="05000000000000000000" pitchFamily="2" charset="2"/>
              </a:rPr>
              <a:t>maka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prosedur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ini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menjamin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menemukan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solusinya</a:t>
            </a:r>
            <a:r>
              <a:rPr lang="en-US" altLang="en-US" sz="2400" dirty="0">
                <a:sym typeface="Wingdings" panose="05000000000000000000" pitchFamily="2" charset="2"/>
              </a:rPr>
              <a:t>. </a:t>
            </a:r>
            <a:r>
              <a:rPr lang="en-US" altLang="en-US" sz="2400" dirty="0" err="1">
                <a:sym typeface="Wingdings" panose="05000000000000000000" pitchFamily="2" charset="2"/>
              </a:rPr>
              <a:t>Tetapi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jika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ruang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masalahnya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sangat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luas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sym typeface="Wingdings" panose="05000000000000000000" pitchFamily="2" charset="2"/>
              </a:rPr>
              <a:t>mungkin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memerlukan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waktu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sangat</a:t>
            </a:r>
            <a:r>
              <a:rPr lang="en-US" altLang="en-US" sz="2400" dirty="0">
                <a:sym typeface="Wingdings" panose="05000000000000000000" pitchFamily="2" charset="2"/>
              </a:rPr>
              <a:t> lama. </a:t>
            </a:r>
          </a:p>
          <a:p>
            <a:pPr marL="993775" lvl="2" indent="-457200">
              <a:buFont typeface="+mj-lt"/>
              <a:buAutoNum type="arabicPeriod"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993775" lvl="2" indent="-457200">
              <a:buFont typeface="+mj-lt"/>
              <a:buAutoNum type="arabicPeriod"/>
            </a:pPr>
            <a:r>
              <a:rPr lang="en-US" altLang="en-US" sz="2400" dirty="0">
                <a:sym typeface="Wingdings" panose="05000000000000000000" pitchFamily="2" charset="2"/>
              </a:rPr>
              <a:t>Di </a:t>
            </a:r>
            <a:r>
              <a:rPr lang="en-US" altLang="en-US" sz="2400" dirty="0" err="1">
                <a:sym typeface="Wingdings" panose="05000000000000000000" pitchFamily="2" charset="2"/>
              </a:rPr>
              <a:t>dalam</a:t>
            </a:r>
            <a:r>
              <a:rPr lang="en-US" altLang="en-US" sz="2400" dirty="0">
                <a:sym typeface="Wingdings" panose="05000000000000000000" pitchFamily="2" charset="2"/>
              </a:rPr>
              <a:t> GT, </a:t>
            </a:r>
            <a:r>
              <a:rPr lang="en-US" altLang="en-US" sz="2400" dirty="0" err="1">
                <a:sym typeface="Wingdings" panose="05000000000000000000" pitchFamily="2" charset="2"/>
              </a:rPr>
              <a:t>terdapat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dua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prosedur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penting</a:t>
            </a:r>
            <a:r>
              <a:rPr lang="en-US" altLang="en-US" sz="2400" dirty="0">
                <a:sym typeface="Wingdings" panose="05000000000000000000" pitchFamily="2" charset="2"/>
              </a:rPr>
              <a:t> : </a:t>
            </a:r>
            <a:r>
              <a:rPr lang="en-US" altLang="en-US" sz="2400" b="1" dirty="0" err="1">
                <a:sym typeface="Wingdings" panose="05000000000000000000" pitchFamily="2" charset="2"/>
              </a:rPr>
              <a:t>Pembangkit</a:t>
            </a:r>
            <a:r>
              <a:rPr lang="en-US" altLang="en-US" sz="2400" dirty="0">
                <a:sym typeface="Wingdings" panose="05000000000000000000" pitchFamily="2" charset="2"/>
              </a:rPr>
              <a:t> (</a:t>
            </a:r>
            <a:r>
              <a:rPr lang="en-US" altLang="en-US" sz="2400" dirty="0" err="1">
                <a:sym typeface="Wingdings" panose="05000000000000000000" pitchFamily="2" charset="2"/>
              </a:rPr>
              <a:t>membangkitkan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sebuah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solusi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mungkin</a:t>
            </a:r>
            <a:r>
              <a:rPr lang="en-US" altLang="en-US" sz="2400" dirty="0">
                <a:sym typeface="Wingdings" panose="05000000000000000000" pitchFamily="2" charset="2"/>
              </a:rPr>
              <a:t>) </a:t>
            </a:r>
            <a:r>
              <a:rPr lang="en-US" altLang="en-US" sz="2400" dirty="0" err="1">
                <a:sym typeface="Wingdings" panose="05000000000000000000" pitchFamily="2" charset="2"/>
              </a:rPr>
              <a:t>dan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b="1" dirty="0" err="1">
                <a:sym typeface="Wingdings" panose="05000000000000000000" pitchFamily="2" charset="2"/>
              </a:rPr>
              <a:t>Tes</a:t>
            </a:r>
            <a:r>
              <a:rPr lang="en-US" altLang="en-US" sz="2400" dirty="0">
                <a:sym typeface="Wingdings" panose="05000000000000000000" pitchFamily="2" charset="2"/>
              </a:rPr>
              <a:t> (</a:t>
            </a:r>
            <a:r>
              <a:rPr lang="en-US" altLang="en-US" sz="2400" dirty="0" err="1">
                <a:sym typeface="Wingdings" panose="05000000000000000000" pitchFamily="2" charset="2"/>
              </a:rPr>
              <a:t>menguji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solusi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dibangkitkan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tersebut</a:t>
            </a:r>
            <a:r>
              <a:rPr lang="en-US" altLang="en-US" sz="2400" dirty="0">
                <a:sym typeface="Wingdings" panose="05000000000000000000" pitchFamily="2" charset="2"/>
              </a:rPr>
              <a:t>).  </a:t>
            </a:r>
            <a:r>
              <a:rPr lang="en-US" altLang="en-US" sz="2400" dirty="0" err="1">
                <a:sym typeface="Wingdings" panose="05000000000000000000" pitchFamily="2" charset="2"/>
              </a:rPr>
              <a:t>Dengan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penggunaan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memori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sedikit</a:t>
            </a:r>
            <a:r>
              <a:rPr lang="en-US" altLang="en-US" sz="2400" dirty="0">
                <a:sym typeface="Wingdings" panose="05000000000000000000" pitchFamily="2" charset="2"/>
              </a:rPr>
              <a:t>, DFS </a:t>
            </a:r>
            <a:r>
              <a:rPr lang="en-US" altLang="en-US" sz="2400" dirty="0" err="1">
                <a:sym typeface="Wingdings" panose="05000000000000000000" pitchFamily="2" charset="2"/>
              </a:rPr>
              <a:t>bisa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digunakan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sebagai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prosedur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pembangkit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untuk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menghasilkan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suatu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solusi</a:t>
            </a:r>
            <a:r>
              <a:rPr lang="en-US" altLang="en-US" sz="2400" dirty="0">
                <a:sym typeface="Wingdings" panose="05000000000000000000" pitchFamily="2" charset="2"/>
              </a:rPr>
              <a:t>. </a:t>
            </a:r>
            <a:r>
              <a:rPr lang="en-US" altLang="en-US" sz="2400" dirty="0" err="1">
                <a:sym typeface="Wingdings" panose="05000000000000000000" pitchFamily="2" charset="2"/>
              </a:rPr>
              <a:t>Prosedur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Tes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bisa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menggunakan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fungsi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heuristik</a:t>
            </a:r>
            <a:r>
              <a:rPr lang="en-US" altLang="en-US" sz="2400" dirty="0">
                <a:sym typeface="Wingdings" panose="05000000000000000000" pitchFamily="2" charset="2"/>
              </a:rPr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1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i="1" dirty="0" smtClean="0"/>
              <a:t>Hill-Climbing Search</a:t>
            </a:r>
            <a:endParaRPr lang="en-US" i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Metoda</a:t>
            </a:r>
            <a:r>
              <a:rPr lang="en-US" altLang="en-US" sz="2400" dirty="0"/>
              <a:t> Hill-climbing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depth-first search.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eksplorasi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keputusan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i="1" dirty="0"/>
              <a:t>depth-first search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mencari</a:t>
            </a:r>
            <a:r>
              <a:rPr lang="en-US" altLang="en-US" sz="2400" dirty="0"/>
              <a:t> path yang </a:t>
            </a:r>
            <a:r>
              <a:rPr lang="en-US" altLang="en-US" sz="2400" dirty="0" err="1"/>
              <a:t>bertujuan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menurunkan</a:t>
            </a:r>
            <a:r>
              <a:rPr lang="en-US" altLang="en-US" sz="2400" dirty="0"/>
              <a:t> </a:t>
            </a:r>
            <a:r>
              <a:rPr lang="en-US" altLang="en-US" sz="2400" i="1" dirty="0"/>
              <a:t>cost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r>
              <a:rPr lang="en-US" altLang="en-US" sz="2400" dirty="0"/>
              <a:t> goal/</a:t>
            </a:r>
            <a:r>
              <a:rPr lang="en-US" altLang="en-US" sz="2400" dirty="0" err="1"/>
              <a:t>keputusan</a:t>
            </a:r>
            <a:r>
              <a:rPr lang="en-US" altLang="en-US" sz="2400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contoh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Tugu</a:t>
            </a:r>
            <a:r>
              <a:rPr lang="en-US" altLang="en-US" sz="2400" dirty="0"/>
              <a:t> Monas,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kali </a:t>
            </a:r>
            <a:r>
              <a:rPr lang="en-US" altLang="en-US" sz="2400" dirty="0" err="1"/>
              <a:t>sampai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dipersimpangan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berhenti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kira-kira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mengurangi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Tugu</a:t>
            </a:r>
            <a:r>
              <a:rPr lang="en-US" altLang="en-US" sz="2400" dirty="0"/>
              <a:t> Monas,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demikian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sebetulnya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berasumsi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bahwa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umum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dekat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Tugu</a:t>
            </a:r>
            <a:r>
              <a:rPr lang="en-US" altLang="en-US" sz="2400" dirty="0"/>
              <a:t> Monas.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4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tx1"/>
              </a:buClr>
              <a:buNone/>
            </a:pPr>
            <a:r>
              <a:rPr lang="en-US" altLang="en-US" dirty="0" err="1" smtClean="0">
                <a:sym typeface="Wingdings" panose="05000000000000000000" pitchFamily="2" charset="2"/>
              </a:rPr>
              <a:t>Terdapat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dua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jenis</a:t>
            </a:r>
            <a:r>
              <a:rPr lang="en-US" altLang="en-US" dirty="0" smtClean="0">
                <a:sym typeface="Wingdings" panose="05000000000000000000" pitchFamily="2" charset="2"/>
              </a:rPr>
              <a:t> HC yang </a:t>
            </a:r>
            <a:r>
              <a:rPr lang="en-US" altLang="en-US" dirty="0" err="1" smtClean="0">
                <a:sym typeface="Wingdings" panose="05000000000000000000" pitchFamily="2" charset="2"/>
              </a:rPr>
              <a:t>sedikit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berbeda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dirty="0" err="1" smtClean="0">
                <a:sym typeface="Wingdings" panose="05000000000000000000" pitchFamily="2" charset="2"/>
              </a:rPr>
              <a:t>yakni</a:t>
            </a:r>
            <a:r>
              <a:rPr lang="en-US" altLang="en-US" dirty="0" smtClean="0">
                <a:sym typeface="Wingdings" panose="05000000000000000000" pitchFamily="2" charset="2"/>
              </a:rPr>
              <a:t> :</a:t>
            </a:r>
          </a:p>
          <a:p>
            <a:pPr marL="0" lvl="3" indent="0">
              <a:buFontTx/>
              <a:buAutoNum type="arabicPeriod"/>
            </a:pPr>
            <a:r>
              <a:rPr lang="en-US" altLang="en-US" sz="2400" i="1" dirty="0">
                <a:solidFill>
                  <a:srgbClr val="FF0000"/>
                </a:solidFill>
              </a:rPr>
              <a:t>Simple HC </a:t>
            </a:r>
            <a:r>
              <a:rPr lang="en-US" altLang="en-US" sz="2400" dirty="0"/>
              <a:t>(HC </a:t>
            </a:r>
            <a:r>
              <a:rPr lang="en-US" altLang="en-US" sz="2400" dirty="0" err="1"/>
              <a:t>Sederhana</a:t>
            </a:r>
            <a:r>
              <a:rPr lang="en-US" altLang="en-US" sz="2400" dirty="0"/>
              <a:t>)</a:t>
            </a:r>
          </a:p>
          <a:p>
            <a:pPr marL="631825" lvl="4" indent="-174625" algn="just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Algoritma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berhenti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kalau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mencapai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optimum </a:t>
            </a:r>
            <a:r>
              <a:rPr lang="en-US" altLang="en-US" sz="2400" dirty="0" err="1"/>
              <a:t>lokal</a:t>
            </a:r>
            <a:endParaRPr lang="en-US" altLang="en-US" sz="2400" dirty="0"/>
          </a:p>
          <a:p>
            <a:pPr marL="631825" lvl="4" indent="-174625" algn="just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Urutan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penggunaan</a:t>
            </a:r>
            <a:r>
              <a:rPr lang="en-US" altLang="en-US" sz="2400" dirty="0"/>
              <a:t> operator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sangat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berpengaruh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penemuan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solusi</a:t>
            </a:r>
            <a:r>
              <a:rPr lang="en-US" altLang="en-US" sz="2400" dirty="0"/>
              <a:t>.</a:t>
            </a:r>
          </a:p>
          <a:p>
            <a:pPr marL="631825" lvl="4" indent="-174625" algn="just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diijinkan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melihat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langkah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selanjutnya</a:t>
            </a:r>
            <a:r>
              <a:rPr lang="en-US" altLang="en-US" sz="2400" dirty="0"/>
              <a:t>.</a:t>
            </a:r>
          </a:p>
          <a:p>
            <a:pPr marL="631825" lvl="3" indent="-174625" algn="just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0" lvl="3" indent="0">
              <a:buFontTx/>
              <a:buAutoNum type="arabicPeriod" startAt="2"/>
            </a:pPr>
            <a:r>
              <a:rPr lang="en-US" altLang="en-US" sz="2400" i="1" dirty="0">
                <a:solidFill>
                  <a:srgbClr val="FF0000"/>
                </a:solidFill>
              </a:rPr>
              <a:t>Steepest-Ascent HC </a:t>
            </a:r>
            <a:r>
              <a:rPr lang="en-US" altLang="en-US" sz="2400" dirty="0"/>
              <a:t>(HC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kemiringan</a:t>
            </a:r>
            <a:r>
              <a:rPr lang="en-US" altLang="en-US" sz="2400" dirty="0"/>
              <a:t> yang paling </a:t>
            </a:r>
            <a:r>
              <a:rPr lang="en-US" altLang="en-US" sz="2400" dirty="0" err="1"/>
              <a:t>tajam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curam</a:t>
            </a:r>
            <a:r>
              <a:rPr lang="en-US" altLang="en-US" sz="2400" dirty="0"/>
              <a:t>)</a:t>
            </a:r>
          </a:p>
          <a:p>
            <a:pPr marL="0" lvl="4" indent="0">
              <a:buNone/>
            </a:pPr>
            <a:r>
              <a:rPr lang="en-US" altLang="en-US" sz="2400" dirty="0" err="1"/>
              <a:t>Hampir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Simple HC, </a:t>
            </a: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saja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pencarian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dimulai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paling </a:t>
            </a:r>
            <a:r>
              <a:rPr lang="en-US" altLang="en-US" sz="2400" dirty="0" err="1"/>
              <a:t>kiri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Gerakan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selanjutnya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nilai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heuristik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terbaik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8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624" y="395754"/>
            <a:ext cx="7543800" cy="841375"/>
          </a:xfrm>
        </p:spPr>
        <p:txBody>
          <a:bodyPr/>
          <a:lstStyle/>
          <a:p>
            <a:r>
              <a:rPr lang="en-US" altLang="en-US" sz="3200" i="1" dirty="0">
                <a:latin typeface="+mn-lt"/>
              </a:rPr>
              <a:t>HEURISTIC</a:t>
            </a:r>
            <a:r>
              <a:rPr lang="en-US" altLang="en-US" sz="3200" dirty="0">
                <a:latin typeface="+mn-lt"/>
              </a:rPr>
              <a:t> / </a:t>
            </a:r>
            <a:r>
              <a:rPr lang="en-US" altLang="en-US" sz="3200" i="1" dirty="0">
                <a:latin typeface="+mn-lt"/>
              </a:rPr>
              <a:t>INFORMED SEARCH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37129"/>
            <a:ext cx="6980238" cy="3404721"/>
          </a:xfrm>
        </p:spPr>
        <p:txBody>
          <a:bodyPr>
            <a:noAutofit/>
          </a:bodyPr>
          <a:lstStyle/>
          <a:p>
            <a:pPr marL="571500" indent="-571500">
              <a:buClr>
                <a:schemeClr val="tx1"/>
              </a:buClr>
              <a:buNone/>
            </a:pPr>
            <a:r>
              <a:rPr lang="en-US" altLang="en-US" sz="2400" b="1" u="sng" dirty="0" err="1"/>
              <a:t>Studi</a:t>
            </a:r>
            <a:r>
              <a:rPr lang="en-US" altLang="en-US" sz="2400" b="1" u="sng" dirty="0"/>
              <a:t> </a:t>
            </a:r>
            <a:r>
              <a:rPr lang="en-US" altLang="en-US" sz="2400" b="1" u="sng" dirty="0" err="1"/>
              <a:t>Kasus</a:t>
            </a:r>
            <a:r>
              <a:rPr lang="en-US" altLang="en-US" sz="2400" b="1" u="sng" dirty="0"/>
              <a:t> :</a:t>
            </a:r>
            <a:r>
              <a:rPr lang="en-US" altLang="en-US" sz="2400" b="1" dirty="0"/>
              <a:t> Game 8-puzzle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Terdapat</a:t>
            </a:r>
            <a:r>
              <a:rPr lang="en-US" altLang="en-US" sz="2400" dirty="0"/>
              <a:t> 4 operator yang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menggerakkan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keadaan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baru</a:t>
            </a:r>
            <a:r>
              <a:rPr lang="en-US" altLang="en-US" sz="2400" dirty="0"/>
              <a:t>.</a:t>
            </a:r>
          </a:p>
          <a:p>
            <a:pPr marL="1131888" lvl="2" indent="-438150">
              <a:buFontTx/>
              <a:buChar char="o"/>
            </a:pPr>
            <a:r>
              <a:rPr lang="en-US" altLang="en-US" sz="2400" b="1" dirty="0" err="1"/>
              <a:t>Ubin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kiri</a:t>
            </a:r>
            <a:endParaRPr lang="en-US" altLang="en-US" sz="2400" b="1" dirty="0"/>
          </a:p>
          <a:p>
            <a:pPr marL="1131888" lvl="2" indent="-438150">
              <a:buFontTx/>
              <a:buChar char="o"/>
            </a:pPr>
            <a:r>
              <a:rPr lang="en-US" altLang="en-US" sz="2400" b="1" dirty="0" err="1"/>
              <a:t>Ubin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kanan</a:t>
            </a:r>
            <a:endParaRPr lang="en-US" altLang="en-US" sz="2400" b="1" dirty="0"/>
          </a:p>
          <a:p>
            <a:pPr marL="1131888" lvl="2" indent="-438150">
              <a:buFontTx/>
              <a:buChar char="o"/>
            </a:pPr>
            <a:r>
              <a:rPr lang="en-US" altLang="en-US" sz="2400" b="1" dirty="0" err="1"/>
              <a:t>Ubin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atas</a:t>
            </a:r>
            <a:endParaRPr lang="en-US" altLang="en-US" sz="2400" b="1" dirty="0"/>
          </a:p>
          <a:p>
            <a:pPr marL="1131888" lvl="2" indent="-438150">
              <a:buFontTx/>
              <a:buChar char="o"/>
            </a:pPr>
            <a:r>
              <a:rPr lang="en-US" altLang="en-US" sz="2400" b="1" dirty="0" err="1"/>
              <a:t>Ubin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kosong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digeser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bawah</a:t>
            </a:r>
            <a:endParaRPr lang="en-US" altLang="en-US" sz="2400" b="1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Keadaan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Awal</a:t>
            </a:r>
            <a:r>
              <a:rPr lang="en-US" altLang="en-US" sz="2400" dirty="0"/>
              <a:t>			</a:t>
            </a:r>
            <a:r>
              <a:rPr lang="en-US" altLang="en-US" sz="2400" dirty="0" err="1"/>
              <a:t>Tujuan</a:t>
            </a:r>
            <a:endParaRPr lang="en-US" altLang="en-US" sz="24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2400" b="1" dirty="0"/>
          </a:p>
          <a:p>
            <a:pPr marL="571500" indent="-571500">
              <a:buClr>
                <a:schemeClr val="tx1"/>
              </a:buClr>
              <a:buNone/>
            </a:pPr>
            <a:endParaRPr lang="en-US" altLang="en-US" sz="2400" b="1" dirty="0"/>
          </a:p>
        </p:txBody>
      </p:sp>
      <p:graphicFrame>
        <p:nvGraphicFramePr>
          <p:cNvPr id="145449" name="Group 4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94843672"/>
              </p:ext>
            </p:extLst>
          </p:nvPr>
        </p:nvGraphicFramePr>
        <p:xfrm>
          <a:off x="2976283" y="4961403"/>
          <a:ext cx="1676400" cy="155448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431" name="Group 2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37975315"/>
              </p:ext>
            </p:extLst>
          </p:nvPr>
        </p:nvGraphicFramePr>
        <p:xfrm>
          <a:off x="6481482" y="4961403"/>
          <a:ext cx="1752600" cy="1584960"/>
        </p:xfrm>
        <a:graphic>
          <a:graphicData uri="http://schemas.openxmlformats.org/drawingml/2006/table">
            <a:tbl>
              <a:tblPr/>
              <a:tblGrid>
                <a:gridCol w="584200"/>
                <a:gridCol w="584200"/>
                <a:gridCol w="584200"/>
              </a:tblGrid>
              <a:tr h="1326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 err="1"/>
              <a:t>Informasi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khusus</a:t>
            </a:r>
            <a:r>
              <a:rPr lang="en-US" altLang="en-US" sz="2400" b="1" dirty="0"/>
              <a:t> yang </a:t>
            </a:r>
            <a:r>
              <a:rPr lang="en-US" altLang="en-US" sz="2400" b="1" dirty="0" err="1"/>
              <a:t>dapat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diberikan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antara</a:t>
            </a:r>
            <a:r>
              <a:rPr lang="en-US" altLang="en-US" sz="2400" b="1" dirty="0"/>
              <a:t> lain :</a:t>
            </a:r>
          </a:p>
          <a:p>
            <a:pPr marL="1131888" lvl="2" indent="-438150">
              <a:buFont typeface="Wingdings" panose="05000000000000000000" pitchFamily="2" charset="2"/>
              <a:buAutoNum type="arabicPeriod"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menempati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yang </a:t>
            </a:r>
            <a:r>
              <a:rPr lang="en-US" altLang="en-US" sz="2400" b="1" dirty="0"/>
              <a:t>BENAR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b="1" dirty="0"/>
              <a:t>TINGGI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diharapkan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baik</a:t>
            </a:r>
            <a:r>
              <a:rPr lang="en-US" altLang="en-US" sz="2400" dirty="0"/>
              <a:t>).</a:t>
            </a:r>
          </a:p>
          <a:p>
            <a:pPr marL="1131888" lvl="2" indent="-438150">
              <a:buFont typeface="Wingdings" panose="05000000000000000000" pitchFamily="2" charset="2"/>
              <a:buAutoNum type="arabicPeriod"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ubin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menempati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posisi</a:t>
            </a:r>
            <a:r>
              <a:rPr lang="en-US" altLang="en-US" sz="2400" dirty="0"/>
              <a:t> yang </a:t>
            </a:r>
            <a:r>
              <a:rPr lang="en-US" altLang="en-US" sz="2400" b="1" dirty="0"/>
              <a:t>SALAH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b="1" dirty="0"/>
              <a:t>KECIL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diharapkan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baik</a:t>
            </a:r>
            <a:r>
              <a:rPr lang="en-US" altLang="en-US" sz="2400" dirty="0"/>
              <a:t>). </a:t>
            </a:r>
          </a:p>
          <a:p>
            <a:pPr marL="1131888" lvl="2" indent="-438150">
              <a:buFont typeface="Wingdings" panose="05000000000000000000" pitchFamily="2" charset="2"/>
              <a:buAutoNum type="arabicPeriod"/>
            </a:pPr>
            <a:r>
              <a:rPr lang="en-US" altLang="en-US" sz="2400" dirty="0" err="1"/>
              <a:t>Menghitung</a:t>
            </a:r>
            <a:r>
              <a:rPr lang="en-US" altLang="en-US" sz="2400" dirty="0"/>
              <a:t> </a:t>
            </a:r>
            <a:r>
              <a:rPr lang="en-US" altLang="en-US" sz="2400" b="1" dirty="0"/>
              <a:t>TOTAL GERAKAN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diperlukan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mencapai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b="1" dirty="0"/>
              <a:t>KECIL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diharapkan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baik</a:t>
            </a:r>
            <a:r>
              <a:rPr lang="en-US" altLang="en-US" sz="2400" dirty="0"/>
              <a:t>).</a:t>
            </a:r>
            <a:endParaRPr lang="en-US" altLang="en-US" sz="2400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1214</Words>
  <Application>Microsoft Office PowerPoint</Application>
  <PresentationFormat>Widescreen</PresentationFormat>
  <Paragraphs>324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Comic Sans MS</vt:lpstr>
      <vt:lpstr>Times New Roman</vt:lpstr>
      <vt:lpstr>Wingdings</vt:lpstr>
      <vt:lpstr>Office Theme</vt:lpstr>
      <vt:lpstr>KECERDASAN BUATAN</vt:lpstr>
      <vt:lpstr>Metode-metode Pencarian Dalam Kecerdasan Buatan</vt:lpstr>
      <vt:lpstr>HEURISTIC / INFORMED SEARCH</vt:lpstr>
      <vt:lpstr>PowerPoint Presentation</vt:lpstr>
      <vt:lpstr>Generate–and-Test (GT)</vt:lpstr>
      <vt:lpstr>Hill-Climbing Search</vt:lpstr>
      <vt:lpstr>PowerPoint Presentation</vt:lpstr>
      <vt:lpstr>HEURISTIC / INFORMED SEARCH</vt:lpstr>
      <vt:lpstr>PowerPoint Presentation</vt:lpstr>
      <vt:lpstr>Simple Hill Climbing </vt:lpstr>
      <vt:lpstr>PowerPoint Presentation</vt:lpstr>
      <vt:lpstr>Steepest-Ascent Hill Climbing</vt:lpstr>
      <vt:lpstr>PowerPoint Presentation</vt:lpstr>
      <vt:lpstr>Branch and Bound Search</vt:lpstr>
      <vt:lpstr>PowerPoint Presentation</vt:lpstr>
      <vt:lpstr>PowerPoint Presentation</vt:lpstr>
      <vt:lpstr>A* Search</vt:lpstr>
      <vt:lpstr>Best-First Search</vt:lpstr>
      <vt:lpstr>PowerPoint Presentation</vt:lpstr>
      <vt:lpstr>PowerPoint Presentation</vt:lpstr>
      <vt:lpstr>PowerPoint Presentation</vt:lpstr>
      <vt:lpstr>Tugas :  8-Puzzle</vt:lpstr>
      <vt:lpstr>Best First Search </vt:lpstr>
      <vt:lpstr>A*</vt:lpstr>
      <vt:lpstr>Contoh: </vt:lpstr>
      <vt:lpstr>Best First Search</vt:lpstr>
      <vt:lpstr>Best First Search</vt:lpstr>
      <vt:lpstr>A*</vt:lpstr>
      <vt:lpstr>A*</vt:lpstr>
      <vt:lpstr>A*</vt:lpstr>
      <vt:lpstr>A*</vt:lpstr>
      <vt:lpstr>A*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</dc:title>
  <dc:creator>Safitri Jaya</dc:creator>
  <cp:lastModifiedBy>Safitri Jaya</cp:lastModifiedBy>
  <cp:revision>4</cp:revision>
  <dcterms:created xsi:type="dcterms:W3CDTF">2016-06-16T08:09:48Z</dcterms:created>
  <dcterms:modified xsi:type="dcterms:W3CDTF">2016-06-16T08:55:40Z</dcterms:modified>
</cp:coreProperties>
</file>