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AB09-DAD6-4CE4-A0F7-F6BE17177A3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1AD-6643-44B9-97BD-E403368B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5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AB09-DAD6-4CE4-A0F7-F6BE17177A3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1AD-6643-44B9-97BD-E403368B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6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AB09-DAD6-4CE4-A0F7-F6BE17177A3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1AD-6643-44B9-97BD-E403368B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4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AB09-DAD6-4CE4-A0F7-F6BE17177A3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1AD-6643-44B9-97BD-E403368B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9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AB09-DAD6-4CE4-A0F7-F6BE17177A3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1AD-6643-44B9-97BD-E403368B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AB09-DAD6-4CE4-A0F7-F6BE17177A3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1AD-6643-44B9-97BD-E403368B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7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AB09-DAD6-4CE4-A0F7-F6BE17177A3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1AD-6643-44B9-97BD-E403368B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2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AB09-DAD6-4CE4-A0F7-F6BE17177A3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1AD-6643-44B9-97BD-E403368B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4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AB09-DAD6-4CE4-A0F7-F6BE17177A3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1AD-6643-44B9-97BD-E403368B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6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AB09-DAD6-4CE4-A0F7-F6BE17177A3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1AD-6643-44B9-97BD-E403368B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1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AB09-DAD6-4CE4-A0F7-F6BE17177A3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01AD-6643-44B9-97BD-E403368B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9AB09-DAD6-4CE4-A0F7-F6BE17177A3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01AD-6643-44B9-97BD-E403368B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KECERDASAN BUATAN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PERTEMUAN </a:t>
            </a: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49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2800"/>
              <a:t>Pendefinisian Masalah Sebagai Pencarian Ruang Keadaan atau “State Space Search” (SSS)</a:t>
            </a:r>
            <a:endParaRPr lang="en-US" altLang="en-US" sz="280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Masalah utama dalam membangun sistem berbasis AI adalah bagaimana mengkonversikan situasi yang diberikan ke dalam situasi lain yang diinginkan menggunakan sekumpulan operasi tertentu.</a:t>
            </a: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41297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b="1" i="1" dirty="0" smtClean="0"/>
              <a:t>State Space Search</a:t>
            </a:r>
            <a:endParaRPr lang="en-US" altLang="en-US" b="1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sz="2000" b="1" dirty="0" smtClean="0"/>
              <a:t>Graph</a:t>
            </a:r>
            <a:endParaRPr lang="en-US" sz="2000" dirty="0" smtClean="0"/>
          </a:p>
          <a:p>
            <a:pPr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node (</a:t>
            </a:r>
            <a:r>
              <a:rPr lang="en-US" sz="2000" dirty="0" err="1" smtClean="0"/>
              <a:t>titik</a:t>
            </a:r>
            <a:r>
              <a:rPr lang="en-US" sz="2000" dirty="0" smtClean="0"/>
              <a:t>) yang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keadaan</a:t>
            </a:r>
            <a:r>
              <a:rPr lang="en-US" sz="2000" dirty="0" smtClean="0"/>
              <a:t>, </a:t>
            </a:r>
            <a:r>
              <a:rPr lang="en-US" sz="2000" dirty="0" err="1" smtClean="0"/>
              <a:t>keadaan</a:t>
            </a:r>
            <a:r>
              <a:rPr lang="en-US" sz="2000" dirty="0" smtClean="0"/>
              <a:t>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keadaan</a:t>
            </a:r>
            <a:r>
              <a:rPr lang="en-US" sz="2000" dirty="0" smtClean="0"/>
              <a:t> </a:t>
            </a:r>
            <a:r>
              <a:rPr lang="en-US" sz="2000" dirty="0" err="1" smtClean="0"/>
              <a:t>baru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mencapai</a:t>
            </a:r>
            <a:r>
              <a:rPr lang="en-US" sz="2000" dirty="0" smtClean="0"/>
              <a:t> </a:t>
            </a:r>
            <a:r>
              <a:rPr lang="en-US" sz="2000" dirty="0" err="1" smtClean="0"/>
              <a:t>keadaan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diinginkan</a:t>
            </a:r>
            <a:r>
              <a:rPr lang="en-US" sz="2000" dirty="0" smtClean="0"/>
              <a:t>. Node-node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terhubung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busur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diberi</a:t>
            </a:r>
            <a:r>
              <a:rPr lang="en-US" sz="2000" dirty="0" smtClean="0"/>
              <a:t> </a:t>
            </a:r>
            <a:r>
              <a:rPr lang="en-US" sz="2000" dirty="0" err="1" smtClean="0"/>
              <a:t>panah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arah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keadaan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keadaan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. </a:t>
            </a:r>
          </a:p>
          <a:p>
            <a:pPr>
              <a:defRPr/>
            </a:pPr>
            <a:r>
              <a:rPr lang="en-US" sz="2000" b="1" dirty="0" err="1" smtClean="0"/>
              <a:t>Pohon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Pelacakan</a:t>
            </a:r>
            <a:endParaRPr lang="en-US" sz="2000" dirty="0" smtClean="0"/>
          </a:p>
          <a:p>
            <a:pPr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menghindari</a:t>
            </a:r>
            <a:r>
              <a:rPr lang="en-US" sz="2000" dirty="0" smtClean="0"/>
              <a:t> </a:t>
            </a:r>
            <a:r>
              <a:rPr lang="en-US" sz="2000" dirty="0" err="1" smtClean="0"/>
              <a:t>adanya</a:t>
            </a:r>
            <a:r>
              <a:rPr lang="en-US" sz="2000" dirty="0" smtClean="0"/>
              <a:t> </a:t>
            </a:r>
            <a:r>
              <a:rPr lang="en-US" sz="2000" dirty="0" err="1" smtClean="0"/>
              <a:t>kemungkinan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pelacakan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node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berulang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</a:t>
            </a:r>
            <a:r>
              <a:rPr lang="en-US" sz="2000" dirty="0" err="1" smtClean="0"/>
              <a:t>pohon</a:t>
            </a:r>
            <a:r>
              <a:rPr lang="en-US" sz="2000" dirty="0" smtClean="0"/>
              <a:t>. </a:t>
            </a:r>
          </a:p>
          <a:p>
            <a:pPr>
              <a:defRPr/>
            </a:pPr>
            <a:r>
              <a:rPr lang="en-US" sz="2000" b="1" dirty="0" err="1" smtClean="0"/>
              <a:t>Pohon</a:t>
            </a:r>
            <a:r>
              <a:rPr lang="en-US" sz="2000" b="1" dirty="0" smtClean="0"/>
              <a:t> </a:t>
            </a:r>
            <a:r>
              <a:rPr lang="en-US" sz="2000" b="1" dirty="0" smtClean="0"/>
              <a:t>AND/ OR</a:t>
            </a:r>
            <a:endParaRPr lang="en-US" sz="2000" dirty="0" smtClean="0"/>
          </a:p>
          <a:p>
            <a:pPr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menyelesaikan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3 </a:t>
            </a:r>
            <a:r>
              <a:rPr lang="en-US" sz="2000" dirty="0" err="1" smtClean="0"/>
              <a:t>kemungkinan</a:t>
            </a:r>
            <a:r>
              <a:rPr lang="en-US" sz="2000" dirty="0" smtClean="0"/>
              <a:t>, 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 </a:t>
            </a:r>
            <a:r>
              <a:rPr lang="en-US" sz="2000" dirty="0" err="1" smtClean="0"/>
              <a:t>a,b,c</a:t>
            </a:r>
            <a:r>
              <a:rPr lang="en-US" sz="2000" dirty="0" smtClean="0"/>
              <a:t>, yang </a:t>
            </a:r>
            <a:r>
              <a:rPr lang="en-US" sz="2000" dirty="0" err="1" smtClean="0"/>
              <a:t>artinya</a:t>
            </a:r>
            <a:r>
              <a:rPr lang="en-US" sz="2000" dirty="0" smtClean="0"/>
              <a:t>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diselesaikan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kemungkinan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terpecahkan</a:t>
            </a:r>
            <a:r>
              <a:rPr lang="en-US" sz="2000" dirty="0" smtClean="0"/>
              <a:t>. </a:t>
            </a:r>
          </a:p>
          <a:p>
            <a:pPr>
              <a:buNone/>
              <a:defRPr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034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Mendefinisikan Masalah sebagai “State Space Search” (SSS)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Misalnya permainan catur , maka SSS nya adalah :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Menspesifikasikan posisi awal dari papan catur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 Peraturan (</a:t>
            </a:r>
            <a:r>
              <a:rPr lang="en-US" altLang="en-US" i="1" smtClean="0"/>
              <a:t>rules</a:t>
            </a:r>
            <a:r>
              <a:rPr lang="en-US" altLang="en-US" smtClean="0"/>
              <a:t>) yang mendefinisikan langkah-langkah yang legal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Posisi papan yang merepresentasikan pemenang dari satu sisi atau sisi lainnya.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Tujuan (</a:t>
            </a:r>
            <a:r>
              <a:rPr lang="en-US" altLang="en-US" i="1" smtClean="0"/>
              <a:t>Goal</a:t>
            </a:r>
            <a:r>
              <a:rPr lang="en-US" altLang="en-US" smtClean="0"/>
              <a:t>) dari permainan adalah : memenangkan permainan.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30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Kasus 2 </a:t>
            </a:r>
          </a:p>
        </p:txBody>
      </p:sp>
      <p:pic>
        <p:nvPicPr>
          <p:cNvPr id="14339" name="Picture 4" descr="Water Jug problem photo waterJ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Mendefinisikan Masalah sebagai “State Space Search” (SSS)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smtClean="0"/>
              <a:t>Kasus : A water jug problem </a:t>
            </a:r>
          </a:p>
          <a:p>
            <a:pPr>
              <a:defRPr/>
            </a:pPr>
            <a:r>
              <a:rPr lang="en-US" smtClean="0"/>
              <a:t>Initial state: Diketahui dua buah ember masing-masing berkapasitas 3 gallon dan 4 gallon, dan sebuah pompa air.</a:t>
            </a:r>
          </a:p>
          <a:p>
            <a:pPr>
              <a:defRPr/>
            </a:pPr>
            <a:r>
              <a:rPr lang="en-US" smtClean="0"/>
              <a:t>Goal state: Isi ember yang berkapasitas 4 gallon dengan 2 gallon air!</a:t>
            </a:r>
          </a:p>
          <a:p>
            <a:pPr>
              <a:defRPr/>
            </a:pPr>
            <a:r>
              <a:rPr lang="en-US" smtClean="0"/>
              <a:t>Solusi: </a:t>
            </a:r>
          </a:p>
          <a:p>
            <a:pPr>
              <a:buNone/>
              <a:defRPr/>
            </a:pPr>
            <a:r>
              <a:rPr lang="en-US" smtClean="0"/>
              <a:t>	Buat asumsi dengan :</a:t>
            </a:r>
          </a:p>
          <a:p>
            <a:pPr>
              <a:buNone/>
              <a:defRPr/>
            </a:pPr>
            <a:r>
              <a:rPr lang="en-US" smtClean="0"/>
              <a:t>	X : ember berkapasitas 4 gallon</a:t>
            </a:r>
          </a:p>
          <a:p>
            <a:pPr>
              <a:buNone/>
              <a:defRPr/>
            </a:pPr>
            <a:r>
              <a:rPr lang="en-US" smtClean="0"/>
              <a:t>	Y : ember berkapasitas 3 gallon</a:t>
            </a:r>
          </a:p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83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Ruang masalah untuk masalah di atas dapat digambarkan sebagai himpunan pasangan bilangan bulat (x,y) yang terurut, sedemikian hingga :</a:t>
            </a:r>
          </a:p>
          <a:p>
            <a:pPr>
              <a:buNone/>
              <a:defRPr/>
            </a:pPr>
            <a:r>
              <a:rPr lang="en-US" smtClean="0"/>
              <a:t>	 –</a:t>
            </a:r>
            <a:r>
              <a:rPr lang="en-US" sz="700"/>
              <a:t>    </a:t>
            </a:r>
            <a:r>
              <a:rPr lang="en-US" smtClean="0"/>
              <a:t>x = 0, 1, 2, 3, atau 4</a:t>
            </a:r>
          </a:p>
          <a:p>
            <a:pPr lvl="1">
              <a:buNone/>
              <a:defRPr/>
            </a:pPr>
            <a:r>
              <a:rPr lang="en-US" smtClean="0"/>
              <a:t>–</a:t>
            </a:r>
            <a:r>
              <a:rPr lang="en-US" sz="700"/>
              <a:t>        </a:t>
            </a:r>
            <a:r>
              <a:rPr lang="en-US" smtClean="0"/>
              <a:t>y = 0, 1, 2, atau 3; </a:t>
            </a:r>
          </a:p>
          <a:p>
            <a:pPr>
              <a:defRPr/>
            </a:pPr>
            <a:r>
              <a:rPr lang="en-US" smtClean="0"/>
              <a:t>x menyatakan jumlah air dalam gelas ukuran 4 galon, dan y menyatakan jumlah air dalam gelas ukuran 3 galon. Dengan keadaan mula-mula adalah (0,0). </a:t>
            </a:r>
          </a:p>
          <a:p>
            <a:pPr>
              <a:defRPr/>
            </a:pPr>
            <a:r>
              <a:rPr lang="en-US" i="1" smtClean="0"/>
              <a:t>State </a:t>
            </a:r>
            <a:r>
              <a:rPr lang="en-US" smtClean="0"/>
              <a:t>tujuan adalah (2,n) untuk setiap nilai n.</a:t>
            </a:r>
          </a:p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23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Production Rules: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Sistem Produksi/Production Systemterdiri dari:</a:t>
            </a:r>
          </a:p>
          <a:p>
            <a:pPr eaLnBrk="1" hangingPunct="1"/>
            <a:r>
              <a:rPr lang="en-US" altLang="en-US" smtClean="0"/>
              <a:t>Sekumpulan Aturan (a set of rules)</a:t>
            </a:r>
          </a:p>
          <a:p>
            <a:pPr eaLnBrk="1" hangingPunct="1"/>
            <a:r>
              <a:rPr lang="en-US" altLang="en-US" smtClean="0"/>
              <a:t>Knowledge Base /Data Base</a:t>
            </a:r>
          </a:p>
          <a:p>
            <a:pPr eaLnBrk="1" hangingPunct="1"/>
            <a:r>
              <a:rPr lang="en-US" altLang="en-US" smtClean="0"/>
              <a:t>Sebuah strategi pengontrol (Control Strategy)</a:t>
            </a:r>
          </a:p>
          <a:p>
            <a:pPr eaLnBrk="1" hangingPunct="1"/>
            <a:r>
              <a:rPr lang="en-US" altLang="en-US" smtClean="0"/>
              <a:t>Urutan yang dipakai (a rule applier)</a:t>
            </a:r>
          </a:p>
        </p:txBody>
      </p:sp>
    </p:spTree>
    <p:extLst>
      <p:ext uri="{BB962C8B-B14F-4D97-AF65-F5344CB8AC3E}">
        <p14:creationId xmlns:p14="http://schemas.microsoft.com/office/powerpoint/2010/main" val="14974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09" name="Group 305"/>
          <p:cNvGraphicFramePr>
            <a:graphicFrameLocks noGrp="1"/>
          </p:cNvGraphicFramePr>
          <p:nvPr/>
        </p:nvGraphicFramePr>
        <p:xfrm>
          <a:off x="1981200" y="762001"/>
          <a:ext cx="7620000" cy="5414647"/>
        </p:xfrm>
        <a:graphic>
          <a:graphicData uri="http://schemas.openxmlformats.org/drawingml/2006/table">
            <a:tbl>
              <a:tblPr/>
              <a:tblGrid>
                <a:gridCol w="590550"/>
                <a:gridCol w="2133600"/>
                <a:gridCol w="657225"/>
                <a:gridCol w="1808163"/>
                <a:gridCol w="2430462"/>
              </a:tblGrid>
              <a:tr h="954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(x,y)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If x &lt; 4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→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(4,y)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Isi penuh gelas 4 galon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(x,y) 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If y &lt; 3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→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(x,3)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Isi penuh gelas 3 galon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5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(x,y)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If x &gt; 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→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(x-d,y)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Buang sebagian air dari gelas 4 galon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3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(x,y)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If y &gt; 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→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(x,y-d)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Buang sebagian air dari galon ukuran 3 galon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(x,y)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If x &gt; 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→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(0,y)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Kosongkan gelas 4 galon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32" name="Group 404"/>
          <p:cNvGraphicFramePr>
            <a:graphicFrameLocks noGrp="1"/>
          </p:cNvGraphicFramePr>
          <p:nvPr/>
        </p:nvGraphicFramePr>
        <p:xfrm>
          <a:off x="1905000" y="381000"/>
          <a:ext cx="7924800" cy="6217920"/>
        </p:xfrm>
        <a:graphic>
          <a:graphicData uri="http://schemas.openxmlformats.org/drawingml/2006/table">
            <a:tbl>
              <a:tblPr/>
              <a:tblGrid>
                <a:gridCol w="687388"/>
                <a:gridCol w="2063750"/>
                <a:gridCol w="635000"/>
                <a:gridCol w="1746250"/>
                <a:gridCol w="2792412"/>
              </a:tblGrid>
              <a:tr h="614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(x,y)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If y &gt; 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→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(x,0)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Kosongkan gelas 3 galon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1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(x,y) 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If x+y ≥4 and y &gt; 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→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(4,y-(4-x))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Tuangkan air dari gelas 3 galon ke gelas 4 galon sampai gelas 4 galon penuh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3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8.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(x,y) 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If x+y ≥3 and x &gt; 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→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(x-(3-y),3)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Tuangkan air dari gelas 4 galon ke gelas 3 galon sampai gelas 3 galon penuh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(x,y) 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If x+y ≤4 and y &gt; 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→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(x+y,0)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Tuangkan seluruh air dari gelas 3 galon ke gelas 4 galon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8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37" name="Group 85"/>
          <p:cNvGraphicFramePr>
            <a:graphicFrameLocks noGrp="1"/>
          </p:cNvGraphicFramePr>
          <p:nvPr/>
        </p:nvGraphicFramePr>
        <p:xfrm>
          <a:off x="2133600" y="1103313"/>
          <a:ext cx="7924800" cy="4663440"/>
        </p:xfrm>
        <a:graphic>
          <a:graphicData uri="http://schemas.openxmlformats.org/drawingml/2006/table">
            <a:tbl>
              <a:tblPr/>
              <a:tblGrid>
                <a:gridCol w="687388"/>
                <a:gridCol w="2063750"/>
                <a:gridCol w="635000"/>
                <a:gridCol w="1746250"/>
                <a:gridCol w="2792412"/>
              </a:tblGrid>
              <a:tr h="1550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10.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(x,y)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If x+y ≤3 and x &gt; 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→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(0,x+y)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Tuangkan seluruh air dari gelas 4 galon ke gelas 3 galon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0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11.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(0,2)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→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(2,0)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Tuangkan 2 galon air dari gelas 3 galon ke gelas 4 galon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0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12.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(2,y)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→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(0,y)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Buang 2 galon dalam gelas 4 galon sampai habis.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0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Representasi Masalah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Sistem yang menggunakan AI akan mencoba memberikan ouput berupa solusi suatu masalah berdasarkan kumpulan pengetahuan.</a:t>
            </a:r>
          </a:p>
        </p:txBody>
      </p:sp>
      <p:pic>
        <p:nvPicPr>
          <p:cNvPr id="3076" name="Picture 2" descr="http://t3.gstatic.com/images?q=tbn:ANd9GcQr7RUISC_qz-lBiwNckJLVfmWfdGHl6T-M31t_Q-WFRvZOALt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4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77"/>
          <p:cNvGraphicFramePr>
            <a:graphicFrameLocks noGrp="1"/>
          </p:cNvGraphicFramePr>
          <p:nvPr/>
        </p:nvGraphicFramePr>
        <p:xfrm>
          <a:off x="2438400" y="990601"/>
          <a:ext cx="7391400" cy="5427664"/>
        </p:xfrm>
        <a:graphic>
          <a:graphicData uri="http://schemas.openxmlformats.org/drawingml/2006/table">
            <a:tbl>
              <a:tblPr/>
              <a:tblGrid>
                <a:gridCol w="2463800"/>
                <a:gridCol w="2463800"/>
                <a:gridCol w="2463800"/>
              </a:tblGrid>
              <a:tr h="70112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Jumlah galon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Jumlah galon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Aturan yang dilakukan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183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dalam gelas 4 galon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dalam gelas 3 galon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 atau 12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 atau 11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48" name="TextBox 2"/>
          <p:cNvSpPr txBox="1">
            <a:spLocks noChangeArrowheads="1"/>
          </p:cNvSpPr>
          <p:nvPr/>
        </p:nvSpPr>
        <p:spPr bwMode="auto">
          <a:xfrm>
            <a:off x="2362201" y="152401"/>
            <a:ext cx="1274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Calibri" panose="020F0502020204030204" pitchFamily="34" charset="0"/>
              </a:rPr>
              <a:t>Solusi</a:t>
            </a:r>
          </a:p>
        </p:txBody>
      </p:sp>
    </p:spTree>
    <p:extLst>
      <p:ext uri="{BB962C8B-B14F-4D97-AF65-F5344CB8AC3E}">
        <p14:creationId xmlns:p14="http://schemas.microsoft.com/office/powerpoint/2010/main" val="35904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215900"/>
            <a:ext cx="8318500" cy="64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6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/>
          </p:cNvSpPr>
          <p:nvPr/>
        </p:nvSpPr>
        <p:spPr bwMode="auto">
          <a:xfrm>
            <a:off x="1228165" y="636494"/>
            <a:ext cx="55133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 sz="3200" dirty="0">
                <a:latin typeface="Calibri" panose="020F0502020204030204" pitchFamily="34" charset="0"/>
              </a:rPr>
              <a:t>Karakteristik Masalah Dalam AI</a:t>
            </a:r>
            <a:endParaRPr lang="en-US" altLang="en-US" sz="3200" dirty="0">
              <a:latin typeface="Calibri" panose="020F0502020204030204" pitchFamily="34" charset="0"/>
            </a:endParaRPr>
          </a:p>
        </p:txBody>
      </p:sp>
      <p:sp>
        <p:nvSpPr>
          <p:cNvPr id="23555" name="Rectangle 3"/>
          <p:cNvSpPr txBox="1">
            <a:spLocks noChangeArrowheads="1"/>
          </p:cNvSpPr>
          <p:nvPr/>
        </p:nvSpPr>
        <p:spPr bwMode="auto">
          <a:xfrm>
            <a:off x="1228164" y="1434353"/>
            <a:ext cx="870921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sv-SE" altLang="en-US" sz="2400" dirty="0">
                <a:latin typeface="Calibri" panose="020F0502020204030204" pitchFamily="34" charset="0"/>
              </a:rPr>
              <a:t>Apakah masalahnya dapat didekomposisi menjadi himpunan sub masalah yang (hampir) independen lebih kecil atau lebih mudah  ?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sv-SE" altLang="en-US" sz="2400" dirty="0">
                <a:latin typeface="Calibri" panose="020F0502020204030204" pitchFamily="34" charset="0"/>
              </a:rPr>
              <a:t>Dapatkah langkah penyelesaian diacuhkan paling  tidak dibatalkan ketika dapat dibuktikan hal  tersebut  tidak bijaksana ?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Calibri" panose="020F0502020204030204" pitchFamily="34" charset="0"/>
              </a:rPr>
              <a:t>Apakah</a:t>
            </a:r>
            <a:r>
              <a:rPr lang="en-US" altLang="en-US" sz="2400" dirty="0">
                <a:latin typeface="Calibri" panose="020F0502020204030204" pitchFamily="34" charset="0"/>
              </a:rPr>
              <a:t> universe </a:t>
            </a:r>
            <a:r>
              <a:rPr lang="en-US" altLang="en-US" sz="2400" dirty="0" err="1">
                <a:latin typeface="Calibri" panose="020F0502020204030204" pitchFamily="34" charset="0"/>
              </a:rPr>
              <a:t>masalahnya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dapat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diprediksi</a:t>
            </a:r>
            <a:r>
              <a:rPr lang="en-US" altLang="en-US" sz="2400" dirty="0">
                <a:latin typeface="Calibri" panose="020F0502020204030204" pitchFamily="34" charset="0"/>
              </a:rPr>
              <a:t> ?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Calibri" panose="020F0502020204030204" pitchFamily="34" charset="0"/>
              </a:rPr>
              <a:t>Apakah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solusi</a:t>
            </a:r>
            <a:r>
              <a:rPr lang="en-US" altLang="en-US" sz="2400" dirty="0">
                <a:latin typeface="Calibri" panose="020F0502020204030204" pitchFamily="34" charset="0"/>
              </a:rPr>
              <a:t> yang </a:t>
            </a:r>
            <a:r>
              <a:rPr lang="en-US" altLang="en-US" sz="2400" dirty="0" err="1">
                <a:latin typeface="Calibri" panose="020F0502020204030204" pitchFamily="34" charset="0"/>
              </a:rPr>
              <a:t>baik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dari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masalah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tertentu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jelas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tanpa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membandingkan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dengan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seluruh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solusi</a:t>
            </a:r>
            <a:r>
              <a:rPr lang="en-US" altLang="en-US" sz="2400" dirty="0">
                <a:latin typeface="Calibri" panose="020F0502020204030204" pitchFamily="34" charset="0"/>
              </a:rPr>
              <a:t> lain yang </a:t>
            </a:r>
            <a:r>
              <a:rPr lang="en-US" altLang="en-US" sz="2400" dirty="0" err="1">
                <a:latin typeface="Calibri" panose="020F0502020204030204" pitchFamily="34" charset="0"/>
              </a:rPr>
              <a:t>mungkin</a:t>
            </a:r>
            <a:r>
              <a:rPr lang="en-US" altLang="en-US" sz="2400" dirty="0">
                <a:latin typeface="Calibri" panose="020F0502020204030204" pitchFamily="34" charset="0"/>
              </a:rPr>
              <a:t> ?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Calibri" panose="020F0502020204030204" pitchFamily="34" charset="0"/>
              </a:rPr>
              <a:t>Apakah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solusi</a:t>
            </a:r>
            <a:r>
              <a:rPr lang="en-US" altLang="en-US" sz="2400" dirty="0">
                <a:latin typeface="Calibri" panose="020F0502020204030204" pitchFamily="34" charset="0"/>
              </a:rPr>
              <a:t> yang </a:t>
            </a:r>
            <a:r>
              <a:rPr lang="en-US" altLang="en-US" sz="2400" dirty="0" err="1">
                <a:latin typeface="Calibri" panose="020F0502020204030204" pitchFamily="34" charset="0"/>
              </a:rPr>
              <a:t>diinginkan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sebuah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keadaaan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dari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dunia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atau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sebuah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jalur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dari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keadaan</a:t>
            </a:r>
            <a:r>
              <a:rPr lang="en-US" altLang="en-US" sz="2400" dirty="0">
                <a:latin typeface="Calibri" panose="020F0502020204030204" pitchFamily="34" charset="0"/>
              </a:rPr>
              <a:t> ?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Calibri" panose="020F0502020204030204" pitchFamily="34" charset="0"/>
              </a:rPr>
              <a:t>Apa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peran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dari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pengetahuan</a:t>
            </a:r>
            <a:r>
              <a:rPr lang="en-US" altLang="en-US" sz="2400" dirty="0">
                <a:latin typeface="Calibri" panose="020F0502020204030204" pitchFamily="34" charset="0"/>
              </a:rPr>
              <a:t> ?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sv-SE" altLang="en-US" sz="2400" dirty="0">
                <a:latin typeface="Calibri" panose="020F0502020204030204" pitchFamily="34" charset="0"/>
              </a:rPr>
              <a:t>Apakah pekerjaan memerlukan interaksi dengan manusia ?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Sistem Kecerdasan Buatan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4" t="47000" r="13750" b="21001"/>
          <a:stretch>
            <a:fillRect/>
          </a:stretch>
        </p:blipFill>
        <p:spPr bwMode="auto">
          <a:xfrm>
            <a:off x="1905000" y="1905000"/>
            <a:ext cx="8305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70088" y="4648200"/>
            <a:ext cx="8316912" cy="1754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/>
              <a:t>Input : </a:t>
            </a:r>
            <a:r>
              <a:rPr lang="en-US"/>
              <a:t>Berupa masalah</a:t>
            </a:r>
          </a:p>
          <a:p>
            <a:pPr>
              <a:defRPr/>
            </a:pPr>
            <a:r>
              <a:rPr lang="en-US" b="1"/>
              <a:t>Knowedge Base : </a:t>
            </a:r>
            <a:r>
              <a:rPr lang="en-US"/>
              <a:t>Sekumpulan pengetahuan yang ada pada basis pengetahuan</a:t>
            </a:r>
          </a:p>
          <a:p>
            <a:pPr>
              <a:defRPr/>
            </a:pPr>
            <a:r>
              <a:rPr lang="en-US" b="1"/>
              <a:t>Inference Engine : </a:t>
            </a:r>
            <a:r>
              <a:rPr lang="en-US"/>
              <a:t>Digunakan agar sistem mampu mengambil kesimpulan berdasarkan </a:t>
            </a:r>
          </a:p>
          <a:p>
            <a:pPr marL="682625">
              <a:defRPr/>
            </a:pPr>
            <a:r>
              <a:rPr lang="en-US"/>
              <a:t>        fakta atau pengetahuan Output yang diberikan berupa solusi masalah </a:t>
            </a:r>
          </a:p>
          <a:p>
            <a:pPr marL="682625">
              <a:defRPr/>
            </a:pPr>
            <a:r>
              <a:rPr lang="en-US"/>
              <a:t>        sebagai hasil dari inferensi</a:t>
            </a:r>
          </a:p>
          <a:p>
            <a:pPr>
              <a:defRPr/>
            </a:pPr>
            <a:r>
              <a:rPr lang="en-US" b="1"/>
              <a:t>Output : </a:t>
            </a:r>
            <a:r>
              <a:rPr lang="en-US"/>
              <a:t>Berupa solusi dari permasalahan sebagai hasil dari inferensi</a:t>
            </a:r>
          </a:p>
        </p:txBody>
      </p:sp>
    </p:spTree>
    <p:extLst>
      <p:ext uri="{BB962C8B-B14F-4D97-AF65-F5344CB8AC3E}">
        <p14:creationId xmlns:p14="http://schemas.microsoft.com/office/powerpoint/2010/main" val="26396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mtClean="0"/>
              <a:t>membangun sistem yang mampu</a:t>
            </a:r>
            <a:br>
              <a:rPr lang="en-US" smtClean="0"/>
            </a:br>
            <a:r>
              <a:rPr lang="en-US" smtClean="0"/>
              <a:t>menyelesaikan masalah menggunakan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smtClean="0"/>
              <a:t>Perlu mempertimbangkan beberapa hal :</a:t>
            </a:r>
          </a:p>
          <a:p>
            <a:pPr marL="682625" indent="-334963">
              <a:buNone/>
              <a:defRPr/>
            </a:pPr>
            <a:r>
              <a:rPr lang="en-US"/>
              <a:t>1.  Mendefinisikan masalah dengan tepat, mencakup</a:t>
            </a:r>
          </a:p>
          <a:p>
            <a:pPr marL="1082675" lvl="1" indent="-334963">
              <a:buNone/>
              <a:defRPr/>
            </a:pPr>
            <a:r>
              <a:rPr lang="en-US" smtClean="0"/>
              <a:t>spesifikasi yang tepat mengenai keadaan awal</a:t>
            </a:r>
          </a:p>
          <a:p>
            <a:pPr marL="1082675" lvl="1" indent="-334963">
              <a:buNone/>
              <a:defRPr/>
            </a:pPr>
            <a:r>
              <a:rPr lang="en-US" smtClean="0"/>
              <a:t>dan solusi yang diharapkan.</a:t>
            </a:r>
          </a:p>
          <a:p>
            <a:pPr marL="682625" indent="-334963">
              <a:buNone/>
              <a:defRPr/>
            </a:pPr>
            <a:r>
              <a:rPr lang="en-US"/>
              <a:t>2.  Menganalisis masalah tersebut dan mencari</a:t>
            </a:r>
          </a:p>
          <a:p>
            <a:pPr marL="1082675" lvl="1" indent="-334963">
              <a:buNone/>
              <a:defRPr/>
            </a:pPr>
            <a:r>
              <a:rPr lang="en-US" smtClean="0"/>
              <a:t>beberapa teknik penyelesaian masalah yang </a:t>
            </a:r>
          </a:p>
          <a:p>
            <a:pPr marL="1082675" lvl="1" indent="-334963">
              <a:buNone/>
              <a:defRPr/>
            </a:pPr>
            <a:r>
              <a:rPr lang="en-US" smtClean="0"/>
              <a:t>sesuai.</a:t>
            </a:r>
          </a:p>
          <a:p>
            <a:pPr marL="682625" indent="-334963">
              <a:buNone/>
              <a:defRPr/>
            </a:pPr>
            <a:r>
              <a:rPr lang="en-US"/>
              <a:t>3.  Merepresentasikan pengetahuan yang perlu untuk</a:t>
            </a:r>
          </a:p>
          <a:p>
            <a:pPr marL="1082675" lvl="1" indent="-334963">
              <a:buNone/>
              <a:defRPr/>
            </a:pPr>
            <a:r>
              <a:rPr lang="en-US" smtClean="0"/>
              <a:t>menyelesaikan masalah tersebut.</a:t>
            </a:r>
          </a:p>
          <a:p>
            <a:pPr marL="682625" indent="-334963">
              <a:buNone/>
              <a:defRPr/>
            </a:pPr>
            <a:r>
              <a:rPr lang="en-US"/>
              <a:t>4.  Memilih teknik penyelesaian masalah yang </a:t>
            </a:r>
          </a:p>
          <a:p>
            <a:pPr marL="1082675" lvl="1" indent="-334963">
              <a:buNone/>
              <a:defRPr/>
            </a:pPr>
            <a:r>
              <a:rPr lang="en-US" smtClean="0"/>
              <a:t>terbaik.</a:t>
            </a:r>
          </a:p>
        </p:txBody>
      </p:sp>
    </p:spTree>
    <p:extLst>
      <p:ext uri="{BB962C8B-B14F-4D97-AF65-F5344CB8AC3E}">
        <p14:creationId xmlns:p14="http://schemas.microsoft.com/office/powerpoint/2010/main" val="28819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Penyelesaian Masalah Dalam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Terdapat 4 hal yang harus diperhatikan :</a:t>
            </a:r>
          </a:p>
          <a:p>
            <a:pPr marL="965200" indent="-566738">
              <a:buFont typeface="Wingdings" pitchFamily="2" charset="2"/>
              <a:buChar char="ü"/>
              <a:defRPr/>
            </a:pPr>
            <a:r>
              <a:rPr lang="en-US" smtClean="0"/>
              <a:t>Analisa Masalah</a:t>
            </a:r>
          </a:p>
          <a:p>
            <a:pPr marL="965200" indent="-566738">
              <a:buFont typeface="Wingdings" pitchFamily="2" charset="2"/>
              <a:buChar char="ü"/>
              <a:defRPr/>
            </a:pPr>
            <a:r>
              <a:rPr lang="en-US" smtClean="0"/>
              <a:t>Representasi Masalah dan Pengetahuan</a:t>
            </a:r>
          </a:p>
          <a:p>
            <a:pPr marL="965200" indent="-566738">
              <a:buFont typeface="Wingdings" pitchFamily="2" charset="2"/>
              <a:buChar char="ü"/>
              <a:defRPr/>
            </a:pPr>
            <a:r>
              <a:rPr lang="en-US" smtClean="0"/>
              <a:t>Inferensi</a:t>
            </a:r>
          </a:p>
          <a:p>
            <a:pPr marL="965200" indent="-566738">
              <a:buFont typeface="Wingdings" pitchFamily="2" charset="2"/>
              <a:buChar char="ü"/>
              <a:defRPr/>
            </a:pPr>
            <a:r>
              <a:rPr lang="en-US" smtClean="0"/>
              <a:t>Penggunaan Bahasa AI</a:t>
            </a:r>
          </a:p>
        </p:txBody>
      </p:sp>
    </p:spTree>
    <p:extLst>
      <p:ext uri="{BB962C8B-B14F-4D97-AF65-F5344CB8AC3E}">
        <p14:creationId xmlns:p14="http://schemas.microsoft.com/office/powerpoint/2010/main" val="2525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Analisa Masalah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Langkah untuk menganalisa masalah yang dihadapi dan mengungkapkan masalah tersebut dala satu sistem simbol. </a:t>
            </a:r>
          </a:p>
          <a:p>
            <a:pPr eaLnBrk="1" hangingPunct="1"/>
            <a:r>
              <a:rPr lang="en-US" altLang="en-US" smtClean="0"/>
              <a:t>Sistem dapat merupakan diagram, skema, graf atau simbol" yang lain.</a:t>
            </a:r>
          </a:p>
          <a:p>
            <a:pPr eaLnBrk="1" hangingPunct="1"/>
            <a:r>
              <a:rPr lang="en-US" altLang="en-US" smtClean="0"/>
              <a:t>Sistem simbol ini harus diterjemahkan dala bahasa pemgrograman AI.</a:t>
            </a:r>
          </a:p>
          <a:p>
            <a:pPr eaLnBrk="1" hangingPunct="1"/>
            <a:r>
              <a:rPr lang="en-US" altLang="en-US" smtClean="0"/>
              <a:t>Terdapat Initial state dan Goal State</a:t>
            </a:r>
          </a:p>
        </p:txBody>
      </p:sp>
    </p:spTree>
    <p:extLst>
      <p:ext uri="{BB962C8B-B14F-4D97-AF65-F5344CB8AC3E}">
        <p14:creationId xmlns:p14="http://schemas.microsoft.com/office/powerpoint/2010/main" val="7551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Analisa Masalah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smtClean="0"/>
              <a:t>Secara umum pendefinisian masalah sebagai</a:t>
            </a:r>
          </a:p>
          <a:p>
            <a:pPr>
              <a:buNone/>
              <a:defRPr/>
            </a:pPr>
            <a:r>
              <a:rPr lang="en-US" smtClean="0"/>
              <a:t>suatu ruang keadaan meliputi 3 hal :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Posisi Awal (initial State)</a:t>
            </a:r>
          </a:p>
          <a:p>
            <a:pPr>
              <a:defRPr/>
            </a:pPr>
            <a:r>
              <a:rPr lang="en-US" smtClean="0"/>
              <a:t>Aturan (Rule )</a:t>
            </a:r>
          </a:p>
          <a:p>
            <a:pPr>
              <a:defRPr/>
            </a:pPr>
            <a:r>
              <a:rPr lang="en-US" smtClean="0"/>
              <a:t>Tujuan (Goal) </a:t>
            </a:r>
          </a:p>
          <a:p>
            <a:pPr>
              <a:defRPr/>
            </a:pPr>
            <a:endParaRPr lang="en-US" smtClean="0"/>
          </a:p>
          <a:p>
            <a:pPr>
              <a:buNone/>
              <a:defRPr/>
            </a:pPr>
            <a:r>
              <a:rPr lang="en-US" smtClean="0"/>
              <a:t>Example : Permainan catur</a:t>
            </a:r>
          </a:p>
        </p:txBody>
      </p:sp>
    </p:spTree>
    <p:extLst>
      <p:ext uri="{BB962C8B-B14F-4D97-AF65-F5344CB8AC3E}">
        <p14:creationId xmlns:p14="http://schemas.microsoft.com/office/powerpoint/2010/main" val="13012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Representasi Masalah </a:t>
            </a:r>
            <a:br>
              <a:rPr lang="en-US" smtClean="0"/>
            </a:br>
            <a:r>
              <a:rPr lang="en-US" smtClean="0"/>
              <a:t>dan Pengetahuan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Dalam memecahkan soal, dibutuhkan representasi semesta persoalan (Problem Domain). </a:t>
            </a:r>
          </a:p>
          <a:p>
            <a:pPr>
              <a:defRPr/>
            </a:pPr>
            <a:r>
              <a:rPr lang="en-US" smtClean="0"/>
              <a:t>Hal ini mencakup pengetahuan yang dibutuhkan dalam penyelesaian masalah dan berkaitan dengan cara pengolahan pengetahuan.</a:t>
            </a:r>
          </a:p>
          <a:p>
            <a:pPr>
              <a:defRPr/>
            </a:pPr>
            <a:r>
              <a:rPr lang="en-US" smtClean="0"/>
              <a:t>Representasi sangat penting supaya komputer dapat mengolah secara tepat dan benar.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Ex : Logika predikat, representasi struktur</a:t>
            </a:r>
          </a:p>
        </p:txBody>
      </p:sp>
    </p:spTree>
    <p:extLst>
      <p:ext uri="{BB962C8B-B14F-4D97-AF65-F5344CB8AC3E}">
        <p14:creationId xmlns:p14="http://schemas.microsoft.com/office/powerpoint/2010/main" val="14052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Inferensi adalah motor penggerak program AI. </a:t>
            </a:r>
          </a:p>
          <a:p>
            <a:pPr>
              <a:defRPr/>
            </a:pPr>
            <a:r>
              <a:rPr lang="en-US" smtClean="0"/>
              <a:t>Bagian ini mengendalikan semua informasi yang masuk dan pelaksanaan kaidah" yang berlaku dalam penyelesaian masalah.</a:t>
            </a:r>
          </a:p>
          <a:p>
            <a:pPr>
              <a:defRPr/>
            </a:pPr>
            <a:r>
              <a:rPr lang="en-US" smtClean="0"/>
              <a:t>Inferensi juga disebut kontrol struktur, rute interpreter atau strategi pemecahan soal.</a:t>
            </a:r>
          </a:p>
          <a:p>
            <a:pPr>
              <a:defRPr/>
            </a:pPr>
            <a:r>
              <a:rPr lang="en-US" smtClean="0"/>
              <a:t>Beberapa teknik inferensi : teknik pelacakan (searching), kendali pemecahan soal (Control Strategi), Pemecahan persoalan dengan dekomposisi (Decomposition), penerapan pola (pattern maching), dan ikatan (chaining)</a:t>
            </a:r>
          </a:p>
        </p:txBody>
      </p:sp>
    </p:spTree>
    <p:extLst>
      <p:ext uri="{BB962C8B-B14F-4D97-AF65-F5344CB8AC3E}">
        <p14:creationId xmlns:p14="http://schemas.microsoft.com/office/powerpoint/2010/main" val="888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Microsoft Office PowerPoint</Application>
  <PresentationFormat>Widescreen</PresentationFormat>
  <Paragraphs>195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KECERDASAN BUATAN</vt:lpstr>
      <vt:lpstr>Representasi Masalah</vt:lpstr>
      <vt:lpstr>Sistem Kecerdasan Buatan</vt:lpstr>
      <vt:lpstr>membangun sistem yang mampu menyelesaikan masalah menggunakan AI</vt:lpstr>
      <vt:lpstr>Penyelesaian Masalah Dalam AI</vt:lpstr>
      <vt:lpstr>Analisa Masalah</vt:lpstr>
      <vt:lpstr>Analisa Masalah (Cont.)</vt:lpstr>
      <vt:lpstr>Representasi Masalah  dan Pengetahuan</vt:lpstr>
      <vt:lpstr>Inferensi</vt:lpstr>
      <vt:lpstr>Pendefinisian Masalah Sebagai Pencarian Ruang Keadaan atau “State Space Search” (SSS)</vt:lpstr>
      <vt:lpstr>State Space Search</vt:lpstr>
      <vt:lpstr>Mendefinisikan Masalah sebagai “State Space Search” (SSS)</vt:lpstr>
      <vt:lpstr>Kasus 2 </vt:lpstr>
      <vt:lpstr>Mendefinisikan Masalah sebagai “State Space Search” (SSS)</vt:lpstr>
      <vt:lpstr>PowerPoint Presentation</vt:lpstr>
      <vt:lpstr>Production Rules: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BUATAN</dc:title>
  <dc:creator>Safitri Jaya</dc:creator>
  <cp:lastModifiedBy>Safitri Jaya</cp:lastModifiedBy>
  <cp:revision>1</cp:revision>
  <dcterms:created xsi:type="dcterms:W3CDTF">2016-06-23T07:41:37Z</dcterms:created>
  <dcterms:modified xsi:type="dcterms:W3CDTF">2016-06-23T07:41:55Z</dcterms:modified>
</cp:coreProperties>
</file>