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62" r:id="rId3"/>
    <p:sldId id="335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56" r:id="rId25"/>
    <p:sldId id="357" r:id="rId26"/>
    <p:sldId id="358" r:id="rId27"/>
    <p:sldId id="360" r:id="rId28"/>
    <p:sldId id="359" r:id="rId29"/>
    <p:sldId id="361" r:id="rId30"/>
    <p:sldId id="362" r:id="rId31"/>
    <p:sldId id="332" r:id="rId32"/>
  </p:sldIdLst>
  <p:sldSz cx="12192000" cy="6858000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Cambria Math" panose="02040503050406030204" pitchFamily="18" charset="0"/>
      <p:regular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6" roundtripDataSignature="AMtx7mimd5KOnZkzMISQ442zdmu8k/um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90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86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DA0AB-991B-4C6F-93A2-CFDC917A08C5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82022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7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2" y="428"/>
            <a:ext cx="12190476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79"/>
          <p:cNvSpPr txBox="1">
            <a:spLocks noGrp="1"/>
          </p:cNvSpPr>
          <p:nvPr>
            <p:ph type="ctrTitle"/>
          </p:nvPr>
        </p:nvSpPr>
        <p:spPr>
          <a:xfrm>
            <a:off x="504553" y="3118584"/>
            <a:ext cx="9144000" cy="1582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9"/>
          <p:cNvSpPr txBox="1">
            <a:spLocks noGrp="1"/>
          </p:cNvSpPr>
          <p:nvPr>
            <p:ph type="subTitle" idx="1"/>
          </p:nvPr>
        </p:nvSpPr>
        <p:spPr>
          <a:xfrm>
            <a:off x="494925" y="470058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0"/>
          <p:cNvSpPr txBox="1">
            <a:spLocks noGrp="1"/>
          </p:cNvSpPr>
          <p:nvPr>
            <p:ph type="title"/>
          </p:nvPr>
        </p:nvSpPr>
        <p:spPr>
          <a:xfrm>
            <a:off x="838200" y="1278194"/>
            <a:ext cx="8984226" cy="707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0"/>
          <p:cNvSpPr txBox="1">
            <a:spLocks noGrp="1"/>
          </p:cNvSpPr>
          <p:nvPr>
            <p:ph type="body" idx="1"/>
          </p:nvPr>
        </p:nvSpPr>
        <p:spPr>
          <a:xfrm>
            <a:off x="668594" y="2120590"/>
            <a:ext cx="9153832" cy="3719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8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8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4"/>
          <p:cNvSpPr txBox="1">
            <a:spLocks noGrp="1"/>
          </p:cNvSpPr>
          <p:nvPr>
            <p:ph type="title"/>
          </p:nvPr>
        </p:nvSpPr>
        <p:spPr>
          <a:xfrm>
            <a:off x="678426" y="1818968"/>
            <a:ext cx="9153832" cy="274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4"/>
          <p:cNvSpPr txBox="1">
            <a:spLocks noGrp="1"/>
          </p:cNvSpPr>
          <p:nvPr>
            <p:ph type="body" idx="1"/>
          </p:nvPr>
        </p:nvSpPr>
        <p:spPr>
          <a:xfrm>
            <a:off x="678426" y="4589463"/>
            <a:ext cx="9153832" cy="1349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897280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7"/>
          <p:cNvSpPr txBox="1">
            <a:spLocks noGrp="1"/>
          </p:cNvSpPr>
          <p:nvPr>
            <p:ph type="body" idx="1"/>
          </p:nvPr>
        </p:nvSpPr>
        <p:spPr>
          <a:xfrm>
            <a:off x="707924" y="1681163"/>
            <a:ext cx="4473676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4" name="Google Shape;64;p87"/>
          <p:cNvSpPr txBox="1">
            <a:spLocks noGrp="1"/>
          </p:cNvSpPr>
          <p:nvPr>
            <p:ph type="body" idx="2"/>
          </p:nvPr>
        </p:nvSpPr>
        <p:spPr>
          <a:xfrm>
            <a:off x="707924" y="2505075"/>
            <a:ext cx="4473676" cy="3433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87"/>
          <p:cNvSpPr txBox="1">
            <a:spLocks noGrp="1"/>
          </p:cNvSpPr>
          <p:nvPr>
            <p:ph type="body" idx="3"/>
          </p:nvPr>
        </p:nvSpPr>
        <p:spPr>
          <a:xfrm>
            <a:off x="5697794" y="1681163"/>
            <a:ext cx="41148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p87"/>
          <p:cNvSpPr txBox="1">
            <a:spLocks noGrp="1"/>
          </p:cNvSpPr>
          <p:nvPr>
            <p:ph type="body" idx="4"/>
          </p:nvPr>
        </p:nvSpPr>
        <p:spPr>
          <a:xfrm>
            <a:off x="5697794" y="2505075"/>
            <a:ext cx="4114800" cy="3433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8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8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8"/>
          <p:cNvSpPr txBox="1">
            <a:spLocks noGrp="1"/>
          </p:cNvSpPr>
          <p:nvPr>
            <p:ph type="title"/>
          </p:nvPr>
        </p:nvSpPr>
        <p:spPr>
          <a:xfrm>
            <a:off x="1347019" y="365125"/>
            <a:ext cx="844591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88"/>
          <p:cNvSpPr txBox="1">
            <a:spLocks noGrp="1"/>
          </p:cNvSpPr>
          <p:nvPr>
            <p:ph type="body" idx="1"/>
          </p:nvPr>
        </p:nvSpPr>
        <p:spPr>
          <a:xfrm rot="5400000">
            <a:off x="3174232" y="-670181"/>
            <a:ext cx="4122891" cy="9114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8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8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8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8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857"/>
            <a:ext cx="12190476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8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89"/>
          <p:cNvSpPr txBox="1">
            <a:spLocks noGrp="1"/>
          </p:cNvSpPr>
          <p:nvPr>
            <p:ph type="title"/>
          </p:nvPr>
        </p:nvSpPr>
        <p:spPr>
          <a:xfrm rot="5400000">
            <a:off x="6365658" y="2724367"/>
            <a:ext cx="5811838" cy="1093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8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2848-389E-4CC8-AA6C-7BD5DDC7B3DB}" type="datetime1">
              <a:rPr lang="en-US" smtClean="0"/>
              <a:t>12/4/2022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Komputasi Kognitif 2020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422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7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62" y="428"/>
            <a:ext cx="12190476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78"/>
          <p:cNvSpPr txBox="1">
            <a:spLocks noGrp="1"/>
          </p:cNvSpPr>
          <p:nvPr>
            <p:ph type="title"/>
          </p:nvPr>
        </p:nvSpPr>
        <p:spPr>
          <a:xfrm>
            <a:off x="1347019" y="365125"/>
            <a:ext cx="844591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78"/>
          <p:cNvSpPr txBox="1">
            <a:spLocks noGrp="1"/>
          </p:cNvSpPr>
          <p:nvPr>
            <p:ph type="body" idx="1"/>
          </p:nvPr>
        </p:nvSpPr>
        <p:spPr>
          <a:xfrm>
            <a:off x="678426" y="1825625"/>
            <a:ext cx="9114503" cy="4122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7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7" r:id="rId4"/>
    <p:sldLayoutId id="2147483658" r:id="rId5"/>
    <p:sldLayoutId id="2147483659" r:id="rId6"/>
    <p:sldLayoutId id="214748366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>
            <a:spLocks noGrp="1"/>
          </p:cNvSpPr>
          <p:nvPr>
            <p:ph type="ctrTitle"/>
          </p:nvPr>
        </p:nvSpPr>
        <p:spPr>
          <a:xfrm>
            <a:off x="359189" y="3352049"/>
            <a:ext cx="9415471" cy="1220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 sz="6000" dirty="0"/>
              <a:t>K-Means Clustering</a:t>
            </a:r>
            <a:endParaRPr lang="en-US" dirty="0"/>
          </a:p>
        </p:txBody>
      </p:sp>
      <p:sp>
        <p:nvSpPr>
          <p:cNvPr id="88" name="Google Shape;88;p1"/>
          <p:cNvSpPr txBox="1">
            <a:spLocks noGrp="1"/>
          </p:cNvSpPr>
          <p:nvPr>
            <p:ph type="subTitle" idx="1"/>
          </p:nvPr>
        </p:nvSpPr>
        <p:spPr>
          <a:xfrm>
            <a:off x="494925" y="470058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id-ID" dirty="0"/>
              <a:t>Tim Pengajar Mata Kuliah Kecerdasan Buatan Tahun 202</a:t>
            </a:r>
            <a:r>
              <a:rPr lang="en-US" dirty="0"/>
              <a:t>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9ABF4C-5D83-1896-8C73-826DE4217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1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604D68-C435-C563-E0C5-100B6C36D4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acak</a:t>
            </a:r>
            <a:r>
              <a:rPr lang="en-US" dirty="0"/>
              <a:t> K (</a:t>
            </a:r>
            <a:r>
              <a:rPr lang="en-US" dirty="0" err="1"/>
              <a:t>contoh</a:t>
            </a:r>
            <a:r>
              <a:rPr lang="en-US" dirty="0"/>
              <a:t>: 2)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cluster yang </a:t>
            </a:r>
            <a:r>
              <a:rPr lang="en-US" dirty="0" err="1"/>
              <a:t>disebut</a:t>
            </a:r>
            <a:r>
              <a:rPr lang="en-US" dirty="0"/>
              <a:t> centroid</a:t>
            </a:r>
            <a:r>
              <a:rPr lang="en-ID" dirty="0"/>
              <a:t>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C6B42-5CE1-540F-E3B8-B822138BC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313" y="2851838"/>
            <a:ext cx="5055288" cy="301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134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2ACE16-8CFB-4E77-E154-A628C5D9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100" y="365125"/>
            <a:ext cx="8377494" cy="1325563"/>
          </a:xfrm>
        </p:spPr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2 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D8B29B-C1F1-DAA9-D7D6-ECA53EE67AE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07924" y="1690689"/>
            <a:ext cx="4473676" cy="4247996"/>
          </a:xfrm>
        </p:spPr>
        <p:txBody>
          <a:bodyPr/>
          <a:lstStyle/>
          <a:p>
            <a:r>
              <a:rPr lang="en-US" dirty="0" err="1"/>
              <a:t>Tetapkan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data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kluster</a:t>
            </a:r>
            <a:r>
              <a:rPr lang="en-US" dirty="0"/>
              <a:t> </a:t>
            </a:r>
            <a:r>
              <a:rPr lang="en-US" dirty="0" err="1"/>
              <a:t>terdekat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jaraknya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centroid</a:t>
            </a:r>
          </a:p>
          <a:p>
            <a:endParaRPr lang="en-ID" dirty="0"/>
          </a:p>
        </p:txBody>
      </p:sp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710D9864-5A67-D512-5567-CA5A30F183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0001" y="1938719"/>
            <a:ext cx="4635500" cy="298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271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122FF-940A-516E-98CC-E5B9146EE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8600" y="365125"/>
            <a:ext cx="8313994" cy="1325563"/>
          </a:xfrm>
        </p:spPr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3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A8CCC-6ADD-09FF-BE4F-7E0AC2277A6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07924" y="1854201"/>
            <a:ext cx="4473676" cy="4084484"/>
          </a:xfrm>
        </p:spPr>
        <p:txBody>
          <a:bodyPr/>
          <a:lstStyle/>
          <a:p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cluster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rata-rata </a:t>
            </a:r>
            <a:r>
              <a:rPr lang="en-US" dirty="0" err="1"/>
              <a:t>poin</a:t>
            </a:r>
            <a:r>
              <a:rPr lang="en-US" dirty="0"/>
              <a:t> yang </a:t>
            </a:r>
            <a:r>
              <a:rPr lang="en-US" dirty="0" err="1"/>
              <a:t>ditugaskan</a:t>
            </a:r>
            <a:endParaRPr lang="en-US" dirty="0"/>
          </a:p>
          <a:p>
            <a:endParaRPr lang="en-ID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8AD0E37-6ECB-2FDC-9AAA-139DDD814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1" y="1922354"/>
            <a:ext cx="4473676" cy="30132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775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7A3A3-A2E4-85E0-366D-564F68F47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200" y="365125"/>
            <a:ext cx="8466394" cy="1325563"/>
          </a:xfrm>
        </p:spPr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4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CCA0C9-3AC4-B009-C53B-7648116DC92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07924" y="1841501"/>
            <a:ext cx="4473676" cy="4097184"/>
          </a:xfrm>
        </p:spPr>
        <p:txBody>
          <a:bodyPr/>
          <a:lstStyle/>
          <a:p>
            <a:r>
              <a:rPr lang="nn-NO" dirty="0"/>
              <a:t>Ulangi langkah 2 dan 3 sampai tidak ada tugas cluster yang berubah</a:t>
            </a:r>
            <a:endParaRPr lang="en-US" dirty="0"/>
          </a:p>
          <a:p>
            <a:endParaRPr lang="en-ID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79F507F-1E45-7E35-8AD7-2EA4EF4E0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781" y="2645427"/>
            <a:ext cx="5103813" cy="29958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3413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A2631AE-EFB3-8653-3212-9BE25FEAA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120" y="300553"/>
            <a:ext cx="7656207" cy="57421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5556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3CAA0-52E3-6739-6DC0-D30B8F3E1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8F4412-50EC-6569-D117-41A9C44DD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6564" y="2109788"/>
            <a:ext cx="5674271" cy="363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171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ACD58-FD17-D758-DC43-CB4E556A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CA5C1-2140-D1A8-1015-17EAF286A6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banyaknya</a:t>
            </a:r>
            <a:r>
              <a:rPr lang="en-US" dirty="0"/>
              <a:t> </a:t>
            </a:r>
            <a:r>
              <a:rPr lang="en-US" i="1" dirty="0"/>
              <a:t>cluster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(k = 2)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Banyaknya</a:t>
            </a:r>
            <a:r>
              <a:rPr lang="en-US" dirty="0"/>
              <a:t> </a:t>
            </a:r>
            <a:r>
              <a:rPr lang="en-US" i="1" dirty="0"/>
              <a:t>cluster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pada </a:t>
            </a:r>
            <a:r>
              <a:rPr lang="en-US" dirty="0" err="1"/>
              <a:t>banyaknya</a:t>
            </a:r>
            <a:r>
              <a:rPr lang="en-US" dirty="0"/>
              <a:t> data (k &lt; n).</a:t>
            </a:r>
          </a:p>
          <a:p>
            <a:r>
              <a:rPr lang="en-US" dirty="0" err="1"/>
              <a:t>Tentukan</a:t>
            </a:r>
            <a:r>
              <a:rPr lang="en-US" dirty="0"/>
              <a:t> centroid </a:t>
            </a:r>
            <a:r>
              <a:rPr lang="en-US" dirty="0" err="1"/>
              <a:t>setiap</a:t>
            </a:r>
            <a:r>
              <a:rPr lang="en-US" dirty="0"/>
              <a:t> cluster</a:t>
            </a:r>
          </a:p>
          <a:p>
            <a:pPr lvl="1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i="1" dirty="0"/>
              <a:t>centroid </a:t>
            </a:r>
            <a:r>
              <a:rPr lang="en-US" dirty="0" err="1"/>
              <a:t>awal</a:t>
            </a:r>
            <a:r>
              <a:rPr lang="en-US" dirty="0"/>
              <a:t> (</a:t>
            </a:r>
            <a:r>
              <a:rPr lang="en-US" i="1" dirty="0"/>
              <a:t>initial centroid</a:t>
            </a:r>
            <a:r>
              <a:rPr lang="en-US" dirty="0"/>
              <a:t>)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Di </a:t>
            </a:r>
            <a:r>
              <a:rPr lang="en-US" dirty="0" err="1"/>
              <a:t>sini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data </a:t>
            </a:r>
            <a:r>
              <a:rPr lang="en-US" dirty="0" err="1"/>
              <a:t>sumber</a:t>
            </a:r>
            <a:r>
              <a:rPr lang="en-US" dirty="0"/>
              <a:t>, </a:t>
            </a:r>
            <a:r>
              <a:rPr lang="en-US" b="1" dirty="0" err="1"/>
              <a:t>secara</a:t>
            </a:r>
            <a:r>
              <a:rPr lang="en-US" b="1" dirty="0"/>
              <a:t> </a:t>
            </a:r>
            <a:r>
              <a:rPr lang="en-US" b="1" dirty="0" err="1"/>
              <a:t>acak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random.</a:t>
            </a:r>
          </a:p>
          <a:p>
            <a:pPr lvl="1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pengulangan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 (</a:t>
            </a:r>
            <a:r>
              <a:rPr lang="en-US" dirty="0" err="1"/>
              <a:t>pengulangan</a:t>
            </a:r>
            <a:r>
              <a:rPr lang="en-US" dirty="0"/>
              <a:t> ke-1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), centroid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dihitung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b="1" dirty="0" err="1"/>
              <a:t>nilai</a:t>
            </a:r>
            <a:r>
              <a:rPr lang="en-US" b="1" dirty="0"/>
              <a:t> rata-rata data</a:t>
            </a:r>
            <a:r>
              <a:rPr lang="en-US" dirty="0"/>
              <a:t> pada </a:t>
            </a:r>
            <a:r>
              <a:rPr lang="en-US" dirty="0" err="1"/>
              <a:t>setiap</a:t>
            </a:r>
            <a:r>
              <a:rPr lang="en-US" dirty="0"/>
              <a:t> cluster.</a:t>
            </a:r>
          </a:p>
          <a:p>
            <a:pPr lvl="1"/>
            <a:r>
              <a:rPr lang="en-US" dirty="0"/>
              <a:t>Jika centroid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centroid </a:t>
            </a:r>
            <a:r>
              <a:rPr lang="en-US" dirty="0" err="1"/>
              <a:t>sebelumnya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proses </a:t>
            </a:r>
            <a:r>
              <a:rPr lang="en-US" dirty="0" err="1"/>
              <a:t>dilanjutkan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centroid yang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dihitung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centroid </a:t>
            </a:r>
            <a:r>
              <a:rPr lang="en-US" dirty="0" err="1"/>
              <a:t>sebelumnya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proses clustering </a:t>
            </a:r>
            <a:r>
              <a:rPr lang="en-US" dirty="0" err="1"/>
              <a:t>selesai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2307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718B4-E5DF-1793-B942-81DF7E35D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D9DE-6C28-D527-F084-31F471E3C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8594" y="2120590"/>
            <a:ext cx="4081206" cy="3719769"/>
          </a:xfrm>
        </p:spPr>
        <p:txBody>
          <a:bodyPr/>
          <a:lstStyle/>
          <a:p>
            <a:r>
              <a:rPr lang="sv-SE" dirty="0"/>
              <a:t>Hitung jarak data dengan centroid. Rumus-rumus untuk menghitung jarak antara lain :</a:t>
            </a:r>
          </a:p>
          <a:p>
            <a:pPr lvl="1"/>
            <a:r>
              <a:rPr lang="en-US" dirty="0"/>
              <a:t>Euclidean.</a:t>
            </a:r>
          </a:p>
          <a:p>
            <a:pPr lvl="1"/>
            <a:r>
              <a:rPr lang="en-US" dirty="0"/>
              <a:t>Manhattan / </a:t>
            </a:r>
            <a:r>
              <a:rPr lang="en-US" i="1" dirty="0"/>
              <a:t>City Block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Minkowski</a:t>
            </a:r>
            <a:r>
              <a:rPr lang="en-US" dirty="0"/>
              <a:t>.</a:t>
            </a:r>
          </a:p>
          <a:p>
            <a:endParaRPr lang="en-ID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96C5DFCB-CA80-DBB0-EF0D-2C70AF65D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693" y="2558220"/>
            <a:ext cx="2942607" cy="32821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80CCA0-1DCC-7CD3-566A-404956536110}"/>
              </a:ext>
            </a:extLst>
          </p:cNvPr>
          <p:cNvSpPr txBox="1"/>
          <p:nvPr/>
        </p:nvSpPr>
        <p:spPr>
          <a:xfrm>
            <a:off x="5390937" y="1985654"/>
            <a:ext cx="3522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Euclidean Distance</a:t>
            </a:r>
          </a:p>
        </p:txBody>
      </p:sp>
    </p:spTree>
    <p:extLst>
      <p:ext uri="{BB962C8B-B14F-4D97-AF65-F5344CB8AC3E}">
        <p14:creationId xmlns:p14="http://schemas.microsoft.com/office/powerpoint/2010/main" val="2338159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46E25-2929-A8B7-9AAC-935227E13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88F05-74EE-D300-F4B9-8A492FB04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Jarak data </a:t>
            </a:r>
            <a:r>
              <a:rPr lang="en-US" dirty="0" err="1"/>
              <a:t>dengan</a:t>
            </a:r>
            <a:r>
              <a:rPr lang="en-US" dirty="0"/>
              <a:t> Cluster 1</a:t>
            </a:r>
          </a:p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18BF76-0118-3C4E-BF6A-8784E5573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34837"/>
            <a:ext cx="8530567" cy="189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83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159D6-F86D-7B80-B420-6F4FC201B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87C71-4471-29A5-B1EF-AD6564A4BB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Jarak Data </a:t>
            </a:r>
            <a:r>
              <a:rPr lang="en-US" dirty="0" err="1"/>
              <a:t>dengan</a:t>
            </a:r>
            <a:r>
              <a:rPr lang="en-US" dirty="0"/>
              <a:t> Cluster 2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FC348A-B5BE-D6BB-8431-5EC652907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94" y="2990995"/>
            <a:ext cx="9370948" cy="197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296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MATERI HARI INI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31825" indent="-631825"/>
            <a:r>
              <a:rPr lang="en-US" dirty="0" err="1">
                <a:solidFill>
                  <a:schemeClr val="bg1"/>
                </a:solidFill>
              </a:rPr>
              <a:t>Konsep</a:t>
            </a:r>
            <a:r>
              <a:rPr lang="en-US" dirty="0">
                <a:solidFill>
                  <a:schemeClr val="bg1"/>
                </a:solidFill>
              </a:rPr>
              <a:t> Clustering</a:t>
            </a:r>
          </a:p>
          <a:p>
            <a:pPr marL="631825" indent="-631825"/>
            <a:r>
              <a:rPr lang="en-US" dirty="0" err="1">
                <a:solidFill>
                  <a:schemeClr val="bg1"/>
                </a:solidFill>
              </a:rPr>
              <a:t>Pengertian</a:t>
            </a:r>
            <a:r>
              <a:rPr lang="en-US" dirty="0">
                <a:solidFill>
                  <a:schemeClr val="bg1"/>
                </a:solidFill>
              </a:rPr>
              <a:t> K-Means Clustering</a:t>
            </a:r>
            <a:endParaRPr lang="id-ID" dirty="0">
              <a:solidFill>
                <a:schemeClr val="bg1"/>
              </a:solidFill>
            </a:endParaRPr>
          </a:p>
          <a:p>
            <a:pPr marL="631825" indent="-631825"/>
            <a:r>
              <a:rPr lang="en-US" dirty="0" err="1">
                <a:solidFill>
                  <a:schemeClr val="bg1"/>
                </a:solidFill>
              </a:rPr>
              <a:t>Contoh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Penghitungan</a:t>
            </a:r>
            <a:r>
              <a:rPr lang="en-US" dirty="0">
                <a:solidFill>
                  <a:schemeClr val="bg1"/>
                </a:solidFill>
              </a:rPr>
              <a:t> K-Means Clustering</a:t>
            </a:r>
            <a:endParaRPr lang="id-ID" dirty="0">
              <a:solidFill>
                <a:schemeClr val="bg1"/>
              </a:solidFill>
            </a:endParaRPr>
          </a:p>
          <a:p>
            <a:pPr marL="631825" indent="-631825"/>
            <a:r>
              <a:rPr lang="en-US" dirty="0">
                <a:solidFill>
                  <a:schemeClr val="bg1"/>
                </a:solidFill>
              </a:rPr>
              <a:t>Program </a:t>
            </a:r>
            <a:r>
              <a:rPr lang="en-US" dirty="0" err="1">
                <a:solidFill>
                  <a:schemeClr val="bg1"/>
                </a:solidFill>
              </a:rPr>
              <a:t>Sederhana</a:t>
            </a:r>
            <a:r>
              <a:rPr lang="en-US" dirty="0">
                <a:solidFill>
                  <a:schemeClr val="bg1"/>
                </a:solidFill>
              </a:rPr>
              <a:t> K-Means Clustering</a:t>
            </a:r>
          </a:p>
          <a:p>
            <a:pPr marL="631825" indent="-631825"/>
            <a:r>
              <a:rPr lang="en-US" dirty="0" err="1">
                <a:solidFill>
                  <a:schemeClr val="bg1"/>
                </a:solidFill>
              </a:rPr>
              <a:t>Studi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Kasus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Pengenalan</a:t>
            </a:r>
            <a:r>
              <a:rPr lang="en-US" dirty="0">
                <a:solidFill>
                  <a:schemeClr val="bg1"/>
                </a:solidFill>
              </a:rPr>
              <a:t> Pola</a:t>
            </a:r>
          </a:p>
          <a:p>
            <a:pPr marL="631825" indent="-631825"/>
            <a:r>
              <a:rPr lang="en-US" dirty="0" err="1">
                <a:solidFill>
                  <a:schemeClr val="bg1"/>
                </a:solidFill>
              </a:rPr>
              <a:t>Studi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Kasus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Pengolahan</a:t>
            </a:r>
            <a:r>
              <a:rPr lang="en-US" dirty="0">
                <a:solidFill>
                  <a:schemeClr val="bg1"/>
                </a:solidFill>
              </a:rPr>
              <a:t> Citra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40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F3856-D851-DAEB-49D6-E1310DECF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9FC1B-E43A-0060-422F-99B2214752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Penghitungan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masing-masing data </a:t>
            </a:r>
            <a:r>
              <a:rPr lang="en-US" dirty="0" err="1"/>
              <a:t>terhadap</a:t>
            </a:r>
            <a:r>
              <a:rPr lang="en-US" dirty="0"/>
              <a:t> Cluster 1 (dc1) dan Cluster 2 (dc2)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E4D173-CA89-9CA0-76FB-5E24F28257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4245" y="3263270"/>
            <a:ext cx="7000335" cy="231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718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FD71A-36ED-3F50-1B9C-E5C74108E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600" y="1017641"/>
            <a:ext cx="2387600" cy="707460"/>
          </a:xfrm>
        </p:spPr>
        <p:txBody>
          <a:bodyPr/>
          <a:lstStyle/>
          <a:p>
            <a:r>
              <a:rPr lang="en-US" dirty="0" err="1"/>
              <a:t>Contoh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9E6DE43-E4F6-0722-C60D-C672F99C0E3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68594" y="1725102"/>
                <a:ext cx="4855906" cy="411525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Kelompokkan data </a:t>
                </a:r>
                <a:r>
                  <a:rPr lang="en-US" dirty="0" err="1"/>
                  <a:t>sesuai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cluster-</a:t>
                </a:r>
                <a:r>
                  <a:rPr lang="en-US" dirty="0" err="1"/>
                  <a:t>nya</a:t>
                </a:r>
                <a:r>
                  <a:rPr lang="en-US" dirty="0"/>
                  <a:t>, </a:t>
                </a:r>
                <a:r>
                  <a:rPr lang="en-US" dirty="0" err="1"/>
                  <a:t>yaitu</a:t>
                </a:r>
                <a:r>
                  <a:rPr lang="en-US" dirty="0"/>
                  <a:t> data yang </a:t>
                </a:r>
                <a:r>
                  <a:rPr lang="en-US" dirty="0" err="1"/>
                  <a:t>memiliki</a:t>
                </a:r>
                <a:r>
                  <a:rPr lang="en-US" dirty="0"/>
                  <a:t> </a:t>
                </a:r>
                <a:r>
                  <a:rPr lang="en-US" dirty="0" err="1"/>
                  <a:t>jarak</a:t>
                </a:r>
                <a:r>
                  <a:rPr lang="en-US" dirty="0"/>
                  <a:t> </a:t>
                </a:r>
                <a:r>
                  <a:rPr lang="en-US" dirty="0" err="1"/>
                  <a:t>terpendek</a:t>
                </a:r>
                <a:r>
                  <a:rPr lang="en-US" dirty="0"/>
                  <a:t>.</a:t>
                </a:r>
              </a:p>
              <a:p>
                <a:r>
                  <a:rPr lang="en-US" dirty="0" err="1"/>
                  <a:t>Contoh</a:t>
                </a:r>
                <a:r>
                  <a:rPr lang="en-US" dirty="0"/>
                  <a:t>;</a:t>
                </a:r>
              </a:p>
              <a:p>
                <a:pPr lvl="1"/>
                <a:r>
                  <a:rPr lang="en-US" dirty="0" err="1"/>
                  <a:t>karena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ⅆ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&lt;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maka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masuk </a:t>
                </a:r>
                <a:r>
                  <a:rPr lang="en-US" dirty="0" err="1"/>
                  <a:t>ke</a:t>
                </a:r>
                <a:r>
                  <a:rPr lang="en-US" dirty="0"/>
                  <a:t> </a:t>
                </a:r>
                <a:r>
                  <a:rPr lang="en-US" dirty="0" err="1"/>
                  <a:t>dalam</a:t>
                </a:r>
                <a:r>
                  <a:rPr lang="en-US" dirty="0"/>
                  <a:t> cluster 1.</a:t>
                </a:r>
              </a:p>
              <a:p>
                <a:r>
                  <a:rPr lang="en-US" dirty="0" err="1"/>
                  <a:t>Pada</a:t>
                </a:r>
                <a:r>
                  <a:rPr lang="en-US" dirty="0"/>
                  <a:t> </a:t>
                </a:r>
                <a:r>
                  <a:rPr lang="en-US" dirty="0" err="1"/>
                  <a:t>Tabel</a:t>
                </a:r>
                <a:r>
                  <a:rPr lang="en-US" dirty="0"/>
                  <a:t> 4, data n = 1 </a:t>
                </a:r>
                <a:r>
                  <a:rPr lang="en-US" dirty="0" err="1"/>
                  <a:t>masuk</a:t>
                </a:r>
                <a:r>
                  <a:rPr lang="en-US" dirty="0"/>
                  <a:t> </a:t>
                </a:r>
                <a:r>
                  <a:rPr lang="en-US" dirty="0" err="1"/>
                  <a:t>ke</a:t>
                </a:r>
                <a:r>
                  <a:rPr lang="en-US" dirty="0"/>
                  <a:t> </a:t>
                </a:r>
                <a:r>
                  <a:rPr lang="en-US" dirty="0" err="1"/>
                  <a:t>dalam</a:t>
                </a:r>
                <a:r>
                  <a:rPr lang="en-US" dirty="0"/>
                  <a:t> cluster 1 </a:t>
                </a:r>
                <a:r>
                  <a:rPr lang="en-US" dirty="0" err="1"/>
                  <a:t>karena</a:t>
                </a:r>
                <a:r>
                  <a:rPr lang="en-US" dirty="0"/>
                  <a:t> </a:t>
                </a:r>
                <a:r>
                  <a:rPr lang="en-US" b="1" dirty="0"/>
                  <a:t>dc1 &lt; dc2</a:t>
                </a:r>
                <a:r>
                  <a:rPr lang="en-US" dirty="0"/>
                  <a:t>, </a:t>
                </a:r>
                <a:r>
                  <a:rPr lang="en-US" dirty="0" err="1"/>
                  <a:t>sedangkan</a:t>
                </a:r>
                <a:r>
                  <a:rPr lang="en-US" dirty="0"/>
                  <a:t> data n = 2, 3, 4 </a:t>
                </a:r>
                <a:r>
                  <a:rPr lang="en-US" dirty="0" err="1"/>
                  <a:t>masuk</a:t>
                </a:r>
                <a:r>
                  <a:rPr lang="en-US" dirty="0"/>
                  <a:t> </a:t>
                </a:r>
                <a:r>
                  <a:rPr lang="en-US" dirty="0" err="1"/>
                  <a:t>ke</a:t>
                </a:r>
                <a:r>
                  <a:rPr lang="en-US" dirty="0"/>
                  <a:t> </a:t>
                </a:r>
                <a:r>
                  <a:rPr lang="en-US" dirty="0" err="1"/>
                  <a:t>dalam</a:t>
                </a:r>
                <a:r>
                  <a:rPr lang="en-US" dirty="0"/>
                  <a:t> cluster 2 </a:t>
                </a:r>
                <a:r>
                  <a:rPr lang="en-US" dirty="0" err="1"/>
                  <a:t>karena</a:t>
                </a:r>
                <a:r>
                  <a:rPr lang="en-US" dirty="0"/>
                  <a:t> </a:t>
                </a:r>
                <a:r>
                  <a:rPr lang="en-US" b="1" dirty="0"/>
                  <a:t>dc2 &lt; dc1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Proses </a:t>
                </a:r>
                <a:r>
                  <a:rPr lang="en-US" dirty="0" err="1"/>
                  <a:t>kembali</a:t>
                </a:r>
                <a:r>
                  <a:rPr lang="en-US" dirty="0"/>
                  <a:t> </a:t>
                </a:r>
                <a:r>
                  <a:rPr lang="en-US" dirty="0" err="1"/>
                  <a:t>ke</a:t>
                </a:r>
                <a:r>
                  <a:rPr lang="en-US" dirty="0"/>
                  <a:t> </a:t>
                </a:r>
                <a:r>
                  <a:rPr lang="en-US" dirty="0" err="1"/>
                  <a:t>langkah</a:t>
                </a:r>
                <a:r>
                  <a:rPr lang="en-US" dirty="0"/>
                  <a:t> </a:t>
                </a:r>
                <a:r>
                  <a:rPr lang="en-US" dirty="0" err="1"/>
                  <a:t>ke</a:t>
                </a:r>
                <a:r>
                  <a:rPr lang="en-US" dirty="0"/>
                  <a:t> 2</a:t>
                </a:r>
              </a:p>
              <a:p>
                <a:endParaRPr lang="en-ID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9E6DE43-E4F6-0722-C60D-C672F99C0E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68594" y="1725102"/>
                <a:ext cx="4855906" cy="4115258"/>
              </a:xfrm>
              <a:blipFill>
                <a:blip r:embed="rId2"/>
                <a:stretch>
                  <a:fillRect l="-1256" t="-741" r="-1633" b="-281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59DA67E-E8EE-3D8E-C391-30E694B77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859" y="1921623"/>
            <a:ext cx="4131371" cy="177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653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7A0EF-4443-9616-6B6C-E526551B6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0794" y="101291"/>
            <a:ext cx="8043606" cy="195611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Centroid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C1a </a:t>
            </a:r>
            <a:r>
              <a:rPr lang="en-US" dirty="0" err="1"/>
              <a:t>adalah</a:t>
            </a:r>
            <a:r>
              <a:rPr lang="en-US" dirty="0"/>
              <a:t> 1/1 = 1 dan C1b </a:t>
            </a:r>
            <a:r>
              <a:rPr lang="en-US" dirty="0" err="1"/>
              <a:t>adalah</a:t>
            </a:r>
            <a:r>
              <a:rPr lang="en-US" dirty="0"/>
              <a:t> 1/1 = 1 (</a:t>
            </a:r>
            <a:r>
              <a:rPr lang="en-US" dirty="0" err="1"/>
              <a:t>Anggota</a:t>
            </a:r>
            <a:r>
              <a:rPr lang="en-US" dirty="0"/>
              <a:t>  C1 </a:t>
            </a:r>
            <a:r>
              <a:rPr lang="en-US" dirty="0" err="1"/>
              <a:t>hanya</a:t>
            </a:r>
            <a:r>
              <a:rPr lang="en-US" dirty="0"/>
              <a:t> data baris </a:t>
            </a:r>
            <a:r>
              <a:rPr lang="en-US" dirty="0" err="1"/>
              <a:t>pertama</a:t>
            </a:r>
            <a:endParaRPr lang="en-US" dirty="0"/>
          </a:p>
          <a:p>
            <a:r>
              <a:rPr lang="en-US" dirty="0" err="1"/>
              <a:t>Sedangkan</a:t>
            </a:r>
            <a:r>
              <a:rPr lang="en-US" dirty="0"/>
              <a:t> pada C2a </a:t>
            </a:r>
            <a:r>
              <a:rPr lang="en-US" dirty="0" err="1"/>
              <a:t>adalah</a:t>
            </a:r>
            <a:r>
              <a:rPr lang="en-US" dirty="0"/>
              <a:t> (2+4+5)/3 = 3.6667 dan C2b </a:t>
            </a:r>
            <a:r>
              <a:rPr lang="en-US" dirty="0" err="1"/>
              <a:t>adalah</a:t>
            </a:r>
            <a:r>
              <a:rPr lang="en-US" dirty="0"/>
              <a:t> (1+3+4)/3 = 2.6667 (</a:t>
            </a:r>
            <a:r>
              <a:rPr lang="en-US" dirty="0" err="1"/>
              <a:t>Anggota</a:t>
            </a:r>
            <a:r>
              <a:rPr lang="en-US" dirty="0"/>
              <a:t> C2 baris </a:t>
            </a:r>
            <a:r>
              <a:rPr lang="en-US" dirty="0" err="1"/>
              <a:t>ke</a:t>
            </a:r>
            <a:r>
              <a:rPr lang="en-US" dirty="0"/>
              <a:t> 2,3,dan 4</a:t>
            </a:r>
          </a:p>
          <a:p>
            <a:endParaRPr lang="en-ID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EEC7AF9-F514-B7F9-6555-05D278D3C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93" y="2159790"/>
            <a:ext cx="10287407" cy="39893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9163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FE22C-5259-B500-6F6D-6A19ECAD8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8394" y="1663391"/>
            <a:ext cx="9153832" cy="684102"/>
          </a:xfrm>
        </p:spPr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penghitungan</a:t>
            </a:r>
            <a:r>
              <a:rPr lang="en-US" dirty="0"/>
              <a:t> Centroid </a:t>
            </a:r>
            <a:r>
              <a:rPr lang="en-US" dirty="0" err="1"/>
              <a:t>Baru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F51346-2CB4-184A-D60D-D63EEE182E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900" y="2347492"/>
            <a:ext cx="9276326" cy="358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342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076EC-CF39-8B80-4093-30971AF64D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Karena </a:t>
            </a:r>
            <a:r>
              <a:rPr lang="en-US" i="1" dirty="0"/>
              <a:t>centroid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(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centroid </a:t>
            </a:r>
            <a:r>
              <a:rPr lang="en-US" dirty="0" err="1"/>
              <a:t>sebelumnya</a:t>
            </a:r>
            <a:r>
              <a:rPr lang="en-US" dirty="0"/>
              <a:t>) </a:t>
            </a:r>
            <a:r>
              <a:rPr lang="en-US" dirty="0" err="1"/>
              <a:t>maka</a:t>
            </a:r>
            <a:r>
              <a:rPr lang="en-US" dirty="0"/>
              <a:t> proses clustering </a:t>
            </a:r>
            <a:r>
              <a:rPr lang="en-US" dirty="0" err="1"/>
              <a:t>selesai</a:t>
            </a:r>
            <a:r>
              <a:rPr lang="en-US" dirty="0"/>
              <a:t>.</a:t>
            </a:r>
          </a:p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C40FA4-6EF7-4170-B738-63423870C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872" y="3909196"/>
            <a:ext cx="5297056" cy="1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4399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6367BB-5EC1-C8EA-0147-B25E72B19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Program 1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D06266-400F-DD0C-F3C8-56F8E36CF6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K-Means </a:t>
            </a:r>
            <a:r>
              <a:rPr lang="en-US" dirty="0" err="1">
                <a:solidFill>
                  <a:schemeClr val="bg1"/>
                </a:solidFill>
              </a:rPr>
              <a:t>Studi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Kasus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data </a:t>
            </a:r>
            <a:r>
              <a:rPr lang="en-US" dirty="0" err="1">
                <a:solidFill>
                  <a:schemeClr val="bg1"/>
                </a:solidFill>
              </a:rPr>
              <a:t>seperti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contoh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485204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BF33D7-44F9-4F07-15E5-0B744283B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Demo Program 1</a:t>
            </a:r>
            <a:endParaRPr lang="en-ID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2DBD3817-96AF-E07F-4811-59F84BC576B3}"/>
              </a:ext>
            </a:extLst>
          </p:cNvPr>
          <p:cNvSpPr txBox="1">
            <a:spLocks/>
          </p:cNvSpPr>
          <p:nvPr/>
        </p:nvSpPr>
        <p:spPr>
          <a:xfrm>
            <a:off x="649240" y="1669941"/>
            <a:ext cx="4639286" cy="4540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Input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Titik Cluster terakhir</a:t>
            </a:r>
          </a:p>
          <a:p>
            <a:endParaRPr lang="en-US" dirty="0"/>
          </a:p>
        </p:txBody>
      </p:sp>
      <p:pic>
        <p:nvPicPr>
          <p:cNvPr id="9" name="Content Placeholder 10">
            <a:extLst>
              <a:ext uri="{FF2B5EF4-FFF2-40B4-BE49-F238E27FC236}">
                <a16:creationId xmlns:a16="http://schemas.microsoft.com/office/drawing/2014/main" id="{B031CEA5-80DD-C654-0FB7-995A739B4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226" y="1989823"/>
            <a:ext cx="5103813" cy="39007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CD1417-D1CF-E6B5-D7B0-3B00178F5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853" y="2274484"/>
            <a:ext cx="3743478" cy="13784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1E1DE9-A8FB-0B2D-CCA6-D87A76BE8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1853" y="4390198"/>
            <a:ext cx="2624399" cy="108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0268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8DAF1C-E979-EDD4-03AF-516E7B7CB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Program 2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6D61D1-62C8-1323-C692-8486A81B6B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Menggunakan</a:t>
            </a:r>
            <a:r>
              <a:rPr lang="en-US" dirty="0"/>
              <a:t> Data Iris.csv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42808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BB3DE-D955-2576-E588-9FAEF2BFA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0EB62-9AEE-6A30-16AE-429E45530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8594" y="2120590"/>
            <a:ext cx="4474906" cy="3719769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K yang Optimal </a:t>
            </a:r>
            <a:r>
              <a:rPr lang="en-US" dirty="0" err="1"/>
              <a:t>menggunakan</a:t>
            </a:r>
            <a:r>
              <a:rPr lang="en-US" dirty="0"/>
              <a:t> Elbow Method.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mencoba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cluster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10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dicari</a:t>
            </a:r>
            <a:r>
              <a:rPr lang="en-US" dirty="0"/>
              <a:t> “elbow”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endParaRPr lang="en-US" dirty="0"/>
          </a:p>
          <a:p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Optimalnya</a:t>
            </a:r>
            <a:r>
              <a:rPr lang="en-US" dirty="0"/>
              <a:t> pada K=3</a:t>
            </a:r>
          </a:p>
          <a:p>
            <a:endParaRPr lang="en-ID" dirty="0"/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B9A6FF37-4421-9310-DA20-8471BC965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0" y="1697436"/>
            <a:ext cx="5103813" cy="421537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EA07999-C44D-8684-8292-7787522E5A03}"/>
              </a:ext>
            </a:extLst>
          </p:cNvPr>
          <p:cNvSpPr/>
          <p:nvPr/>
        </p:nvSpPr>
        <p:spPr>
          <a:xfrm>
            <a:off x="6426390" y="4723550"/>
            <a:ext cx="504967" cy="61414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E576FA-5D9B-DC40-968E-AB9655815F31}"/>
              </a:ext>
            </a:extLst>
          </p:cNvPr>
          <p:cNvCxnSpPr/>
          <p:nvPr/>
        </p:nvCxnSpPr>
        <p:spPr>
          <a:xfrm flipH="1">
            <a:off x="6931357" y="4204935"/>
            <a:ext cx="409433" cy="3821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E9845BE-8D54-F001-8006-3759AFF84AB4}"/>
              </a:ext>
            </a:extLst>
          </p:cNvPr>
          <p:cNvSpPr txBox="1"/>
          <p:nvPr/>
        </p:nvSpPr>
        <p:spPr>
          <a:xfrm>
            <a:off x="7231607" y="3699968"/>
            <a:ext cx="162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Titik</a:t>
            </a:r>
            <a:r>
              <a:rPr lang="en-US" dirty="0">
                <a:solidFill>
                  <a:srgbClr val="FF0000"/>
                </a:solidFill>
              </a:rPr>
              <a:t> Optimal</a:t>
            </a:r>
          </a:p>
        </p:txBody>
      </p:sp>
    </p:spTree>
    <p:extLst>
      <p:ext uri="{BB962C8B-B14F-4D97-AF65-F5344CB8AC3E}">
        <p14:creationId xmlns:p14="http://schemas.microsoft.com/office/powerpoint/2010/main" val="12480643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4D9E2-D8DB-39F9-B84C-6166D82BE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Demo Program 2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667F3-21B0-3D2D-C4BD-A58E92DBF0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iris.csv </a:t>
            </a:r>
            <a:r>
              <a:rPr lang="en-US" dirty="0" err="1"/>
              <a:t>dengan</a:t>
            </a:r>
            <a:r>
              <a:rPr lang="en-US" dirty="0"/>
              <a:t> K= 3</a:t>
            </a:r>
          </a:p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9955BC-3256-B4D1-F14F-757180004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266" y="2690812"/>
            <a:ext cx="7896225" cy="1476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E0D158-BAAF-1671-9FCA-944B55CDE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266" y="4253194"/>
            <a:ext cx="7476688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49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26C56-C675-03C7-3D53-CD1632F26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Clustering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8D76F-E32B-787E-B172-6F5698708A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D" dirty="0"/>
              <a:t>Clustering (</a:t>
            </a:r>
            <a:r>
              <a:rPr lang="en-ID" dirty="0" err="1"/>
              <a:t>pengelompokan</a:t>
            </a:r>
            <a:r>
              <a:rPr lang="en-ID" dirty="0"/>
              <a:t>)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pemisahan</a:t>
            </a:r>
            <a:r>
              <a:rPr lang="en-ID" dirty="0"/>
              <a:t>/</a:t>
            </a:r>
            <a:r>
              <a:rPr lang="en-ID" dirty="0" err="1"/>
              <a:t>pemecahan</a:t>
            </a:r>
            <a:r>
              <a:rPr lang="en-ID" dirty="0"/>
              <a:t>/</a:t>
            </a:r>
            <a:r>
              <a:rPr lang="en-ID" dirty="0" err="1"/>
              <a:t>segmentasi</a:t>
            </a:r>
            <a:r>
              <a:rPr lang="en-ID" dirty="0"/>
              <a:t> data </a:t>
            </a:r>
            <a:r>
              <a:rPr lang="en-ID" dirty="0" err="1"/>
              <a:t>kedalam</a:t>
            </a:r>
            <a:r>
              <a:rPr lang="en-ID" dirty="0"/>
              <a:t> </a:t>
            </a:r>
            <a:r>
              <a:rPr lang="en-ID" dirty="0" err="1"/>
              <a:t>sejumlah</a:t>
            </a:r>
            <a:r>
              <a:rPr lang="en-ID" dirty="0"/>
              <a:t> cluster (</a:t>
            </a:r>
            <a:r>
              <a:rPr lang="en-ID" dirty="0" err="1"/>
              <a:t>kelompok</a:t>
            </a:r>
            <a:r>
              <a:rPr lang="en-ID" dirty="0"/>
              <a:t>) </a:t>
            </a:r>
            <a:r>
              <a:rPr lang="en-ID" dirty="0" err="1"/>
              <a:t>menurut</a:t>
            </a:r>
            <a:r>
              <a:rPr lang="en-ID" dirty="0"/>
              <a:t> </a:t>
            </a:r>
            <a:r>
              <a:rPr lang="en-ID" dirty="0" err="1"/>
              <a:t>karakteristik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 yang </a:t>
            </a:r>
            <a:r>
              <a:rPr lang="en-ID" dirty="0" err="1"/>
              <a:t>diinginkan</a:t>
            </a:r>
            <a:r>
              <a:rPr lang="en-ID" dirty="0"/>
              <a:t>.</a:t>
            </a:r>
          </a:p>
          <a:p>
            <a:pPr lvl="1"/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pekerjaan</a:t>
            </a:r>
            <a:r>
              <a:rPr lang="en-ID" dirty="0"/>
              <a:t> clustering label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data </a:t>
            </a:r>
            <a:r>
              <a:rPr lang="en-ID" dirty="0" err="1"/>
              <a:t>belum</a:t>
            </a:r>
            <a:r>
              <a:rPr lang="en-ID" dirty="0"/>
              <a:t> </a:t>
            </a:r>
            <a:r>
              <a:rPr lang="en-ID" dirty="0" err="1"/>
              <a:t>diketahui</a:t>
            </a:r>
            <a:r>
              <a:rPr lang="en-ID" dirty="0"/>
              <a:t>,</a:t>
            </a:r>
          </a:p>
          <a:p>
            <a:pPr lvl="1"/>
            <a:r>
              <a:rPr lang="en-ID" dirty="0" err="1"/>
              <a:t>Diharapkan</a:t>
            </a:r>
            <a:r>
              <a:rPr lang="en-ID" dirty="0"/>
              <a:t> </a:t>
            </a:r>
            <a:r>
              <a:rPr lang="en-ID" dirty="0" err="1"/>
              <a:t>nantinya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diketahui</a:t>
            </a:r>
            <a:r>
              <a:rPr lang="en-ID" dirty="0"/>
              <a:t> </a:t>
            </a:r>
            <a:r>
              <a:rPr lang="en-ID" dirty="0" err="1"/>
              <a:t>kelompok</a:t>
            </a:r>
            <a:r>
              <a:rPr lang="en-ID" dirty="0"/>
              <a:t> data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diberikan</a:t>
            </a:r>
            <a:r>
              <a:rPr lang="en-ID" dirty="0"/>
              <a:t> label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keinginan</a:t>
            </a:r>
            <a:r>
              <a:rPr lang="en-ID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692707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55C3E-40A4-C2BB-A89F-BF1F54CD0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Demo Program 2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08803-6D52-D7D7-C5C9-6E383A15F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8594" y="2120590"/>
            <a:ext cx="2989006" cy="3719769"/>
          </a:xfrm>
        </p:spPr>
        <p:txBody>
          <a:bodyPr/>
          <a:lstStyle/>
          <a:p>
            <a:r>
              <a:rPr lang="en-US" dirty="0" err="1"/>
              <a:t>Tutup</a:t>
            </a:r>
            <a:r>
              <a:rPr lang="en-US" dirty="0"/>
              <a:t> Window Elbow Method,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akhir</a:t>
            </a:r>
            <a:endParaRPr lang="en-US" dirty="0"/>
          </a:p>
          <a:p>
            <a:endParaRPr lang="en-ID" dirty="0"/>
          </a:p>
        </p:txBody>
      </p:sp>
      <p:pic>
        <p:nvPicPr>
          <p:cNvPr id="4" name="Content Placeholder 11">
            <a:extLst>
              <a:ext uri="{FF2B5EF4-FFF2-40B4-BE49-F238E27FC236}">
                <a16:creationId xmlns:a16="http://schemas.microsoft.com/office/drawing/2014/main" id="{0AC19B2F-084F-4DC2-9C6C-92E160482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993" y="2097630"/>
            <a:ext cx="4990307" cy="374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2766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77"/>
          <p:cNvSpPr txBox="1">
            <a:spLocks noGrp="1"/>
          </p:cNvSpPr>
          <p:nvPr>
            <p:ph type="title"/>
          </p:nvPr>
        </p:nvSpPr>
        <p:spPr>
          <a:xfrm>
            <a:off x="678426" y="1818968"/>
            <a:ext cx="9153832" cy="274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/>
              <a:t>Terima Kasih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5C057-7A30-994E-CDF9-E0E6D6EC7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Clustering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50DD5-8F22-21E5-ADDB-1042F9364D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ID" dirty="0"/>
              <a:t>Cluster analysis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pekerjaan</a:t>
            </a:r>
            <a:r>
              <a:rPr lang="en-ID" dirty="0"/>
              <a:t> yang </a:t>
            </a:r>
            <a:r>
              <a:rPr lang="en-ID" dirty="0" err="1"/>
              <a:t>mengelompokkan</a:t>
            </a:r>
            <a:r>
              <a:rPr lang="en-ID" dirty="0"/>
              <a:t> data (</a:t>
            </a:r>
            <a:r>
              <a:rPr lang="en-ID" dirty="0" err="1"/>
              <a:t>obyek</a:t>
            </a:r>
            <a:r>
              <a:rPr lang="en-ID" dirty="0"/>
              <a:t>) yang </a:t>
            </a:r>
            <a:r>
              <a:rPr lang="en-ID" dirty="0" err="1"/>
              <a:t>didasarkan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pada </a:t>
            </a:r>
            <a:r>
              <a:rPr lang="en-ID" dirty="0" err="1"/>
              <a:t>informasi</a:t>
            </a:r>
            <a:r>
              <a:rPr lang="en-ID" dirty="0"/>
              <a:t> yang </a:t>
            </a:r>
            <a:r>
              <a:rPr lang="en-ID" dirty="0" err="1"/>
              <a:t>ditemukan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data yang </a:t>
            </a:r>
            <a:r>
              <a:rPr lang="en-ID" dirty="0" err="1"/>
              <a:t>menggambarkan</a:t>
            </a:r>
            <a:r>
              <a:rPr lang="en-ID" dirty="0"/>
              <a:t> </a:t>
            </a:r>
            <a:r>
              <a:rPr lang="en-ID" dirty="0" err="1"/>
              <a:t>obyek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dan </a:t>
            </a:r>
            <a:r>
              <a:rPr lang="en-ID" dirty="0" err="1"/>
              <a:t>hubungan</a:t>
            </a:r>
            <a:r>
              <a:rPr lang="en-ID" dirty="0"/>
              <a:t> </a:t>
            </a:r>
            <a:r>
              <a:rPr lang="en-ID" dirty="0" err="1"/>
              <a:t>diantaranya</a:t>
            </a:r>
            <a:r>
              <a:rPr lang="en-ID" dirty="0"/>
              <a:t> (Tan, 2006).</a:t>
            </a:r>
          </a:p>
          <a:p>
            <a:r>
              <a:rPr lang="en-ID" b="1" dirty="0" err="1"/>
              <a:t>Tujuan</a:t>
            </a:r>
            <a:r>
              <a:rPr lang="en-ID" dirty="0"/>
              <a:t>: agar </a:t>
            </a:r>
            <a:r>
              <a:rPr lang="en-ID" dirty="0" err="1"/>
              <a:t>obyek-obyek</a:t>
            </a:r>
            <a:r>
              <a:rPr lang="en-ID" dirty="0"/>
              <a:t> yang </a:t>
            </a:r>
            <a:r>
              <a:rPr lang="en-ID" dirty="0" err="1"/>
              <a:t>bergabung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kelompok</a:t>
            </a:r>
            <a:r>
              <a:rPr lang="en-ID" dirty="0"/>
              <a:t> (cluster)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obyek-obyek</a:t>
            </a:r>
            <a:r>
              <a:rPr lang="en-ID" dirty="0"/>
              <a:t> yang </a:t>
            </a:r>
            <a:r>
              <a:rPr lang="en-ID" dirty="0" err="1"/>
              <a:t>mirip</a:t>
            </a:r>
            <a:r>
              <a:rPr lang="en-ID" dirty="0"/>
              <a:t> (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berhubungan</a:t>
            </a:r>
            <a:r>
              <a:rPr lang="en-ID" dirty="0"/>
              <a:t>)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lain dan </a:t>
            </a:r>
            <a:r>
              <a:rPr lang="en-ID" dirty="0" err="1"/>
              <a:t>berbeda</a:t>
            </a:r>
            <a:r>
              <a:rPr lang="en-ID" dirty="0"/>
              <a:t> (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berhubungan</a:t>
            </a:r>
            <a:r>
              <a:rPr lang="en-ID" dirty="0"/>
              <a:t>)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obyek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kelompok</a:t>
            </a:r>
            <a:r>
              <a:rPr lang="en-ID" dirty="0"/>
              <a:t> yang lain.</a:t>
            </a:r>
          </a:p>
        </p:txBody>
      </p:sp>
    </p:spTree>
    <p:extLst>
      <p:ext uri="{BB962C8B-B14F-4D97-AF65-F5344CB8AC3E}">
        <p14:creationId xmlns:p14="http://schemas.microsoft.com/office/powerpoint/2010/main" val="1362832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87B10-A746-ADE5-CDFE-8DDAA3A8A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Clustering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A8F87-1F0B-F934-436E-36A8B4B3F5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err="1"/>
              <a:t>Bidang</a:t>
            </a:r>
            <a:r>
              <a:rPr lang="en-ID" dirty="0"/>
              <a:t> </a:t>
            </a:r>
            <a:r>
              <a:rPr lang="en-ID" dirty="0" err="1"/>
              <a:t>penerapan</a:t>
            </a:r>
            <a:r>
              <a:rPr lang="en-ID" dirty="0"/>
              <a:t> </a:t>
            </a:r>
            <a:r>
              <a:rPr lang="en-ID" dirty="0" err="1"/>
              <a:t>teknik</a:t>
            </a:r>
            <a:r>
              <a:rPr lang="en-ID" dirty="0"/>
              <a:t> clustering: </a:t>
            </a:r>
            <a:r>
              <a:rPr lang="en-ID" dirty="0" err="1"/>
              <a:t>kedokteran</a:t>
            </a:r>
            <a:r>
              <a:rPr lang="en-ID" dirty="0"/>
              <a:t>, </a:t>
            </a:r>
            <a:r>
              <a:rPr lang="en-ID" dirty="0" err="1"/>
              <a:t>kesehatan</a:t>
            </a:r>
            <a:r>
              <a:rPr lang="en-ID" dirty="0"/>
              <a:t>, </a:t>
            </a:r>
            <a:r>
              <a:rPr lang="en-ID" dirty="0" err="1"/>
              <a:t>psikologi</a:t>
            </a:r>
            <a:r>
              <a:rPr lang="en-ID" dirty="0"/>
              <a:t>, </a:t>
            </a:r>
            <a:r>
              <a:rPr lang="en-ID" dirty="0" err="1"/>
              <a:t>hukum</a:t>
            </a:r>
            <a:r>
              <a:rPr lang="en-ID" dirty="0"/>
              <a:t>, </a:t>
            </a:r>
            <a:r>
              <a:rPr lang="en-ID" dirty="0" err="1"/>
              <a:t>statistik</a:t>
            </a:r>
            <a:r>
              <a:rPr lang="en-ID" dirty="0"/>
              <a:t>, </a:t>
            </a:r>
            <a:r>
              <a:rPr lang="en-ID" dirty="0" err="1"/>
              <a:t>astronomi</a:t>
            </a:r>
            <a:r>
              <a:rPr lang="en-ID" dirty="0"/>
              <a:t>, </a:t>
            </a:r>
            <a:r>
              <a:rPr lang="en-ID" dirty="0" err="1"/>
              <a:t>klimatologi</a:t>
            </a:r>
            <a:r>
              <a:rPr lang="en-ID" dirty="0"/>
              <a:t> dan </a:t>
            </a:r>
            <a:r>
              <a:rPr lang="en-ID" dirty="0" err="1"/>
              <a:t>sebagainya</a:t>
            </a:r>
            <a:r>
              <a:rPr lang="en-ID" dirty="0"/>
              <a:t>. </a:t>
            </a:r>
          </a:p>
          <a:p>
            <a:pPr lvl="1"/>
            <a:r>
              <a:rPr lang="en-ID" dirty="0" err="1"/>
              <a:t>Kedokteran</a:t>
            </a:r>
            <a:r>
              <a:rPr lang="en-ID" dirty="0"/>
              <a:t>, </a:t>
            </a:r>
            <a:r>
              <a:rPr lang="en-ID" dirty="0" err="1"/>
              <a:t>teknik</a:t>
            </a:r>
            <a:r>
              <a:rPr lang="en-ID" dirty="0"/>
              <a:t> clustering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mengelompokkan</a:t>
            </a:r>
            <a:r>
              <a:rPr lang="en-ID" dirty="0"/>
              <a:t> </a:t>
            </a:r>
            <a:r>
              <a:rPr lang="en-ID" dirty="0" err="1"/>
              <a:t>jenis-jenis</a:t>
            </a:r>
            <a:r>
              <a:rPr lang="en-ID" dirty="0"/>
              <a:t> </a:t>
            </a:r>
            <a:r>
              <a:rPr lang="en-ID" dirty="0" err="1"/>
              <a:t>penyakit</a:t>
            </a:r>
            <a:r>
              <a:rPr lang="en-ID" dirty="0"/>
              <a:t> </a:t>
            </a:r>
            <a:r>
              <a:rPr lang="en-ID" dirty="0" err="1"/>
              <a:t>berbahaya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karakteristik</a:t>
            </a:r>
            <a:r>
              <a:rPr lang="en-ID" dirty="0"/>
              <a:t> / </a:t>
            </a:r>
            <a:r>
              <a:rPr lang="en-ID" dirty="0" err="1"/>
              <a:t>sifat-sifat</a:t>
            </a:r>
            <a:r>
              <a:rPr lang="en-ID" dirty="0"/>
              <a:t> </a:t>
            </a:r>
            <a:r>
              <a:rPr lang="en-ID" dirty="0" err="1"/>
              <a:t>penyakit</a:t>
            </a:r>
            <a:r>
              <a:rPr lang="en-ID" dirty="0"/>
              <a:t> </a:t>
            </a:r>
            <a:r>
              <a:rPr lang="en-ID" dirty="0" err="1"/>
              <a:t>pasien</a:t>
            </a:r>
            <a:r>
              <a:rPr lang="en-ID" dirty="0"/>
              <a:t>.</a:t>
            </a:r>
          </a:p>
          <a:p>
            <a:pPr lvl="1"/>
            <a:r>
              <a:rPr lang="en-ID" dirty="0"/>
              <a:t>Kesehatan,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mengelompokkan</a:t>
            </a:r>
            <a:r>
              <a:rPr lang="en-ID" dirty="0"/>
              <a:t> </a:t>
            </a:r>
            <a:r>
              <a:rPr lang="en-ID" dirty="0" err="1"/>
              <a:t>jenis-jenis</a:t>
            </a:r>
            <a:r>
              <a:rPr lang="en-ID" dirty="0"/>
              <a:t> </a:t>
            </a:r>
            <a:r>
              <a:rPr lang="en-ID" dirty="0" err="1"/>
              <a:t>makanan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kandungan</a:t>
            </a:r>
            <a:r>
              <a:rPr lang="en-ID" dirty="0"/>
              <a:t> </a:t>
            </a:r>
            <a:r>
              <a:rPr lang="en-ID" dirty="0" err="1"/>
              <a:t>kalori</a:t>
            </a:r>
            <a:r>
              <a:rPr lang="en-ID" dirty="0"/>
              <a:t>, vitamin, protein.</a:t>
            </a:r>
          </a:p>
        </p:txBody>
      </p:sp>
    </p:spTree>
    <p:extLst>
      <p:ext uri="{BB962C8B-B14F-4D97-AF65-F5344CB8AC3E}">
        <p14:creationId xmlns:p14="http://schemas.microsoft.com/office/powerpoint/2010/main" val="2436619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31944-BB63-B69A-36DB-D4FD8FFD6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Clustering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E5BEB-A7EE-E433-52D9-B44B993223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err="1"/>
              <a:t>Penggunaan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clustering</a:t>
            </a:r>
          </a:p>
          <a:p>
            <a:pPr lvl="1"/>
            <a:r>
              <a:rPr lang="en-ID" dirty="0"/>
              <a:t>Summarization, prototype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mewakili</a:t>
            </a:r>
            <a:r>
              <a:rPr lang="en-ID" dirty="0"/>
              <a:t> </a:t>
            </a:r>
            <a:r>
              <a:rPr lang="en-ID" dirty="0" err="1"/>
              <a:t>seluruh</a:t>
            </a:r>
            <a:r>
              <a:rPr lang="en-ID" dirty="0"/>
              <a:t> data</a:t>
            </a:r>
          </a:p>
          <a:p>
            <a:pPr lvl="1"/>
            <a:r>
              <a:rPr lang="en-ID" dirty="0"/>
              <a:t>Compression, data-data </a:t>
            </a:r>
            <a:r>
              <a:rPr lang="en-ID" dirty="0" err="1"/>
              <a:t>dalam</a:t>
            </a:r>
            <a:r>
              <a:rPr lang="en-ID" dirty="0"/>
              <a:t> cluster yang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dikompres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diwakili</a:t>
            </a:r>
            <a:r>
              <a:rPr lang="en-ID" dirty="0"/>
              <a:t> oleh index prototype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cluster</a:t>
            </a:r>
          </a:p>
          <a:p>
            <a:pPr lvl="1"/>
            <a:r>
              <a:rPr lang="en-ID" dirty="0" err="1"/>
              <a:t>Efisiensi</a:t>
            </a:r>
            <a:r>
              <a:rPr lang="en-ID" dirty="0"/>
              <a:t> </a:t>
            </a:r>
            <a:r>
              <a:rPr lang="en-ID" dirty="0" err="1"/>
              <a:t>pencarian</a:t>
            </a:r>
            <a:r>
              <a:rPr lang="en-ID" dirty="0"/>
              <a:t> </a:t>
            </a:r>
            <a:r>
              <a:rPr lang="en-ID" dirty="0" err="1"/>
              <a:t>tetangga</a:t>
            </a:r>
            <a:r>
              <a:rPr lang="en-ID" dirty="0"/>
              <a:t> </a:t>
            </a:r>
            <a:r>
              <a:rPr lang="en-ID" dirty="0" err="1"/>
              <a:t>terdekat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44463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32241-C50F-E941-A3BB-CB0F94BF4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A713E-FB4A-1686-0CB2-EED27FB439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cluster yang </a:t>
            </a:r>
            <a:r>
              <a:rPr lang="en-ID" dirty="0" err="1"/>
              <a:t>mengarah</a:t>
            </a:r>
            <a:r>
              <a:rPr lang="en-ID" dirty="0"/>
              <a:t> pada </a:t>
            </a:r>
            <a:r>
              <a:rPr lang="en-ID" dirty="0" err="1"/>
              <a:t>pemartisian</a:t>
            </a:r>
            <a:r>
              <a:rPr lang="en-ID" dirty="0"/>
              <a:t> N </a:t>
            </a:r>
            <a:r>
              <a:rPr lang="en-ID" dirty="0" err="1"/>
              <a:t>obyek</a:t>
            </a:r>
            <a:r>
              <a:rPr lang="en-ID" dirty="0"/>
              <a:t> </a:t>
            </a:r>
            <a:r>
              <a:rPr lang="en-ID" dirty="0" err="1"/>
              <a:t>pengamatan</a:t>
            </a:r>
            <a:r>
              <a:rPr lang="en-ID" dirty="0"/>
              <a:t> </a:t>
            </a:r>
            <a:r>
              <a:rPr lang="en-ID" dirty="0" err="1"/>
              <a:t>kedalam</a:t>
            </a:r>
            <a:r>
              <a:rPr lang="en-ID" dirty="0"/>
              <a:t> K </a:t>
            </a:r>
            <a:r>
              <a:rPr lang="en-ID" dirty="0" err="1"/>
              <a:t>kelompok</a:t>
            </a:r>
            <a:r>
              <a:rPr lang="en-ID" dirty="0"/>
              <a:t> (cluster) </a:t>
            </a:r>
            <a:r>
              <a:rPr lang="en-ID" dirty="0" err="1"/>
              <a:t>dimana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obyek</a:t>
            </a:r>
            <a:r>
              <a:rPr lang="en-ID" dirty="0"/>
              <a:t> </a:t>
            </a:r>
            <a:r>
              <a:rPr lang="en-ID" dirty="0" err="1"/>
              <a:t>pengamatan</a:t>
            </a:r>
            <a:r>
              <a:rPr lang="en-ID" dirty="0"/>
              <a:t> </a:t>
            </a:r>
            <a:r>
              <a:rPr lang="en-ID" dirty="0" err="1"/>
              <a:t>dimiliki</a:t>
            </a:r>
            <a:r>
              <a:rPr lang="en-ID" dirty="0"/>
              <a:t> oleh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kelompok</a:t>
            </a:r>
            <a:r>
              <a:rPr lang="en-ID" dirty="0"/>
              <a:t>/cluster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b="1" dirty="0">
                <a:solidFill>
                  <a:srgbClr val="FF0000"/>
                </a:solidFill>
              </a:rPr>
              <a:t>mean (rata-rata)</a:t>
            </a:r>
            <a:r>
              <a:rPr lang="en-ID" dirty="0"/>
              <a:t> </a:t>
            </a:r>
            <a:r>
              <a:rPr lang="en-ID" dirty="0" err="1"/>
              <a:t>terdekat</a:t>
            </a:r>
            <a:r>
              <a:rPr lang="en-ID" dirty="0"/>
              <a:t>.</a:t>
            </a:r>
          </a:p>
          <a:p>
            <a:r>
              <a:rPr lang="en-ID" dirty="0"/>
              <a:t>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pengelompokan</a:t>
            </a:r>
            <a:r>
              <a:rPr lang="en-ID" dirty="0"/>
              <a:t> data non </a:t>
            </a:r>
            <a:r>
              <a:rPr lang="en-ID" dirty="0" err="1"/>
              <a:t>hierarki</a:t>
            </a:r>
            <a:r>
              <a:rPr lang="en-ID" dirty="0"/>
              <a:t> (partitioning) yang </a:t>
            </a:r>
            <a:r>
              <a:rPr lang="en-ID" dirty="0" err="1"/>
              <a:t>berusaha</a:t>
            </a:r>
            <a:r>
              <a:rPr lang="en-ID" dirty="0"/>
              <a:t> </a:t>
            </a:r>
            <a:r>
              <a:rPr lang="en-ID" dirty="0" err="1"/>
              <a:t>mempartisi</a:t>
            </a:r>
            <a:r>
              <a:rPr lang="en-ID" dirty="0"/>
              <a:t> data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cluster.</a:t>
            </a:r>
          </a:p>
        </p:txBody>
      </p:sp>
    </p:spTree>
    <p:extLst>
      <p:ext uri="{BB962C8B-B14F-4D97-AF65-F5344CB8AC3E}">
        <p14:creationId xmlns:p14="http://schemas.microsoft.com/office/powerpoint/2010/main" val="4090116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A446F-6872-88F7-5673-49DB3A942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1300" y="310181"/>
            <a:ext cx="8984226" cy="707460"/>
          </a:xfrm>
        </p:spPr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K-Means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BB70E-BE71-1633-81A3-0CC8AA6EB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790390"/>
            <a:ext cx="5744906" cy="4165910"/>
          </a:xfrm>
        </p:spPr>
        <p:txBody>
          <a:bodyPr>
            <a:normAutofit fontScale="92500"/>
          </a:bodyPr>
          <a:lstStyle/>
          <a:p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umum</a:t>
            </a:r>
            <a:r>
              <a:rPr lang="en-ID" dirty="0"/>
              <a:t> </a:t>
            </a:r>
            <a:r>
              <a:rPr lang="en-ID" dirty="0" err="1"/>
              <a:t>algoritma</a:t>
            </a:r>
            <a:r>
              <a:rPr lang="en-ID" dirty="0"/>
              <a:t> k-means </a:t>
            </a:r>
            <a:r>
              <a:rPr lang="en-ID" dirty="0" err="1"/>
              <a:t>adalah</a:t>
            </a:r>
            <a:r>
              <a:rPr lang="en-ID" dirty="0"/>
              <a:t> : </a:t>
            </a:r>
          </a:p>
          <a:p>
            <a:pPr lvl="1"/>
            <a:r>
              <a:rPr lang="en-ID" dirty="0" err="1"/>
              <a:t>Menentukan</a:t>
            </a:r>
            <a:r>
              <a:rPr lang="en-ID" dirty="0"/>
              <a:t> </a:t>
            </a:r>
            <a:r>
              <a:rPr lang="en-ID" dirty="0" err="1"/>
              <a:t>banyaknya</a:t>
            </a:r>
            <a:r>
              <a:rPr lang="en-ID" dirty="0"/>
              <a:t> cluster (k).</a:t>
            </a:r>
          </a:p>
          <a:p>
            <a:pPr lvl="1"/>
            <a:r>
              <a:rPr lang="en-ID" dirty="0" err="1"/>
              <a:t>Menentukan</a:t>
            </a:r>
            <a:r>
              <a:rPr lang="en-ID" dirty="0"/>
              <a:t> centroid.</a:t>
            </a:r>
          </a:p>
          <a:p>
            <a:pPr lvl="1"/>
            <a:r>
              <a:rPr lang="en-ID" dirty="0" err="1"/>
              <a:t>Dihitung</a:t>
            </a:r>
            <a:r>
              <a:rPr lang="en-ID" dirty="0"/>
              <a:t> masing-masing data pada centroid</a:t>
            </a:r>
          </a:p>
          <a:p>
            <a:pPr lvl="1"/>
            <a:r>
              <a:rPr lang="en-ID" dirty="0" err="1"/>
              <a:t>Pengelompokkan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jarak</a:t>
            </a:r>
            <a:r>
              <a:rPr lang="en-ID" dirty="0"/>
              <a:t> </a:t>
            </a:r>
            <a:r>
              <a:rPr lang="en-ID" dirty="0" err="1"/>
              <a:t>terpendek</a:t>
            </a:r>
            <a:endParaRPr lang="en-ID" dirty="0"/>
          </a:p>
          <a:p>
            <a:pPr lvl="1"/>
            <a:r>
              <a:rPr lang="en-ID" dirty="0" err="1"/>
              <a:t>Apakah</a:t>
            </a:r>
            <a:r>
              <a:rPr lang="en-ID" dirty="0"/>
              <a:t> </a:t>
            </a:r>
            <a:r>
              <a:rPr lang="en-ID" dirty="0" err="1"/>
              <a:t>terjadi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 </a:t>
            </a:r>
            <a:r>
              <a:rPr lang="en-ID" dirty="0" err="1"/>
              <a:t>kelompok</a:t>
            </a:r>
            <a:r>
              <a:rPr lang="en-ID" dirty="0"/>
              <a:t>?</a:t>
            </a:r>
          </a:p>
          <a:p>
            <a:pPr lvl="2"/>
            <a:r>
              <a:rPr lang="en-ID" dirty="0"/>
              <a:t>Jika </a:t>
            </a:r>
            <a:r>
              <a:rPr lang="en-ID" dirty="0" err="1"/>
              <a:t>ya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ditentukan</a:t>
            </a:r>
            <a:r>
              <a:rPr lang="en-ID" dirty="0"/>
              <a:t> centroid </a:t>
            </a:r>
            <a:r>
              <a:rPr lang="en-ID" dirty="0" err="1"/>
              <a:t>baru</a:t>
            </a:r>
            <a:endParaRPr lang="en-ID" dirty="0"/>
          </a:p>
          <a:p>
            <a:pPr lvl="2"/>
            <a:r>
              <a:rPr lang="en-ID" dirty="0"/>
              <a:t>Jika </a:t>
            </a:r>
            <a:r>
              <a:rPr lang="en-ID" dirty="0" err="1"/>
              <a:t>tidak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berakhir</a:t>
            </a:r>
            <a:endParaRPr lang="en-ID" dirty="0"/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91DBEB9E-3452-148D-2723-BCF4C2791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680" y="1881004"/>
            <a:ext cx="4288620" cy="398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121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02B1CA-3350-1888-C897-19922F67A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Ilustrasi</a:t>
            </a:r>
            <a:r>
              <a:rPr lang="en-US" dirty="0"/>
              <a:t> K-Means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6998D0-4D4E-FAF3-FA7E-612C1BE3E6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64704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808</Words>
  <Application>Microsoft Office PowerPoint</Application>
  <PresentationFormat>Widescreen</PresentationFormat>
  <Paragraphs>96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Calibri</vt:lpstr>
      <vt:lpstr>Cambria Math</vt:lpstr>
      <vt:lpstr>Arial</vt:lpstr>
      <vt:lpstr>Office Theme</vt:lpstr>
      <vt:lpstr>K-Means Clustering</vt:lpstr>
      <vt:lpstr>MATERI HARI INI</vt:lpstr>
      <vt:lpstr>Konsep Clustering</vt:lpstr>
      <vt:lpstr>Konsep Clustering</vt:lpstr>
      <vt:lpstr>Konsep Clustering</vt:lpstr>
      <vt:lpstr>Konsep Clustering</vt:lpstr>
      <vt:lpstr>K-Means</vt:lpstr>
      <vt:lpstr>Algoritma K-Means</vt:lpstr>
      <vt:lpstr>Ilustrasi K-Means</vt:lpstr>
      <vt:lpstr>Algoritma 1</vt:lpstr>
      <vt:lpstr>Algoritma 2 </vt:lpstr>
      <vt:lpstr>Algoritma 3</vt:lpstr>
      <vt:lpstr>Algoritma 4</vt:lpstr>
      <vt:lpstr>PowerPoint Presentation</vt:lpstr>
      <vt:lpstr>Contoh</vt:lpstr>
      <vt:lpstr>Contoh</vt:lpstr>
      <vt:lpstr>PowerPoint Presentation</vt:lpstr>
      <vt:lpstr>Contoh</vt:lpstr>
      <vt:lpstr>PowerPoint Presentation</vt:lpstr>
      <vt:lpstr>Contoh</vt:lpstr>
      <vt:lpstr>Contoh</vt:lpstr>
      <vt:lpstr>PowerPoint Presentation</vt:lpstr>
      <vt:lpstr>PowerPoint Presentation</vt:lpstr>
      <vt:lpstr>PowerPoint Presentation</vt:lpstr>
      <vt:lpstr>Demo Program 1</vt:lpstr>
      <vt:lpstr>Hasil Demo Program 1</vt:lpstr>
      <vt:lpstr>Demo Program 2</vt:lpstr>
      <vt:lpstr>PowerPoint Presentation</vt:lpstr>
      <vt:lpstr>Hasil Demo Program 2</vt:lpstr>
      <vt:lpstr>Hasil Demo Program 2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Representation</dc:title>
  <dc:creator>Vipkas Firdaus</dc:creator>
  <cp:lastModifiedBy>Rakhmat Arianto</cp:lastModifiedBy>
  <cp:revision>15</cp:revision>
  <dcterms:created xsi:type="dcterms:W3CDTF">2020-11-13T14:33:01Z</dcterms:created>
  <dcterms:modified xsi:type="dcterms:W3CDTF">2022-12-04T09:10:41Z</dcterms:modified>
</cp:coreProperties>
</file>