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Glacial Indifference" panose="020B0604020202020204" charset="0"/>
      <p:regular r:id="rId19"/>
    </p:embeddedFont>
    <p:embeddedFont>
      <p:font typeface="Glacial Indifference Bold" panose="020B0604020202020204" charset="0"/>
      <p:regular r:id="rId20"/>
    </p:embeddedFont>
    <p:embeddedFont>
      <p:font typeface="Open Sans Extra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1" d="100"/>
          <a:sy n="31" d="100"/>
        </p:scale>
        <p:origin x="56" y="2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261929">
            <a:off x="9529097" y="-3897920"/>
            <a:ext cx="12406564" cy="1285654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03445">
            <a:off x="16271422" y="-688600"/>
            <a:ext cx="2293248" cy="237642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07459">
            <a:off x="-469322" y="7673063"/>
            <a:ext cx="2393626" cy="2480441"/>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512446">
            <a:off x="-1875930" y="3860717"/>
            <a:ext cx="10179983" cy="10549205"/>
          </a:xfrm>
          <a:prstGeom prst="rect">
            <a:avLst/>
          </a:prstGeom>
        </p:spPr>
      </p:pic>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85675" y="2383688"/>
            <a:ext cx="15716650" cy="5519624"/>
            <a:chOff x="0" y="0"/>
            <a:chExt cx="20955533" cy="7359498"/>
          </a:xfrm>
        </p:grpSpPr>
        <p:sp>
          <p:nvSpPr>
            <p:cNvPr id="11" name="TextBox 11"/>
            <p:cNvSpPr txBox="1"/>
            <p:nvPr/>
          </p:nvSpPr>
          <p:spPr>
            <a:xfrm>
              <a:off x="0" y="209550"/>
              <a:ext cx="20955533" cy="6251178"/>
            </a:xfrm>
            <a:prstGeom prst="rect">
              <a:avLst/>
            </a:prstGeom>
          </p:spPr>
          <p:txBody>
            <a:bodyPr lIns="0" tIns="0" rIns="0" bIns="0" rtlCol="0" anchor="t">
              <a:spAutoFit/>
            </a:bodyPr>
            <a:lstStyle/>
            <a:p>
              <a:pPr algn="ctr">
                <a:lnSpc>
                  <a:spcPts val="12000"/>
                </a:lnSpc>
              </a:pPr>
              <a:r>
                <a:rPr lang="en-US" sz="12000" spc="1200">
                  <a:solidFill>
                    <a:srgbClr val="6BD4CD"/>
                  </a:solidFill>
                  <a:latin typeface="Glacial Indifference Bold"/>
                </a:rPr>
                <a:t>SYNTHESIZED VOICE TECHNOLOGY</a:t>
              </a:r>
            </a:p>
          </p:txBody>
        </p:sp>
        <p:sp>
          <p:nvSpPr>
            <p:cNvPr id="12" name="TextBox 12"/>
            <p:cNvSpPr txBox="1"/>
            <p:nvPr/>
          </p:nvSpPr>
          <p:spPr>
            <a:xfrm>
              <a:off x="0" y="6660628"/>
              <a:ext cx="20955533" cy="698870"/>
            </a:xfrm>
            <a:prstGeom prst="rect">
              <a:avLst/>
            </a:prstGeom>
          </p:spPr>
          <p:txBody>
            <a:bodyPr lIns="0" tIns="0" rIns="0" bIns="0" rtlCol="0" anchor="t">
              <a:spAutoFit/>
            </a:bodyPr>
            <a:lstStyle/>
            <a:p>
              <a:pPr algn="ctr">
                <a:lnSpc>
                  <a:spcPts val="4479"/>
                </a:lnSpc>
              </a:pPr>
              <a:r>
                <a:rPr lang="en-US" sz="3199" spc="319">
                  <a:solidFill>
                    <a:srgbClr val="6BD4CD"/>
                  </a:solidFill>
                  <a:latin typeface="Glacial Indifference"/>
                </a:rPr>
                <a:t>DIPAPARKAN OLEH KELOMPOK 1 TI-2G</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746708">
            <a:off x="1773473" y="-2588686"/>
            <a:ext cx="14114256" cy="14626172"/>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478453" y="-1581330"/>
            <a:ext cx="6728617" cy="6972660"/>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01395">
            <a:off x="-692428" y="6150336"/>
            <a:ext cx="5784808" cy="5994620"/>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919599">
            <a:off x="-597974" y="6591638"/>
            <a:ext cx="1828200" cy="1894507"/>
          </a:xfrm>
          <a:prstGeom prst="rect">
            <a:avLst/>
          </a:prstGeom>
        </p:spPr>
      </p:pic>
      <p:grpSp>
        <p:nvGrpSpPr>
          <p:cNvPr id="6" name="Group 6"/>
          <p:cNvGrpSpPr/>
          <p:nvPr/>
        </p:nvGrpSpPr>
        <p:grpSpPr>
          <a:xfrm>
            <a:off x="17259300" y="5562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028700" y="86868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715577" y="1756569"/>
            <a:ext cx="14230049" cy="6773862"/>
            <a:chOff x="0" y="0"/>
            <a:chExt cx="18973398" cy="9031816"/>
          </a:xfrm>
        </p:grpSpPr>
        <p:sp>
          <p:nvSpPr>
            <p:cNvPr id="11" name="TextBox 11"/>
            <p:cNvSpPr txBox="1"/>
            <p:nvPr/>
          </p:nvSpPr>
          <p:spPr>
            <a:xfrm>
              <a:off x="0" y="-9525"/>
              <a:ext cx="18973398" cy="738539"/>
            </a:xfrm>
            <a:prstGeom prst="rect">
              <a:avLst/>
            </a:prstGeom>
          </p:spPr>
          <p:txBody>
            <a:bodyPr lIns="0" tIns="0" rIns="0" bIns="0" rtlCol="0" anchor="t">
              <a:spAutoFit/>
            </a:bodyPr>
            <a:lstStyle/>
            <a:p>
              <a:pPr algn="ctr">
                <a:lnSpc>
                  <a:spcPts val="4408"/>
                </a:lnSpc>
              </a:pPr>
              <a:r>
                <a:rPr lang="en-US" sz="3673" spc="367">
                  <a:solidFill>
                    <a:srgbClr val="6BD4CD"/>
                  </a:solidFill>
                  <a:latin typeface="Glacial Indifference"/>
                </a:rPr>
                <a:t>HASIL OUTPUT DARI TEKNOLOGI INI : </a:t>
              </a:r>
            </a:p>
          </p:txBody>
        </p:sp>
        <p:sp>
          <p:nvSpPr>
            <p:cNvPr id="12" name="TextBox 12"/>
            <p:cNvSpPr txBox="1"/>
            <p:nvPr/>
          </p:nvSpPr>
          <p:spPr>
            <a:xfrm>
              <a:off x="0" y="892969"/>
              <a:ext cx="18973398" cy="8138847"/>
            </a:xfrm>
            <a:prstGeom prst="rect">
              <a:avLst/>
            </a:prstGeom>
          </p:spPr>
          <p:txBody>
            <a:bodyPr lIns="0" tIns="0" rIns="0" bIns="0" rtlCol="0" anchor="t">
              <a:spAutoFit/>
            </a:bodyPr>
            <a:lstStyle/>
            <a:p>
              <a:pPr algn="ctr">
                <a:lnSpc>
                  <a:spcPts val="4892"/>
                </a:lnSpc>
              </a:pPr>
              <a:r>
                <a:rPr lang="en-US" sz="3261">
                  <a:solidFill>
                    <a:srgbClr val="6BD4CD"/>
                  </a:solidFill>
                  <a:latin typeface="Glacial Indifference"/>
                </a:rPr>
                <a:t>Voice Over</a:t>
              </a:r>
            </a:p>
            <a:p>
              <a:pPr algn="ctr">
                <a:lnSpc>
                  <a:spcPts val="4892"/>
                </a:lnSpc>
              </a:pPr>
              <a:r>
                <a:rPr lang="en-US" sz="3261">
                  <a:solidFill>
                    <a:srgbClr val="6BD4CD"/>
                  </a:solidFill>
                  <a:latin typeface="Glacial Indifference"/>
                </a:rPr>
                <a:t>Audiobook </a:t>
              </a:r>
            </a:p>
            <a:p>
              <a:pPr algn="ctr">
                <a:lnSpc>
                  <a:spcPts val="4892"/>
                </a:lnSpc>
              </a:pPr>
              <a:r>
                <a:rPr lang="en-US" sz="3261">
                  <a:solidFill>
                    <a:srgbClr val="6BD4CD"/>
                  </a:solidFill>
                  <a:latin typeface="Glacial Indifference"/>
                </a:rPr>
                <a:t>Alat Pembelajaran </a:t>
              </a:r>
            </a:p>
            <a:p>
              <a:pPr algn="ctr">
                <a:lnSpc>
                  <a:spcPts val="4892"/>
                </a:lnSpc>
              </a:pPr>
              <a:r>
                <a:rPr lang="en-US" sz="3261">
                  <a:solidFill>
                    <a:srgbClr val="6BD4CD"/>
                  </a:solidFill>
                  <a:latin typeface="Glacial Indifference"/>
                </a:rPr>
                <a:t>Website </a:t>
              </a:r>
            </a:p>
            <a:p>
              <a:pPr algn="ctr">
                <a:lnSpc>
                  <a:spcPts val="4892"/>
                </a:lnSpc>
              </a:pPr>
              <a:r>
                <a:rPr lang="en-US" sz="3261">
                  <a:solidFill>
                    <a:srgbClr val="6BD4CD"/>
                  </a:solidFill>
                  <a:latin typeface="Glacial Indifference"/>
                </a:rPr>
                <a:t>Customer Service </a:t>
              </a:r>
            </a:p>
            <a:p>
              <a:pPr algn="ctr">
                <a:lnSpc>
                  <a:spcPts val="4892"/>
                </a:lnSpc>
              </a:pPr>
              <a:r>
                <a:rPr lang="en-US" sz="3261">
                  <a:solidFill>
                    <a:srgbClr val="6BD4CD"/>
                  </a:solidFill>
                  <a:latin typeface="Glacial Indifference"/>
                </a:rPr>
                <a:t>Pemberitahuan di Tempat Umum </a:t>
              </a:r>
            </a:p>
            <a:p>
              <a:pPr algn="ctr">
                <a:lnSpc>
                  <a:spcPts val="4892"/>
                </a:lnSpc>
              </a:pPr>
              <a:r>
                <a:rPr lang="en-US" sz="3261">
                  <a:solidFill>
                    <a:srgbClr val="6BD4CD"/>
                  </a:solidFill>
                  <a:latin typeface="Glacial Indifference"/>
                </a:rPr>
                <a:t>Kebutuhan Gaming </a:t>
              </a:r>
            </a:p>
            <a:p>
              <a:pPr algn="ctr">
                <a:lnSpc>
                  <a:spcPts val="4892"/>
                </a:lnSpc>
              </a:pPr>
              <a:r>
                <a:rPr lang="en-US" sz="3261">
                  <a:solidFill>
                    <a:srgbClr val="6BD4CD"/>
                  </a:solidFill>
                  <a:latin typeface="Glacial Indifference"/>
                </a:rPr>
                <a:t>Smart TV </a:t>
              </a:r>
            </a:p>
            <a:p>
              <a:pPr algn="ctr">
                <a:lnSpc>
                  <a:spcPts val="4892"/>
                </a:lnSpc>
              </a:pPr>
              <a:r>
                <a:rPr lang="en-US" sz="3261">
                  <a:solidFill>
                    <a:srgbClr val="6BD4CD"/>
                  </a:solidFill>
                  <a:latin typeface="Glacial Indifference"/>
                </a:rPr>
                <a:t>GPS dan sistem Navigasi </a:t>
              </a:r>
            </a:p>
            <a:p>
              <a:pPr algn="ctr">
                <a:lnSpc>
                  <a:spcPts val="4592"/>
                </a:lnSpc>
              </a:pPr>
              <a:endParaRPr lang="en-US" sz="3261">
                <a:solidFill>
                  <a:srgbClr val="6BD4CD"/>
                </a:solidFill>
                <a:latin typeface="Glacial Indifferenc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737344">
            <a:off x="8416210" y="-3200493"/>
            <a:ext cx="11223440" cy="1163050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769280">
            <a:off x="12822143" y="5527205"/>
            <a:ext cx="7703445" cy="7982845"/>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49909">
            <a:off x="-1445661" y="-889124"/>
            <a:ext cx="5359726" cy="5554120"/>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381687">
            <a:off x="-1391985" y="2028311"/>
            <a:ext cx="11649703" cy="12072231"/>
          </a:xfrm>
          <a:prstGeom prst="rect">
            <a:avLst/>
          </a:prstGeom>
        </p:spPr>
      </p:pic>
      <p:grpSp>
        <p:nvGrpSpPr>
          <p:cNvPr id="6" name="Group 6"/>
          <p:cNvGrpSpPr/>
          <p:nvPr/>
        </p:nvGrpSpPr>
        <p:grpSpPr>
          <a:xfrm>
            <a:off x="-320056" y="8324850"/>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687800" y="4572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062752" y="3459209"/>
            <a:ext cx="3334150" cy="4485368"/>
            <a:chOff x="0" y="0"/>
            <a:chExt cx="4445533" cy="5980491"/>
          </a:xfrm>
        </p:grpSpPr>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03369" y="0"/>
              <a:ext cx="3838795" cy="3978026"/>
            </a:xfrm>
            <a:prstGeom prst="rect">
              <a:avLst/>
            </a:prstGeom>
          </p:spPr>
        </p:pic>
        <p:sp>
          <p:nvSpPr>
            <p:cNvPr id="12" name="TextBox 12"/>
            <p:cNvSpPr txBox="1"/>
            <p:nvPr/>
          </p:nvSpPr>
          <p:spPr>
            <a:xfrm>
              <a:off x="0" y="4513641"/>
              <a:ext cx="4445533" cy="1466850"/>
            </a:xfrm>
            <a:prstGeom prst="rect">
              <a:avLst/>
            </a:prstGeom>
          </p:spPr>
          <p:txBody>
            <a:bodyPr lIns="0" tIns="0" rIns="0" bIns="0" rtlCol="0" anchor="t">
              <a:spAutoFit/>
            </a:bodyPr>
            <a:lstStyle/>
            <a:p>
              <a:pPr algn="ctr">
                <a:lnSpc>
                  <a:spcPts val="4500"/>
                </a:lnSpc>
              </a:pPr>
              <a:r>
                <a:rPr lang="en-US" sz="3000">
                  <a:solidFill>
                    <a:srgbClr val="6BD4CD"/>
                  </a:solidFill>
                  <a:latin typeface="Glacial Indifference Bold"/>
                </a:rPr>
                <a:t>SEKTOR PENDIDIKAN</a:t>
              </a:r>
            </a:p>
          </p:txBody>
        </p:sp>
        <p:pic>
          <p:nvPicPr>
            <p:cNvPr id="13" name="Picture 1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6833" y="691526"/>
              <a:ext cx="2331868" cy="2331868"/>
            </a:xfrm>
            <a:prstGeom prst="rect">
              <a:avLst/>
            </a:prstGeom>
          </p:spPr>
        </p:pic>
      </p:gr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52128">
            <a:off x="17306081" y="408561"/>
            <a:ext cx="2085489" cy="2161129"/>
          </a:xfrm>
          <a:prstGeom prst="rect">
            <a:avLst/>
          </a:prstGeom>
        </p:spPr>
      </p:pic>
      <p:grpSp>
        <p:nvGrpSpPr>
          <p:cNvPr id="15" name="Group 15"/>
          <p:cNvGrpSpPr/>
          <p:nvPr/>
        </p:nvGrpSpPr>
        <p:grpSpPr>
          <a:xfrm>
            <a:off x="13675150" y="3215183"/>
            <a:ext cx="3550099" cy="4166824"/>
            <a:chOff x="0" y="0"/>
            <a:chExt cx="4733465" cy="5555766"/>
          </a:xfrm>
        </p:grpSpPr>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627411">
              <a:off x="447335" y="325368"/>
              <a:ext cx="3838795" cy="3978026"/>
            </a:xfrm>
            <a:prstGeom prst="rect">
              <a:avLst/>
            </a:prstGeom>
          </p:spPr>
        </p:pic>
        <p:sp>
          <p:nvSpPr>
            <p:cNvPr id="17" name="TextBox 17"/>
            <p:cNvSpPr txBox="1"/>
            <p:nvPr/>
          </p:nvSpPr>
          <p:spPr>
            <a:xfrm>
              <a:off x="143966" y="4839010"/>
              <a:ext cx="4445533" cy="1466850"/>
            </a:xfrm>
            <a:prstGeom prst="rect">
              <a:avLst/>
            </a:prstGeom>
          </p:spPr>
          <p:txBody>
            <a:bodyPr lIns="0" tIns="0" rIns="0" bIns="0" rtlCol="0" anchor="t">
              <a:spAutoFit/>
            </a:bodyPr>
            <a:lstStyle/>
            <a:p>
              <a:pPr algn="ctr">
                <a:lnSpc>
                  <a:spcPts val="4500"/>
                </a:lnSpc>
              </a:pPr>
              <a:r>
                <a:rPr lang="en-US" sz="3000">
                  <a:solidFill>
                    <a:srgbClr val="6BD4CD"/>
                  </a:solidFill>
                  <a:latin typeface="Glacial Indifference Bold"/>
                </a:rPr>
                <a:t>SEKTOR KEAMANAN</a:t>
              </a:r>
            </a:p>
          </p:txBody>
        </p:sp>
        <p:pic>
          <p:nvPicPr>
            <p:cNvPr id="18" name="Picture 1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7104" y="997796"/>
              <a:ext cx="2719257" cy="2719257"/>
            </a:xfrm>
            <a:prstGeom prst="rect">
              <a:avLst/>
            </a:prstGeom>
          </p:spPr>
        </p:pic>
      </p:grpSp>
      <p:grpSp>
        <p:nvGrpSpPr>
          <p:cNvPr id="19" name="Group 19"/>
          <p:cNvGrpSpPr/>
          <p:nvPr/>
        </p:nvGrpSpPr>
        <p:grpSpPr>
          <a:xfrm>
            <a:off x="5045015" y="3054660"/>
            <a:ext cx="3849872" cy="4889917"/>
            <a:chOff x="0" y="0"/>
            <a:chExt cx="5133163" cy="6519889"/>
          </a:xfrm>
        </p:grpSpPr>
        <p:pic>
          <p:nvPicPr>
            <p:cNvPr id="20" name="Picture 2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068716">
              <a:off x="647184" y="539398"/>
              <a:ext cx="3838795" cy="3978026"/>
            </a:xfrm>
            <a:prstGeom prst="rect">
              <a:avLst/>
            </a:prstGeom>
          </p:spPr>
        </p:pic>
        <p:sp>
          <p:nvSpPr>
            <p:cNvPr id="21" name="TextBox 21"/>
            <p:cNvSpPr txBox="1"/>
            <p:nvPr/>
          </p:nvSpPr>
          <p:spPr>
            <a:xfrm>
              <a:off x="343815" y="5053039"/>
              <a:ext cx="4445533" cy="1466850"/>
            </a:xfrm>
            <a:prstGeom prst="rect">
              <a:avLst/>
            </a:prstGeom>
          </p:spPr>
          <p:txBody>
            <a:bodyPr lIns="0" tIns="0" rIns="0" bIns="0" rtlCol="0" anchor="t">
              <a:spAutoFit/>
            </a:bodyPr>
            <a:lstStyle/>
            <a:p>
              <a:pPr algn="ctr">
                <a:lnSpc>
                  <a:spcPts val="4500"/>
                </a:lnSpc>
              </a:pPr>
              <a:r>
                <a:rPr lang="en-US" sz="3000">
                  <a:solidFill>
                    <a:srgbClr val="6BD4CD"/>
                  </a:solidFill>
                  <a:latin typeface="Glacial Indifference Bold"/>
                </a:rPr>
                <a:t>KEBUTUHAN BISNIS</a:t>
              </a:r>
            </a:p>
          </p:txBody>
        </p:sp>
        <p:pic>
          <p:nvPicPr>
            <p:cNvPr id="22" name="Picture 2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00648" y="1362477"/>
              <a:ext cx="2331868" cy="2331868"/>
            </a:xfrm>
            <a:prstGeom prst="rect">
              <a:avLst/>
            </a:prstGeom>
          </p:spPr>
        </p:pic>
      </p:grpSp>
      <p:grpSp>
        <p:nvGrpSpPr>
          <p:cNvPr id="23" name="Group 23"/>
          <p:cNvGrpSpPr/>
          <p:nvPr/>
        </p:nvGrpSpPr>
        <p:grpSpPr>
          <a:xfrm>
            <a:off x="9198538" y="2922853"/>
            <a:ext cx="4023075" cy="5021725"/>
            <a:chOff x="0" y="0"/>
            <a:chExt cx="5364100" cy="6695633"/>
          </a:xfrm>
        </p:grpSpPr>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878499">
              <a:off x="762652" y="715142"/>
              <a:ext cx="3838795" cy="3978026"/>
            </a:xfrm>
            <a:prstGeom prst="rect">
              <a:avLst/>
            </a:prstGeom>
          </p:spPr>
        </p:pic>
        <p:sp>
          <p:nvSpPr>
            <p:cNvPr id="25" name="TextBox 25"/>
            <p:cNvSpPr txBox="1"/>
            <p:nvPr/>
          </p:nvSpPr>
          <p:spPr>
            <a:xfrm>
              <a:off x="459283" y="5228783"/>
              <a:ext cx="4445533" cy="1466850"/>
            </a:xfrm>
            <a:prstGeom prst="rect">
              <a:avLst/>
            </a:prstGeom>
          </p:spPr>
          <p:txBody>
            <a:bodyPr lIns="0" tIns="0" rIns="0" bIns="0" rtlCol="0" anchor="t">
              <a:spAutoFit/>
            </a:bodyPr>
            <a:lstStyle/>
            <a:p>
              <a:pPr algn="ctr">
                <a:lnSpc>
                  <a:spcPts val="4500"/>
                </a:lnSpc>
              </a:pPr>
              <a:r>
                <a:rPr lang="en-US" sz="3000">
                  <a:solidFill>
                    <a:srgbClr val="6BD4CD"/>
                  </a:solidFill>
                  <a:latin typeface="Glacial Indifference Bold"/>
                </a:rPr>
                <a:t>KESEHATAN DAN FORENSIK</a:t>
              </a:r>
            </a:p>
          </p:txBody>
        </p:sp>
        <p:pic>
          <p:nvPicPr>
            <p:cNvPr id="26" name="Picture 2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18344" y="1640448"/>
              <a:ext cx="2127413" cy="2127413"/>
            </a:xfrm>
            <a:prstGeom prst="rect">
              <a:avLst/>
            </a:prstGeom>
          </p:spPr>
        </p:pic>
      </p:grpSp>
      <p:sp>
        <p:nvSpPr>
          <p:cNvPr id="27" name="TextBox 27"/>
          <p:cNvSpPr txBox="1"/>
          <p:nvPr/>
        </p:nvSpPr>
        <p:spPr>
          <a:xfrm>
            <a:off x="1190690" y="1109811"/>
            <a:ext cx="16114068" cy="1177280"/>
          </a:xfrm>
          <a:prstGeom prst="rect">
            <a:avLst/>
          </a:prstGeom>
        </p:spPr>
        <p:txBody>
          <a:bodyPr lIns="0" tIns="0" rIns="0" bIns="0" rtlCol="0" anchor="t">
            <a:spAutoFit/>
          </a:bodyPr>
          <a:lstStyle/>
          <a:p>
            <a:pPr algn="ctr">
              <a:lnSpc>
                <a:spcPts val="9660"/>
              </a:lnSpc>
            </a:pPr>
            <a:r>
              <a:rPr lang="en-US" sz="6900">
                <a:solidFill>
                  <a:srgbClr val="6BD4CD"/>
                </a:solidFill>
                <a:latin typeface="Open Sans Extra Bold"/>
              </a:rPr>
              <a:t>IMPLEMENTASI DARI TEKNOLOGI INI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169879">
            <a:off x="-859445" y="-942394"/>
            <a:ext cx="14062065" cy="14572088"/>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124365">
            <a:off x="12407379" y="3834997"/>
            <a:ext cx="6197943" cy="6422739"/>
          </a:xfrm>
          <a:prstGeom prst="rect">
            <a:avLst/>
          </a:prstGeom>
        </p:spPr>
      </p:pic>
      <p:grpSp>
        <p:nvGrpSpPr>
          <p:cNvPr id="4" name="Group 4"/>
          <p:cNvGrpSpPr/>
          <p:nvPr/>
        </p:nvGrpSpPr>
        <p:grpSpPr>
          <a:xfrm>
            <a:off x="16973550" y="8972550"/>
            <a:ext cx="571500" cy="5715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6" name="Group 6"/>
          <p:cNvGrpSpPr/>
          <p:nvPr/>
        </p:nvGrpSpPr>
        <p:grpSpPr>
          <a:xfrm>
            <a:off x="-320056" y="60433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id="8" name="TextBox 8"/>
          <p:cNvSpPr txBox="1"/>
          <p:nvPr/>
        </p:nvSpPr>
        <p:spPr>
          <a:xfrm>
            <a:off x="1028700" y="2847975"/>
            <a:ext cx="12896650" cy="6410325"/>
          </a:xfrm>
          <a:prstGeom prst="rect">
            <a:avLst/>
          </a:prstGeom>
        </p:spPr>
        <p:txBody>
          <a:bodyPr lIns="0" tIns="0" rIns="0" bIns="0" rtlCol="0" anchor="t">
            <a:spAutoFit/>
          </a:bodyPr>
          <a:lstStyle/>
          <a:p>
            <a:pPr algn="ctr">
              <a:lnSpc>
                <a:spcPts val="4203"/>
              </a:lnSpc>
            </a:pPr>
            <a:r>
              <a:rPr lang="en-US" sz="3502" spc="350">
                <a:solidFill>
                  <a:srgbClr val="04345C"/>
                </a:solidFill>
                <a:latin typeface="Glacial Indifference"/>
              </a:rPr>
              <a:t>DENGAN ADANYA TEKNOLOGI TEXT TO SPEECH UNTUK ORANG PENYANDANG DISABILITAS TERUTAMA TUNA WICARA BISA BERKOMUNIKASI DENGAN NYAMAN KEPADA ORANG NORMAL UMUMNYA. DAN KARENA TIDAK SEMUA ORANG BISA DAN PAHAM BAHASA ISYARAT JADI PENGEMBANGAN TERHADAP TEKNOLOGI TERSEBUT KITA MERANCANG INOVASI PEMBUATAN APLIKASI YANG MENGGUNAKAN TEXT TO SPEECH UNTUK MEMUDAHKAN ORANG TUNA WICARA BISA BERSOSIALISASI DENGAN ORANG TANPA HARUS MENGGUNAKAN BAHASA ISYARAT / MENULISKAN SESUATU DI KERTAS.</a:t>
            </a:r>
          </a:p>
        </p:txBody>
      </p:sp>
      <p:sp>
        <p:nvSpPr>
          <p:cNvPr id="9" name="TextBox 9"/>
          <p:cNvSpPr txBox="1"/>
          <p:nvPr/>
        </p:nvSpPr>
        <p:spPr>
          <a:xfrm>
            <a:off x="10591400" y="1019175"/>
            <a:ext cx="6667900" cy="1268611"/>
          </a:xfrm>
          <a:prstGeom prst="rect">
            <a:avLst/>
          </a:prstGeom>
        </p:spPr>
        <p:txBody>
          <a:bodyPr lIns="0" tIns="0" rIns="0" bIns="0" rtlCol="0" anchor="t">
            <a:spAutoFit/>
          </a:bodyPr>
          <a:lstStyle/>
          <a:p>
            <a:pPr algn="r">
              <a:lnSpc>
                <a:spcPts val="5040"/>
              </a:lnSpc>
            </a:pPr>
            <a:r>
              <a:rPr lang="en-US" sz="4200" spc="420">
                <a:solidFill>
                  <a:srgbClr val="04345C"/>
                </a:solidFill>
                <a:latin typeface="Glacial Indifference Bold"/>
              </a:rPr>
              <a:t>ALASAN MENGAPA HARUS BERINOVASI </a:t>
            </a:r>
          </a:p>
        </p:txBody>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52128">
            <a:off x="17458481" y="6618861"/>
            <a:ext cx="2085489" cy="2161129"/>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51425">
            <a:off x="744888" y="-1480292"/>
            <a:ext cx="2535307" cy="26272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14957">
            <a:off x="11325353" y="2430414"/>
            <a:ext cx="9621533" cy="9970501"/>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591306">
            <a:off x="15506726" y="-868847"/>
            <a:ext cx="1676875" cy="1737694"/>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637705">
            <a:off x="1847673" y="-2417460"/>
            <a:ext cx="14592653" cy="15121920"/>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762824">
            <a:off x="-1040502" y="-1160167"/>
            <a:ext cx="5851798" cy="606403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092154">
            <a:off x="1063492" y="8947778"/>
            <a:ext cx="2787319" cy="2888413"/>
          </a:xfrm>
          <a:prstGeom prst="rect">
            <a:avLst/>
          </a:prstGeom>
        </p:spPr>
      </p:pic>
      <p:grpSp>
        <p:nvGrpSpPr>
          <p:cNvPr id="7" name="Group 7"/>
          <p:cNvGrpSpPr/>
          <p:nvPr/>
        </p:nvGrpSpPr>
        <p:grpSpPr>
          <a:xfrm>
            <a:off x="-152400" y="7954219"/>
            <a:ext cx="1181100" cy="11811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7259300" y="74295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2485825" y="3466207"/>
            <a:ext cx="13316350" cy="3354586"/>
            <a:chOff x="0" y="0"/>
            <a:chExt cx="17755133" cy="4472781"/>
          </a:xfrm>
        </p:grpSpPr>
        <p:sp>
          <p:nvSpPr>
            <p:cNvPr id="12" name="TextBox 12"/>
            <p:cNvSpPr txBox="1"/>
            <p:nvPr/>
          </p:nvSpPr>
          <p:spPr>
            <a:xfrm>
              <a:off x="0" y="-19050"/>
              <a:ext cx="17755133" cy="3269456"/>
            </a:xfrm>
            <a:prstGeom prst="rect">
              <a:avLst/>
            </a:prstGeom>
          </p:spPr>
          <p:txBody>
            <a:bodyPr lIns="0" tIns="0" rIns="0" bIns="0" rtlCol="0" anchor="t">
              <a:spAutoFit/>
            </a:bodyPr>
            <a:lstStyle/>
            <a:p>
              <a:pPr algn="ctr">
                <a:lnSpc>
                  <a:spcPts val="9600"/>
                </a:lnSpc>
              </a:pPr>
              <a:r>
                <a:rPr lang="en-US" sz="8000">
                  <a:solidFill>
                    <a:srgbClr val="6BD4CD"/>
                  </a:solidFill>
                  <a:latin typeface="Glacial Indifference"/>
                </a:rPr>
                <a:t>TERIMAKASIH ATAS PERHATIANNYA</a:t>
              </a:r>
            </a:p>
          </p:txBody>
        </p:sp>
        <p:sp>
          <p:nvSpPr>
            <p:cNvPr id="13" name="TextBox 13"/>
            <p:cNvSpPr txBox="1"/>
            <p:nvPr/>
          </p:nvSpPr>
          <p:spPr>
            <a:xfrm>
              <a:off x="0" y="3758406"/>
              <a:ext cx="17755133" cy="714375"/>
            </a:xfrm>
            <a:prstGeom prst="rect">
              <a:avLst/>
            </a:prstGeom>
          </p:spPr>
          <p:txBody>
            <a:bodyPr lIns="0" tIns="0" rIns="0" bIns="0" rtlCol="0" anchor="t">
              <a:spAutoFit/>
            </a:bodyPr>
            <a:lstStyle/>
            <a:p>
              <a:pPr algn="ctr">
                <a:lnSpc>
                  <a:spcPts val="4319"/>
                </a:lnSpc>
              </a:pPr>
              <a:r>
                <a:rPr lang="en-US" sz="3599" spc="359">
                  <a:solidFill>
                    <a:srgbClr val="6BD4CD"/>
                  </a:solidFill>
                  <a:latin typeface="Glacial Indifference"/>
                </a:rPr>
                <a:t>KELOMPOK 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6806">
            <a:off x="-1451748" y="4448377"/>
            <a:ext cx="6599197" cy="683854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209975" y="3933378"/>
            <a:ext cx="7868050" cy="2420243"/>
            <a:chOff x="0" y="0"/>
            <a:chExt cx="10490733" cy="3226991"/>
          </a:xfrm>
        </p:grpSpPr>
        <p:sp>
          <p:nvSpPr>
            <p:cNvPr id="13" name="TextBox 13"/>
            <p:cNvSpPr txBox="1"/>
            <p:nvPr/>
          </p:nvSpPr>
          <p:spPr>
            <a:xfrm>
              <a:off x="0" y="-9525"/>
              <a:ext cx="10490733" cy="848916"/>
            </a:xfrm>
            <a:prstGeom prst="rect">
              <a:avLst/>
            </a:prstGeom>
          </p:spPr>
          <p:txBody>
            <a:bodyPr lIns="0" tIns="0" rIns="0" bIns="0" rtlCol="0" anchor="t">
              <a:spAutoFit/>
            </a:bodyPr>
            <a:lstStyle/>
            <a:p>
              <a:pPr algn="ctr">
                <a:lnSpc>
                  <a:spcPts val="5040"/>
                </a:lnSpc>
              </a:pPr>
              <a:r>
                <a:rPr lang="en-US" sz="4200" spc="420">
                  <a:solidFill>
                    <a:srgbClr val="04345C"/>
                  </a:solidFill>
                  <a:latin typeface="Glacial Indifference Bold"/>
                </a:rPr>
                <a:t>TOPIK UTAMA HARI INI</a:t>
              </a:r>
            </a:p>
          </p:txBody>
        </p:sp>
        <p:sp>
          <p:nvSpPr>
            <p:cNvPr id="14" name="TextBox 14"/>
            <p:cNvSpPr txBox="1"/>
            <p:nvPr/>
          </p:nvSpPr>
          <p:spPr>
            <a:xfrm>
              <a:off x="0" y="998141"/>
              <a:ext cx="10490733" cy="2228850"/>
            </a:xfrm>
            <a:prstGeom prst="rect">
              <a:avLst/>
            </a:prstGeom>
          </p:spPr>
          <p:txBody>
            <a:bodyPr lIns="0" tIns="0" rIns="0" bIns="0" rtlCol="0" anchor="t">
              <a:spAutoFit/>
            </a:bodyPr>
            <a:lstStyle/>
            <a:p>
              <a:pPr algn="ctr">
                <a:lnSpc>
                  <a:spcPts val="4500"/>
                </a:lnSpc>
              </a:pPr>
              <a:r>
                <a:rPr lang="en-US" sz="3000" dirty="0" err="1">
                  <a:solidFill>
                    <a:srgbClr val="04345C"/>
                  </a:solidFill>
                  <a:latin typeface="Glacial Indifference"/>
                </a:rPr>
                <a:t>Mengenal</a:t>
              </a:r>
              <a:r>
                <a:rPr lang="en-US" sz="3000" dirty="0">
                  <a:solidFill>
                    <a:srgbClr val="04345C"/>
                  </a:solidFill>
                  <a:latin typeface="Glacial Indifference"/>
                </a:rPr>
                <a:t> </a:t>
              </a:r>
              <a:r>
                <a:rPr lang="en-US" sz="3000" dirty="0" err="1">
                  <a:solidFill>
                    <a:srgbClr val="04345C"/>
                  </a:solidFill>
                  <a:latin typeface="Glacial Indifference"/>
                </a:rPr>
                <a:t>teknologi</a:t>
              </a:r>
              <a:r>
                <a:rPr lang="en-US" sz="3000" dirty="0">
                  <a:solidFill>
                    <a:srgbClr val="04345C"/>
                  </a:solidFill>
                  <a:latin typeface="Glacial Indifference"/>
                </a:rPr>
                <a:t> synthesized voice </a:t>
              </a:r>
              <a:r>
                <a:rPr lang="en-US" sz="3000" dirty="0" err="1">
                  <a:solidFill>
                    <a:srgbClr val="04345C"/>
                  </a:solidFill>
                  <a:latin typeface="Glacial Indifference"/>
                </a:rPr>
                <a:t>atau</a:t>
              </a:r>
              <a:r>
                <a:rPr lang="en-US" sz="3000" dirty="0">
                  <a:solidFill>
                    <a:srgbClr val="04345C"/>
                  </a:solidFill>
                  <a:latin typeface="Glacial Indifference"/>
                </a:rPr>
                <a:t> text to speech yang sangat </a:t>
              </a:r>
              <a:r>
                <a:rPr lang="en-US" sz="3000" dirty="0" err="1">
                  <a:solidFill>
                    <a:srgbClr val="04345C"/>
                  </a:solidFill>
                  <a:latin typeface="Glacial Indifference"/>
                </a:rPr>
                <a:t>berguna</a:t>
              </a:r>
              <a:r>
                <a:rPr lang="en-US" sz="3000" dirty="0">
                  <a:solidFill>
                    <a:srgbClr val="04345C"/>
                  </a:solidFill>
                  <a:latin typeface="Glacial Indifference"/>
                </a:rPr>
                <a:t> </a:t>
              </a:r>
              <a:r>
                <a:rPr lang="en-US" sz="3000" dirty="0" err="1">
                  <a:solidFill>
                    <a:srgbClr val="04345C"/>
                  </a:solidFill>
                  <a:latin typeface="Glacial Indifference"/>
                </a:rPr>
                <a:t>bagi</a:t>
              </a:r>
              <a:r>
                <a:rPr lang="en-US" sz="3000" dirty="0">
                  <a:solidFill>
                    <a:srgbClr val="04345C"/>
                  </a:solidFill>
                  <a:latin typeface="Glacial Indifference"/>
                </a:rPr>
                <a:t> </a:t>
              </a:r>
              <a:r>
                <a:rPr lang="en-US" sz="3000" dirty="0" err="1">
                  <a:solidFill>
                    <a:srgbClr val="04345C"/>
                  </a:solidFill>
                  <a:latin typeface="Glacial Indifference"/>
                </a:rPr>
                <a:t>pengidap</a:t>
              </a:r>
              <a:r>
                <a:rPr lang="en-US" sz="3000" dirty="0">
                  <a:solidFill>
                    <a:srgbClr val="04345C"/>
                  </a:solidFill>
                  <a:latin typeface="Glacial Indifference"/>
                </a:rPr>
                <a:t> tuna </a:t>
              </a:r>
              <a:r>
                <a:rPr lang="en-US" sz="3000">
                  <a:solidFill>
                    <a:srgbClr val="04345C"/>
                  </a:solidFill>
                  <a:latin typeface="Glacial Indifference"/>
                </a:rPr>
                <a:t>wicara.</a:t>
              </a:r>
              <a:endParaRPr lang="en-US" sz="3000" dirty="0">
                <a:solidFill>
                  <a:srgbClr val="04345C"/>
                </a:solidFill>
                <a:latin typeface="Glacial Indifference"/>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a:grpSpLocks noChangeAspect="1"/>
          </p:cNvGrpSpPr>
          <p:nvPr/>
        </p:nvGrpSpPr>
        <p:grpSpPr>
          <a:xfrm>
            <a:off x="10543471" y="1703835"/>
            <a:ext cx="6715829" cy="6879331"/>
            <a:chOff x="0" y="0"/>
            <a:chExt cx="2086610" cy="2137410"/>
          </a:xfrm>
        </p:grpSpPr>
        <p:sp>
          <p:nvSpPr>
            <p:cNvPr id="9" name="Freeform 9"/>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4"/>
              <a:stretch>
                <a:fillRect t="-13657" b="-33054"/>
              </a:stretch>
            </a:blipFill>
          </p:spPr>
        </p:sp>
      </p:grpSp>
      <p:grpSp>
        <p:nvGrpSpPr>
          <p:cNvPr id="10" name="Group 10"/>
          <p:cNvGrpSpPr/>
          <p:nvPr/>
        </p:nvGrpSpPr>
        <p:grpSpPr>
          <a:xfrm>
            <a:off x="16078200" y="2152650"/>
            <a:ext cx="1181100" cy="11811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2" name="Group 12"/>
          <p:cNvGrpSpPr/>
          <p:nvPr/>
        </p:nvGrpSpPr>
        <p:grpSpPr>
          <a:xfrm>
            <a:off x="1028700" y="2959936"/>
            <a:ext cx="8205311" cy="4264502"/>
            <a:chOff x="0" y="0"/>
            <a:chExt cx="10940414" cy="5686003"/>
          </a:xfrm>
        </p:grpSpPr>
        <p:sp>
          <p:nvSpPr>
            <p:cNvPr id="13" name="TextBox 13"/>
            <p:cNvSpPr txBox="1"/>
            <p:nvPr/>
          </p:nvSpPr>
          <p:spPr>
            <a:xfrm>
              <a:off x="0" y="0"/>
              <a:ext cx="10940414" cy="803399"/>
            </a:xfrm>
            <a:prstGeom prst="rect">
              <a:avLst/>
            </a:prstGeom>
          </p:spPr>
          <p:txBody>
            <a:bodyPr lIns="0" tIns="0" rIns="0" bIns="0" rtlCol="0" anchor="t">
              <a:spAutoFit/>
            </a:bodyPr>
            <a:lstStyle/>
            <a:p>
              <a:pPr>
                <a:lnSpc>
                  <a:spcPts val="4823"/>
                </a:lnSpc>
              </a:pPr>
              <a:r>
                <a:rPr lang="en-US" sz="4019" spc="401">
                  <a:solidFill>
                    <a:srgbClr val="6BD4CD"/>
                  </a:solidFill>
                  <a:latin typeface="Glacial Indifference Bold"/>
                </a:rPr>
                <a:t>ANGGOTA KELOMPOK : </a:t>
              </a:r>
            </a:p>
          </p:txBody>
        </p:sp>
        <p:sp>
          <p:nvSpPr>
            <p:cNvPr id="14" name="TextBox 14"/>
            <p:cNvSpPr txBox="1"/>
            <p:nvPr/>
          </p:nvSpPr>
          <p:spPr>
            <a:xfrm>
              <a:off x="0" y="951258"/>
              <a:ext cx="10940414" cy="4734745"/>
            </a:xfrm>
            <a:prstGeom prst="rect">
              <a:avLst/>
            </a:prstGeom>
          </p:spPr>
          <p:txBody>
            <a:bodyPr lIns="0" tIns="0" rIns="0" bIns="0" rtlCol="0" anchor="t">
              <a:spAutoFit/>
            </a:bodyPr>
            <a:lstStyle/>
            <a:p>
              <a:pPr marL="684697" lvl="1" indent="-342348">
                <a:lnSpc>
                  <a:spcPts val="4757"/>
                </a:lnSpc>
                <a:buFont typeface="Arial"/>
                <a:buChar char="•"/>
              </a:pPr>
              <a:r>
                <a:rPr lang="en-US" sz="3171">
                  <a:solidFill>
                    <a:srgbClr val="6BD4CD"/>
                  </a:solidFill>
                  <a:latin typeface="Glacial Indifference Bold"/>
                </a:rPr>
                <a:t> ALFINA SALSABILLA</a:t>
              </a:r>
            </a:p>
            <a:p>
              <a:pPr marL="684697" lvl="1" indent="-342348">
                <a:lnSpc>
                  <a:spcPts val="4757"/>
                </a:lnSpc>
                <a:buFont typeface="Arial"/>
                <a:buChar char="•"/>
              </a:pPr>
              <a:r>
                <a:rPr lang="en-US" sz="3171">
                  <a:solidFill>
                    <a:srgbClr val="6BD4CD"/>
                  </a:solidFill>
                  <a:latin typeface="Glacial Indifference Bold"/>
                </a:rPr>
                <a:t>BIMA PUTRA WICAKSONO</a:t>
              </a:r>
            </a:p>
            <a:p>
              <a:pPr marL="684697" lvl="1" indent="-342348">
                <a:lnSpc>
                  <a:spcPts val="4757"/>
                </a:lnSpc>
                <a:buFont typeface="Arial"/>
                <a:buChar char="•"/>
              </a:pPr>
              <a:r>
                <a:rPr lang="en-US" sz="3171">
                  <a:solidFill>
                    <a:srgbClr val="6BD4CD"/>
                  </a:solidFill>
                  <a:latin typeface="Glacial Indifference Bold"/>
                </a:rPr>
                <a:t>HANIF NAUFAL R</a:t>
              </a:r>
            </a:p>
            <a:p>
              <a:pPr marL="684697" lvl="1" indent="-342348">
                <a:lnSpc>
                  <a:spcPts val="4757"/>
                </a:lnSpc>
                <a:buFont typeface="Arial"/>
                <a:buChar char="•"/>
              </a:pPr>
              <a:r>
                <a:rPr lang="en-US" sz="3171">
                  <a:solidFill>
                    <a:srgbClr val="6BD4CD"/>
                  </a:solidFill>
                  <a:latin typeface="Glacial Indifference Bold"/>
                </a:rPr>
                <a:t>M.RAFI PRABOWO</a:t>
              </a:r>
            </a:p>
            <a:p>
              <a:pPr marL="684697" lvl="1" indent="-342348">
                <a:lnSpc>
                  <a:spcPts val="4757"/>
                </a:lnSpc>
                <a:buFont typeface="Arial"/>
                <a:buChar char="•"/>
              </a:pPr>
              <a:r>
                <a:rPr lang="en-US" sz="3171">
                  <a:solidFill>
                    <a:srgbClr val="6BD4CD"/>
                  </a:solidFill>
                  <a:latin typeface="Glacial Indifference Bold"/>
                </a:rPr>
                <a:t>RIZQI ROHMATUL HUDA</a:t>
              </a:r>
            </a:p>
            <a:p>
              <a:pPr marL="684697" lvl="1" indent="-342348">
                <a:lnSpc>
                  <a:spcPts val="4757"/>
                </a:lnSpc>
                <a:buFont typeface="Arial"/>
                <a:buChar char="•"/>
              </a:pPr>
              <a:r>
                <a:rPr lang="en-US" sz="3171">
                  <a:solidFill>
                    <a:srgbClr val="6BD4CD"/>
                  </a:solidFill>
                  <a:latin typeface="Glacial Indifference Bold"/>
                </a:rPr>
                <a:t>ZUBHAIR ABHEL K</a:t>
              </a:r>
            </a:p>
          </p:txBody>
        </p:sp>
      </p:gr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59948">
            <a:off x="16604155" y="-438298"/>
            <a:ext cx="2350917" cy="2436183"/>
          </a:xfrm>
          <a:prstGeom prst="rect">
            <a:avLst/>
          </a:prstGeom>
        </p:spPr>
      </p:pic>
      <p:pic>
        <p:nvPicPr>
          <p:cNvPr id="16" name="Picture 1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782951">
            <a:off x="1393662" y="8897625"/>
            <a:ext cx="1936387" cy="20066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2668333" y="3000980"/>
            <a:ext cx="12951335" cy="4285040"/>
            <a:chOff x="0" y="0"/>
            <a:chExt cx="17268446" cy="5713386"/>
          </a:xfrm>
        </p:grpSpPr>
        <p:sp>
          <p:nvSpPr>
            <p:cNvPr id="12" name="TextBox 12"/>
            <p:cNvSpPr txBox="1"/>
            <p:nvPr/>
          </p:nvSpPr>
          <p:spPr>
            <a:xfrm>
              <a:off x="0" y="171450"/>
              <a:ext cx="17268446" cy="4573561"/>
            </a:xfrm>
            <a:prstGeom prst="rect">
              <a:avLst/>
            </a:prstGeom>
          </p:spPr>
          <p:txBody>
            <a:bodyPr lIns="0" tIns="0" rIns="0" bIns="0" rtlCol="0" anchor="t">
              <a:spAutoFit/>
            </a:bodyPr>
            <a:lstStyle/>
            <a:p>
              <a:pPr algn="ctr">
                <a:lnSpc>
                  <a:spcPts val="8799"/>
                </a:lnSpc>
              </a:pPr>
              <a:r>
                <a:rPr lang="en-US" sz="8799" spc="879">
                  <a:solidFill>
                    <a:srgbClr val="6BD4CD"/>
                  </a:solidFill>
                  <a:latin typeface="Glacial Indifference Bold"/>
                </a:rPr>
                <a:t>APA ITU SYNTHESIZED VOICE TECHNOLOGY?</a:t>
              </a:r>
            </a:p>
          </p:txBody>
        </p:sp>
        <p:sp>
          <p:nvSpPr>
            <p:cNvPr id="13" name="TextBox 13"/>
            <p:cNvSpPr txBox="1"/>
            <p:nvPr/>
          </p:nvSpPr>
          <p:spPr>
            <a:xfrm>
              <a:off x="0" y="4999011"/>
              <a:ext cx="17268446" cy="714375"/>
            </a:xfrm>
            <a:prstGeom prst="rect">
              <a:avLst/>
            </a:prstGeom>
          </p:spPr>
          <p:txBody>
            <a:bodyPr lIns="0" tIns="0" rIns="0" bIns="0" rtlCol="0" anchor="t">
              <a:spAutoFit/>
            </a:bodyPr>
            <a:lstStyle/>
            <a:p>
              <a:pPr algn="ctr">
                <a:lnSpc>
                  <a:spcPts val="4320"/>
                </a:lnSpc>
              </a:pPr>
              <a:r>
                <a:rPr lang="en-US" sz="3600" spc="359">
                  <a:solidFill>
                    <a:srgbClr val="6BD4CD"/>
                  </a:solidFill>
                  <a:latin typeface="Glacial Indifference"/>
                </a:rPr>
                <a:t>MENGAPA PENTING BAGI KAMI?</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898611">
            <a:off x="8208102" y="4949976"/>
            <a:ext cx="7230953" cy="749321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88114">
            <a:off x="8410395" y="-1971930"/>
            <a:ext cx="9491370" cy="9835617"/>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912599">
            <a:off x="283697" y="-2560035"/>
            <a:ext cx="8668733" cy="8983143"/>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750356">
            <a:off x="2316769" y="3410501"/>
            <a:ext cx="6917083" cy="7167962"/>
          </a:xfrm>
          <a:prstGeom prst="rect">
            <a:avLst/>
          </a:prstGeom>
        </p:spPr>
      </p:pic>
      <p:grpSp>
        <p:nvGrpSpPr>
          <p:cNvPr id="6" name="Group 6"/>
          <p:cNvGrpSpPr/>
          <p:nvPr/>
        </p:nvGrpSpPr>
        <p:grpSpPr>
          <a:xfrm>
            <a:off x="17259300" y="8462486"/>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8" name="AutoShape 8"/>
          <p:cNvSpPr/>
          <p:nvPr/>
        </p:nvSpPr>
        <p:spPr>
          <a:xfrm>
            <a:off x="9124950" y="-209550"/>
            <a:ext cx="38100" cy="10706100"/>
          </a:xfrm>
          <a:prstGeom prst="rect">
            <a:avLst/>
          </a:prstGeom>
          <a:solidFill>
            <a:srgbClr val="E2EDF1"/>
          </a:solidFill>
        </p:spPr>
      </p:sp>
      <p:grpSp>
        <p:nvGrpSpPr>
          <p:cNvPr id="9" name="Group 9"/>
          <p:cNvGrpSpPr/>
          <p:nvPr/>
        </p:nvGrpSpPr>
        <p:grpSpPr>
          <a:xfrm>
            <a:off x="9015423" y="1695937"/>
            <a:ext cx="257154" cy="25715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1" name="Group 11"/>
          <p:cNvGrpSpPr/>
          <p:nvPr/>
        </p:nvGrpSpPr>
        <p:grpSpPr>
          <a:xfrm>
            <a:off x="9015423" y="3908594"/>
            <a:ext cx="257154" cy="25715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3" name="Group 13"/>
          <p:cNvGrpSpPr/>
          <p:nvPr/>
        </p:nvGrpSpPr>
        <p:grpSpPr>
          <a:xfrm>
            <a:off x="9015423" y="6121252"/>
            <a:ext cx="257154" cy="25715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5" name="Group 15"/>
          <p:cNvGrpSpPr/>
          <p:nvPr/>
        </p:nvGrpSpPr>
        <p:grpSpPr>
          <a:xfrm>
            <a:off x="9015423" y="8333909"/>
            <a:ext cx="257154" cy="25715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7" name="Group 17"/>
          <p:cNvGrpSpPr/>
          <p:nvPr/>
        </p:nvGrpSpPr>
        <p:grpSpPr>
          <a:xfrm>
            <a:off x="-320056" y="604334"/>
            <a:ext cx="1348756" cy="1348756"/>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120230">
            <a:off x="16952690" y="6143167"/>
            <a:ext cx="1741778" cy="1804951"/>
          </a:xfrm>
          <a:prstGeom prst="rect">
            <a:avLst/>
          </a:prstGeom>
        </p:spPr>
      </p:pic>
      <p:pic>
        <p:nvPicPr>
          <p:cNvPr id="20" name="Picture 20"/>
          <p:cNvPicPr>
            <a:picLocks noChangeAspect="1"/>
          </p:cNvPicPr>
          <p:nvPr/>
        </p:nvPicPr>
        <p:blipFill>
          <a:blip r:embed="rId6"/>
          <a:srcRect/>
          <a:stretch>
            <a:fillRect/>
          </a:stretch>
        </p:blipFill>
        <p:spPr>
          <a:xfrm>
            <a:off x="1605444" y="1278713"/>
            <a:ext cx="6483965" cy="4322643"/>
          </a:xfrm>
          <a:prstGeom prst="rect">
            <a:avLst/>
          </a:prstGeom>
        </p:spPr>
      </p:pic>
      <p:pic>
        <p:nvPicPr>
          <p:cNvPr id="21" name="Picture 21"/>
          <p:cNvPicPr>
            <a:picLocks noChangeAspect="1"/>
          </p:cNvPicPr>
          <p:nvPr/>
        </p:nvPicPr>
        <p:blipFill>
          <a:blip r:embed="rId7"/>
          <a:srcRect/>
          <a:stretch>
            <a:fillRect/>
          </a:stretch>
        </p:blipFill>
        <p:spPr>
          <a:xfrm>
            <a:off x="7946484" y="4256653"/>
            <a:ext cx="9734171" cy="54754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44223" y="5750572"/>
            <a:ext cx="5630153" cy="58343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858459">
            <a:off x="11785864" y="-1420005"/>
            <a:ext cx="7958550" cy="824720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938171">
            <a:off x="-2270898" y="4389359"/>
            <a:ext cx="6599197" cy="6838546"/>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53010">
            <a:off x="-2653501" y="-3517467"/>
            <a:ext cx="8774102" cy="9092333"/>
          </a:xfrm>
          <a:prstGeom prst="rect">
            <a:avLst/>
          </a:prstGeom>
        </p:spPr>
      </p:pic>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0" name="Group 10"/>
          <p:cNvGrpSpPr/>
          <p:nvPr/>
        </p:nvGrpSpPr>
        <p:grpSpPr>
          <a:xfrm>
            <a:off x="8686400" y="3490086"/>
            <a:ext cx="9054163" cy="3585567"/>
            <a:chOff x="0" y="0"/>
            <a:chExt cx="12072218" cy="4780756"/>
          </a:xfrm>
        </p:grpSpPr>
        <p:sp>
          <p:nvSpPr>
            <p:cNvPr id="11" name="TextBox 11"/>
            <p:cNvSpPr txBox="1"/>
            <p:nvPr/>
          </p:nvSpPr>
          <p:spPr>
            <a:xfrm>
              <a:off x="0" y="-9525"/>
              <a:ext cx="12072218" cy="1688306"/>
            </a:xfrm>
            <a:prstGeom prst="rect">
              <a:avLst/>
            </a:prstGeom>
          </p:spPr>
          <p:txBody>
            <a:bodyPr lIns="0" tIns="0" rIns="0" bIns="0" rtlCol="0" anchor="t">
              <a:spAutoFit/>
            </a:bodyPr>
            <a:lstStyle/>
            <a:p>
              <a:pPr algn="r">
                <a:lnSpc>
                  <a:spcPts val="5040"/>
                </a:lnSpc>
              </a:pPr>
              <a:r>
                <a:rPr lang="en-US" sz="4200" spc="420">
                  <a:solidFill>
                    <a:srgbClr val="04345C"/>
                  </a:solidFill>
                  <a:latin typeface="Glacial Indifference Bold"/>
                </a:rPr>
                <a:t>VOICE SYNTHESIZED TECHNOLOGY</a:t>
              </a:r>
            </a:p>
          </p:txBody>
        </p:sp>
        <p:sp>
          <p:nvSpPr>
            <p:cNvPr id="12" name="TextBox 12"/>
            <p:cNvSpPr txBox="1"/>
            <p:nvPr/>
          </p:nvSpPr>
          <p:spPr>
            <a:xfrm>
              <a:off x="0" y="1837531"/>
              <a:ext cx="12072218" cy="2943225"/>
            </a:xfrm>
            <a:prstGeom prst="rect">
              <a:avLst/>
            </a:prstGeom>
          </p:spPr>
          <p:txBody>
            <a:bodyPr lIns="0" tIns="0" rIns="0" bIns="0" rtlCol="0" anchor="t">
              <a:spAutoFit/>
            </a:bodyPr>
            <a:lstStyle/>
            <a:p>
              <a:pPr algn="r">
                <a:lnSpc>
                  <a:spcPts val="4500"/>
                </a:lnSpc>
              </a:pPr>
              <a:r>
                <a:rPr lang="en-US" sz="3000">
                  <a:solidFill>
                    <a:srgbClr val="04345C"/>
                  </a:solidFill>
                  <a:latin typeface="Glacial Indifference"/>
                </a:rPr>
                <a:t>Sebuah produk dari artificial yang berupa human speech(produk artifisial suara manusia) yang bertujuan menciptakan kemampuan untuk menerjemahkan teks ke dalam ucapan lisan secara otomatis..</a:t>
              </a:r>
            </a:p>
          </p:txBody>
        </p:sp>
      </p:grpSp>
      <p:grpSp>
        <p:nvGrpSpPr>
          <p:cNvPr id="13" name="Group 13"/>
          <p:cNvGrpSpPr>
            <a:grpSpLocks noChangeAspect="1"/>
          </p:cNvGrpSpPr>
          <p:nvPr/>
        </p:nvGrpSpPr>
        <p:grpSpPr>
          <a:xfrm>
            <a:off x="1028700" y="1903395"/>
            <a:ext cx="6828892" cy="6480211"/>
            <a:chOff x="0" y="0"/>
            <a:chExt cx="2636520" cy="2501900"/>
          </a:xfrm>
        </p:grpSpPr>
        <p:sp>
          <p:nvSpPr>
            <p:cNvPr id="14" name="Freeform 14"/>
            <p:cNvSpPr/>
            <p:nvPr/>
          </p:nvSpPr>
          <p:spPr>
            <a:xfrm>
              <a:off x="-11430" y="-7620"/>
              <a:ext cx="2694940" cy="2532380"/>
            </a:xfrm>
            <a:custGeom>
              <a:avLst/>
              <a:gdLst/>
              <a:ahLst/>
              <a:cxnLst/>
              <a:rect l="l" t="t" r="r" b="b"/>
              <a:pathLst>
                <a:path w="2694940" h="2532380">
                  <a:moveTo>
                    <a:pt x="2463800" y="756920"/>
                  </a:moveTo>
                  <a:cubicBezTo>
                    <a:pt x="2354580" y="509270"/>
                    <a:pt x="2200910" y="260350"/>
                    <a:pt x="1951990" y="132080"/>
                  </a:cubicBezTo>
                  <a:cubicBezTo>
                    <a:pt x="1929130" y="120650"/>
                    <a:pt x="1905000" y="109220"/>
                    <a:pt x="1880870" y="100330"/>
                  </a:cubicBezTo>
                  <a:cubicBezTo>
                    <a:pt x="1762760" y="48260"/>
                    <a:pt x="1638300" y="20320"/>
                    <a:pt x="1510030" y="15240"/>
                  </a:cubicBezTo>
                  <a:cubicBezTo>
                    <a:pt x="1492250" y="12700"/>
                    <a:pt x="1473200" y="10160"/>
                    <a:pt x="1454150" y="8890"/>
                  </a:cubicBezTo>
                  <a:cubicBezTo>
                    <a:pt x="1332230" y="0"/>
                    <a:pt x="1221740" y="25400"/>
                    <a:pt x="1120140" y="72390"/>
                  </a:cubicBezTo>
                  <a:cubicBezTo>
                    <a:pt x="934720" y="129540"/>
                    <a:pt x="754380" y="220980"/>
                    <a:pt x="601980" y="334010"/>
                  </a:cubicBezTo>
                  <a:cubicBezTo>
                    <a:pt x="402590" y="483870"/>
                    <a:pt x="237490" y="676910"/>
                    <a:pt x="138430" y="908050"/>
                  </a:cubicBezTo>
                  <a:cubicBezTo>
                    <a:pt x="80010" y="1043940"/>
                    <a:pt x="46990" y="1186180"/>
                    <a:pt x="29210" y="1333500"/>
                  </a:cubicBezTo>
                  <a:cubicBezTo>
                    <a:pt x="10160" y="1485900"/>
                    <a:pt x="0" y="1645920"/>
                    <a:pt x="33020" y="1795780"/>
                  </a:cubicBezTo>
                  <a:cubicBezTo>
                    <a:pt x="91440" y="2057400"/>
                    <a:pt x="307340" y="2265680"/>
                    <a:pt x="542290" y="2378710"/>
                  </a:cubicBezTo>
                  <a:cubicBezTo>
                    <a:pt x="788670" y="2496820"/>
                    <a:pt x="1064260" y="2532380"/>
                    <a:pt x="1333500" y="2496820"/>
                  </a:cubicBezTo>
                  <a:cubicBezTo>
                    <a:pt x="1619250" y="2458720"/>
                    <a:pt x="1891030" y="2345690"/>
                    <a:pt x="2134870" y="2193290"/>
                  </a:cubicBezTo>
                  <a:cubicBezTo>
                    <a:pt x="2354580" y="2056130"/>
                    <a:pt x="2566670" y="1870710"/>
                    <a:pt x="2627630" y="1607820"/>
                  </a:cubicBezTo>
                  <a:cubicBezTo>
                    <a:pt x="2694940" y="1314450"/>
                    <a:pt x="2579370" y="1021080"/>
                    <a:pt x="2463800" y="756920"/>
                  </a:cubicBezTo>
                  <a:close/>
                </a:path>
              </a:pathLst>
            </a:custGeom>
            <a:blipFill>
              <a:blip r:embed="rId4"/>
              <a:stretch>
                <a:fillRect t="-29040" b="-29040"/>
              </a:stretch>
            </a:blipFill>
          </p:spPr>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284995">
            <a:off x="-870493" y="-880590"/>
            <a:ext cx="1936387" cy="2006618"/>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90501">
            <a:off x="17438639" y="7418650"/>
            <a:ext cx="2410762" cy="24981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746708">
            <a:off x="1773473" y="-2588686"/>
            <a:ext cx="14114256" cy="14626172"/>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478453" y="-1581330"/>
            <a:ext cx="6728617" cy="6972660"/>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01395">
            <a:off x="-692428" y="6150336"/>
            <a:ext cx="5784808" cy="5994620"/>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919599">
            <a:off x="-597974" y="6591638"/>
            <a:ext cx="1828200" cy="1894507"/>
          </a:xfrm>
          <a:prstGeom prst="rect">
            <a:avLst/>
          </a:prstGeom>
        </p:spPr>
      </p:pic>
      <p:grpSp>
        <p:nvGrpSpPr>
          <p:cNvPr id="6" name="Group 6"/>
          <p:cNvGrpSpPr/>
          <p:nvPr/>
        </p:nvGrpSpPr>
        <p:grpSpPr>
          <a:xfrm>
            <a:off x="17259300" y="5562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028700" y="86868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0" name="Picture 10"/>
          <p:cNvPicPr>
            <a:picLocks noChangeAspect="1"/>
          </p:cNvPicPr>
          <p:nvPr/>
        </p:nvPicPr>
        <p:blipFill>
          <a:blip r:embed="rId4"/>
          <a:srcRect/>
          <a:stretch>
            <a:fillRect/>
          </a:stretch>
        </p:blipFill>
        <p:spPr>
          <a:xfrm>
            <a:off x="2433086" y="3361664"/>
            <a:ext cx="13421827" cy="5084504"/>
          </a:xfrm>
          <a:prstGeom prst="rect">
            <a:avLst/>
          </a:prstGeom>
        </p:spPr>
      </p:pic>
      <p:sp>
        <p:nvSpPr>
          <p:cNvPr id="11" name="TextBox 11"/>
          <p:cNvSpPr txBox="1"/>
          <p:nvPr/>
        </p:nvSpPr>
        <p:spPr>
          <a:xfrm>
            <a:off x="5209975" y="2129433"/>
            <a:ext cx="7868050" cy="590550"/>
          </a:xfrm>
          <a:prstGeom prst="rect">
            <a:avLst/>
          </a:prstGeom>
        </p:spPr>
        <p:txBody>
          <a:bodyPr lIns="0" tIns="0" rIns="0" bIns="0" rtlCol="0" anchor="t">
            <a:spAutoFit/>
          </a:bodyPr>
          <a:lstStyle/>
          <a:p>
            <a:pPr algn="ctr">
              <a:lnSpc>
                <a:spcPts val="4680"/>
              </a:lnSpc>
            </a:pPr>
            <a:r>
              <a:rPr lang="en-US" sz="3900" spc="390">
                <a:solidFill>
                  <a:srgbClr val="6BD4CD"/>
                </a:solidFill>
                <a:latin typeface="Glacial Indifference"/>
              </a:rPr>
              <a:t>KONSEP / ALUR KERJA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73250" y="5143500"/>
            <a:ext cx="5829100" cy="6040518"/>
          </a:xfrm>
          <a:prstGeom prst="rect">
            <a:avLst/>
          </a:prstGeom>
        </p:spPr>
      </p:pic>
      <p:grpSp>
        <p:nvGrpSpPr>
          <p:cNvPr id="3" name="Group 3"/>
          <p:cNvGrpSpPr>
            <a:grpSpLocks noChangeAspect="1"/>
          </p:cNvGrpSpPr>
          <p:nvPr/>
        </p:nvGrpSpPr>
        <p:grpSpPr>
          <a:xfrm>
            <a:off x="10469178" y="-1151097"/>
            <a:ext cx="9604079" cy="9837897"/>
            <a:chOff x="0" y="0"/>
            <a:chExt cx="2086610" cy="2137410"/>
          </a:xfrm>
        </p:grpSpPr>
        <p:sp>
          <p:nvSpPr>
            <p:cNvPr id="4" name="Freeform 4"/>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4"/>
              <a:stretch>
                <a:fillRect t="-23910" b="-23910"/>
              </a:stretch>
            </a:blipFill>
          </p:spPr>
        </p:sp>
      </p:grpSp>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628637">
            <a:off x="-952316" y="-1350031"/>
            <a:ext cx="12139540" cy="12579834"/>
          </a:xfrm>
          <a:prstGeom prst="rect">
            <a:avLst/>
          </a:prstGeom>
        </p:spPr>
      </p:pic>
      <p:pic>
        <p:nvPicPr>
          <p:cNvPr id="6" name="Picture 6"/>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206982">
            <a:off x="-1205830" y="7270608"/>
            <a:ext cx="6048809" cy="6268195"/>
          </a:xfrm>
          <a:prstGeom prst="rect">
            <a:avLst/>
          </a:prstGeom>
        </p:spPr>
      </p:pic>
      <p:grpSp>
        <p:nvGrpSpPr>
          <p:cNvPr id="7" name="Group 7"/>
          <p:cNvGrpSpPr/>
          <p:nvPr/>
        </p:nvGrpSpPr>
        <p:grpSpPr>
          <a:xfrm>
            <a:off x="16687800" y="86868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9" name="Group 9"/>
          <p:cNvGrpSpPr/>
          <p:nvPr/>
        </p:nvGrpSpPr>
        <p:grpSpPr>
          <a:xfrm>
            <a:off x="1028700" y="875302"/>
            <a:ext cx="8572900" cy="8536396"/>
            <a:chOff x="0" y="0"/>
            <a:chExt cx="11430533" cy="11381862"/>
          </a:xfrm>
        </p:grpSpPr>
        <p:pic>
          <p:nvPicPr>
            <p:cNvPr id="10" name="Picture 1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762767" y="0"/>
              <a:ext cx="1905000" cy="1905000"/>
            </a:xfrm>
            <a:prstGeom prst="rect">
              <a:avLst/>
            </a:prstGeom>
          </p:spPr>
        </p:pic>
        <p:sp>
          <p:nvSpPr>
            <p:cNvPr id="11" name="TextBox 11"/>
            <p:cNvSpPr txBox="1"/>
            <p:nvPr/>
          </p:nvSpPr>
          <p:spPr>
            <a:xfrm>
              <a:off x="0" y="2327952"/>
              <a:ext cx="11430533" cy="1446609"/>
            </a:xfrm>
            <a:prstGeom prst="rect">
              <a:avLst/>
            </a:prstGeom>
          </p:spPr>
          <p:txBody>
            <a:bodyPr lIns="0" tIns="0" rIns="0" bIns="0" rtlCol="0" anchor="t">
              <a:spAutoFit/>
            </a:bodyPr>
            <a:lstStyle/>
            <a:p>
              <a:pPr algn="ctr">
                <a:lnSpc>
                  <a:spcPts val="8640"/>
                </a:lnSpc>
              </a:pPr>
              <a:r>
                <a:rPr lang="en-US" sz="7200">
                  <a:solidFill>
                    <a:srgbClr val="04345C"/>
                  </a:solidFill>
                  <a:latin typeface="Glacial Indifference"/>
                </a:rPr>
                <a:t>KONSEP KERJA </a:t>
              </a:r>
            </a:p>
          </p:txBody>
        </p:sp>
        <p:sp>
          <p:nvSpPr>
            <p:cNvPr id="12" name="TextBox 12"/>
            <p:cNvSpPr txBox="1"/>
            <p:nvPr/>
          </p:nvSpPr>
          <p:spPr>
            <a:xfrm>
              <a:off x="0" y="3942837"/>
              <a:ext cx="11430533" cy="7439025"/>
            </a:xfrm>
            <a:prstGeom prst="rect">
              <a:avLst/>
            </a:prstGeom>
          </p:spPr>
          <p:txBody>
            <a:bodyPr lIns="0" tIns="0" rIns="0" bIns="0" rtlCol="0" anchor="t">
              <a:spAutoFit/>
            </a:bodyPr>
            <a:lstStyle/>
            <a:p>
              <a:pPr marL="647698" lvl="1" indent="-323849">
                <a:lnSpc>
                  <a:spcPts val="4499"/>
                </a:lnSpc>
                <a:buFont typeface="Arial"/>
                <a:buChar char="•"/>
              </a:pPr>
              <a:r>
                <a:rPr lang="en-US" sz="2999">
                  <a:solidFill>
                    <a:srgbClr val="04345C"/>
                  </a:solidFill>
                  <a:latin typeface="Glacial Indifference"/>
                </a:rPr>
                <a:t>Memotong teks menjadi kalimat dan kata-kata (grafem) dan menetapkan transkripsi fonetik, pengucapan, ke semua kelompok teks/fonetik.</a:t>
              </a:r>
            </a:p>
            <a:p>
              <a:pPr marL="647698" lvl="1" indent="-323849">
                <a:lnSpc>
                  <a:spcPts val="4499"/>
                </a:lnSpc>
                <a:buFont typeface="Arial"/>
                <a:buChar char="•"/>
              </a:pPr>
              <a:r>
                <a:rPr lang="en-US" sz="2999">
                  <a:solidFill>
                    <a:srgbClr val="04345C"/>
                  </a:solidFill>
                  <a:latin typeface="Glacial Indifference"/>
                </a:rPr>
                <a:t>Mengidentifikasi kelompok teks/fonetik yang berbeda </a:t>
              </a:r>
            </a:p>
            <a:p>
              <a:pPr marL="647698" lvl="1" indent="-323849" algn="l">
                <a:lnSpc>
                  <a:spcPts val="4499"/>
                </a:lnSpc>
                <a:buFont typeface="Arial"/>
                <a:buChar char="•"/>
              </a:pPr>
              <a:r>
                <a:rPr lang="en-US" sz="2999">
                  <a:solidFill>
                    <a:srgbClr val="04345C"/>
                  </a:solidFill>
                  <a:latin typeface="Glacial Indifference"/>
                </a:rPr>
                <a:t>Mengubah representasi linguistik ini menjadi suara. Dengan kata lain, membaca indikasi tersebut menghasilkan suara yang akan membacakan informasi tersebut.</a:t>
              </a:r>
            </a:p>
            <a:p>
              <a:pPr algn="just">
                <a:lnSpc>
                  <a:spcPts val="4500"/>
                </a:lnSpc>
              </a:pPr>
              <a:endParaRPr lang="en-US" sz="2999">
                <a:solidFill>
                  <a:srgbClr val="04345C"/>
                </a:solidFill>
                <a:latin typeface="Glacial Indifference"/>
              </a:endParaRPr>
            </a:p>
          </p:txBody>
        </p:sp>
      </p:grpSp>
      <p:grpSp>
        <p:nvGrpSpPr>
          <p:cNvPr id="13" name="Group 13"/>
          <p:cNvGrpSpPr/>
          <p:nvPr/>
        </p:nvGrpSpPr>
        <p:grpSpPr>
          <a:xfrm>
            <a:off x="-320056" y="1295400"/>
            <a:ext cx="1348756" cy="1348756"/>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8599965">
            <a:off x="-620029" y="-1195263"/>
            <a:ext cx="2306858" cy="2390526"/>
          </a:xfrm>
          <a:prstGeom prst="rect">
            <a:avLst/>
          </a:prstGeom>
        </p:spPr>
      </p:pic>
      <p:pic>
        <p:nvPicPr>
          <p:cNvPr id="16" name="Picture 1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788313">
            <a:off x="17176236" y="6772434"/>
            <a:ext cx="1936109" cy="20063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479131">
            <a:off x="-1749557" y="-842269"/>
            <a:ext cx="11828430" cy="12257441"/>
          </a:xfrm>
          <a:prstGeom prst="rect">
            <a:avLst/>
          </a:prstGeom>
        </p:spPr>
      </p:pic>
      <p:pic>
        <p:nvPicPr>
          <p:cNvPr id="3" name="Picture 3"/>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2892">
            <a:off x="6138829" y="7329482"/>
            <a:ext cx="5075946" cy="5260048"/>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280451">
            <a:off x="15442780" y="-1044451"/>
            <a:ext cx="4001180" cy="4146301"/>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714294">
            <a:off x="13724600" y="-373897"/>
            <a:ext cx="2229048" cy="2309894"/>
          </a:xfrm>
          <a:prstGeom prst="rect">
            <a:avLst/>
          </a:prstGeom>
        </p:spPr>
      </p:pic>
      <p:grpSp>
        <p:nvGrpSpPr>
          <p:cNvPr id="6" name="Group 6"/>
          <p:cNvGrpSpPr/>
          <p:nvPr/>
        </p:nvGrpSpPr>
        <p:grpSpPr>
          <a:xfrm>
            <a:off x="10591400" y="2322182"/>
            <a:ext cx="6667900" cy="7238303"/>
            <a:chOff x="0" y="0"/>
            <a:chExt cx="8890533" cy="9651071"/>
          </a:xfrm>
        </p:grpSpPr>
        <p:sp>
          <p:nvSpPr>
            <p:cNvPr id="7" name="TextBox 7"/>
            <p:cNvSpPr txBox="1"/>
            <p:nvPr/>
          </p:nvSpPr>
          <p:spPr>
            <a:xfrm>
              <a:off x="0" y="-9525"/>
              <a:ext cx="8890533" cy="1414247"/>
            </a:xfrm>
            <a:prstGeom prst="rect">
              <a:avLst/>
            </a:prstGeom>
          </p:spPr>
          <p:txBody>
            <a:bodyPr lIns="0" tIns="0" rIns="0" bIns="0" rtlCol="0" anchor="t">
              <a:spAutoFit/>
            </a:bodyPr>
            <a:lstStyle/>
            <a:p>
              <a:pPr algn="r">
                <a:lnSpc>
                  <a:spcPts val="4217"/>
                </a:lnSpc>
              </a:pPr>
              <a:r>
                <a:rPr lang="en-US" sz="3514" spc="351">
                  <a:solidFill>
                    <a:srgbClr val="6BD4CD"/>
                  </a:solidFill>
                  <a:latin typeface="Glacial Indifference Bold"/>
                </a:rPr>
                <a:t>KEKURANGAN TEKNOLOGI INI</a:t>
              </a:r>
            </a:p>
          </p:txBody>
        </p:sp>
        <p:sp>
          <p:nvSpPr>
            <p:cNvPr id="8" name="TextBox 8"/>
            <p:cNvSpPr txBox="1"/>
            <p:nvPr/>
          </p:nvSpPr>
          <p:spPr>
            <a:xfrm>
              <a:off x="0" y="1541057"/>
              <a:ext cx="8890533" cy="8110014"/>
            </a:xfrm>
            <a:prstGeom prst="rect">
              <a:avLst/>
            </a:prstGeom>
          </p:spPr>
          <p:txBody>
            <a:bodyPr lIns="0" tIns="0" rIns="0" bIns="0" rtlCol="0" anchor="t">
              <a:spAutoFit/>
            </a:bodyPr>
            <a:lstStyle/>
            <a:p>
              <a:pPr marL="541962" lvl="1" indent="-270981" algn="just">
                <a:lnSpc>
                  <a:spcPts val="3765"/>
                </a:lnSpc>
                <a:buFont typeface="Arial"/>
                <a:buChar char="•"/>
              </a:pPr>
              <a:r>
                <a:rPr lang="en-US" sz="2510">
                  <a:solidFill>
                    <a:srgbClr val="6BD4CD"/>
                  </a:solidFill>
                  <a:latin typeface="Glacial Indifference"/>
                </a:rPr>
                <a:t>User sangat sensitif terhadap variasi dan informasi suara. Oleh sebab itu, mereka tidak dapat memberikan toleransi atas ketidaksempurnaan dari speech synthesizer tersebut.</a:t>
              </a:r>
            </a:p>
            <a:p>
              <a:pPr marL="541962" lvl="1" indent="-270981" algn="just">
                <a:lnSpc>
                  <a:spcPts val="3765"/>
                </a:lnSpc>
                <a:buFont typeface="Arial"/>
                <a:buChar char="•"/>
              </a:pPr>
              <a:r>
                <a:rPr lang="en-US" sz="2510">
                  <a:solidFill>
                    <a:srgbClr val="6BD4CD"/>
                  </a:solidFill>
                  <a:latin typeface="Glacial Indifference"/>
                </a:rPr>
                <a:t>Output yang dihasilkan oleh teknologi ini dalam bentuk suara dan tidak dapat diulang atau dicari dengan mudah.</a:t>
              </a:r>
            </a:p>
            <a:p>
              <a:pPr marL="541962" lvl="1" indent="-270981" algn="just">
                <a:lnSpc>
                  <a:spcPts val="3765"/>
                </a:lnSpc>
                <a:buFont typeface="Arial"/>
                <a:buChar char="•"/>
              </a:pPr>
              <a:r>
                <a:rPr lang="en-US" sz="2510">
                  <a:solidFill>
                    <a:srgbClr val="6BD4CD"/>
                  </a:solidFill>
                  <a:latin typeface="Glacial Indifference"/>
                </a:rPr>
                <a:t>Meningkatkan keberisikan pada lingkungan kantor atau jika menggunakan handphone, maka akan meningkatkan biaya pengeluaran.</a:t>
              </a:r>
            </a:p>
            <a:p>
              <a:pPr algn="ctr">
                <a:lnSpc>
                  <a:spcPts val="3765"/>
                </a:lnSpc>
              </a:pPr>
              <a:endParaRPr lang="en-US" sz="2510">
                <a:solidFill>
                  <a:srgbClr val="6BD4CD"/>
                </a:solidFill>
                <a:latin typeface="Glacial Indifference"/>
              </a:endParaRPr>
            </a:p>
          </p:txBody>
        </p:sp>
      </p:grpSp>
      <p:grpSp>
        <p:nvGrpSpPr>
          <p:cNvPr id="9" name="Group 9"/>
          <p:cNvGrpSpPr/>
          <p:nvPr/>
        </p:nvGrpSpPr>
        <p:grpSpPr>
          <a:xfrm>
            <a:off x="16687800" y="102870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52400" y="8077200"/>
            <a:ext cx="1181100" cy="11811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3" name="Group 13"/>
          <p:cNvGrpSpPr/>
          <p:nvPr/>
        </p:nvGrpSpPr>
        <p:grpSpPr>
          <a:xfrm>
            <a:off x="1028700" y="2322182"/>
            <a:ext cx="8115300" cy="6702707"/>
            <a:chOff x="0" y="0"/>
            <a:chExt cx="10820400" cy="8936943"/>
          </a:xfrm>
        </p:grpSpPr>
        <p:sp>
          <p:nvSpPr>
            <p:cNvPr id="14" name="TextBox 14"/>
            <p:cNvSpPr txBox="1"/>
            <p:nvPr/>
          </p:nvSpPr>
          <p:spPr>
            <a:xfrm>
              <a:off x="0" y="-9525"/>
              <a:ext cx="10820400" cy="825622"/>
            </a:xfrm>
            <a:prstGeom prst="rect">
              <a:avLst/>
            </a:prstGeom>
          </p:spPr>
          <p:txBody>
            <a:bodyPr lIns="0" tIns="0" rIns="0" bIns="0" rtlCol="0" anchor="t">
              <a:spAutoFit/>
            </a:bodyPr>
            <a:lstStyle/>
            <a:p>
              <a:pPr>
                <a:lnSpc>
                  <a:spcPts val="4900"/>
                </a:lnSpc>
              </a:pPr>
              <a:r>
                <a:rPr lang="en-US" sz="4083" spc="408">
                  <a:solidFill>
                    <a:srgbClr val="04345C"/>
                  </a:solidFill>
                  <a:latin typeface="Glacial Indifference Bold"/>
                </a:rPr>
                <a:t>KELEBIHAN TEKNOLOGI INI : </a:t>
              </a:r>
            </a:p>
          </p:txBody>
        </p:sp>
        <p:sp>
          <p:nvSpPr>
            <p:cNvPr id="15" name="TextBox 15"/>
            <p:cNvSpPr txBox="1"/>
            <p:nvPr/>
          </p:nvSpPr>
          <p:spPr>
            <a:xfrm>
              <a:off x="0" y="977324"/>
              <a:ext cx="10820400" cy="7959619"/>
            </a:xfrm>
            <a:prstGeom prst="rect">
              <a:avLst/>
            </a:prstGeom>
          </p:spPr>
          <p:txBody>
            <a:bodyPr lIns="0" tIns="0" rIns="0" bIns="0" rtlCol="0" anchor="t">
              <a:spAutoFit/>
            </a:bodyPr>
            <a:lstStyle/>
            <a:p>
              <a:pPr marL="629725" lvl="1" indent="-314863">
                <a:lnSpc>
                  <a:spcPts val="4375"/>
                </a:lnSpc>
                <a:buFont typeface="Arial"/>
                <a:buChar char="•"/>
              </a:pPr>
              <a:r>
                <a:rPr lang="en-US" sz="2916">
                  <a:solidFill>
                    <a:srgbClr val="04345C"/>
                  </a:solidFill>
                  <a:latin typeface="Glacial Indifference"/>
                </a:rPr>
                <a:t>Alat bantu untuk penyandang disabilitas baik tuna rungu, tuna wicara dan tuna netra.</a:t>
              </a:r>
            </a:p>
            <a:p>
              <a:pPr marL="629725" lvl="1" indent="-314863">
                <a:lnSpc>
                  <a:spcPts val="4375"/>
                </a:lnSpc>
                <a:buFont typeface="Arial"/>
                <a:buChar char="•"/>
              </a:pPr>
              <a:r>
                <a:rPr lang="en-US" sz="2916">
                  <a:solidFill>
                    <a:srgbClr val="04345C"/>
                  </a:solidFill>
                  <a:latin typeface="Glacial Indifference"/>
                </a:rPr>
                <a:t>Sebagai alat bantu bagi tim forensik untuk mengenali suara</a:t>
              </a:r>
            </a:p>
            <a:p>
              <a:pPr marL="629725" lvl="1" indent="-314863">
                <a:lnSpc>
                  <a:spcPts val="4375"/>
                </a:lnSpc>
                <a:buFont typeface="Arial"/>
                <a:buChar char="•"/>
              </a:pPr>
              <a:r>
                <a:rPr lang="en-US" sz="2916">
                  <a:solidFill>
                    <a:srgbClr val="04345C"/>
                  </a:solidFill>
                  <a:latin typeface="Glacial Indifference"/>
                </a:rPr>
                <a:t>Memberi alternatif cara komunikasi yang baru</a:t>
              </a:r>
            </a:p>
            <a:p>
              <a:pPr marL="629725" lvl="1" indent="-314863">
                <a:lnSpc>
                  <a:spcPts val="4375"/>
                </a:lnSpc>
                <a:buFont typeface="Arial"/>
                <a:buChar char="•"/>
              </a:pPr>
              <a:r>
                <a:rPr lang="en-US" sz="2916">
                  <a:solidFill>
                    <a:srgbClr val="04345C"/>
                  </a:solidFill>
                  <a:latin typeface="Glacial Indifference"/>
                </a:rPr>
                <a:t>Membuka akses pendidikan dengan menyediakan berbagai alternatif belajar dan materi pelajaran</a:t>
              </a:r>
            </a:p>
            <a:p>
              <a:pPr marL="629725" lvl="1" indent="-314863">
                <a:lnSpc>
                  <a:spcPts val="4375"/>
                </a:lnSpc>
                <a:buFont typeface="Arial"/>
                <a:buChar char="•"/>
              </a:pPr>
              <a:r>
                <a:rPr lang="en-US" sz="2916">
                  <a:solidFill>
                    <a:srgbClr val="04345C"/>
                  </a:solidFill>
                  <a:latin typeface="Glacial Indifference"/>
                </a:rPr>
                <a:t>Meningkatkan keamanan rumah atau bangunan dengan voice biometric</a:t>
              </a:r>
            </a:p>
            <a:p>
              <a:pPr>
                <a:lnSpc>
                  <a:spcPts val="4375"/>
                </a:lnSpc>
              </a:pPr>
              <a:endParaRPr lang="en-US" sz="2916">
                <a:solidFill>
                  <a:srgbClr val="04345C"/>
                </a:solidFill>
                <a:latin typeface="Glacial Indifference"/>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380</Words>
  <Application>Microsoft Office PowerPoint</Application>
  <PresentationFormat>Custom</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Open Sans Extra Bold</vt:lpstr>
      <vt:lpstr>Glacial Indifference Bold</vt:lpstr>
      <vt:lpstr>Calibri</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Desain Antar Muka Kelompok 1</dc:title>
  <cp:lastModifiedBy>Hp</cp:lastModifiedBy>
  <cp:revision>2</cp:revision>
  <dcterms:created xsi:type="dcterms:W3CDTF">2006-08-16T00:00:00Z</dcterms:created>
  <dcterms:modified xsi:type="dcterms:W3CDTF">2022-09-16T00:51:18Z</dcterms:modified>
  <dc:identifier>DAFMM-5kAAM</dc:identifier>
</cp:coreProperties>
</file>