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16" r:id="rId3"/>
  </p:sldMasterIdLst>
  <p:notesMasterIdLst>
    <p:notesMasterId r:id="rId42"/>
  </p:notesMasterIdLst>
  <p:sldIdLst>
    <p:sldId id="256" r:id="rId4"/>
    <p:sldId id="298" r:id="rId5"/>
    <p:sldId id="276" r:id="rId6"/>
    <p:sldId id="291" r:id="rId7"/>
    <p:sldId id="299" r:id="rId8"/>
    <p:sldId id="294" r:id="rId9"/>
    <p:sldId id="295" r:id="rId10"/>
    <p:sldId id="314" r:id="rId11"/>
    <p:sldId id="315" r:id="rId12"/>
    <p:sldId id="311" r:id="rId13"/>
    <p:sldId id="318" r:id="rId14"/>
    <p:sldId id="336" r:id="rId15"/>
    <p:sldId id="285" r:id="rId16"/>
    <p:sldId id="319" r:id="rId17"/>
    <p:sldId id="325" r:id="rId18"/>
    <p:sldId id="327" r:id="rId19"/>
    <p:sldId id="321" r:id="rId20"/>
    <p:sldId id="328" r:id="rId21"/>
    <p:sldId id="329" r:id="rId22"/>
    <p:sldId id="337" r:id="rId23"/>
    <p:sldId id="330" r:id="rId24"/>
    <p:sldId id="331" r:id="rId25"/>
    <p:sldId id="332" r:id="rId26"/>
    <p:sldId id="335" r:id="rId27"/>
    <p:sldId id="333" r:id="rId28"/>
    <p:sldId id="334" r:id="rId29"/>
    <p:sldId id="277" r:id="rId30"/>
    <p:sldId id="278" r:id="rId31"/>
    <p:sldId id="279" r:id="rId32"/>
    <p:sldId id="300" r:id="rId33"/>
    <p:sldId id="280" r:id="rId34"/>
    <p:sldId id="281" r:id="rId35"/>
    <p:sldId id="302" r:id="rId36"/>
    <p:sldId id="282" r:id="rId37"/>
    <p:sldId id="301" r:id="rId38"/>
    <p:sldId id="303" r:id="rId39"/>
    <p:sldId id="284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017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EDBA3-B9A5-4BEF-BA78-F12199419278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2518F-750E-45F0-8A51-7975FF38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29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0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5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c9050bd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c9050bd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2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65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3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5963101" y="-86033"/>
            <a:ext cx="3200975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45175" y="4586333"/>
            <a:ext cx="1213275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8191705" y="5799556"/>
            <a:ext cx="761495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4106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2375328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4428"/>
            <a:ext cx="12753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720000" y="3105733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/>
          </p:nvPr>
        </p:nvSpPr>
        <p:spPr>
          <a:xfrm>
            <a:off x="3403800" y="2375328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4428"/>
            <a:ext cx="12753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3403800" y="3105733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720000" y="4761195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970295"/>
            <a:ext cx="12753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720000" y="5500205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9"/>
          </p:nvPr>
        </p:nvSpPr>
        <p:spPr>
          <a:xfrm>
            <a:off x="3403800" y="4761195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3970295"/>
            <a:ext cx="12753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403800" y="5500205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5"/>
          </p:nvPr>
        </p:nvSpPr>
        <p:spPr>
          <a:xfrm>
            <a:off x="720000" y="723676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0" y="-60234"/>
            <a:ext cx="1103550" cy="1213267"/>
          </a:xfrm>
          <a:custGeom>
            <a:avLst/>
            <a:gdLst/>
            <a:ahLst/>
            <a:cxnLst/>
            <a:rect l="l" t="t" r="r" b="b"/>
            <a:pathLst>
              <a:path w="44142" h="36398" extrusionOk="0">
                <a:moveTo>
                  <a:pt x="44142" y="0"/>
                </a:moveTo>
                <a:cubicBezTo>
                  <a:pt x="43518" y="6243"/>
                  <a:pt x="36448" y="12045"/>
                  <a:pt x="30203" y="12649"/>
                </a:cubicBezTo>
                <a:cubicBezTo>
                  <a:pt x="23167" y="13330"/>
                  <a:pt x="13449" y="8418"/>
                  <a:pt x="9035" y="13940"/>
                </a:cubicBezTo>
                <a:cubicBezTo>
                  <a:pt x="5861" y="17911"/>
                  <a:pt x="8894" y="24126"/>
                  <a:pt x="8261" y="29170"/>
                </a:cubicBezTo>
                <a:cubicBezTo>
                  <a:pt x="7806" y="32800"/>
                  <a:pt x="3659" y="36398"/>
                  <a:pt x="0" y="36398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48" name="Google Shape;148;p13"/>
          <p:cNvSpPr/>
          <p:nvPr/>
        </p:nvSpPr>
        <p:spPr>
          <a:xfrm>
            <a:off x="6950501" y="4073235"/>
            <a:ext cx="2200675" cy="2724533"/>
          </a:xfrm>
          <a:custGeom>
            <a:avLst/>
            <a:gdLst/>
            <a:ahLst/>
            <a:cxnLst/>
            <a:rect l="l" t="t" r="r" b="b"/>
            <a:pathLst>
              <a:path w="88027" h="81736" extrusionOk="0">
                <a:moveTo>
                  <a:pt x="88027" y="163"/>
                </a:moveTo>
                <a:cubicBezTo>
                  <a:pt x="81167" y="-816"/>
                  <a:pt x="72030" y="3447"/>
                  <a:pt x="69699" y="9972"/>
                </a:cubicBezTo>
                <a:cubicBezTo>
                  <a:pt x="65178" y="22628"/>
                  <a:pt x="73481" y="41330"/>
                  <a:pt x="62987" y="49726"/>
                </a:cubicBezTo>
                <a:cubicBezTo>
                  <a:pt x="55133" y="56010"/>
                  <a:pt x="43346" y="55675"/>
                  <a:pt x="33301" y="55147"/>
                </a:cubicBezTo>
                <a:cubicBezTo>
                  <a:pt x="27747" y="54855"/>
                  <a:pt x="22127" y="51297"/>
                  <a:pt x="16779" y="52824"/>
                </a:cubicBezTo>
                <a:cubicBezTo>
                  <a:pt x="6065" y="55884"/>
                  <a:pt x="0" y="70593"/>
                  <a:pt x="0" y="81736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904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458125" y="4625200"/>
            <a:ext cx="45639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458125" y="1482533"/>
            <a:ext cx="6227700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6330951" y="-77433"/>
            <a:ext cx="2846025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51625" y="4233533"/>
            <a:ext cx="3149350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279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152400" y="-139699"/>
            <a:ext cx="2000250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6007579" y="4526534"/>
            <a:ext cx="3203097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311377" y="896909"/>
            <a:ext cx="384335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8000055" y="208928"/>
            <a:ext cx="384412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3106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5943663" y="-77433"/>
            <a:ext cx="3201075" cy="2746000"/>
          </a:xfrm>
          <a:custGeom>
            <a:avLst/>
            <a:gdLst/>
            <a:ahLst/>
            <a:cxnLst/>
            <a:rect l="l" t="t" r="r" b="b"/>
            <a:pathLst>
              <a:path w="128043" h="82380" extrusionOk="0">
                <a:moveTo>
                  <a:pt x="262" y="0"/>
                </a:moveTo>
                <a:cubicBezTo>
                  <a:pt x="-3722" y="27903"/>
                  <a:pt x="52829" y="20391"/>
                  <a:pt x="78737" y="31493"/>
                </a:cubicBezTo>
                <a:cubicBezTo>
                  <a:pt x="93275" y="37723"/>
                  <a:pt x="89768" y="61735"/>
                  <a:pt x="99647" y="74087"/>
                </a:cubicBezTo>
                <a:cubicBezTo>
                  <a:pt x="105734" y="81698"/>
                  <a:pt x="118796" y="84135"/>
                  <a:pt x="128043" y="810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57" name="Google Shape;457;p32"/>
          <p:cNvSpPr/>
          <p:nvPr/>
        </p:nvSpPr>
        <p:spPr>
          <a:xfrm rot="809640">
            <a:off x="8000055" y="208928"/>
            <a:ext cx="384412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32"/>
          <p:cNvSpPr/>
          <p:nvPr/>
        </p:nvSpPr>
        <p:spPr>
          <a:xfrm rot="-2097323">
            <a:off x="232515" y="5149109"/>
            <a:ext cx="384335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/>
          <p:nvPr/>
        </p:nvSpPr>
        <p:spPr>
          <a:xfrm>
            <a:off x="-6200" y="8268"/>
            <a:ext cx="2246275" cy="1783033"/>
          </a:xfrm>
          <a:custGeom>
            <a:avLst/>
            <a:gdLst/>
            <a:ahLst/>
            <a:cxnLst/>
            <a:rect l="l" t="t" r="r" b="b"/>
            <a:pathLst>
              <a:path w="89851" h="53491" extrusionOk="0">
                <a:moveTo>
                  <a:pt x="89700" y="0"/>
                </a:moveTo>
                <a:cubicBezTo>
                  <a:pt x="90608" y="6347"/>
                  <a:pt x="86640" y="15030"/>
                  <a:pt x="80506" y="16897"/>
                </a:cubicBezTo>
                <a:cubicBezTo>
                  <a:pt x="67746" y="20780"/>
                  <a:pt x="52989" y="11469"/>
                  <a:pt x="40501" y="16152"/>
                </a:cubicBezTo>
                <a:cubicBezTo>
                  <a:pt x="37361" y="17330"/>
                  <a:pt x="34665" y="21266"/>
                  <a:pt x="35035" y="24600"/>
                </a:cubicBezTo>
                <a:cubicBezTo>
                  <a:pt x="35886" y="32280"/>
                  <a:pt x="45448" y="39802"/>
                  <a:pt x="41992" y="46714"/>
                </a:cubicBezTo>
                <a:cubicBezTo>
                  <a:pt x="37902" y="54894"/>
                  <a:pt x="24163" y="54020"/>
                  <a:pt x="15157" y="52429"/>
                </a:cubicBezTo>
                <a:cubicBezTo>
                  <a:pt x="10101" y="51536"/>
                  <a:pt x="4871" y="48075"/>
                  <a:pt x="0" y="4969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50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5023050" y="5336835"/>
            <a:ext cx="4143700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18075" y="48167"/>
            <a:ext cx="3131875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2915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874405"/>
            <a:ext cx="37344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397039"/>
            <a:ext cx="3734400" cy="6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4679A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825" y="-8600"/>
            <a:ext cx="2499050" cy="2323267"/>
          </a:xfrm>
          <a:custGeom>
            <a:avLst/>
            <a:gdLst/>
            <a:ahLst/>
            <a:cxnLst/>
            <a:rect l="l" t="t" r="r" b="b"/>
            <a:pathLst>
              <a:path w="99962" h="69698" extrusionOk="0">
                <a:moveTo>
                  <a:pt x="98869" y="0"/>
                </a:moveTo>
                <a:cubicBezTo>
                  <a:pt x="101716" y="9970"/>
                  <a:pt x="99107" y="25603"/>
                  <a:pt x="89576" y="29686"/>
                </a:cubicBezTo>
                <a:cubicBezTo>
                  <a:pt x="77949" y="34666"/>
                  <a:pt x="63997" y="32337"/>
                  <a:pt x="51629" y="29686"/>
                </a:cubicBezTo>
                <a:cubicBezTo>
                  <a:pt x="43195" y="27879"/>
                  <a:pt x="33824" y="24676"/>
                  <a:pt x="25815" y="27879"/>
                </a:cubicBezTo>
                <a:cubicBezTo>
                  <a:pt x="17839" y="31069"/>
                  <a:pt x="10600" y="38648"/>
                  <a:pt x="8519" y="46982"/>
                </a:cubicBezTo>
                <a:cubicBezTo>
                  <a:pt x="6559" y="54828"/>
                  <a:pt x="6731" y="65216"/>
                  <a:pt x="0" y="6969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6861403" y="-43033"/>
            <a:ext cx="2309125" cy="2680200"/>
          </a:xfrm>
          <a:custGeom>
            <a:avLst/>
            <a:gdLst/>
            <a:ahLst/>
            <a:cxnLst/>
            <a:rect l="l" t="t" r="r" b="b"/>
            <a:pathLst>
              <a:path w="92365" h="80406" extrusionOk="0">
                <a:moveTo>
                  <a:pt x="466" y="0"/>
                </a:moveTo>
                <a:cubicBezTo>
                  <a:pt x="-730" y="9571"/>
                  <a:pt x="186" y="22529"/>
                  <a:pt x="8211" y="27880"/>
                </a:cubicBezTo>
                <a:cubicBezTo>
                  <a:pt x="21981" y="37062"/>
                  <a:pt x="42561" y="30547"/>
                  <a:pt x="56483" y="39496"/>
                </a:cubicBezTo>
                <a:cubicBezTo>
                  <a:pt x="71607" y="49217"/>
                  <a:pt x="75315" y="85471"/>
                  <a:pt x="92365" y="797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 rot="809640">
            <a:off x="6241280" y="384262"/>
            <a:ext cx="384412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05052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458125" y="4625200"/>
            <a:ext cx="45639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458125" y="1482533"/>
            <a:ext cx="6227700" cy="2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6330951" y="-77433"/>
            <a:ext cx="2846025" cy="1741833"/>
          </a:xfrm>
          <a:custGeom>
            <a:avLst/>
            <a:gdLst/>
            <a:ahLst/>
            <a:cxnLst/>
            <a:rect l="l" t="t" r="r" b="b"/>
            <a:pathLst>
              <a:path w="113841" h="52255" extrusionOk="0">
                <a:moveTo>
                  <a:pt x="0" y="0"/>
                </a:moveTo>
                <a:cubicBezTo>
                  <a:pt x="1053" y="10530"/>
                  <a:pt x="17827" y="14728"/>
                  <a:pt x="28396" y="14198"/>
                </a:cubicBezTo>
                <a:cubicBezTo>
                  <a:pt x="38368" y="13698"/>
                  <a:pt x="49293" y="9200"/>
                  <a:pt x="58341" y="13423"/>
                </a:cubicBezTo>
                <a:cubicBezTo>
                  <a:pt x="63690" y="15919"/>
                  <a:pt x="69833" y="20026"/>
                  <a:pt x="70990" y="25814"/>
                </a:cubicBezTo>
                <a:cubicBezTo>
                  <a:pt x="72105" y="31391"/>
                  <a:pt x="70065" y="38571"/>
                  <a:pt x="74087" y="42593"/>
                </a:cubicBezTo>
                <a:cubicBezTo>
                  <a:pt x="83552" y="52058"/>
                  <a:pt x="102710" y="55707"/>
                  <a:pt x="113841" y="4827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2" name="Google Shape;162;p14"/>
          <p:cNvSpPr/>
          <p:nvPr/>
        </p:nvSpPr>
        <p:spPr>
          <a:xfrm>
            <a:off x="-51625" y="4233533"/>
            <a:ext cx="3149350" cy="2650267"/>
          </a:xfrm>
          <a:custGeom>
            <a:avLst/>
            <a:gdLst/>
            <a:ahLst/>
            <a:cxnLst/>
            <a:rect l="l" t="t" r="r" b="b"/>
            <a:pathLst>
              <a:path w="125974" h="79508" extrusionOk="0">
                <a:moveTo>
                  <a:pt x="0" y="0"/>
                </a:moveTo>
                <a:cubicBezTo>
                  <a:pt x="15759" y="0"/>
                  <a:pt x="36566" y="740"/>
                  <a:pt x="45175" y="13940"/>
                </a:cubicBezTo>
                <a:cubicBezTo>
                  <a:pt x="50600" y="22258"/>
                  <a:pt x="42478" y="33630"/>
                  <a:pt x="40528" y="43368"/>
                </a:cubicBezTo>
                <a:cubicBezTo>
                  <a:pt x="39722" y="47393"/>
                  <a:pt x="43720" y="51582"/>
                  <a:pt x="47240" y="53694"/>
                </a:cubicBezTo>
                <a:cubicBezTo>
                  <a:pt x="60862" y="61866"/>
                  <a:pt x="78873" y="56773"/>
                  <a:pt x="94738" y="57566"/>
                </a:cubicBezTo>
                <a:cubicBezTo>
                  <a:pt x="103192" y="57989"/>
                  <a:pt x="112044" y="60234"/>
                  <a:pt x="119004" y="65052"/>
                </a:cubicBezTo>
                <a:cubicBezTo>
                  <a:pt x="123403" y="68097"/>
                  <a:pt x="124282" y="74433"/>
                  <a:pt x="125974" y="795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12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/>
          <p:nvPr/>
        </p:nvSpPr>
        <p:spPr>
          <a:xfrm flipH="1">
            <a:off x="-152400" y="-139699"/>
            <a:ext cx="2000250" cy="3009900"/>
          </a:xfrm>
          <a:custGeom>
            <a:avLst/>
            <a:gdLst/>
            <a:ahLst/>
            <a:cxnLst/>
            <a:rect l="l" t="t" r="r" b="b"/>
            <a:pathLst>
              <a:path w="80010" h="90297" extrusionOk="0">
                <a:moveTo>
                  <a:pt x="0" y="0"/>
                </a:moveTo>
                <a:cubicBezTo>
                  <a:pt x="6477" y="12954"/>
                  <a:pt x="24627" y="16762"/>
                  <a:pt x="38862" y="19431"/>
                </a:cubicBezTo>
                <a:cubicBezTo>
                  <a:pt x="45858" y="20743"/>
                  <a:pt x="55488" y="19224"/>
                  <a:pt x="59436" y="25146"/>
                </a:cubicBezTo>
                <a:cubicBezTo>
                  <a:pt x="72069" y="44095"/>
                  <a:pt x="59640" y="80112"/>
                  <a:pt x="80010" y="9029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28" name="Google Shape;428;p30"/>
          <p:cNvSpPr/>
          <p:nvPr/>
        </p:nvSpPr>
        <p:spPr>
          <a:xfrm flipH="1">
            <a:off x="6007579" y="4526534"/>
            <a:ext cx="3203097" cy="2433068"/>
          </a:xfrm>
          <a:custGeom>
            <a:avLst/>
            <a:gdLst/>
            <a:ahLst/>
            <a:cxnLst/>
            <a:rect l="l" t="t" r="r" b="b"/>
            <a:pathLst>
              <a:path w="150876" h="86106" extrusionOk="0">
                <a:moveTo>
                  <a:pt x="0" y="0"/>
                </a:moveTo>
                <a:cubicBezTo>
                  <a:pt x="0" y="11166"/>
                  <a:pt x="2471" y="24475"/>
                  <a:pt x="11049" y="31623"/>
                </a:cubicBezTo>
                <a:cubicBezTo>
                  <a:pt x="20740" y="39699"/>
                  <a:pt x="37394" y="34792"/>
                  <a:pt x="47244" y="42672"/>
                </a:cubicBezTo>
                <a:cubicBezTo>
                  <a:pt x="52942" y="47230"/>
                  <a:pt x="54296" y="55504"/>
                  <a:pt x="58674" y="61341"/>
                </a:cubicBezTo>
                <a:cubicBezTo>
                  <a:pt x="62183" y="66019"/>
                  <a:pt x="67605" y="69398"/>
                  <a:pt x="73152" y="71247"/>
                </a:cubicBezTo>
                <a:cubicBezTo>
                  <a:pt x="84965" y="75185"/>
                  <a:pt x="98066" y="71562"/>
                  <a:pt x="110490" y="72390"/>
                </a:cubicBezTo>
                <a:cubicBezTo>
                  <a:pt x="124676" y="73336"/>
                  <a:pt x="140823" y="76053"/>
                  <a:pt x="150876" y="86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8" name="Google Shape;438;p30"/>
          <p:cNvSpPr/>
          <p:nvPr/>
        </p:nvSpPr>
        <p:spPr>
          <a:xfrm rot="-2097323">
            <a:off x="311377" y="896909"/>
            <a:ext cx="384335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30"/>
          <p:cNvSpPr/>
          <p:nvPr/>
        </p:nvSpPr>
        <p:spPr>
          <a:xfrm rot="809640">
            <a:off x="8000055" y="208928"/>
            <a:ext cx="384412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4752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/>
          <p:nvPr/>
        </p:nvSpPr>
        <p:spPr>
          <a:xfrm>
            <a:off x="5943663" y="-77433"/>
            <a:ext cx="3201075" cy="2746000"/>
          </a:xfrm>
          <a:custGeom>
            <a:avLst/>
            <a:gdLst/>
            <a:ahLst/>
            <a:cxnLst/>
            <a:rect l="l" t="t" r="r" b="b"/>
            <a:pathLst>
              <a:path w="128043" h="82380" extrusionOk="0">
                <a:moveTo>
                  <a:pt x="262" y="0"/>
                </a:moveTo>
                <a:cubicBezTo>
                  <a:pt x="-3722" y="27903"/>
                  <a:pt x="52829" y="20391"/>
                  <a:pt x="78737" y="31493"/>
                </a:cubicBezTo>
                <a:cubicBezTo>
                  <a:pt x="93275" y="37723"/>
                  <a:pt x="89768" y="61735"/>
                  <a:pt x="99647" y="74087"/>
                </a:cubicBezTo>
                <a:cubicBezTo>
                  <a:pt x="105734" y="81698"/>
                  <a:pt x="118796" y="84135"/>
                  <a:pt x="128043" y="81057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57" name="Google Shape;457;p32"/>
          <p:cNvSpPr/>
          <p:nvPr/>
        </p:nvSpPr>
        <p:spPr>
          <a:xfrm rot="809640">
            <a:off x="8000055" y="208928"/>
            <a:ext cx="384412" cy="512549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32"/>
          <p:cNvSpPr/>
          <p:nvPr/>
        </p:nvSpPr>
        <p:spPr>
          <a:xfrm rot="-2097323">
            <a:off x="232515" y="5149109"/>
            <a:ext cx="384335" cy="512447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0" name="Google Shape;470;p32"/>
          <p:cNvSpPr/>
          <p:nvPr/>
        </p:nvSpPr>
        <p:spPr>
          <a:xfrm>
            <a:off x="-6200" y="8268"/>
            <a:ext cx="2246275" cy="1783033"/>
          </a:xfrm>
          <a:custGeom>
            <a:avLst/>
            <a:gdLst/>
            <a:ahLst/>
            <a:cxnLst/>
            <a:rect l="l" t="t" r="r" b="b"/>
            <a:pathLst>
              <a:path w="89851" h="53491" extrusionOk="0">
                <a:moveTo>
                  <a:pt x="89700" y="0"/>
                </a:moveTo>
                <a:cubicBezTo>
                  <a:pt x="90608" y="6347"/>
                  <a:pt x="86640" y="15030"/>
                  <a:pt x="80506" y="16897"/>
                </a:cubicBezTo>
                <a:cubicBezTo>
                  <a:pt x="67746" y="20780"/>
                  <a:pt x="52989" y="11469"/>
                  <a:pt x="40501" y="16152"/>
                </a:cubicBezTo>
                <a:cubicBezTo>
                  <a:pt x="37361" y="17330"/>
                  <a:pt x="34665" y="21266"/>
                  <a:pt x="35035" y="24600"/>
                </a:cubicBezTo>
                <a:cubicBezTo>
                  <a:pt x="35886" y="32280"/>
                  <a:pt x="45448" y="39802"/>
                  <a:pt x="41992" y="46714"/>
                </a:cubicBezTo>
                <a:cubicBezTo>
                  <a:pt x="37902" y="54894"/>
                  <a:pt x="24163" y="54020"/>
                  <a:pt x="15157" y="52429"/>
                </a:cubicBezTo>
                <a:cubicBezTo>
                  <a:pt x="10101" y="51536"/>
                  <a:pt x="4871" y="48075"/>
                  <a:pt x="0" y="4969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962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dk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/>
          <p:nvPr/>
        </p:nvSpPr>
        <p:spPr>
          <a:xfrm>
            <a:off x="5023050" y="5336835"/>
            <a:ext cx="4143700" cy="1481076"/>
          </a:xfrm>
          <a:custGeom>
            <a:avLst/>
            <a:gdLst/>
            <a:ahLst/>
            <a:cxnLst/>
            <a:rect l="l" t="t" r="r" b="b"/>
            <a:pathLst>
              <a:path w="165748" h="52883" extrusionOk="0">
                <a:moveTo>
                  <a:pt x="165748" y="123"/>
                </a:moveTo>
                <a:cubicBezTo>
                  <a:pt x="159579" y="-648"/>
                  <a:pt x="151121" y="3073"/>
                  <a:pt x="149366" y="9037"/>
                </a:cubicBezTo>
                <a:cubicBezTo>
                  <a:pt x="147547" y="15222"/>
                  <a:pt x="148984" y="22933"/>
                  <a:pt x="144789" y="27828"/>
                </a:cubicBezTo>
                <a:cubicBezTo>
                  <a:pt x="138672" y="34965"/>
                  <a:pt x="127599" y="36180"/>
                  <a:pt x="118288" y="37465"/>
                </a:cubicBezTo>
                <a:cubicBezTo>
                  <a:pt x="104877" y="39316"/>
                  <a:pt x="90658" y="38372"/>
                  <a:pt x="77815" y="34092"/>
                </a:cubicBezTo>
                <a:cubicBezTo>
                  <a:pt x="66607" y="30356"/>
                  <a:pt x="55634" y="23188"/>
                  <a:pt x="43846" y="23974"/>
                </a:cubicBezTo>
                <a:cubicBezTo>
                  <a:pt x="26379" y="25139"/>
                  <a:pt x="9720" y="38323"/>
                  <a:pt x="0" y="52883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73" name="Google Shape;473;p33"/>
          <p:cNvSpPr/>
          <p:nvPr/>
        </p:nvSpPr>
        <p:spPr>
          <a:xfrm>
            <a:off x="-18075" y="48167"/>
            <a:ext cx="3131875" cy="2127700"/>
          </a:xfrm>
          <a:custGeom>
            <a:avLst/>
            <a:gdLst/>
            <a:ahLst/>
            <a:cxnLst/>
            <a:rect l="l" t="t" r="r" b="b"/>
            <a:pathLst>
              <a:path w="125275" h="63831" extrusionOk="0">
                <a:moveTo>
                  <a:pt x="125275" y="0"/>
                </a:moveTo>
                <a:cubicBezTo>
                  <a:pt x="125275" y="10062"/>
                  <a:pt x="120198" y="22852"/>
                  <a:pt x="110820" y="26501"/>
                </a:cubicBezTo>
                <a:cubicBezTo>
                  <a:pt x="98140" y="31434"/>
                  <a:pt x="82276" y="23309"/>
                  <a:pt x="70106" y="29392"/>
                </a:cubicBezTo>
                <a:cubicBezTo>
                  <a:pt x="62719" y="33084"/>
                  <a:pt x="65944" y="45385"/>
                  <a:pt x="64324" y="53483"/>
                </a:cubicBezTo>
                <a:cubicBezTo>
                  <a:pt x="63622" y="56991"/>
                  <a:pt x="59816" y="59353"/>
                  <a:pt x="56615" y="60952"/>
                </a:cubicBezTo>
                <a:cubicBezTo>
                  <a:pt x="39730" y="69386"/>
                  <a:pt x="17906" y="55946"/>
                  <a:pt x="0" y="6191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188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5963101" y="-86033"/>
            <a:ext cx="3200975" cy="3200967"/>
          </a:xfrm>
          <a:custGeom>
            <a:avLst/>
            <a:gdLst/>
            <a:ahLst/>
            <a:cxnLst/>
            <a:rect l="l" t="t" r="r" b="b"/>
            <a:pathLst>
              <a:path w="128039" h="96029" extrusionOk="0">
                <a:moveTo>
                  <a:pt x="0" y="0"/>
                </a:moveTo>
                <a:cubicBezTo>
                  <a:pt x="0" y="21243"/>
                  <a:pt x="36188" y="25597"/>
                  <a:pt x="57308" y="27879"/>
                </a:cubicBezTo>
                <a:cubicBezTo>
                  <a:pt x="68802" y="29121"/>
                  <a:pt x="82021" y="26372"/>
                  <a:pt x="91641" y="32784"/>
                </a:cubicBezTo>
                <a:cubicBezTo>
                  <a:pt x="100792" y="38884"/>
                  <a:pt x="100200" y="53125"/>
                  <a:pt x="102999" y="63761"/>
                </a:cubicBezTo>
                <a:cubicBezTo>
                  <a:pt x="106464" y="76927"/>
                  <a:pt x="114424" y="96029"/>
                  <a:pt x="128039" y="9602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27" name="Google Shape;27;p4"/>
          <p:cNvSpPr/>
          <p:nvPr/>
        </p:nvSpPr>
        <p:spPr>
          <a:xfrm>
            <a:off x="-45175" y="4586333"/>
            <a:ext cx="1213275" cy="2297467"/>
          </a:xfrm>
          <a:custGeom>
            <a:avLst/>
            <a:gdLst/>
            <a:ahLst/>
            <a:cxnLst/>
            <a:rect l="l" t="t" r="r" b="b"/>
            <a:pathLst>
              <a:path w="48531" h="68924" extrusionOk="0">
                <a:moveTo>
                  <a:pt x="0" y="0"/>
                </a:moveTo>
                <a:cubicBezTo>
                  <a:pt x="6210" y="6212"/>
                  <a:pt x="13966" y="12958"/>
                  <a:pt x="14972" y="21684"/>
                </a:cubicBezTo>
                <a:cubicBezTo>
                  <a:pt x="16127" y="31703"/>
                  <a:pt x="11589" y="43239"/>
                  <a:pt x="16779" y="51887"/>
                </a:cubicBezTo>
                <a:cubicBezTo>
                  <a:pt x="22960" y="62186"/>
                  <a:pt x="41868" y="58930"/>
                  <a:pt x="48531" y="6892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28" name="Google Shape;28;p4"/>
          <p:cNvGrpSpPr/>
          <p:nvPr/>
        </p:nvGrpSpPr>
        <p:grpSpPr>
          <a:xfrm>
            <a:off x="8191705" y="5799556"/>
            <a:ext cx="761495" cy="862073"/>
            <a:chOff x="8191704" y="4349666"/>
            <a:chExt cx="761495" cy="646555"/>
          </a:xfrm>
        </p:grpSpPr>
        <p:sp>
          <p:nvSpPr>
            <p:cNvPr id="29" name="Google Shape;29;p4"/>
            <p:cNvSpPr/>
            <p:nvPr/>
          </p:nvSpPr>
          <p:spPr>
            <a:xfrm rot="303533">
              <a:off x="8632268" y="4502741"/>
              <a:ext cx="309449" cy="274213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4"/>
            <p:cNvSpPr/>
            <p:nvPr/>
          </p:nvSpPr>
          <p:spPr>
            <a:xfrm rot="303533">
              <a:off x="8680611" y="4556078"/>
              <a:ext cx="214719" cy="166373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268586" y="4349666"/>
              <a:ext cx="216057" cy="194934"/>
              <a:chOff x="602269" y="1601265"/>
              <a:chExt cx="268527" cy="242274"/>
            </a:xfrm>
          </p:grpSpPr>
          <p:sp>
            <p:nvSpPr>
              <p:cNvPr id="32" name="Google Shape;32;p4"/>
              <p:cNvSpPr/>
              <p:nvPr/>
            </p:nvSpPr>
            <p:spPr>
              <a:xfrm rot="303547">
                <a:off x="611526" y="1611858"/>
                <a:ext cx="250013" cy="22108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796" extrusionOk="0">
                    <a:moveTo>
                      <a:pt x="1583" y="1"/>
                    </a:moveTo>
                    <a:cubicBezTo>
                      <a:pt x="1300" y="1"/>
                      <a:pt x="1011" y="84"/>
                      <a:pt x="760" y="251"/>
                    </a:cubicBezTo>
                    <a:cubicBezTo>
                      <a:pt x="152" y="707"/>
                      <a:pt x="0" y="1588"/>
                      <a:pt x="456" y="2227"/>
                    </a:cubicBezTo>
                    <a:cubicBezTo>
                      <a:pt x="714" y="2595"/>
                      <a:pt x="1139" y="2796"/>
                      <a:pt x="1575" y="2796"/>
                    </a:cubicBezTo>
                    <a:cubicBezTo>
                      <a:pt x="1860" y="2796"/>
                      <a:pt x="2150" y="2710"/>
                      <a:pt x="2401" y="2531"/>
                    </a:cubicBezTo>
                    <a:cubicBezTo>
                      <a:pt x="3009" y="2075"/>
                      <a:pt x="3161" y="1224"/>
                      <a:pt x="2705" y="585"/>
                    </a:cubicBezTo>
                    <a:cubicBezTo>
                      <a:pt x="2447" y="198"/>
                      <a:pt x="2021" y="1"/>
                      <a:pt x="1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rot="303547">
                <a:off x="671557" y="1636552"/>
                <a:ext cx="132202" cy="17316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90" extrusionOk="0">
                    <a:moveTo>
                      <a:pt x="243" y="1"/>
                    </a:moveTo>
                    <a:lnTo>
                      <a:pt x="0" y="183"/>
                    </a:lnTo>
                    <a:lnTo>
                      <a:pt x="1429" y="2189"/>
                    </a:lnTo>
                    <a:lnTo>
                      <a:pt x="1672" y="200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 rot="303533">
              <a:off x="8201815" y="4743155"/>
              <a:ext cx="272740" cy="241511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 rot="303533">
              <a:off x="8231775" y="4832921"/>
              <a:ext cx="212810" cy="61968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790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3930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140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jf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524000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PEMROGRAMAN </a:t>
            </a:r>
            <a:r>
              <a:rPr lang="en" dirty="0">
                <a:solidFill>
                  <a:schemeClr val="accent3"/>
                </a:solidFill>
              </a:rPr>
              <a:t>STRUKTURAL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47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800" dirty="0" err="1"/>
              <a:t>Dikelola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memecah</a:t>
            </a:r>
            <a:r>
              <a:rPr lang="en-US" sz="2800" dirty="0"/>
              <a:t> program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prosedur</a:t>
            </a:r>
            <a:r>
              <a:rPr lang="en-US" sz="2800" dirty="0"/>
              <a:t>/subroutine/function 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294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>
            <a:spLocks noGrp="1"/>
          </p:cNvSpPr>
          <p:nvPr>
            <p:ph type="title" idx="15"/>
          </p:nvPr>
        </p:nvSpPr>
        <p:spPr>
          <a:xfrm>
            <a:off x="609600" y="2133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PEMROGRAMAN </a:t>
            </a:r>
            <a:r>
              <a:rPr lang="en" dirty="0">
                <a:solidFill>
                  <a:schemeClr val="accent3"/>
                </a:solidFill>
              </a:rPr>
              <a:t>PROSEDURAL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295400" y="2819400"/>
            <a:ext cx="6227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2000" b="1" i="1" dirty="0"/>
              <a:t>Algorithms +</a:t>
            </a:r>
            <a:r>
              <a:rPr lang="en-US" sz="2000" b="1" dirty="0"/>
              <a:t> </a:t>
            </a:r>
            <a:r>
              <a:rPr lang="en-US" sz="2000" b="1" i="1" dirty="0"/>
              <a:t>Data Structures = Programs </a:t>
            </a:r>
          </a:p>
          <a:p>
            <a:pPr marL="0" indent="0" algn="ctr"/>
            <a:r>
              <a:rPr lang="en-US" sz="2000" b="1" dirty="0"/>
              <a:t> (</a:t>
            </a:r>
            <a:r>
              <a:rPr lang="en-US" sz="2000" b="1" dirty="0" err="1"/>
              <a:t>Niklaus</a:t>
            </a:r>
            <a:r>
              <a:rPr lang="en-US" sz="2000" b="1" dirty="0"/>
              <a:t> Wirth, 1975, Prentice Hall)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400453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524000" y="2133600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PEMROGRAMAN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BERORIENTASI OBJEK</a:t>
            </a:r>
            <a:r>
              <a:rPr lang="en" dirty="0"/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47800" y="2478300"/>
            <a:ext cx="6652592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</a:t>
            </a:r>
            <a:r>
              <a:rPr lang="en-US" sz="2800" dirty="0" err="1"/>
              <a:t>berfokus</a:t>
            </a:r>
            <a:r>
              <a:rPr lang="en-US" sz="2800" dirty="0"/>
              <a:t> pada </a:t>
            </a:r>
            <a:r>
              <a:rPr lang="en-US" sz="2800" dirty="0" err="1"/>
              <a:t>objek</a:t>
            </a:r>
            <a:endParaRPr lang="en-US" sz="2800" dirty="0"/>
          </a:p>
          <a:p>
            <a:pPr marL="0" indent="0"/>
            <a:endParaRPr lang="en-US" sz="2800" dirty="0"/>
          </a:p>
          <a:p>
            <a:pPr marL="0" indent="0"/>
            <a:r>
              <a:rPr lang="en-US" sz="2800" dirty="0"/>
              <a:t>Data + Algorithm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51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7ED-9D40-4B20-84DB-9C767759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6E74-4935-4325-B7CB-3153D696DA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OOP: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Enkapsulasi</a:t>
            </a:r>
            <a:endParaRPr lang="en-US" dirty="0"/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 err="1"/>
              <a:t>Polimorfisme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3734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4679A0"/>
                </a:solidFill>
              </a:rPr>
              <a:t>CLASS &amp; </a:t>
            </a:r>
            <a:r>
              <a:rPr lang="en" dirty="0">
                <a:solidFill>
                  <a:schemeClr val="accent3"/>
                </a:solidFill>
              </a:rPr>
              <a:t>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 rot="-1015316">
            <a:off x="3328052" y="4957505"/>
            <a:ext cx="384446" cy="384446"/>
          </a:xfrm>
          <a:prstGeom prst="mathPlus">
            <a:avLst>
              <a:gd name="adj1" fmla="val 23520"/>
            </a:avLst>
          </a:prstGeom>
          <a:solidFill>
            <a:srgbClr val="C1CF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524000" y="23622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47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Siapa dan apa saja yang terlibat dalam business process?</a:t>
            </a:r>
            <a:endParaRPr sz="2800" dirty="0"/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95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720000" y="139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84071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37" y="3116542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48" y="2106514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02" y="2221285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71" y="2029826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1" y="3571485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17" y="4627028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24" y="3326805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97" y="2251616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01" y="4271665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55" y="4140092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5316461" y="4424903"/>
            <a:ext cx="1349909" cy="83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5736376" y="2541906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Diskrit</a:t>
            </a:r>
            <a:endParaRPr lang="en-US" sz="1600" b="0" kern="0" dirty="0">
              <a:solidFill>
                <a:srgbClr val="4679A0"/>
              </a:solidFill>
            </a:endParaRPr>
          </a:p>
        </p:txBody>
      </p:sp>
      <p:sp>
        <p:nvSpPr>
          <p:cNvPr id="18" name="Google Shape;643;p38">
            <a:extLst>
              <a:ext uri="{FF2B5EF4-FFF2-40B4-BE49-F238E27FC236}">
                <a16:creationId xmlns:a16="http://schemas.microsoft.com/office/drawing/2014/main" id="{D8FA80DD-0E0E-8ADE-D25D-B8F0CA36ED5A}"/>
              </a:ext>
            </a:extLst>
          </p:cNvPr>
          <p:cNvSpPr txBox="1">
            <a:spLocks/>
          </p:cNvSpPr>
          <p:nvPr/>
        </p:nvSpPr>
        <p:spPr>
          <a:xfrm>
            <a:off x="753456" y="3634536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SIPIL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KIMIA</a:t>
            </a:r>
          </a:p>
        </p:txBody>
      </p:sp>
      <p:sp>
        <p:nvSpPr>
          <p:cNvPr id="19" name="Google Shape;643;p38">
            <a:extLst>
              <a:ext uri="{FF2B5EF4-FFF2-40B4-BE49-F238E27FC236}">
                <a16:creationId xmlns:a16="http://schemas.microsoft.com/office/drawing/2014/main" id="{2394AC6D-6A3E-C016-7DDB-DF0BC9DE31DC}"/>
              </a:ext>
            </a:extLst>
          </p:cNvPr>
          <p:cNvSpPr txBox="1">
            <a:spLocks/>
          </p:cNvSpPr>
          <p:nvPr/>
        </p:nvSpPr>
        <p:spPr>
          <a:xfrm>
            <a:off x="2472571" y="3215409"/>
            <a:ext cx="1748473" cy="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Kalkulus</a:t>
            </a:r>
            <a:r>
              <a:rPr lang="en-US" sz="1600" b="0" kern="0" dirty="0">
                <a:solidFill>
                  <a:srgbClr val="4679A0"/>
                </a:solidFill>
              </a:rPr>
              <a:t> 2</a:t>
            </a:r>
          </a:p>
        </p:txBody>
      </p:sp>
      <p:sp>
        <p:nvSpPr>
          <p:cNvPr id="20" name="Google Shape;643;p38">
            <a:extLst>
              <a:ext uri="{FF2B5EF4-FFF2-40B4-BE49-F238E27FC236}">
                <a16:creationId xmlns:a16="http://schemas.microsoft.com/office/drawing/2014/main" id="{358B4D86-E1AA-161B-CB8B-CCA71A43EDD6}"/>
              </a:ext>
            </a:extLst>
          </p:cNvPr>
          <p:cNvSpPr txBox="1">
            <a:spLocks/>
          </p:cNvSpPr>
          <p:nvPr/>
        </p:nvSpPr>
        <p:spPr>
          <a:xfrm>
            <a:off x="7170334" y="1236230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</p:txBody>
      </p:sp>
      <p:sp>
        <p:nvSpPr>
          <p:cNvPr id="21" name="Google Shape;643;p38">
            <a:extLst>
              <a:ext uri="{FF2B5EF4-FFF2-40B4-BE49-F238E27FC236}">
                <a16:creationId xmlns:a16="http://schemas.microsoft.com/office/drawing/2014/main" id="{FC5F8525-2EBC-8D16-173D-36D53762DE44}"/>
              </a:ext>
            </a:extLst>
          </p:cNvPr>
          <p:cNvSpPr txBox="1">
            <a:spLocks/>
          </p:cNvSpPr>
          <p:nvPr/>
        </p:nvSpPr>
        <p:spPr>
          <a:xfrm>
            <a:off x="163610" y="2142724"/>
            <a:ext cx="1748473" cy="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</p:txBody>
      </p:sp>
    </p:spTree>
    <p:extLst>
      <p:ext uri="{BB962C8B-B14F-4D97-AF65-F5344CB8AC3E}">
        <p14:creationId xmlns:p14="http://schemas.microsoft.com/office/powerpoint/2010/main" val="383271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720000" y="139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84833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3" y="2286001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35" y="2286001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95" y="3025038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55" y="4038601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84" y="4072824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55" y="4830892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42" y="4861406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9" y="2333377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9" y="2971801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50" y="2971801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5128350" y="4032573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INFORMATIKA</a:t>
            </a:r>
            <a:br>
              <a:rPr lang="en-US" sz="1600" b="0" kern="0" dirty="0">
                <a:solidFill>
                  <a:srgbClr val="4679A0"/>
                </a:solidFill>
              </a:rPr>
            </a:br>
            <a:r>
              <a:rPr lang="en-US" sz="1600" b="0" kern="0" dirty="0">
                <a:solidFill>
                  <a:srgbClr val="4679A0"/>
                </a:solidFill>
              </a:rPr>
              <a:t>TEKNIK SIPIL 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KIMIA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6271350" y="2142743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Diskrit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Kalkulus 2</a:t>
            </a:r>
          </a:p>
        </p:txBody>
      </p:sp>
      <p:sp>
        <p:nvSpPr>
          <p:cNvPr id="18" name="Oval 17"/>
          <p:cNvSpPr/>
          <p:nvPr/>
        </p:nvSpPr>
        <p:spPr>
          <a:xfrm>
            <a:off x="381000" y="20421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51749" y="37947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76600" y="198120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66360" y="3733800"/>
            <a:ext cx="1984248" cy="19877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69304" y="1883166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9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19600" y="2601587"/>
            <a:ext cx="3239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?</a:t>
            </a:r>
            <a:endParaRPr lang="en-US" sz="24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1" y="3270128"/>
            <a:ext cx="208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KARAKTERISTIK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646A-F99B-481F-6FAC-A076F5116E00}"/>
              </a:ext>
            </a:extLst>
          </p:cNvPr>
          <p:cNvSpPr/>
          <p:nvPr/>
        </p:nvSpPr>
        <p:spPr>
          <a:xfrm>
            <a:off x="4419600" y="3789125"/>
            <a:ext cx="3512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4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4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?</a:t>
            </a:r>
            <a:endParaRPr lang="en-US" sz="24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E1F4A-C77F-9E60-E042-E641257679FB}"/>
              </a:ext>
            </a:extLst>
          </p:cNvPr>
          <p:cNvCxnSpPr>
            <a:stCxn id="7" idx="3"/>
          </p:cNvCxnSpPr>
          <p:nvPr/>
        </p:nvCxnSpPr>
        <p:spPr>
          <a:xfrm flipV="1">
            <a:off x="3452276" y="2895601"/>
            <a:ext cx="814925" cy="57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274A69-EC3B-E8C8-5452-DD0E2B5675CD}"/>
              </a:ext>
            </a:extLst>
          </p:cNvPr>
          <p:cNvCxnSpPr>
            <a:cxnSpLocks/>
          </p:cNvCxnSpPr>
          <p:nvPr/>
        </p:nvCxnSpPr>
        <p:spPr>
          <a:xfrm>
            <a:off x="3476088" y="3516488"/>
            <a:ext cx="714912" cy="44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62200" y="2712184"/>
            <a:ext cx="243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Nama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NIM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Tanggal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Lahir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Jenis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Kelamin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Alamat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99814" y="3019961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—ATRIBUT: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Variabel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ciri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/status/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nilai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oleh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suatu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947684" y="2827966"/>
            <a:ext cx="152400" cy="14630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2108" y="1879683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dimiliki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sebuah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objek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mahasiswa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94F26-C0FF-C986-B01D-0AECDA5A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" y="2555395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2B3AD09F-E8B8-C14F-BB1D-1DA5DAFEF80A}" type="slidenum">
              <a:rPr lang="en-US" sz="800">
                <a:solidFill>
                  <a:srgbClr val="B9B1A2"/>
                </a:solidFill>
                <a:cs typeface="ＭＳ Ｐゴシック" charset="0"/>
              </a:rPr>
              <a:pPr/>
              <a:t>2</a:t>
            </a:fld>
            <a:endParaRPr lang="en-US" sz="1800">
              <a:cs typeface="ＭＳ Ｐゴシック" charset="0"/>
            </a:endParaRPr>
          </a:p>
        </p:txBody>
      </p:sp>
      <p:sp>
        <p:nvSpPr>
          <p:cNvPr id="1638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7708" y="136525"/>
            <a:ext cx="7886700" cy="1146175"/>
          </a:xfrm>
        </p:spPr>
        <p:txBody>
          <a:bodyPr/>
          <a:lstStyle/>
          <a:p>
            <a:pPr marL="0" indent="0" eaLnBrk="1" hangingPunct="1"/>
            <a:r>
              <a:rPr lang="en-US" sz="4500" b="1" dirty="0">
                <a:solidFill>
                  <a:srgbClr val="C7FF88"/>
                </a:solidFill>
                <a:latin typeface="Cambria" charset="0"/>
              </a:rPr>
              <a:t>Rules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3203848" y="1880121"/>
            <a:ext cx="5086350" cy="612775"/>
          </a:xfrm>
        </p:spPr>
        <p:txBody>
          <a:bodyPr>
            <a:normAutofit/>
          </a:bodyPr>
          <a:lstStyle/>
          <a:p>
            <a:pPr marL="0" indent="0" algn="l" eaLnBrk="1" hangingPunct="1">
              <a:lnSpc>
                <a:spcPct val="60000"/>
              </a:lnSpc>
              <a:buNone/>
            </a:pPr>
            <a:r>
              <a:rPr lang="en-US" sz="4100" b="1" dirty="0">
                <a:solidFill>
                  <a:srgbClr val="CCFFCC"/>
                </a:solidFill>
                <a:latin typeface="Cambria" charset="0"/>
              </a:rPr>
              <a:t>Don't be late </a:t>
            </a:r>
          </a:p>
        </p:txBody>
      </p:sp>
      <p:pic>
        <p:nvPicPr>
          <p:cNvPr id="16388" name="Picture 4" descr="If-You-Are-Waiting-For-Your-Customers-To-Call-You-–-You-Are-Too-Late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68760"/>
            <a:ext cx="1160774" cy="1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Content Placeholder 2"/>
          <p:cNvSpPr>
            <a:spLocks noGrp="1" noChangeArrowheads="1"/>
          </p:cNvSpPr>
          <p:nvPr/>
        </p:nvSpPr>
        <p:spPr bwMode="auto">
          <a:xfrm>
            <a:off x="3118247" y="3395664"/>
            <a:ext cx="50863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2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call (WA Only)</a:t>
            </a:r>
          </a:p>
          <a:p>
            <a:pPr marL="228600" indent="-228600">
              <a:lnSpc>
                <a:spcPct val="2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1600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Monday-Friday(07.00 - 18.00 WIB)</a:t>
            </a:r>
          </a:p>
        </p:txBody>
      </p:sp>
      <p:pic>
        <p:nvPicPr>
          <p:cNvPr id="16390" name="Picture 6" descr="kig-site-icon-no-ca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r="18770"/>
          <a:stretch>
            <a:fillRect/>
          </a:stretch>
        </p:blipFill>
        <p:spPr bwMode="auto">
          <a:xfrm>
            <a:off x="2000252" y="3068960"/>
            <a:ext cx="745106" cy="9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Stop Plagiaris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653135"/>
            <a:ext cx="742896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Content Placeholder 2"/>
          <p:cNvSpPr>
            <a:spLocks noGrp="1" noChangeArrowheads="1"/>
          </p:cNvSpPr>
          <p:nvPr/>
        </p:nvSpPr>
        <p:spPr bwMode="auto">
          <a:xfrm>
            <a:off x="3100388" y="4957764"/>
            <a:ext cx="508635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6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cheat</a:t>
            </a:r>
          </a:p>
          <a:p>
            <a:pPr marL="228600" indent="-228600">
              <a:lnSpc>
                <a:spcPct val="1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Discount 50%</a:t>
            </a:r>
            <a:endParaRPr lang="en-US" dirty="0">
              <a:solidFill>
                <a:srgbClr val="CCFFCC"/>
              </a:solidFill>
              <a:latin typeface="Century Schoolbook" charset="0"/>
              <a:ea typeface="SimSun" charset="0"/>
              <a:sym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993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INNER JOIN - Joining Two or More Tables">
            <a:extLst>
              <a:ext uri="{FF2B5EF4-FFF2-40B4-BE49-F238E27FC236}">
                <a16:creationId xmlns:a16="http://schemas.microsoft.com/office/drawing/2014/main" id="{580D4444-52BF-4EC7-EE11-507FC79E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556792"/>
            <a:ext cx="7272808" cy="35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1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2808031"/>
            <a:ext cx="266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Memilih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mata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kuliah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Melihat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nilai</a:t>
            </a:r>
          </a:p>
          <a:p>
            <a:pPr marL="342900" indent="-342900">
              <a:buClr>
                <a:srgbClr val="F1F1F1"/>
              </a:buClr>
              <a:buSzPts val="2800"/>
              <a:buFont typeface="Arial" pitchFamily="34" charset="0"/>
              <a:buChar char="•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Mengajukan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cuti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akademik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947684" y="2808030"/>
            <a:ext cx="152400" cy="128016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9814" y="2655631"/>
            <a:ext cx="3239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>
                <a:solidFill>
                  <a:srgbClr val="FFC000"/>
                </a:solidFill>
                <a:latin typeface="Oswald"/>
                <a:cs typeface="Arial"/>
                <a:sym typeface="Oswald"/>
              </a:rPr>
              <a:t>—METHOD:</a:t>
            </a:r>
          </a:p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Prosedur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fungsi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perilaku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/proses yang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C000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oleh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terhadap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suatu</a:t>
            </a:r>
            <a:r>
              <a:rPr lang="en-US" sz="20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0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7173" y="1828800"/>
            <a:ext cx="65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Apa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yang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bisa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dilakukan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oleh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/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terhadap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objek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latin typeface="Oswald"/>
                <a:cs typeface="Arial"/>
                <a:sym typeface="Oswald"/>
              </a:rPr>
              <a:t>mahasiswa</a:t>
            </a:r>
            <a:r>
              <a:rPr lang="en-US" sz="2000" b="1" kern="0" dirty="0">
                <a:solidFill>
                  <a:srgbClr val="FFFFFF"/>
                </a:solidFill>
                <a:latin typeface="Oswald"/>
                <a:cs typeface="Arial"/>
                <a:sym typeface="Oswald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73BE0-E37D-2CC3-E856-A7765C4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8" y="2604468"/>
            <a:ext cx="1944793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title"/>
          </p:nvPr>
        </p:nvSpPr>
        <p:spPr>
          <a:xfrm>
            <a:off x="720000" y="139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SISTEM INFORMASI </a:t>
            </a:r>
            <a:r>
              <a:rPr lang="en" dirty="0">
                <a:solidFill>
                  <a:schemeClr val="accent3"/>
                </a:solidFill>
              </a:rPr>
              <a:t>AKADEMIK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 rot="-1015316">
            <a:off x="8483326" y="1159805"/>
            <a:ext cx="384446" cy="3844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3" y="2286001"/>
            <a:ext cx="472056" cy="47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Polinema\Pencangkokan\Gambar\bo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35" y="2286001"/>
            <a:ext cx="480867" cy="48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olinema\Pencangkokan\Gambar\girl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95" y="3025038"/>
            <a:ext cx="493455" cy="4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Polinema\Pencangkokan\Gambar\gir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1" y="3041651"/>
            <a:ext cx="501008" cy="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Polinema\Pencangkokan\Gambar\bussiness-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55" y="4038601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Polinema\Pencangkokan\Gambar\chine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84" y="4072824"/>
            <a:ext cx="599262" cy="5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:\Polinema\Pencangkokan\Gambar\d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55" y="4830892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D:\Polinema\Pencangkokan\Gambar\design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42" y="4861406"/>
            <a:ext cx="624995" cy="6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9" y="2333377"/>
            <a:ext cx="489784" cy="4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 descr="D:\Polinema\Pencangkokan\Gambar\buildi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49" y="2971801"/>
            <a:ext cx="533759" cy="5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D:\Polinema\Pencangkokan\Gambar\fl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9" y="2275376"/>
            <a:ext cx="533060" cy="5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D:\Polinema\Pencangkokan\Gambar\office-buildin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50" y="2971801"/>
            <a:ext cx="531995" cy="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643;p38"/>
          <p:cNvSpPr txBox="1">
            <a:spLocks/>
          </p:cNvSpPr>
          <p:nvPr/>
        </p:nvSpPr>
        <p:spPr>
          <a:xfrm>
            <a:off x="5128350" y="4032573"/>
            <a:ext cx="20589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AKUNTANSI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TEKNIK INFORMATIKA</a:t>
            </a:r>
            <a:br>
              <a:rPr lang="en-US" sz="1600" b="0" kern="0" dirty="0">
                <a:solidFill>
                  <a:srgbClr val="4679A0"/>
                </a:solidFill>
              </a:rPr>
            </a:br>
            <a:r>
              <a:rPr lang="en-US" sz="1600" b="0" kern="0" dirty="0">
                <a:solidFill>
                  <a:srgbClr val="4679A0"/>
                </a:solidFill>
              </a:rPr>
              <a:t>TEKNIK SIPIL 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MATEMATIKA</a:t>
            </a:r>
          </a:p>
        </p:txBody>
      </p:sp>
      <p:sp>
        <p:nvSpPr>
          <p:cNvPr id="56" name="Google Shape;643;p38"/>
          <p:cNvSpPr txBox="1">
            <a:spLocks/>
          </p:cNvSpPr>
          <p:nvPr/>
        </p:nvSpPr>
        <p:spPr>
          <a:xfrm>
            <a:off x="6271350" y="2142743"/>
            <a:ext cx="2516151" cy="147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Analisis</a:t>
            </a:r>
            <a:r>
              <a:rPr lang="en-US" sz="1600" b="0" kern="0" dirty="0">
                <a:solidFill>
                  <a:srgbClr val="4679A0"/>
                </a:solidFill>
              </a:rPr>
              <a:t> </a:t>
            </a:r>
            <a:r>
              <a:rPr lang="en-US" sz="1600" b="0" kern="0" dirty="0" err="1">
                <a:solidFill>
                  <a:srgbClr val="4679A0"/>
                </a:solidFill>
              </a:rPr>
              <a:t>Numerik</a:t>
            </a:r>
            <a:endParaRPr lang="en-US" sz="1600" b="0" kern="0" dirty="0">
              <a:solidFill>
                <a:srgbClr val="4679A0"/>
              </a:solidFill>
            </a:endParaRP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Matematika</a:t>
            </a:r>
            <a:r>
              <a:rPr lang="en-US" sz="1600" b="0" kern="0" dirty="0">
                <a:solidFill>
                  <a:srgbClr val="4679A0"/>
                </a:solidFill>
              </a:rPr>
              <a:t> Diskrit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 err="1">
                <a:solidFill>
                  <a:srgbClr val="4679A0"/>
                </a:solidFill>
              </a:rPr>
              <a:t>Aljabar</a:t>
            </a:r>
            <a:r>
              <a:rPr lang="en-US" sz="1600" b="0" kern="0" dirty="0">
                <a:solidFill>
                  <a:srgbClr val="4679A0"/>
                </a:solidFill>
              </a:rPr>
              <a:t> Linear</a:t>
            </a:r>
          </a:p>
          <a:p>
            <a:pPr algn="ctr">
              <a:buClr>
                <a:srgbClr val="4679A0"/>
              </a:buClr>
            </a:pPr>
            <a:r>
              <a:rPr lang="en-US" sz="1600" b="0" kern="0" dirty="0">
                <a:solidFill>
                  <a:srgbClr val="4679A0"/>
                </a:solidFill>
              </a:rPr>
              <a:t>Kalkulus 2</a:t>
            </a:r>
          </a:p>
        </p:txBody>
      </p:sp>
      <p:sp>
        <p:nvSpPr>
          <p:cNvPr id="18" name="Oval 17"/>
          <p:cNvSpPr/>
          <p:nvPr/>
        </p:nvSpPr>
        <p:spPr>
          <a:xfrm>
            <a:off x="381000" y="20421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51749" y="379476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76600" y="1981200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66360" y="3733800"/>
            <a:ext cx="1984248" cy="19877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69304" y="1883166"/>
            <a:ext cx="1920240" cy="192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endParaRPr lang="en-US" sz="1400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18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524000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47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Blueprint/template/cetakan yang mendefinisikan karakteristik (atribut dan method) objek pada class</a:t>
            </a:r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096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447800" y="1199274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OBJECT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47800" y="247830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adalah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representasi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dari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entitas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terlibat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dalam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sistem</a:t>
            </a:r>
            <a:r>
              <a:rPr lang="en-US" sz="2400" dirty="0"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(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baik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maupun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tidak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nyata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)</a:t>
            </a:r>
          </a:p>
          <a:p>
            <a:pPr marL="0" indent="0"/>
            <a:endParaRPr lang="en-US" sz="2400" dirty="0">
              <a:latin typeface="Barlow" panose="00000500000000000000" pitchFamily="2" charset="0"/>
            </a:endParaRPr>
          </a:p>
          <a:p>
            <a:pPr marL="0" indent="0"/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Setiap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objek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akan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memiliki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sekumpulan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variabel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ciri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/status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dengan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nilai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yang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melekat</a:t>
            </a:r>
            <a:r>
              <a:rPr lang="en-US" sz="2400" dirty="0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2400" dirty="0" err="1">
                <a:effectLst/>
                <a:latin typeface="Barlow" panose="00000500000000000000" pitchFamily="2" charset="0"/>
                <a:ea typeface="Book Antiqua" panose="02040602050305030304" pitchFamily="18" charset="0"/>
                <a:cs typeface="Book Antiqua" panose="02040602050305030304" pitchFamily="18" charset="0"/>
              </a:rPr>
              <a:t>padanya</a:t>
            </a:r>
            <a:endParaRPr lang="en" sz="2400" dirty="0">
              <a:latin typeface="Barlow" panose="00000500000000000000" pitchFamily="2" charset="0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0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7;p40">
            <a:extLst>
              <a:ext uri="{FF2B5EF4-FFF2-40B4-BE49-F238E27FC236}">
                <a16:creationId xmlns:a16="http://schemas.microsoft.com/office/drawing/2014/main" id="{BEDBB911-E628-319B-4FB3-268E4FAA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280" y="1488150"/>
            <a:ext cx="22441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 dirty="0"/>
              <a:t>Class Donat</a:t>
            </a:r>
            <a:endParaRPr sz="2400" b="0" dirty="0">
              <a:solidFill>
                <a:schemeClr val="accent3"/>
              </a:solidFill>
            </a:endParaRPr>
          </a:p>
        </p:txBody>
      </p:sp>
      <p:sp>
        <p:nvSpPr>
          <p:cNvPr id="10" name="Google Shape;687;p40">
            <a:extLst>
              <a:ext uri="{FF2B5EF4-FFF2-40B4-BE49-F238E27FC236}">
                <a16:creationId xmlns:a16="http://schemas.microsoft.com/office/drawing/2014/main" id="{69B12B74-3FB3-CAFB-92AE-95001A7EDC65}"/>
              </a:ext>
            </a:extLst>
          </p:cNvPr>
          <p:cNvSpPr txBox="1">
            <a:spLocks/>
          </p:cNvSpPr>
          <p:nvPr/>
        </p:nvSpPr>
        <p:spPr>
          <a:xfrm>
            <a:off x="4495800" y="1488150"/>
            <a:ext cx="350968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2400" b="0" kern="0" dirty="0">
                <a:solidFill>
                  <a:srgbClr val="4679A0"/>
                </a:solidFill>
              </a:rPr>
              <a:t>6 </a:t>
            </a:r>
            <a:r>
              <a:rPr lang="en-US" sz="2400" b="0" kern="0" dirty="0" err="1">
                <a:solidFill>
                  <a:srgbClr val="4679A0"/>
                </a:solidFill>
              </a:rPr>
              <a:t>Objek</a:t>
            </a:r>
            <a:r>
              <a:rPr lang="en-US" sz="2400" b="0" kern="0" dirty="0">
                <a:solidFill>
                  <a:srgbClr val="4679A0"/>
                </a:solidFill>
              </a:rPr>
              <a:t> pada Class </a:t>
            </a:r>
            <a:r>
              <a:rPr lang="en-US" sz="2400" b="0" kern="0" dirty="0" err="1">
                <a:solidFill>
                  <a:srgbClr val="4679A0"/>
                </a:solidFill>
              </a:rPr>
              <a:t>Donat</a:t>
            </a:r>
            <a:endParaRPr lang="en-US" sz="2000" b="0" kern="0" dirty="0">
              <a:solidFill>
                <a:srgbClr val="FFAF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882F7-0FD3-B3AD-2FC6-5EFD5E38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40" y="2209800"/>
            <a:ext cx="36576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C9195-8EF0-3381-9558-C3C75BACB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604462"/>
            <a:ext cx="1295400" cy="14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9" name="Google Shape;687;p40">
            <a:extLst>
              <a:ext uri="{FF2B5EF4-FFF2-40B4-BE49-F238E27FC236}">
                <a16:creationId xmlns:a16="http://schemas.microsoft.com/office/drawing/2014/main" id="{BEDBB911-E628-319B-4FB3-268E4FAA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280" y="1488150"/>
            <a:ext cx="22441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0" dirty="0"/>
              <a:t>Class Rumah</a:t>
            </a:r>
            <a:endParaRPr sz="2400" b="0" dirty="0">
              <a:solidFill>
                <a:schemeClr val="accent3"/>
              </a:solidFill>
            </a:endParaRPr>
          </a:p>
        </p:txBody>
      </p:sp>
      <p:sp>
        <p:nvSpPr>
          <p:cNvPr id="10" name="Google Shape;687;p40">
            <a:extLst>
              <a:ext uri="{FF2B5EF4-FFF2-40B4-BE49-F238E27FC236}">
                <a16:creationId xmlns:a16="http://schemas.microsoft.com/office/drawing/2014/main" id="{69B12B74-3FB3-CAFB-92AE-95001A7EDC65}"/>
              </a:ext>
            </a:extLst>
          </p:cNvPr>
          <p:cNvSpPr txBox="1">
            <a:spLocks/>
          </p:cNvSpPr>
          <p:nvPr/>
        </p:nvSpPr>
        <p:spPr>
          <a:xfrm>
            <a:off x="4495800" y="1488150"/>
            <a:ext cx="350968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>
              <a:buClr>
                <a:srgbClr val="4679A0"/>
              </a:buClr>
            </a:pPr>
            <a:r>
              <a:rPr lang="en-US" sz="2400" b="0" kern="0" dirty="0">
                <a:solidFill>
                  <a:srgbClr val="4679A0"/>
                </a:solidFill>
              </a:rPr>
              <a:t>3 </a:t>
            </a:r>
            <a:r>
              <a:rPr lang="en-US" sz="2400" b="0" kern="0" dirty="0" err="1">
                <a:solidFill>
                  <a:srgbClr val="4679A0"/>
                </a:solidFill>
              </a:rPr>
              <a:t>Objek</a:t>
            </a:r>
            <a:r>
              <a:rPr lang="en-US" sz="2400" b="0" kern="0" dirty="0">
                <a:solidFill>
                  <a:srgbClr val="4679A0"/>
                </a:solidFill>
              </a:rPr>
              <a:t> pada Class </a:t>
            </a:r>
            <a:r>
              <a:rPr lang="en-US" sz="2400" b="0" kern="0" dirty="0" err="1">
                <a:solidFill>
                  <a:srgbClr val="4679A0"/>
                </a:solidFill>
              </a:rPr>
              <a:t>Rumah</a:t>
            </a:r>
            <a:endParaRPr lang="en-US" sz="2000" b="0" kern="0" dirty="0">
              <a:solidFill>
                <a:srgbClr val="FFAF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A94F4-185D-D031-8A30-27269EDC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70192"/>
            <a:ext cx="1828800" cy="273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AC193-60B7-A87F-DBB0-3DCDDB77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309157"/>
            <a:ext cx="3814480" cy="25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20D9-8A67-4E97-A84F-C31CDD7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C422-1F2E-4E1C-A364-CD8D4BED4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Struktural</a:t>
            </a:r>
            <a:endParaRPr lang="en-US" dirty="0"/>
          </a:p>
          <a:p>
            <a:pPr lvl="1"/>
            <a:r>
              <a:rPr lang="en-US" dirty="0"/>
              <a:t>Program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subprogram</a:t>
            </a:r>
          </a:p>
          <a:p>
            <a:pPr lvl="1"/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mengganggu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keseluruhan</a:t>
            </a:r>
            <a:r>
              <a:rPr lang="en-US" dirty="0">
                <a:sym typeface="Wingdings" panose="05000000000000000000" pitchFamily="2" charset="2"/>
              </a:rPr>
              <a:t> program</a:t>
            </a:r>
            <a:endParaRPr lang="en-US" dirty="0"/>
          </a:p>
          <a:p>
            <a:r>
              <a:rPr lang="en-US" dirty="0"/>
              <a:t>Object Oriented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object</a:t>
            </a:r>
          </a:p>
          <a:p>
            <a:pPr lvl="2"/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</a:t>
            </a:r>
          </a:p>
          <a:p>
            <a:pPr lvl="1"/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mengganggu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keseluruhan</a:t>
            </a:r>
            <a:r>
              <a:rPr lang="en-US" dirty="0">
                <a:sym typeface="Wingdings" panose="05000000000000000000" pitchFamily="2" charset="2"/>
              </a:rPr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750-2EE0-4D02-AD87-D0985DD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85E2-443C-487E-99A3-A0A94A7D6B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game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merk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 err="1"/>
              <a:t>struktural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endParaRPr lang="en-US" dirty="0"/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fungsi-fungsinya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1EA91-95DC-4266-BA02-516C23D7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2" y="-10005"/>
            <a:ext cx="6822494" cy="6679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71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PBO vs </a:t>
            </a:r>
            <a:r>
              <a:rPr lang="en-US" dirty="0" err="1"/>
              <a:t>Struktural</a:t>
            </a:r>
            <a:endParaRPr lang="en-US" dirty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</a:t>
            </a:r>
          </a:p>
          <a:p>
            <a:r>
              <a:rPr lang="en-US" dirty="0"/>
              <a:t>UML Class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02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1F999-7266-864E-A974-4ED4164F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58" y="0"/>
            <a:ext cx="5574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9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BF6-8DFD-4410-AF16-5E54B590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5944-3245-4EA4-82A5-EAE2DD63A9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di game?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merek2, kecepatan2, gear2</a:t>
            </a:r>
          </a:p>
          <a:p>
            <a:pPr lvl="1"/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34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D16E8-D2B8-4515-9588-A75CBB5B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5904656" cy="649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79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D16E8-D2B8-4515-9588-A75CBB5B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5904656" cy="649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DD5261-5837-234E-82CA-1D11F6F02633}"/>
              </a:ext>
            </a:extLst>
          </p:cNvPr>
          <p:cNvSpPr/>
          <p:nvPr/>
        </p:nvSpPr>
        <p:spPr>
          <a:xfrm>
            <a:off x="971600" y="1124744"/>
            <a:ext cx="4176464" cy="30963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4264B-DFB9-EE41-8E51-4D046FDC9EAE}"/>
              </a:ext>
            </a:extLst>
          </p:cNvPr>
          <p:cNvSpPr txBox="1"/>
          <p:nvPr/>
        </p:nvSpPr>
        <p:spPr>
          <a:xfrm>
            <a:off x="7164288" y="2420888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12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baris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C32C2-CEAA-4B42-B239-DA300E3FEB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148064" y="2672916"/>
            <a:ext cx="2016224" cy="409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90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38BB-1307-4249-8E4F-D7239288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5600-2CA9-450B-9610-89094E498C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/>
              <a:t>sepuluh</a:t>
            </a:r>
            <a:r>
              <a:rPr lang="en-US" b="1" dirty="0"/>
              <a:t> </a:t>
            </a:r>
            <a:r>
              <a:rPr lang="en-US" dirty="0" err="1"/>
              <a:t>sepeda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merek3, kecepatan3, gear3 ………………… merek10, kecepatan10, gear10</a:t>
            </a:r>
          </a:p>
          <a:p>
            <a:pPr lvl="1"/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melelahkan</a:t>
            </a:r>
            <a:r>
              <a:rPr lang="en-US" dirty="0"/>
              <a:t>…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object oriented?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gear.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10 object </a:t>
            </a:r>
            <a:r>
              <a:rPr lang="en-US" dirty="0" err="1"/>
              <a:t>sepeda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0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D5D281-F293-3A4E-AFF1-F9EF0F15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449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D5D281-F293-3A4E-AFF1-F9EF0F15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449281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09F301-BA45-BD42-A625-79FDCF9A4B99}"/>
              </a:ext>
            </a:extLst>
          </p:cNvPr>
          <p:cNvSpPr/>
          <p:nvPr/>
        </p:nvSpPr>
        <p:spPr>
          <a:xfrm>
            <a:off x="971600" y="4653136"/>
            <a:ext cx="4176464" cy="1944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0A32-A0D6-8249-9C21-44A6B5CB85C8}"/>
              </a:ext>
            </a:extLst>
          </p:cNvPr>
          <p:cNvSpPr txBox="1"/>
          <p:nvPr/>
        </p:nvSpPr>
        <p:spPr>
          <a:xfrm>
            <a:off x="7173349" y="4594089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6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baris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CA58C-6FF4-8A42-AADB-FFBFCCCFED7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148064" y="5255809"/>
            <a:ext cx="2025285" cy="369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25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2B6-7E4A-46C9-A4B0-7268B211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78B6-B04B-4F57-BB35-52CFC39623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OOP,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gear </a:t>
            </a:r>
            <a:r>
              <a:rPr lang="en-US" dirty="0" err="1"/>
              <a:t>berulang</a:t>
            </a:r>
            <a:r>
              <a:rPr lang="en-US" dirty="0"/>
              <a:t> kali. </a:t>
            </a:r>
          </a:p>
          <a:p>
            <a:r>
              <a:rPr lang="en-US" dirty="0"/>
              <a:t>Kita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943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E7C-16B1-4778-B0F8-514FF4B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0FCB-BDF2-42C9-ACF0-8CD021F875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5.</a:t>
            </a:r>
          </a:p>
          <a:p>
            <a:r>
              <a:rPr lang="en-US" dirty="0" err="1"/>
              <a:t>Tuliskan</a:t>
            </a:r>
            <a:r>
              <a:rPr lang="en-US" dirty="0"/>
              <a:t> state/</a:t>
            </a:r>
            <a:r>
              <a:rPr lang="en-US" dirty="0" err="1"/>
              <a:t>atribut</a:t>
            </a:r>
            <a:r>
              <a:rPr lang="en-US" dirty="0"/>
              <a:t> dan behavior/method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Makin </a:t>
            </a:r>
            <a:r>
              <a:rPr lang="en-US" dirty="0" err="1"/>
              <a:t>banyak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Televisi</a:t>
            </a:r>
            <a:endParaRPr lang="en-US" dirty="0"/>
          </a:p>
          <a:p>
            <a:pPr lvl="1"/>
            <a:r>
              <a:rPr lang="en-US" dirty="0"/>
              <a:t>State:</a:t>
            </a:r>
          </a:p>
          <a:p>
            <a:pPr lvl="2"/>
            <a:r>
              <a:rPr lang="en-US" dirty="0" err="1"/>
              <a:t>Merek</a:t>
            </a:r>
            <a:endParaRPr lang="en-US" dirty="0"/>
          </a:p>
          <a:p>
            <a:pPr lvl="2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lvl="2"/>
            <a:r>
              <a:rPr lang="en-US" dirty="0"/>
              <a:t>Channel</a:t>
            </a:r>
          </a:p>
          <a:p>
            <a:pPr lvl="2"/>
            <a:r>
              <a:rPr lang="en-US" dirty="0"/>
              <a:t>Volume</a:t>
            </a:r>
          </a:p>
          <a:p>
            <a:pPr lvl="1"/>
            <a:r>
              <a:rPr lang="en-US" dirty="0"/>
              <a:t>Behavior:</a:t>
            </a:r>
          </a:p>
          <a:p>
            <a:pPr lvl="2"/>
            <a:r>
              <a:rPr lang="en-US" dirty="0" err="1"/>
              <a:t>Nyalakan</a:t>
            </a:r>
            <a:endParaRPr lang="en-US" dirty="0"/>
          </a:p>
          <a:p>
            <a:pPr lvl="2"/>
            <a:r>
              <a:rPr lang="en-US" dirty="0" err="1"/>
              <a:t>Matikan</a:t>
            </a:r>
            <a:endParaRPr lang="en-US" dirty="0"/>
          </a:p>
          <a:p>
            <a:pPr lvl="2"/>
            <a:r>
              <a:rPr lang="en-US" dirty="0" err="1"/>
              <a:t>Pindah</a:t>
            </a:r>
            <a:r>
              <a:rPr lang="en-US" dirty="0"/>
              <a:t> channel</a:t>
            </a:r>
          </a:p>
          <a:p>
            <a:pPr lvl="2"/>
            <a:r>
              <a:rPr lang="en-US" dirty="0" err="1"/>
              <a:t>Tambah</a:t>
            </a:r>
            <a:r>
              <a:rPr lang="en-US" dirty="0"/>
              <a:t> volume</a:t>
            </a:r>
          </a:p>
          <a:p>
            <a:pPr lvl="2"/>
            <a:r>
              <a:rPr lang="en-US" dirty="0" err="1"/>
              <a:t>Kurangi</a:t>
            </a:r>
            <a:r>
              <a:rPr lang="en-US" dirty="0"/>
              <a:t> volume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Matakuliah</a:t>
            </a:r>
            <a:r>
              <a:rPr lang="en-US" dirty="0"/>
              <a:t> PBO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(2 SKS/4x50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(3 SKS/6x50 </a:t>
            </a:r>
            <a:r>
              <a:rPr lang="en-US" dirty="0" err="1"/>
              <a:t>menit</a:t>
            </a:r>
            <a:r>
              <a:rPr lang="en-US" dirty="0"/>
              <a:t>)</a:t>
            </a:r>
          </a:p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OOP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</a:t>
            </a:r>
          </a:p>
          <a:p>
            <a:r>
              <a:rPr lang="en-US" dirty="0"/>
              <a:t>Software :</a:t>
            </a:r>
          </a:p>
          <a:p>
            <a:pPr lvl="1"/>
            <a:r>
              <a:rPr lang="en-US" dirty="0"/>
              <a:t>JDK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Silabus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67535D-94A8-7749-88B9-E28619E8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4398"/>
              </p:ext>
            </p:extLst>
          </p:nvPr>
        </p:nvGraphicFramePr>
        <p:xfrm>
          <a:off x="899592" y="1691210"/>
          <a:ext cx="4392488" cy="4258071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46761583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08482629"/>
                    </a:ext>
                  </a:extLst>
                </a:gridCol>
              </a:tblGrid>
              <a:tr h="543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Pertemuan</a:t>
                      </a:r>
                      <a:r>
                        <a:rPr lang="en-ID" sz="1400" b="1" dirty="0">
                          <a:effectLst/>
                        </a:rPr>
                        <a:t> </a:t>
                      </a:r>
                      <a:r>
                        <a:rPr lang="en-ID" sz="1400" b="1" dirty="0" err="1">
                          <a:effectLst/>
                        </a:rPr>
                        <a:t>Ke</a:t>
                      </a:r>
                      <a:r>
                        <a:rPr lang="en-ID" sz="1400" b="1" dirty="0">
                          <a:effectLst/>
                        </a:rPr>
                        <a:t>-</a:t>
                      </a:r>
                    </a:p>
                  </a:txBody>
                  <a:tcPr marL="18858" marR="18858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Pembahasan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ctr"/>
                </a:tc>
                <a:extLst>
                  <a:ext uri="{0D108BD9-81ED-4DB2-BD59-A6C34878D82A}">
                    <a16:rowId xmlns:a16="http://schemas.microsoft.com/office/drawing/2014/main" val="3579194865"/>
                  </a:ext>
                </a:extLst>
              </a:tr>
              <a:tr h="2489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Pengantar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Konsep</a:t>
                      </a:r>
                      <a:r>
                        <a:rPr lang="en-ID" sz="1400" dirty="0">
                          <a:effectLst/>
                        </a:rPr>
                        <a:t> Dasar OOP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788422822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2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Class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Object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81297083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3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Enkapsulasi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98754154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4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Relasi</a:t>
                      </a:r>
                      <a:r>
                        <a:rPr lang="en-ID" sz="1400" dirty="0">
                          <a:effectLst/>
                        </a:rPr>
                        <a:t> Class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50889060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5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Kuis 1</a:t>
                      </a:r>
                      <a:endParaRPr lang="en-ID" sz="1400" b="1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46824580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6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Inheritance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90251381"/>
                  </a:ext>
                </a:extLst>
              </a:tr>
              <a:tr h="26025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7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Overriding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Overloading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17215277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8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Ujian</a:t>
                      </a:r>
                      <a:r>
                        <a:rPr lang="en-ID" sz="1400" dirty="0">
                          <a:effectLst/>
                        </a:rPr>
                        <a:t> Tengah Semester (UTS)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24992984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9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Abstract Class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Interface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87411484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10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Polimorfisme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298355790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11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GUI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50017101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12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Java API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20716357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13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Kuis</a:t>
                      </a:r>
                      <a:r>
                        <a:rPr lang="en-ID" sz="1400" dirty="0">
                          <a:effectLst/>
                        </a:rPr>
                        <a:t> 2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47917364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14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GUI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Database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08723789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15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Unit Testing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881032614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16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Tugas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Besar</a:t>
                      </a:r>
                      <a:endParaRPr lang="en-ID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633047375"/>
                  </a:ext>
                </a:extLst>
              </a:tr>
              <a:tr h="2037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17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Ujian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Akhir</a:t>
                      </a:r>
                      <a:r>
                        <a:rPr lang="en-ID" sz="1400" dirty="0">
                          <a:effectLst/>
                        </a:rPr>
                        <a:t> Semester (UAS)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49988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4007196"/>
            <a:ext cx="3749041" cy="863186"/>
          </a:xfrm>
        </p:spPr>
        <p:txBody>
          <a:bodyPr>
            <a:normAutofit/>
          </a:bodyPr>
          <a:lstStyle/>
          <a:p>
            <a:pPr lvl="1"/>
            <a:r>
              <a:rPr lang="hr-HR" sz="2400" b="1" dirty="0"/>
              <a:t>Praktek:</a:t>
            </a:r>
            <a:r>
              <a:rPr lang="hr-HR" sz="24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88475-CB1E-4368-8334-23F20A0EDB66}"/>
              </a:ext>
            </a:extLst>
          </p:cNvPr>
          <p:cNvSpPr txBox="1">
            <a:spLocks/>
          </p:cNvSpPr>
          <p:nvPr/>
        </p:nvSpPr>
        <p:spPr>
          <a:xfrm>
            <a:off x="1043608" y="1844824"/>
            <a:ext cx="30289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it-IT" sz="2400" b="1" dirty="0" err="1"/>
              <a:t>Teori</a:t>
            </a:r>
            <a:r>
              <a:rPr lang="it-IT" sz="2400" b="1" dirty="0"/>
              <a:t>:</a:t>
            </a:r>
            <a:r>
              <a:rPr lang="it-IT" sz="2400" dirty="0"/>
              <a:t> </a:t>
            </a:r>
          </a:p>
          <a:p>
            <a:pPr>
              <a:buFont typeface="Arial"/>
              <a:buChar char="•"/>
            </a:pPr>
            <a:endParaRPr lang="it-IT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68F411-7AAB-994A-A8A9-E68598DD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4077"/>
              </p:ext>
            </p:extLst>
          </p:nvPr>
        </p:nvGraphicFramePr>
        <p:xfrm>
          <a:off x="1043608" y="4547277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51062298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1673604265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3900051612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504984058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1584098638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20295703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3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382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782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20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93397-C0E3-944A-8F76-24C2CCBE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6740"/>
              </p:ext>
            </p:extLst>
          </p:nvPr>
        </p:nvGraphicFramePr>
        <p:xfrm>
          <a:off x="1043608" y="2311001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95652250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4170707620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1112856055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2960188411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4108536622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19579715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6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1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7565465" cy="4023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sz="3200" dirty="0"/>
              <a:t>Horstmann, C. S., &amp; Cornell, G. (2007). </a:t>
            </a:r>
            <a:r>
              <a:rPr lang="id-ID" sz="3200" i="1" dirty="0"/>
              <a:t>Core Java Volume I–Fundamentals, Eighth Edition.</a:t>
            </a:r>
            <a:r>
              <a:rPr lang="id-ID" sz="3200" dirty="0"/>
              <a:t> Network Circle, Santa Clara: Prentice Hall.</a:t>
            </a:r>
            <a:endParaRPr lang="en-US" sz="3200" dirty="0"/>
          </a:p>
          <a:p>
            <a:pPr algn="just"/>
            <a:r>
              <a:rPr lang="id-ID" sz="3200" dirty="0"/>
              <a:t>Horstmann, C. S., &amp; Cornell, G. (2008). </a:t>
            </a:r>
            <a:r>
              <a:rPr lang="id-ID" sz="3200" i="1" dirty="0"/>
              <a:t>Core Java Volume II–Advanced Features, Eighth Edition.</a:t>
            </a:r>
            <a:r>
              <a:rPr lang="id-ID" sz="3200" dirty="0"/>
              <a:t> Network Circle, Santa Clara: Prentice Hall.</a:t>
            </a:r>
          </a:p>
          <a:p>
            <a:pPr algn="just"/>
            <a:r>
              <a:rPr lang="en-US" sz="2000" dirty="0">
                <a:hlinkClick r:id="rId2"/>
              </a:rPr>
              <a:t>https://www.javatpoint.com/java-oops-concepts</a:t>
            </a:r>
            <a:endParaRPr lang="en-US" sz="2400" dirty="0"/>
          </a:p>
          <a:p>
            <a:pPr algn="just"/>
            <a:r>
              <a:rPr lang="en-US" sz="2400" dirty="0" err="1"/>
              <a:t>Dapat</a:t>
            </a:r>
            <a:r>
              <a:rPr lang="en-US" sz="2400" dirty="0"/>
              <a:t> di download di </a:t>
            </a:r>
            <a:r>
              <a:rPr lang="de-DE" sz="2400" dirty="0"/>
              <a:t>http://</a:t>
            </a:r>
            <a:r>
              <a:rPr lang="de-DE" sz="2400" dirty="0" err="1"/>
              <a:t>libgen.io</a:t>
            </a:r>
            <a:r>
              <a:rPr lang="de-DE" sz="2400" dirty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2819400"/>
            <a:ext cx="23455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Pemrograman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</a:p>
          <a:p>
            <a:pPr algn="ctr"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Struktural</a:t>
            </a:r>
            <a:endParaRPr lang="en-US" sz="2800" b="1" kern="0" dirty="0">
              <a:solidFill>
                <a:srgbClr val="FFAF26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5486" y="2819400"/>
            <a:ext cx="29482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Pemrograman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</a:p>
          <a:p>
            <a:pPr algn="ctr"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Berorientasi</a:t>
            </a:r>
            <a:r>
              <a:rPr lang="en-US" sz="2800" b="1" kern="0" dirty="0">
                <a:solidFill>
                  <a:srgbClr val="F1F1F1"/>
                </a:solidFill>
                <a:latin typeface="Oswald"/>
                <a:cs typeface="Arial"/>
                <a:sym typeface="Oswald"/>
              </a:rPr>
              <a:t> </a:t>
            </a: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Objek</a:t>
            </a:r>
            <a:endParaRPr lang="en-US" sz="2800" b="1" kern="0" dirty="0">
              <a:solidFill>
                <a:srgbClr val="F1F1F1"/>
              </a:solidFill>
              <a:latin typeface="Oswald"/>
              <a:cs typeface="Arial"/>
              <a:sym typeface="Oswa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034843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1F1F1"/>
              </a:buClr>
              <a:buSzPts val="2800"/>
            </a:pPr>
            <a:r>
              <a:rPr lang="en-US" sz="2800" b="1" kern="0" dirty="0" err="1">
                <a:solidFill>
                  <a:srgbClr val="F1F1F1"/>
                </a:solidFill>
                <a:latin typeface="Oswald"/>
                <a:cs typeface="Arial"/>
                <a:sym typeface="Oswald"/>
              </a:rPr>
              <a:t>Vs</a:t>
            </a:r>
            <a:endParaRPr lang="en-US" sz="2800" b="1" kern="0" dirty="0">
              <a:solidFill>
                <a:srgbClr val="FFAF26"/>
              </a:solidFill>
              <a:latin typeface="Oswald"/>
              <a:cs typeface="Arial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3013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>
            <a:spLocks noGrp="1"/>
          </p:cNvSpPr>
          <p:nvPr>
            <p:ph type="title"/>
          </p:nvPr>
        </p:nvSpPr>
        <p:spPr>
          <a:xfrm>
            <a:off x="1524000" y="2133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000" dirty="0"/>
              <a:t>—</a:t>
            </a:r>
            <a:r>
              <a:rPr lang="en" dirty="0"/>
              <a:t> PEMROGRAMAN </a:t>
            </a:r>
            <a:r>
              <a:rPr lang="en" dirty="0">
                <a:solidFill>
                  <a:schemeClr val="accent3"/>
                </a:solidFill>
              </a:rPr>
              <a:t>STRUKTURAL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1"/>
          </p:nvPr>
        </p:nvSpPr>
        <p:spPr>
          <a:xfrm>
            <a:off x="1458150" y="2399550"/>
            <a:ext cx="6227700" cy="22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dirty="0"/>
              <a:t>“Paradigma pemrograman dengan konsep bahwa program merupakan serangkaian instruksi yang dieksekusi”</a:t>
            </a:r>
          </a:p>
        </p:txBody>
      </p:sp>
      <p:sp>
        <p:nvSpPr>
          <p:cNvPr id="797" name="Google Shape;797;p40"/>
          <p:cNvSpPr/>
          <p:nvPr/>
        </p:nvSpPr>
        <p:spPr>
          <a:xfrm>
            <a:off x="-19350" y="3580651"/>
            <a:ext cx="2032875" cy="2381375"/>
          </a:xfrm>
          <a:custGeom>
            <a:avLst/>
            <a:gdLst/>
            <a:ahLst/>
            <a:cxnLst/>
            <a:rect l="l" t="t" r="r" b="b"/>
            <a:pathLst>
              <a:path w="81315" h="95255" extrusionOk="0">
                <a:moveTo>
                  <a:pt x="0" y="0"/>
                </a:moveTo>
                <a:cubicBezTo>
                  <a:pt x="10260" y="2569"/>
                  <a:pt x="23355" y="9624"/>
                  <a:pt x="24523" y="20136"/>
                </a:cubicBezTo>
                <a:cubicBezTo>
                  <a:pt x="25157" y="25841"/>
                  <a:pt x="21462" y="31233"/>
                  <a:pt x="20651" y="36915"/>
                </a:cubicBezTo>
                <a:cubicBezTo>
                  <a:pt x="19456" y="45286"/>
                  <a:pt x="20998" y="54933"/>
                  <a:pt x="26072" y="61697"/>
                </a:cubicBezTo>
                <a:cubicBezTo>
                  <a:pt x="36055" y="75006"/>
                  <a:pt x="57268" y="73277"/>
                  <a:pt x="72796" y="79250"/>
                </a:cubicBezTo>
                <a:cubicBezTo>
                  <a:pt x="78437" y="81420"/>
                  <a:pt x="79397" y="89524"/>
                  <a:pt x="81315" y="9525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008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umbar Spinal Stenosis Breakthrough by Slidesgo">
  <a:themeElements>
    <a:clrScheme name="Simple Light">
      <a:dk1>
        <a:srgbClr val="FFFFFF"/>
      </a:dk1>
      <a:lt1>
        <a:srgbClr val="F1F1F1"/>
      </a:lt1>
      <a:dk2>
        <a:srgbClr val="7096B3"/>
      </a:dk2>
      <a:lt2>
        <a:srgbClr val="4679A0"/>
      </a:lt2>
      <a:accent1>
        <a:srgbClr val="FFE599"/>
      </a:accent1>
      <a:accent2>
        <a:srgbClr val="C7666B"/>
      </a:accent2>
      <a:accent3>
        <a:srgbClr val="FFAF26"/>
      </a:accent3>
      <a:accent4>
        <a:srgbClr val="E58200"/>
      </a:accent4>
      <a:accent5>
        <a:srgbClr val="F0C0B4"/>
      </a:accent5>
      <a:accent6>
        <a:srgbClr val="424243"/>
      </a:accent6>
      <a:hlink>
        <a:srgbClr val="F1F1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6617</TotalTime>
  <Words>893</Words>
  <Application>Microsoft Office PowerPoint</Application>
  <PresentationFormat>On-screen Show (4:3)</PresentationFormat>
  <Paragraphs>243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Barlow</vt:lpstr>
      <vt:lpstr>Calibri</vt:lpstr>
      <vt:lpstr>Cambria</vt:lpstr>
      <vt:lpstr>Century Schoolbook</vt:lpstr>
      <vt:lpstr>Comfortaa</vt:lpstr>
      <vt:lpstr>Oswald</vt:lpstr>
      <vt:lpstr>Tw Cen MT</vt:lpstr>
      <vt:lpstr>Wingdings</vt:lpstr>
      <vt:lpstr>Wingdings 2</vt:lpstr>
      <vt:lpstr>Median</vt:lpstr>
      <vt:lpstr>Lumbar Spinal Stenosis Breakthrough by Slidesgo</vt:lpstr>
      <vt:lpstr>1_Lumbar Spinal Stenosis Breakthrough by Slidesgo</vt:lpstr>
      <vt:lpstr>Pemrograman Berorientasi Object</vt:lpstr>
      <vt:lpstr>Rules</vt:lpstr>
      <vt:lpstr>Outline</vt:lpstr>
      <vt:lpstr>Matakuliah PBO</vt:lpstr>
      <vt:lpstr>Silabus</vt:lpstr>
      <vt:lpstr>Komponen Penilaian</vt:lpstr>
      <vt:lpstr>Referensi</vt:lpstr>
      <vt:lpstr>PowerPoint Presentation</vt:lpstr>
      <vt:lpstr>— PEMROGRAMAN STRUKTURAL</vt:lpstr>
      <vt:lpstr>— PEMROGRAMAN STRUKTURAL</vt:lpstr>
      <vt:lpstr>PEMROGRAMAN PROSEDURAL</vt:lpstr>
      <vt:lpstr>— PEMROGRAMAN BERORIENTASI OBJEK </vt:lpstr>
      <vt:lpstr>Konsep OOP</vt:lpstr>
      <vt:lpstr>CLASS &amp; OBJECT</vt:lpstr>
      <vt:lpstr>— OBJEK</vt:lpstr>
      <vt:lpstr>SISTEM INFORMASI AKADEMIK</vt:lpstr>
      <vt:lpstr>SISTEM INFORMASI AKADEMIK</vt:lpstr>
      <vt:lpstr>PowerPoint Presentation</vt:lpstr>
      <vt:lpstr>PowerPoint Presentation</vt:lpstr>
      <vt:lpstr>PowerPoint Presentation</vt:lpstr>
      <vt:lpstr>PowerPoint Presentation</vt:lpstr>
      <vt:lpstr>SISTEM INFORMASI AKADEMIK</vt:lpstr>
      <vt:lpstr>— CLASS</vt:lpstr>
      <vt:lpstr>— OBJECT</vt:lpstr>
      <vt:lpstr>Class Donat</vt:lpstr>
      <vt:lpstr>Class Rumah</vt:lpstr>
      <vt:lpstr>Objek Oriented vs Struktural</vt:lpstr>
      <vt:lpstr>Objek Oriented vs Struktural</vt:lpstr>
      <vt:lpstr>PowerPoint Presentation</vt:lpstr>
      <vt:lpstr>PowerPoint Presentation</vt:lpstr>
      <vt:lpstr>Objek Oriented vs Struktural</vt:lpstr>
      <vt:lpstr>PowerPoint Presentation</vt:lpstr>
      <vt:lpstr>PowerPoint Presentation</vt:lpstr>
      <vt:lpstr>Objek Oriented vs Struktural</vt:lpstr>
      <vt:lpstr>PowerPoint Presentation</vt:lpstr>
      <vt:lpstr>PowerPoint Presentation</vt:lpstr>
      <vt:lpstr>Objek Oriented vs Struktural</vt:lpstr>
      <vt:lpstr>Latihan</vt:lpstr>
    </vt:vector>
  </TitlesOfParts>
  <Company>imam's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Pert 1</dc:title>
  <dc:creator>lenovo</dc:creator>
  <cp:lastModifiedBy>Vit Zuraida</cp:lastModifiedBy>
  <cp:revision>255</cp:revision>
  <dcterms:created xsi:type="dcterms:W3CDTF">2010-03-15T04:49:00Z</dcterms:created>
  <dcterms:modified xsi:type="dcterms:W3CDTF">2022-08-30T06:29:49Z</dcterms:modified>
</cp:coreProperties>
</file>