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8" r:id="rId2"/>
    <p:sldId id="289" r:id="rId3"/>
    <p:sldId id="291" r:id="rId4"/>
    <p:sldId id="290" r:id="rId5"/>
    <p:sldId id="292" r:id="rId6"/>
    <p:sldId id="293" r:id="rId7"/>
    <p:sldId id="295" r:id="rId8"/>
    <p:sldId id="298" r:id="rId9"/>
    <p:sldId id="270" r:id="rId10"/>
    <p:sldId id="275" r:id="rId11"/>
    <p:sldId id="274" r:id="rId12"/>
    <p:sldId id="273" r:id="rId13"/>
    <p:sldId id="276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10/31/2022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10/31/2022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Tim Ajar PBO – JTI Polinema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2962-9BC1-4DBD-8F08-6CD648B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A57D-FDCE-4152-975E-DFBCE1E1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(</a:t>
            </a:r>
            <a:r>
              <a:rPr lang="en-ID" i="1" dirty="0"/>
              <a:t>body</a:t>
            </a:r>
            <a:r>
              <a:rPr lang="en-ID" dirty="0"/>
              <a:t>)</a:t>
            </a:r>
          </a:p>
          <a:p>
            <a:r>
              <a:rPr lang="en-ID" i="1" dirty="0"/>
              <a:t>Abstract method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keyword  </a:t>
            </a:r>
            <a:r>
              <a:rPr lang="en-ID" b="1" i="1" dirty="0"/>
              <a:t>abstract</a:t>
            </a:r>
            <a:endParaRPr lang="en-ID" i="1" dirty="0"/>
          </a:p>
          <a:p>
            <a:r>
              <a:rPr lang="en-ID" dirty="0"/>
              <a:t>Abstract method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detail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melakukannya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578-2FFA-49E4-9F4F-DBE85F6F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EA9-A55C-4686-B3BB-E726E6DB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2501567"/>
          </a:xfrm>
        </p:spPr>
        <p:txBody>
          <a:bodyPr/>
          <a:lstStyle/>
          <a:p>
            <a:r>
              <a:rPr lang="id-ID" dirty="0"/>
              <a:t>Untuk mendeklarasikan abstract class: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&lt;modifier&gt;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&lt;NamaClass&gt;</a:t>
            </a:r>
          </a:p>
          <a:p>
            <a:r>
              <a:rPr lang="id-ID" dirty="0"/>
              <a:t>Untuk mendeklarasikan abstract</a:t>
            </a:r>
            <a:r>
              <a:rPr lang="en-US" dirty="0"/>
              <a:t> </a:t>
            </a:r>
            <a:r>
              <a:rPr lang="id-ID" dirty="0"/>
              <a:t>method: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&lt;modifier&gt;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&lt;nama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/>
              <a:t>Contoh: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1" y="4523581"/>
            <a:ext cx="5694713" cy="14708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96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644-58C7-4DD7-8276-B484DD5C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NOTASI CLASS DIAGRAM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1170-7947-4C8B-BD88-D912CED0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96" y="2262281"/>
            <a:ext cx="5320080" cy="4129375"/>
          </a:xfrm>
        </p:spPr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id-ID" dirty="0"/>
              <a:t>dengan notasi </a:t>
            </a:r>
            <a:r>
              <a:rPr lang="en-US" i="1" dirty="0"/>
              <a:t>concrete class</a:t>
            </a:r>
            <a:endParaRPr lang="id-ID" i="1" dirty="0"/>
          </a:p>
          <a:p>
            <a:r>
              <a:rPr lang="id-ID" dirty="0"/>
              <a:t>Nama kelas dicetak miring atau ditambah anotasi </a:t>
            </a:r>
            <a:r>
              <a:rPr lang="en-US" dirty="0"/>
              <a:t>&lt;&lt;</a:t>
            </a:r>
            <a:r>
              <a:rPr lang="id-ID" dirty="0"/>
              <a:t>abstract</a:t>
            </a:r>
            <a:r>
              <a:rPr lang="en-US" dirty="0"/>
              <a:t>&gt;&gt;</a:t>
            </a:r>
            <a:r>
              <a:rPr lang="id-ID" dirty="0"/>
              <a:t> 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id-ID" dirty="0"/>
              <a:t>na</a:t>
            </a:r>
            <a:r>
              <a:rPr lang="en-US" dirty="0"/>
              <a:t>ma </a:t>
            </a:r>
            <a:r>
              <a:rPr lang="en-US" dirty="0" err="1"/>
              <a:t>kelas</a:t>
            </a:r>
            <a:endParaRPr lang="id-ID" dirty="0"/>
          </a:p>
          <a:p>
            <a:r>
              <a:rPr lang="en-US" dirty="0"/>
              <a:t>Abstract method juga </a:t>
            </a:r>
            <a:r>
              <a:rPr lang="en-US" dirty="0" err="1"/>
              <a:t>dicetak</a:t>
            </a:r>
            <a:r>
              <a:rPr lang="en-US" dirty="0"/>
              <a:t> miring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25" y="2262281"/>
            <a:ext cx="4936575" cy="3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714-8C69-4CA1-8F4B-D5AA153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Penggunaan</a:t>
            </a:r>
            <a:r>
              <a:rPr lang="en-GB" dirty="0"/>
              <a:t> Abstract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C49F-3273-4B56-8F78-DE250C86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eaLnBrk="1" hangingPunct="1"/>
            <a:r>
              <a:rPr lang="en-US" altLang="en-US" sz="2000" dirty="0"/>
              <a:t>Abstract class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diinstansiasi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objectnya</a:t>
            </a:r>
            <a:r>
              <a:rPr lang="en-US" altLang="en-US" sz="2000" dirty="0"/>
              <a:t>)</a:t>
            </a:r>
          </a:p>
          <a:p>
            <a:pPr marL="623888"/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berikut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memunculkan</a:t>
            </a:r>
            <a:r>
              <a:rPr lang="en-US" altLang="en-US" sz="2000" dirty="0"/>
              <a:t> compilation error “</a:t>
            </a:r>
            <a:r>
              <a:rPr lang="en-US" altLang="en-US" sz="2000" i="1" dirty="0" err="1">
                <a:solidFill>
                  <a:srgbClr val="C00000"/>
                </a:solidFill>
              </a:rPr>
              <a:t>Hewan</a:t>
            </a:r>
            <a:r>
              <a:rPr lang="en-US" altLang="en-US" sz="2000" i="1" dirty="0">
                <a:solidFill>
                  <a:srgbClr val="C00000"/>
                </a:solidFill>
              </a:rPr>
              <a:t> is abstract; cannot be instantiated</a:t>
            </a:r>
            <a:r>
              <a:rPr lang="en-US" altLang="en-US" sz="2000" dirty="0"/>
              <a:t>”</a:t>
            </a:r>
          </a:p>
          <a:p>
            <a:pPr marL="1160463" lvl="3" indent="0" eaLnBrk="1" hangingPunct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Hewan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hewan1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Hewan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23888" eaLnBrk="1" hangingPunct="1"/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menggunakan</a:t>
            </a:r>
            <a:r>
              <a:rPr lang="en-US" altLang="en-US" sz="2000" dirty="0"/>
              <a:t> </a:t>
            </a:r>
            <a:r>
              <a:rPr lang="en-US" altLang="en-US" sz="2000" i="1" dirty="0"/>
              <a:t>abstract class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dibuat</a:t>
            </a:r>
            <a:r>
              <a:rPr lang="en-US" altLang="en-US" sz="2000" dirty="0"/>
              <a:t> concrete class yang </a:t>
            </a:r>
            <a:r>
              <a:rPr lang="en-US" altLang="en-US" sz="2000" dirty="0" err="1"/>
              <a:t>meng</a:t>
            </a:r>
            <a:r>
              <a:rPr lang="en-US" altLang="en-US" sz="2000" dirty="0"/>
              <a:t>-extend </a:t>
            </a:r>
            <a:r>
              <a:rPr lang="en-US" altLang="en-US" sz="2000" i="1" dirty="0"/>
              <a:t>abstract class </a:t>
            </a:r>
            <a:r>
              <a:rPr lang="en-US" altLang="en-US" sz="2000" dirty="0" err="1"/>
              <a:t>tersebut</a:t>
            </a:r>
            <a:endParaRPr lang="en-US" altLang="en-US" sz="2000" dirty="0"/>
          </a:p>
          <a:p>
            <a:pPr marL="1081088" lvl="1"/>
            <a:r>
              <a:rPr lang="en-US" altLang="en-US" sz="1600" dirty="0"/>
              <a:t>concrete class </a:t>
            </a:r>
            <a:r>
              <a:rPr lang="en-US" altLang="en-US" sz="1600" dirty="0" err="1"/>
              <a:t>menggunakan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rgbClr val="002D99"/>
                </a:solidFill>
              </a:rPr>
              <a:t>extends</a:t>
            </a:r>
            <a:r>
              <a:rPr lang="en-US" altLang="en-US" sz="1600" dirty="0"/>
              <a:t> keyword</a:t>
            </a:r>
          </a:p>
          <a:p>
            <a:pPr marL="1081088" lvl="1"/>
            <a:r>
              <a:rPr lang="en-US" altLang="en-US" sz="1600" dirty="0"/>
              <a:t>concrete class </a:t>
            </a:r>
            <a:r>
              <a:rPr lang="en-US" altLang="en-US" sz="1600" dirty="0" err="1"/>
              <a:t>harus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mengimplementasi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semua</a:t>
            </a:r>
            <a:r>
              <a:rPr lang="en-US" altLang="en-US" sz="1600" dirty="0"/>
              <a:t> abstract method</a:t>
            </a:r>
          </a:p>
          <a:p>
            <a:pPr marL="623888"/>
            <a:r>
              <a:rPr lang="en-US" altLang="en-US" sz="1800" dirty="0"/>
              <a:t>Class yang </a:t>
            </a:r>
            <a:r>
              <a:rPr lang="en-US" altLang="en-US" sz="1800" dirty="0" err="1"/>
              <a:t>menge</a:t>
            </a:r>
            <a:r>
              <a:rPr lang="en-US" altLang="en-US" sz="1800" dirty="0"/>
              <a:t>-extend abstract class </a:t>
            </a:r>
            <a:r>
              <a:rPr lang="en-US" altLang="en-US" sz="1800" dirty="0" err="1"/>
              <a:t>tetapi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mengimplementasi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seluruh</a:t>
            </a:r>
            <a:r>
              <a:rPr lang="en-US" altLang="en-US" sz="1800" dirty="0"/>
              <a:t> abstract method </a:t>
            </a:r>
            <a:r>
              <a:rPr lang="en-US" altLang="en-US" sz="1800" dirty="0" err="1"/>
              <a:t>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dideklarasikan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sebagai</a:t>
            </a:r>
            <a:r>
              <a:rPr lang="en-US" altLang="en-US" sz="1800" dirty="0"/>
              <a:t> abstract class juga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69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7FD6-9E7C-424D-8634-2F24C23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Kapan Abstract Class </a:t>
            </a:r>
            <a:r>
              <a:rPr lang="en-ID" dirty="0" err="1"/>
              <a:t>digunakan</a:t>
            </a:r>
            <a:r>
              <a:rPr lang="en-ID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1FEA-7895-434E-B850-09E58D07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Abstract class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class </a:t>
            </a:r>
            <a:r>
              <a:rPr lang="en-ID" dirty="0" err="1"/>
              <a:t>diinstansiasi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objeknya</a:t>
            </a:r>
            <a:endParaRPr lang="en-ID" dirty="0"/>
          </a:p>
          <a:p>
            <a:r>
              <a:rPr lang="en-ID" dirty="0"/>
              <a:t>Abstract class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/guideline/superclass </a:t>
            </a:r>
            <a:r>
              <a:rPr lang="en-ID" dirty="0" err="1"/>
              <a:t>pada</a:t>
            </a:r>
            <a:r>
              <a:rPr lang="en-ID" dirty="0"/>
              <a:t> class </a:t>
            </a:r>
            <a:r>
              <a:rPr lang="en-ID" dirty="0" err="1"/>
              <a:t>hierarki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Abstract class juga </a:t>
            </a:r>
            <a:r>
              <a:rPr lang="en-ID" dirty="0" err="1"/>
              <a:t>memaksa</a:t>
            </a:r>
            <a:r>
              <a:rPr lang="en-ID" dirty="0"/>
              <a:t> subclass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abstract method</a:t>
            </a:r>
          </a:p>
          <a:p>
            <a:pPr lvl="1"/>
            <a:r>
              <a:rPr lang="en-ID" dirty="0"/>
              <a:t>Abstract method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method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superclass </a:t>
            </a:r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46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F84-92E6-4D44-B49A-1D9D71F3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74EC-AA14-432E-B36E-CF02ADFE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Cari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abstract class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gambarkan</a:t>
            </a:r>
            <a:r>
              <a:rPr lang="en-GB" dirty="0"/>
              <a:t> UML class </a:t>
            </a:r>
            <a:r>
              <a:rPr lang="en-GB" dirty="0" err="1"/>
              <a:t>diagramnya</a:t>
            </a:r>
            <a:r>
              <a:rPr lang="en-GB" dirty="0"/>
              <a:t> (</a:t>
            </a:r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bangun</a:t>
            </a:r>
            <a:r>
              <a:rPr lang="en-GB" dirty="0"/>
              <a:t> </a:t>
            </a:r>
            <a:r>
              <a:rPr lang="en-GB" dirty="0" err="1"/>
              <a:t>datar</a:t>
            </a:r>
            <a:r>
              <a:rPr lang="en-GB" dirty="0"/>
              <a:t> dan </a:t>
            </a:r>
            <a:r>
              <a:rPr lang="en-GB" dirty="0" err="1"/>
              <a:t>bangun</a:t>
            </a:r>
            <a:r>
              <a:rPr lang="en-GB" dirty="0"/>
              <a:t> </a:t>
            </a:r>
            <a:r>
              <a:rPr lang="en-GB" dirty="0" err="1"/>
              <a:t>ruang</a:t>
            </a:r>
            <a:r>
              <a:rPr lang="en-GB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31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2611"/>
              </p:ext>
            </p:extLst>
          </p:nvPr>
        </p:nvGraphicFramePr>
        <p:xfrm>
          <a:off x="874059" y="1264022"/>
          <a:ext cx="2837330" cy="174833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837330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Karyawan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nama:String</a:t>
                      </a:r>
                      <a:endParaRPr lang="en-US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nip: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</a:t>
                      </a:r>
                      <a:r>
                        <a:rPr lang="en-US" sz="1600" baseline="0" dirty="0" err="1"/>
                        <a:t>alamat</a:t>
                      </a:r>
                      <a:r>
                        <a:rPr lang="en-US" sz="1600" baseline="0" dirty="0"/>
                        <a:t>: String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isiPresensi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ajukanIzinAbsen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>
            <a:off x="2108293" y="3017439"/>
            <a:ext cx="414338" cy="27146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03125"/>
              </p:ext>
            </p:extLst>
          </p:nvPr>
        </p:nvGraphicFramePr>
        <p:xfrm>
          <a:off x="926259" y="4152782"/>
          <a:ext cx="2785130" cy="108793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785130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Dosen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nidn</a:t>
                      </a:r>
                      <a:r>
                        <a:rPr lang="en-US" sz="1600" dirty="0"/>
                        <a:t>: String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ajukanIzinAbsen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>
            <a:off x="2315462" y="3288902"/>
            <a:ext cx="3362" cy="8638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6" y="4270174"/>
            <a:ext cx="5989296" cy="970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39" y="2215623"/>
            <a:ext cx="6028651" cy="796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ight Arrow 14"/>
          <p:cNvSpPr/>
          <p:nvPr/>
        </p:nvSpPr>
        <p:spPr>
          <a:xfrm>
            <a:off x="4047565" y="2613992"/>
            <a:ext cx="820270" cy="290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09617" y="4923254"/>
            <a:ext cx="820270" cy="290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7187"/>
              </p:ext>
            </p:extLst>
          </p:nvPr>
        </p:nvGraphicFramePr>
        <p:xfrm>
          <a:off x="3229567" y="325300"/>
          <a:ext cx="2837330" cy="22360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837330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Hewan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berat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double</a:t>
                      </a:r>
                      <a:endParaRPr lang="en-US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makanan</a:t>
                      </a:r>
                      <a:r>
                        <a:rPr lang="en-US" sz="1600" baseline="0" dirty="0"/>
                        <a:t>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habitat: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</a:t>
                      </a:r>
                      <a:r>
                        <a:rPr lang="en-US" sz="1600" baseline="0" dirty="0" err="1"/>
                        <a:t>umur</a:t>
                      </a:r>
                      <a:r>
                        <a:rPr lang="en-US" sz="1600" baseline="0" dirty="0"/>
                        <a:t>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baseline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bertambahUmur</a:t>
                      </a:r>
                      <a:r>
                        <a:rPr lang="en-US" sz="1600" dirty="0"/>
                        <a:t>():</a:t>
                      </a:r>
                      <a:r>
                        <a:rPr lang="en-US" sz="1600" baseline="0" dirty="0"/>
                        <a:t> void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3389709">
            <a:off x="4235362" y="2575019"/>
            <a:ext cx="243478" cy="134015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01177"/>
              </p:ext>
            </p:extLst>
          </p:nvPr>
        </p:nvGraphicFramePr>
        <p:xfrm>
          <a:off x="1750854" y="3480296"/>
          <a:ext cx="2054084" cy="12962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Lebah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kasta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String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2777896" y="2679015"/>
            <a:ext cx="1523332" cy="801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10368"/>
              </p:ext>
            </p:extLst>
          </p:nvPr>
        </p:nvGraphicFramePr>
        <p:xfrm>
          <a:off x="5437760" y="3480296"/>
          <a:ext cx="2054084" cy="12962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Ular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berbisa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rot="18573165">
            <a:off x="4406204" y="2579528"/>
            <a:ext cx="243478" cy="1460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3"/>
            <a:endCxn id="17" idx="0"/>
          </p:cNvCxnSpPr>
          <p:nvPr/>
        </p:nvCxnSpPr>
        <p:spPr>
          <a:xfrm>
            <a:off x="4584258" y="2699075"/>
            <a:ext cx="1880544" cy="781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44" y="5204910"/>
            <a:ext cx="442912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25" y="1346375"/>
            <a:ext cx="1895475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8" name="Right Arrow 47"/>
          <p:cNvSpPr/>
          <p:nvPr/>
        </p:nvSpPr>
        <p:spPr>
          <a:xfrm>
            <a:off x="6153629" y="1691482"/>
            <a:ext cx="820270" cy="290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221595" y="1058725"/>
            <a:ext cx="2679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i="1" dirty="0"/>
              <a:t>abstract method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Akibatnya</a:t>
            </a:r>
            <a:r>
              <a:rPr lang="en-US" dirty="0"/>
              <a:t> class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i="1" dirty="0"/>
              <a:t>abstract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9" y="5157285"/>
            <a:ext cx="4229100" cy="126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17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5055673" y="2967291"/>
            <a:ext cx="820270" cy="290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5642" y="661522"/>
            <a:ext cx="366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Class/Concrete 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371" y="661522"/>
            <a:ext cx="366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Abstract 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42" y="5346675"/>
            <a:ext cx="3712066" cy="744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85" y="5346675"/>
            <a:ext cx="4064980" cy="744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5" y="5417015"/>
            <a:ext cx="609524" cy="6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08" y="5368253"/>
            <a:ext cx="647619" cy="647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985" y="1456218"/>
            <a:ext cx="4064980" cy="3232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154" y="1456218"/>
            <a:ext cx="3097587" cy="3698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7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4" y="1954896"/>
            <a:ext cx="577215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6" y="2442210"/>
            <a:ext cx="733425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71" y="3572242"/>
            <a:ext cx="73342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68" y="4088130"/>
            <a:ext cx="733425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27" y="3220989"/>
            <a:ext cx="65722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12" y="4906694"/>
            <a:ext cx="65722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063482"/>
            <a:ext cx="657225" cy="4667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965001" y="4964430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Lebah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02471" y="4964430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Ular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82864" y="2152357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Hewan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6" y="4785885"/>
            <a:ext cx="1200318" cy="819264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Superclass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97" y="1586718"/>
            <a:ext cx="3705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4" y="1954896"/>
            <a:ext cx="577215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6" y="2442210"/>
            <a:ext cx="733425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71" y="3572242"/>
            <a:ext cx="73342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68" y="4088130"/>
            <a:ext cx="733425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27" y="3220989"/>
            <a:ext cx="65722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12" y="4906694"/>
            <a:ext cx="65722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063482"/>
            <a:ext cx="657225" cy="4667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965001" y="4964430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Lebah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02471" y="4964430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Ular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82864" y="2152357"/>
            <a:ext cx="1716409" cy="57970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new </a:t>
            </a:r>
            <a:r>
              <a:rPr lang="en-US" b="1" dirty="0" err="1">
                <a:solidFill>
                  <a:schemeClr val="bg2"/>
                </a:solidFill>
              </a:rPr>
              <a:t>Hewan</a:t>
            </a:r>
            <a:r>
              <a:rPr lang="en-US" b="1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Superclass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19" y="2035861"/>
            <a:ext cx="812698" cy="812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94" y="1585765"/>
            <a:ext cx="3705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00908"/>
              </p:ext>
            </p:extLst>
          </p:nvPr>
        </p:nvGraphicFramePr>
        <p:xfrm>
          <a:off x="4833283" y="2155955"/>
          <a:ext cx="2837330" cy="22360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837330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Hewan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berat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double</a:t>
                      </a:r>
                      <a:endParaRPr lang="en-US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makanan</a:t>
                      </a:r>
                      <a:r>
                        <a:rPr lang="en-US" sz="1600" baseline="0" dirty="0"/>
                        <a:t>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habitat: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</a:t>
                      </a:r>
                      <a:r>
                        <a:rPr lang="en-US" sz="1600" baseline="0" dirty="0" err="1"/>
                        <a:t>umur</a:t>
                      </a:r>
                      <a:r>
                        <a:rPr lang="en-US" sz="1600" baseline="0" dirty="0"/>
                        <a:t>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baseline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bertambahUmur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3389709">
            <a:off x="5839078" y="4419121"/>
            <a:ext cx="243478" cy="134015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73336"/>
              </p:ext>
            </p:extLst>
          </p:nvPr>
        </p:nvGraphicFramePr>
        <p:xfrm>
          <a:off x="1807124" y="5324398"/>
          <a:ext cx="2054084" cy="128524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063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Lebah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kasta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String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2834166" y="4523117"/>
            <a:ext cx="3070778" cy="8012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63808"/>
              </p:ext>
            </p:extLst>
          </p:nvPr>
        </p:nvGraphicFramePr>
        <p:xfrm>
          <a:off x="5108511" y="5310369"/>
          <a:ext cx="2054084" cy="12962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Ular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berbisa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rot="18573165">
            <a:off x="6229848" y="4423529"/>
            <a:ext cx="209944" cy="167182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3"/>
            <a:endCxn id="18" idx="0"/>
          </p:cNvCxnSpPr>
          <p:nvPr/>
        </p:nvCxnSpPr>
        <p:spPr>
          <a:xfrm>
            <a:off x="6399272" y="4560350"/>
            <a:ext cx="3062720" cy="7640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Superclass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26673"/>
              </p:ext>
            </p:extLst>
          </p:nvPr>
        </p:nvGraphicFramePr>
        <p:xfrm>
          <a:off x="8434950" y="5324398"/>
          <a:ext cx="2054084" cy="108793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LabaLaba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berbisa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19" name="Isosceles Triangle 18"/>
          <p:cNvSpPr/>
          <p:nvPr/>
        </p:nvSpPr>
        <p:spPr>
          <a:xfrm rot="10800000" flipH="1" flipV="1">
            <a:off x="6018292" y="4428697"/>
            <a:ext cx="228600" cy="228600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9" idx="3"/>
            <a:endCxn id="17" idx="0"/>
          </p:cNvCxnSpPr>
          <p:nvPr/>
        </p:nvCxnSpPr>
        <p:spPr>
          <a:xfrm>
            <a:off x="6132592" y="4657297"/>
            <a:ext cx="2961" cy="6530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30" y="5330600"/>
            <a:ext cx="609524" cy="6095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80453" y="3097937"/>
            <a:ext cx="282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Concrete class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memaksa</a:t>
            </a:r>
            <a:r>
              <a:rPr lang="en-US" b="1" dirty="0"/>
              <a:t> </a:t>
            </a:r>
            <a:r>
              <a:rPr lang="en-US" dirty="0"/>
              <a:t>subclass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mengimpelementasikan</a:t>
            </a:r>
            <a:r>
              <a:rPr lang="en-US" dirty="0"/>
              <a:t> method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1254"/>
              </p:ext>
            </p:extLst>
          </p:nvPr>
        </p:nvGraphicFramePr>
        <p:xfrm>
          <a:off x="4833283" y="2155955"/>
          <a:ext cx="2837330" cy="22360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837330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/>
                        <a:t>Hewan</a:t>
                      </a:r>
                      <a:endParaRPr lang="en-US" sz="1600" b="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berat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double</a:t>
                      </a:r>
                      <a:endParaRPr lang="en-US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makanan</a:t>
                      </a:r>
                      <a:r>
                        <a:rPr lang="en-US" sz="1600" baseline="0" dirty="0"/>
                        <a:t>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habitat: 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</a:t>
                      </a:r>
                      <a:r>
                        <a:rPr lang="en-US" sz="1600" baseline="0" dirty="0" err="1"/>
                        <a:t>umur</a:t>
                      </a:r>
                      <a:r>
                        <a:rPr lang="en-US" sz="1600" baseline="0" dirty="0"/>
                        <a:t>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baseline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i="1" baseline="0" dirty="0" err="1"/>
                        <a:t>bergerak</a:t>
                      </a:r>
                      <a:r>
                        <a:rPr lang="en-US" sz="1600" i="1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i="1" dirty="0" err="1"/>
                        <a:t>bernapas</a:t>
                      </a:r>
                      <a:r>
                        <a:rPr lang="en-US" sz="1600" i="1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bertambahUmur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3389709">
            <a:off x="5839078" y="4419121"/>
            <a:ext cx="243478" cy="134015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73336"/>
              </p:ext>
            </p:extLst>
          </p:nvPr>
        </p:nvGraphicFramePr>
        <p:xfrm>
          <a:off x="1807124" y="5324398"/>
          <a:ext cx="2054084" cy="128524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063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Lebah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kasta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String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2834166" y="4523117"/>
            <a:ext cx="3070778" cy="8012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63808"/>
              </p:ext>
            </p:extLst>
          </p:nvPr>
        </p:nvGraphicFramePr>
        <p:xfrm>
          <a:off x="5108511" y="5310369"/>
          <a:ext cx="2054084" cy="129621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Ular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berbisa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bergerak</a:t>
                      </a:r>
                      <a:r>
                        <a:rPr lang="en-US" sz="1600" dirty="0"/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bernapas</a:t>
                      </a:r>
                      <a:r>
                        <a:rPr lang="en-US" sz="1600" dirty="0"/>
                        <a:t>(): void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rot="18573165">
            <a:off x="6229848" y="4423529"/>
            <a:ext cx="209944" cy="167182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3"/>
            <a:endCxn id="18" idx="0"/>
          </p:cNvCxnSpPr>
          <p:nvPr/>
        </p:nvCxnSpPr>
        <p:spPr>
          <a:xfrm>
            <a:off x="6399272" y="4560350"/>
            <a:ext cx="3062720" cy="7640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Superclass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07479"/>
              </p:ext>
            </p:extLst>
          </p:nvPr>
        </p:nvGraphicFramePr>
        <p:xfrm>
          <a:off x="8434950" y="5324398"/>
          <a:ext cx="2054084" cy="108793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2054084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LabaLaba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berbisa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  <a:endParaRPr lang="en-US" sz="1600" b="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sp>
        <p:nvSpPr>
          <p:cNvPr id="19" name="Isosceles Triangle 18"/>
          <p:cNvSpPr/>
          <p:nvPr/>
        </p:nvSpPr>
        <p:spPr>
          <a:xfrm rot="10800000" flipH="1" flipV="1">
            <a:off x="6018292" y="4428697"/>
            <a:ext cx="228600" cy="228600"/>
          </a:xfrm>
          <a:prstGeom prst="triangle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9" idx="3"/>
            <a:endCxn id="17" idx="0"/>
          </p:cNvCxnSpPr>
          <p:nvPr/>
        </p:nvCxnSpPr>
        <p:spPr>
          <a:xfrm>
            <a:off x="6132592" y="4657297"/>
            <a:ext cx="2961" cy="6530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982" y="5220748"/>
            <a:ext cx="647619" cy="6476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09053" y="3285799"/>
            <a:ext cx="282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class “</a:t>
            </a:r>
            <a:r>
              <a:rPr lang="en-US" dirty="0" err="1"/>
              <a:t>memaksa</a:t>
            </a:r>
            <a:r>
              <a:rPr lang="en-US" dirty="0"/>
              <a:t>” subclass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mengimpelementasikan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31827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8CE3-A7C2-4565-9B51-DB63A882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BF50-F078-4118-9EAF-4556EFD4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Abstract class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class yang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diinstansiasi</a:t>
            </a:r>
            <a:r>
              <a:rPr lang="en-GB" b="1" dirty="0"/>
              <a:t> </a:t>
            </a:r>
            <a:r>
              <a:rPr lang="en-GB" b="1" dirty="0" err="1"/>
              <a:t>namun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di-</a:t>
            </a:r>
            <a:r>
              <a:rPr lang="en-GB" b="1" i="1" dirty="0"/>
              <a:t>extend</a:t>
            </a:r>
            <a:r>
              <a:rPr lang="en-GB" dirty="0"/>
              <a:t>.</a:t>
            </a:r>
          </a:p>
          <a:p>
            <a:r>
              <a:rPr lang="en-ID" dirty="0" err="1"/>
              <a:t>Kegunaan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dirty="0" err="1"/>
              <a:t>generalisasi</a:t>
            </a:r>
            <a:r>
              <a:rPr lang="en-ID" b="1" dirty="0"/>
              <a:t> </a:t>
            </a:r>
            <a:r>
              <a:rPr lang="en-ID" dirty="0" err="1"/>
              <a:t>sublass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guideline </a:t>
            </a:r>
            <a:r>
              <a:rPr lang="en-ID" dirty="0" err="1"/>
              <a:t>untuk</a:t>
            </a:r>
            <a:r>
              <a:rPr lang="en-ID" dirty="0"/>
              <a:t> subclass</a:t>
            </a:r>
            <a:endParaRPr lang="en-GB" i="1" dirty="0"/>
          </a:p>
          <a:p>
            <a:r>
              <a:rPr lang="en-ID" dirty="0" err="1"/>
              <a:t>Karakteristik</a:t>
            </a:r>
            <a:r>
              <a:rPr lang="en-ID" dirty="0"/>
              <a:t>:</a:t>
            </a:r>
          </a:p>
          <a:p>
            <a:pPr lvl="1"/>
            <a:r>
              <a:rPr lang="en-ID" b="1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Selalu</a:t>
            </a:r>
            <a:r>
              <a:rPr lang="en-ID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keyword ‘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r>
              <a:rPr lang="en-ID" dirty="0"/>
              <a:t>’</a:t>
            </a:r>
          </a:p>
          <a:p>
            <a:pPr lvl="1"/>
            <a:r>
              <a:rPr lang="en-ID" b="1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properties dan methods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i="1" dirty="0"/>
              <a:t>concrete class</a:t>
            </a:r>
          </a:p>
          <a:p>
            <a:pPr lvl="1"/>
            <a:r>
              <a:rPr lang="en-ID" dirty="0"/>
              <a:t>Class yang </a:t>
            </a:r>
            <a:r>
              <a:rPr lang="en-ID" dirty="0" err="1"/>
              <a:t>memiliki</a:t>
            </a:r>
            <a:r>
              <a:rPr lang="en-ID" dirty="0"/>
              <a:t> abstract method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abstract class.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class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abstract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abstract method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69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4100</TotalTime>
  <Words>604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Wingdings</vt:lpstr>
      <vt:lpstr>Wingdings 2</vt:lpstr>
      <vt:lpstr>Educational subjects 16x9</vt:lpstr>
      <vt:lpstr>Abstract Class</vt:lpstr>
      <vt:lpstr>PowerPoint Presentation</vt:lpstr>
      <vt:lpstr>PowerPoint Presentation</vt:lpstr>
      <vt:lpstr>PowerPoint Presentation</vt:lpstr>
      <vt:lpstr>Concrete Superclass</vt:lpstr>
      <vt:lpstr>Abstract Superclass</vt:lpstr>
      <vt:lpstr>Concrete Superclass</vt:lpstr>
      <vt:lpstr>Abstract Superclass</vt:lpstr>
      <vt:lpstr>DEFINISI</vt:lpstr>
      <vt:lpstr>ABSTRACT METHOD</vt:lpstr>
      <vt:lpstr>SYNTAX</vt:lpstr>
      <vt:lpstr>NOTASI CLASS DIAGRAM</vt:lpstr>
      <vt:lpstr>Penggunaan Abstract Class</vt:lpstr>
      <vt:lpstr>Kapan Abstract Class digunakan?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</dc:title>
  <dc:creator>priska choirina</dc:creator>
  <cp:lastModifiedBy>Vit Zuraida</cp:lastModifiedBy>
  <cp:revision>136</cp:revision>
  <dcterms:created xsi:type="dcterms:W3CDTF">2020-11-01T22:56:16Z</dcterms:created>
  <dcterms:modified xsi:type="dcterms:W3CDTF">2022-10-31T07:25:39Z</dcterms:modified>
</cp:coreProperties>
</file>