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35" r:id="rId4"/>
    <p:sldId id="325" r:id="rId5"/>
    <p:sldId id="332" r:id="rId6"/>
    <p:sldId id="328" r:id="rId7"/>
    <p:sldId id="329" r:id="rId8"/>
    <p:sldId id="330" r:id="rId9"/>
    <p:sldId id="258" r:id="rId10"/>
    <p:sldId id="259" r:id="rId11"/>
    <p:sldId id="260" r:id="rId12"/>
    <p:sldId id="262" r:id="rId13"/>
    <p:sldId id="263" r:id="rId14"/>
    <p:sldId id="268" r:id="rId15"/>
    <p:sldId id="277" r:id="rId16"/>
    <p:sldId id="265" r:id="rId17"/>
    <p:sldId id="266" r:id="rId18"/>
    <p:sldId id="270" r:id="rId19"/>
    <p:sldId id="271" r:id="rId20"/>
    <p:sldId id="272" r:id="rId21"/>
    <p:sldId id="337" r:id="rId22"/>
    <p:sldId id="339" r:id="rId23"/>
    <p:sldId id="338" r:id="rId24"/>
    <p:sldId id="341" r:id="rId25"/>
    <p:sldId id="340" r:id="rId26"/>
    <p:sldId id="275" r:id="rId2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dX6uiH3DRsZ9QM1WLUiV6SuB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783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819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8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2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6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36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9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344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128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9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080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40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295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14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560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67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41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2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71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45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51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2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7" name="Google Shape;17;p22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2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2"/>
          <p:cNvGrpSpPr/>
          <p:nvPr/>
        </p:nvGrpSpPr>
        <p:grpSpPr>
          <a:xfrm>
            <a:off x="1668859" y="1186484"/>
            <a:ext cx="8846041" cy="4477933"/>
            <a:chOff x="1669293" y="1186483"/>
            <a:chExt cx="8848345" cy="4477933"/>
          </a:xfrm>
        </p:grpSpPr>
        <p:sp>
          <p:nvSpPr>
            <p:cNvPr id="37" name="Google Shape;37;p2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2"/>
          <p:cNvSpPr txBox="1">
            <a:spLocks noGrp="1"/>
          </p:cNvSpPr>
          <p:nvPr>
            <p:ph type="ctrTitle"/>
          </p:nvPr>
        </p:nvSpPr>
        <p:spPr>
          <a:xfrm>
            <a:off x="1758778" y="2075505"/>
            <a:ext cx="867765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398"/>
              <a:buFont typeface="Calibri"/>
              <a:buNone/>
              <a:defRPr sz="5398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ubTitle" idx="1"/>
          </p:nvPr>
        </p:nvSpPr>
        <p:spPr>
          <a:xfrm>
            <a:off x="1758780" y="3906267"/>
            <a:ext cx="8671168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276" name="Google Shape;276;p3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1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98" name="Google Shape;298;p3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888401" y="2349926"/>
            <a:ext cx="3500284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 rot="5400000">
            <a:off x="5616809" y="286564"/>
            <a:ext cx="5257090" cy="627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2"/>
          <p:cNvGrpSpPr/>
          <p:nvPr/>
        </p:nvGrpSpPr>
        <p:grpSpPr>
          <a:xfrm flipH="1">
            <a:off x="0" y="0"/>
            <a:ext cx="12580837" cy="6853238"/>
            <a:chOff x="-417513" y="0"/>
            <a:chExt cx="12584114" cy="6853238"/>
          </a:xfrm>
        </p:grpSpPr>
        <p:sp>
          <p:nvSpPr>
            <p:cNvPr id="308" name="Google Shape;308;p3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2"/>
          <p:cNvGrpSpPr/>
          <p:nvPr/>
        </p:nvGrpSpPr>
        <p:grpSpPr>
          <a:xfrm>
            <a:off x="7716938" y="1699589"/>
            <a:ext cx="3673519" cy="3470421"/>
            <a:chOff x="697883" y="1816768"/>
            <a:chExt cx="3674476" cy="3470421"/>
          </a:xfrm>
        </p:grpSpPr>
        <p:sp>
          <p:nvSpPr>
            <p:cNvPr id="330" name="Google Shape;330;p3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 rot="5400000">
            <a:off x="8327324" y="1828004"/>
            <a:ext cx="2456442" cy="350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 rot="5400000">
            <a:off x="1307382" y="293602"/>
            <a:ext cx="5257303" cy="626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9750" y="1874405"/>
            <a:ext cx="4977903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9750" y="4397039"/>
            <a:ext cx="4977903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679A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4424" y="-8600"/>
            <a:ext cx="3331199" cy="2323267"/>
          </a:xfrm>
          <a:custGeom>
            <a:avLst/>
            <a:gdLst/>
            <a:ahLst/>
            <a:cxnLst/>
            <a:rect l="l" t="t" r="r" b="b"/>
            <a:pathLst>
              <a:path w="99962" h="69698" extrusionOk="0">
                <a:moveTo>
                  <a:pt x="98869" y="0"/>
                </a:moveTo>
                <a:cubicBezTo>
                  <a:pt x="101716" y="9970"/>
                  <a:pt x="99107" y="25603"/>
                  <a:pt x="89576" y="29686"/>
                </a:cubicBezTo>
                <a:cubicBezTo>
                  <a:pt x="77949" y="34666"/>
                  <a:pt x="63997" y="32337"/>
                  <a:pt x="51629" y="29686"/>
                </a:cubicBezTo>
                <a:cubicBezTo>
                  <a:pt x="43195" y="27879"/>
                  <a:pt x="33824" y="24676"/>
                  <a:pt x="25815" y="27879"/>
                </a:cubicBezTo>
                <a:cubicBezTo>
                  <a:pt x="17839" y="31069"/>
                  <a:pt x="10600" y="38648"/>
                  <a:pt x="8519" y="46982"/>
                </a:cubicBezTo>
                <a:cubicBezTo>
                  <a:pt x="6559" y="54828"/>
                  <a:pt x="6731" y="65216"/>
                  <a:pt x="0" y="6969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9146155" y="-43033"/>
            <a:ext cx="3078032" cy="2680200"/>
          </a:xfrm>
          <a:custGeom>
            <a:avLst/>
            <a:gdLst/>
            <a:ahLst/>
            <a:cxnLst/>
            <a:rect l="l" t="t" r="r" b="b"/>
            <a:pathLst>
              <a:path w="92365" h="80406" extrusionOk="0">
                <a:moveTo>
                  <a:pt x="466" y="0"/>
                </a:moveTo>
                <a:cubicBezTo>
                  <a:pt x="-730" y="9571"/>
                  <a:pt x="186" y="22529"/>
                  <a:pt x="8211" y="27880"/>
                </a:cubicBezTo>
                <a:cubicBezTo>
                  <a:pt x="21981" y="37062"/>
                  <a:pt x="42561" y="30547"/>
                  <a:pt x="56483" y="39496"/>
                </a:cubicBezTo>
                <a:cubicBezTo>
                  <a:pt x="71607" y="49217"/>
                  <a:pt x="75315" y="85471"/>
                  <a:pt x="92365" y="797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/>
          <p:nvPr/>
        </p:nvSpPr>
        <p:spPr>
          <a:xfrm rot="809640">
            <a:off x="8319539" y="384263"/>
            <a:ext cx="512416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3519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943661" y="4625200"/>
            <a:ext cx="6083615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943660" y="1482533"/>
            <a:ext cx="8301438" cy="2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439070" y="-77433"/>
            <a:ext cx="3793712" cy="1741833"/>
          </a:xfrm>
          <a:custGeom>
            <a:avLst/>
            <a:gdLst/>
            <a:ahLst/>
            <a:cxnLst/>
            <a:rect l="l" t="t" r="r" b="b"/>
            <a:pathLst>
              <a:path w="113841" h="52255" extrusionOk="0">
                <a:moveTo>
                  <a:pt x="0" y="0"/>
                </a:moveTo>
                <a:cubicBezTo>
                  <a:pt x="1053" y="10530"/>
                  <a:pt x="17827" y="14728"/>
                  <a:pt x="28396" y="14198"/>
                </a:cubicBezTo>
                <a:cubicBezTo>
                  <a:pt x="38368" y="13698"/>
                  <a:pt x="49293" y="9200"/>
                  <a:pt x="58341" y="13423"/>
                </a:cubicBezTo>
                <a:cubicBezTo>
                  <a:pt x="63690" y="15919"/>
                  <a:pt x="69833" y="20026"/>
                  <a:pt x="70990" y="25814"/>
                </a:cubicBezTo>
                <a:cubicBezTo>
                  <a:pt x="72105" y="31391"/>
                  <a:pt x="70065" y="38571"/>
                  <a:pt x="74087" y="42593"/>
                </a:cubicBezTo>
                <a:cubicBezTo>
                  <a:pt x="83552" y="52058"/>
                  <a:pt x="102710" y="55707"/>
                  <a:pt x="113841" y="482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" name="Google Shape;162;p14"/>
          <p:cNvSpPr/>
          <p:nvPr/>
        </p:nvSpPr>
        <p:spPr>
          <a:xfrm>
            <a:off x="-68816" y="4233534"/>
            <a:ext cx="4198040" cy="2650267"/>
          </a:xfrm>
          <a:custGeom>
            <a:avLst/>
            <a:gdLst/>
            <a:ahLst/>
            <a:cxnLst/>
            <a:rect l="l" t="t" r="r" b="b"/>
            <a:pathLst>
              <a:path w="125974" h="79508" extrusionOk="0">
                <a:moveTo>
                  <a:pt x="0" y="0"/>
                </a:moveTo>
                <a:cubicBezTo>
                  <a:pt x="15759" y="0"/>
                  <a:pt x="36566" y="740"/>
                  <a:pt x="45175" y="13940"/>
                </a:cubicBezTo>
                <a:cubicBezTo>
                  <a:pt x="50600" y="22258"/>
                  <a:pt x="42478" y="33630"/>
                  <a:pt x="40528" y="43368"/>
                </a:cubicBezTo>
                <a:cubicBezTo>
                  <a:pt x="39722" y="47393"/>
                  <a:pt x="43720" y="51582"/>
                  <a:pt x="47240" y="53694"/>
                </a:cubicBezTo>
                <a:cubicBezTo>
                  <a:pt x="60862" y="61866"/>
                  <a:pt x="78873" y="56773"/>
                  <a:pt x="94738" y="57566"/>
                </a:cubicBezTo>
                <a:cubicBezTo>
                  <a:pt x="103192" y="57989"/>
                  <a:pt x="112044" y="60234"/>
                  <a:pt x="119004" y="65052"/>
                </a:cubicBezTo>
                <a:cubicBezTo>
                  <a:pt x="123403" y="68097"/>
                  <a:pt x="124282" y="74433"/>
                  <a:pt x="125974" y="795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205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 flipH="1">
            <a:off x="-203147" y="-139699"/>
            <a:ext cx="2666305" cy="3009900"/>
          </a:xfrm>
          <a:custGeom>
            <a:avLst/>
            <a:gdLst/>
            <a:ahLst/>
            <a:cxnLst/>
            <a:rect l="l" t="t" r="r" b="b"/>
            <a:pathLst>
              <a:path w="80010" h="90297" extrusionOk="0">
                <a:moveTo>
                  <a:pt x="0" y="0"/>
                </a:moveTo>
                <a:cubicBezTo>
                  <a:pt x="6477" y="12954"/>
                  <a:pt x="24627" y="16762"/>
                  <a:pt x="38862" y="19431"/>
                </a:cubicBezTo>
                <a:cubicBezTo>
                  <a:pt x="45858" y="20743"/>
                  <a:pt x="55488" y="19224"/>
                  <a:pt x="59436" y="25146"/>
                </a:cubicBezTo>
                <a:cubicBezTo>
                  <a:pt x="72069" y="44095"/>
                  <a:pt x="59640" y="80112"/>
                  <a:pt x="80010" y="9029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28" name="Google Shape;428;p30"/>
          <p:cNvSpPr/>
          <p:nvPr/>
        </p:nvSpPr>
        <p:spPr>
          <a:xfrm flipH="1">
            <a:off x="8008020" y="4526534"/>
            <a:ext cx="4269684" cy="2433068"/>
          </a:xfrm>
          <a:custGeom>
            <a:avLst/>
            <a:gdLst/>
            <a:ahLst/>
            <a:cxnLst/>
            <a:rect l="l" t="t" r="r" b="b"/>
            <a:pathLst>
              <a:path w="150876" h="86106" extrusionOk="0">
                <a:moveTo>
                  <a:pt x="0" y="0"/>
                </a:moveTo>
                <a:cubicBezTo>
                  <a:pt x="0" y="11166"/>
                  <a:pt x="2471" y="24475"/>
                  <a:pt x="11049" y="31623"/>
                </a:cubicBezTo>
                <a:cubicBezTo>
                  <a:pt x="20740" y="39699"/>
                  <a:pt x="37394" y="34792"/>
                  <a:pt x="47244" y="42672"/>
                </a:cubicBezTo>
                <a:cubicBezTo>
                  <a:pt x="52942" y="47230"/>
                  <a:pt x="54296" y="55504"/>
                  <a:pt x="58674" y="61341"/>
                </a:cubicBezTo>
                <a:cubicBezTo>
                  <a:pt x="62183" y="66019"/>
                  <a:pt x="67605" y="69398"/>
                  <a:pt x="73152" y="71247"/>
                </a:cubicBezTo>
                <a:cubicBezTo>
                  <a:pt x="84965" y="75185"/>
                  <a:pt x="98066" y="71562"/>
                  <a:pt x="110490" y="72390"/>
                </a:cubicBezTo>
                <a:cubicBezTo>
                  <a:pt x="124676" y="73336"/>
                  <a:pt x="140823" y="76053"/>
                  <a:pt x="150876" y="86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38" name="Google Shape;438;p30"/>
          <p:cNvSpPr/>
          <p:nvPr/>
        </p:nvSpPr>
        <p:spPr>
          <a:xfrm rot="-2097323">
            <a:off x="415062" y="896910"/>
            <a:ext cx="512313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30"/>
          <p:cNvSpPr/>
          <p:nvPr/>
        </p:nvSpPr>
        <p:spPr>
          <a:xfrm rot="809640">
            <a:off x="10663962" y="208929"/>
            <a:ext cx="512416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4626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/>
          <p:nvPr/>
        </p:nvSpPr>
        <p:spPr>
          <a:xfrm>
            <a:off x="7922821" y="-77433"/>
            <a:ext cx="4266989" cy="2746000"/>
          </a:xfrm>
          <a:custGeom>
            <a:avLst/>
            <a:gdLst/>
            <a:ahLst/>
            <a:cxnLst/>
            <a:rect l="l" t="t" r="r" b="b"/>
            <a:pathLst>
              <a:path w="128043" h="82380" extrusionOk="0">
                <a:moveTo>
                  <a:pt x="262" y="0"/>
                </a:moveTo>
                <a:cubicBezTo>
                  <a:pt x="-3722" y="27903"/>
                  <a:pt x="52829" y="20391"/>
                  <a:pt x="78737" y="31493"/>
                </a:cubicBezTo>
                <a:cubicBezTo>
                  <a:pt x="93275" y="37723"/>
                  <a:pt x="89768" y="61735"/>
                  <a:pt x="99647" y="74087"/>
                </a:cubicBezTo>
                <a:cubicBezTo>
                  <a:pt x="105734" y="81698"/>
                  <a:pt x="118796" y="84135"/>
                  <a:pt x="128043" y="8105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57" name="Google Shape;457;p32"/>
          <p:cNvSpPr/>
          <p:nvPr/>
        </p:nvSpPr>
        <p:spPr>
          <a:xfrm rot="809640">
            <a:off x="10663962" y="208929"/>
            <a:ext cx="512416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32"/>
          <p:cNvSpPr/>
          <p:nvPr/>
        </p:nvSpPr>
        <p:spPr>
          <a:xfrm rot="-2097323">
            <a:off x="309940" y="5149110"/>
            <a:ext cx="512313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0" name="Google Shape;470;p32"/>
          <p:cNvSpPr/>
          <p:nvPr/>
        </p:nvSpPr>
        <p:spPr>
          <a:xfrm>
            <a:off x="-8264" y="8269"/>
            <a:ext cx="2994253" cy="1783033"/>
          </a:xfrm>
          <a:custGeom>
            <a:avLst/>
            <a:gdLst/>
            <a:ahLst/>
            <a:cxnLst/>
            <a:rect l="l" t="t" r="r" b="b"/>
            <a:pathLst>
              <a:path w="89851" h="53491" extrusionOk="0">
                <a:moveTo>
                  <a:pt x="89700" y="0"/>
                </a:moveTo>
                <a:cubicBezTo>
                  <a:pt x="90608" y="6347"/>
                  <a:pt x="86640" y="15030"/>
                  <a:pt x="80506" y="16897"/>
                </a:cubicBezTo>
                <a:cubicBezTo>
                  <a:pt x="67746" y="20780"/>
                  <a:pt x="52989" y="11469"/>
                  <a:pt x="40501" y="16152"/>
                </a:cubicBezTo>
                <a:cubicBezTo>
                  <a:pt x="37361" y="17330"/>
                  <a:pt x="34665" y="21266"/>
                  <a:pt x="35035" y="24600"/>
                </a:cubicBezTo>
                <a:cubicBezTo>
                  <a:pt x="35886" y="32280"/>
                  <a:pt x="45448" y="39802"/>
                  <a:pt x="41992" y="46714"/>
                </a:cubicBezTo>
                <a:cubicBezTo>
                  <a:pt x="37902" y="54894"/>
                  <a:pt x="24163" y="54020"/>
                  <a:pt x="15157" y="52429"/>
                </a:cubicBezTo>
                <a:cubicBezTo>
                  <a:pt x="10101" y="51536"/>
                  <a:pt x="4871" y="48075"/>
                  <a:pt x="0" y="4969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803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/>
          <p:nvPr/>
        </p:nvSpPr>
        <p:spPr>
          <a:xfrm>
            <a:off x="6695656" y="5336835"/>
            <a:ext cx="5523495" cy="1481076"/>
          </a:xfrm>
          <a:custGeom>
            <a:avLst/>
            <a:gdLst/>
            <a:ahLst/>
            <a:cxnLst/>
            <a:rect l="l" t="t" r="r" b="b"/>
            <a:pathLst>
              <a:path w="165748" h="52883" extrusionOk="0">
                <a:moveTo>
                  <a:pt x="165748" y="123"/>
                </a:moveTo>
                <a:cubicBezTo>
                  <a:pt x="159579" y="-648"/>
                  <a:pt x="151121" y="3073"/>
                  <a:pt x="149366" y="9037"/>
                </a:cubicBezTo>
                <a:cubicBezTo>
                  <a:pt x="147547" y="15222"/>
                  <a:pt x="148984" y="22933"/>
                  <a:pt x="144789" y="27828"/>
                </a:cubicBezTo>
                <a:cubicBezTo>
                  <a:pt x="138672" y="34965"/>
                  <a:pt x="127599" y="36180"/>
                  <a:pt x="118288" y="37465"/>
                </a:cubicBezTo>
                <a:cubicBezTo>
                  <a:pt x="104877" y="39316"/>
                  <a:pt x="90658" y="38372"/>
                  <a:pt x="77815" y="34092"/>
                </a:cubicBezTo>
                <a:cubicBezTo>
                  <a:pt x="66607" y="30356"/>
                  <a:pt x="55634" y="23188"/>
                  <a:pt x="43846" y="23974"/>
                </a:cubicBezTo>
                <a:cubicBezTo>
                  <a:pt x="26379" y="25139"/>
                  <a:pt x="9720" y="38323"/>
                  <a:pt x="0" y="5288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73" name="Google Shape;473;p33"/>
          <p:cNvSpPr/>
          <p:nvPr/>
        </p:nvSpPr>
        <p:spPr>
          <a:xfrm>
            <a:off x="-24093" y="48167"/>
            <a:ext cx="4174746" cy="2127700"/>
          </a:xfrm>
          <a:custGeom>
            <a:avLst/>
            <a:gdLst/>
            <a:ahLst/>
            <a:cxnLst/>
            <a:rect l="l" t="t" r="r" b="b"/>
            <a:pathLst>
              <a:path w="125275" h="63831" extrusionOk="0">
                <a:moveTo>
                  <a:pt x="125275" y="0"/>
                </a:moveTo>
                <a:cubicBezTo>
                  <a:pt x="125275" y="10062"/>
                  <a:pt x="120198" y="22852"/>
                  <a:pt x="110820" y="26501"/>
                </a:cubicBezTo>
                <a:cubicBezTo>
                  <a:pt x="98140" y="31434"/>
                  <a:pt x="82276" y="23309"/>
                  <a:pt x="70106" y="29392"/>
                </a:cubicBezTo>
                <a:cubicBezTo>
                  <a:pt x="62719" y="33084"/>
                  <a:pt x="65944" y="45385"/>
                  <a:pt x="64324" y="53483"/>
                </a:cubicBezTo>
                <a:cubicBezTo>
                  <a:pt x="63622" y="56991"/>
                  <a:pt x="59816" y="59353"/>
                  <a:pt x="56615" y="60952"/>
                </a:cubicBezTo>
                <a:cubicBezTo>
                  <a:pt x="39730" y="69386"/>
                  <a:pt x="17906" y="55946"/>
                  <a:pt x="0" y="6191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49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750" y="720000"/>
            <a:ext cx="10269325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9750" y="1536633"/>
            <a:ext cx="10269325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948732" y="-86033"/>
            <a:ext cx="4266855" cy="3200967"/>
          </a:xfrm>
          <a:custGeom>
            <a:avLst/>
            <a:gdLst/>
            <a:ahLst/>
            <a:cxnLst/>
            <a:rect l="l" t="t" r="r" b="b"/>
            <a:pathLst>
              <a:path w="128039" h="96029" extrusionOk="0">
                <a:moveTo>
                  <a:pt x="0" y="0"/>
                </a:moveTo>
                <a:cubicBezTo>
                  <a:pt x="0" y="21243"/>
                  <a:pt x="36188" y="25597"/>
                  <a:pt x="57308" y="27879"/>
                </a:cubicBezTo>
                <a:cubicBezTo>
                  <a:pt x="68802" y="29121"/>
                  <a:pt x="82021" y="26372"/>
                  <a:pt x="91641" y="32784"/>
                </a:cubicBezTo>
                <a:cubicBezTo>
                  <a:pt x="100792" y="38884"/>
                  <a:pt x="100200" y="53125"/>
                  <a:pt x="102999" y="63761"/>
                </a:cubicBezTo>
                <a:cubicBezTo>
                  <a:pt x="106464" y="76927"/>
                  <a:pt x="114424" y="96029"/>
                  <a:pt x="128039" y="9602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7" name="Google Shape;27;p4"/>
          <p:cNvSpPr/>
          <p:nvPr/>
        </p:nvSpPr>
        <p:spPr>
          <a:xfrm>
            <a:off x="-60217" y="4586334"/>
            <a:ext cx="1617279" cy="2297467"/>
          </a:xfrm>
          <a:custGeom>
            <a:avLst/>
            <a:gdLst/>
            <a:ahLst/>
            <a:cxnLst/>
            <a:rect l="l" t="t" r="r" b="b"/>
            <a:pathLst>
              <a:path w="48531" h="68924" extrusionOk="0">
                <a:moveTo>
                  <a:pt x="0" y="0"/>
                </a:moveTo>
                <a:cubicBezTo>
                  <a:pt x="6210" y="6212"/>
                  <a:pt x="13966" y="12958"/>
                  <a:pt x="14972" y="21684"/>
                </a:cubicBezTo>
                <a:cubicBezTo>
                  <a:pt x="16127" y="31703"/>
                  <a:pt x="11589" y="43239"/>
                  <a:pt x="16779" y="51887"/>
                </a:cubicBezTo>
                <a:cubicBezTo>
                  <a:pt x="22960" y="62186"/>
                  <a:pt x="41868" y="58930"/>
                  <a:pt x="48531" y="68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8" name="Google Shape;28;p4"/>
          <p:cNvGrpSpPr/>
          <p:nvPr/>
        </p:nvGrpSpPr>
        <p:grpSpPr>
          <a:xfrm>
            <a:off x="10919430" y="5799557"/>
            <a:ext cx="1015062" cy="862073"/>
            <a:chOff x="8191704" y="4349666"/>
            <a:chExt cx="761495" cy="646555"/>
          </a:xfrm>
        </p:grpSpPr>
        <p:sp>
          <p:nvSpPr>
            <p:cNvPr id="29" name="Google Shape;29;p4"/>
            <p:cNvSpPr/>
            <p:nvPr/>
          </p:nvSpPr>
          <p:spPr>
            <a:xfrm rot="303533">
              <a:off x="8632268" y="4502741"/>
              <a:ext cx="309449" cy="274213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4"/>
            <p:cNvSpPr/>
            <p:nvPr/>
          </p:nvSpPr>
          <p:spPr>
            <a:xfrm rot="303533">
              <a:off x="8680611" y="4556078"/>
              <a:ext cx="214719" cy="166373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268586" y="4349666"/>
              <a:ext cx="216057" cy="194934"/>
              <a:chOff x="602269" y="1601265"/>
              <a:chExt cx="268527" cy="242274"/>
            </a:xfrm>
          </p:grpSpPr>
          <p:sp>
            <p:nvSpPr>
              <p:cNvPr id="32" name="Google Shape;32;p4"/>
              <p:cNvSpPr/>
              <p:nvPr/>
            </p:nvSpPr>
            <p:spPr>
              <a:xfrm rot="303547">
                <a:off x="611526" y="1611858"/>
                <a:ext cx="250013" cy="22108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796" extrusionOk="0">
                    <a:moveTo>
                      <a:pt x="1583" y="1"/>
                    </a:moveTo>
                    <a:cubicBezTo>
                      <a:pt x="1300" y="1"/>
                      <a:pt x="1011" y="84"/>
                      <a:pt x="760" y="251"/>
                    </a:cubicBezTo>
                    <a:cubicBezTo>
                      <a:pt x="152" y="707"/>
                      <a:pt x="0" y="1588"/>
                      <a:pt x="456" y="2227"/>
                    </a:cubicBezTo>
                    <a:cubicBezTo>
                      <a:pt x="714" y="2595"/>
                      <a:pt x="1139" y="2796"/>
                      <a:pt x="1575" y="2796"/>
                    </a:cubicBezTo>
                    <a:cubicBezTo>
                      <a:pt x="1860" y="2796"/>
                      <a:pt x="2150" y="2710"/>
                      <a:pt x="2401" y="2531"/>
                    </a:cubicBezTo>
                    <a:cubicBezTo>
                      <a:pt x="3009" y="2075"/>
                      <a:pt x="3161" y="1224"/>
                      <a:pt x="2705" y="585"/>
                    </a:cubicBezTo>
                    <a:cubicBezTo>
                      <a:pt x="2447" y="198"/>
                      <a:pt x="2021" y="1"/>
                      <a:pt x="1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303547">
                <a:off x="671557" y="1636552"/>
                <a:ext cx="132202" cy="17316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90" extrusionOk="0">
                    <a:moveTo>
                      <a:pt x="243" y="1"/>
                    </a:moveTo>
                    <a:lnTo>
                      <a:pt x="0" y="183"/>
                    </a:lnTo>
                    <a:lnTo>
                      <a:pt x="1429" y="2189"/>
                    </a:lnTo>
                    <a:lnTo>
                      <a:pt x="1672" y="200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 rot="303533">
              <a:off x="8201815" y="4743155"/>
              <a:ext cx="272740" cy="241511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4"/>
            <p:cNvSpPr/>
            <p:nvPr/>
          </p:nvSpPr>
          <p:spPr>
            <a:xfrm rot="303533">
              <a:off x="8231775" y="4832921"/>
              <a:ext cx="212810" cy="61968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20801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3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47" name="Google Shape;47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3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9" name="Google Shape;69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4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9" name="Google Shape;79;p24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4"/>
          <p:cNvGrpSpPr/>
          <p:nvPr/>
        </p:nvGrpSpPr>
        <p:grpSpPr>
          <a:xfrm>
            <a:off x="3258697" y="1186484"/>
            <a:ext cx="5664669" cy="4477933"/>
            <a:chOff x="3259545" y="1186483"/>
            <a:chExt cx="5666145" cy="4477933"/>
          </a:xfrm>
        </p:grpSpPr>
        <p:sp>
          <p:nvSpPr>
            <p:cNvPr id="99" name="Google Shape;99;p2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3343345" y="2074730"/>
            <a:ext cx="548879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399"/>
              <a:buFont typeface="Calibri"/>
              <a:buNone/>
              <a:defRPr sz="43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3343345" y="3846851"/>
            <a:ext cx="548879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5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109" name="Google Shape;109;p2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131" name="Google Shape;131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888769" y="2339670"/>
            <a:ext cx="3499916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5119545" y="803188"/>
            <a:ext cx="6267958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2"/>
          </p:nvPr>
        </p:nvSpPr>
        <p:spPr>
          <a:xfrm>
            <a:off x="5117114" y="3672162"/>
            <a:ext cx="6270389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142" name="Google Shape;142;p2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6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164" name="Google Shape;164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888770" y="2363916"/>
            <a:ext cx="3499916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5123803" y="803185"/>
            <a:ext cx="626345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19"/>
              <a:buNone/>
              <a:defRPr sz="2199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99"/>
              <a:buNone/>
              <a:defRPr sz="1999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2"/>
          </p:nvPr>
        </p:nvSpPr>
        <p:spPr>
          <a:xfrm>
            <a:off x="5123970" y="1488986"/>
            <a:ext cx="6262719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3"/>
          </p:nvPr>
        </p:nvSpPr>
        <p:spPr>
          <a:xfrm>
            <a:off x="5117320" y="3665887"/>
            <a:ext cx="626278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19"/>
              <a:buNone/>
              <a:defRPr sz="2199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99"/>
              <a:buNone/>
              <a:defRPr sz="1999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4"/>
          </p:nvPr>
        </p:nvSpPr>
        <p:spPr>
          <a:xfrm>
            <a:off x="5117114" y="4351687"/>
            <a:ext cx="6263956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177" name="Google Shape;177;p2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7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199" name="Google Shape;199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888401" y="2349925"/>
            <a:ext cx="3500284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9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212" name="Google Shape;212;p2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9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34" name="Google Shape;234;p2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88400" y="2352026"/>
            <a:ext cx="3500285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199"/>
              <a:buFont typeface="Calibri"/>
              <a:buNone/>
              <a:defRPr sz="31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5108653" y="802809"/>
            <a:ext cx="6273401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2"/>
          </p:nvPr>
        </p:nvSpPr>
        <p:spPr>
          <a:xfrm>
            <a:off x="888400" y="3580186"/>
            <a:ext cx="3500285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0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245" name="Google Shape;245;p30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0"/>
          <p:cNvGrpSpPr/>
          <p:nvPr/>
        </p:nvGrpSpPr>
        <p:grpSpPr>
          <a:xfrm>
            <a:off x="805126" y="1698332"/>
            <a:ext cx="5939993" cy="3470421"/>
            <a:chOff x="805336" y="1698331"/>
            <a:chExt cx="5941540" cy="3470421"/>
          </a:xfrm>
        </p:grpSpPr>
        <p:sp>
          <p:nvSpPr>
            <p:cNvPr id="265" name="Google Shape;265;p3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0"/>
          <p:cNvSpPr>
            <a:spLocks noGrp="1"/>
          </p:cNvSpPr>
          <p:nvPr>
            <p:ph type="pic" idx="2"/>
          </p:nvPr>
        </p:nvSpPr>
        <p:spPr>
          <a:xfrm>
            <a:off x="7541546" y="0"/>
            <a:ext cx="4647279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19"/>
              <a:buFont typeface="Noto Sans Symbols"/>
              <a:buNone/>
              <a:defRPr sz="31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79"/>
              <a:buFont typeface="Noto Sans Symbols"/>
              <a:buNone/>
              <a:defRPr sz="27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39"/>
              <a:buFont typeface="Noto Sans Symbols"/>
              <a:buNone/>
              <a:defRPr sz="23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885212" y="2360255"/>
            <a:ext cx="5775142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599"/>
              <a:buFont typeface="Calibri"/>
              <a:buNone/>
              <a:defRPr sz="35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1"/>
          </p:nvPr>
        </p:nvSpPr>
        <p:spPr>
          <a:xfrm>
            <a:off x="885212" y="3545012"/>
            <a:ext cx="5775142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ftr" idx="11"/>
          </p:nvPr>
        </p:nvSpPr>
        <p:spPr>
          <a:xfrm>
            <a:off x="804463" y="6227064"/>
            <a:ext cx="594065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5826859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90929" y="2358392"/>
            <a:ext cx="3497756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Calibri"/>
              <a:buNone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33566" y="794719"/>
            <a:ext cx="5948487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26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79"/>
              <a:buFont typeface="Noto Sans Symbols"/>
              <a:buChar char="▪"/>
              <a:defRPr sz="17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9750" y="720000"/>
            <a:ext cx="1026932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9750" y="1536633"/>
            <a:ext cx="102693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046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"/>
          <p:cNvSpPr txBox="1">
            <a:spLocks noGrp="1"/>
          </p:cNvSpPr>
          <p:nvPr>
            <p:ph type="ctrTitle"/>
          </p:nvPr>
        </p:nvSpPr>
        <p:spPr>
          <a:xfrm>
            <a:off x="1758778" y="2075505"/>
            <a:ext cx="867765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rial"/>
              <a:buNone/>
            </a:pPr>
            <a:r>
              <a:rPr lang="en-US" sz="6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dan Object</a:t>
            </a:r>
            <a:endParaRPr/>
          </a:p>
        </p:txBody>
      </p:sp>
      <p:sp>
        <p:nvSpPr>
          <p:cNvPr id="343" name="Google Shape;343;p1"/>
          <p:cNvSpPr txBox="1">
            <a:spLocks noGrp="1"/>
          </p:cNvSpPr>
          <p:nvPr>
            <p:ph type="subTitle" idx="1"/>
          </p:nvPr>
        </p:nvSpPr>
        <p:spPr>
          <a:xfrm>
            <a:off x="2336191" y="4070939"/>
            <a:ext cx="7516442" cy="102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lang="en-US" sz="1200" b="1"/>
              <a:t>PEMROGRAMAN BERORIENTASI OBJEK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20"/>
              <a:buNone/>
            </a:pPr>
            <a:r>
              <a:rPr lang="en-US" sz="1200" b="1"/>
              <a:t>JURUSAN TEKNOLOGI INFORMASI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20"/>
              <a:buNone/>
            </a:pPr>
            <a:r>
              <a:rPr lang="en-US" sz="1200" b="1"/>
              <a:t>POLITEKNIK NEGERI MALANG</a:t>
            </a:r>
            <a:endParaRPr/>
          </a:p>
        </p:txBody>
      </p:sp>
      <p:pic>
        <p:nvPicPr>
          <p:cNvPr id="344" name="Google Shape;3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077" y="1427805"/>
            <a:ext cx="128466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Implementasi Class</a:t>
            </a:r>
            <a:endParaRPr/>
          </a:p>
        </p:txBody>
      </p:sp>
      <p:sp>
        <p:nvSpPr>
          <p:cNvPr id="368" name="Google Shape;368;p5"/>
          <p:cNvSpPr txBox="1">
            <a:spLocks noGrp="1"/>
          </p:cNvSpPr>
          <p:nvPr>
            <p:ph type="body" idx="1"/>
          </p:nvPr>
        </p:nvSpPr>
        <p:spPr>
          <a:xfrm>
            <a:off x="4570412" y="3513346"/>
            <a:ext cx="6805825" cy="303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mendeklarasikan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suatu</a:t>
            </a:r>
            <a:r>
              <a:rPr lang="en-US" dirty="0">
                <a:solidFill>
                  <a:schemeClr val="dk2"/>
                </a:solidFill>
              </a:rPr>
              <a:t> class, </a:t>
            </a:r>
            <a:r>
              <a:rPr lang="en-US" dirty="0" err="1">
                <a:solidFill>
                  <a:schemeClr val="dk2"/>
                </a:solidFill>
              </a:rPr>
              <a:t>digunakan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kunci</a:t>
            </a:r>
            <a:r>
              <a:rPr lang="en-US" dirty="0">
                <a:solidFill>
                  <a:schemeClr val="dk2"/>
                </a:solidFill>
              </a:rPr>
              <a:t> class </a:t>
            </a:r>
            <a:r>
              <a:rPr lang="en-US" dirty="0" err="1">
                <a:solidFill>
                  <a:schemeClr val="dk2"/>
                </a:solidFill>
              </a:rPr>
              <a:t>lalu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diikuti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nama</a:t>
            </a:r>
            <a:r>
              <a:rPr lang="en-US" dirty="0">
                <a:solidFill>
                  <a:schemeClr val="dk2"/>
                </a:solidFill>
              </a:rPr>
              <a:t> class yang </a:t>
            </a:r>
            <a:r>
              <a:rPr lang="en-US" dirty="0" err="1">
                <a:solidFill>
                  <a:schemeClr val="dk2"/>
                </a:solidFill>
              </a:rPr>
              <a:t>akan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dibuat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e.g</a:t>
            </a:r>
            <a:r>
              <a:rPr lang="en-US" dirty="0">
                <a:solidFill>
                  <a:schemeClr val="dk2"/>
                </a:solidFill>
              </a:rPr>
              <a:t>: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public class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}</a:t>
            </a:r>
            <a:endParaRPr dirty="0"/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0412" y="1721069"/>
            <a:ext cx="6754405" cy="193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Aturan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penulisan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Berupa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benda</a:t>
            </a:r>
            <a:r>
              <a:rPr lang="en-US" dirty="0">
                <a:solidFill>
                  <a:schemeClr val="dk2"/>
                </a:solidFill>
              </a:rPr>
              <a:t>,</a:t>
            </a:r>
            <a:endParaRPr dirty="0"/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Diawali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HURUF KECIL</a:t>
            </a:r>
            <a:r>
              <a:rPr lang="en-US" dirty="0">
                <a:solidFill>
                  <a:schemeClr val="dk2"/>
                </a:solidFill>
              </a:rPr>
              <a:t>,</a:t>
            </a:r>
            <a:endParaRPr dirty="0"/>
          </a:p>
          <a:p>
            <a:pPr marL="228531" lvl="0" indent="-228531" algn="just">
              <a:buSzPts val="1870"/>
            </a:pPr>
            <a:r>
              <a:rPr lang="en-US" dirty="0" err="1">
                <a:solidFill>
                  <a:schemeClr val="dk2"/>
                </a:solidFill>
              </a:rPr>
              <a:t>Jika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terdiri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lebih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1 kata, </a:t>
            </a:r>
            <a:r>
              <a:rPr lang="en-US" dirty="0" err="1">
                <a:solidFill>
                  <a:schemeClr val="dk2"/>
                </a:solidFill>
              </a:rPr>
              <a:t>maka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setiap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b="1" dirty="0" err="1">
                <a:solidFill>
                  <a:schemeClr val="dk2"/>
                </a:solidFill>
              </a:rPr>
              <a:t>disambungkan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dan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huruf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awal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tiap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menggunakan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HURUF BESAR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  <a:p>
            <a:pPr marL="228531" lvl="0" indent="-228531" algn="just">
              <a:buSzPts val="1870"/>
            </a:pPr>
            <a:r>
              <a:rPr lang="en-US" dirty="0" err="1">
                <a:solidFill>
                  <a:schemeClr val="dk2"/>
                </a:solidFill>
              </a:rPr>
              <a:t>Contoh</a:t>
            </a:r>
            <a:r>
              <a:rPr lang="en-US" dirty="0">
                <a:solidFill>
                  <a:schemeClr val="dk2"/>
                </a:solidFill>
              </a:rPr>
              <a:t>: </a:t>
            </a:r>
            <a:r>
              <a:rPr lang="en-US" dirty="0" err="1">
                <a:solidFill>
                  <a:schemeClr val="dk2"/>
                </a:solidFill>
              </a:rPr>
              <a:t>tampilkanBiodata</a:t>
            </a:r>
            <a:r>
              <a:rPr lang="en-US" dirty="0">
                <a:solidFill>
                  <a:schemeClr val="dk2"/>
                </a:solidFill>
              </a:rPr>
              <a:t>()</a:t>
            </a:r>
          </a:p>
          <a:p>
            <a:pPr marL="228531" lvl="0" indent="-228531" algn="just">
              <a:buSzPts val="1870"/>
            </a:pPr>
            <a:endParaRPr lang="en-US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Deklarasi Atribut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pendeklarasian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atribut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dapat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sintaks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sebagai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berikut</a:t>
            </a:r>
            <a:r>
              <a:rPr lang="en-US" dirty="0">
                <a:solidFill>
                  <a:schemeClr val="dk2"/>
                </a:solidFill>
              </a:rPr>
              <a:t> :</a:t>
            </a:r>
            <a:endParaRPr dirty="0"/>
          </a:p>
          <a:p>
            <a:pPr marL="228531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22853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Exp</a:t>
            </a:r>
            <a:r>
              <a:rPr lang="en-US" dirty="0">
                <a:solidFill>
                  <a:schemeClr val="dk2"/>
                </a:solidFill>
              </a:rPr>
              <a:t> 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public </a:t>
            </a:r>
            <a:r>
              <a:rPr lang="en-US" dirty="0" err="1">
                <a:solidFill>
                  <a:schemeClr val="dk2"/>
                </a:solidFill>
              </a:rPr>
              <a:t>int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nim</a:t>
            </a:r>
            <a:r>
              <a:rPr lang="en-US" dirty="0">
                <a:solidFill>
                  <a:schemeClr val="dk2"/>
                </a:solidFill>
              </a:rPr>
              <a:t>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public String </a:t>
            </a:r>
            <a:r>
              <a:rPr lang="en-US" dirty="0" err="1">
                <a:solidFill>
                  <a:schemeClr val="dk2"/>
                </a:solidFill>
              </a:rPr>
              <a:t>nama</a:t>
            </a:r>
            <a:r>
              <a:rPr lang="en-US" dirty="0">
                <a:solidFill>
                  <a:schemeClr val="dk2"/>
                </a:solidFill>
              </a:rPr>
              <a:t>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public String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;</a:t>
            </a:r>
            <a:endParaRPr dirty="0"/>
          </a:p>
          <a:p>
            <a:pPr marL="228531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388" name="Google Shape;38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945" y="2333976"/>
            <a:ext cx="68865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Aturan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penulisan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 dirty="0"/>
          </a:p>
        </p:txBody>
      </p:sp>
      <p:sp>
        <p:nvSpPr>
          <p:cNvPr id="420" name="Google Shape;420;p13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Berupa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kerja</a:t>
            </a:r>
            <a:r>
              <a:rPr lang="en-US" dirty="0">
                <a:solidFill>
                  <a:schemeClr val="dk2"/>
                </a:solidFill>
              </a:rPr>
              <a:t>,</a:t>
            </a:r>
            <a:endParaRPr dirty="0"/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Diawali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HURUF KECIL</a:t>
            </a:r>
            <a:r>
              <a:rPr lang="en-US" dirty="0">
                <a:solidFill>
                  <a:schemeClr val="dk2"/>
                </a:solidFill>
              </a:rPr>
              <a:t>,</a:t>
            </a:r>
            <a:endParaRPr dirty="0"/>
          </a:p>
          <a:p>
            <a:pPr marL="228531" lvl="0" indent="-228531" algn="just">
              <a:buSzPts val="1870"/>
            </a:pPr>
            <a:r>
              <a:rPr lang="en-US" dirty="0" err="1">
                <a:solidFill>
                  <a:schemeClr val="dk2"/>
                </a:solidFill>
              </a:rPr>
              <a:t>Jika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terdiri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lebih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1 kata, </a:t>
            </a:r>
            <a:r>
              <a:rPr lang="en-US" dirty="0" err="1">
                <a:solidFill>
                  <a:schemeClr val="dk2"/>
                </a:solidFill>
              </a:rPr>
              <a:t>maka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setiap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b="1" dirty="0" err="1">
                <a:solidFill>
                  <a:schemeClr val="dk2"/>
                </a:solidFill>
              </a:rPr>
              <a:t>disambungkan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dan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huruf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awal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tiap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menggunakan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HURUF BESAR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Deklarasi</a:t>
            </a: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1"/>
          </p:nvPr>
        </p:nvSpPr>
        <p:spPr>
          <a:xfrm>
            <a:off x="4500563" y="803186"/>
            <a:ext cx="7572375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pendeklarasian</a:t>
            </a:r>
            <a:r>
              <a:rPr lang="en-US" dirty="0">
                <a:solidFill>
                  <a:schemeClr val="dk2"/>
                </a:solidFill>
              </a:rPr>
              <a:t> method </a:t>
            </a:r>
            <a:r>
              <a:rPr lang="en-US" dirty="0" err="1">
                <a:solidFill>
                  <a:schemeClr val="dk2"/>
                </a:solidFill>
              </a:rPr>
              <a:t>dapat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sintaks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sebagai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berikut</a:t>
            </a:r>
            <a:r>
              <a:rPr lang="en-US" dirty="0">
                <a:solidFill>
                  <a:schemeClr val="dk2"/>
                </a:solidFill>
              </a:rPr>
              <a:t> :</a:t>
            </a:r>
            <a:endParaRPr dirty="0">
              <a:solidFill>
                <a:schemeClr val="dk2"/>
              </a:solidFill>
            </a:endParaRPr>
          </a:p>
          <a:p>
            <a:pPr marL="0" indent="0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&lt;modifier&gt; &lt;</a:t>
            </a:r>
            <a:r>
              <a:rPr lang="en-US" dirty="0" err="1">
                <a:solidFill>
                  <a:schemeClr val="dk2"/>
                </a:solidFill>
              </a:rPr>
              <a:t>return_type</a:t>
            </a:r>
            <a:r>
              <a:rPr lang="en-US" dirty="0">
                <a:solidFill>
                  <a:schemeClr val="dk2"/>
                </a:solidFill>
              </a:rPr>
              <a:t>&gt; &lt;</a:t>
            </a:r>
            <a:r>
              <a:rPr lang="en-US" dirty="0" err="1">
                <a:solidFill>
                  <a:schemeClr val="dk2"/>
                </a:solidFill>
              </a:rPr>
              <a:t>nama</a:t>
            </a:r>
            <a:r>
              <a:rPr lang="en-US" dirty="0">
                <a:solidFill>
                  <a:schemeClr val="dk2"/>
                </a:solidFill>
              </a:rPr>
              <a:t> method&gt;(param1, param2, …)</a:t>
            </a:r>
          </a:p>
          <a:p>
            <a:pPr marL="0" indent="0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{</a:t>
            </a:r>
          </a:p>
          <a:p>
            <a:pPr marL="0" indent="0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	//statements</a:t>
            </a:r>
          </a:p>
          <a:p>
            <a:pPr marL="0" indent="0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}</a:t>
            </a:r>
          </a:p>
          <a:p>
            <a:pPr marL="228531" lvl="0" indent="-22853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endParaRPr dirty="0"/>
          </a:p>
          <a:p>
            <a:pPr marL="228531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Return Type</a:t>
            </a:r>
            <a:endParaRPr dirty="0"/>
          </a:p>
        </p:txBody>
      </p:sp>
      <p:sp>
        <p:nvSpPr>
          <p:cNvPr id="400" name="Google Shape;400;p10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solidFill>
                  <a:schemeClr val="dk2"/>
                </a:solidFill>
              </a:rPr>
              <a:t>Method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return type void, </a:t>
            </a:r>
            <a:r>
              <a:rPr lang="en-US" dirty="0" err="1">
                <a:solidFill>
                  <a:schemeClr val="dk2"/>
                </a:solidFill>
              </a:rPr>
              <a:t>berarti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tidak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memiliki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nilai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balik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sehingga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tidak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memerlukan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kunci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return</a:t>
            </a:r>
            <a:r>
              <a:rPr lang="en-US" dirty="0">
                <a:solidFill>
                  <a:schemeClr val="dk2"/>
                </a:solidFill>
              </a:rPr>
              <a:t> di </a:t>
            </a:r>
            <a:r>
              <a:rPr lang="en-US" dirty="0" err="1">
                <a:solidFill>
                  <a:schemeClr val="dk2"/>
                </a:solidFill>
              </a:rPr>
              <a:t>dalamnya</a:t>
            </a:r>
            <a:r>
              <a:rPr lang="en-US" dirty="0">
                <a:solidFill>
                  <a:schemeClr val="dk2"/>
                </a:solidFill>
              </a:rPr>
              <a:t>.</a:t>
            </a:r>
            <a:endParaRPr dirty="0"/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solidFill>
                  <a:schemeClr val="dk2"/>
                </a:solidFill>
              </a:rPr>
              <a:t>Method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return type </a:t>
            </a:r>
            <a:r>
              <a:rPr lang="en-US" dirty="0" err="1">
                <a:solidFill>
                  <a:schemeClr val="dk2"/>
                </a:solidFill>
              </a:rPr>
              <a:t>selain</a:t>
            </a:r>
            <a:r>
              <a:rPr lang="en-US" dirty="0">
                <a:solidFill>
                  <a:schemeClr val="dk2"/>
                </a:solidFill>
              </a:rPr>
              <a:t> void, </a:t>
            </a:r>
            <a:r>
              <a:rPr lang="en-US" dirty="0" err="1">
                <a:solidFill>
                  <a:schemeClr val="dk2"/>
                </a:solidFill>
              </a:rPr>
              <a:t>berarti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memerlukan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suatu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nilai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balik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sehingga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harus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ada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nilai</a:t>
            </a:r>
            <a:r>
              <a:rPr lang="en-US" dirty="0">
                <a:solidFill>
                  <a:schemeClr val="dk2"/>
                </a:solidFill>
              </a:rPr>
              <a:t> yang </a:t>
            </a:r>
            <a:r>
              <a:rPr lang="en-US" dirty="0" err="1">
                <a:solidFill>
                  <a:schemeClr val="dk2"/>
                </a:solidFill>
              </a:rPr>
              <a:t>dikembalikan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kunci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return</a:t>
            </a:r>
            <a:r>
              <a:rPr lang="en-US" dirty="0">
                <a:solidFill>
                  <a:schemeClr val="dk2"/>
                </a:solidFill>
              </a:rPr>
              <a:t> di </a:t>
            </a:r>
            <a:r>
              <a:rPr lang="en-US" dirty="0" err="1">
                <a:solidFill>
                  <a:schemeClr val="dk2"/>
                </a:solidFill>
              </a:rPr>
              <a:t>dalamnya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</a:pPr>
            <a:endParaRPr/>
          </a:p>
        </p:txBody>
      </p:sp>
      <p:pic>
        <p:nvPicPr>
          <p:cNvPr id="407" name="Google Shape;4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183" y="1433423"/>
            <a:ext cx="9504157" cy="433148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  <p:sp>
        <p:nvSpPr>
          <p:cNvPr id="432" name="Google Shape;432;p15"/>
          <p:cNvSpPr txBox="1">
            <a:spLocks noGrp="1"/>
          </p:cNvSpPr>
          <p:nvPr>
            <p:ph type="body" idx="1"/>
          </p:nvPr>
        </p:nvSpPr>
        <p:spPr>
          <a:xfrm>
            <a:off x="4574179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solidFill>
                  <a:schemeClr val="dk2"/>
                </a:solidFill>
              </a:rPr>
              <a:t>Object </a:t>
            </a:r>
            <a:r>
              <a:rPr lang="en-US" dirty="0" err="1">
                <a:solidFill>
                  <a:schemeClr val="dk2"/>
                </a:solidFill>
              </a:rPr>
              <a:t>adalah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instansiasi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sebuah</a:t>
            </a:r>
            <a:r>
              <a:rPr lang="en-US" dirty="0">
                <a:solidFill>
                  <a:schemeClr val="dk2"/>
                </a:solidFill>
              </a:rPr>
              <a:t> class:</a:t>
            </a:r>
            <a:endParaRPr dirty="0"/>
          </a:p>
          <a:p>
            <a:pPr marL="228531" lvl="0" indent="-1028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1028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1028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Contoh</a:t>
            </a:r>
            <a:r>
              <a:rPr lang="en-US" dirty="0">
                <a:solidFill>
                  <a:schemeClr val="dk2"/>
                </a:solidFill>
              </a:rPr>
              <a:t>:</a:t>
            </a: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mhs</a:t>
            </a:r>
            <a:r>
              <a:rPr lang="en-US" dirty="0">
                <a:solidFill>
                  <a:schemeClr val="dk2"/>
                </a:solidFill>
              </a:rPr>
              <a:t> = new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/>
          </a:p>
          <a:p>
            <a:pPr marL="228531" lvl="0" indent="-1028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ani</a:t>
            </a:r>
            <a:r>
              <a:rPr lang="en-US" dirty="0">
                <a:solidFill>
                  <a:schemeClr val="dk2"/>
                </a:solidFill>
              </a:rPr>
              <a:t> = new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33" name="Google Shape;4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0350" y="2576720"/>
            <a:ext cx="6814724" cy="90818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endParaRPr sz="3600" dirty="0"/>
          </a:p>
        </p:txBody>
      </p:sp>
      <p:sp>
        <p:nvSpPr>
          <p:cNvPr id="439" name="Google Shape;439;p16"/>
          <p:cNvSpPr txBox="1">
            <a:spLocks noGrp="1"/>
          </p:cNvSpPr>
          <p:nvPr>
            <p:ph type="body" idx="1"/>
          </p:nvPr>
        </p:nvSpPr>
        <p:spPr>
          <a:xfrm>
            <a:off x="4875212" y="1295400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sz="1800" dirty="0">
                <a:solidFill>
                  <a:schemeClr val="dk2"/>
                </a:solidFill>
              </a:rPr>
              <a:t>public String </a:t>
            </a:r>
            <a:r>
              <a:rPr lang="en-US" sz="1800" dirty="0" err="1">
                <a:solidFill>
                  <a:schemeClr val="dk2"/>
                </a:solidFill>
              </a:rPr>
              <a:t>nim</a:t>
            </a:r>
            <a:r>
              <a:rPr lang="en-US" sz="1800" dirty="0">
                <a:solidFill>
                  <a:schemeClr val="dk2"/>
                </a:solidFill>
              </a:rPr>
              <a:t>;</a:t>
            </a:r>
            <a:endParaRPr sz="1800"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</a:rPr>
              <a:t>  public String </a:t>
            </a:r>
            <a:r>
              <a:rPr lang="en-US" sz="1800" dirty="0" err="1">
                <a:solidFill>
                  <a:schemeClr val="dk2"/>
                </a:solidFill>
              </a:rPr>
              <a:t>nama</a:t>
            </a:r>
            <a:r>
              <a:rPr lang="en-US" sz="1800" dirty="0">
                <a:solidFill>
                  <a:schemeClr val="dk2"/>
                </a:solidFill>
              </a:rPr>
              <a:t>;</a:t>
            </a:r>
            <a:endParaRPr sz="1800"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</a:rPr>
              <a:t>  public String </a:t>
            </a:r>
            <a:r>
              <a:rPr lang="en-US" sz="1800" dirty="0" err="1">
                <a:solidFill>
                  <a:schemeClr val="dk2"/>
                </a:solidFill>
              </a:rPr>
              <a:t>alamat</a:t>
            </a:r>
            <a:r>
              <a:rPr lang="en-US" sz="1800" dirty="0">
                <a:solidFill>
                  <a:schemeClr val="dk2"/>
                </a:solidFill>
              </a:rPr>
              <a:t>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  public void </a:t>
            </a:r>
            <a:r>
              <a:rPr lang="en-US" dirty="0" err="1">
                <a:solidFill>
                  <a:schemeClr val="dk2"/>
                </a:solidFill>
              </a:rPr>
              <a:t>cetakBiodataMahasiswa</a:t>
            </a:r>
            <a:r>
              <a:rPr lang="en-US" dirty="0">
                <a:solidFill>
                  <a:schemeClr val="dk2"/>
                </a:solidFill>
              </a:rPr>
              <a:t>(){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(“Biodata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”);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</a:t>
            </a:r>
            <a:r>
              <a:rPr lang="en-US" dirty="0" err="1">
                <a:solidFill>
                  <a:schemeClr val="dk2"/>
                </a:solidFill>
              </a:rPr>
              <a:t>Nim</a:t>
            </a:r>
            <a:r>
              <a:rPr lang="en-US" dirty="0">
                <a:solidFill>
                  <a:schemeClr val="dk2"/>
                </a:solidFill>
              </a:rPr>
              <a:t>	  	:” + </a:t>
            </a:r>
            <a:r>
              <a:rPr lang="en-US" dirty="0" err="1">
                <a:solidFill>
                  <a:schemeClr val="dk2"/>
                </a:solidFill>
              </a:rPr>
              <a:t>nim</a:t>
            </a:r>
            <a:r>
              <a:rPr lang="en-US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(“Nama	  	:” + </a:t>
            </a:r>
            <a:r>
              <a:rPr lang="en-US" dirty="0" err="1">
                <a:solidFill>
                  <a:schemeClr val="dk2"/>
                </a:solidFill>
              </a:rPr>
              <a:t>nama</a:t>
            </a:r>
            <a:r>
              <a:rPr lang="en-US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	:” +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 }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</a:pP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dirty="0"/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DemoMahasiswa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public static void main(String[] </a:t>
            </a:r>
            <a:r>
              <a:rPr lang="en-US" dirty="0" err="1">
                <a:solidFill>
                  <a:schemeClr val="dk2"/>
                </a:solidFill>
              </a:rPr>
              <a:t>args</a:t>
            </a:r>
            <a:r>
              <a:rPr lang="en-US" dirty="0">
                <a:solidFill>
                  <a:schemeClr val="dk2"/>
                </a:solidFill>
              </a:rPr>
              <a:t>){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mhs</a:t>
            </a:r>
            <a:r>
              <a:rPr lang="en-US" dirty="0">
                <a:solidFill>
                  <a:schemeClr val="dk2"/>
                </a:solidFill>
              </a:rPr>
              <a:t> = new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mhs.nim</a:t>
            </a:r>
            <a:r>
              <a:rPr lang="en-US" dirty="0">
                <a:solidFill>
                  <a:schemeClr val="dk2"/>
                </a:solidFill>
              </a:rPr>
              <a:t> = “14324”;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mhs.nama</a:t>
            </a:r>
            <a:r>
              <a:rPr lang="en-US" dirty="0">
                <a:solidFill>
                  <a:schemeClr val="dk2"/>
                </a:solidFill>
              </a:rPr>
              <a:t> = “Very </a:t>
            </a:r>
            <a:r>
              <a:rPr lang="en-US" dirty="0" err="1">
                <a:solidFill>
                  <a:schemeClr val="dk2"/>
                </a:solidFill>
              </a:rPr>
              <a:t>Sugiarto</a:t>
            </a:r>
            <a:r>
              <a:rPr lang="en-US" dirty="0">
                <a:solidFill>
                  <a:schemeClr val="dk2"/>
                </a:solidFill>
              </a:rPr>
              <a:t>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mhs.alamat</a:t>
            </a:r>
            <a:r>
              <a:rPr lang="en-US" dirty="0">
                <a:solidFill>
                  <a:schemeClr val="dk2"/>
                </a:solidFill>
              </a:rPr>
              <a:t> = “Malang”;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mhs.cetakBiodataMahasiswa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2970212" y="1199274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OBJECT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0212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Objek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adalah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representasi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dari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setiap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entitas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terlibat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dalam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sistem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(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baik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nyata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maupun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tidak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nyata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</a:p>
          <a:p>
            <a:pPr marL="0" indent="0"/>
            <a:endParaRPr lang="en-US" sz="2400" dirty="0">
              <a:latin typeface="Barlow" panose="00000500000000000000" pitchFamily="2" charset="0"/>
            </a:endParaRPr>
          </a:p>
          <a:p>
            <a:pPr marL="0" indent="0"/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Setiap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objek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akan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memiliki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sekumpulan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variabel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/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ciri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/status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dengan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nilai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melekat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padanya</a:t>
            </a:r>
            <a:endParaRPr lang="en" sz="2400" dirty="0">
              <a:latin typeface="Barlow" panose="00000500000000000000" pitchFamily="2" charset="0"/>
            </a:endParaRPr>
          </a:p>
        </p:txBody>
      </p:sp>
      <p:sp>
        <p:nvSpPr>
          <p:cNvPr id="797" name="Google Shape;797;p40"/>
          <p:cNvSpPr/>
          <p:nvPr/>
        </p:nvSpPr>
        <p:spPr>
          <a:xfrm>
            <a:off x="1503063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0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sz="3600" dirty="0"/>
              <a:t>Constructor</a:t>
            </a:r>
            <a:endParaRPr sz="3600" dirty="0"/>
          </a:p>
        </p:txBody>
      </p:sp>
      <p:sp>
        <p:nvSpPr>
          <p:cNvPr id="439" name="Google Shape;439;p16"/>
          <p:cNvSpPr txBox="1">
            <a:spLocks noGrp="1"/>
          </p:cNvSpPr>
          <p:nvPr>
            <p:ph type="body" idx="1"/>
          </p:nvPr>
        </p:nvSpPr>
        <p:spPr>
          <a:xfrm>
            <a:off x="4942119" y="3563145"/>
            <a:ext cx="6280237" cy="2074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sz="1800" dirty="0">
                <a:solidFill>
                  <a:schemeClr val="dk2"/>
                </a:solidFill>
              </a:rPr>
              <a:t>public String topping;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95AEF-8F60-6CAB-BF1D-C288994129EF}"/>
              </a:ext>
            </a:extLst>
          </p:cNvPr>
          <p:cNvSpPr txBox="1"/>
          <p:nvPr/>
        </p:nvSpPr>
        <p:spPr>
          <a:xfrm>
            <a:off x="4786002" y="1107687"/>
            <a:ext cx="5595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Constructor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adalah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method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khusus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yang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digunakan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untuk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membuat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objek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new Donut()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berarti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mengeksekusi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constructor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dari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class Donut yang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bertujuan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untuk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membuat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objek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donut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baru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Jika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tidak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dideklarasikan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secara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eksplisit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maka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disediakan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constructor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tanpa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8116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</a:pP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dirty="0"/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DemoDonat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public static void main(String[] </a:t>
            </a:r>
            <a:r>
              <a:rPr lang="en-US" dirty="0" err="1">
                <a:solidFill>
                  <a:schemeClr val="dk2"/>
                </a:solidFill>
              </a:rPr>
              <a:t>args</a:t>
            </a:r>
            <a:r>
              <a:rPr lang="en-US" dirty="0">
                <a:solidFill>
                  <a:schemeClr val="dk2"/>
                </a:solidFill>
              </a:rPr>
              <a:t>){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 donat1 = new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donat1.topping = “Strawberry sprinkles”;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}</a:t>
            </a: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2A76D-2B2B-C8B3-3107-5F3E0568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269" y="2284448"/>
            <a:ext cx="1267501" cy="1143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8A537-A0A7-A6BE-6C0A-718F27C26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080" y="3520473"/>
            <a:ext cx="1158690" cy="9699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110A9D-9E7F-AEDC-F2B9-9E9C7809D076}"/>
              </a:ext>
            </a:extLst>
          </p:cNvPr>
          <p:cNvCxnSpPr/>
          <p:nvPr/>
        </p:nvCxnSpPr>
        <p:spPr>
          <a:xfrm flipV="1">
            <a:off x="9500839" y="2855972"/>
            <a:ext cx="959005" cy="40018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1B49FB-410B-62CA-B086-D76F1BC983E1}"/>
              </a:ext>
            </a:extLst>
          </p:cNvPr>
          <p:cNvCxnSpPr>
            <a:cxnSpLocks/>
          </p:cNvCxnSpPr>
          <p:nvPr/>
        </p:nvCxnSpPr>
        <p:spPr>
          <a:xfrm>
            <a:off x="9500839" y="4005455"/>
            <a:ext cx="1111430" cy="23200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sz="3600" dirty="0"/>
              <a:t>Constructor </a:t>
            </a:r>
            <a:r>
              <a:rPr lang="en-US" sz="3600" dirty="0" err="1"/>
              <a:t>berparameter</a:t>
            </a:r>
            <a:endParaRPr sz="3600" dirty="0"/>
          </a:p>
        </p:txBody>
      </p:sp>
      <p:sp>
        <p:nvSpPr>
          <p:cNvPr id="439" name="Google Shape;439;p16"/>
          <p:cNvSpPr txBox="1">
            <a:spLocks noGrp="1"/>
          </p:cNvSpPr>
          <p:nvPr>
            <p:ph type="body" idx="1"/>
          </p:nvPr>
        </p:nvSpPr>
        <p:spPr>
          <a:xfrm>
            <a:off x="4864061" y="3888703"/>
            <a:ext cx="6280237" cy="268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1600" dirty="0">
                <a:solidFill>
                  <a:schemeClr val="dk2"/>
                </a:solidFill>
              </a:rPr>
              <a:t>public class </a:t>
            </a:r>
            <a:r>
              <a:rPr lang="en-US" sz="1600" dirty="0" err="1">
                <a:solidFill>
                  <a:schemeClr val="dk2"/>
                </a:solidFill>
              </a:rPr>
              <a:t>Donat</a:t>
            </a:r>
            <a:r>
              <a:rPr lang="en-US" sz="1600" dirty="0">
                <a:solidFill>
                  <a:schemeClr val="dk2"/>
                </a:solidFill>
              </a:rPr>
              <a:t>{</a:t>
            </a:r>
            <a:endParaRPr sz="1600"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String topping;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(String </a:t>
            </a:r>
            <a:r>
              <a:rPr lang="en-US" dirty="0" err="1">
                <a:solidFill>
                  <a:schemeClr val="dk2"/>
                </a:solidFill>
              </a:rPr>
              <a:t>selectedTopping</a:t>
            </a:r>
            <a:r>
              <a:rPr lang="en-US" dirty="0">
                <a:solidFill>
                  <a:schemeClr val="dk2"/>
                </a:solidFill>
              </a:rPr>
              <a:t>){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topping = </a:t>
            </a:r>
            <a:r>
              <a:rPr lang="en-US" dirty="0" err="1">
                <a:solidFill>
                  <a:schemeClr val="dk2"/>
                </a:solidFill>
              </a:rPr>
              <a:t>selectedTopping</a:t>
            </a:r>
            <a:endParaRPr lang="en-US" dirty="0">
              <a:solidFill>
                <a:schemeClr val="dk2"/>
              </a:solidFill>
            </a:endParaRP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sz="1600"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95AEF-8F60-6CAB-BF1D-C288994129EF}"/>
              </a:ext>
            </a:extLst>
          </p:cNvPr>
          <p:cNvSpPr txBox="1"/>
          <p:nvPr/>
        </p:nvSpPr>
        <p:spPr>
          <a:xfrm>
            <a:off x="4786002" y="1107687"/>
            <a:ext cx="5595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Constructor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adalah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method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khusus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yang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digunakan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untuk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membuat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objek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new Donut()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berarti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mengeksekusi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constructor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dari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class Donut yang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bertujuan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untuk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membuat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objek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donut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baru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Jika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tidak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dideklarasikan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secara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eksplisit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maka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disediakan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constructor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tanpa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Nama constructor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sama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dengan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nama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24528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</a:pP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dirty="0"/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4627757" y="803186"/>
            <a:ext cx="6769596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DemoDonat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public static void main(String[] </a:t>
            </a:r>
            <a:r>
              <a:rPr lang="en-US" dirty="0" err="1">
                <a:solidFill>
                  <a:schemeClr val="dk2"/>
                </a:solidFill>
              </a:rPr>
              <a:t>args</a:t>
            </a:r>
            <a:r>
              <a:rPr lang="en-US" dirty="0">
                <a:solidFill>
                  <a:schemeClr val="dk2"/>
                </a:solidFill>
              </a:rPr>
              <a:t>){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 donat1 = new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(“Strawberry sprinkles”);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}</a:t>
            </a: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8A537-A0A7-A6BE-6C0A-718F27C2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10" y="3836403"/>
            <a:ext cx="1158690" cy="9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</a:pP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dirty="0"/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DemoDonat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public static void main(String[] </a:t>
            </a:r>
            <a:r>
              <a:rPr lang="en-US" dirty="0" err="1">
                <a:solidFill>
                  <a:schemeClr val="dk2"/>
                </a:solidFill>
              </a:rPr>
              <a:t>args</a:t>
            </a:r>
            <a:r>
              <a:rPr lang="en-US" dirty="0">
                <a:solidFill>
                  <a:schemeClr val="dk2"/>
                </a:solidFill>
              </a:rPr>
              <a:t>){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 donat1 = new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mhs.nim</a:t>
            </a:r>
            <a:r>
              <a:rPr lang="en-US" dirty="0">
                <a:solidFill>
                  <a:schemeClr val="dk2"/>
                </a:solidFill>
              </a:rPr>
              <a:t> = “14324”;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mhs.nama</a:t>
            </a:r>
            <a:r>
              <a:rPr lang="en-US" dirty="0">
                <a:solidFill>
                  <a:schemeClr val="dk2"/>
                </a:solidFill>
              </a:rPr>
              <a:t> = “Very </a:t>
            </a:r>
            <a:r>
              <a:rPr lang="en-US" dirty="0" err="1">
                <a:solidFill>
                  <a:schemeClr val="dk2"/>
                </a:solidFill>
              </a:rPr>
              <a:t>Sugiarto</a:t>
            </a:r>
            <a:r>
              <a:rPr lang="en-US" dirty="0">
                <a:solidFill>
                  <a:schemeClr val="dk2"/>
                </a:solidFill>
              </a:rPr>
              <a:t>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mhs.alamat</a:t>
            </a:r>
            <a:r>
              <a:rPr lang="en-US" dirty="0">
                <a:solidFill>
                  <a:schemeClr val="dk2"/>
                </a:solidFill>
              </a:rPr>
              <a:t> = “Malang”;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mhs.cetakBiodataMahasiswa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83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Latihan</a:t>
            </a:r>
            <a:endParaRPr dirty="0"/>
          </a:p>
        </p:txBody>
      </p:sp>
      <p:sp>
        <p:nvSpPr>
          <p:cNvPr id="463" name="Google Shape;463;p20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▪"/>
            </a:pPr>
            <a:r>
              <a:rPr lang="en-US" sz="1664" dirty="0" err="1">
                <a:solidFill>
                  <a:schemeClr val="dk2"/>
                </a:solidFill>
              </a:rPr>
              <a:t>Buatlah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implementasi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dengan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menggunakan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bahasa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pemrograman</a:t>
            </a:r>
            <a:r>
              <a:rPr lang="en-US" sz="1664" dirty="0">
                <a:solidFill>
                  <a:schemeClr val="dk2"/>
                </a:solidFill>
              </a:rPr>
              <a:t> java </a:t>
            </a:r>
            <a:r>
              <a:rPr lang="en-US" sz="1664" dirty="0" err="1">
                <a:solidFill>
                  <a:schemeClr val="dk2"/>
                </a:solidFill>
              </a:rPr>
              <a:t>dari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soal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berikut</a:t>
            </a:r>
            <a:r>
              <a:rPr lang="en-US" sz="1664" dirty="0">
                <a:solidFill>
                  <a:schemeClr val="dk2"/>
                </a:solidFill>
              </a:rPr>
              <a:t> :</a:t>
            </a:r>
            <a:endParaRPr dirty="0"/>
          </a:p>
          <a:p>
            <a:pPr marL="228531" lvl="0" indent="-112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30"/>
              <a:buNone/>
            </a:pPr>
            <a:endParaRPr sz="1664" dirty="0">
              <a:solidFill>
                <a:schemeClr val="dk2"/>
              </a:solidFill>
            </a:endParaRPr>
          </a:p>
          <a:p>
            <a:pPr marL="228531" lvl="0" indent="-22853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30"/>
              <a:buChar char="▪"/>
            </a:pPr>
            <a:r>
              <a:rPr lang="en-US" sz="1664" dirty="0">
                <a:solidFill>
                  <a:schemeClr val="dk2"/>
                </a:solidFill>
              </a:rPr>
              <a:t>Class </a:t>
            </a:r>
            <a:r>
              <a:rPr lang="en-US" sz="1664" b="1" dirty="0" err="1">
                <a:solidFill>
                  <a:schemeClr val="dk2"/>
                </a:solidFill>
              </a:rPr>
              <a:t>Persegi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dengan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atribut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b="1" dirty="0" err="1">
                <a:solidFill>
                  <a:schemeClr val="dk2"/>
                </a:solidFill>
              </a:rPr>
              <a:t>sisi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dengan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tipe</a:t>
            </a:r>
            <a:r>
              <a:rPr lang="en-US" sz="1664" dirty="0">
                <a:solidFill>
                  <a:schemeClr val="dk2"/>
                </a:solidFill>
              </a:rPr>
              <a:t> data integer. </a:t>
            </a:r>
            <a:endParaRPr dirty="0"/>
          </a:p>
          <a:p>
            <a:pPr marL="228531" lvl="0" indent="-22853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30"/>
              <a:buChar char="▪"/>
            </a:pPr>
            <a:r>
              <a:rPr lang="en-US" sz="1664" dirty="0" err="1">
                <a:solidFill>
                  <a:schemeClr val="dk2"/>
                </a:solidFill>
              </a:rPr>
              <a:t>Terdapat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tiga</a:t>
            </a:r>
            <a:r>
              <a:rPr lang="en-US" sz="1664" dirty="0">
                <a:solidFill>
                  <a:schemeClr val="dk2"/>
                </a:solidFill>
              </a:rPr>
              <a:t> method :</a:t>
            </a:r>
            <a:endParaRPr dirty="0"/>
          </a:p>
          <a:p>
            <a:pPr marL="685731" lvl="1" indent="-228531" algn="just">
              <a:lnSpc>
                <a:spcPct val="100000"/>
              </a:lnSpc>
              <a:spcBef>
                <a:spcPts val="1000"/>
              </a:spcBef>
              <a:buSzPts val="1830"/>
              <a:buFont typeface="Noto Sans Symbols"/>
              <a:buChar char="❑"/>
            </a:pPr>
            <a:r>
              <a:rPr lang="en-US" dirty="0">
                <a:solidFill>
                  <a:schemeClr val="dk2"/>
                </a:solidFill>
              </a:rPr>
              <a:t>Method data </a:t>
            </a:r>
            <a:r>
              <a:rPr lang="en-US" dirty="0" err="1">
                <a:solidFill>
                  <a:schemeClr val="dk2"/>
                </a:solidFill>
              </a:rPr>
              <a:t>persegi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menampilkan</a:t>
            </a:r>
            <a:r>
              <a:rPr lang="en-US" dirty="0">
                <a:solidFill>
                  <a:schemeClr val="dk2"/>
                </a:solidFill>
              </a:rPr>
              <a:t> data </a:t>
            </a:r>
            <a:r>
              <a:rPr lang="en-US" dirty="0" err="1">
                <a:solidFill>
                  <a:schemeClr val="dk2"/>
                </a:solidFill>
              </a:rPr>
              <a:t>panjang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sisi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persegi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tersebut</a:t>
            </a:r>
            <a:r>
              <a:rPr lang="en-US" dirty="0">
                <a:solidFill>
                  <a:schemeClr val="dk2"/>
                </a:solidFill>
              </a:rPr>
              <a:t>.</a:t>
            </a:r>
            <a:endParaRPr sz="1800" dirty="0"/>
          </a:p>
          <a:p>
            <a:pPr marL="685731" lvl="1" indent="-228531" algn="just">
              <a:lnSpc>
                <a:spcPct val="100000"/>
              </a:lnSpc>
              <a:spcBef>
                <a:spcPts val="1000"/>
              </a:spcBef>
              <a:buSzPts val="1830"/>
              <a:buFont typeface="Noto Sans Symbols"/>
              <a:buChar char="❑"/>
            </a:pPr>
            <a:r>
              <a:rPr lang="en-US" dirty="0">
                <a:solidFill>
                  <a:schemeClr val="dk2"/>
                </a:solidFill>
              </a:rPr>
              <a:t>Method </a:t>
            </a:r>
            <a:r>
              <a:rPr lang="en-US" dirty="0" err="1">
                <a:solidFill>
                  <a:schemeClr val="dk2"/>
                </a:solidFill>
              </a:rPr>
              <a:t>luas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persegi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menghitung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luas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persegi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tersebut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rumus</a:t>
            </a:r>
            <a:r>
              <a:rPr lang="en-US" dirty="0">
                <a:solidFill>
                  <a:schemeClr val="dk2"/>
                </a:solidFill>
              </a:rPr>
              <a:t> : </a:t>
            </a:r>
            <a:r>
              <a:rPr lang="en-US" dirty="0" err="1">
                <a:solidFill>
                  <a:schemeClr val="dk2"/>
                </a:solidFill>
              </a:rPr>
              <a:t>sisi</a:t>
            </a:r>
            <a:r>
              <a:rPr lang="en-US" dirty="0">
                <a:solidFill>
                  <a:schemeClr val="dk2"/>
                </a:solidFill>
              </a:rPr>
              <a:t> x </a:t>
            </a:r>
            <a:r>
              <a:rPr lang="en-US" dirty="0" err="1">
                <a:solidFill>
                  <a:schemeClr val="dk2"/>
                </a:solidFill>
              </a:rPr>
              <a:t>sisi</a:t>
            </a:r>
            <a:r>
              <a:rPr lang="en-US" dirty="0">
                <a:solidFill>
                  <a:schemeClr val="dk2"/>
                </a:solidFill>
              </a:rPr>
              <a:t>.</a:t>
            </a:r>
            <a:endParaRPr sz="1800" dirty="0"/>
          </a:p>
          <a:p>
            <a:pPr marL="685731" lvl="1" indent="-228531" algn="just">
              <a:lnSpc>
                <a:spcPct val="100000"/>
              </a:lnSpc>
              <a:spcBef>
                <a:spcPts val="1000"/>
              </a:spcBef>
              <a:buSzPts val="1830"/>
              <a:buFont typeface="Noto Sans Symbols"/>
              <a:buChar char="❑"/>
            </a:pPr>
            <a:r>
              <a:rPr lang="en-US" dirty="0">
                <a:solidFill>
                  <a:schemeClr val="dk2"/>
                </a:solidFill>
              </a:rPr>
              <a:t>Method </a:t>
            </a:r>
            <a:r>
              <a:rPr lang="en-US" dirty="0" err="1">
                <a:solidFill>
                  <a:schemeClr val="dk2"/>
                </a:solidFill>
              </a:rPr>
              <a:t>keliling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persegi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menghitung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keliling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rumus</a:t>
            </a:r>
            <a:r>
              <a:rPr lang="en-US" dirty="0">
                <a:solidFill>
                  <a:schemeClr val="dk2"/>
                </a:solidFill>
              </a:rPr>
              <a:t> : 4 x </a:t>
            </a:r>
            <a:r>
              <a:rPr lang="en-US" dirty="0" err="1">
                <a:solidFill>
                  <a:schemeClr val="dk2"/>
                </a:solidFill>
              </a:rPr>
              <a:t>sisi</a:t>
            </a:r>
            <a:r>
              <a:rPr lang="en-US" dirty="0">
                <a:solidFill>
                  <a:schemeClr val="dk2"/>
                </a:solidFill>
              </a:rPr>
              <a:t>.</a:t>
            </a:r>
            <a:endParaRPr sz="1800" dirty="0"/>
          </a:p>
          <a:p>
            <a:pPr marL="228531" lvl="0" indent="-112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30"/>
              <a:buNone/>
            </a:pPr>
            <a:endParaRPr sz="1664" dirty="0">
              <a:solidFill>
                <a:schemeClr val="dk2"/>
              </a:solidFill>
            </a:endParaRPr>
          </a:p>
          <a:p>
            <a:pPr marL="228531" lvl="0" indent="-22853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30"/>
              <a:buChar char="▪"/>
            </a:pPr>
            <a:r>
              <a:rPr lang="en-US" sz="1664" dirty="0" err="1">
                <a:solidFill>
                  <a:schemeClr val="dk2"/>
                </a:solidFill>
              </a:rPr>
              <a:t>Tampilkan</a:t>
            </a:r>
            <a:r>
              <a:rPr lang="en-US" sz="1664" dirty="0">
                <a:solidFill>
                  <a:schemeClr val="dk2"/>
                </a:solidFill>
              </a:rPr>
              <a:t> data </a:t>
            </a:r>
            <a:r>
              <a:rPr lang="en-US" sz="1664" dirty="0" err="1">
                <a:solidFill>
                  <a:schemeClr val="dk2"/>
                </a:solidFill>
              </a:rPr>
              <a:t>persegi</a:t>
            </a:r>
            <a:r>
              <a:rPr lang="en-US" sz="1664" dirty="0">
                <a:solidFill>
                  <a:schemeClr val="dk2"/>
                </a:solidFill>
              </a:rPr>
              <a:t>, </a:t>
            </a:r>
            <a:r>
              <a:rPr lang="en-US" sz="1664" dirty="0" err="1">
                <a:solidFill>
                  <a:schemeClr val="dk2"/>
                </a:solidFill>
              </a:rPr>
              <a:t>nilai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luas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persegi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dan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keliling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persegi</a:t>
            </a:r>
            <a:r>
              <a:rPr lang="en-US" sz="1664" dirty="0">
                <a:solidFill>
                  <a:schemeClr val="dk2"/>
                </a:solidFill>
              </a:rPr>
              <a:t> </a:t>
            </a:r>
            <a:r>
              <a:rPr lang="en-US" sz="1664" dirty="0" err="1">
                <a:solidFill>
                  <a:schemeClr val="dk2"/>
                </a:solidFill>
              </a:rPr>
              <a:t>pada</a:t>
            </a:r>
            <a:r>
              <a:rPr lang="en-US" sz="1664" dirty="0">
                <a:solidFill>
                  <a:schemeClr val="dk2"/>
                </a:solidFill>
              </a:rPr>
              <a:t> class </a:t>
            </a:r>
            <a:r>
              <a:rPr lang="en-US" sz="1664" b="1" dirty="0" err="1">
                <a:solidFill>
                  <a:schemeClr val="dk2"/>
                </a:solidFill>
              </a:rPr>
              <a:t>DemoPersegi</a:t>
            </a:r>
            <a:r>
              <a:rPr lang="en-US" sz="1664" dirty="0">
                <a:solidFill>
                  <a:schemeClr val="dk2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3046412" y="23622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OBJEK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0212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Siapa dan apa saja yang terlibat dalam business process?</a:t>
            </a:r>
            <a:endParaRPr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1503063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95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3046412" y="2133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CLASS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0212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Blueprint/template/cetakan yang mendefinisikan karakteristik (atribut dan method) objek pada class</a:t>
            </a:r>
          </a:p>
        </p:txBody>
      </p:sp>
      <p:sp>
        <p:nvSpPr>
          <p:cNvPr id="797" name="Google Shape;797;p40"/>
          <p:cNvSpPr/>
          <p:nvPr/>
        </p:nvSpPr>
        <p:spPr>
          <a:xfrm>
            <a:off x="1503063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096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2012" y="2601588"/>
            <a:ext cx="458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Apa</a:t>
            </a:r>
            <a:r>
              <a:rPr lang="en-US" sz="24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 yang </a:t>
            </a:r>
            <a:r>
              <a:rPr lang="en-US" sz="24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dimiliki</a:t>
            </a:r>
            <a:r>
              <a:rPr lang="en-US" sz="24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? = </a:t>
            </a:r>
            <a:r>
              <a:rPr lang="en-US" sz="24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atribut</a:t>
            </a:r>
            <a:endParaRPr lang="en-US" sz="24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014" y="3270128"/>
            <a:ext cx="2080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KARAKTERISTIK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646A-F99B-481F-6FAC-A076F5116E00}"/>
              </a:ext>
            </a:extLst>
          </p:cNvPr>
          <p:cNvSpPr/>
          <p:nvPr/>
        </p:nvSpPr>
        <p:spPr>
          <a:xfrm>
            <a:off x="5942012" y="3789126"/>
            <a:ext cx="3512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Apa</a:t>
            </a:r>
            <a:r>
              <a:rPr lang="en-US" sz="24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 yang </a:t>
            </a:r>
            <a:r>
              <a:rPr lang="en-US" sz="24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bisa</a:t>
            </a:r>
            <a:r>
              <a:rPr lang="en-US" sz="24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dilakukan</a:t>
            </a:r>
            <a:r>
              <a:rPr lang="en-US" sz="24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?</a:t>
            </a:r>
          </a:p>
          <a:p>
            <a:pPr>
              <a:buClr>
                <a:srgbClr val="F1F1F1"/>
              </a:buClr>
              <a:buSzPts val="2800"/>
            </a:pPr>
            <a:endParaRPr lang="en-US" sz="24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2E1F4A-C77F-9E60-E042-E641257679FB}"/>
              </a:ext>
            </a:extLst>
          </p:cNvPr>
          <p:cNvCxnSpPr>
            <a:stCxn id="7" idx="3"/>
          </p:cNvCxnSpPr>
          <p:nvPr/>
        </p:nvCxnSpPr>
        <p:spPr>
          <a:xfrm flipV="1">
            <a:off x="4974689" y="2895602"/>
            <a:ext cx="814925" cy="57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274A69-EC3B-E8C8-5452-DD0E2B5675CD}"/>
              </a:ext>
            </a:extLst>
          </p:cNvPr>
          <p:cNvCxnSpPr>
            <a:cxnSpLocks/>
          </p:cNvCxnSpPr>
          <p:nvPr/>
        </p:nvCxnSpPr>
        <p:spPr>
          <a:xfrm>
            <a:off x="4998500" y="3516488"/>
            <a:ext cx="714912" cy="44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4612" y="2712184"/>
            <a:ext cx="243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Nama</a:t>
            </a:r>
            <a:endParaRPr lang="en-US" sz="20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NIM</a:t>
            </a: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Tanggal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Lahir</a:t>
            </a:r>
            <a:endParaRPr lang="en-US" sz="20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Jenis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Kelamin</a:t>
            </a:r>
            <a:endParaRPr lang="en-US" sz="20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Alamat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2226" y="3019962"/>
            <a:ext cx="323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—ATRIBUT:</a:t>
            </a:r>
          </a:p>
          <a:p>
            <a:pPr>
              <a:buClr>
                <a:srgbClr val="F1F1F1"/>
              </a:buClr>
              <a:buSzPts val="2800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Variabel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/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ciri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/status/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sifat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yang </a:t>
            </a:r>
            <a:r>
              <a:rPr lang="en-US" sz="20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dimiliki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oleh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suatu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objek</a:t>
            </a:r>
            <a:endParaRPr lang="en-US" sz="20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470096" y="2827966"/>
            <a:ext cx="152400" cy="14630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4521" y="1879683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Apa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yang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dimiliki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sebuah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objek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mahasiswa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94F26-C0FF-C986-B01D-0AECDA5A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80" y="2555396"/>
            <a:ext cx="1957448" cy="19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32212" y="2808032"/>
            <a:ext cx="266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Memilih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mata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kuliah</a:t>
            </a:r>
            <a:endParaRPr lang="en-US" sz="20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Melihat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nilai</a:t>
            </a: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Mengajukan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cuti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akademik</a:t>
            </a:r>
            <a:endParaRPr lang="en-US" sz="20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470096" y="2808030"/>
            <a:ext cx="152400" cy="12801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2226" y="2655632"/>
            <a:ext cx="323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—METHOD:</a:t>
            </a:r>
          </a:p>
          <a:p>
            <a:pPr>
              <a:buClr>
                <a:srgbClr val="F1F1F1"/>
              </a:buClr>
              <a:buSzPts val="2800"/>
            </a:pP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Prosedur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/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fungsi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/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perilaku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/proses yang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bisa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dilakukan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oleh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/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terhadap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suatu</a:t>
            </a: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objek</a:t>
            </a:r>
            <a:endParaRPr lang="en-US" sz="20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586" y="1828800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Apa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yang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bisa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dilakukan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oleh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/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terhadap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objek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mahasiswa</a:t>
            </a: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73BE0-E37D-2CC3-E856-A7765C42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21" y="2604469"/>
            <a:ext cx="1944793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</a:pPr>
            <a:endParaRPr/>
          </a:p>
        </p:txBody>
      </p:sp>
      <p:pic>
        <p:nvPicPr>
          <p:cNvPr id="356" name="Google Shape;35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92" y="1306742"/>
            <a:ext cx="10255250" cy="385662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Arial"/>
              <a:buNone/>
            </a:pPr>
            <a:r>
              <a:rPr lang="en-US" sz="486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Aturan</a:t>
            </a:r>
            <a:r>
              <a:rPr lang="en-US" sz="486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6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penulisan</a:t>
            </a:r>
            <a:r>
              <a:rPr lang="en-US" sz="486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6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-US" sz="486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dirty="0"/>
          </a:p>
        </p:txBody>
      </p:sp>
      <p:sp>
        <p:nvSpPr>
          <p:cNvPr id="362" name="Google Shape;362;p4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Berupa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benda</a:t>
            </a:r>
            <a:r>
              <a:rPr lang="en-US" dirty="0">
                <a:solidFill>
                  <a:schemeClr val="dk2"/>
                </a:solidFill>
              </a:rPr>
              <a:t>,</a:t>
            </a:r>
            <a:endParaRPr dirty="0"/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Diawali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HURUF BESAR,</a:t>
            </a:r>
            <a:endParaRPr dirty="0"/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Jika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terdiri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lebih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1 kata, </a:t>
            </a:r>
            <a:r>
              <a:rPr lang="en-US" dirty="0" err="1">
                <a:solidFill>
                  <a:schemeClr val="dk2"/>
                </a:solidFill>
              </a:rPr>
              <a:t>maka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setiap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b="1" dirty="0" err="1">
                <a:solidFill>
                  <a:schemeClr val="dk2"/>
                </a:solidFill>
              </a:rPr>
              <a:t>disambungkan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dan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huruf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awal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tiap</a:t>
            </a:r>
            <a:r>
              <a:rPr lang="en-US" dirty="0">
                <a:solidFill>
                  <a:schemeClr val="dk2"/>
                </a:solidFill>
              </a:rPr>
              <a:t> kata </a:t>
            </a:r>
            <a:r>
              <a:rPr lang="en-US" dirty="0" err="1">
                <a:solidFill>
                  <a:schemeClr val="dk2"/>
                </a:solidFill>
              </a:rPr>
              <a:t>menggunakan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solidFill>
                  <a:schemeClr val="dk2"/>
                </a:solidFill>
              </a:rPr>
              <a:t>HURUF BESAR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Contoh</a:t>
            </a:r>
            <a:r>
              <a:rPr lang="en-US" dirty="0">
                <a:solidFill>
                  <a:schemeClr val="dk2"/>
                </a:solidFill>
              </a:rPr>
              <a:t>: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TenagaKependidikan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umbar Spinal Stenosis Breakthrough by Slidesgo">
  <a:themeElements>
    <a:clrScheme name="Simple Light">
      <a:dk1>
        <a:srgbClr val="FFFFFF"/>
      </a:dk1>
      <a:lt1>
        <a:srgbClr val="F1F1F1"/>
      </a:lt1>
      <a:dk2>
        <a:srgbClr val="7096B3"/>
      </a:dk2>
      <a:lt2>
        <a:srgbClr val="4679A0"/>
      </a:lt2>
      <a:accent1>
        <a:srgbClr val="FFE599"/>
      </a:accent1>
      <a:accent2>
        <a:srgbClr val="C7666B"/>
      </a:accent2>
      <a:accent3>
        <a:srgbClr val="FFAF26"/>
      </a:accent3>
      <a:accent4>
        <a:srgbClr val="E58200"/>
      </a:accent4>
      <a:accent5>
        <a:srgbClr val="F0C0B4"/>
      </a:accent5>
      <a:accent6>
        <a:srgbClr val="424243"/>
      </a:accent6>
      <a:hlink>
        <a:srgbClr val="F1F1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891</Words>
  <Application>Microsoft Office PowerPoint</Application>
  <PresentationFormat>Custom</PresentationFormat>
  <Paragraphs>145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Barlow</vt:lpstr>
      <vt:lpstr>Calibri</vt:lpstr>
      <vt:lpstr>Cambria</vt:lpstr>
      <vt:lpstr>Noto Sans Symbols</vt:lpstr>
      <vt:lpstr>Oswald</vt:lpstr>
      <vt:lpstr>Rockwell</vt:lpstr>
      <vt:lpstr>Atlas</vt:lpstr>
      <vt:lpstr>1_Lumbar Spinal Stenosis Breakthrough by Slidesgo</vt:lpstr>
      <vt:lpstr>Class dan Object</vt:lpstr>
      <vt:lpstr>— OBJECT</vt:lpstr>
      <vt:lpstr>— OBJEK</vt:lpstr>
      <vt:lpstr>— CLASS</vt:lpstr>
      <vt:lpstr>PowerPoint Presentation</vt:lpstr>
      <vt:lpstr>PowerPoint Presentation</vt:lpstr>
      <vt:lpstr>PowerPoint Presentation</vt:lpstr>
      <vt:lpstr>PowerPoint Presentation</vt:lpstr>
      <vt:lpstr>Aturan penulisan nama class</vt:lpstr>
      <vt:lpstr>Implementasi Class</vt:lpstr>
      <vt:lpstr>Aturan penulisan nama atribut</vt:lpstr>
      <vt:lpstr>Deklarasi Atribut</vt:lpstr>
      <vt:lpstr>Aturan penulisan nama method</vt:lpstr>
      <vt:lpstr>Deklarasi Method</vt:lpstr>
      <vt:lpstr>Return Type</vt:lpstr>
      <vt:lpstr>PowerPoint Presentation</vt:lpstr>
      <vt:lpstr>Object</vt:lpstr>
      <vt:lpstr>PowerPoint Presentation</vt:lpstr>
      <vt:lpstr>Instansiasi Objek</vt:lpstr>
      <vt:lpstr>Constructor</vt:lpstr>
      <vt:lpstr>Instansiasi Objek</vt:lpstr>
      <vt:lpstr>Constructor berparameter</vt:lpstr>
      <vt:lpstr>Instansiasi Objek</vt:lpstr>
      <vt:lpstr>Instansiasi Objek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dan Object</dc:title>
  <cp:lastModifiedBy>Hp</cp:lastModifiedBy>
  <cp:revision>68</cp:revision>
  <dcterms:created xsi:type="dcterms:W3CDTF">2017-03-07T15:57:42Z</dcterms:created>
  <dcterms:modified xsi:type="dcterms:W3CDTF">2022-09-05T08:38:58Z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