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9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63" d="100"/>
          <a:sy n="63" d="100"/>
        </p:scale>
        <p:origin x="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9/6/2022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465840"/>
            <a:ext cx="4938397" cy="120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Rizqi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Rohmatul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Huda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2141720264 / 26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2G - TI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9230504" y="2405196"/>
            <a:ext cx="2293272" cy="2957171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7219834-D1D3-F825-95B5-CE68AF6E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68" y="1298439"/>
            <a:ext cx="8585597" cy="2130561"/>
          </a:xfrm>
        </p:spPr>
        <p:txBody>
          <a:bodyPr>
            <a:normAutofit/>
          </a:bodyPr>
          <a:lstStyle/>
          <a:p>
            <a:r>
              <a:rPr lang="en-ID" sz="2800" dirty="0"/>
              <a:t>Class Diagram – </a:t>
            </a:r>
            <a:r>
              <a:rPr lang="en-ID" sz="2800" dirty="0" err="1"/>
              <a:t>Pemrograman</a:t>
            </a:r>
            <a:r>
              <a:rPr lang="en-ID" sz="2800" dirty="0"/>
              <a:t> </a:t>
            </a:r>
            <a:r>
              <a:rPr lang="en-ID" sz="2800" dirty="0" err="1"/>
              <a:t>Berbasis</a:t>
            </a:r>
            <a:r>
              <a:rPr lang="en-ID" sz="2800" dirty="0"/>
              <a:t> </a:t>
            </a:r>
            <a:r>
              <a:rPr lang="en-ID" sz="2800" dirty="0" err="1"/>
              <a:t>Objek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Nota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Barang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1" y="1509612"/>
            <a:ext cx="2029192" cy="2918009"/>
          </a:xfrm>
        </p:spPr>
        <p:txBody>
          <a:bodyPr numCol="2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Atribut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Stok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37FFD-C0AB-6BD6-C7AC-5838FB085F55}"/>
              </a:ext>
            </a:extLst>
          </p:cNvPr>
          <p:cNvSpPr txBox="1">
            <a:spLocks/>
          </p:cNvSpPr>
          <p:nvPr/>
        </p:nvSpPr>
        <p:spPr>
          <a:xfrm>
            <a:off x="2473693" y="1528634"/>
            <a:ext cx="3128210" cy="354525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D" sz="1600" dirty="0">
                <a:latin typeface="Segoe UI" panose="020B0502040204020203" pitchFamily="34" charset="0"/>
                <a:cs typeface="Segoe UI" panose="020B0502040204020203" pitchFamily="34" charset="0"/>
              </a:rPr>
              <a:t>Method :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diskon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68BEE3-3585-8E1D-A6E3-B0A82981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25276"/>
              </p:ext>
            </p:extLst>
          </p:nvPr>
        </p:nvGraphicFramePr>
        <p:xfrm>
          <a:off x="6502400" y="1499181"/>
          <a:ext cx="4648530" cy="4661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8530">
                  <a:extLst>
                    <a:ext uri="{9D8B030D-6E8A-4147-A177-3AD203B41FA5}">
                      <a16:colId xmlns:a16="http://schemas.microsoft.com/office/drawing/2014/main" val="810947292"/>
                    </a:ext>
                  </a:extLst>
                </a:gridCol>
              </a:tblGrid>
              <a:tr h="547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</a:rPr>
                        <a:t>NotaBarang</a:t>
                      </a:r>
                      <a:endParaRPr lang="en-ID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845187"/>
                  </a:ext>
                </a:extLst>
              </a:tr>
              <a:tr h="21075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namaBarang</a:t>
                      </a:r>
                      <a:r>
                        <a:rPr lang="en-ID" sz="1800" dirty="0">
                          <a:effectLst/>
                        </a:rPr>
                        <a:t>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jenisBarang</a:t>
                      </a:r>
                      <a:r>
                        <a:rPr lang="en-ID" sz="1800" dirty="0">
                          <a:effectLst/>
                        </a:rPr>
                        <a:t>  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stok</a:t>
                      </a:r>
                      <a:r>
                        <a:rPr lang="en-ID" sz="1800" dirty="0">
                          <a:effectLst/>
                        </a:rPr>
                        <a:t>                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harga</a:t>
                      </a:r>
                      <a:r>
                        <a:rPr lang="en-ID" sz="1800" dirty="0">
                          <a:effectLst/>
                        </a:rPr>
                        <a:t>              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	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867423"/>
                  </a:ext>
                </a:extLst>
              </a:tr>
              <a:tr h="17381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menampilkanBarang</a:t>
                      </a:r>
                      <a:r>
                        <a:rPr lang="en-ID" sz="1800" dirty="0">
                          <a:effectLst/>
                        </a:rPr>
                        <a:t> () 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menambahBarang</a:t>
                      </a:r>
                      <a:r>
                        <a:rPr lang="en-ID" sz="1800" dirty="0">
                          <a:effectLst/>
                        </a:rPr>
                        <a:t> (int n)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memberiDiskon</a:t>
                      </a:r>
                      <a:r>
                        <a:rPr lang="en-ID" sz="1800" dirty="0">
                          <a:effectLst/>
                        </a:rPr>
                        <a:t> (int </a:t>
                      </a:r>
                      <a:r>
                        <a:rPr lang="en-ID" sz="1800" dirty="0" err="1">
                          <a:effectLst/>
                        </a:rPr>
                        <a:t>jmlHarga</a:t>
                      </a:r>
                      <a:r>
                        <a:rPr lang="en-ID" sz="1800" dirty="0">
                          <a:effectLst/>
                        </a:rPr>
                        <a:t>)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menghitungTotalHarga</a:t>
                      </a:r>
                      <a:r>
                        <a:rPr lang="en-ID" sz="1800" dirty="0">
                          <a:effectLst/>
                        </a:rPr>
                        <a:t> (int total)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15789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886D1022-9759-DEF4-9B6F-257DE4A0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2271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Hewan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1" y="1509612"/>
            <a:ext cx="2029192" cy="2918009"/>
          </a:xfrm>
        </p:spPr>
        <p:txBody>
          <a:bodyPr numCol="2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Atribut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: 		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sv-SE" sz="1600" dirty="0">
                <a:latin typeface="Segoe UI" panose="020B0502040204020203" pitchFamily="34" charset="0"/>
                <a:cs typeface="Segoe UI" panose="020B0502040204020203" pitchFamily="34" charset="0"/>
              </a:rPr>
              <a:t>Nama	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sv-SE" sz="1600" dirty="0">
                <a:latin typeface="Segoe UI" panose="020B0502040204020203" pitchFamily="34" charset="0"/>
                <a:cs typeface="Segoe UI" panose="020B0502040204020203" pitchFamily="34" charset="0"/>
              </a:rPr>
              <a:t>Jenis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sv-SE" sz="1600" dirty="0">
                <a:latin typeface="Segoe UI" panose="020B0502040204020203" pitchFamily="34" charset="0"/>
                <a:cs typeface="Segoe UI" panose="020B0502040204020203" pitchFamily="34" charset="0"/>
              </a:rPr>
              <a:t>Massa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sv-SE" sz="1600" dirty="0">
                <a:latin typeface="Segoe UI" panose="020B0502040204020203" pitchFamily="34" charset="0"/>
                <a:cs typeface="Segoe UI" panose="020B0502040204020203" pitchFamily="34" charset="0"/>
              </a:rPr>
              <a:t>warna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37FFD-C0AB-6BD6-C7AC-5838FB085F55}"/>
              </a:ext>
            </a:extLst>
          </p:cNvPr>
          <p:cNvSpPr txBox="1">
            <a:spLocks/>
          </p:cNvSpPr>
          <p:nvPr/>
        </p:nvSpPr>
        <p:spPr>
          <a:xfrm>
            <a:off x="2473693" y="1421381"/>
            <a:ext cx="3128210" cy="354525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D" sz="1600" dirty="0">
                <a:latin typeface="Segoe UI" panose="020B0502040204020203" pitchFamily="34" charset="0"/>
                <a:cs typeface="Segoe UI" panose="020B0502040204020203" pitchFamily="34" charset="0"/>
              </a:rPr>
              <a:t>Method 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D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Menampilkan</a:t>
            </a:r>
            <a:r>
              <a:rPr lang="en-ID" sz="16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ID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hewan</a:t>
            </a: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D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Makan</a:t>
            </a: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D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Bernafas</a:t>
            </a: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D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Berkembang</a:t>
            </a:r>
            <a:r>
              <a:rPr lang="en-ID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biak</a:t>
            </a: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D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Kecepatan</a:t>
            </a:r>
            <a:r>
              <a:rPr lang="en-ID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bergerak</a:t>
            </a: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D7A155-8413-F2EE-F074-08270C355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57143"/>
              </p:ext>
            </p:extLst>
          </p:nvPr>
        </p:nvGraphicFramePr>
        <p:xfrm>
          <a:off x="6346190" y="1421380"/>
          <a:ext cx="4697862" cy="4717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7862">
                  <a:extLst>
                    <a:ext uri="{9D8B030D-6E8A-4147-A177-3AD203B41FA5}">
                      <a16:colId xmlns:a16="http://schemas.microsoft.com/office/drawing/2014/main" val="4022887022"/>
                    </a:ext>
                  </a:extLst>
                </a:gridCol>
              </a:tblGrid>
              <a:tr h="480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</a:rPr>
                        <a:t>Hewan</a:t>
                      </a:r>
                      <a:endParaRPr lang="en-ID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85036"/>
                  </a:ext>
                </a:extLst>
              </a:tr>
              <a:tr h="16635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nama</a:t>
                      </a:r>
                      <a:r>
                        <a:rPr lang="en-ID" sz="1800" dirty="0">
                          <a:effectLst/>
                        </a:rPr>
                        <a:t>	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jenis</a:t>
                      </a:r>
                      <a:r>
                        <a:rPr lang="en-ID" sz="1800" dirty="0">
                          <a:effectLst/>
                        </a:rPr>
                        <a:t>	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massa</a:t>
                      </a:r>
                      <a:r>
                        <a:rPr lang="en-ID" sz="1800" dirty="0">
                          <a:effectLst/>
                        </a:rPr>
                        <a:t>	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warna</a:t>
                      </a:r>
                      <a:r>
                        <a:rPr lang="en-ID" sz="1800" dirty="0">
                          <a:effectLst/>
                        </a:rPr>
                        <a:t>	: String	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087627"/>
                  </a:ext>
                </a:extLst>
              </a:tr>
              <a:tr h="23780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menampilkanDataHewan</a:t>
                      </a:r>
                      <a:r>
                        <a:rPr lang="en-ID" sz="1800" dirty="0">
                          <a:effectLst/>
                        </a:rPr>
                        <a:t> () 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makan</a:t>
                      </a:r>
                      <a:r>
                        <a:rPr lang="en-ID" sz="1800" dirty="0">
                          <a:effectLst/>
                        </a:rPr>
                        <a:t> () 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bernafas</a:t>
                      </a:r>
                      <a:r>
                        <a:rPr lang="en-ID" sz="1800" dirty="0">
                          <a:effectLst/>
                        </a:rPr>
                        <a:t> () 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berkembangBiak</a:t>
                      </a:r>
                      <a:r>
                        <a:rPr lang="en-ID" sz="1800" dirty="0">
                          <a:effectLst/>
                        </a:rPr>
                        <a:t> () 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kecepatanGerak</a:t>
                      </a:r>
                      <a:r>
                        <a:rPr lang="en-ID" sz="1800" dirty="0">
                          <a:effectLst/>
                        </a:rPr>
                        <a:t> (int speed) : int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790064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4F8D5AF0-5083-0835-4637-F2D5F751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1911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441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1" y="1509612"/>
            <a:ext cx="2029192" cy="2918009"/>
          </a:xfrm>
        </p:spPr>
        <p:txBody>
          <a:bodyPr numCol="1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Atribut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: 	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Gear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37FFD-C0AB-6BD6-C7AC-5838FB085F55}"/>
              </a:ext>
            </a:extLst>
          </p:cNvPr>
          <p:cNvSpPr txBox="1">
            <a:spLocks/>
          </p:cNvSpPr>
          <p:nvPr/>
        </p:nvSpPr>
        <p:spPr>
          <a:xfrm>
            <a:off x="2473693" y="1421381"/>
            <a:ext cx="3128210" cy="354525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D" sz="1600" dirty="0">
                <a:latin typeface="Segoe UI" panose="020B0502040204020203" pitchFamily="34" charset="0"/>
                <a:cs typeface="Segoe UI" panose="020B0502040204020203" pitchFamily="34" charset="0"/>
              </a:rPr>
              <a:t>Method 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Kecepatan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Mengerem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motor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8D5AF0-5083-0835-4637-F2D5F751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1911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C81DD0-65FD-B520-726B-D0A75311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93062"/>
              </p:ext>
            </p:extLst>
          </p:nvPr>
        </p:nvGraphicFramePr>
        <p:xfrm>
          <a:off x="6267450" y="1421380"/>
          <a:ext cx="5071110" cy="4713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1110">
                  <a:extLst>
                    <a:ext uri="{9D8B030D-6E8A-4147-A177-3AD203B41FA5}">
                      <a16:colId xmlns:a16="http://schemas.microsoft.com/office/drawing/2014/main" val="2193650490"/>
                    </a:ext>
                  </a:extLst>
                </a:gridCol>
              </a:tblGrid>
              <a:tr h="609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>
                          <a:effectLst/>
                        </a:rPr>
                        <a:t>Motor</a:t>
                      </a:r>
                      <a:endParaRPr lang="en-ID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803269"/>
                  </a:ext>
                </a:extLst>
              </a:tr>
              <a:tr h="22251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namaMotor</a:t>
                      </a:r>
                      <a:r>
                        <a:rPr lang="en-ID" sz="1800" dirty="0">
                          <a:effectLst/>
                        </a:rPr>
                        <a:t> 	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jenis</a:t>
                      </a:r>
                      <a:r>
                        <a:rPr lang="en-ID" sz="1800" dirty="0">
                          <a:effectLst/>
                        </a:rPr>
                        <a:t>		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tahun</a:t>
                      </a:r>
                      <a:r>
                        <a:rPr lang="en-ID" sz="1800" dirty="0">
                          <a:effectLst/>
                        </a:rPr>
                        <a:t>		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warna</a:t>
                      </a:r>
                      <a:r>
                        <a:rPr lang="en-ID" sz="1800" dirty="0">
                          <a:effectLst/>
                        </a:rPr>
                        <a:t>		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gear		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548500"/>
                  </a:ext>
                </a:extLst>
              </a:tr>
              <a:tr h="18505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menambahKecepatan</a:t>
                      </a:r>
                      <a:r>
                        <a:rPr lang="en-ID" sz="1800" dirty="0">
                          <a:effectLst/>
                        </a:rPr>
                        <a:t> (int v)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mengerem</a:t>
                      </a:r>
                      <a:r>
                        <a:rPr lang="en-ID" sz="1800" dirty="0">
                          <a:effectLst/>
                        </a:rPr>
                        <a:t> (int v)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menampilkanDataMotor</a:t>
                      </a:r>
                      <a:r>
                        <a:rPr lang="en-ID" sz="1800" dirty="0">
                          <a:effectLst/>
                        </a:rPr>
                        <a:t> () 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77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3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Mahasiswa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1" y="1509612"/>
            <a:ext cx="2029192" cy="2918009"/>
          </a:xfrm>
        </p:spPr>
        <p:txBody>
          <a:bodyPr numCol="1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Atribut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: 	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NIM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37FFD-C0AB-6BD6-C7AC-5838FB085F55}"/>
              </a:ext>
            </a:extLst>
          </p:cNvPr>
          <p:cNvSpPr txBox="1">
            <a:spLocks/>
          </p:cNvSpPr>
          <p:nvPr/>
        </p:nvSpPr>
        <p:spPr>
          <a:xfrm>
            <a:off x="2473693" y="1421381"/>
            <a:ext cx="3128210" cy="354525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D" sz="1600" dirty="0">
                <a:latin typeface="Segoe UI" panose="020B0502040204020203" pitchFamily="34" charset="0"/>
                <a:cs typeface="Segoe UI" panose="020B0502040204020203" pitchFamily="34" charset="0"/>
              </a:rPr>
              <a:t>Method 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ahasiswa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ujian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Mencetak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8D5AF0-5083-0835-4637-F2D5F751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1911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98A677-DED1-AAF8-0588-61E359B80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41706"/>
              </p:ext>
            </p:extLst>
          </p:nvPr>
        </p:nvGraphicFramePr>
        <p:xfrm>
          <a:off x="6267450" y="1421381"/>
          <a:ext cx="4812228" cy="4635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2228">
                  <a:extLst>
                    <a:ext uri="{9D8B030D-6E8A-4147-A177-3AD203B41FA5}">
                      <a16:colId xmlns:a16="http://schemas.microsoft.com/office/drawing/2014/main" val="1807895759"/>
                    </a:ext>
                  </a:extLst>
                </a:gridCol>
              </a:tblGrid>
              <a:tr h="654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</a:rPr>
                        <a:t>Mahasiswa</a:t>
                      </a:r>
                      <a:endParaRPr lang="en-ID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63318"/>
                  </a:ext>
                </a:extLst>
              </a:tr>
              <a:tr h="19900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nama</a:t>
                      </a:r>
                      <a:r>
                        <a:rPr lang="en-ID" sz="1800" dirty="0">
                          <a:effectLst/>
                        </a:rPr>
                        <a:t>		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umur</a:t>
                      </a:r>
                      <a:r>
                        <a:rPr lang="en-ID" sz="1800" dirty="0">
                          <a:effectLst/>
                        </a:rPr>
                        <a:t>		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alamat</a:t>
                      </a:r>
                      <a:r>
                        <a:rPr lang="en-ID" sz="1800" dirty="0">
                          <a:effectLst/>
                        </a:rPr>
                        <a:t>	               : String	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NIM		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98780"/>
                  </a:ext>
                </a:extLst>
              </a:tr>
              <a:tr h="19900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menampilkanDataMahasiswa</a:t>
                      </a:r>
                      <a:r>
                        <a:rPr lang="en-ID" sz="1800" dirty="0">
                          <a:effectLst/>
                        </a:rPr>
                        <a:t> () 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mengikutiUjian</a:t>
                      </a:r>
                      <a:r>
                        <a:rPr lang="en-ID" sz="1800" dirty="0">
                          <a:effectLst/>
                        </a:rPr>
                        <a:t> (</a:t>
                      </a:r>
                      <a:r>
                        <a:rPr lang="en-ID" sz="1800" dirty="0" err="1">
                          <a:effectLst/>
                        </a:rPr>
                        <a:t>boolean</a:t>
                      </a:r>
                      <a:r>
                        <a:rPr lang="en-ID" sz="1800" dirty="0">
                          <a:effectLst/>
                        </a:rPr>
                        <a:t> test) : </a:t>
                      </a:r>
                      <a:r>
                        <a:rPr lang="en-ID" sz="1800" dirty="0" err="1">
                          <a:effectLst/>
                        </a:rPr>
                        <a:t>boolean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melihatNilai</a:t>
                      </a:r>
                      <a:r>
                        <a:rPr lang="en-ID" sz="1800" dirty="0">
                          <a:effectLst/>
                        </a:rPr>
                        <a:t> (double </a:t>
                      </a:r>
                      <a:r>
                        <a:rPr lang="en-ID" sz="1800" dirty="0" err="1">
                          <a:effectLst/>
                        </a:rPr>
                        <a:t>ip</a:t>
                      </a:r>
                      <a:r>
                        <a:rPr lang="en-ID" sz="1800" dirty="0">
                          <a:effectLst/>
                        </a:rPr>
                        <a:t>) : double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mencetakKartuMahasiswa</a:t>
                      </a:r>
                      <a:r>
                        <a:rPr lang="en-ID" sz="1800" dirty="0">
                          <a:effectLst/>
                        </a:rPr>
                        <a:t> () 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63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8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5.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Komputer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1" y="1509612"/>
            <a:ext cx="2029192" cy="2918009"/>
          </a:xfrm>
        </p:spPr>
        <p:txBody>
          <a:bodyPr numCol="1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Atribut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37FFD-C0AB-6BD6-C7AC-5838FB085F55}"/>
              </a:ext>
            </a:extLst>
          </p:cNvPr>
          <p:cNvSpPr txBox="1">
            <a:spLocks/>
          </p:cNvSpPr>
          <p:nvPr/>
        </p:nvSpPr>
        <p:spPr>
          <a:xfrm>
            <a:off x="2473693" y="1421381"/>
            <a:ext cx="3128210" cy="354525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D" sz="1600" dirty="0">
                <a:latin typeface="Segoe UI" panose="020B0502040204020203" pitchFamily="34" charset="0"/>
                <a:cs typeface="Segoe UI" panose="020B0502040204020203" pitchFamily="34" charset="0"/>
              </a:rPr>
              <a:t>Method 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spesifikasi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Mengoperasikan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off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8D5AF0-5083-0835-4637-F2D5F751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1911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ABD759-D667-7B9F-DB6B-64C360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2430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458C61-7063-9318-804F-2FEEDABFF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35441"/>
              </p:ext>
            </p:extLst>
          </p:nvPr>
        </p:nvGraphicFramePr>
        <p:xfrm>
          <a:off x="6095999" y="1471352"/>
          <a:ext cx="5244936" cy="4478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4936">
                  <a:extLst>
                    <a:ext uri="{9D8B030D-6E8A-4147-A177-3AD203B41FA5}">
                      <a16:colId xmlns:a16="http://schemas.microsoft.com/office/drawing/2014/main" val="985472650"/>
                    </a:ext>
                  </a:extLst>
                </a:gridCol>
              </a:tblGrid>
              <a:tr h="632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</a:rPr>
                        <a:t>Komputer</a:t>
                      </a:r>
                      <a:endParaRPr lang="en-ID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33665"/>
                  </a:ext>
                </a:extLst>
              </a:tr>
              <a:tr h="19227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warna</a:t>
                      </a:r>
                      <a:r>
                        <a:rPr lang="en-ID" sz="1800" dirty="0">
                          <a:effectLst/>
                        </a:rPr>
                        <a:t>	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jenis</a:t>
                      </a:r>
                      <a:r>
                        <a:rPr lang="en-ID" sz="1800" dirty="0">
                          <a:effectLst/>
                        </a:rPr>
                        <a:t>	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merek</a:t>
                      </a:r>
                      <a:r>
                        <a:rPr lang="en-ID" sz="1800" dirty="0">
                          <a:effectLst/>
                        </a:rPr>
                        <a:t> 	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ukuran</a:t>
                      </a:r>
                      <a:r>
                        <a:rPr lang="en-ID" sz="1800" dirty="0">
                          <a:effectLst/>
                        </a:rPr>
                        <a:t> : float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432709"/>
                  </a:ext>
                </a:extLst>
              </a:tr>
              <a:tr h="19227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menampilkanSpesifikasiKomputer</a:t>
                      </a:r>
                      <a:r>
                        <a:rPr lang="en-ID" sz="1800" dirty="0">
                          <a:effectLst/>
                        </a:rPr>
                        <a:t> () 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turnOn</a:t>
                      </a:r>
                      <a:r>
                        <a:rPr lang="en-ID" sz="1800" dirty="0">
                          <a:effectLst/>
                        </a:rPr>
                        <a:t> (</a:t>
                      </a:r>
                      <a:r>
                        <a:rPr lang="en-ID" sz="1800" dirty="0" err="1">
                          <a:effectLst/>
                        </a:rPr>
                        <a:t>boolean</a:t>
                      </a:r>
                      <a:r>
                        <a:rPr lang="en-ID" sz="1800" dirty="0">
                          <a:effectLst/>
                        </a:rPr>
                        <a:t> turn) : </a:t>
                      </a:r>
                      <a:r>
                        <a:rPr lang="en-ID" sz="1800" dirty="0" err="1">
                          <a:effectLst/>
                        </a:rPr>
                        <a:t>boolean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</a:t>
                      </a:r>
                      <a:r>
                        <a:rPr lang="en-ID" sz="1800" dirty="0" err="1">
                          <a:effectLst/>
                        </a:rPr>
                        <a:t>mengoperasikanProgram</a:t>
                      </a:r>
                      <a:r>
                        <a:rPr lang="en-ID" sz="1800" dirty="0">
                          <a:effectLst/>
                        </a:rPr>
                        <a:t> () 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+ turnoff (</a:t>
                      </a:r>
                      <a:r>
                        <a:rPr lang="en-ID" sz="1800" dirty="0" err="1">
                          <a:effectLst/>
                        </a:rPr>
                        <a:t>boolean</a:t>
                      </a:r>
                      <a:r>
                        <a:rPr lang="en-ID" sz="1800" dirty="0">
                          <a:effectLst/>
                        </a:rPr>
                        <a:t> turn) : </a:t>
                      </a:r>
                      <a:r>
                        <a:rPr lang="en-ID" sz="1800" dirty="0" err="1">
                          <a:effectLst/>
                        </a:rPr>
                        <a:t>boolean</a:t>
                      </a:r>
                      <a:endParaRPr lang="en-ID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39232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CA3F35-DB5D-470A-8E89-E4A48C499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2430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699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233</TotalTime>
  <Words>378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Semibold</vt:lpstr>
      <vt:lpstr>Office Theme</vt:lpstr>
      <vt:lpstr>Class Diagram – Pemrograman Berbasis Objek</vt:lpstr>
      <vt:lpstr>1. Nota Barang</vt:lpstr>
      <vt:lpstr>2. Hewan </vt:lpstr>
      <vt:lpstr>3. Motor</vt:lpstr>
      <vt:lpstr>4. Mahasiswa</vt:lpstr>
      <vt:lpstr>5. Komputer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>Hp</dc:creator>
  <cp:lastModifiedBy>Hp</cp:lastModifiedBy>
  <cp:revision>7</cp:revision>
  <dcterms:created xsi:type="dcterms:W3CDTF">2022-09-05T09:03:19Z</dcterms:created>
  <dcterms:modified xsi:type="dcterms:W3CDTF">2022-09-05T23:44:28Z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