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0" r:id="rId5"/>
    <p:sldId id="276" r:id="rId6"/>
    <p:sldId id="274" r:id="rId7"/>
    <p:sldId id="264" r:id="rId8"/>
    <p:sldId id="275" r:id="rId9"/>
    <p:sldId id="262" r:id="rId10"/>
    <p:sldId id="279" r:id="rId11"/>
    <p:sldId id="284" r:id="rId12"/>
    <p:sldId id="285" r:id="rId13"/>
    <p:sldId id="283" r:id="rId14"/>
    <p:sldId id="265" r:id="rId15"/>
    <p:sldId id="259" r:id="rId16"/>
    <p:sldId id="26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924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111146-D8E2-A047-9A08-02DE1D4CE8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46111146-D8E2-A047-9A08-02DE1D4CE8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6111146-D8E2-A047-9A08-02DE1D4CE8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6111146-D8E2-A047-9A08-02DE1D4CE8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46111146-D8E2-A047-9A08-02DE1D4CE8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/>
              <a:t>Click to edit Master text styles</a:t>
            </a:r>
          </a:p>
          <a:p>
            <a:pPr lvl="1" eaLnBrk="1" latinLnBrk="0" hangingPunct="1"/>
            <a:r>
              <a:rPr kumimoji="0" lang="x-none"/>
              <a:t>Second level</a:t>
            </a:r>
          </a:p>
          <a:p>
            <a:pPr lvl="2" eaLnBrk="1" latinLnBrk="0" hangingPunct="1"/>
            <a:r>
              <a:rPr kumimoji="0" lang="x-none"/>
              <a:t>Third level</a:t>
            </a:r>
          </a:p>
          <a:p>
            <a:pPr lvl="3" eaLnBrk="1" latinLnBrk="0" hangingPunct="1"/>
            <a:r>
              <a:rPr kumimoji="0" lang="x-none"/>
              <a:t>Fourth level</a:t>
            </a:r>
          </a:p>
          <a:p>
            <a:pPr lvl="4" eaLnBrk="1" latinLnBrk="0" hangingPunct="1"/>
            <a:r>
              <a:rPr kumimoji="0" lang="x-none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111146-D8E2-A047-9A08-02DE1D4CE8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Enkapsulasi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Minggu</a:t>
            </a:r>
            <a:r>
              <a:rPr lang="en-US" dirty="0"/>
              <a:t> ke-3 PBO</a:t>
            </a:r>
          </a:p>
        </p:txBody>
      </p:sp>
    </p:spTree>
    <p:extLst>
      <p:ext uri="{BB962C8B-B14F-4D97-AF65-F5344CB8AC3E}">
        <p14:creationId xmlns:p14="http://schemas.microsoft.com/office/powerpoint/2010/main" val="32778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Enkapsulasi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6006" y="1951672"/>
            <a:ext cx="3866648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public class </a:t>
            </a:r>
            <a:r>
              <a:rPr lang="en-US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MobilDemo</a:t>
            </a:r>
            <a:r>
              <a:rPr lang="en-US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public String </a:t>
            </a:r>
            <a:r>
              <a:rPr lang="en-US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merek</a:t>
            </a:r>
            <a:r>
              <a:rPr lang="en-US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public int </a:t>
            </a:r>
            <a:r>
              <a:rPr lang="en-US" dirty="0" err="1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kecepatan</a:t>
            </a:r>
            <a:r>
              <a:rPr lang="en-US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C54C64-2CFF-2CCA-7C63-FF5C316CD981}"/>
              </a:ext>
            </a:extLst>
          </p:cNvPr>
          <p:cNvSpPr/>
          <p:nvPr/>
        </p:nvSpPr>
        <p:spPr>
          <a:xfrm>
            <a:off x="5475249" y="1951672"/>
            <a:ext cx="5898995" cy="28623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MotorDemo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public static void main(String[]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pPr indent="969963"/>
            <a:r>
              <a:rPr lang="en-US" dirty="0">
                <a:latin typeface="Consolas" panose="020B0609020204030204" pitchFamily="49" charset="0"/>
              </a:rPr>
              <a:t>Mobil mobil1 = new Mobil();</a:t>
            </a:r>
          </a:p>
          <a:p>
            <a:pPr indent="969963"/>
            <a:r>
              <a:rPr lang="en-US" dirty="0">
                <a:latin typeface="Consolas" panose="020B0609020204030204" pitchFamily="49" charset="0"/>
              </a:rPr>
              <a:t>mobil1.merek = “Suzuki”;</a:t>
            </a:r>
          </a:p>
          <a:p>
            <a:pPr indent="969963"/>
            <a:r>
              <a:rPr lang="en-US" dirty="0">
                <a:latin typeface="Consolas" panose="020B0609020204030204" pitchFamily="49" charset="0"/>
              </a:rPr>
              <a:t>mobil1.kecepatan = 100;</a:t>
            </a:r>
          </a:p>
          <a:p>
            <a:pPr indent="969963"/>
            <a:endParaRPr lang="en-US" dirty="0">
              <a:latin typeface="Consolas" panose="020B0609020204030204" pitchFamily="49" charset="0"/>
            </a:endParaRPr>
          </a:p>
          <a:p>
            <a:pPr indent="969963"/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(mobil1.merek);</a:t>
            </a:r>
          </a:p>
          <a:p>
            <a:pPr indent="969963"/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(mobil1.kecepatan);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083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Enkapsulasi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C54C64-2CFF-2CCA-7C63-FF5C316CD981}"/>
              </a:ext>
            </a:extLst>
          </p:cNvPr>
          <p:cNvSpPr/>
          <p:nvPr/>
        </p:nvSpPr>
        <p:spPr>
          <a:xfrm>
            <a:off x="5668537" y="1542708"/>
            <a:ext cx="6231401" cy="27084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latin typeface="Consolas" panose="020B0609020204030204" pitchFamily="49" charset="0"/>
              </a:rPr>
              <a:t>public class </a:t>
            </a:r>
            <a:r>
              <a:rPr lang="en-US" sz="1700" dirty="0" err="1">
                <a:latin typeface="Consolas" panose="020B0609020204030204" pitchFamily="49" charset="0"/>
              </a:rPr>
              <a:t>MotorDemo</a:t>
            </a:r>
            <a:r>
              <a:rPr lang="en-US" sz="17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	public static void main(String[] </a:t>
            </a:r>
            <a:r>
              <a:rPr lang="en-US" sz="1700" dirty="0" err="1">
                <a:latin typeface="Consolas" panose="020B0609020204030204" pitchFamily="49" charset="0"/>
              </a:rPr>
              <a:t>args</a:t>
            </a:r>
            <a:r>
              <a:rPr lang="en-US" sz="1700" dirty="0">
                <a:latin typeface="Consolas" panose="020B0609020204030204" pitchFamily="49" charset="0"/>
              </a:rPr>
              <a:t>){</a:t>
            </a:r>
          </a:p>
          <a:p>
            <a:pPr indent="969963"/>
            <a:r>
              <a:rPr lang="en-US" sz="1700" dirty="0">
                <a:latin typeface="Consolas" panose="020B0609020204030204" pitchFamily="49" charset="0"/>
              </a:rPr>
              <a:t>Mobil mobil1 = new Mobil();</a:t>
            </a:r>
          </a:p>
          <a:p>
            <a:pPr indent="969963"/>
            <a:r>
              <a:rPr lang="en-US" sz="1700" dirty="0">
                <a:latin typeface="Consolas" panose="020B0609020204030204" pitchFamily="49" charset="0"/>
              </a:rPr>
              <a:t>mobil1.setMerek(“Suzuki”);</a:t>
            </a:r>
          </a:p>
          <a:p>
            <a:pPr indent="969963"/>
            <a:r>
              <a:rPr lang="en-US" sz="1700" dirty="0">
                <a:latin typeface="Consolas" panose="020B0609020204030204" pitchFamily="49" charset="0"/>
              </a:rPr>
              <a:t>mobil1.setKecepatan(100);</a:t>
            </a:r>
          </a:p>
          <a:p>
            <a:pPr indent="969963"/>
            <a:endParaRPr lang="en-US" sz="1700" dirty="0">
              <a:latin typeface="Consolas" panose="020B0609020204030204" pitchFamily="49" charset="0"/>
            </a:endParaRPr>
          </a:p>
          <a:p>
            <a:pPr indent="969963"/>
            <a:r>
              <a:rPr lang="en-US" sz="1700" dirty="0" err="1">
                <a:latin typeface="Consolas" panose="020B0609020204030204" pitchFamily="49" charset="0"/>
              </a:rPr>
              <a:t>System.out.println</a:t>
            </a:r>
            <a:r>
              <a:rPr lang="en-US" sz="1700" dirty="0">
                <a:latin typeface="Consolas" panose="020B0609020204030204" pitchFamily="49" charset="0"/>
              </a:rPr>
              <a:t>(mobil1.getMerek());</a:t>
            </a:r>
          </a:p>
          <a:p>
            <a:pPr indent="969963"/>
            <a:r>
              <a:rPr lang="en-US" sz="1700" dirty="0" err="1">
                <a:latin typeface="Consolas" panose="020B0609020204030204" pitchFamily="49" charset="0"/>
              </a:rPr>
              <a:t>System.out.println</a:t>
            </a:r>
            <a:r>
              <a:rPr lang="en-US" sz="1700" dirty="0">
                <a:latin typeface="Consolas" panose="020B0609020204030204" pitchFamily="49" charset="0"/>
              </a:rPr>
              <a:t>(mobil1.getKecepatan());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9C0156-165F-C025-094C-D7A4D73C0925}"/>
              </a:ext>
            </a:extLst>
          </p:cNvPr>
          <p:cNvSpPr/>
          <p:nvPr/>
        </p:nvSpPr>
        <p:spPr>
          <a:xfrm>
            <a:off x="292062" y="1542708"/>
            <a:ext cx="5160188" cy="50167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public class Motor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private String </a:t>
            </a:r>
            <a:r>
              <a:rPr lang="en-US" sz="1600" dirty="0" err="1">
                <a:latin typeface="Consolas" panose="020B0609020204030204" pitchFamily="49" charset="0"/>
              </a:rPr>
              <a:t>merek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private int </a:t>
            </a:r>
            <a:r>
              <a:rPr lang="en-US" sz="1600" dirty="0" err="1">
                <a:latin typeface="Consolas" panose="020B0609020204030204" pitchFamily="49" charset="0"/>
              </a:rPr>
              <a:t>kecepatan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setMerek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merek</a:t>
            </a:r>
            <a:r>
              <a:rPr lang="en-US" sz="1600" dirty="0"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this.merek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merek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public String </a:t>
            </a:r>
            <a:r>
              <a:rPr lang="en-US" sz="1600" dirty="0" err="1">
                <a:latin typeface="Consolas" panose="020B0609020204030204" pitchFamily="49" charset="0"/>
              </a:rPr>
              <a:t>getMerek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return </a:t>
            </a:r>
            <a:r>
              <a:rPr lang="en-US" sz="1600" dirty="0" err="1">
                <a:latin typeface="Consolas" panose="020B0609020204030204" pitchFamily="49" charset="0"/>
              </a:rPr>
              <a:t>merek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setKecepatan</a:t>
            </a:r>
            <a:r>
              <a:rPr lang="en-US" sz="1600" dirty="0">
                <a:latin typeface="Consolas" panose="020B0609020204030204" pitchFamily="49" charset="0"/>
              </a:rPr>
              <a:t>(int </a:t>
            </a:r>
            <a:r>
              <a:rPr lang="en-US" sz="1600" dirty="0" err="1">
                <a:latin typeface="Consolas" panose="020B0609020204030204" pitchFamily="49" charset="0"/>
              </a:rPr>
              <a:t>kecepatan</a:t>
            </a:r>
            <a:r>
              <a:rPr lang="en-US" sz="1600" dirty="0"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this.kecepatan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kecepatan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 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public int </a:t>
            </a:r>
            <a:r>
              <a:rPr lang="en-US" sz="1600" dirty="0" err="1">
                <a:latin typeface="Consolas" panose="020B0609020204030204" pitchFamily="49" charset="0"/>
              </a:rPr>
              <a:t>getKecepatan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return </a:t>
            </a:r>
            <a:r>
              <a:rPr lang="en-US" sz="1600" dirty="0" err="1">
                <a:latin typeface="Consolas" panose="020B0609020204030204" pitchFamily="49" charset="0"/>
              </a:rPr>
              <a:t>kecepatan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786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14E0-0AE0-181E-ECA3-A3A44900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&amp; Write-Only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A38A-B239-704D-F8AE-27217ADF74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Read-only attribute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hanya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memiliki</a:t>
            </a:r>
            <a:r>
              <a:rPr lang="en-US" dirty="0">
                <a:sym typeface="Wingdings" panose="05000000000000000000" pitchFamily="2" charset="2"/>
              </a:rPr>
              <a:t> getter, </a:t>
            </a:r>
            <a:r>
              <a:rPr lang="en-US" dirty="0" err="1">
                <a:sym typeface="Wingdings" panose="05000000000000000000" pitchFamily="2" charset="2"/>
              </a:rPr>
              <a:t>tetapi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tidak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memiliki</a:t>
            </a:r>
            <a:r>
              <a:rPr lang="en-US" dirty="0">
                <a:sym typeface="Wingdings" panose="05000000000000000000" pitchFamily="2" charset="2"/>
              </a:rPr>
              <a:t> setter</a:t>
            </a:r>
          </a:p>
          <a:p>
            <a:r>
              <a:rPr lang="en-US" dirty="0">
                <a:sym typeface="Wingdings" panose="05000000000000000000" pitchFamily="2" charset="2"/>
              </a:rPr>
              <a:t>Write-only attribute  </a:t>
            </a:r>
            <a:r>
              <a:rPr lang="en-US" dirty="0" err="1">
                <a:sym typeface="Wingdings" panose="05000000000000000000" pitchFamily="2" charset="2"/>
              </a:rPr>
              <a:t>hanya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memiliki</a:t>
            </a:r>
            <a:r>
              <a:rPr lang="en-US" dirty="0">
                <a:sym typeface="Wingdings" panose="05000000000000000000" pitchFamily="2" charset="2"/>
              </a:rPr>
              <a:t> setter, </a:t>
            </a:r>
            <a:r>
              <a:rPr lang="en-US" dirty="0" err="1">
                <a:sym typeface="Wingdings" panose="05000000000000000000" pitchFamily="2" charset="2"/>
              </a:rPr>
              <a:t>tetapi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tidak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memiliki</a:t>
            </a:r>
            <a:r>
              <a:rPr lang="en-US" dirty="0">
                <a:sym typeface="Wingdings" panose="05000000000000000000" pitchFamily="2" charset="2"/>
              </a:rPr>
              <a:t> getter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6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/>
        </p:nvGraphicFramePr>
        <p:xfrm>
          <a:off x="4240957" y="2490019"/>
          <a:ext cx="3769568" cy="201676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3769568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Anggota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nama</a:t>
                      </a:r>
                      <a:r>
                        <a:rPr lang="en-US" sz="1600" dirty="0"/>
                        <a:t>: String</a:t>
                      </a:r>
                    </a:p>
                    <a:p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alamat</a:t>
                      </a:r>
                      <a:r>
                        <a:rPr lang="en-US" sz="1600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getNama</a:t>
                      </a:r>
                      <a:r>
                        <a:rPr lang="en-US" sz="1600" dirty="0"/>
                        <a:t>(): String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setNama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newNama</a:t>
                      </a:r>
                      <a:r>
                        <a:rPr lang="en-US" sz="1600" dirty="0"/>
                        <a:t>: String): void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getAlamat</a:t>
                      </a:r>
                      <a:r>
                        <a:rPr lang="en-US" sz="1600" dirty="0"/>
                        <a:t>(): String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setAlamat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newAlamat</a:t>
                      </a:r>
                      <a:r>
                        <a:rPr lang="en-US" sz="1600" dirty="0"/>
                        <a:t>: String):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04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Notasi</a:t>
            </a:r>
            <a:r>
              <a:rPr lang="en-US" dirty="0"/>
              <a:t> access level modifier </a:t>
            </a:r>
            <a:r>
              <a:rPr lang="en-US" dirty="0" err="1"/>
              <a:t>pada</a:t>
            </a:r>
            <a:r>
              <a:rPr lang="en-US" dirty="0"/>
              <a:t> UML class diagram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Tanda</a:t>
            </a:r>
            <a:r>
              <a:rPr lang="en-US" dirty="0"/>
              <a:t> plus (+) </a:t>
            </a:r>
            <a:r>
              <a:rPr lang="en-US" dirty="0" err="1"/>
              <a:t>untuk</a:t>
            </a:r>
            <a:r>
              <a:rPr lang="en-US" dirty="0"/>
              <a:t> public</a:t>
            </a:r>
          </a:p>
          <a:p>
            <a:pPr lvl="1"/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pagar</a:t>
            </a:r>
            <a:r>
              <a:rPr lang="en-US" dirty="0"/>
              <a:t> (#)  </a:t>
            </a:r>
            <a:r>
              <a:rPr lang="en-US" dirty="0" err="1"/>
              <a:t>untuk</a:t>
            </a:r>
            <a:r>
              <a:rPr lang="en-US" dirty="0"/>
              <a:t> protected</a:t>
            </a:r>
          </a:p>
          <a:p>
            <a:pPr lvl="1"/>
            <a:r>
              <a:rPr lang="en-US" dirty="0" err="1"/>
              <a:t>Tanda</a:t>
            </a:r>
            <a:r>
              <a:rPr lang="en-US" dirty="0"/>
              <a:t>  minus (-) </a:t>
            </a:r>
            <a:r>
              <a:rPr lang="en-US" dirty="0" err="1"/>
              <a:t>untuk</a:t>
            </a:r>
            <a:r>
              <a:rPr lang="en-US" dirty="0"/>
              <a:t> private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no-modifier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notasi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600201"/>
            <a:ext cx="8153400" cy="4182035"/>
          </a:xfrm>
        </p:spPr>
        <p:txBody>
          <a:bodyPr>
            <a:normAutofit/>
          </a:bodyPr>
          <a:lstStyle/>
          <a:p>
            <a:r>
              <a:rPr lang="en-US" dirty="0"/>
              <a:t>Method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menginstansiasi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</a:t>
            </a:r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constructor</a:t>
            </a:r>
            <a:r>
              <a:rPr lang="tr-TR" dirty="0"/>
              <a:t>: </a:t>
            </a:r>
          </a:p>
          <a:p>
            <a:pPr lvl="1"/>
            <a:r>
              <a:rPr lang="tr-TR" dirty="0"/>
              <a:t>Nama </a:t>
            </a:r>
            <a:r>
              <a:rPr lang="en-US" dirty="0"/>
              <a:t>constructor </a:t>
            </a:r>
            <a:r>
              <a:rPr lang="tr-TR" dirty="0"/>
              <a:t>harus sama dengan nama class </a:t>
            </a:r>
          </a:p>
          <a:p>
            <a:pPr lvl="1"/>
            <a:r>
              <a:rPr lang="en-US" dirty="0"/>
              <a:t>Constructor </a:t>
            </a:r>
            <a:r>
              <a:rPr lang="tr-TR" dirty="0"/>
              <a:t>tidak memiliki return</a:t>
            </a:r>
            <a:r>
              <a:rPr lang="en-US" dirty="0"/>
              <a:t> type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2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6648" y="1720840"/>
            <a:ext cx="7410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Contoh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289048" y="2396181"/>
            <a:ext cx="74107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Anggota</a:t>
            </a:r>
            <a:r>
              <a:rPr lang="en-US" dirty="0"/>
              <a:t> {</a:t>
            </a:r>
          </a:p>
          <a:p>
            <a:r>
              <a:rPr lang="en-US" dirty="0"/>
              <a:t>    private String </a:t>
            </a:r>
            <a:r>
              <a:rPr lang="en-US" dirty="0" err="1"/>
              <a:t>nama</a:t>
            </a:r>
            <a:r>
              <a:rPr lang="en-US" dirty="0"/>
              <a:t>;</a:t>
            </a:r>
          </a:p>
          <a:p>
            <a:r>
              <a:rPr lang="en-US" dirty="0"/>
              <a:t>    private String </a:t>
            </a:r>
            <a:r>
              <a:rPr lang="en-US" dirty="0" err="1"/>
              <a:t>alamat</a:t>
            </a:r>
            <a:r>
              <a:rPr lang="en-US" dirty="0"/>
              <a:t>;</a:t>
            </a:r>
          </a:p>
          <a:p>
            <a:r>
              <a:rPr lang="en-US" dirty="0"/>
              <a:t>    private float </a:t>
            </a:r>
            <a:r>
              <a:rPr lang="en-US" dirty="0" err="1"/>
              <a:t>simpanan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//constructor</a:t>
            </a:r>
          </a:p>
          <a:p>
            <a:r>
              <a:rPr lang="en-US" dirty="0"/>
              <a:t>    </a:t>
            </a:r>
            <a:r>
              <a:rPr lang="en-US" dirty="0" err="1"/>
              <a:t>Anggota</a:t>
            </a:r>
            <a:r>
              <a:rPr lang="en-US" dirty="0"/>
              <a:t>(String </a:t>
            </a:r>
            <a:r>
              <a:rPr lang="en-US" dirty="0" err="1"/>
              <a:t>nama</a:t>
            </a:r>
            <a:r>
              <a:rPr lang="en-US" dirty="0"/>
              <a:t>, String </a:t>
            </a:r>
            <a:r>
              <a:rPr lang="en-US" dirty="0" err="1"/>
              <a:t>alamat</a:t>
            </a:r>
            <a:r>
              <a:rPr lang="en-US" dirty="0"/>
              <a:t>){</a:t>
            </a:r>
          </a:p>
          <a:p>
            <a:r>
              <a:rPr lang="en-US" dirty="0"/>
              <a:t>        </a:t>
            </a:r>
            <a:r>
              <a:rPr lang="en-US" dirty="0" err="1"/>
              <a:t>this.nama</a:t>
            </a:r>
            <a:r>
              <a:rPr lang="en-US" dirty="0"/>
              <a:t> = </a:t>
            </a:r>
            <a:r>
              <a:rPr lang="en-US" dirty="0" err="1"/>
              <a:t>nama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this.alamat</a:t>
            </a:r>
            <a:r>
              <a:rPr lang="en-US" dirty="0"/>
              <a:t> = </a:t>
            </a:r>
            <a:r>
              <a:rPr lang="en-US" dirty="0" err="1"/>
              <a:t>alamat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this.simpanan</a:t>
            </a:r>
            <a:r>
              <a:rPr lang="en-US" dirty="0"/>
              <a:t> = 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89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Instansiasi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6649" y="2027714"/>
            <a:ext cx="7500471" cy="286232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mr-IN" dirty="0"/>
              <a:t>public class KoperasiDemo {</a:t>
            </a:r>
          </a:p>
          <a:p>
            <a:r>
              <a:rPr lang="mr-IN" dirty="0"/>
              <a:t>    public static void main(String[] args) {</a:t>
            </a:r>
          </a:p>
          <a:p>
            <a:r>
              <a:rPr lang="mr-IN" dirty="0"/>
              <a:t>        Anggota anggota1 = new Anggota("Iwan","Jalan Mawar");</a:t>
            </a:r>
          </a:p>
          <a:p>
            <a:r>
              <a:rPr lang="en-US" dirty="0"/>
              <a:t>	 </a:t>
            </a:r>
          </a:p>
          <a:p>
            <a:r>
              <a:rPr lang="en-US" dirty="0"/>
              <a:t>	 </a:t>
            </a:r>
            <a:r>
              <a:rPr lang="mr-IN" dirty="0"/>
              <a:t>anggota1.setNama("Iwan Setiawan");</a:t>
            </a:r>
          </a:p>
          <a:p>
            <a:r>
              <a:rPr lang="mr-IN" dirty="0"/>
              <a:t>        anggota1.setAlamat("Jalan Sukarno Hatta no 10");</a:t>
            </a:r>
          </a:p>
          <a:p>
            <a:r>
              <a:rPr lang="mr-IN" dirty="0"/>
              <a:t>        anggota1.setor(100000);</a:t>
            </a:r>
          </a:p>
          <a:p>
            <a:r>
              <a:rPr lang="mr-IN" dirty="0"/>
              <a:t>        </a:t>
            </a:r>
          </a:p>
          <a:p>
            <a:r>
              <a:rPr lang="mr-IN" dirty="0"/>
              <a:t>    }    </a:t>
            </a:r>
          </a:p>
          <a:p>
            <a:r>
              <a:rPr lang="mr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0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Enkapsulasi</a:t>
            </a:r>
            <a:endParaRPr lang="en-US" dirty="0"/>
          </a:p>
          <a:p>
            <a:pPr lvl="1"/>
            <a:r>
              <a:rPr lang="it-IT" dirty="0"/>
              <a:t>Definisi </a:t>
            </a:r>
          </a:p>
          <a:p>
            <a:pPr lvl="1"/>
            <a:r>
              <a:rPr lang="it-IT" dirty="0"/>
              <a:t>Tujuan </a:t>
            </a:r>
          </a:p>
          <a:p>
            <a:pPr lvl="1"/>
            <a:r>
              <a:rPr lang="it-IT" dirty="0"/>
              <a:t>Mekanisme</a:t>
            </a:r>
          </a:p>
          <a:p>
            <a:pPr lvl="1"/>
            <a:r>
              <a:rPr lang="it-IT" dirty="0"/>
              <a:t>Access Level Modifier</a:t>
            </a:r>
          </a:p>
          <a:p>
            <a:pPr lvl="1"/>
            <a:r>
              <a:rPr lang="it-IT" dirty="0"/>
              <a:t>Setter &amp; Getter</a:t>
            </a:r>
          </a:p>
          <a:p>
            <a:r>
              <a:rPr lang="it-IT" dirty="0"/>
              <a:t>Notasi pada UML Class Diagram</a:t>
            </a:r>
          </a:p>
          <a:p>
            <a:r>
              <a:rPr lang="it-IT" dirty="0"/>
              <a:t>Constructor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8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Enkapsulasi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rtImgKPTPrr_OOP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906" y="2783630"/>
            <a:ext cx="5707763" cy="21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Enkapsulasi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Definisi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Penyatuan</a:t>
            </a:r>
            <a:r>
              <a:rPr lang="en-US" dirty="0"/>
              <a:t>/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kesatuan</a:t>
            </a:r>
            <a:endParaRPr lang="en-US" dirty="0"/>
          </a:p>
          <a:p>
            <a:pPr lvl="1"/>
            <a:r>
              <a:rPr lang="en-US" dirty="0" err="1"/>
              <a:t>Pembatasan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3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Enkapsulasi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Penyembunyian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information hiding/data hiding</a:t>
            </a:r>
            <a:endParaRPr lang="en-US" dirty="0"/>
          </a:p>
          <a:p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class </a:t>
            </a:r>
            <a:r>
              <a:rPr lang="en-US" dirty="0" err="1"/>
              <a:t>secara</a:t>
            </a:r>
            <a:r>
              <a:rPr lang="en-US" dirty="0"/>
              <a:t> random.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read-only </a:t>
            </a:r>
            <a:r>
              <a:rPr lang="en-US" dirty="0" err="1"/>
              <a:t>atau</a:t>
            </a:r>
            <a:r>
              <a:rPr lang="en-US" dirty="0"/>
              <a:t> write-only</a:t>
            </a:r>
          </a:p>
          <a:p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requirements</a:t>
            </a:r>
          </a:p>
          <a:p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unit </a:t>
            </a:r>
            <a:r>
              <a:rPr lang="en-US" dirty="0" err="1"/>
              <a:t>sistem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241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Enkapsulasi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Enkapsulasi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mengeset</a:t>
            </a:r>
            <a:r>
              <a:rPr lang="en-US" dirty="0"/>
              <a:t> access level modifier </a:t>
            </a:r>
            <a:r>
              <a:rPr lang="en-US" dirty="0" err="1"/>
              <a:t>menjadi</a:t>
            </a:r>
            <a:r>
              <a:rPr lang="en-US" dirty="0"/>
              <a:t> private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class</a:t>
            </a:r>
          </a:p>
          <a:p>
            <a:r>
              <a:rPr lang="en-US" dirty="0" err="1"/>
              <a:t>Menyediakan</a:t>
            </a:r>
            <a:r>
              <a:rPr lang="en-US" dirty="0"/>
              <a:t> getter </a:t>
            </a:r>
            <a:r>
              <a:rPr lang="en-US" dirty="0" err="1"/>
              <a:t>dan</a:t>
            </a:r>
            <a:r>
              <a:rPr lang="en-US" dirty="0"/>
              <a:t> setter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private attribute</a:t>
            </a:r>
          </a:p>
        </p:txBody>
      </p:sp>
    </p:spTree>
    <p:extLst>
      <p:ext uri="{BB962C8B-B14F-4D97-AF65-F5344CB8AC3E}">
        <p14:creationId xmlns:p14="http://schemas.microsoft.com/office/powerpoint/2010/main" val="201556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Terdapat 4 a</a:t>
            </a:r>
            <a:r>
              <a:rPr lang="en-US" dirty="0" err="1"/>
              <a:t>ccess</a:t>
            </a:r>
            <a:r>
              <a:rPr lang="en-US" dirty="0"/>
              <a:t> level </a:t>
            </a:r>
            <a:r>
              <a:rPr lang="tr-TR" dirty="0"/>
              <a:t>modifier yaitu: </a:t>
            </a:r>
          </a:p>
          <a:p>
            <a:pPr lvl="1"/>
            <a:r>
              <a:rPr lang="tr-TR" dirty="0"/>
              <a:t>public – dapat diakases dari mana saja </a:t>
            </a:r>
            <a:endParaRPr lang="en-US" dirty="0"/>
          </a:p>
          <a:p>
            <a:pPr lvl="1"/>
            <a:r>
              <a:rPr lang="tr-TR" dirty="0"/>
              <a:t>protected – dapat diakases di luar package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tr-TR" dirty="0"/>
              <a:t> subclass (inherit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class </a:t>
            </a:r>
            <a:r>
              <a:rPr lang="en-US" dirty="0" err="1"/>
              <a:t>nya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modifier (</a:t>
            </a:r>
            <a:r>
              <a:rPr lang="en-US" i="1" dirty="0"/>
              <a:t>package-private</a:t>
            </a:r>
            <a:r>
              <a:rPr lang="en-US" dirty="0"/>
              <a:t>) </a:t>
            </a:r>
            <a:r>
              <a:rPr lang="tr-TR" dirty="0"/>
              <a:t>– hanya dapat diakses di dalam package yang sam</a:t>
            </a:r>
            <a:r>
              <a:rPr lang="en-US" dirty="0"/>
              <a:t>a</a:t>
            </a:r>
          </a:p>
          <a:p>
            <a:pPr lvl="1"/>
            <a:r>
              <a:rPr lang="tr-TR" dirty="0"/>
              <a:t>private – hanya dapat diakses di dalam kelas yang sama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jenis</a:t>
            </a:r>
            <a:r>
              <a:rPr lang="en-US" dirty="0"/>
              <a:t> access level modifier </a:t>
            </a:r>
            <a:r>
              <a:rPr lang="en-US" dirty="0" err="1"/>
              <a:t>yaitu</a:t>
            </a:r>
            <a:r>
              <a:rPr lang="en-US" dirty="0"/>
              <a:t> public </a:t>
            </a:r>
            <a:r>
              <a:rPr lang="en-US" dirty="0" err="1"/>
              <a:t>dan</a:t>
            </a:r>
            <a:r>
              <a:rPr lang="en-US" dirty="0"/>
              <a:t> no modifier</a:t>
            </a:r>
          </a:p>
        </p:txBody>
      </p:sp>
    </p:spTree>
    <p:extLst>
      <p:ext uri="{BB962C8B-B14F-4D97-AF65-F5344CB8AC3E}">
        <p14:creationId xmlns:p14="http://schemas.microsoft.com/office/powerpoint/2010/main" val="37649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Modifier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41354850"/>
              </p:ext>
            </p:extLst>
          </p:nvPr>
        </p:nvGraphicFramePr>
        <p:xfrm>
          <a:off x="2136648" y="2376488"/>
          <a:ext cx="8153400" cy="2103120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Outside</a:t>
                      </a:r>
                      <a:r>
                        <a:rPr lang="en-US" b="1" baseline="0" dirty="0"/>
                        <a:t> Package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 modifier</a:t>
                      </a:r>
                      <a:endParaRPr lang="en-US" i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63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</a:t>
            </a:r>
            <a:r>
              <a:rPr lang="en-US" dirty="0" err="1"/>
              <a:t>dan</a:t>
            </a:r>
            <a:r>
              <a:rPr lang="en-US" dirty="0"/>
              <a:t> Getter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Getter</a:t>
            </a:r>
            <a:endParaRPr lang="en-US" dirty="0"/>
          </a:p>
          <a:p>
            <a:pPr marL="662940" lvl="1" indent="-342900"/>
            <a:r>
              <a:rPr lang="en-US" dirty="0"/>
              <a:t>P</a:t>
            </a:r>
            <a:r>
              <a:rPr lang="tr-TR" dirty="0"/>
              <a:t>ublic method </a:t>
            </a:r>
            <a:r>
              <a:rPr lang="en-US" dirty="0"/>
              <a:t>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tr-TR" dirty="0"/>
              <a:t>nilai dari atribut private</a:t>
            </a:r>
            <a:endParaRPr lang="en-US" dirty="0"/>
          </a:p>
          <a:p>
            <a:pPr marL="662940" lvl="1" indent="-342900"/>
            <a:r>
              <a:rPr lang="en-US" dirty="0">
                <a:sym typeface="Wingdings" panose="05000000000000000000" pitchFamily="2" charset="2"/>
              </a:rPr>
              <a:t>Ada return value</a:t>
            </a:r>
            <a:r>
              <a:rPr lang="tr-TR" dirty="0"/>
              <a:t> </a:t>
            </a:r>
          </a:p>
          <a:p>
            <a:r>
              <a:rPr lang="tr-TR" dirty="0"/>
              <a:t>Setter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tr-TR" dirty="0"/>
              <a:t>ublic method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private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Tidak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ada</a:t>
            </a:r>
            <a:r>
              <a:rPr lang="en-US" dirty="0">
                <a:sym typeface="Wingdings" panose="05000000000000000000" pitchFamily="2" charset="2"/>
              </a:rPr>
              <a:t> return value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23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655</TotalTime>
  <Words>699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Consolas</vt:lpstr>
      <vt:lpstr>Tw Cen MT</vt:lpstr>
      <vt:lpstr>Wingdings</vt:lpstr>
      <vt:lpstr>Wingdings 2</vt:lpstr>
      <vt:lpstr>Median</vt:lpstr>
      <vt:lpstr>Enkapsulasi</vt:lpstr>
      <vt:lpstr>Overview</vt:lpstr>
      <vt:lpstr>Enkapsulasi</vt:lpstr>
      <vt:lpstr>Enkapsulasi</vt:lpstr>
      <vt:lpstr>Tujuan Enkapsulasi</vt:lpstr>
      <vt:lpstr>Mekanisme Enkapsulasi</vt:lpstr>
      <vt:lpstr>Access Level Modifier</vt:lpstr>
      <vt:lpstr>Akses Modifier</vt:lpstr>
      <vt:lpstr>Setter dan Getter</vt:lpstr>
      <vt:lpstr>Tanpa Enkapsulasi</vt:lpstr>
      <vt:lpstr>Dengan Enkapsulasi</vt:lpstr>
      <vt:lpstr>Read-Only &amp; Write-Only Attribute</vt:lpstr>
      <vt:lpstr>Notasi Pada UML Class Diagram</vt:lpstr>
      <vt:lpstr>Notasi Pada UML Class Diagram</vt:lpstr>
      <vt:lpstr>Constructor</vt:lpstr>
      <vt:lpstr>Constructor</vt:lpstr>
      <vt:lpstr>Instansiasi Objek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Enkapsulasi</dc:title>
  <dc:creator>Arie</dc:creator>
  <cp:lastModifiedBy>Vit Zuraida</cp:lastModifiedBy>
  <cp:revision>143</cp:revision>
  <dcterms:created xsi:type="dcterms:W3CDTF">2018-09-09T21:17:00Z</dcterms:created>
  <dcterms:modified xsi:type="dcterms:W3CDTF">2022-09-12T09:57:35Z</dcterms:modified>
</cp:coreProperties>
</file>