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64" r:id="rId5"/>
    <p:sldId id="258" r:id="rId6"/>
    <p:sldId id="257" r:id="rId7"/>
    <p:sldId id="320" r:id="rId8"/>
    <p:sldId id="327" r:id="rId9"/>
    <p:sldId id="321" r:id="rId10"/>
    <p:sldId id="322" r:id="rId11"/>
    <p:sldId id="265" r:id="rId12"/>
    <p:sldId id="266" r:id="rId13"/>
    <p:sldId id="269" r:id="rId14"/>
    <p:sldId id="272" r:id="rId15"/>
    <p:sldId id="275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15" r:id="rId2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C6DBDFE-DD3D-4291-A404-1B97A83A6EA8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90752">
              <a:defRPr/>
            </a:pPr>
            <a:fld id="{33AEA074-24A7-4657-AE02-A51F68EA6AA2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90752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95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02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54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 rot="254369">
            <a:off x="5161350" y="1641392"/>
            <a:ext cx="1874771" cy="158181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171033" y="1081067"/>
            <a:ext cx="7850000" cy="59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2170967" y="1905100"/>
            <a:ext cx="3628400" cy="3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&gt;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6392732" y="1905100"/>
            <a:ext cx="3628400" cy="3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&gt;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5730200" y="6195733"/>
            <a:ext cx="731600" cy="66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339573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3176379"/>
            <a:ext cx="8649738" cy="1505684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Pemrograman</a:t>
            </a:r>
            <a:r>
              <a:rPr lang="en-US" sz="3600" b="1" dirty="0"/>
              <a:t> </a:t>
            </a:r>
            <a:r>
              <a:rPr lang="en-US" sz="3600" b="1" dirty="0" err="1"/>
              <a:t>Berbasis</a:t>
            </a:r>
            <a:r>
              <a:rPr lang="en-US" sz="3600" b="1" dirty="0"/>
              <a:t>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400" dirty="0" err="1"/>
              <a:t>Minggu</a:t>
            </a:r>
            <a:r>
              <a:rPr lang="en-US" sz="2400" dirty="0"/>
              <a:t> 6: </a:t>
            </a:r>
            <a:r>
              <a:rPr lang="en-US" sz="2400" b="1" dirty="0"/>
              <a:t>Inheritance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978D79D-0E1E-40E5-A0A8-50B7A74AE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698" y="2099537"/>
            <a:ext cx="1158604" cy="11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Access Control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dunia</a:t>
            </a:r>
            <a:r>
              <a:rPr lang="en-US" sz="2400" dirty="0"/>
              <a:t> </a:t>
            </a:r>
            <a:r>
              <a:rPr lang="en-US" sz="2400" dirty="0" err="1"/>
              <a:t>riil</a:t>
            </a:r>
            <a:r>
              <a:rPr lang="en-US" sz="2400" dirty="0"/>
              <a:t>,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</a:t>
            </a:r>
            <a:r>
              <a:rPr lang="en-US" sz="2400" dirty="0" err="1"/>
              <a:t>induk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mewariskan</a:t>
            </a:r>
            <a:r>
              <a:rPr lang="en-US" sz="2400" dirty="0"/>
              <a:t>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apa-apa</a:t>
            </a:r>
            <a:r>
              <a:rPr lang="en-US" sz="2400" dirty="0"/>
              <a:t> yang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punyai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</a:t>
            </a:r>
            <a:r>
              <a:rPr lang="en-US" sz="2400" dirty="0" err="1"/>
              <a:t>turunan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 err="1"/>
              <a:t>Demikian</a:t>
            </a:r>
            <a:r>
              <a:rPr lang="en-US" sz="2400" dirty="0"/>
              <a:t> juga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inheritance </a:t>
            </a:r>
            <a:r>
              <a:rPr lang="en-US" sz="2400" dirty="0" err="1"/>
              <a:t>dalam</a:t>
            </a:r>
            <a:r>
              <a:rPr lang="en-US" sz="2400" dirty="0"/>
              <a:t> OOP. </a:t>
            </a:r>
          </a:p>
          <a:p>
            <a:pPr algn="just"/>
            <a:r>
              <a:rPr lang="en-US" sz="2400" dirty="0" err="1"/>
              <a:t>Suatu</a:t>
            </a:r>
            <a:r>
              <a:rPr lang="en-US" sz="2400" dirty="0"/>
              <a:t> parent class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mewariskan</a:t>
            </a:r>
            <a:r>
              <a:rPr lang="en-US" sz="2400" dirty="0"/>
              <a:t>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method </a:t>
            </a:r>
            <a:r>
              <a:rPr lang="en-US" sz="2400" dirty="0" err="1"/>
              <a:t>kepada</a:t>
            </a:r>
            <a:r>
              <a:rPr lang="en-US" sz="2400" dirty="0"/>
              <a:t> subclass-</a:t>
            </a:r>
            <a:r>
              <a:rPr lang="en-US" sz="2400" dirty="0" err="1"/>
              <a:t>nya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access level modifier </a:t>
            </a:r>
            <a:r>
              <a:rPr lang="en-US" sz="2400" b="1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193877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5272"/>
            <a:ext cx="10058400" cy="13716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Kata </a:t>
            </a:r>
            <a:r>
              <a:rPr lang="en-US" b="1" dirty="0" err="1">
                <a:latin typeface="+mn-lt"/>
              </a:rPr>
              <a:t>Kunci</a:t>
            </a:r>
            <a:r>
              <a:rPr lang="en-US" b="1" dirty="0">
                <a:latin typeface="+mn-lt"/>
              </a:rPr>
              <a:t> “super”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609" y="1683027"/>
            <a:ext cx="10972799" cy="46780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Kata </a:t>
            </a:r>
            <a:r>
              <a:rPr lang="en-US" sz="2800" dirty="0" err="1"/>
              <a:t>kunci</a:t>
            </a:r>
            <a:r>
              <a:rPr lang="en-US" sz="2800" dirty="0"/>
              <a:t> </a:t>
            </a:r>
            <a:r>
              <a:rPr lang="en-US" sz="2800" b="1" dirty="0"/>
              <a:t>super</a:t>
            </a:r>
            <a:r>
              <a:rPr lang="en-US" sz="2800" dirty="0"/>
              <a:t> </a:t>
            </a:r>
            <a:r>
              <a:rPr lang="en-US" sz="2800" dirty="0" err="1"/>
              <a:t>dipakai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merujuk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b="1" dirty="0"/>
              <a:t>parent class/object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Sebagaimana</a:t>
            </a:r>
            <a:r>
              <a:rPr lang="en-US" sz="2800" dirty="0"/>
              <a:t> kata </a:t>
            </a:r>
            <a:r>
              <a:rPr lang="en-US" sz="2800" dirty="0" err="1"/>
              <a:t>kunci</a:t>
            </a:r>
            <a:r>
              <a:rPr lang="en-US" sz="2800" dirty="0"/>
              <a:t> </a:t>
            </a:r>
            <a:r>
              <a:rPr lang="en-US" sz="2800" b="1" dirty="0"/>
              <a:t>this</a:t>
            </a:r>
            <a:r>
              <a:rPr lang="en-US" sz="2800" dirty="0"/>
              <a:t> yang </a:t>
            </a:r>
            <a:r>
              <a:rPr lang="en-US" sz="2800" dirty="0" err="1"/>
              <a:t>dipakai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merujuk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b="1" dirty="0"/>
              <a:t>current class/object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Format </a:t>
            </a:r>
            <a:r>
              <a:rPr lang="en-US" sz="2800" dirty="0" err="1"/>
              <a:t>penulisannya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 :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super() </a:t>
            </a:r>
            <a:r>
              <a:rPr lang="en-US" sz="2400" dirty="0"/>
              <a:t>		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ym typeface="Wingdings" panose="05000000000000000000" pitchFamily="2" charset="2"/>
              </a:rPr>
              <a:t>	</a:t>
            </a:r>
            <a:r>
              <a:rPr lang="en-US" sz="2400" dirty="0"/>
              <a:t> </a:t>
            </a:r>
            <a:r>
              <a:rPr lang="en-US" sz="2400" dirty="0" err="1"/>
              <a:t>merujuk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constructor parent 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super.&lt;</a:t>
            </a:r>
            <a:r>
              <a:rPr lang="en-US" sz="2400" b="1" dirty="0" err="1">
                <a:solidFill>
                  <a:srgbClr val="FF0000"/>
                </a:solidFill>
              </a:rPr>
              <a:t>namaAttribute</a:t>
            </a:r>
            <a:r>
              <a:rPr lang="en-US" sz="2400" b="1" dirty="0">
                <a:solidFill>
                  <a:srgbClr val="FF0000"/>
                </a:solidFill>
              </a:rPr>
              <a:t>&gt;</a:t>
            </a:r>
            <a:r>
              <a:rPr lang="en-US" sz="2400" b="1" dirty="0"/>
              <a:t>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ym typeface="Wingdings" panose="05000000000000000000" pitchFamily="2" charset="2"/>
              </a:rPr>
              <a:t>	</a:t>
            </a:r>
            <a:r>
              <a:rPr lang="en-US" sz="2400" dirty="0"/>
              <a:t> </a:t>
            </a:r>
            <a:r>
              <a:rPr lang="en-US" sz="2400" dirty="0" err="1"/>
              <a:t>merujuk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parent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super.&lt;</a:t>
            </a:r>
            <a:r>
              <a:rPr lang="en-US" sz="2400" b="1" dirty="0" err="1">
                <a:solidFill>
                  <a:srgbClr val="FF0000"/>
                </a:solidFill>
              </a:rPr>
              <a:t>namaMethod</a:t>
            </a:r>
            <a:r>
              <a:rPr lang="en-US" sz="2400" b="1" dirty="0">
                <a:solidFill>
                  <a:srgbClr val="FF0000"/>
                </a:solidFill>
              </a:rPr>
              <a:t>&gt;()</a:t>
            </a:r>
            <a:r>
              <a:rPr lang="en-US" sz="2400" b="1" dirty="0"/>
              <a:t>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ym typeface="Wingdings" panose="05000000000000000000" pitchFamily="2" charset="2"/>
              </a:rPr>
              <a:t>	</a:t>
            </a:r>
            <a:r>
              <a:rPr lang="en-US" sz="2400" dirty="0"/>
              <a:t> </a:t>
            </a:r>
            <a:r>
              <a:rPr lang="en-US" sz="2400" dirty="0" err="1"/>
              <a:t>merujuk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method </a:t>
            </a:r>
            <a:r>
              <a:rPr lang="en-US" sz="2400" dirty="0" err="1"/>
              <a:t>dari</a:t>
            </a:r>
            <a:r>
              <a:rPr lang="en-US" sz="2400" dirty="0"/>
              <a:t> parent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819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Kesimpulan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>
                <a:sym typeface="Wingdings" panose="05000000000000000000" pitchFamily="2" charset="2"/>
              </a:rPr>
              <a:t>	</a:t>
            </a:r>
            <a:r>
              <a:rPr lang="en-US" sz="2800" dirty="0"/>
              <a:t> </a:t>
            </a:r>
            <a:r>
              <a:rPr lang="en-US" sz="2800" dirty="0" err="1"/>
              <a:t>merujuk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x </a:t>
            </a:r>
            <a:r>
              <a:rPr lang="en-US" sz="2800" dirty="0" err="1"/>
              <a:t>terdekat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parameter method info()</a:t>
            </a:r>
          </a:p>
          <a:p>
            <a:pPr>
              <a:lnSpc>
                <a:spcPct val="80000"/>
              </a:lnSpc>
            </a:pPr>
            <a:r>
              <a:rPr lang="en-US" sz="2800" b="1" dirty="0" err="1">
                <a:solidFill>
                  <a:srgbClr val="FF0000"/>
                </a:solidFill>
              </a:rPr>
              <a:t>this.x</a:t>
            </a:r>
            <a:r>
              <a:rPr lang="en-US" sz="2800" b="1" dirty="0">
                <a:solidFill>
                  <a:srgbClr val="FF0000"/>
                </a:solidFill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>
                <a:sym typeface="Wingdings" panose="05000000000000000000" pitchFamily="2" charset="2"/>
              </a:rPr>
              <a:t>	</a:t>
            </a:r>
            <a:r>
              <a:rPr lang="en-US" sz="2800" dirty="0"/>
              <a:t> </a:t>
            </a:r>
            <a:r>
              <a:rPr lang="en-US" sz="2800" dirty="0" err="1"/>
              <a:t>merujuk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x </a:t>
            </a:r>
            <a:r>
              <a:rPr lang="en-US" sz="2800" dirty="0" err="1"/>
              <a:t>pada</a:t>
            </a:r>
            <a:r>
              <a:rPr lang="en-US" sz="2800" dirty="0"/>
              <a:t> class Child</a:t>
            </a:r>
          </a:p>
          <a:p>
            <a:pPr>
              <a:lnSpc>
                <a:spcPct val="80000"/>
              </a:lnSpc>
            </a:pPr>
            <a:r>
              <a:rPr lang="en-US" sz="2800" b="1" dirty="0" err="1">
                <a:solidFill>
                  <a:srgbClr val="FF0000"/>
                </a:solidFill>
              </a:rPr>
              <a:t>super.x</a:t>
            </a:r>
            <a:r>
              <a:rPr lang="en-US" sz="2800" dirty="0"/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>
                <a:sym typeface="Wingdings" panose="05000000000000000000" pitchFamily="2" charset="2"/>
              </a:rPr>
              <a:t>	</a:t>
            </a:r>
            <a:r>
              <a:rPr lang="en-US" sz="2800" dirty="0"/>
              <a:t> </a:t>
            </a:r>
            <a:r>
              <a:rPr lang="en-US" sz="2800" dirty="0" err="1"/>
              <a:t>merujuk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x </a:t>
            </a:r>
            <a:r>
              <a:rPr lang="en-US" sz="2800" dirty="0" err="1"/>
              <a:t>pada</a:t>
            </a:r>
            <a:r>
              <a:rPr lang="en-US" sz="2800" dirty="0"/>
              <a:t> class Parent</a:t>
            </a:r>
          </a:p>
        </p:txBody>
      </p:sp>
    </p:spTree>
    <p:extLst>
      <p:ext uri="{BB962C8B-B14F-4D97-AF65-F5344CB8AC3E}">
        <p14:creationId xmlns:p14="http://schemas.microsoft.com/office/powerpoint/2010/main" val="134639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37794"/>
            <a:ext cx="10058400" cy="1371600"/>
          </a:xfrm>
        </p:spPr>
        <p:txBody>
          <a:bodyPr/>
          <a:lstStyle/>
          <a:p>
            <a:r>
              <a:rPr lang="en-GB" b="1" dirty="0">
                <a:latin typeface="+mn-lt"/>
              </a:rPr>
              <a:t>Single Inheritance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066800" y="1476168"/>
            <a:ext cx="106348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 err="1">
                <a:latin typeface="+mn-lt"/>
              </a:rPr>
              <a:t>Konsep</a:t>
            </a:r>
            <a:r>
              <a:rPr lang="en-US" sz="2800" dirty="0">
                <a:latin typeface="+mn-lt"/>
              </a:rPr>
              <a:t> inheritance </a:t>
            </a:r>
            <a:r>
              <a:rPr lang="en-US" sz="2800" dirty="0" err="1">
                <a:latin typeface="+mn-lt"/>
              </a:rPr>
              <a:t>dengan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sublass</a:t>
            </a:r>
            <a:r>
              <a:rPr lang="en-US" sz="2800" dirty="0">
                <a:latin typeface="+mn-lt"/>
              </a:rPr>
              <a:t> yang </a:t>
            </a:r>
            <a:r>
              <a:rPr lang="en-US" sz="2800" dirty="0" err="1">
                <a:latin typeface="+mn-lt"/>
              </a:rPr>
              <a:t>mempunyai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satu</a:t>
            </a:r>
            <a:r>
              <a:rPr lang="en-US" sz="2800" dirty="0">
                <a:latin typeface="+mn-lt"/>
              </a:rPr>
              <a:t> parent class.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EBE98-9B61-48AF-B5C6-38CB6B69F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4"/>
          <a:stretch/>
        </p:blipFill>
        <p:spPr>
          <a:xfrm>
            <a:off x="1531352" y="2847768"/>
            <a:ext cx="1953087" cy="2943468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C68AE617-F285-4FCD-902C-7C0AE662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122" y="2581843"/>
            <a:ext cx="700686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Animal{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eat(){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"eating..."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pPr marL="0" indent="0" algn="l"/>
            <a:endParaRPr lang="en-ID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Dog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Animal{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bark(){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"barking..."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TestInheritance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indent="0" algn="l"/>
            <a:r>
              <a:rPr lang="en-ID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     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Dog d=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Dog();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d.bark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d.eat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/>
            <a:r>
              <a:rPr lang="en-ID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>
              <a:spcBef>
                <a:spcPct val="50000"/>
              </a:spcBef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083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06975"/>
            <a:ext cx="10058400" cy="137160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+mn-lt"/>
              </a:rPr>
              <a:t>Multilevel Inheritance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066800" y="1271983"/>
            <a:ext cx="106348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+mn-lt"/>
              </a:rPr>
              <a:t>Ketika </a:t>
            </a:r>
            <a:r>
              <a:rPr lang="en-US" sz="2400" dirty="0" err="1">
                <a:latin typeface="+mn-lt"/>
              </a:rPr>
              <a:t>kelas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diturunkan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dari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kelas</a:t>
            </a:r>
            <a:r>
              <a:rPr lang="en-US" sz="2400" dirty="0">
                <a:latin typeface="+mn-lt"/>
              </a:rPr>
              <a:t> yang juga </a:t>
            </a:r>
            <a:r>
              <a:rPr lang="en-US" sz="2400" dirty="0" err="1">
                <a:latin typeface="+mn-lt"/>
              </a:rPr>
              <a:t>diturunkan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dari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kelas</a:t>
            </a:r>
            <a:r>
              <a:rPr lang="en-US" sz="2400" dirty="0">
                <a:latin typeface="+mn-lt"/>
              </a:rPr>
              <a:t> lain, </a:t>
            </a:r>
            <a:r>
              <a:rPr lang="en-US" sz="2400" dirty="0" err="1">
                <a:latin typeface="+mn-lt"/>
              </a:rPr>
              <a:t>yaitu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kelas</a:t>
            </a:r>
            <a:r>
              <a:rPr lang="en-US" sz="2400" dirty="0">
                <a:latin typeface="+mn-lt"/>
              </a:rPr>
              <a:t> yang </a:t>
            </a:r>
            <a:r>
              <a:rPr lang="en-US" sz="2400" dirty="0" err="1">
                <a:latin typeface="+mn-lt"/>
              </a:rPr>
              <a:t>memiliki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lebih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dari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satu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kelas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induk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tetapi</a:t>
            </a:r>
            <a:r>
              <a:rPr lang="en-US" sz="2400" dirty="0">
                <a:latin typeface="+mn-lt"/>
              </a:rPr>
              <a:t> pada </a:t>
            </a:r>
            <a:r>
              <a:rPr lang="en-US" sz="2400" dirty="0" err="1">
                <a:latin typeface="+mn-lt"/>
              </a:rPr>
              <a:t>tingkat</a:t>
            </a:r>
            <a:r>
              <a:rPr lang="en-US" sz="2400" dirty="0">
                <a:latin typeface="+mn-lt"/>
              </a:rPr>
              <a:t> yang </a:t>
            </a:r>
            <a:r>
              <a:rPr lang="en-US" sz="2400" dirty="0" err="1">
                <a:latin typeface="+mn-lt"/>
              </a:rPr>
              <a:t>berbeda</a:t>
            </a:r>
            <a:endParaRPr lang="en-US" sz="2400" dirty="0">
              <a:latin typeface="+mn-lt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68AE617-F285-4FCD-902C-7C0AE662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122" y="2244488"/>
            <a:ext cx="700686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Animal{  </a:t>
            </a:r>
          </a:p>
          <a:p>
            <a:pPr marL="0" indent="0" algn="l"/>
            <a:r>
              <a:rPr lang="en-ID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     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eat(){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"eating..."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Dog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Animal{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  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bark(){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"barking..."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BabyDog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Dog{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   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weep(){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"weeping..."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TestInheritance2{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  public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BabyDog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d=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BabyDog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d.weep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d.bark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d.eat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/>
            <a:r>
              <a:rPr lang="en-ID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D7C2BF-A0AA-486B-B7D7-93532D27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87" y="2643583"/>
            <a:ext cx="2046349" cy="339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06975"/>
            <a:ext cx="10058400" cy="137160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+mn-lt"/>
              </a:rPr>
              <a:t>Hierarchical Inheritance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066800" y="1271983"/>
            <a:ext cx="106348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+mn-lt"/>
              </a:rPr>
              <a:t>Ketika </a:t>
            </a:r>
            <a:r>
              <a:rPr lang="en-US" sz="2400" dirty="0" err="1">
                <a:latin typeface="+mn-lt"/>
              </a:rPr>
              <a:t>sebuah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kelas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memiliki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lebih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dari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satu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kelas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turunan</a:t>
            </a:r>
            <a:r>
              <a:rPr lang="en-US" sz="2400" dirty="0">
                <a:latin typeface="+mn-lt"/>
              </a:rPr>
              <a:t> (</a:t>
            </a:r>
            <a:r>
              <a:rPr lang="en-US" sz="2400" i="1" dirty="0">
                <a:latin typeface="+mn-lt"/>
              </a:rPr>
              <a:t>subclass</a:t>
            </a:r>
            <a:r>
              <a:rPr lang="en-US" sz="2400" dirty="0">
                <a:latin typeface="+mn-lt"/>
              </a:rPr>
              <a:t>) </a:t>
            </a:r>
            <a:r>
              <a:rPr lang="en-US" sz="2400" dirty="0" err="1">
                <a:latin typeface="+mn-lt"/>
              </a:rPr>
              <a:t>atau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dengan</a:t>
            </a:r>
            <a:r>
              <a:rPr lang="en-US" sz="2400" dirty="0">
                <a:latin typeface="+mn-lt"/>
              </a:rPr>
              <a:t> kata lain, </a:t>
            </a:r>
            <a:r>
              <a:rPr lang="en-US" sz="2400" dirty="0" err="1">
                <a:latin typeface="+mn-lt"/>
              </a:rPr>
              <a:t>lebih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dari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satu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kelas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turunan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memiliki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kelas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induk</a:t>
            </a:r>
            <a:r>
              <a:rPr lang="en-US" sz="2400" dirty="0">
                <a:latin typeface="+mn-lt"/>
              </a:rPr>
              <a:t> yang </a:t>
            </a:r>
            <a:r>
              <a:rPr lang="en-US" sz="2400" dirty="0" err="1">
                <a:latin typeface="+mn-lt"/>
              </a:rPr>
              <a:t>sama</a:t>
            </a:r>
            <a:r>
              <a:rPr lang="en-US" sz="2400" dirty="0">
                <a:latin typeface="+mn-lt"/>
              </a:rPr>
              <a:t>.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68AE617-F285-4FCD-902C-7C0AE662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0" y="2182342"/>
            <a:ext cx="588679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Animal{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eat(){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"eating..."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Dog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Animal{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bark(){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"barking..."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Cat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Animal{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meow(){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"meowing..."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TestInheritance3{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 public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Cat c=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Cat();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c.meow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c.eat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/>
            <a:r>
              <a:rPr lang="en-ID" sz="16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	//</a:t>
            </a:r>
            <a:r>
              <a:rPr lang="en-ID" sz="1600" b="0" i="0" dirty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c.bark</a:t>
            </a:r>
            <a:r>
              <a:rPr lang="en-ID" sz="16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();//</a:t>
            </a:r>
            <a:r>
              <a:rPr lang="en-ID" sz="1600" b="0" i="0" dirty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C.T.Error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}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C887B-3462-4400-BEDB-460783AF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83" y="3166021"/>
            <a:ext cx="5009813" cy="192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66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06975"/>
            <a:ext cx="10058400" cy="137160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+mn-lt"/>
              </a:rPr>
              <a:t>Hybrid Inheritance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066800" y="1271983"/>
            <a:ext cx="106348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err="1">
                <a:latin typeface="+mn-lt"/>
              </a:rPr>
              <a:t>Kombinasi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dua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atau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lebih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jenis</a:t>
            </a:r>
            <a:r>
              <a:rPr lang="en-US" sz="2400" dirty="0">
                <a:latin typeface="+mn-lt"/>
              </a:rPr>
              <a:t> inheritance.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69542-6A8C-4DBF-874C-B19CF51B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71" y="2102689"/>
            <a:ext cx="4215279" cy="33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2AFB-6674-47E2-B95D-15B5A479C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2857"/>
            <a:ext cx="3434179" cy="411228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class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   public void 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en-ID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(“A");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D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class B extends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   public void 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             </a:t>
            </a:r>
            <a:r>
              <a:rPr lang="en-ID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(“B");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D64954-443D-4653-8380-F197C7C59874}"/>
              </a:ext>
            </a:extLst>
          </p:cNvPr>
          <p:cNvSpPr txBox="1">
            <a:spLocks/>
          </p:cNvSpPr>
          <p:nvPr/>
        </p:nvSpPr>
        <p:spPr>
          <a:xfrm>
            <a:off x="5089864" y="1188571"/>
            <a:ext cx="6531006" cy="3849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class C extends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  public void 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(“C");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  }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endParaRPr lang="en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class D extends 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  public void 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("D");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  public static void main(String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args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[]){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	D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obj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= new D();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obj.display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B48A99-2370-457B-809B-4D38DA975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06975"/>
            <a:ext cx="10058400" cy="137160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+mn-lt"/>
              </a:rPr>
              <a:t>Hybrid Inheritance</a:t>
            </a:r>
          </a:p>
        </p:txBody>
      </p:sp>
    </p:spTree>
    <p:extLst>
      <p:ext uri="{BB962C8B-B14F-4D97-AF65-F5344CB8AC3E}">
        <p14:creationId xmlns:p14="http://schemas.microsoft.com/office/powerpoint/2010/main" val="4171596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7049" y="180955"/>
            <a:ext cx="11132598" cy="1371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Multiple Inheritance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549" y="1473693"/>
            <a:ext cx="5726097" cy="490935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Multiple inheritance: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turunan</a:t>
            </a:r>
            <a:r>
              <a:rPr lang="en-US" sz="2400" dirty="0"/>
              <a:t> </a:t>
            </a:r>
            <a:r>
              <a:rPr lang="en-US" sz="2400" dirty="0" err="1"/>
              <a:t>mencoba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memperluas</a:t>
            </a:r>
            <a:r>
              <a:rPr lang="en-US" sz="2400" b="1" dirty="0">
                <a:solidFill>
                  <a:srgbClr val="C00000"/>
                </a:solidFill>
              </a:rPr>
              <a:t> (extend) </a:t>
            </a:r>
            <a:r>
              <a:rPr lang="en-US" sz="2400" b="1" dirty="0" err="1">
                <a:solidFill>
                  <a:srgbClr val="C00000"/>
                </a:solidFill>
              </a:rPr>
              <a:t>lebih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dari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satu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kelas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induk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 err="1"/>
              <a:t>Misal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method </a:t>
            </a:r>
            <a:r>
              <a:rPr lang="en-US" sz="2400" i="1" dirty="0"/>
              <a:t>show()</a:t>
            </a:r>
            <a:r>
              <a:rPr lang="en-US" sz="2400" dirty="0"/>
              <a:t> pada </a:t>
            </a:r>
            <a:r>
              <a:rPr lang="en-US" sz="2400" dirty="0" err="1"/>
              <a:t>kelas</a:t>
            </a:r>
            <a:r>
              <a:rPr lang="en-US" sz="2400" dirty="0"/>
              <a:t> B dan C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.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D meng-extend </a:t>
            </a:r>
            <a:r>
              <a:rPr lang="en-US" sz="2400" dirty="0" err="1"/>
              <a:t>kelas</a:t>
            </a:r>
            <a:r>
              <a:rPr lang="en-US" sz="2400" dirty="0"/>
              <a:t> B dan C. Ketika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D </a:t>
            </a:r>
            <a:r>
              <a:rPr lang="en-US" sz="2400" dirty="0" err="1"/>
              <a:t>mencoba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method </a:t>
            </a:r>
            <a:r>
              <a:rPr lang="en-US" sz="2400" i="1" dirty="0"/>
              <a:t>show()</a:t>
            </a:r>
            <a:r>
              <a:rPr lang="en-US" sz="2400" dirty="0"/>
              <a:t>, </a:t>
            </a:r>
            <a:r>
              <a:rPr lang="en-US" sz="2400" dirty="0" err="1"/>
              <a:t>kompilator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bingung</a:t>
            </a:r>
            <a:r>
              <a:rPr lang="en-US" sz="2400" dirty="0"/>
              <a:t> method di </a:t>
            </a:r>
            <a:r>
              <a:rPr lang="en-US" sz="2400" dirty="0" err="1"/>
              <a:t>kelas</a:t>
            </a:r>
            <a:r>
              <a:rPr lang="en-US" sz="2400" dirty="0"/>
              <a:t> mana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dieksekusi</a:t>
            </a:r>
            <a:r>
              <a:rPr lang="en-US" sz="2400" dirty="0"/>
              <a:t> (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B </a:t>
            </a:r>
            <a:r>
              <a:rPr lang="en-US" sz="2400" dirty="0" err="1"/>
              <a:t>atau</a:t>
            </a:r>
            <a:r>
              <a:rPr lang="en-US" sz="2400" dirty="0"/>
              <a:t> C)</a:t>
            </a:r>
          </a:p>
          <a:p>
            <a:pPr algn="just"/>
            <a:r>
              <a:rPr lang="en-US" sz="2400" dirty="0" err="1"/>
              <a:t>Mengarah</a:t>
            </a:r>
            <a:r>
              <a:rPr lang="en-US" sz="2400" dirty="0"/>
              <a:t> pada </a:t>
            </a:r>
            <a:r>
              <a:rPr lang="en-US" sz="2400" dirty="0" err="1"/>
              <a:t>ambiguitas</a:t>
            </a:r>
            <a:r>
              <a:rPr lang="en-US" sz="24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5BEB7B-3F91-48C1-816E-FE2E0FA8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67" y="2475357"/>
            <a:ext cx="53244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5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7049" y="180955"/>
            <a:ext cx="11132598" cy="137160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+mn-lt"/>
              </a:rPr>
              <a:t>Mengapa</a:t>
            </a:r>
            <a:r>
              <a:rPr lang="en-US" sz="2800" b="1" dirty="0">
                <a:latin typeface="+mn-lt"/>
              </a:rPr>
              <a:t> Multiple Inheritance </a:t>
            </a:r>
            <a:r>
              <a:rPr lang="en-US" sz="2800" b="1" dirty="0" err="1">
                <a:latin typeface="+mn-lt"/>
              </a:rPr>
              <a:t>tidak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bisa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diimplementasikan</a:t>
            </a:r>
            <a:r>
              <a:rPr lang="en-US" sz="2800" b="1" dirty="0">
                <a:latin typeface="+mn-lt"/>
              </a:rPr>
              <a:t> di Java?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863" y="1420427"/>
            <a:ext cx="5202314" cy="49093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D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A{  </a:t>
            </a:r>
          </a:p>
          <a:p>
            <a:pPr marL="0" indent="0" algn="l">
              <a:buNone/>
            </a:pPr>
            <a:r>
              <a:rPr lang="en-ID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message(){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4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"Hello"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>
              <a:buNone/>
            </a:pP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l">
              <a:buNone/>
            </a:pPr>
            <a:r>
              <a:rPr lang="en-ID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 </a:t>
            </a:r>
            <a:r>
              <a:rPr lang="en-ID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A{  </a:t>
            </a:r>
          </a:p>
          <a:p>
            <a:pPr marL="0" indent="0" algn="l">
              <a:buNone/>
            </a:pPr>
            <a:r>
              <a:rPr lang="en-ID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show(){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4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"Welcome"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>
              <a:buNone/>
            </a:pP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pPr marL="0" indent="0" algn="l">
              <a:buNone/>
            </a:pPr>
            <a:r>
              <a:rPr lang="en-ID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 </a:t>
            </a:r>
            <a:r>
              <a:rPr lang="en-ID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A{  </a:t>
            </a:r>
          </a:p>
          <a:p>
            <a:pPr marL="0" indent="0" algn="l">
              <a:buNone/>
            </a:pPr>
            <a:r>
              <a:rPr lang="en-ID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show(){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4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“Good Morning"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>
              <a:buNone/>
            </a:pP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  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99A385-DD1D-4879-BDE7-42078F8D8D62}"/>
              </a:ext>
            </a:extLst>
          </p:cNvPr>
          <p:cNvSpPr txBox="1">
            <a:spLocks noChangeArrowheads="1"/>
          </p:cNvSpPr>
          <p:nvPr/>
        </p:nvSpPr>
        <p:spPr>
          <a:xfrm>
            <a:off x="5655076" y="1552555"/>
            <a:ext cx="6347534" cy="490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ID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 D </a:t>
            </a:r>
            <a:r>
              <a:rPr lang="en-ID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 B,C{  </a:t>
            </a:r>
          </a:p>
          <a:p>
            <a:pPr marL="0" indent="0" algn="l">
              <a:buNone/>
            </a:pP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ID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void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print(){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4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“This is multiple inheritance"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>
              <a:buNone/>
            </a:pP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r>
              <a:rPr lang="en-ID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TestInheritance4{  </a:t>
            </a:r>
          </a:p>
          <a:p>
            <a:pPr marL="0" indent="0">
              <a:buFont typeface="Garamond" pitchFamily="18" charset="0"/>
              <a:buNone/>
            </a:pP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      </a:t>
            </a:r>
            <a:r>
              <a:rPr lang="en-ID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D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D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ID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Font typeface="Garamond" pitchFamily="18" charset="0"/>
              <a:buNone/>
            </a:pP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	D </a:t>
            </a:r>
            <a:r>
              <a:rPr lang="en-ID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obj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ID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 D(); </a:t>
            </a:r>
          </a:p>
          <a:p>
            <a:pPr marL="0" indent="0">
              <a:buFont typeface="Garamond" pitchFamily="18" charset="0"/>
              <a:buNone/>
            </a:pP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ID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obj.print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(); </a:t>
            </a:r>
          </a:p>
          <a:p>
            <a:pPr marL="0" indent="0">
              <a:buFont typeface="Garamond" pitchFamily="18" charset="0"/>
              <a:buNone/>
            </a:pP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ID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obj.show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  <a:r>
              <a:rPr lang="en-ID" sz="1400" dirty="0">
                <a:solidFill>
                  <a:srgbClr val="008200"/>
                </a:solidFill>
                <a:latin typeface="verdana" panose="020B0604030504040204" pitchFamily="34" charset="0"/>
              </a:rPr>
              <a:t>//method show() mana yang </a:t>
            </a:r>
            <a:r>
              <a:rPr lang="en-ID" sz="1400" dirty="0" err="1">
                <a:solidFill>
                  <a:srgbClr val="008200"/>
                </a:solidFill>
                <a:latin typeface="verdana" panose="020B0604030504040204" pitchFamily="34" charset="0"/>
              </a:rPr>
              <a:t>akan</a:t>
            </a:r>
            <a:r>
              <a:rPr lang="en-ID" sz="1400" dirty="0">
                <a:solidFill>
                  <a:srgbClr val="008200"/>
                </a:solidFill>
                <a:latin typeface="verdana" panose="020B0604030504040204" pitchFamily="34" charset="0"/>
              </a:rPr>
              <a:t> </a:t>
            </a:r>
            <a:r>
              <a:rPr lang="en-ID" sz="1400" dirty="0" err="1">
                <a:solidFill>
                  <a:srgbClr val="008200"/>
                </a:solidFill>
                <a:latin typeface="verdana" panose="020B0604030504040204" pitchFamily="34" charset="0"/>
              </a:rPr>
              <a:t>dipanggil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marL="0" indent="0">
              <a:buFont typeface="Garamond" pitchFamily="18" charset="0"/>
              <a:buNone/>
            </a:pP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  }  </a:t>
            </a:r>
          </a:p>
          <a:p>
            <a:pPr marL="0" indent="0">
              <a:buFont typeface="Garamond" pitchFamily="18" charset="0"/>
              <a:buNone/>
            </a:pP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59397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 idx="4294967295"/>
          </p:nvPr>
        </p:nvSpPr>
        <p:spPr>
          <a:xfrm>
            <a:off x="2558200" y="821529"/>
            <a:ext cx="7075600" cy="9116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6000" b="1" dirty="0">
                <a:solidFill>
                  <a:schemeClr val="tx1"/>
                </a:solidFill>
              </a:rPr>
              <a:t>Outline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4294967295"/>
          </p:nvPr>
        </p:nvSpPr>
        <p:spPr>
          <a:xfrm>
            <a:off x="816672" y="2236711"/>
            <a:ext cx="11290255" cy="374723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cs typeface="Times New Roman" panose="02020603050405020304" pitchFamily="18" charset="0"/>
              </a:rPr>
              <a:t>Pengertian</a:t>
            </a:r>
            <a:r>
              <a:rPr lang="en-US" sz="3600" dirty="0">
                <a:cs typeface="Times New Roman" panose="02020603050405020304" pitchFamily="18" charset="0"/>
              </a:rPr>
              <a:t> inheritance</a:t>
            </a:r>
          </a:p>
          <a:p>
            <a:pPr algn="just">
              <a:lnSpc>
                <a:spcPct val="80000"/>
              </a:lnSpc>
            </a:pPr>
            <a:r>
              <a:rPr lang="en-US" sz="3600" dirty="0"/>
              <a:t> </a:t>
            </a:r>
            <a:r>
              <a:rPr lang="en-US" sz="3600" dirty="0" err="1"/>
              <a:t>Deklarasi</a:t>
            </a:r>
            <a:r>
              <a:rPr lang="en-US" sz="3600" dirty="0"/>
              <a:t> inheritance</a:t>
            </a:r>
            <a:endParaRPr lang="en-US" sz="3600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3600" dirty="0">
                <a:cs typeface="Times New Roman" panose="02020603050405020304" pitchFamily="18" charset="0"/>
              </a:rPr>
              <a:t> Access Control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cs typeface="Times New Roman" panose="02020603050405020304" pitchFamily="18" charset="0"/>
              </a:rPr>
              <a:t> S</a:t>
            </a:r>
            <a:r>
              <a:rPr lang="id-ID" sz="3600" dirty="0">
                <a:cs typeface="Times New Roman" panose="02020603050405020304" pitchFamily="18" charset="0"/>
              </a:rPr>
              <a:t>uper keyword</a:t>
            </a:r>
            <a:endParaRPr lang="en-US" sz="3600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3600" dirty="0"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cs typeface="Times New Roman" panose="02020603050405020304" pitchFamily="18" charset="0"/>
              </a:rPr>
              <a:t>Jenis</a:t>
            </a:r>
            <a:r>
              <a:rPr lang="en-US" sz="3600" dirty="0">
                <a:cs typeface="Times New Roman" panose="02020603050405020304" pitchFamily="18" charset="0"/>
              </a:rPr>
              <a:t> inheritance</a:t>
            </a:r>
            <a:endParaRPr lang="en-US" sz="3600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5730200" y="6195733"/>
            <a:ext cx="731600" cy="662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A7E44A-90B0-496B-AC08-4E356D1280D0}"/>
              </a:ext>
            </a:extLst>
          </p:cNvPr>
          <p:cNvSpPr txBox="1"/>
          <p:nvPr/>
        </p:nvSpPr>
        <p:spPr>
          <a:xfrm>
            <a:off x="2353242" y="2699450"/>
            <a:ext cx="7150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rgbClr val="002060"/>
                </a:solidFill>
              </a:rPr>
              <a:t>TERIMA KASIH!</a:t>
            </a:r>
            <a:endParaRPr lang="en-ID" sz="7200" b="1" dirty="0">
              <a:solidFill>
                <a:srgbClr val="002060"/>
              </a:solidFill>
            </a:endParaRPr>
          </a:p>
        </p:txBody>
      </p:sp>
      <p:pic>
        <p:nvPicPr>
          <p:cNvPr id="6" name="Graphic 5" descr="Grain">
            <a:extLst>
              <a:ext uri="{FF2B5EF4-FFF2-40B4-BE49-F238E27FC236}">
                <a16:creationId xmlns:a16="http://schemas.microsoft.com/office/drawing/2014/main" id="{8B33B4A9-CE56-4918-87D0-E25DACB4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8691" y="2842414"/>
            <a:ext cx="914400" cy="914400"/>
          </a:xfrm>
          <a:prstGeom prst="rect">
            <a:avLst/>
          </a:prstGeom>
        </p:spPr>
      </p:pic>
      <p:pic>
        <p:nvPicPr>
          <p:cNvPr id="7" name="Graphic 6" descr="Grain">
            <a:extLst>
              <a:ext uri="{FF2B5EF4-FFF2-40B4-BE49-F238E27FC236}">
                <a16:creationId xmlns:a16="http://schemas.microsoft.com/office/drawing/2014/main" id="{7A69A85A-FE4C-4017-84DD-437B2A5B5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674005" y="2803083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EF6D10-B3CE-4455-A4B9-164FD16BE122}"/>
              </a:ext>
            </a:extLst>
          </p:cNvPr>
          <p:cNvSpPr/>
          <p:nvPr/>
        </p:nvSpPr>
        <p:spPr>
          <a:xfrm>
            <a:off x="1830466" y="2590845"/>
            <a:ext cx="8132619" cy="69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CD206A-C0B2-43A8-82B3-4E7044D18111}"/>
              </a:ext>
            </a:extLst>
          </p:cNvPr>
          <p:cNvSpPr/>
          <p:nvPr/>
        </p:nvSpPr>
        <p:spPr>
          <a:xfrm>
            <a:off x="1830465" y="3934139"/>
            <a:ext cx="8132619" cy="69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171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2171033" y="1081067"/>
            <a:ext cx="7850000" cy="5940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n-US" b="1" dirty="0" err="1">
                <a:latin typeface="+mn-lt"/>
              </a:rPr>
              <a:t>Pengertian</a:t>
            </a:r>
            <a:r>
              <a:rPr lang="en-US" b="1" dirty="0">
                <a:latin typeface="+mn-lt"/>
              </a:rPr>
              <a:t> Dasar</a:t>
            </a:r>
            <a:endParaRPr b="1" dirty="0">
              <a:latin typeface="+mn-lt"/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622852" y="1858537"/>
            <a:ext cx="10972800" cy="443624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3200" dirty="0"/>
              <a:t>Inheritance (</a:t>
            </a:r>
            <a:r>
              <a:rPr lang="en-US" sz="3200" dirty="0" err="1"/>
              <a:t>Pewarisan</a:t>
            </a:r>
            <a:r>
              <a:rPr lang="en-US" sz="3200" dirty="0"/>
              <a:t>) </a:t>
            </a:r>
            <a:r>
              <a:rPr lang="en-US" sz="3200" dirty="0" err="1"/>
              <a:t>merupakan</a:t>
            </a:r>
            <a:r>
              <a:rPr lang="en-US" sz="3200" dirty="0"/>
              <a:t> salah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konsep</a:t>
            </a:r>
            <a:r>
              <a:rPr lang="en-US" sz="3200" dirty="0"/>
              <a:t> </a:t>
            </a:r>
            <a:r>
              <a:rPr lang="en-US" sz="3200" dirty="0" err="1"/>
              <a:t>dasar</a:t>
            </a:r>
            <a:r>
              <a:rPr lang="en-US" sz="3200" dirty="0"/>
              <a:t> OOP.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3200" dirty="0" err="1"/>
              <a:t>Konsep</a:t>
            </a:r>
            <a:r>
              <a:rPr lang="en-US" sz="3200" dirty="0"/>
              <a:t> inheritance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mengadopsi</a:t>
            </a:r>
            <a:r>
              <a:rPr lang="en-US" sz="3200" dirty="0"/>
              <a:t> </a:t>
            </a:r>
            <a:r>
              <a:rPr lang="en-US" sz="3200" dirty="0" err="1"/>
              <a:t>dunia</a:t>
            </a:r>
            <a:r>
              <a:rPr lang="en-US" sz="3200" dirty="0"/>
              <a:t> </a:t>
            </a:r>
            <a:r>
              <a:rPr lang="en-US" sz="3200" dirty="0" err="1"/>
              <a:t>nyata</a:t>
            </a:r>
            <a:r>
              <a:rPr lang="en-US" sz="3200" dirty="0"/>
              <a:t>, </a:t>
            </a:r>
            <a:r>
              <a:rPr lang="en-US" sz="3200" dirty="0" err="1"/>
              <a:t>dimana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entitas</a:t>
            </a:r>
            <a:r>
              <a:rPr lang="en-US" sz="3200" dirty="0"/>
              <a:t>/</a:t>
            </a:r>
            <a:r>
              <a:rPr lang="en-US" sz="3200" dirty="0" err="1"/>
              <a:t>obyek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mempunyai</a:t>
            </a:r>
            <a:r>
              <a:rPr lang="en-US" sz="3200" dirty="0"/>
              <a:t> </a:t>
            </a:r>
            <a:r>
              <a:rPr lang="en-US" sz="3200" dirty="0" err="1"/>
              <a:t>entitas</a:t>
            </a:r>
            <a:r>
              <a:rPr lang="en-US" sz="3200" dirty="0"/>
              <a:t>/</a:t>
            </a:r>
            <a:r>
              <a:rPr lang="en-US" sz="3200" dirty="0" err="1"/>
              <a:t>obyek</a:t>
            </a:r>
            <a:r>
              <a:rPr lang="en-US" sz="3200" dirty="0"/>
              <a:t> </a:t>
            </a:r>
            <a:r>
              <a:rPr lang="en-US" sz="3200" dirty="0" err="1"/>
              <a:t>turunan</a:t>
            </a:r>
            <a:r>
              <a:rPr lang="en-US" sz="3200" dirty="0"/>
              <a:t>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konsep</a:t>
            </a:r>
            <a:r>
              <a:rPr lang="en-US" sz="3200" dirty="0"/>
              <a:t> inheritance, </a:t>
            </a:r>
            <a:r>
              <a:rPr lang="en-US" sz="3200" dirty="0" err="1"/>
              <a:t>sebuah</a:t>
            </a:r>
            <a:r>
              <a:rPr lang="en-US" sz="3200" dirty="0"/>
              <a:t> class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mempunyai</a:t>
            </a:r>
            <a:r>
              <a:rPr lang="en-US" sz="3200" dirty="0"/>
              <a:t> class </a:t>
            </a:r>
            <a:r>
              <a:rPr lang="en-US" sz="3200" dirty="0" err="1"/>
              <a:t>turunan</a:t>
            </a:r>
            <a:r>
              <a:rPr lang="en-US" sz="3200" dirty="0"/>
              <a:t>. 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5730200" y="6195733"/>
            <a:ext cx="731600" cy="662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</p:spTree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136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4" name="Rectangle 138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055" name="Rectangle 140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Rectangle 142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2050" name="Picture 2" descr="Java Inheritance Introduction">
            <a:extLst>
              <a:ext uri="{FF2B5EF4-FFF2-40B4-BE49-F238E27FC236}">
                <a16:creationId xmlns:a16="http://schemas.microsoft.com/office/drawing/2014/main" id="{5382FA2A-6F33-4B8E-8197-C6CBDD6BE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2" r="-1" b="5188"/>
          <a:stretch/>
        </p:blipFill>
        <p:spPr bwMode="auto">
          <a:xfrm>
            <a:off x="424928" y="419292"/>
            <a:ext cx="5522976" cy="605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144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146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639488" y="524328"/>
            <a:ext cx="5164239" cy="17182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b="1" dirty="0" err="1"/>
              <a:t>Pengertian</a:t>
            </a:r>
            <a:endParaRPr lang="en-US" sz="4800" b="1"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6454708" y="1943101"/>
            <a:ext cx="5418508" cy="439057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2800" dirty="0" err="1"/>
              <a:t>Suatu</a:t>
            </a:r>
            <a:r>
              <a:rPr lang="en-US" sz="2800" dirty="0"/>
              <a:t> class yang </a:t>
            </a:r>
            <a:r>
              <a:rPr lang="en-US" sz="2800" dirty="0" err="1"/>
              <a:t>mempunyai</a:t>
            </a:r>
            <a:r>
              <a:rPr lang="en-US" sz="2800" dirty="0"/>
              <a:t> class </a:t>
            </a:r>
            <a:r>
              <a:rPr lang="en-US" sz="2800" dirty="0" err="1"/>
              <a:t>turunan</a:t>
            </a:r>
            <a:r>
              <a:rPr lang="en-US" sz="2800" dirty="0"/>
              <a:t> </a:t>
            </a:r>
            <a:r>
              <a:rPr lang="en-US" sz="2800" dirty="0" err="1"/>
              <a:t>dinamakan</a:t>
            </a:r>
            <a:r>
              <a:rPr lang="en-US" sz="2800" dirty="0"/>
              <a:t> </a:t>
            </a:r>
            <a:r>
              <a:rPr lang="en-US" sz="2800" b="1" dirty="0"/>
              <a:t>superclass</a:t>
            </a:r>
            <a:r>
              <a:rPr lang="en-US" sz="2800" dirty="0"/>
              <a:t>/</a:t>
            </a:r>
            <a:r>
              <a:rPr lang="en-US" sz="2800" b="1" dirty="0"/>
              <a:t>parent class/base class</a:t>
            </a:r>
            <a:r>
              <a:rPr lang="en-US" sz="2800" dirty="0"/>
              <a:t>. </a:t>
            </a: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2800" dirty="0" err="1"/>
              <a:t>Sedangkan</a:t>
            </a:r>
            <a:r>
              <a:rPr lang="en-US" sz="2800" dirty="0"/>
              <a:t> class </a:t>
            </a:r>
            <a:r>
              <a:rPr lang="en-US" sz="2800" dirty="0" err="1"/>
              <a:t>turunan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dirty="0" err="1"/>
              <a:t>seringkali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b="1" dirty="0"/>
              <a:t>subclass</a:t>
            </a:r>
            <a:r>
              <a:rPr lang="en-US" sz="2800" dirty="0"/>
              <a:t>/</a:t>
            </a:r>
            <a:r>
              <a:rPr lang="en-US" sz="2800" b="1" dirty="0"/>
              <a:t>child class/derived class</a:t>
            </a:r>
            <a:r>
              <a:rPr lang="en-US" sz="2800" dirty="0"/>
              <a:t>.</a:t>
            </a: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2800" dirty="0" err="1"/>
              <a:t>Suatu</a:t>
            </a:r>
            <a:r>
              <a:rPr lang="en-US" sz="2800" dirty="0"/>
              <a:t> subclass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mewarisi</a:t>
            </a:r>
            <a:r>
              <a:rPr lang="en-US" sz="2800" dirty="0"/>
              <a:t> </a:t>
            </a:r>
            <a:r>
              <a:rPr lang="en-US" sz="2800" dirty="0" err="1"/>
              <a:t>apa-apa</a:t>
            </a:r>
            <a:r>
              <a:rPr lang="en-US" sz="2800" dirty="0"/>
              <a:t> yang </a:t>
            </a:r>
            <a:r>
              <a:rPr lang="en-US" sz="2800" dirty="0" err="1"/>
              <a:t>dipunyai</a:t>
            </a:r>
            <a:r>
              <a:rPr lang="en-US" sz="2800" dirty="0"/>
              <a:t> oleh parent class.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11095513" y="6126435"/>
            <a:ext cx="548640" cy="2743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 defTabSz="4572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3772510457"/>
      </p:ext>
    </p:extLst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 Java inheritance, objects of subclass can call members of superclass.">
            <a:extLst>
              <a:ext uri="{FF2B5EF4-FFF2-40B4-BE49-F238E27FC236}">
                <a16:creationId xmlns:a16="http://schemas.microsoft.com/office/drawing/2014/main" id="{7F46DAE4-5715-44ED-A255-33B2E04FE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b="4362"/>
          <a:stretch/>
        </p:blipFill>
        <p:spPr bwMode="auto">
          <a:xfrm>
            <a:off x="2398713" y="638175"/>
            <a:ext cx="7069137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66151"/>
      </p:ext>
    </p:extLst>
  </p:cSld>
  <p:clrMapOvr>
    <a:masterClrMapping/>
  </p:clrMapOvr>
  <p:transition spd="med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Deklarasi</a:t>
            </a:r>
            <a:r>
              <a:rPr lang="en-US" b="1" dirty="0">
                <a:latin typeface="+mn-lt"/>
              </a:rPr>
              <a:t> inheritance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03225" indent="-403225">
              <a:buFont typeface="Wingdings" panose="05000000000000000000" pitchFamily="2" charset="2"/>
              <a:buChar char="q"/>
              <a:tabLst>
                <a:tab pos="282575" algn="l"/>
              </a:tabLst>
            </a:pP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menambahkan</a:t>
            </a:r>
            <a:r>
              <a:rPr lang="en-US" sz="2800" dirty="0"/>
              <a:t> kata </a:t>
            </a:r>
            <a:r>
              <a:rPr lang="en-US" sz="2800" dirty="0" err="1"/>
              <a:t>kunci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extends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deklarasi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class,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diikuti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parent class-</a:t>
            </a:r>
            <a:r>
              <a:rPr lang="en-US" sz="2800" dirty="0" err="1"/>
              <a:t>nya</a:t>
            </a:r>
            <a:r>
              <a:rPr lang="en-US" sz="2800" dirty="0"/>
              <a:t>.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>
          <a:xfrm>
            <a:off x="2079812" y="3325185"/>
            <a:ext cx="7575176" cy="27164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id-ID" altLang="ja-JP" sz="3600" dirty="0">
                <a:ea typeface="ＭＳ Ｐゴシック" panose="020B0600070205080204" pitchFamily="34" charset="-128"/>
              </a:rPr>
              <a:t>		</a:t>
            </a:r>
            <a:r>
              <a:rPr lang="en-US" altLang="ja-JP" sz="3600" dirty="0">
                <a:ea typeface="ＭＳ Ｐゴシック" panose="020B0600070205080204" pitchFamily="34" charset="-128"/>
              </a:rPr>
              <a:t>public class B </a:t>
            </a:r>
            <a:r>
              <a:rPr lang="en-US" altLang="ja-JP" sz="3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extends </a:t>
            </a:r>
            <a:r>
              <a:rPr lang="en-US" altLang="ja-JP" sz="3600" dirty="0">
                <a:ea typeface="ＭＳ Ｐゴシック" panose="020B0600070205080204" pitchFamily="34" charset="-128"/>
              </a:rPr>
              <a:t>A </a:t>
            </a:r>
            <a:endParaRPr lang="id-ID" altLang="ja-JP" sz="36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ja-JP" sz="3600" dirty="0">
                <a:ea typeface="ＭＳ Ｐゴシック" panose="020B0600070205080204" pitchFamily="34" charset="-128"/>
              </a:rPr>
              <a:t>		</a:t>
            </a:r>
            <a:r>
              <a:rPr lang="en-US" altLang="ja-JP" sz="3600" dirty="0">
                <a:ea typeface="ＭＳ Ｐゴシック" panose="020B0600070205080204" pitchFamily="34" charset="-128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3600" dirty="0">
                <a:ea typeface="ＭＳ Ｐゴシック" panose="020B0600070205080204" pitchFamily="34" charset="-128"/>
              </a:rPr>
              <a:t>		</a:t>
            </a:r>
            <a:r>
              <a:rPr lang="id-ID" altLang="ja-JP" sz="3600" dirty="0">
                <a:ea typeface="ＭＳ Ｐゴシック" panose="020B0600070205080204" pitchFamily="34" charset="-128"/>
              </a:rPr>
              <a:t>	</a:t>
            </a:r>
            <a:r>
              <a:rPr lang="en-US" altLang="ja-JP" sz="3600" dirty="0">
                <a:ea typeface="ＭＳ Ｐゴシック" panose="020B0600070205080204" pitchFamily="34" charset="-128"/>
              </a:rPr>
              <a:t>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3600" dirty="0">
                <a:ea typeface="ＭＳ Ｐゴシック" panose="020B0600070205080204" pitchFamily="34" charset="-128"/>
              </a:rPr>
              <a:t>	</a:t>
            </a:r>
            <a:r>
              <a:rPr lang="id-ID" altLang="ja-JP" sz="3600" dirty="0">
                <a:ea typeface="ＭＳ Ｐゴシック" panose="020B0600070205080204" pitchFamily="34" charset="-128"/>
              </a:rPr>
              <a:t>	</a:t>
            </a:r>
            <a:r>
              <a:rPr lang="en-US" altLang="ja-JP" sz="3600" dirty="0">
                <a:ea typeface="ＭＳ Ｐゴシック" panose="020B0600070205080204" pitchFamily="34" charset="-128"/>
              </a:rPr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257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Kapan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kita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menerapkan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inheritance?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Kita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menerapkan</a:t>
            </a:r>
            <a:r>
              <a:rPr lang="en-US" sz="2800" dirty="0"/>
              <a:t> inheritance pada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dijumpai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class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diperluas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class lain</a:t>
            </a:r>
            <a:endParaRPr lang="id-ID" sz="2800" dirty="0"/>
          </a:p>
          <a:p>
            <a:endParaRPr lang="id-ID" sz="2800" dirty="0"/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449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94204" y="704496"/>
            <a:ext cx="2685894" cy="1499616"/>
          </a:xfrm>
        </p:spPr>
        <p:txBody>
          <a:bodyPr>
            <a:normAutofit/>
          </a:bodyPr>
          <a:lstStyle/>
          <a:p>
            <a:r>
              <a:rPr lang="en-US" sz="3200" b="1" dirty="0"/>
              <a:t>class </a:t>
            </a:r>
            <a:r>
              <a:rPr lang="en-US" sz="3200" b="1" dirty="0" err="1"/>
              <a:t>Dosen</a:t>
            </a:r>
            <a:endParaRPr lang="en-US" sz="3200" b="1" dirty="0"/>
          </a:p>
        </p:txBody>
      </p:sp>
      <p:sp>
        <p:nvSpPr>
          <p:cNvPr id="128004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6088983" y="2286000"/>
            <a:ext cx="5006649" cy="2518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public class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Dosen</a:t>
            </a:r>
            <a:r>
              <a:rPr lang="en-US" altLang="ja-JP" sz="2400" dirty="0">
                <a:ea typeface="ＭＳ Ｐゴシック" panose="020B0600070205080204" pitchFamily="34" charset="-128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	public string nip;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	public String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nama</a:t>
            </a:r>
            <a:r>
              <a:rPr lang="en-US" altLang="ja-JP" sz="2400" dirty="0"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	public double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gaji</a:t>
            </a:r>
            <a:r>
              <a:rPr lang="en-US" altLang="ja-JP" sz="2400" dirty="0"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	</a:t>
            </a:r>
            <a:r>
              <a:rPr lang="en-US" altLang="ja-JP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public String NIDN;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}</a:t>
            </a:r>
            <a:endParaRPr lang="en-US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>
          <a:xfrm>
            <a:off x="740538" y="2286000"/>
            <a:ext cx="4704922" cy="2518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ja-JP" dirty="0">
                <a:ea typeface="ＭＳ Ｐゴシック" panose="020B0600070205080204" pitchFamily="34" charset="-128"/>
              </a:rPr>
              <a:t>	public class </a:t>
            </a:r>
            <a:r>
              <a:rPr lang="en-US" altLang="ja-JP" dirty="0" err="1">
                <a:ea typeface="ＭＳ Ｐゴシック" panose="020B0600070205080204" pitchFamily="34" charset="-128"/>
              </a:rPr>
              <a:t>Pegawai</a:t>
            </a:r>
            <a:r>
              <a:rPr lang="en-US" altLang="ja-JP" dirty="0">
                <a:ea typeface="ＭＳ Ｐゴシック" panose="020B0600070205080204" pitchFamily="34" charset="-128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dirty="0">
                <a:ea typeface="ＭＳ Ｐゴシック" panose="020B0600070205080204" pitchFamily="34" charset="-128"/>
              </a:rPr>
              <a:t>		public string nip;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dirty="0">
                <a:ea typeface="ＭＳ Ｐゴシック" panose="020B0600070205080204" pitchFamily="34" charset="-128"/>
              </a:rPr>
              <a:t>		public String </a:t>
            </a:r>
            <a:r>
              <a:rPr lang="en-US" altLang="ja-JP" dirty="0" err="1">
                <a:ea typeface="ＭＳ Ｐゴシック" panose="020B0600070205080204" pitchFamily="34" charset="-128"/>
              </a:rPr>
              <a:t>nama</a:t>
            </a:r>
            <a:r>
              <a:rPr lang="en-US" altLang="ja-JP" dirty="0"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dirty="0">
                <a:ea typeface="ＭＳ Ｐゴシック" panose="020B0600070205080204" pitchFamily="34" charset="-128"/>
              </a:rPr>
              <a:t>		public double </a:t>
            </a:r>
            <a:r>
              <a:rPr lang="en-US" altLang="ja-JP" dirty="0" err="1">
                <a:ea typeface="ＭＳ Ｐゴシック" panose="020B0600070205080204" pitchFamily="34" charset="-128"/>
              </a:rPr>
              <a:t>gaji</a:t>
            </a:r>
            <a:r>
              <a:rPr lang="en-US" altLang="ja-JP" dirty="0"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dirty="0">
                <a:ea typeface="ＭＳ Ｐゴシック" panose="020B0600070205080204" pitchFamily="34" charset="-128"/>
              </a:rPr>
              <a:t>	}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8206" y="78638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>
                <a:solidFill>
                  <a:schemeClr val="tx1"/>
                </a:solidFill>
              </a:rPr>
              <a:t>class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id-ID" sz="3200" b="1" dirty="0">
                <a:solidFill>
                  <a:schemeClr val="tx1"/>
                </a:solidFill>
              </a:rPr>
              <a:t>P</a:t>
            </a:r>
            <a:r>
              <a:rPr lang="en-US" sz="3200" b="1" cap="none" dirty="0" err="1">
                <a:solidFill>
                  <a:schemeClr val="tx1"/>
                </a:solidFill>
              </a:rPr>
              <a:t>egawai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05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627" y="782665"/>
            <a:ext cx="9720071" cy="40233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Dari 2 class di </a:t>
            </a:r>
            <a:r>
              <a:rPr lang="en-US" sz="2400" dirty="0" err="1"/>
              <a:t>atas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lihat</a:t>
            </a:r>
            <a:r>
              <a:rPr lang="en-US" sz="2400" dirty="0"/>
              <a:t> class </a:t>
            </a:r>
            <a:r>
              <a:rPr lang="en-US" sz="2400" b="1" dirty="0" err="1"/>
              <a:t>Dosen</a:t>
            </a:r>
            <a:r>
              <a:rPr lang="en-US" sz="2400" b="1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yang </a:t>
            </a:r>
            <a:r>
              <a:rPr lang="en-US" sz="2400" dirty="0" err="1"/>
              <a:t>identik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class </a:t>
            </a:r>
            <a:r>
              <a:rPr lang="en-US" sz="2400" b="1" dirty="0" err="1"/>
              <a:t>Pegawai</a:t>
            </a:r>
            <a:r>
              <a:rPr lang="en-US" sz="2400" dirty="0"/>
              <a:t>,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tambahan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b="1" dirty="0"/>
              <a:t>NIDN (</a:t>
            </a:r>
            <a:r>
              <a:rPr lang="en-US" sz="2400" b="1" dirty="0" err="1"/>
              <a:t>Nomor</a:t>
            </a:r>
            <a:r>
              <a:rPr lang="en-US" sz="2400" b="1" dirty="0"/>
              <a:t> </a:t>
            </a:r>
            <a:r>
              <a:rPr lang="en-US" sz="2400" b="1" dirty="0" err="1"/>
              <a:t>Induk</a:t>
            </a:r>
            <a:r>
              <a:rPr lang="en-US" sz="2400" b="1" dirty="0"/>
              <a:t> </a:t>
            </a:r>
            <a:r>
              <a:rPr lang="en-US" sz="2400" b="1" dirty="0" err="1"/>
              <a:t>Dosen</a:t>
            </a:r>
            <a:r>
              <a:rPr lang="en-US" sz="2400" b="1" dirty="0"/>
              <a:t> Nasional)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Sebenarnya</a:t>
            </a:r>
            <a:r>
              <a:rPr lang="en-US" sz="2400" dirty="0"/>
              <a:t> yang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disana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class </a:t>
            </a: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b="1" dirty="0"/>
              <a:t>extension/</a:t>
            </a:r>
            <a:r>
              <a:rPr lang="en-US" sz="2400" b="1" dirty="0" err="1"/>
              <a:t>perluasan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class </a:t>
            </a:r>
            <a:r>
              <a:rPr lang="en-US" sz="2400" dirty="0" err="1"/>
              <a:t>Pegawai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tambahan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NIDN.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inheritance, </a:t>
            </a:r>
            <a:r>
              <a:rPr lang="en-US" sz="2400" dirty="0" err="1"/>
              <a:t>deklarasi</a:t>
            </a:r>
            <a:r>
              <a:rPr lang="en-US" sz="2400" dirty="0"/>
              <a:t> class </a:t>
            </a: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dituliskan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>
          <a:xfrm>
            <a:off x="1244681" y="4062337"/>
            <a:ext cx="7772400" cy="15933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ja-JP" sz="2800" dirty="0">
                <a:ea typeface="ＭＳ Ｐゴシック" panose="020B0600070205080204" pitchFamily="34" charset="-128"/>
              </a:rPr>
              <a:t>	public class </a:t>
            </a:r>
            <a:r>
              <a:rPr lang="en-US" altLang="ja-JP" sz="2800" dirty="0" err="1">
                <a:ea typeface="ＭＳ Ｐゴシック" panose="020B0600070205080204" pitchFamily="34" charset="-128"/>
              </a:rPr>
              <a:t>Dosen</a:t>
            </a:r>
            <a:r>
              <a:rPr lang="en-US" altLang="ja-JP" sz="2800" dirty="0">
                <a:ea typeface="ＭＳ Ｐゴシック" panose="020B0600070205080204" pitchFamily="34" charset="-128"/>
              </a:rPr>
              <a:t> extends </a:t>
            </a:r>
            <a:r>
              <a:rPr lang="en-US" altLang="ja-JP" sz="2800" dirty="0" err="1">
                <a:ea typeface="ＭＳ Ｐゴシック" panose="020B0600070205080204" pitchFamily="34" charset="-128"/>
              </a:rPr>
              <a:t>Pegawai</a:t>
            </a:r>
            <a:r>
              <a:rPr lang="en-US" altLang="ja-JP" sz="2800" dirty="0"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800" dirty="0">
                <a:ea typeface="ＭＳ Ｐゴシック" panose="020B0600070205080204" pitchFamily="34" charset="-128"/>
              </a:rPr>
              <a:t>		public String NIDN;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800" dirty="0">
                <a:ea typeface="ＭＳ Ｐゴシック" panose="020B0600070205080204" pitchFamily="34" charset="-128"/>
              </a:rPr>
              <a:t>	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148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1126</Words>
  <Application>Microsoft Office PowerPoint</Application>
  <PresentationFormat>Widescreen</PresentationFormat>
  <Paragraphs>188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Avenir Next LT Pro</vt:lpstr>
      <vt:lpstr>Avenir Next LT Pro Light</vt:lpstr>
      <vt:lpstr>Calibri</vt:lpstr>
      <vt:lpstr>Garamond</vt:lpstr>
      <vt:lpstr>verdana</vt:lpstr>
      <vt:lpstr>verdana</vt:lpstr>
      <vt:lpstr>Wingdings</vt:lpstr>
      <vt:lpstr>SavonVTI</vt:lpstr>
      <vt:lpstr>Pemrograman Berbasis Object</vt:lpstr>
      <vt:lpstr>Outline</vt:lpstr>
      <vt:lpstr>Pengertian Dasar</vt:lpstr>
      <vt:lpstr>Pengertian</vt:lpstr>
      <vt:lpstr>PowerPoint Presentation</vt:lpstr>
      <vt:lpstr>Deklarasi inheritance</vt:lpstr>
      <vt:lpstr>Kapan kita menerapkan inheritance? </vt:lpstr>
      <vt:lpstr>class Dosen</vt:lpstr>
      <vt:lpstr>PowerPoint Presentation</vt:lpstr>
      <vt:lpstr>Access Control</vt:lpstr>
      <vt:lpstr>Kata Kunci “super”</vt:lpstr>
      <vt:lpstr>Kesimpulan</vt:lpstr>
      <vt:lpstr>Single Inheritance</vt:lpstr>
      <vt:lpstr>Multilevel Inheritance</vt:lpstr>
      <vt:lpstr>Hierarchical Inheritance</vt:lpstr>
      <vt:lpstr>Hybrid Inheritance</vt:lpstr>
      <vt:lpstr>Hybrid Inheritance</vt:lpstr>
      <vt:lpstr>Multiple Inheritance</vt:lpstr>
      <vt:lpstr>Mengapa Multiple Inheritance tidak bisa diimplementasikan di Java?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Berbasis Object</dc:title>
  <dc:creator>milyun ni'ma shoumi</dc:creator>
  <cp:lastModifiedBy>Vit Zuraida</cp:lastModifiedBy>
  <cp:revision>26</cp:revision>
  <dcterms:created xsi:type="dcterms:W3CDTF">2020-10-03T23:00:34Z</dcterms:created>
  <dcterms:modified xsi:type="dcterms:W3CDTF">2022-10-11T05:15:47Z</dcterms:modified>
</cp:coreProperties>
</file>