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86" r:id="rId9"/>
    <p:sldId id="283" r:id="rId10"/>
    <p:sldId id="284" r:id="rId11"/>
    <p:sldId id="263" r:id="rId12"/>
    <p:sldId id="264" r:id="rId13"/>
    <p:sldId id="271" r:id="rId14"/>
    <p:sldId id="265" r:id="rId15"/>
    <p:sldId id="268" r:id="rId16"/>
    <p:sldId id="287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434" autoAdjust="0"/>
  </p:normalViewPr>
  <p:slideViewPr>
    <p:cSldViewPr snapToGrid="0" showGuides="1">
      <p:cViewPr varScale="1">
        <p:scale>
          <a:sx n="67" d="100"/>
          <a:sy n="67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10ED2CC-B9F1-4A63-9AF4-E6ACCB7F157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19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95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9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5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7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0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3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26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0ED2CC-B9F1-4A63-9AF4-E6ACCB7F157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44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6859CA-DA66-493C-ABF9-C1658FA0D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D9446F-E819-4B93-8A8F-8306CE78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9833C-06B0-4C79-94E2-5260AFC0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Overloading (extended)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6429C1-4514-4CE2-8C4C-5B69265EA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33" y="2084832"/>
            <a:ext cx="4214813" cy="15501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933B50C-0B2D-4032-BB54-014429C5C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580" y="2142199"/>
            <a:ext cx="1535906" cy="528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313F462-5867-446F-86CE-24BCB29B2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148" y="2972550"/>
            <a:ext cx="1557338" cy="550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E8D0AA3-59A9-452A-A6E5-C99DA39F9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33" y="4133456"/>
            <a:ext cx="4017271" cy="2303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F563FEA-902E-4000-A9D4-70519BB7D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2094" y="4908486"/>
            <a:ext cx="2456056" cy="5073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816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Overloading of a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220" y="4686301"/>
            <a:ext cx="5657851" cy="1143000"/>
          </a:xfrm>
        </p:spPr>
        <p:txBody>
          <a:bodyPr>
            <a:normAutofit/>
          </a:bodyPr>
          <a:lstStyle/>
          <a:p>
            <a:r>
              <a:rPr lang="en-US" dirty="0"/>
              <a:t>Pada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 smtClean="0"/>
              <a:t>Kucing</a:t>
            </a:r>
            <a:r>
              <a:rPr lang="en-US" dirty="0" smtClean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signature yang </a:t>
            </a:r>
            <a:r>
              <a:rPr lang="en-US" dirty="0" err="1"/>
              <a:t>berbeda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20" y="2457450"/>
            <a:ext cx="4876081" cy="194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: Rounded Corners 4"/>
          <p:cNvSpPr/>
          <p:nvPr/>
        </p:nvSpPr>
        <p:spPr>
          <a:xfrm>
            <a:off x="2514600" y="2743201"/>
            <a:ext cx="685800" cy="262730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: Rounded Corners 5"/>
          <p:cNvSpPr/>
          <p:nvPr/>
        </p:nvSpPr>
        <p:spPr>
          <a:xfrm>
            <a:off x="2571750" y="3487582"/>
            <a:ext cx="1485900" cy="262730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000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Overloading of a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364323"/>
            <a:ext cx="7290055" cy="3017520"/>
          </a:xfrm>
        </p:spPr>
        <p:txBody>
          <a:bodyPr>
            <a:normAutofit/>
          </a:bodyPr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kucing</a:t>
            </a:r>
            <a:r>
              <a:rPr lang="en-US" dirty="0"/>
              <a:t> </a:t>
            </a:r>
            <a:r>
              <a:rPr lang="en-US" dirty="0" err="1" smtClean="0"/>
              <a:t>diuji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TesKucing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/>
              <a:t>hasilnya</a:t>
            </a:r>
            <a:r>
              <a:rPr lang="en-US" dirty="0"/>
              <a:t>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891" y="2785207"/>
            <a:ext cx="4641310" cy="15471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99" y="5277959"/>
            <a:ext cx="464131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26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use Overloading?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buFont typeface="Wingdings" panose="05000000000000000000" pitchFamily="2" charset="2"/>
              <a:buChar char="§"/>
            </a:pPr>
            <a:r>
              <a:rPr lang="en-US" dirty="0" err="1" smtClean="0"/>
              <a:t>Terkadang</a:t>
            </a:r>
            <a:r>
              <a:rPr lang="en-US" dirty="0" smtClean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smtClean="0"/>
              <a:t>method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/</a:t>
            </a:r>
            <a:r>
              <a:rPr lang="en-US" dirty="0" err="1" smtClean="0"/>
              <a:t>tujuan</a:t>
            </a:r>
            <a:r>
              <a:rPr lang="en-US" dirty="0" smtClean="0"/>
              <a:t> yang </a:t>
            </a:r>
            <a:r>
              <a:rPr lang="en-US" dirty="0" err="1" smtClean="0"/>
              <a:t>mirip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parameter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endParaRPr lang="en-US" dirty="0" smtClean="0"/>
          </a:p>
          <a:p>
            <a:pPr marL="287338" indent="-287338">
              <a:buFont typeface="Wingdings" panose="05000000000000000000" pitchFamily="2" charset="2"/>
              <a:buChar char="§"/>
            </a:pPr>
            <a:r>
              <a:rPr lang="en-US" dirty="0" err="1"/>
              <a:t>Menyederhanakan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memunculkan</a:t>
            </a:r>
            <a:r>
              <a:rPr lang="en-US" dirty="0" smtClean="0"/>
              <a:t> </a:t>
            </a:r>
            <a:r>
              <a:rPr lang="en-US" dirty="0" err="1" smtClean="0"/>
              <a:t>konsistensi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/>
              <a:t> </a:t>
            </a:r>
            <a:r>
              <a:rPr lang="en-US" smtClean="0"/>
              <a:t>method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Overriding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smtClean="0"/>
              <a:t>child class </a:t>
            </a:r>
            <a:r>
              <a:rPr lang="en-US" dirty="0" err="1" smtClean="0"/>
              <a:t>memiliki</a:t>
            </a:r>
            <a:r>
              <a:rPr lang="en-US" dirty="0" smtClean="0"/>
              <a:t> method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signature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parent class </a:t>
            </a:r>
            <a:r>
              <a:rPr lang="en-US" dirty="0" err="1" smtClean="0"/>
              <a:t>nya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Karakteristik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child class/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endParaRPr lang="en-US" dirty="0"/>
          </a:p>
          <a:p>
            <a:pPr lvl="1"/>
            <a:r>
              <a:rPr lang="en-US" dirty="0" smtClean="0"/>
              <a:t>Nama method </a:t>
            </a:r>
            <a:r>
              <a:rPr lang="en-US" dirty="0" err="1" smtClean="0"/>
              <a:t>sama</a:t>
            </a:r>
            <a:endParaRPr lang="en-US" dirty="0"/>
          </a:p>
          <a:p>
            <a:pPr lvl="1"/>
            <a:r>
              <a:rPr lang="en-US" dirty="0" smtClean="0"/>
              <a:t>Method signature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02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: Overriding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20" y="1833830"/>
            <a:ext cx="4264374" cy="9976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20" y="2906705"/>
            <a:ext cx="4238688" cy="9732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233" y="3994238"/>
            <a:ext cx="2905883" cy="1085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276273"/>
            <a:ext cx="2857500" cy="289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: Rounded Corners 6"/>
          <p:cNvSpPr/>
          <p:nvPr/>
        </p:nvSpPr>
        <p:spPr>
          <a:xfrm>
            <a:off x="2760491" y="3112559"/>
            <a:ext cx="1210260" cy="269470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: Rounded Corners 6"/>
          <p:cNvSpPr/>
          <p:nvPr/>
        </p:nvSpPr>
        <p:spPr>
          <a:xfrm>
            <a:off x="2760491" y="2049255"/>
            <a:ext cx="1210260" cy="269470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033344"/>
              </p:ext>
            </p:extLst>
          </p:nvPr>
        </p:nvGraphicFramePr>
        <p:xfrm>
          <a:off x="6674338" y="1762715"/>
          <a:ext cx="1383811" cy="8458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83811">
                  <a:extLst>
                    <a:ext uri="{9D8B030D-6E8A-4147-A177-3AD203B41FA5}">
                      <a16:colId xmlns:a16="http://schemas.microsoft.com/office/drawing/2014/main" xmlns="" val="21288748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75686215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5847091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+ </a:t>
                      </a:r>
                      <a:r>
                        <a:rPr lang="en-US" sz="1400" dirty="0" err="1" smtClean="0"/>
                        <a:t>getInfo</a:t>
                      </a:r>
                      <a:r>
                        <a:rPr lang="en-US" sz="1400" dirty="0"/>
                        <a:t>(): void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63252396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83779"/>
              </p:ext>
            </p:extLst>
          </p:nvPr>
        </p:nvGraphicFramePr>
        <p:xfrm>
          <a:off x="6674338" y="3143403"/>
          <a:ext cx="1383812" cy="8458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83812">
                  <a:extLst>
                    <a:ext uri="{9D8B030D-6E8A-4147-A177-3AD203B41FA5}">
                      <a16:colId xmlns:a16="http://schemas.microsoft.com/office/drawing/2014/main" xmlns="" val="21288748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75686215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5847091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+ </a:t>
                      </a:r>
                      <a:r>
                        <a:rPr lang="en-US" sz="1400" dirty="0" err="1" smtClean="0"/>
                        <a:t>getInfo</a:t>
                      </a:r>
                      <a:r>
                        <a:rPr lang="en-US" sz="1400" dirty="0"/>
                        <a:t>(): void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63252396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cxnSpLocks/>
            <a:stCxn id="10" idx="0"/>
            <a:endCxn id="9" idx="2"/>
          </p:cNvCxnSpPr>
          <p:nvPr/>
        </p:nvCxnSpPr>
        <p:spPr>
          <a:xfrm flipH="1" flipV="1">
            <a:off x="7366243" y="2608535"/>
            <a:ext cx="1" cy="534868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76742" y="5264917"/>
            <a:ext cx="6940089" cy="1048856"/>
          </a:xfrm>
        </p:spPr>
        <p:txBody>
          <a:bodyPr>
            <a:normAutofit lnSpcReduction="10000"/>
          </a:bodyPr>
          <a:lstStyle/>
          <a:p>
            <a:pPr marL="150876" lvl="1" indent="0">
              <a:buNone/>
            </a:pPr>
            <a:r>
              <a:rPr lang="en-US" dirty="0"/>
              <a:t>Pada </a:t>
            </a:r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 smtClean="0"/>
              <a:t>kelas</a:t>
            </a:r>
            <a:r>
              <a:rPr lang="en-US" dirty="0" smtClean="0"/>
              <a:t> B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A</a:t>
            </a:r>
          </a:p>
          <a:p>
            <a:pPr marL="150876" lvl="1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terdapat</a:t>
            </a:r>
            <a:r>
              <a:rPr lang="en-US" dirty="0" smtClean="0"/>
              <a:t> method </a:t>
            </a:r>
            <a:r>
              <a:rPr lang="en-US" dirty="0" err="1" smtClean="0"/>
              <a:t>getInfo</a:t>
            </a:r>
            <a:r>
              <a:rPr lang="en-US" dirty="0" smtClean="0"/>
              <a:t>() </a:t>
            </a:r>
            <a:r>
              <a:rPr lang="en-US" dirty="0"/>
              <a:t>yang </a:t>
            </a:r>
            <a:r>
              <a:rPr lang="en-US" dirty="0" err="1"/>
              <a:t>memiliki</a:t>
            </a:r>
            <a:r>
              <a:rPr lang="en-US" dirty="0"/>
              <a:t> signature yang </a:t>
            </a:r>
            <a:r>
              <a:rPr lang="en-US" dirty="0" err="1" smtClean="0"/>
              <a:t>sama</a:t>
            </a:r>
            <a:endParaRPr lang="en-US" dirty="0"/>
          </a:p>
          <a:p>
            <a:pPr marL="150876" lvl="1" indent="0">
              <a:buNone/>
            </a:pP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smtClean="0"/>
              <a:t>method </a:t>
            </a:r>
            <a:r>
              <a:rPr lang="en-US" dirty="0" err="1" smtClean="0"/>
              <a:t>getInfo</a:t>
            </a:r>
            <a:r>
              <a:rPr lang="en-US" dirty="0" smtClean="0"/>
              <a:t>() </a:t>
            </a:r>
            <a:r>
              <a:rPr lang="en-US" dirty="0"/>
              <a:t>di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smtClean="0"/>
              <a:t>B </a:t>
            </a:r>
            <a:r>
              <a:rPr lang="en-US" dirty="0" err="1" smtClean="0"/>
              <a:t>meng</a:t>
            </a:r>
            <a:r>
              <a:rPr lang="en-US" dirty="0" smtClean="0"/>
              <a:t>-override method </a:t>
            </a:r>
            <a:r>
              <a:rPr lang="en-US" dirty="0" err="1" smtClean="0"/>
              <a:t>getInfo</a:t>
            </a:r>
            <a:r>
              <a:rPr lang="en-US" dirty="0" smtClean="0"/>
              <a:t>() di </a:t>
            </a:r>
            <a:r>
              <a:rPr lang="en-US" dirty="0" err="1" smtClean="0"/>
              <a:t>kelas</a:t>
            </a:r>
            <a:r>
              <a:rPr lang="en-US" dirty="0" smtClean="0"/>
              <a:t>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99" y="3498789"/>
            <a:ext cx="8143875" cy="2659124"/>
          </a:xfrm>
        </p:spPr>
        <p:txBody>
          <a:bodyPr/>
          <a:lstStyle/>
          <a:p>
            <a:r>
              <a:rPr lang="en-US" dirty="0" smtClean="0"/>
              <a:t>Method yang di-override (method di parent class)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access level modifier </a:t>
            </a:r>
            <a:r>
              <a:rPr lang="en-US" dirty="0"/>
              <a:t>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smtClean="0"/>
              <a:t>method yang </a:t>
            </a:r>
            <a:r>
              <a:rPr lang="en-US" dirty="0" err="1" smtClean="0"/>
              <a:t>meng</a:t>
            </a:r>
            <a:r>
              <a:rPr lang="en-US" dirty="0" smtClean="0"/>
              <a:t>-override (method di child class).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4668024"/>
            <a:ext cx="1682354" cy="8269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7" y="5753872"/>
            <a:ext cx="2000250" cy="8469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: Rounded Corners 5"/>
          <p:cNvSpPr/>
          <p:nvPr/>
        </p:nvSpPr>
        <p:spPr>
          <a:xfrm>
            <a:off x="2047830" y="4855926"/>
            <a:ext cx="400050" cy="192171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: Rounded Corners 6"/>
          <p:cNvSpPr/>
          <p:nvPr/>
        </p:nvSpPr>
        <p:spPr>
          <a:xfrm>
            <a:off x="2047829" y="5925323"/>
            <a:ext cx="481058" cy="192171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4546283" y="4827209"/>
            <a:ext cx="1357097" cy="469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Method yang di-override public</a:t>
            </a:r>
            <a:endParaRPr lang="en-US" sz="900" dirty="0"/>
          </a:p>
        </p:txBody>
      </p:sp>
      <p:cxnSp>
        <p:nvCxnSpPr>
          <p:cNvPr id="9" name="Straight Arrow Connector 8"/>
          <p:cNvCxnSpPr>
            <a:cxnSpLocks/>
            <a:endCxn id="10" idx="3"/>
          </p:cNvCxnSpPr>
          <p:nvPr/>
        </p:nvCxnSpPr>
        <p:spPr>
          <a:xfrm flipH="1">
            <a:off x="3443288" y="4954347"/>
            <a:ext cx="1102994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/>
          <p:cNvSpPr/>
          <p:nvPr/>
        </p:nvSpPr>
        <p:spPr>
          <a:xfrm>
            <a:off x="2837108" y="4840622"/>
            <a:ext cx="606179" cy="227451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: Rounded Corners 10"/>
          <p:cNvSpPr/>
          <p:nvPr/>
        </p:nvSpPr>
        <p:spPr>
          <a:xfrm>
            <a:off x="2986087" y="5949898"/>
            <a:ext cx="606179" cy="227451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4418196" y="5925323"/>
            <a:ext cx="1526682" cy="469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Method yang </a:t>
            </a:r>
            <a:r>
              <a:rPr lang="en-US" sz="900" dirty="0" err="1" smtClean="0"/>
              <a:t>meng</a:t>
            </a:r>
            <a:r>
              <a:rPr lang="en-US" sz="900" dirty="0" smtClean="0"/>
              <a:t>-override private</a:t>
            </a:r>
            <a:endParaRPr lang="en-US" sz="900" dirty="0"/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3613962" y="6052461"/>
            <a:ext cx="1102994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6428202" y="5160391"/>
            <a:ext cx="636861" cy="66910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en-US" sz="105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936" y="1641469"/>
            <a:ext cx="4648373" cy="185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Overriding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 smtClean="0"/>
              <a:t>diturunkan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kelas</a:t>
            </a:r>
            <a:r>
              <a:rPr lang="en-US" dirty="0"/>
              <a:t> lain,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method </a:t>
            </a:r>
            <a:r>
              <a:rPr lang="en-US" dirty="0"/>
              <a:t>yang </a:t>
            </a:r>
            <a:r>
              <a:rPr lang="en-US" dirty="0" err="1"/>
              <a:t>diwariskan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29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FD809-1AE2-4515-AEA4-C396DE58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0361C3-ACFA-4529-A55E-C173A1DA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dirty="0" smtClean="0"/>
              <a:t>Polymorphism:</a:t>
            </a:r>
            <a:r>
              <a:rPr lang="en-US" dirty="0"/>
              <a:t> </a:t>
            </a:r>
            <a:r>
              <a:rPr lang="en-US" dirty="0" smtClean="0"/>
              <a:t>poly (</a:t>
            </a:r>
            <a:r>
              <a:rPr lang="en-US" dirty="0" err="1" smtClean="0"/>
              <a:t>banyak</a:t>
            </a:r>
            <a:r>
              <a:rPr lang="en-US" dirty="0" smtClean="0"/>
              <a:t>), morph (</a:t>
            </a:r>
            <a:r>
              <a:rPr lang="en-US" dirty="0" err="1" smtClean="0"/>
              <a:t>bentuk</a:t>
            </a:r>
            <a:r>
              <a:rPr lang="en-US" dirty="0" smtClean="0"/>
              <a:t>)</a:t>
            </a:r>
          </a:p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OOP </a:t>
            </a:r>
            <a:r>
              <a:rPr lang="en-US" dirty="0" err="1" smtClean="0"/>
              <a:t>membolehkan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0FE266-0531-4A3B-ACE8-C8168165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2A8CE1-DD57-4AD4-B8DE-95C26C72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Overloading</a:t>
            </a:r>
          </a:p>
          <a:p>
            <a:pPr marL="803275" lvl="1" indent="-346075"/>
            <a:r>
              <a:rPr lang="en-US" sz="1800" dirty="0" smtClean="0"/>
              <a:t>JVM </a:t>
            </a:r>
            <a:r>
              <a:rPr lang="en-US" sz="1800" dirty="0" err="1" smtClean="0"/>
              <a:t>menentukan</a:t>
            </a:r>
            <a:r>
              <a:rPr lang="en-US" sz="1800" dirty="0" smtClean="0"/>
              <a:t> method mana yang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dipanggil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compile-time </a:t>
            </a:r>
            <a:r>
              <a:rPr lang="en-US" sz="1800" dirty="0" smtClean="0">
                <a:sym typeface="Wingdings" panose="05000000000000000000" pitchFamily="2" charset="2"/>
              </a:rPr>
              <a:t> c</a:t>
            </a:r>
            <a:r>
              <a:rPr lang="en-US" sz="1800" dirty="0" smtClean="0"/>
              <a:t>ompile-time </a:t>
            </a:r>
            <a:r>
              <a:rPr lang="en-US" sz="1800" dirty="0"/>
              <a:t>polymorphism</a:t>
            </a:r>
            <a:endParaRPr lang="en-US" sz="1800" dirty="0" smtClean="0"/>
          </a:p>
          <a:p>
            <a:pPr marL="803275" lvl="1" indent="-346075"/>
            <a:r>
              <a:rPr lang="en-US" sz="1800" dirty="0" err="1" smtClean="0"/>
              <a:t>Disebut</a:t>
            </a:r>
            <a:r>
              <a:rPr lang="en-US" sz="1800" dirty="0" smtClean="0"/>
              <a:t> juga static binding </a:t>
            </a:r>
            <a:r>
              <a:rPr lang="en-US" sz="1800" dirty="0" err="1" smtClean="0"/>
              <a:t>atau</a:t>
            </a:r>
            <a:r>
              <a:rPr lang="en-US" sz="1800" dirty="0" smtClean="0"/>
              <a:t> early binding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Overriding</a:t>
            </a:r>
          </a:p>
          <a:p>
            <a:pPr marL="803275" lvl="1" indent="-346075"/>
            <a:r>
              <a:rPr lang="en-US" sz="1800" dirty="0"/>
              <a:t>JVM </a:t>
            </a:r>
            <a:r>
              <a:rPr lang="en-US" sz="2000" dirty="0" err="1"/>
              <a:t>menentukan</a:t>
            </a:r>
            <a:r>
              <a:rPr lang="en-US" sz="1800" dirty="0"/>
              <a:t> method mana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dipanggil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 smtClean="0"/>
              <a:t>saat</a:t>
            </a:r>
            <a:r>
              <a:rPr lang="en-US" sz="1800" dirty="0" smtClean="0"/>
              <a:t> run-time </a:t>
            </a:r>
            <a:r>
              <a:rPr lang="en-US" sz="1800" dirty="0" smtClean="0">
                <a:sym typeface="Wingdings" panose="05000000000000000000" pitchFamily="2" charset="2"/>
              </a:rPr>
              <a:t> r</a:t>
            </a:r>
            <a:r>
              <a:rPr lang="en-US" sz="1800" dirty="0" smtClean="0"/>
              <a:t>un-time </a:t>
            </a:r>
            <a:r>
              <a:rPr lang="en-US" sz="1800" dirty="0"/>
              <a:t>polymorphism</a:t>
            </a:r>
            <a:endParaRPr lang="en-US" sz="1800" dirty="0" smtClean="0"/>
          </a:p>
          <a:p>
            <a:pPr marL="803275" lvl="1" indent="-346075"/>
            <a:r>
              <a:rPr lang="en-US" sz="1800" dirty="0" err="1"/>
              <a:t>Disebut</a:t>
            </a:r>
            <a:r>
              <a:rPr lang="en-US" sz="1800" dirty="0"/>
              <a:t> juga </a:t>
            </a:r>
            <a:r>
              <a:rPr lang="en-US" sz="1800" dirty="0" smtClean="0"/>
              <a:t>dynamic </a:t>
            </a:r>
            <a:r>
              <a:rPr lang="en-US" sz="1800" dirty="0"/>
              <a:t>binding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smtClean="0"/>
              <a:t>late binding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71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70F684-6422-47B2-8820-5A34DB06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912112-0892-496E-80A1-36118A4C0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dirty="0" smtClean="0"/>
              <a:t>Method </a:t>
            </a:r>
            <a:r>
              <a:rPr lang="en-US" dirty="0"/>
              <a:t>overloading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method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smtClean="0"/>
              <a:t>method signature yang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</a:p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dirty="0" smtClean="0"/>
              <a:t>Method signature: </a:t>
            </a:r>
            <a:r>
              <a:rPr lang="en-US" dirty="0" err="1" smtClean="0"/>
              <a:t>jumlah</a:t>
            </a:r>
            <a:r>
              <a:rPr lang="en-US" dirty="0" smtClean="0"/>
              <a:t>, </a:t>
            </a:r>
            <a:r>
              <a:rPr lang="en-US" dirty="0" err="1" smtClean="0"/>
              <a:t>tipe</a:t>
            </a:r>
            <a:r>
              <a:rPr lang="en-US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susunan</a:t>
            </a:r>
            <a:r>
              <a:rPr lang="en-US" dirty="0" smtClean="0"/>
              <a:t> parameter</a:t>
            </a:r>
          </a:p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dirty="0" smtClean="0"/>
              <a:t>Method overloading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/>
              <a:t>lain 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hierarki</a:t>
            </a:r>
            <a:r>
              <a:rPr lang="en-US" dirty="0" smtClean="0"/>
              <a:t> </a:t>
            </a:r>
            <a:r>
              <a:rPr lang="en-US" dirty="0" err="1"/>
              <a:t>pewarisan</a:t>
            </a:r>
            <a:r>
              <a:rPr lang="en-US" dirty="0"/>
              <a:t>.</a:t>
            </a:r>
          </a:p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smtClean="0"/>
              <a:t>overloading:</a:t>
            </a:r>
            <a:endParaRPr lang="en-US" dirty="0"/>
          </a:p>
          <a:p>
            <a:pPr marL="653796" lvl="2" indent="-342900">
              <a:buFont typeface="+mj-lt"/>
              <a:buAutoNum type="arabicPeriod"/>
            </a:pPr>
            <a:r>
              <a:rPr lang="en-US" sz="1600" dirty="0"/>
              <a:t>Nama </a:t>
            </a:r>
            <a:r>
              <a:rPr lang="en-US" sz="1600" dirty="0" smtClean="0"/>
              <a:t>method </a:t>
            </a:r>
            <a:r>
              <a:rPr lang="en-US" sz="1600" dirty="0" err="1"/>
              <a:t>sama</a:t>
            </a:r>
            <a:r>
              <a:rPr lang="en-US" sz="1600" dirty="0"/>
              <a:t>.</a:t>
            </a:r>
          </a:p>
          <a:p>
            <a:pPr marL="653796" lvl="2" indent="-342900">
              <a:buFont typeface="+mj-lt"/>
              <a:buAutoNum type="arabicPeriod"/>
            </a:pPr>
            <a:r>
              <a:rPr lang="en-US" sz="1600" dirty="0" smtClean="0"/>
              <a:t>Method signature </a:t>
            </a:r>
            <a:r>
              <a:rPr lang="en-US" sz="1600" dirty="0" err="1"/>
              <a:t>berbeda</a:t>
            </a:r>
            <a:r>
              <a:rPr lang="en-US" sz="1600" dirty="0"/>
              <a:t>.</a:t>
            </a:r>
          </a:p>
          <a:p>
            <a:pPr marL="653796" lvl="2" indent="-342900">
              <a:buFont typeface="+mj-lt"/>
              <a:buAutoNum type="arabicPeriod"/>
            </a:pPr>
            <a:r>
              <a:rPr lang="en-US" sz="1600" dirty="0" smtClean="0"/>
              <a:t>Return type </a:t>
            </a:r>
            <a:r>
              <a:rPr lang="en-US" sz="1600" dirty="0" err="1" smtClean="0"/>
              <a:t>boleh</a:t>
            </a:r>
            <a:r>
              <a:rPr lang="en-US" sz="1600" dirty="0" smtClean="0"/>
              <a:t> </a:t>
            </a:r>
            <a:r>
              <a:rPr lang="en-US" sz="1600" dirty="0" err="1" smtClean="0"/>
              <a:t>sama</a:t>
            </a:r>
            <a:r>
              <a:rPr lang="en-US" sz="1600" dirty="0" smtClean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berbeda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419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664" y="5056639"/>
            <a:ext cx="7232073" cy="1053380"/>
          </a:xfrm>
        </p:spPr>
        <p:txBody>
          <a:bodyPr>
            <a:normAutofit/>
          </a:bodyPr>
          <a:lstStyle/>
          <a:p>
            <a:r>
              <a:rPr lang="en-US" sz="1500" dirty="0"/>
              <a:t>Di </a:t>
            </a:r>
            <a:r>
              <a:rPr lang="en-US" sz="1500" dirty="0" err="1"/>
              <a:t>kelas</a:t>
            </a:r>
            <a:r>
              <a:rPr lang="en-US" sz="1500" dirty="0"/>
              <a:t> </a:t>
            </a:r>
            <a:r>
              <a:rPr lang="en-US" sz="1500" dirty="0" err="1"/>
              <a:t>Manusia</a:t>
            </a:r>
            <a:r>
              <a:rPr lang="en-US" sz="1500" dirty="0"/>
              <a:t> di </a:t>
            </a:r>
            <a:r>
              <a:rPr lang="en-US" sz="1500" dirty="0" err="1"/>
              <a:t>atas</a:t>
            </a:r>
            <a:r>
              <a:rPr lang="en-US" sz="1500" dirty="0"/>
              <a:t>, </a:t>
            </a:r>
            <a:r>
              <a:rPr lang="en-US" sz="1500" dirty="0" err="1"/>
              <a:t>ada</a:t>
            </a:r>
            <a:r>
              <a:rPr lang="en-US" sz="1500" dirty="0"/>
              <a:t> </a:t>
            </a:r>
            <a:r>
              <a:rPr lang="en-US" sz="1500" dirty="0" err="1"/>
              <a:t>tiga</a:t>
            </a:r>
            <a:r>
              <a:rPr lang="en-US" sz="1500" dirty="0"/>
              <a:t> </a:t>
            </a:r>
            <a:r>
              <a:rPr lang="en-US" sz="1500" dirty="0" smtClean="0"/>
              <a:t>method </a:t>
            </a:r>
            <a:r>
              <a:rPr lang="en-US" sz="1500" dirty="0" err="1" smtClean="0"/>
              <a:t>dengan</a:t>
            </a:r>
            <a:r>
              <a:rPr lang="en-US" sz="1500" dirty="0" smtClean="0"/>
              <a:t> </a:t>
            </a:r>
            <a:r>
              <a:rPr lang="en-US" sz="1500" dirty="0" err="1" smtClean="0"/>
              <a:t>nama</a:t>
            </a:r>
            <a:r>
              <a:rPr lang="en-US" sz="1500" dirty="0" smtClean="0"/>
              <a:t> </a:t>
            </a:r>
            <a:r>
              <a:rPr lang="en-US" sz="1500" dirty="0" err="1" smtClean="0"/>
              <a:t>setBiodata</a:t>
            </a:r>
            <a:r>
              <a:rPr lang="en-US" sz="1500" dirty="0" smtClean="0"/>
              <a:t>() </a:t>
            </a:r>
            <a:r>
              <a:rPr lang="en-US" sz="1500" dirty="0" err="1"/>
              <a:t>tetapi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signature yang </a:t>
            </a:r>
            <a:r>
              <a:rPr lang="en-US" sz="1500" dirty="0" err="1"/>
              <a:t>berbeda</a:t>
            </a:r>
            <a:r>
              <a:rPr lang="en-US" sz="1500" dirty="0" smtClean="0"/>
              <a:t>.</a:t>
            </a:r>
          </a:p>
          <a:p>
            <a:pPr lvl="4"/>
            <a:endParaRPr lang="en-US" sz="1075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43151"/>
            <a:ext cx="4620792" cy="2457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18173" y="3086101"/>
            <a:ext cx="1357097" cy="740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Nama </a:t>
            </a:r>
            <a:r>
              <a:rPr lang="en-US" sz="900" dirty="0" smtClean="0"/>
              <a:t>method </a:t>
            </a:r>
            <a:r>
              <a:rPr lang="en-US" sz="900" dirty="0" err="1" smtClean="0"/>
              <a:t>sama</a:t>
            </a:r>
            <a:r>
              <a:rPr lang="en-US" sz="900" dirty="0"/>
              <a:t>, </a:t>
            </a:r>
            <a:r>
              <a:rPr lang="en-US" sz="900" dirty="0" err="1" smtClean="0"/>
              <a:t>tetapi</a:t>
            </a:r>
            <a:r>
              <a:rPr lang="en-US" sz="900" dirty="0" smtClean="0"/>
              <a:t> signature </a:t>
            </a:r>
            <a:r>
              <a:rPr lang="en-US" sz="900" dirty="0" err="1"/>
              <a:t>berbeda</a:t>
            </a:r>
            <a:endParaRPr lang="en-US" sz="900" dirty="0"/>
          </a:p>
        </p:txBody>
      </p:sp>
      <p:cxnSp>
        <p:nvCxnSpPr>
          <p:cNvPr id="6" name="Straight Arrow Connector 5"/>
          <p:cNvCxnSpPr>
            <a:cxnSpLocks/>
            <a:stCxn id="5" idx="1"/>
          </p:cNvCxnSpPr>
          <p:nvPr/>
        </p:nvCxnSpPr>
        <p:spPr>
          <a:xfrm flipH="1" flipV="1">
            <a:off x="4483287" y="2738245"/>
            <a:ext cx="2034885" cy="718193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/>
          <p:cNvSpPr/>
          <p:nvPr/>
        </p:nvSpPr>
        <p:spPr>
          <a:xfrm>
            <a:off x="3543300" y="2543937"/>
            <a:ext cx="914400" cy="262730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: Rounded Corners 7"/>
          <p:cNvSpPr/>
          <p:nvPr/>
        </p:nvSpPr>
        <p:spPr>
          <a:xfrm>
            <a:off x="3543300" y="3262885"/>
            <a:ext cx="1485900" cy="262730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: Rounded Corners 8"/>
          <p:cNvSpPr/>
          <p:nvPr/>
        </p:nvSpPr>
        <p:spPr>
          <a:xfrm>
            <a:off x="3543300" y="3981834"/>
            <a:ext cx="2514600" cy="262730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5054787" y="3394249"/>
            <a:ext cx="1577685" cy="176489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6057900" y="3665481"/>
            <a:ext cx="460272" cy="428384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69141"/>
            <a:ext cx="7290055" cy="4440219"/>
          </a:xfrm>
        </p:spPr>
        <p:txBody>
          <a:bodyPr>
            <a:normAutofit/>
          </a:bodyPr>
          <a:lstStyle/>
          <a:p>
            <a:r>
              <a:rPr lang="en-US" sz="1500" dirty="0" err="1"/>
              <a:t>Jika</a:t>
            </a:r>
            <a:r>
              <a:rPr lang="en-US" sz="1500" dirty="0"/>
              <a:t> </a:t>
            </a:r>
            <a:r>
              <a:rPr lang="en-US" sz="1500" dirty="0" err="1"/>
              <a:t>kelas</a:t>
            </a:r>
            <a:r>
              <a:rPr lang="en-US" sz="1500" dirty="0"/>
              <a:t> </a:t>
            </a:r>
            <a:r>
              <a:rPr lang="en-US" sz="1500" dirty="0" err="1"/>
              <a:t>Manusia</a:t>
            </a:r>
            <a:r>
              <a:rPr lang="en-US" sz="1500" dirty="0"/>
              <a:t> </a:t>
            </a:r>
            <a:r>
              <a:rPr lang="en-US" sz="1500" dirty="0" err="1" smtClean="0"/>
              <a:t>diuji</a:t>
            </a:r>
            <a:r>
              <a:rPr lang="en-US" sz="1500" dirty="0" smtClean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kelas</a:t>
            </a:r>
            <a:r>
              <a:rPr lang="en-US" sz="1500" dirty="0"/>
              <a:t> </a:t>
            </a:r>
            <a:r>
              <a:rPr lang="en-US" sz="1500" dirty="0" err="1" smtClean="0"/>
              <a:t>TesManusia</a:t>
            </a:r>
            <a:r>
              <a:rPr lang="en-US" sz="1500" dirty="0" smtClean="0"/>
              <a:t> </a:t>
            </a:r>
            <a:r>
              <a:rPr lang="en-US" sz="1500" dirty="0" err="1"/>
              <a:t>berikut</a:t>
            </a:r>
            <a:r>
              <a:rPr lang="en-US" sz="1500" dirty="0"/>
              <a:t>: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 smtClean="0"/>
          </a:p>
          <a:p>
            <a:endParaRPr lang="en-US" sz="1500" dirty="0" smtClean="0"/>
          </a:p>
          <a:p>
            <a:r>
              <a:rPr lang="en-US" sz="1500" dirty="0" err="1" smtClean="0"/>
              <a:t>Maka</a:t>
            </a:r>
            <a:r>
              <a:rPr lang="en-US" sz="1500" dirty="0" smtClean="0"/>
              <a:t> </a:t>
            </a:r>
            <a:r>
              <a:rPr lang="en-US" sz="1500" dirty="0" err="1" smtClean="0"/>
              <a:t>hasilnya</a:t>
            </a:r>
            <a:r>
              <a:rPr lang="en-US" sz="1500" dirty="0"/>
              <a:t>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97" y="2826611"/>
            <a:ext cx="3486150" cy="1437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77" y="5701486"/>
            <a:ext cx="33718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7" y="2316490"/>
            <a:ext cx="4620792" cy="2457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6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Method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5" y="1957387"/>
            <a:ext cx="7290055" cy="4023360"/>
          </a:xfrm>
        </p:spPr>
        <p:txBody>
          <a:bodyPr/>
          <a:lstStyle/>
          <a:p>
            <a:r>
              <a:rPr lang="en-US" dirty="0" smtClean="0"/>
              <a:t>Method signature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jumlah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tipe</a:t>
            </a:r>
            <a:r>
              <a:rPr lang="en-US" dirty="0" smtClean="0">
                <a:sym typeface="Wingdings" panose="05000000000000000000" pitchFamily="2" charset="2"/>
              </a:rPr>
              <a:t> data,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susunan</a:t>
            </a:r>
            <a:r>
              <a:rPr lang="en-US" dirty="0" smtClean="0">
                <a:sym typeface="Wingdings" panose="05000000000000000000" pitchFamily="2" charset="2"/>
              </a:rPr>
              <a:t> parameter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494597"/>
            <a:ext cx="3733800" cy="1762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4666487"/>
            <a:ext cx="4610100" cy="1724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360642" y="3343668"/>
            <a:ext cx="1926108" cy="1056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Jumlah</a:t>
            </a:r>
            <a:r>
              <a:rPr lang="en-US" dirty="0" smtClean="0"/>
              <a:t>, </a:t>
            </a:r>
            <a:r>
              <a:rPr lang="en-US" dirty="0" err="1" smtClean="0"/>
              <a:t>tipe</a:t>
            </a:r>
            <a:r>
              <a:rPr lang="en-US" dirty="0" smtClean="0"/>
              <a:t> data, </a:t>
            </a:r>
            <a:r>
              <a:rPr lang="en-US" dirty="0" err="1" smtClean="0"/>
              <a:t>susunan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9" name="Straight Arrow Connector 8"/>
          <p:cNvCxnSpPr>
            <a:cxnSpLocks/>
            <a:stCxn id="8" idx="1"/>
          </p:cNvCxnSpPr>
          <p:nvPr/>
        </p:nvCxnSpPr>
        <p:spPr>
          <a:xfrm flipH="1" flipV="1">
            <a:off x="4957611" y="3343668"/>
            <a:ext cx="1403031" cy="528441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8" idx="1"/>
          </p:cNvCxnSpPr>
          <p:nvPr/>
        </p:nvCxnSpPr>
        <p:spPr>
          <a:xfrm flipH="1">
            <a:off x="4957611" y="3872109"/>
            <a:ext cx="1403031" cy="695711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method signature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32" y="2881192"/>
            <a:ext cx="4420217" cy="1724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561044" y="3215080"/>
            <a:ext cx="1926108" cy="1056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Jumlah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susunan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7" name="Straight Arrow Connector 6"/>
          <p:cNvCxnSpPr>
            <a:cxnSpLocks/>
            <a:stCxn id="6" idx="1"/>
            <a:endCxn id="5" idx="3"/>
          </p:cNvCxnSpPr>
          <p:nvPr/>
        </p:nvCxnSpPr>
        <p:spPr>
          <a:xfrm flipH="1" flipV="1">
            <a:off x="5145449" y="3743325"/>
            <a:ext cx="1415595" cy="196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11B3C-73DC-456F-9A0E-6837ACB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610195-8595-4C06-B5DD-5E88CE4D2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 err="1"/>
              <a:t>Sebuah</a:t>
            </a:r>
            <a:r>
              <a:rPr lang="en-US" sz="1500" dirty="0"/>
              <a:t> </a:t>
            </a:r>
            <a:r>
              <a:rPr lang="en-US" sz="1500" dirty="0" err="1"/>
              <a:t>pompa</a:t>
            </a:r>
            <a:r>
              <a:rPr lang="en-US" sz="1500" dirty="0"/>
              <a:t> </a:t>
            </a:r>
            <a:r>
              <a:rPr lang="en-US" sz="1500" dirty="0" err="1"/>
              <a:t>bensin</a:t>
            </a:r>
            <a:r>
              <a:rPr lang="en-US" sz="1500" dirty="0"/>
              <a:t> (SPBU) </a:t>
            </a:r>
            <a:r>
              <a:rPr lang="en-US" sz="1500" dirty="0" err="1"/>
              <a:t>memiliki</a:t>
            </a:r>
            <a:r>
              <a:rPr lang="en-US" sz="1500" dirty="0"/>
              <a:t> </a:t>
            </a:r>
            <a:r>
              <a:rPr lang="en-US" sz="1500" dirty="0" err="1"/>
              <a:t>fitur</a:t>
            </a:r>
            <a:r>
              <a:rPr lang="en-US" sz="1500" dirty="0"/>
              <a:t> </a:t>
            </a:r>
            <a:r>
              <a:rPr lang="en-US" sz="1500" dirty="0" err="1"/>
              <a:t>pengisian</a:t>
            </a:r>
            <a:r>
              <a:rPr lang="en-US" sz="1500" dirty="0"/>
              <a:t> </a:t>
            </a:r>
            <a:r>
              <a:rPr lang="en-US" sz="1500" dirty="0" err="1"/>
              <a:t>otomatis</a:t>
            </a:r>
            <a:r>
              <a:rPr lang="en-US" sz="1500" dirty="0"/>
              <a:t>. </a:t>
            </a:r>
            <a:r>
              <a:rPr lang="en-US" sz="1500" dirty="0" err="1"/>
              <a:t>Jika</a:t>
            </a:r>
            <a:r>
              <a:rPr lang="en-US" sz="1500" dirty="0"/>
              <a:t> </a:t>
            </a:r>
            <a:r>
              <a:rPr lang="en-US" sz="1500" dirty="0" err="1"/>
              <a:t>mobil</a:t>
            </a:r>
            <a:r>
              <a:rPr lang="en-US" sz="1500" dirty="0"/>
              <a:t> yang </a:t>
            </a:r>
            <a:r>
              <a:rPr lang="en-US" sz="1500" dirty="0" err="1"/>
              <a:t>akan</a:t>
            </a:r>
            <a:r>
              <a:rPr lang="en-US" sz="1500" dirty="0"/>
              <a:t> </a:t>
            </a:r>
            <a:r>
              <a:rPr lang="en-US" sz="1500" dirty="0" err="1"/>
              <a:t>diisi</a:t>
            </a:r>
            <a:r>
              <a:rPr lang="en-US" sz="1500" dirty="0"/>
              <a:t> </a:t>
            </a:r>
            <a:r>
              <a:rPr lang="en-US" sz="1500" dirty="0" err="1"/>
              <a:t>adalah</a:t>
            </a:r>
            <a:r>
              <a:rPr lang="en-US" sz="1500" dirty="0"/>
              <a:t> </a:t>
            </a:r>
            <a:r>
              <a:rPr lang="en-US" sz="1500" dirty="0" err="1"/>
              <a:t>mobil</a:t>
            </a:r>
            <a:r>
              <a:rPr lang="en-US" sz="1500" dirty="0"/>
              <a:t> </a:t>
            </a:r>
            <a:r>
              <a:rPr lang="en-US" sz="1500" dirty="0" err="1"/>
              <a:t>mewah</a:t>
            </a:r>
            <a:r>
              <a:rPr lang="en-US" sz="1500" dirty="0"/>
              <a:t>, </a:t>
            </a:r>
            <a:r>
              <a:rPr lang="en-US" sz="1500" dirty="0" err="1"/>
              <a:t>maka</a:t>
            </a:r>
            <a:r>
              <a:rPr lang="en-US" sz="1500" dirty="0"/>
              <a:t> </a:t>
            </a:r>
            <a:r>
              <a:rPr lang="en-US" sz="1500" dirty="0" err="1"/>
              <a:t>isi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pertamax</a:t>
            </a:r>
            <a:r>
              <a:rPr lang="en-US" sz="1500" dirty="0"/>
              <a:t>. </a:t>
            </a:r>
            <a:r>
              <a:rPr lang="en-US" sz="1500" dirty="0" err="1"/>
              <a:t>Jika</a:t>
            </a:r>
            <a:r>
              <a:rPr lang="en-US" sz="1500" dirty="0"/>
              <a:t> </a:t>
            </a:r>
            <a:r>
              <a:rPr lang="en-US" sz="1500" dirty="0" err="1"/>
              <a:t>itu</a:t>
            </a:r>
            <a:r>
              <a:rPr lang="en-US" sz="1500" dirty="0"/>
              <a:t> </a:t>
            </a:r>
            <a:r>
              <a:rPr lang="en-US" sz="1500" dirty="0" err="1"/>
              <a:t>mobil</a:t>
            </a:r>
            <a:r>
              <a:rPr lang="en-US" sz="1500" dirty="0"/>
              <a:t> </a:t>
            </a:r>
            <a:r>
              <a:rPr lang="en-US" sz="1500" dirty="0" err="1"/>
              <a:t>tua</a:t>
            </a:r>
            <a:r>
              <a:rPr lang="en-US" sz="1500" dirty="0"/>
              <a:t>, </a:t>
            </a:r>
            <a:r>
              <a:rPr lang="en-US" sz="1500" dirty="0" err="1"/>
              <a:t>isi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pertalite</a:t>
            </a:r>
            <a:r>
              <a:rPr lang="en-US" sz="1500" dirty="0"/>
              <a:t>. </a:t>
            </a:r>
            <a:r>
              <a:rPr lang="en-US" sz="1500" dirty="0" err="1"/>
              <a:t>Buat</a:t>
            </a:r>
            <a:r>
              <a:rPr lang="en-US" sz="1500" dirty="0"/>
              <a:t> program </a:t>
            </a:r>
            <a:r>
              <a:rPr lang="en-US" sz="1500" dirty="0" err="1"/>
              <a:t>sederhana</a:t>
            </a:r>
            <a:r>
              <a:rPr lang="en-US" sz="1500" dirty="0"/>
              <a:t> </a:t>
            </a:r>
            <a:r>
              <a:rPr lang="en-US" sz="1500" dirty="0" err="1"/>
              <a:t>menggunakan</a:t>
            </a:r>
            <a:r>
              <a:rPr lang="en-US" sz="1500" dirty="0"/>
              <a:t> overloading, uji </a:t>
            </a:r>
            <a:r>
              <a:rPr lang="en-US" sz="1500" dirty="0" err="1"/>
              <a:t>dengan</a:t>
            </a:r>
            <a:r>
              <a:rPr lang="en-US" sz="1500" dirty="0"/>
              <a:t> yang </a:t>
            </a:r>
            <a:r>
              <a:rPr lang="en-US" sz="1500" dirty="0" err="1"/>
              <a:t>berikut</a:t>
            </a:r>
            <a:r>
              <a:rPr lang="en-US" sz="15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E8D0AA3-59A9-452A-A6E5-C99DA39F9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487" y="3543300"/>
            <a:ext cx="4017271" cy="2303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151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4292</TotalTime>
  <Words>484</Words>
  <Application>Microsoft Office PowerPoint</Application>
  <PresentationFormat>On-screen Show (4:3)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Tw Cen MT</vt:lpstr>
      <vt:lpstr>Tw Cen MT Condensed</vt:lpstr>
      <vt:lpstr>Wingdings</vt:lpstr>
      <vt:lpstr>Wingdings 3</vt:lpstr>
      <vt:lpstr>Integral</vt:lpstr>
      <vt:lpstr>Polymorphism</vt:lpstr>
      <vt:lpstr>Polymorphism</vt:lpstr>
      <vt:lpstr>Polymorphism</vt:lpstr>
      <vt:lpstr>Overloading</vt:lpstr>
      <vt:lpstr>Overloading example</vt:lpstr>
      <vt:lpstr>Overloading example</vt:lpstr>
      <vt:lpstr>Same Method signature</vt:lpstr>
      <vt:lpstr>Different method signature</vt:lpstr>
      <vt:lpstr>Example : Overloading</vt:lpstr>
      <vt:lpstr>Example: Overloading (extended)</vt:lpstr>
      <vt:lpstr>Example:  Overloading of a constructor</vt:lpstr>
      <vt:lpstr>Example:  Overloading of a constructor</vt:lpstr>
      <vt:lpstr>When do we use Overloading?</vt:lpstr>
      <vt:lpstr>Overriding</vt:lpstr>
      <vt:lpstr>CONTOH : Overriding</vt:lpstr>
      <vt:lpstr>Overriding</vt:lpstr>
      <vt:lpstr>When to Use Overriding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Overriding &amp; overloading (part of Polymorphism)</dc:title>
  <dc:creator>banni andoko</dc:creator>
  <cp:lastModifiedBy>Vit Zuraida</cp:lastModifiedBy>
  <cp:revision>63</cp:revision>
  <dcterms:created xsi:type="dcterms:W3CDTF">2020-10-23T00:42:15Z</dcterms:created>
  <dcterms:modified xsi:type="dcterms:W3CDTF">2021-10-11T05:31:44Z</dcterms:modified>
</cp:coreProperties>
</file>