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A210BC-3F7C-478D-A8A0-D96463227D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44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6258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2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763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7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31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1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4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8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48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2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36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6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61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1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335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0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90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6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992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163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2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94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1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84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2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387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Google Shape;2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2" name="Google Shape;2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50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9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12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95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49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0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996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6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468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0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314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39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888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9" name="Google Shape;628;g802ce8ed5f_4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420" name="Google Shape;629;g802ce8ed5f_4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712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5" name="Google Shape;107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426" name="Google Shape;108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13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23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7" name="Google Shape;1087;g616577f25a_3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438" name="Google Shape;1088;g616577f25a_3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84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3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69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62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92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1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528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2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0;p2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9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048758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097159" name="Google Shape;55;p11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57;p12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2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13;p3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8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599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17;p4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4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48605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48606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22;p5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1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</a:lvl9pPr>
          </a:lstStyle>
          <a:p>
            <a:endParaRPr/>
          </a:p>
        </p:txBody>
      </p:sp>
      <p:sp>
        <p:nvSpPr>
          <p:cNvPr id="1048612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</a:lvl9pPr>
          </a:lstStyle>
          <a:p>
            <a:endParaRPr/>
          </a:p>
        </p:txBody>
      </p:sp>
      <p:sp>
        <p:nvSpPr>
          <p:cNvPr id="1048613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104865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6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6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866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34;p7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3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</a:lvl9pPr>
          </a:lstStyle>
          <a:p>
            <a:endParaRPr/>
          </a:p>
        </p:txBody>
      </p:sp>
      <p:sp>
        <p:nvSpPr>
          <p:cNvPr id="1048584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585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586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</a:lvl9pPr>
          </a:lstStyle>
          <a:p>
            <a:endParaRPr/>
          </a:p>
        </p:txBody>
      </p:sp>
      <p:sp>
        <p:nvSpPr>
          <p:cNvPr id="1048643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644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645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8646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46;p9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2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</a:lvl9pPr>
          </a:lstStyle>
          <a:p>
            <a:endParaRPr/>
          </a:p>
        </p:txBody>
      </p:sp>
      <p:sp>
        <p:nvSpPr>
          <p:cNvPr id="1048673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</a:lvl9pPr>
          </a:lstStyle>
          <a:p>
            <a:endParaRPr/>
          </a:p>
        </p:txBody>
      </p:sp>
      <p:sp>
        <p:nvSpPr>
          <p:cNvPr id="1048704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undraw.co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png"/><Relationship Id="rId3" Type="http://schemas.openxmlformats.org/officeDocument/2006/relationships/hyperlink" Target="https://undraw.co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Kelompok 16</a:t>
            </a:r>
            <a:br>
              <a:rPr lang="en" sz="4800" dirty="0" smtClean="0"/>
            </a:br>
            <a:r>
              <a:rPr lang="en" sz="4000" dirty="0" smtClean="0"/>
              <a:t>Riview</a:t>
            </a:r>
            <a:r>
              <a:rPr lang="en" sz="4800" dirty="0" smtClean="0"/>
              <a:t> </a:t>
            </a:r>
            <a:r>
              <a:rPr lang="en" sz="4000" dirty="0" smtClean="0"/>
              <a:t>Jurnal Internasional</a:t>
            </a:r>
            <a:br>
              <a:rPr lang="en" sz="4000" dirty="0" smtClean="0"/>
            </a:br>
            <a:r>
              <a:rPr lang="en" sz="2000" dirty="0" smtClean="0"/>
              <a:t>“Towards Theory of Digital Preservation”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6300300" cy="576064"/>
          </a:xfrm>
        </p:spPr>
        <p:txBody>
          <a:bodyPr/>
          <a:lstStyle/>
          <a:p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Analisa</a:t>
            </a:r>
            <a:endParaRPr lang="en-US" sz="2400" dirty="0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598"/>
            <a:ext cx="2359800" cy="3024337"/>
          </a:xfrm>
        </p:spPr>
        <p:txBody>
          <a:bodyPr/>
          <a:lstStyle/>
          <a:p>
            <a:pPr marL="12700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Kriteria</a:t>
            </a:r>
            <a:r>
              <a:rPr lang="en-US" b="1" dirty="0" smtClean="0"/>
              <a:t> </a:t>
            </a:r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juga</a:t>
            </a:r>
            <a:r>
              <a:rPr lang="en-US" b="1" dirty="0" smtClean="0"/>
              <a:t> </a:t>
            </a:r>
            <a:r>
              <a:rPr lang="en-US" b="1" dirty="0" err="1" smtClean="0"/>
              <a:t>mensyaratkan</a:t>
            </a:r>
            <a:r>
              <a:rPr lang="en-US" b="1" dirty="0" smtClean="0"/>
              <a:t> agar </a:t>
            </a:r>
            <a:r>
              <a:rPr lang="en-US" b="1" dirty="0" err="1" smtClean="0"/>
              <a:t>fungsi</a:t>
            </a:r>
            <a:r>
              <a:rPr lang="en-US" b="1" dirty="0" smtClean="0"/>
              <a:t> yang </a:t>
            </a:r>
            <a:r>
              <a:rPr lang="en-US" b="1" dirty="0" err="1" smtClean="0"/>
              <a:t>dijalankan</a:t>
            </a:r>
            <a:r>
              <a:rPr lang="en-US" b="1" dirty="0" smtClean="0"/>
              <a:t> </a:t>
            </a:r>
            <a:r>
              <a:rPr lang="en-US" b="1" dirty="0" err="1" smtClean="0"/>
              <a:t>tetap</a:t>
            </a:r>
            <a:r>
              <a:rPr lang="en-US" b="1" dirty="0" smtClean="0"/>
              <a:t> </a:t>
            </a:r>
            <a:r>
              <a:rPr lang="en-US" b="1" dirty="0" err="1" smtClean="0"/>
              <a:t>konsisten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waktu</a:t>
            </a:r>
            <a:r>
              <a:rPr lang="en-US" b="1" dirty="0" smtClean="0"/>
              <a:t> </a:t>
            </a:r>
            <a:r>
              <a:rPr lang="en-US" b="1" dirty="0" err="1" smtClean="0"/>
              <a:t>kewaktu</a:t>
            </a:r>
            <a:endParaRPr lang="en-US" b="1" dirty="0"/>
          </a:p>
        </p:txBody>
      </p:sp>
      <p:sp>
        <p:nvSpPr>
          <p:cNvPr id="1048655" name="Text Placeholder 3"/>
          <p:cNvSpPr>
            <a:spLocks noGrp="1"/>
          </p:cNvSpPr>
          <p:nvPr>
            <p:ph type="body" idx="2"/>
          </p:nvPr>
        </p:nvSpPr>
        <p:spPr>
          <a:xfrm>
            <a:off x="3392100" y="1203598"/>
            <a:ext cx="2359800" cy="3722127"/>
          </a:xfrm>
        </p:spPr>
        <p:txBody>
          <a:bodyPr/>
          <a:lstStyle/>
          <a:p>
            <a:pPr marL="12700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Propertie</a:t>
            </a:r>
            <a:r>
              <a:rPr lang="en-US" b="1" dirty="0" smtClean="0"/>
              <a:t> </a:t>
            </a:r>
            <a:r>
              <a:rPr lang="en-US" b="1" dirty="0" err="1" smtClean="0"/>
              <a:t>Irods</a:t>
            </a:r>
            <a:r>
              <a:rPr lang="en-US" b="1" dirty="0" smtClean="0"/>
              <a:t> </a:t>
            </a:r>
            <a:r>
              <a:rPr lang="en-US" b="1" dirty="0" err="1" smtClean="0"/>
              <a:t>dirancang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penerapan</a:t>
            </a:r>
            <a:r>
              <a:rPr lang="en-US" b="1" dirty="0" smtClean="0"/>
              <a:t> </a:t>
            </a:r>
            <a:r>
              <a:rPr lang="en-US" b="1" dirty="0" err="1" smtClean="0"/>
              <a:t>kapabilitas</a:t>
            </a:r>
            <a:r>
              <a:rPr lang="en-US" b="1" dirty="0" smtClean="0"/>
              <a:t> </a:t>
            </a:r>
            <a:r>
              <a:rPr lang="en-US" b="1" dirty="0" err="1" smtClean="0"/>
              <a:t>arsip</a:t>
            </a:r>
            <a:r>
              <a:rPr lang="en-US" b="1" dirty="0" smtClean="0"/>
              <a:t> </a:t>
            </a:r>
            <a:r>
              <a:rPr lang="en-US" b="1" dirty="0" err="1" smtClean="0"/>
              <a:t>elektronik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Irods</a:t>
            </a:r>
            <a:r>
              <a:rPr lang="en-US" b="1" dirty="0" smtClean="0"/>
              <a:t> ,</a:t>
            </a:r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 err="1" smtClean="0"/>
              <a:t>mikro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negara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3"/>
          </p:nvPr>
        </p:nvSpPr>
        <p:spPr>
          <a:xfrm>
            <a:off x="6326997" y="1203598"/>
            <a:ext cx="2359800" cy="3722127"/>
          </a:xfrm>
        </p:spPr>
        <p:txBody>
          <a:bodyPr/>
          <a:lstStyle/>
          <a:p>
            <a:pPr marL="12700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kita</a:t>
            </a:r>
            <a:r>
              <a:rPr lang="en-US" b="1" dirty="0" smtClean="0"/>
              <a:t> </a:t>
            </a:r>
            <a:r>
              <a:rPr lang="en-US" b="1" dirty="0" err="1" smtClean="0"/>
              <a:t>tahu</a:t>
            </a:r>
            <a:r>
              <a:rPr lang="en-US" b="1" dirty="0" smtClean="0"/>
              <a:t> </a:t>
            </a:r>
            <a:r>
              <a:rPr lang="en-US" b="1" dirty="0" err="1" smtClean="0"/>
              <a:t>perbedaan</a:t>
            </a:r>
            <a:r>
              <a:rPr lang="en-US" b="1" dirty="0" smtClean="0"/>
              <a:t> </a:t>
            </a:r>
            <a:r>
              <a:rPr lang="en-US" b="1" dirty="0" err="1" smtClean="0"/>
              <a:t>pendekatan</a:t>
            </a:r>
            <a:r>
              <a:rPr lang="en-US" b="1" dirty="0" smtClean="0"/>
              <a:t> </a:t>
            </a:r>
            <a:r>
              <a:rPr lang="en-US" b="1" dirty="0" err="1" smtClean="0"/>
              <a:t>pelestarian</a:t>
            </a:r>
            <a:r>
              <a:rPr lang="en-US" b="1" dirty="0" smtClean="0"/>
              <a:t> </a:t>
            </a:r>
            <a:r>
              <a:rPr lang="en-US" b="1" dirty="0" err="1" smtClean="0"/>
              <a:t>berbasis</a:t>
            </a:r>
            <a:r>
              <a:rPr lang="en-US" b="1" dirty="0" smtClean="0"/>
              <a:t> meta data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berbasis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r>
              <a:rPr lang="en-US" b="1" dirty="0" smtClean="0"/>
              <a:t> &gt;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menentukan</a:t>
            </a:r>
            <a:r>
              <a:rPr lang="en-US" b="1" dirty="0" smtClean="0"/>
              <a:t> metadata yang </a:t>
            </a:r>
            <a:r>
              <a:rPr lang="en-US" b="1" dirty="0" err="1" smtClean="0"/>
              <a:t>diperlukan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r>
              <a:rPr lang="en-US" b="1" dirty="0" smtClean="0"/>
              <a:t> yang </a:t>
            </a:r>
            <a:r>
              <a:rPr lang="en-US" b="1" dirty="0" err="1" smtClean="0"/>
              <a:t>diperlukan</a:t>
            </a:r>
            <a:r>
              <a:rPr lang="en-US" b="1" dirty="0"/>
              <a:t>.</a:t>
            </a:r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142;p23"/>
          <p:cNvSpPr txBox="1">
            <a:spLocks noGrp="1"/>
          </p:cNvSpPr>
          <p:nvPr>
            <p:ph type="title"/>
          </p:nvPr>
        </p:nvSpPr>
        <p:spPr>
          <a:xfrm>
            <a:off x="323528" y="555526"/>
            <a:ext cx="31014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Kesimpulan</a:t>
            </a:r>
            <a:endParaRPr dirty="0"/>
          </a:p>
        </p:txBody>
      </p:sp>
      <p:sp>
        <p:nvSpPr>
          <p:cNvPr id="1048664" name="Google Shape;143;p23"/>
          <p:cNvSpPr txBox="1">
            <a:spLocks noGrp="1"/>
          </p:cNvSpPr>
          <p:nvPr>
            <p:ph type="body" idx="1"/>
          </p:nvPr>
        </p:nvSpPr>
        <p:spPr>
          <a:xfrm>
            <a:off x="323528" y="1059582"/>
            <a:ext cx="3235072" cy="36796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 smtClean="0"/>
              <a:t>Perpustakaan</a:t>
            </a:r>
            <a:r>
              <a:rPr lang="en-US" sz="1200" b="1" dirty="0" smtClean="0"/>
              <a:t> digital </a:t>
            </a:r>
            <a:r>
              <a:rPr lang="en-US" sz="1200" b="1" dirty="0" err="1" smtClean="0"/>
              <a:t>dapat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diimplementasikan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jika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pola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pelestariannya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kebijakan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pengelolaannya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tetap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diterapkan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sesuai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dengan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peraturan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atau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bahkan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membuat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pola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pelestarian</a:t>
            </a:r>
            <a:r>
              <a:rPr lang="en-US" sz="1200" b="1" dirty="0" smtClean="0"/>
              <a:t> yang </a:t>
            </a:r>
            <a:r>
              <a:rPr lang="en-US" sz="1200" b="1" dirty="0" err="1" smtClean="0"/>
              <a:t>baru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untuk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menunjang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preservasi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terhadap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sumber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informasi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komunikasi</a:t>
            </a:r>
            <a:r>
              <a:rPr lang="en-US" sz="1200" b="1" smtClean="0"/>
              <a:t>. </a:t>
            </a:r>
            <a:endParaRPr sz="1200" b="1" dirty="0"/>
          </a:p>
        </p:txBody>
      </p:sp>
      <p:sp>
        <p:nvSpPr>
          <p:cNvPr id="1048665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TERIMAKASIH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48669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</a:p>
        </p:txBody>
      </p:sp>
      <p:sp>
        <p:nvSpPr>
          <p:cNvPr id="1048675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94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048676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678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679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3145728" name="Google Shape;165;p25"/>
            <p:cNvCxnSpPr>
              <a:cxnSpLocks/>
            </p:cNvCxnSpPr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95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048683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685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686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7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8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9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3145729" name="Google Shape;174;p25"/>
            <p:cNvCxnSpPr>
              <a:cxnSpLocks/>
            </p:cNvCxnSpPr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96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048690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1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692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693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4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5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6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3145730" name="Google Shape;183;p25"/>
            <p:cNvCxnSpPr>
              <a:cxnSpLocks/>
            </p:cNvCxnSpPr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4194304" name="Google Shape;189;p26"/>
          <p:cNvGraphicFramePr>
            <a:graphicFrameLocks/>
          </p:cNvGraphicFramePr>
          <p:nvPr/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{61A210BC-3F7C-478D-A8A0-D96463227D26}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870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</a:p>
        </p:txBody>
      </p:sp>
      <p:sp>
        <p:nvSpPr>
          <p:cNvPr id="104870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4870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104870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048718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1048719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</a:p>
        </p:txBody>
      </p:sp>
      <p:sp>
        <p:nvSpPr>
          <p:cNvPr id="1048723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048724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</a:p>
        </p:txBody>
      </p:sp>
      <p:sp>
        <p:nvSpPr>
          <p:cNvPr id="1048725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048726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</a:p>
        </p:txBody>
      </p:sp>
      <p:sp>
        <p:nvSpPr>
          <p:cNvPr id="1048727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048728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</a:p>
        </p:txBody>
      </p:sp>
      <p:sp>
        <p:nvSpPr>
          <p:cNvPr id="1048732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pSp>
        <p:nvGrpSpPr>
          <p:cNvPr id="113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1048733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048734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735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736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1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1048737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048738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739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740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15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1048741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743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8744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048748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048749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048750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48751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1048752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048753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048754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Anggota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: </a:t>
            </a:r>
            <a:endParaRPr sz="2800" dirty="0"/>
          </a:p>
        </p:txBody>
      </p:sp>
      <p:sp>
        <p:nvSpPr>
          <p:cNvPr id="1048588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519492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>
                <a:solidFill>
                  <a:srgbClr val="65617D"/>
                </a:solidFill>
              </a:rPr>
              <a:t>Rizqi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Ramadhani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Abdillah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Putri</a:t>
            </a:r>
            <a:r>
              <a:rPr lang="en-US" dirty="0" smtClean="0">
                <a:solidFill>
                  <a:srgbClr val="65617D"/>
                </a:solidFill>
              </a:rPr>
              <a:t> /071911633005</a:t>
            </a:r>
            <a:endParaRPr lang="en-US" dirty="0">
              <a:solidFill>
                <a:srgbClr val="65617D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>
                <a:solidFill>
                  <a:srgbClr val="65617D"/>
                </a:solidFill>
              </a:rPr>
              <a:t>Lailatul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Maghfirah</a:t>
            </a:r>
            <a:r>
              <a:rPr lang="en-US" dirty="0" smtClean="0">
                <a:solidFill>
                  <a:srgbClr val="65617D"/>
                </a:solidFill>
              </a:rPr>
              <a:t> /071911633026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>
                <a:solidFill>
                  <a:srgbClr val="65617D"/>
                </a:solidFill>
              </a:rPr>
              <a:t>Shafira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Isnaini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Rizqi</a:t>
            </a:r>
            <a:r>
              <a:rPr lang="en-US" dirty="0" smtClean="0">
                <a:solidFill>
                  <a:srgbClr val="65617D"/>
                </a:solidFill>
              </a:rPr>
              <a:t> N /071911633046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>
                <a:solidFill>
                  <a:srgbClr val="65617D"/>
                </a:solidFill>
              </a:rPr>
              <a:t>Arindika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Ratu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Aisyah</a:t>
            </a:r>
            <a:r>
              <a:rPr lang="en-US" dirty="0" smtClean="0">
                <a:solidFill>
                  <a:srgbClr val="65617D"/>
                </a:solidFill>
              </a:rPr>
              <a:t> /071911633096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>
                <a:solidFill>
                  <a:srgbClr val="65617D"/>
                </a:solidFill>
              </a:rPr>
              <a:t>Mukhammad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Dikky</a:t>
            </a:r>
            <a:r>
              <a:rPr lang="en-US" dirty="0" smtClean="0">
                <a:solidFill>
                  <a:srgbClr val="65617D"/>
                </a:solidFill>
              </a:rPr>
              <a:t> </a:t>
            </a:r>
            <a:r>
              <a:rPr lang="en-US" dirty="0" err="1" smtClean="0">
                <a:solidFill>
                  <a:srgbClr val="65617D"/>
                </a:solidFill>
              </a:rPr>
              <a:t>Wahyudi</a:t>
            </a:r>
            <a:r>
              <a:rPr lang="en-US" dirty="0" smtClean="0">
                <a:solidFill>
                  <a:srgbClr val="65617D"/>
                </a:solidFill>
              </a:rPr>
              <a:t> /071911633098</a:t>
            </a:r>
          </a:p>
        </p:txBody>
      </p:sp>
      <p:sp>
        <p:nvSpPr>
          <p:cNvPr id="1048589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1048760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2097160" name="Google Shape;262;p32" title="Chart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8764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48765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pSp>
        <p:nvGrpSpPr>
          <p:cNvPr id="126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1048766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7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8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9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70" name="Google Shape;275;p33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48774" name="Google Shape;28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grpSp>
        <p:nvGrpSpPr>
          <p:cNvPr id="130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1048775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6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7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8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79" name="Google Shape;287;p34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8780" name="Google Shape;288;p34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4878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104878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878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48791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1048792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</a:p>
        </p:txBody>
      </p:sp>
      <p:sp>
        <p:nvSpPr>
          <p:cNvPr id="1048793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Google Shape;310;p3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</a:p>
        </p:txBody>
      </p:sp>
      <p:sp>
        <p:nvSpPr>
          <p:cNvPr id="1048797" name="Google Shape;311;p37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/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/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/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1048798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317;p3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</a:p>
        </p:txBody>
      </p:sp>
      <p:sp>
        <p:nvSpPr>
          <p:cNvPr id="1048802" name="Google Shape;318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lang="en" sz="1200" b="1">
                <a:solidFill>
                  <a:srgbClr val="65617D"/>
                </a:solidFill>
              </a:rPr>
              <a:t>#65617d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Medium gray </a:t>
            </a:r>
            <a:r>
              <a:rPr lang="en" sz="1200" b="1">
                <a:solidFill>
                  <a:srgbClr val="A7A4BC"/>
                </a:solidFill>
              </a:rPr>
              <a:t>#a7a4bc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lang="en" sz="1200" b="1">
                <a:solidFill>
                  <a:srgbClr val="D8D5EB"/>
                </a:solidFill>
              </a:rPr>
              <a:t>#d8d5eb</a:t>
            </a:r>
            <a:endParaRPr sz="1200" b="1">
              <a:solidFill>
                <a:srgbClr val="D8D5E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lang="en" sz="1200" b="1">
                <a:solidFill>
                  <a:srgbClr val="A7D86D"/>
                </a:solidFill>
              </a:rPr>
              <a:t>#a7d86d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lang="en" sz="1200" b="1">
                <a:solidFill>
                  <a:srgbClr val="7CBE5F"/>
                </a:solidFill>
              </a:rPr>
              <a:t>#7cbe5f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lang="en" sz="1200" b="1">
                <a:solidFill>
                  <a:srgbClr val="52A551"/>
                </a:solidFill>
              </a:rPr>
              <a:t>#52a551</a:t>
            </a:r>
            <a:endParaRPr sz="1200" b="1">
              <a:solidFill>
                <a:srgbClr val="52A551"/>
              </a:solidFill>
            </a:endParaRPr>
          </a:p>
        </p:txBody>
      </p:sp>
      <p:sp>
        <p:nvSpPr>
          <p:cNvPr id="1048803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48804" name="Google Shape;320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1048808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2097161" name="Google Shape;327;p39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Google Shape;328;p39"/>
          <p:cNvPicPr preferRelativeResize="0">
            <a:picLocks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Google Shape;329;p39"/>
          <p:cNvPicPr preferRelativeResize="0">
            <a:picLocks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Google Shape;330;p39"/>
          <p:cNvPicPr preferRelativeResize="0">
            <a:picLocks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Google Shape;331;p39"/>
          <p:cNvPicPr preferRelativeResize="0">
            <a:picLocks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6" name="Google Shape;332;p39"/>
          <p:cNvPicPr preferRelativeResize="0">
            <a:picLocks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Google Shape;333;p39"/>
          <p:cNvPicPr preferRelativeResize="0">
            <a:picLocks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Google Shape;334;p39"/>
          <p:cNvPicPr preferRelativeResize="0">
            <a:picLocks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Google Shape;335;p39"/>
          <p:cNvPicPr preferRelativeResize="0">
            <a:picLocks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Google Shape;336;p39"/>
          <p:cNvPicPr preferRelativeResize="0">
            <a:picLocks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Google Shape;337;p39"/>
          <p:cNvPicPr preferRelativeResize="0">
            <a:picLocks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149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48812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48818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48820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22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3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8824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8827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31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48832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3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4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5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6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7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8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9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0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1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2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3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4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5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6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7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8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9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0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1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48852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3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48854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5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6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4885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48860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1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2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3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64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65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66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67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48868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9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48870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1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48872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3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048874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5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048876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7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8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9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048880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1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048882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3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4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85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048886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7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04888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048893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4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048895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6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7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8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9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048900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1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2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3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4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048905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6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7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8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09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0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1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048912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3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048914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5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048916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7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18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048919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0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048921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2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3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4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5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04892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2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2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48930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1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48932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3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34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48935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6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48937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8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9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40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41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48942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3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48944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5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6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7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48948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9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0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48951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2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48953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4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5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4895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8961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2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963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4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5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6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7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68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48969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0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48971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2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3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4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75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48976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7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8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48979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0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1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82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3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84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48985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6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7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88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48989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0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1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92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48993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4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5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6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7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4899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49001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2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3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49004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5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6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7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8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49009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0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1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2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3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49014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5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49016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7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8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9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0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1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022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49023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4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5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6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7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1049028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9029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49030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1049031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2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033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1049034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5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036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37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631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49040" name="Google Shape;632;p41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41" name="Google Shape;633;p41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42" name="Google Shape;634;p41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43" name="Google Shape;635;p41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44" name="Google Shape;636;p41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45" name="Google Shape;637;p41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638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49046" name="Google Shape;639;p41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47" name="Google Shape;640;p41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48" name="Google Shape;641;p41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49" name="Google Shape;642;p41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643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49050" name="Google Shape;644;p41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51" name="Google Shape;645;p41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52" name="Google Shape;646;p41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647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49053" name="Google Shape;648;p41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54" name="Google Shape;649;p41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55" name="Google Shape;650;p41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56" name="Google Shape;651;p41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57" name="Google Shape;652;p41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653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9058" name="Google Shape;654;p41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59" name="Google Shape;655;p41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60" name="Google Shape;656;p41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657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49061" name="Google Shape;658;p41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62" name="Google Shape;659;p41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63" name="Google Shape;660;p41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64" name="Google Shape;661;p41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662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49065" name="Google Shape;663;p41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66" name="Google Shape;664;p41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67" name="Google Shape;665;p41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68" name="Google Shape;666;p41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69" name="Google Shape;667;p41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668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49070" name="Google Shape;669;p41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71" name="Google Shape;670;p41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72" name="Google Shape;671;p41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73" name="Google Shape;672;p41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74" name="Google Shape;673;p41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75" name="Google Shape;674;p41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675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49076" name="Google Shape;676;p41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77" name="Google Shape;677;p41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678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49078" name="Google Shape;679;p41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79" name="Google Shape;680;p41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80" name="Google Shape;681;p41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682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49081" name="Google Shape;683;p41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82" name="Google Shape;684;p41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83" name="Google Shape;685;p41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84" name="Google Shape;686;p41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85" name="Google Shape;687;p41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86" name="Google Shape;688;p41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689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49087" name="Google Shape;690;p41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88" name="Google Shape;691;p41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89" name="Google Shape;692;p41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90" name="Google Shape;693;p41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91" name="Google Shape;694;p41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695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49092" name="Google Shape;696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93" name="Google Shape;697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094" name="Google Shape;698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699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224" name="Google Shape;700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49095" name="Google Shape;701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96" name="Google Shape;702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97" name="Google Shape;703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98" name="Google Shape;704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99" name="Google Shape;705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00" name="Google Shape;706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01" name="Google Shape;707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02" name="Google Shape;708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03" name="Google Shape;709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04" name="Google Shape;710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9105" name="Google Shape;711;p41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06" name="Google Shape;712;p41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07" name="Google Shape;713;p41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08" name="Google Shape;714;p41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09" name="Google Shape;715;p41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10" name="Google Shape;716;p41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717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49111" name="Google Shape;718;p41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12" name="Google Shape;719;p41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13" name="Google Shape;720;p41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14" name="Google Shape;721;p41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722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49115" name="Google Shape;723;p41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16" name="Google Shape;724;p41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17" name="Google Shape;725;p41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18" name="Google Shape;726;p41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19" name="Google Shape;727;p41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728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49120" name="Google Shape;729;p41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21" name="Google Shape;730;p41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22" name="Google Shape;731;p41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23" name="Google Shape;732;p41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24" name="Google Shape;733;p41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25" name="Google Shape;734;p41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735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49126" name="Google Shape;736;p41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27" name="Google Shape;737;p41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28" name="Google Shape;738;p41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29" name="Google Shape;739;p41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740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49130" name="Google Shape;741;p41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31" name="Google Shape;742;p41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32" name="Google Shape;743;p41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33" name="Google Shape;744;p41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745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49134" name="Google Shape;746;p41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35" name="Google Shape;747;p41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36" name="Google Shape;748;p41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37" name="Google Shape;749;p41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38" name="Google Shape;750;p41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751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49139" name="Google Shape;752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40" name="Google Shape;753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41" name="Google Shape;754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42" name="Google Shape;755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43" name="Google Shape;756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44" name="Google Shape;757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45" name="Google Shape;758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46" name="Google Shape;759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47" name="Google Shape;760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48" name="Google Shape;761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2" name="Google Shape;762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49149" name="Google Shape;763;p41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50" name="Google Shape;764;p41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51" name="Google Shape;765;p41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766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49152" name="Google Shape;767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53" name="Google Shape;768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54" name="Google Shape;769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55" name="Google Shape;770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56" name="Google Shape;771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57" name="Google Shape;772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58" name="Google Shape;773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59" name="Google Shape;774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60" name="Google Shape;775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61" name="Google Shape;776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4" name="Google Shape;777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49162" name="Google Shape;778;p41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63" name="Google Shape;779;p41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64" name="Google Shape;780;p41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65" name="Google Shape;781;p41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782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9166" name="Google Shape;783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67" name="Google Shape;784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68" name="Google Shape;785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69" name="Google Shape;786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0" name="Google Shape;787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1" name="Google Shape;788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2" name="Google Shape;789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3" name="Google Shape;790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4" name="Google Shape;791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5" name="Google Shape;792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6" name="Google Shape;793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176" name="Google Shape;794;p41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77" name="Google Shape;795;p41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78" name="Google Shape;796;p41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79" name="Google Shape;797;p41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80" name="Google Shape;798;p41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81" name="Google Shape;799;p41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82" name="Google Shape;800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801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49183" name="Google Shape;802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84" name="Google Shape;803;p41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85" name="Google Shape;804;p41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86" name="Google Shape;805;p41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806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49187" name="Google Shape;807;p41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88" name="Google Shape;808;p41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89" name="Google Shape;809;p41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90" name="Google Shape;810;p41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811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49191" name="Google Shape;812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92" name="Google Shape;813;p41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93" name="Google Shape;814;p41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94" name="Google Shape;815;p41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95" name="Google Shape;816;p41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817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9196" name="Google Shape;818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97" name="Google Shape;819;p41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98" name="Google Shape;820;p41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199" name="Google Shape;821;p41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00" name="Google Shape;822;p41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01" name="Google Shape;823;p41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824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9202" name="Google Shape;825;p41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03" name="Google Shape;826;p41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04" name="Google Shape;827;p41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828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9205" name="Google Shape;829;p41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06" name="Google Shape;830;p41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07" name="Google Shape;831;p41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08" name="Google Shape;832;p41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09" name="Google Shape;833;p41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834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49210" name="Google Shape;835;p41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11" name="Google Shape;836;p41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12" name="Google Shape;837;p41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13" name="Google Shape;838;p41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14" name="Google Shape;839;p41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15" name="Google Shape;840;p41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841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49216" name="Google Shape;842;p41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17" name="Google Shape;843;p41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18" name="Google Shape;844;p41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845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49219" name="Google Shape;846;p41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20" name="Google Shape;847;p41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21" name="Google Shape;848;p41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22" name="Google Shape;849;p41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850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49223" name="Google Shape;851;p41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24" name="Google Shape;852;p41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25" name="Google Shape;853;p41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26" name="Google Shape;854;p41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27" name="Google Shape;855;p41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28" name="Google Shape;856;p41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857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49229" name="Google Shape;858;p41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30" name="Google Shape;859;p41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31" name="Google Shape;860;p41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32" name="Google Shape;861;p41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33" name="Google Shape;862;p41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34" name="Google Shape;863;p41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35" name="Google Shape;864;p41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865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49236" name="Google Shape;866;p41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37" name="Google Shape;867;p41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38" name="Google Shape;868;p41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39" name="Google Shape;869;p41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870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49240" name="Google Shape;871;p41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41" name="Google Shape;872;p41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42" name="Google Shape;873;p41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874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49243" name="Google Shape;875;p41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44" name="Google Shape;876;p41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45" name="Google Shape;877;p41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878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49246" name="Google Shape;879;p41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47" name="Google Shape;880;p41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48" name="Google Shape;881;p41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49" name="Google Shape;882;p41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883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49250" name="Google Shape;884;p41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51" name="Google Shape;885;p41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52" name="Google Shape;886;p41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53" name="Google Shape;887;p41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888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49254" name="Google Shape;889;p41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55" name="Google Shape;890;p41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56" name="Google Shape;891;p41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57" name="Google Shape;892;p41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58" name="Google Shape;893;p41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894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49259" name="Google Shape;895;p41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0" name="Google Shape;896;p41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1" name="Google Shape;897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2" name="Google Shape;898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3" name="Google Shape;899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4" name="Google Shape;900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901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49265" name="Google Shape;902;p41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6" name="Google Shape;903;p41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7" name="Google Shape;904;p41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8" name="Google Shape;905;p41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69" name="Google Shape;906;p41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70" name="Google Shape;907;p41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71" name="Google Shape;908;p41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909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49272" name="Google Shape;910;p41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73" name="Google Shape;911;p41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74" name="Google Shape;912;p41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75" name="Google Shape;913;p41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76" name="Google Shape;914;p41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77" name="Google Shape;915;p41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78" name="Google Shape;916;p41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79" name="Google Shape;917;p41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80" name="Google Shape;918;p41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81" name="Google Shape;919;p41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82" name="Google Shape;920;p41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83" name="Google Shape;921;p41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922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49284" name="Google Shape;923;p41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85" name="Google Shape;924;p41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86" name="Google Shape;925;p41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87" name="Google Shape;926;p41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927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49288" name="Google Shape;928;p41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89" name="Google Shape;929;p41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90" name="Google Shape;930;p41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931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49291" name="Google Shape;932;p41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92" name="Google Shape;933;p41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93" name="Google Shape;934;p41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94" name="Google Shape;935;p41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95" name="Google Shape;936;p41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96" name="Google Shape;937;p41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938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49297" name="Google Shape;939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98" name="Google Shape;940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299" name="Google Shape;941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00" name="Google Shape;942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01" name="Google Shape;943;p41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02" name="Google Shape;944;p41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03" name="Google Shape;945;p41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04" name="Google Shape;946;p41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947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49305" name="Google Shape;948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06" name="Google Shape;949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07" name="Google Shape;950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08" name="Google Shape;951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09" name="Google Shape;952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10" name="Google Shape;953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11" name="Google Shape;954;p41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12" name="Google Shape;955;p41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13" name="Google Shape;956;p41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14" name="Google Shape;957;p41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15" name="Google Shape;958;p41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16" name="Google Shape;959;p41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960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49317" name="Google Shape;961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18" name="Google Shape;962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19" name="Google Shape;963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20" name="Google Shape;964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21" name="Google Shape;965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22" name="Google Shape;966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23" name="Google Shape;967;p41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24" name="Google Shape;968;p41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25" name="Google Shape;969;p41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26" name="Google Shape;970;p41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27" name="Google Shape;971;p41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28" name="Google Shape;972;p41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973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49329" name="Google Shape;974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0" name="Google Shape;975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1" name="Google Shape;976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2" name="Google Shape;977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3" name="Google Shape;978;p41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4" name="Google Shape;979;p41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5" name="Google Shape;980;p41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6" name="Google Shape;981;p41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7" name="Google Shape;982;p41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8" name="Google Shape;983;p41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39" name="Google Shape;984;p41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40" name="Google Shape;985;p41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986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49341" name="Google Shape;987;p41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42" name="Google Shape;988;p41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43" name="Google Shape;989;p41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44" name="Google Shape;990;p41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45" name="Google Shape;991;p41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46" name="Google Shape;992;p41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993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49347" name="Google Shape;994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48" name="Google Shape;995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49" name="Google Shape;996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0" name="Google Shape;997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1" name="Google Shape;998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2" name="Google Shape;999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3" name="Google Shape;1000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4" name="Google Shape;1001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5" name="Google Shape;1002;p41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6" name="Google Shape;1003;p41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7" name="Google Shape;1004;p41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8" name="Google Shape;1005;p41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59" name="Google Shape;1006;p41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60" name="Google Shape;1007;p41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61" name="Google Shape;1008;p41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1009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49362" name="Google Shape;1010;p41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63" name="Google Shape;1011;p41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64" name="Google Shape;1012;p41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65" name="Google Shape;1013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66" name="Google Shape;1014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1015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68" name="Google Shape;1016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49367" name="Google Shape;1017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68" name="Google Shape;1018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69" name="Google Shape;1019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" name="Google Shape;1020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49370" name="Google Shape;1021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71" name="Google Shape;1022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72" name="Google Shape;1023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1024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49373" name="Google Shape;1025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74" name="Google Shape;1026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75" name="Google Shape;1027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1028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49376" name="Google Shape;1029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77" name="Google Shape;1030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78" name="Google Shape;1031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2" name="Google Shape;1032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49379" name="Google Shape;1033;p41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80" name="Google Shape;1034;p41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81" name="Google Shape;1035;p41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82" name="Google Shape;1036;p41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83" name="Google Shape;1037;p41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84" name="Google Shape;1038;p41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85" name="Google Shape;1039;p41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86" name="Google Shape;1040;p41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1041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49387" name="Google Shape;1042;p41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88" name="Google Shape;1043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89" name="Google Shape;1044;p41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0" name="Google Shape;1045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1" name="Google Shape;1046;p41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2" name="Google Shape;1047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3" name="Google Shape;1048;p41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4" name="Google Shape;1049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5" name="Google Shape;1050;p41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6" name="Google Shape;1051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7" name="Google Shape;1052;p41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8" name="Google Shape;1053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399" name="Google Shape;1054;p41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0" name="Google Shape;1055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1" name="Google Shape;1056;p41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2" name="Google Shape;1057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3" name="Google Shape;1058;p41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4" name="Google Shape;1059;p41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5" name="Google Shape;1060;p41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6" name="Google Shape;1061;p41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7" name="Google Shape;1062;p41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8" name="Google Shape;1063;p41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09" name="Google Shape;1064;p41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410" name="Google Shape;1065;p41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1066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75" name="Google Shape;1067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49411" name="Google Shape;1068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412" name="Google Shape;1069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1070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49413" name="Google Shape;1071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414" name="Google Shape;1072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1073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49415" name="Google Shape;1074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416" name="Google Shape;1075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417" name="Google Shape;1076;p4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49418" name="Google Shape;1077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Towards Theory of Digital Preservation</a:t>
            </a:r>
            <a:endParaRPr sz="3200" dirty="0"/>
          </a:p>
        </p:txBody>
      </p:sp>
      <p:sp>
        <p:nvSpPr>
          <p:cNvPr id="1048594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Penulis</a:t>
            </a:r>
            <a:r>
              <a:rPr lang="en-US" sz="2000" b="1" dirty="0" smtClean="0"/>
              <a:t> : Reagan Moore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Sumber</a:t>
            </a:r>
            <a:r>
              <a:rPr lang="en-US" sz="2000" b="1" dirty="0" smtClean="0"/>
              <a:t> : The International Journal of Digital Preservation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Edisi</a:t>
            </a:r>
            <a:r>
              <a:rPr lang="en-US" sz="2000" b="1" dirty="0" smtClean="0"/>
              <a:t>/Volume : 1/3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Tahun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Terbit</a:t>
            </a:r>
            <a:r>
              <a:rPr lang="en-US" sz="2000" b="1" dirty="0" smtClean="0"/>
              <a:t> : 2008</a:t>
            </a:r>
            <a:endParaRPr sz="2000" b="1" dirty="0"/>
          </a:p>
        </p:txBody>
      </p:sp>
      <p:sp>
        <p:nvSpPr>
          <p:cNvPr id="1048595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1" name="Google Shape;1082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1049422" name="Google Shape;1083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1049423" name="Google Shape;1084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1049424" name="Google Shape;1085;p42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Google Shape;1090;p43">
            <a:hlinkClick r:id="rId3"/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27" name="Google Shape;1091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4" name="Google Shape;1092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85" name="Google Shape;1093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49428" name="Google Shape;1094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49429" name="Google Shape;1095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86" name="Google Shape;1096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49430" name="Google Shape;1097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49431" name="Google Shape;1098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87" name="Google Shape;1099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49432" name="Google Shape;1100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49433" name="Google Shape;1101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88" name="Google Shape;1102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49434" name="Google Shape;1103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49435" name="Google Shape;1104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049436" name="Google Shape;1105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411510"/>
            <a:ext cx="4973100" cy="8640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Latar</a:t>
            </a:r>
            <a:r>
              <a:rPr lang="en-US" sz="3200" dirty="0" smtClean="0"/>
              <a:t> </a:t>
            </a:r>
            <a:r>
              <a:rPr lang="en-US" sz="3200" dirty="0" err="1" smtClean="0"/>
              <a:t>Belakang</a:t>
            </a:r>
            <a:r>
              <a:rPr lang="en-US" sz="3200" dirty="0" smtClean="0"/>
              <a:t> </a:t>
            </a:r>
            <a:r>
              <a:rPr lang="en-US" sz="3200" dirty="0" err="1" smtClean="0"/>
              <a:t>masalah</a:t>
            </a:r>
            <a:endParaRPr sz="3200" dirty="0"/>
          </a:p>
        </p:txBody>
      </p:sp>
      <p:sp>
        <p:nvSpPr>
          <p:cNvPr id="1048601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1419622"/>
            <a:ext cx="4822304" cy="25100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Berkembangnya zaman membuat teknologi semakin cepat berkembang.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sebab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/>
              <a:t>diperlukan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data </a:t>
            </a:r>
            <a:r>
              <a:rPr lang="en-US" b="1" dirty="0" err="1" smtClean="0"/>
              <a:t>untuk</a:t>
            </a:r>
            <a:r>
              <a:rPr lang="en-US" b="1" dirty="0" smtClean="0"/>
              <a:t> proses </a:t>
            </a:r>
            <a:r>
              <a:rPr lang="en-US" b="1" dirty="0" err="1" smtClean="0"/>
              <a:t>preservasi</a:t>
            </a:r>
            <a:r>
              <a:rPr lang="en-US" b="1" dirty="0"/>
              <a:t> </a:t>
            </a:r>
            <a:r>
              <a:rPr lang="en-US" b="1" dirty="0" err="1" smtClean="0"/>
              <a:t>sekumpulan</a:t>
            </a:r>
            <a:r>
              <a:rPr lang="en-US" b="1" dirty="0" smtClean="0"/>
              <a:t> data(data base).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92;p18"/>
          <p:cNvSpPr txBox="1">
            <a:spLocks noGrp="1"/>
          </p:cNvSpPr>
          <p:nvPr>
            <p:ph type="body" idx="1"/>
          </p:nvPr>
        </p:nvSpPr>
        <p:spPr>
          <a:xfrm>
            <a:off x="755576" y="1275606"/>
            <a:ext cx="4469100" cy="35283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 smtClean="0"/>
              <a:t>Fokus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Masalah</a:t>
            </a:r>
            <a:r>
              <a:rPr lang="en-US" sz="1600" b="1" dirty="0" smtClean="0"/>
              <a:t> 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/>
              <a:t>1. </a:t>
            </a:r>
            <a:r>
              <a:rPr lang="en-US" sz="1600" b="1" dirty="0" err="1" smtClean="0"/>
              <a:t>Bagaimana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menerapkan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teknologi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baru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secara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efektif</a:t>
            </a:r>
            <a:r>
              <a:rPr lang="en-US" sz="1600" b="1" dirty="0" smtClean="0"/>
              <a:t>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/>
              <a:t>2</a:t>
            </a:r>
            <a:r>
              <a:rPr lang="en-US" sz="1600" b="1" dirty="0"/>
              <a:t>. </a:t>
            </a:r>
            <a:r>
              <a:rPr lang="en-US" sz="1600" b="1" dirty="0" err="1"/>
              <a:t>Bagaimana</a:t>
            </a:r>
            <a:r>
              <a:rPr lang="en-US" sz="1600" b="1" dirty="0"/>
              <a:t> </a:t>
            </a:r>
            <a:r>
              <a:rPr lang="en-US" sz="1600" b="1" dirty="0" err="1"/>
              <a:t>cara</a:t>
            </a:r>
            <a:r>
              <a:rPr lang="en-US" sz="1600" b="1" dirty="0"/>
              <a:t> </a:t>
            </a:r>
            <a:r>
              <a:rPr lang="en-US" sz="1600" b="1" dirty="0" err="1"/>
              <a:t>mengetahui</a:t>
            </a:r>
            <a:r>
              <a:rPr lang="en-US" sz="1600" b="1" dirty="0"/>
              <a:t> </a:t>
            </a:r>
            <a:r>
              <a:rPr lang="en-US" sz="1600" b="1" dirty="0" err="1"/>
              <a:t>bahwa</a:t>
            </a:r>
            <a:r>
              <a:rPr lang="en-US" sz="1600" b="1" dirty="0"/>
              <a:t> </a:t>
            </a:r>
            <a:r>
              <a:rPr lang="en-US" sz="1600" b="1" dirty="0" err="1"/>
              <a:t>semua</a:t>
            </a:r>
            <a:r>
              <a:rPr lang="en-US" sz="1600" b="1" dirty="0"/>
              <a:t> proses </a:t>
            </a:r>
            <a:r>
              <a:rPr lang="en-US" sz="1600" b="1" dirty="0" err="1"/>
              <a:t>pengawetan</a:t>
            </a:r>
            <a:r>
              <a:rPr lang="en-US" sz="1600" b="1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dikendalikan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manajemen</a:t>
            </a:r>
            <a:r>
              <a:rPr lang="en-US" sz="1600" b="1" dirty="0"/>
              <a:t> </a:t>
            </a:r>
            <a:r>
              <a:rPr lang="en-US" sz="1600" b="1" dirty="0" err="1"/>
              <a:t>pengolaan</a:t>
            </a:r>
            <a:r>
              <a:rPr lang="en-US" sz="1600" b="1" dirty="0"/>
              <a:t> </a:t>
            </a:r>
            <a:r>
              <a:rPr lang="en-US" sz="1600" b="1" dirty="0" err="1"/>
              <a:t>pelestarian</a:t>
            </a:r>
            <a:endParaRPr lang="en-US" sz="1600" b="1" dirty="0"/>
          </a:p>
          <a:p>
            <a:pPr marL="0" lvl="0" indent="0">
              <a:buNone/>
            </a:pPr>
            <a:r>
              <a:rPr lang="en-US" sz="1600" b="1" dirty="0"/>
              <a:t>3. </a:t>
            </a:r>
            <a:r>
              <a:rPr lang="en-US" sz="1600" b="1" dirty="0" err="1"/>
              <a:t>Bagaimana</a:t>
            </a:r>
            <a:r>
              <a:rPr lang="en-US" sz="1600" b="1" dirty="0"/>
              <a:t> </a:t>
            </a:r>
            <a:r>
              <a:rPr lang="en-US" sz="1600" b="1" dirty="0" err="1"/>
              <a:t>cara</a:t>
            </a:r>
            <a:r>
              <a:rPr lang="en-US" sz="1600" b="1" dirty="0"/>
              <a:t> </a:t>
            </a:r>
            <a:r>
              <a:rPr lang="en-US" sz="1600" b="1" dirty="0" err="1"/>
              <a:t>mngetahui</a:t>
            </a:r>
            <a:r>
              <a:rPr lang="en-US" sz="1600" b="1" dirty="0"/>
              <a:t> </a:t>
            </a:r>
            <a:r>
              <a:rPr lang="en-US" sz="1600" b="1" dirty="0" err="1" smtClean="0"/>
              <a:t>bahwa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kemampuan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sumber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pelestarian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lingkungan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bekerja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sesuai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aturan</a:t>
            </a:r>
            <a:endParaRPr sz="1600" b="1" dirty="0"/>
          </a:p>
        </p:txBody>
      </p:sp>
      <p:sp>
        <p:nvSpPr>
          <p:cNvPr id="1048608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98;p19"/>
          <p:cNvSpPr txBox="1">
            <a:spLocks noGrp="1"/>
          </p:cNvSpPr>
          <p:nvPr>
            <p:ph type="title"/>
          </p:nvPr>
        </p:nvSpPr>
        <p:spPr>
          <a:xfrm>
            <a:off x="467544" y="123479"/>
            <a:ext cx="6300300" cy="6480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Teori</a:t>
            </a:r>
            <a:endParaRPr sz="3200" dirty="0"/>
          </a:p>
        </p:txBody>
      </p:sp>
      <p:sp>
        <p:nvSpPr>
          <p:cNvPr id="1048615" name="Google Shape;99;p19"/>
          <p:cNvSpPr txBox="1">
            <a:spLocks noGrp="1"/>
          </p:cNvSpPr>
          <p:nvPr>
            <p:ph type="body" idx="1"/>
          </p:nvPr>
        </p:nvSpPr>
        <p:spPr>
          <a:xfrm>
            <a:off x="467543" y="1080682"/>
            <a:ext cx="4561638" cy="27718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600" b="1" dirty="0" err="1" smtClean="0"/>
              <a:t>Metode</a:t>
            </a:r>
            <a:r>
              <a:rPr lang="en-US" sz="1600" b="1" dirty="0" smtClean="0"/>
              <a:t> : </a:t>
            </a:r>
            <a:r>
              <a:rPr lang="en-US" sz="1600" b="1" dirty="0" err="1" smtClean="0"/>
              <a:t>Dalam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jurnal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menggunakan metode pengamatan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beberapa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sistem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serta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tenaga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kerja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pengelola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koleksi</a:t>
            </a:r>
            <a:r>
              <a:rPr lang="en-US" sz="1600" b="1" dirty="0" smtClean="0"/>
              <a:t> data.</a:t>
            </a:r>
            <a:endParaRPr sz="1600" b="1" dirty="0"/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600" b="1" dirty="0" smtClean="0"/>
              <a:t>Teori: Dal</a:t>
            </a:r>
            <a:r>
              <a:rPr lang="en-US" sz="1600" b="1" dirty="0" err="1" smtClean="0"/>
              <a:t>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jurnal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menggunakan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teori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pelestarian</a:t>
            </a:r>
            <a:r>
              <a:rPr lang="en-US" sz="1600" b="1" dirty="0" smtClean="0"/>
              <a:t> </a:t>
            </a:r>
            <a:endParaRPr sz="1600" b="1" dirty="0"/>
          </a:p>
        </p:txBody>
      </p:sp>
      <p:sp>
        <p:nvSpPr>
          <p:cNvPr id="1048616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344924"/>
            <a:ext cx="4976700" cy="5706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Analisa</a:t>
            </a:r>
            <a:endParaRPr sz="3200" dirty="0"/>
          </a:p>
        </p:txBody>
      </p:sp>
      <p:sp>
        <p:nvSpPr>
          <p:cNvPr id="1048621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3568" y="915566"/>
            <a:ext cx="4727137" cy="37444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 smtClean="0"/>
              <a:t>Lingkungan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pelestarian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mengelola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komunikasi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darai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masa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lalu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berkomunikasi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masa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depan</a:t>
            </a:r>
            <a:r>
              <a:rPr lang="en-US" sz="1600" b="1" dirty="0" smtClean="0"/>
              <a:t>. </a:t>
            </a:r>
            <a:r>
              <a:rPr lang="en-US" sz="1600" b="1" dirty="0" err="1" smtClean="0"/>
              <a:t>Konsep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pelestarian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dicirikan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sebagai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komunikasi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terhadap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masa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depan</a:t>
            </a:r>
            <a:endParaRPr lang="en-US" sz="16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 smtClean="0"/>
              <a:t>Lingkungan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pelestarian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menggabungkan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beberapa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jenis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sistem</a:t>
            </a:r>
            <a:r>
              <a:rPr lang="en-US" sz="1600" b="1" dirty="0" smtClean="0"/>
              <a:t> data ,</a:t>
            </a:r>
            <a:r>
              <a:rPr lang="en-US" sz="1600" b="1" dirty="0" err="1" smtClean="0"/>
              <a:t>protokol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baru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untuk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mengakses</a:t>
            </a:r>
            <a:r>
              <a:rPr lang="en-US" sz="1600" b="1" dirty="0" smtClean="0"/>
              <a:t> data ,format </a:t>
            </a:r>
            <a:r>
              <a:rPr lang="en-US" sz="1600" b="1" dirty="0" err="1" smtClean="0"/>
              <a:t>pengkodean</a:t>
            </a:r>
            <a:r>
              <a:rPr lang="en-US" sz="1600" b="1" dirty="0" smtClean="0"/>
              <a:t> data </a:t>
            </a:r>
            <a:r>
              <a:rPr lang="en-US" sz="1600" b="1" dirty="0" err="1" smtClean="0"/>
              <a:t>baru,dan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standar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baru</a:t>
            </a:r>
            <a:r>
              <a:rPr lang="en-US" sz="1600" b="1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/>
              <a:t>Proses </a:t>
            </a:r>
            <a:r>
              <a:rPr lang="en-US" sz="1600" b="1" dirty="0" err="1" smtClean="0"/>
              <a:t>pencarian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suatu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sistem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dalam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lingkungan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pelestarian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menggabungkan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beberapa</a:t>
            </a:r>
            <a:r>
              <a:rPr lang="en-US" sz="1600" b="1" dirty="0" smtClean="0"/>
              <a:t> sub </a:t>
            </a:r>
            <a:r>
              <a:rPr lang="en-US" sz="1600" b="1" dirty="0" err="1" smtClean="0"/>
              <a:t>bagian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jaringan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sistem</a:t>
            </a:r>
            <a:r>
              <a:rPr lang="en-US" sz="1600" b="1" dirty="0"/>
              <a:t> </a:t>
            </a:r>
            <a:r>
              <a:rPr lang="en-US" sz="1600" b="1" dirty="0" smtClean="0"/>
              <a:t>yang </a:t>
            </a:r>
            <a:r>
              <a:rPr lang="en-US" sz="1600" b="1" dirty="0" err="1" smtClean="0"/>
              <a:t>digunakan</a:t>
            </a:r>
            <a:r>
              <a:rPr lang="en-US" sz="1600" b="1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1048622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48623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4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048625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6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8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29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0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1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2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3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67544" y="843558"/>
            <a:ext cx="2392500" cy="36724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Kemandirian</a:t>
            </a:r>
            <a:r>
              <a:rPr lang="en-US" b="1" dirty="0" smtClean="0"/>
              <a:t> </a:t>
            </a:r>
            <a:r>
              <a:rPr lang="en-US" b="1" dirty="0" err="1" smtClean="0"/>
              <a:t>Infrastruktur</a:t>
            </a:r>
            <a:r>
              <a:rPr lang="en-US" b="1" dirty="0" smtClean="0"/>
              <a:t> &gt; </a:t>
            </a:r>
            <a:r>
              <a:rPr lang="en-US" b="1" dirty="0" err="1" smtClean="0"/>
              <a:t>Lingkungan</a:t>
            </a:r>
            <a:r>
              <a:rPr lang="en-US" b="1" dirty="0" smtClean="0"/>
              <a:t> </a:t>
            </a:r>
            <a:r>
              <a:rPr lang="en-US" b="1" dirty="0" err="1" smtClean="0"/>
              <a:t>pelestaraian</a:t>
            </a:r>
            <a:r>
              <a:rPr lang="en-US" b="1" dirty="0"/>
              <a:t> </a:t>
            </a:r>
            <a:r>
              <a:rPr lang="en-US" b="1" dirty="0" smtClean="0"/>
              <a:t>yang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 </a:t>
            </a:r>
            <a:r>
              <a:rPr lang="en-US" b="1" dirty="0" err="1" smtClean="0"/>
              <a:t>membutuhkan</a:t>
            </a:r>
            <a:r>
              <a:rPr lang="en-US" b="1" dirty="0" smtClean="0"/>
              <a:t> operator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.&gt;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i="1" dirty="0" err="1" smtClean="0"/>
              <a:t>Stoage</a:t>
            </a:r>
            <a:r>
              <a:rPr lang="en-US" b="1" i="1" dirty="0" smtClean="0"/>
              <a:t> Resource Broker</a:t>
            </a:r>
            <a:r>
              <a:rPr lang="en-US" b="1" dirty="0" smtClean="0"/>
              <a:t> (SRB)</a:t>
            </a:r>
            <a:endParaRPr b="1" dirty="0"/>
          </a:p>
        </p:txBody>
      </p:sp>
      <p:sp>
        <p:nvSpPr>
          <p:cNvPr id="1048637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267495"/>
            <a:ext cx="6300300" cy="5040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Analisa</a:t>
            </a:r>
            <a:endParaRPr sz="2400" dirty="0"/>
          </a:p>
        </p:txBody>
      </p:sp>
      <p:sp>
        <p:nvSpPr>
          <p:cNvPr id="1048638" name="Google Shape;127;p21"/>
          <p:cNvSpPr txBox="1">
            <a:spLocks noGrp="1"/>
          </p:cNvSpPr>
          <p:nvPr>
            <p:ph type="body" idx="2"/>
          </p:nvPr>
        </p:nvSpPr>
        <p:spPr>
          <a:xfrm>
            <a:off x="2993928" y="843558"/>
            <a:ext cx="2392500" cy="40059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Sistem</a:t>
            </a:r>
            <a:r>
              <a:rPr lang="en-US" b="1" dirty="0" smtClean="0"/>
              <a:t> Data </a:t>
            </a:r>
            <a:r>
              <a:rPr lang="en-US" b="1" dirty="0" err="1" smtClean="0"/>
              <a:t>Berorientasi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Terintegrasi</a:t>
            </a:r>
            <a:r>
              <a:rPr lang="en-US" b="1" dirty="0" smtClean="0"/>
              <a:t> &gt;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dikatakan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Irods</a:t>
            </a:r>
            <a:r>
              <a:rPr lang="en-US" b="1" dirty="0" smtClean="0"/>
              <a:t>. </a:t>
            </a:r>
            <a:r>
              <a:rPr lang="en-US" b="1" dirty="0" err="1" smtClean="0"/>
              <a:t>Irods</a:t>
            </a:r>
            <a:r>
              <a:rPr lang="en-US" b="1" dirty="0" smtClean="0"/>
              <a:t>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 </a:t>
            </a:r>
            <a:r>
              <a:rPr lang="en-US" b="1" dirty="0" err="1" smtClean="0"/>
              <a:t>middlwaere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penyimpanan</a:t>
            </a:r>
            <a:r>
              <a:rPr lang="en-US" b="1" dirty="0" smtClean="0"/>
              <a:t> database. &gt;</a:t>
            </a:r>
            <a:r>
              <a:rPr lang="en-US" b="1" dirty="0" err="1" smtClean="0"/>
              <a:t>Irods</a:t>
            </a:r>
            <a:r>
              <a:rPr lang="en-US" b="1" dirty="0" smtClean="0"/>
              <a:t> </a:t>
            </a:r>
            <a:r>
              <a:rPr lang="en-US" b="1" dirty="0" err="1" smtClean="0"/>
              <a:t>merupkan</a:t>
            </a:r>
            <a:r>
              <a:rPr lang="en-US" b="1" dirty="0" smtClean="0"/>
              <a:t> </a:t>
            </a:r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 err="1" smtClean="0"/>
              <a:t>mikro</a:t>
            </a:r>
            <a:r>
              <a:rPr lang="en-US" b="1" dirty="0" smtClean="0"/>
              <a:t> yang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(SRB)</a:t>
            </a:r>
            <a:endParaRPr lang="en-US" b="1" dirty="0"/>
          </a:p>
        </p:txBody>
      </p:sp>
      <p:sp>
        <p:nvSpPr>
          <p:cNvPr id="1048639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339503"/>
            <a:ext cx="6300300" cy="5760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Analisa</a:t>
            </a:r>
            <a:endParaRPr sz="2400" dirty="0"/>
          </a:p>
        </p:txBody>
      </p:sp>
      <p:sp>
        <p:nvSpPr>
          <p:cNvPr id="1048648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987574"/>
            <a:ext cx="2359800" cy="36004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Kriteria</a:t>
            </a:r>
            <a:r>
              <a:rPr lang="en-US" b="1" dirty="0" smtClean="0"/>
              <a:t> </a:t>
            </a:r>
            <a:r>
              <a:rPr lang="en-US" b="1" dirty="0" err="1" smtClean="0"/>
              <a:t>Penilaian</a:t>
            </a:r>
            <a:r>
              <a:rPr lang="en-US" b="1" dirty="0" smtClean="0"/>
              <a:t> &gt; </a:t>
            </a:r>
            <a:r>
              <a:rPr lang="en-US" b="1" dirty="0" err="1" smtClean="0"/>
              <a:t>Komunitas</a:t>
            </a:r>
            <a:r>
              <a:rPr lang="en-US" b="1" dirty="0" smtClean="0"/>
              <a:t> </a:t>
            </a:r>
            <a:r>
              <a:rPr lang="en-US" b="1" dirty="0" err="1" smtClean="0"/>
              <a:t>pelestarian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mengembangkan</a:t>
            </a:r>
            <a:r>
              <a:rPr lang="en-US" b="1" dirty="0" smtClean="0"/>
              <a:t> </a:t>
            </a:r>
            <a:r>
              <a:rPr lang="en-US" b="1" dirty="0" err="1" smtClean="0"/>
              <a:t>kriteria</a:t>
            </a:r>
            <a:r>
              <a:rPr lang="en-US" b="1" dirty="0" smtClean="0"/>
              <a:t> </a:t>
            </a:r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memvalidasi</a:t>
            </a:r>
            <a:r>
              <a:rPr lang="en-US" b="1" dirty="0" smtClean="0"/>
              <a:t> </a:t>
            </a:r>
            <a:r>
              <a:rPr lang="en-US" b="1" dirty="0" err="1" smtClean="0"/>
              <a:t>kepercayaan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repository digital.</a:t>
            </a:r>
            <a:endParaRPr b="1" dirty="0"/>
          </a:p>
        </p:txBody>
      </p:sp>
      <p:sp>
        <p:nvSpPr>
          <p:cNvPr id="1048649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987574"/>
            <a:ext cx="5644396" cy="39381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Kriteria</a:t>
            </a:r>
            <a:r>
              <a:rPr lang="en-US" b="1" dirty="0" smtClean="0"/>
              <a:t> </a:t>
            </a:r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didasarkan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prinsip</a:t>
            </a:r>
            <a:r>
              <a:rPr lang="en-US" b="1" dirty="0" smtClean="0"/>
              <a:t> </a:t>
            </a:r>
            <a:r>
              <a:rPr lang="en-US" b="1" dirty="0" err="1" smtClean="0"/>
              <a:t>pelestraian</a:t>
            </a:r>
            <a:r>
              <a:rPr lang="en-US" b="1" dirty="0" smtClean="0"/>
              <a:t> </a:t>
            </a:r>
            <a:r>
              <a:rPr lang="en-US" b="1" dirty="0" err="1" smtClean="0"/>
              <a:t>tradisional</a:t>
            </a:r>
            <a:r>
              <a:rPr lang="en-US" b="1" dirty="0" smtClean="0"/>
              <a:t> &gt;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b="1" dirty="0" err="1" smtClean="0"/>
              <a:t>Keaslian</a:t>
            </a:r>
            <a:endParaRPr lang="en-US" b="1" dirty="0" smtClean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b="1" dirty="0" smtClean="0"/>
              <a:t>Respect des founds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b="1" dirty="0" smtClean="0"/>
              <a:t>Chain of custody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b="1" dirty="0" err="1" smtClean="0"/>
              <a:t>Integritas</a:t>
            </a: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b="1" dirty="0"/>
          </a:p>
        </p:txBody>
      </p:sp>
      <p:sp>
        <p:nvSpPr>
          <p:cNvPr id="1048650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Microsoft Office PowerPoint</Application>
  <PresentationFormat>On-screen Show (16:9)</PresentationFormat>
  <Paragraphs>188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Montserrat</vt:lpstr>
      <vt:lpstr>Muli</vt:lpstr>
      <vt:lpstr>Poppins</vt:lpstr>
      <vt:lpstr>Poppins Light</vt:lpstr>
      <vt:lpstr>Gower template</vt:lpstr>
      <vt:lpstr>Kelompok 16 Riview Jurnal Internasional “Towards Theory of Digital Preservation”</vt:lpstr>
      <vt:lpstr>Anggota Kelompok : </vt:lpstr>
      <vt:lpstr>Towards Theory of Digital Preservation</vt:lpstr>
      <vt:lpstr>Latar Belakang masalah</vt:lpstr>
      <vt:lpstr>PowerPoint Presentation</vt:lpstr>
      <vt:lpstr>Metode dan Teori</vt:lpstr>
      <vt:lpstr>Hasil dan Analisa</vt:lpstr>
      <vt:lpstr>Hasil dan Analisa</vt:lpstr>
      <vt:lpstr>Hasil dan Analisa</vt:lpstr>
      <vt:lpstr>Hasil dan Analisa</vt:lpstr>
      <vt:lpstr>Kesimpulan</vt:lpstr>
      <vt:lpstr>TERIMAKASIH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Illustrations by undraw.co (completely free and without attribution)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16 Riview Jurnal Internasional “Towards Theory of Digital Preservation”</dc:title>
  <dc:creator>Redmi Note 8</dc:creator>
  <cp:lastModifiedBy>Shafira</cp:lastModifiedBy>
  <cp:revision>2</cp:revision>
  <dcterms:created xsi:type="dcterms:W3CDTF">2020-09-21T03:01:17Z</dcterms:created>
  <dcterms:modified xsi:type="dcterms:W3CDTF">2020-09-21T03:06:39Z</dcterms:modified>
</cp:coreProperties>
</file>