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0" r:id="rId4"/>
    <p:sldId id="276" r:id="rId5"/>
    <p:sldId id="270" r:id="rId6"/>
    <p:sldId id="275" r:id="rId7"/>
    <p:sldId id="261" r:id="rId8"/>
    <p:sldId id="269" r:id="rId9"/>
    <p:sldId id="262" r:id="rId10"/>
    <p:sldId id="271" r:id="rId11"/>
    <p:sldId id="272" r:id="rId12"/>
    <p:sldId id="263" r:id="rId13"/>
    <p:sldId id="273" r:id="rId14"/>
    <p:sldId id="264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ga Wibowo" userId="fe2c2265328a66d7" providerId="LiveId" clId="{3212648C-8DED-47C8-A0D6-D47834D06F33}"/>
    <pc:docChg chg="undo custSel modSld">
      <pc:chgData name="Dega Wibowo" userId="fe2c2265328a66d7" providerId="LiveId" clId="{3212648C-8DED-47C8-A0D6-D47834D06F33}" dt="2021-05-18T07:15:26.750" v="65" actId="122"/>
      <pc:docMkLst>
        <pc:docMk/>
      </pc:docMkLst>
      <pc:sldChg chg="addSp delSp modSp mod modClrScheme chgLayout">
        <pc:chgData name="Dega Wibowo" userId="fe2c2265328a66d7" providerId="LiveId" clId="{3212648C-8DED-47C8-A0D6-D47834D06F33}" dt="2021-05-18T07:14:54.928" v="42" actId="122"/>
        <pc:sldMkLst>
          <pc:docMk/>
          <pc:sldMk cId="1518052395" sldId="277"/>
        </pc:sldMkLst>
        <pc:spChg chg="add del mod ord">
          <ac:chgData name="Dega Wibowo" userId="fe2c2265328a66d7" providerId="LiveId" clId="{3212648C-8DED-47C8-A0D6-D47834D06F33}" dt="2021-05-18T07:14:29.098" v="7" actId="700"/>
          <ac:spMkLst>
            <pc:docMk/>
            <pc:sldMk cId="1518052395" sldId="277"/>
            <ac:spMk id="6" creationId="{160A4EAC-5C41-43C7-B71B-0AF00C48C050}"/>
          </ac:spMkLst>
        </pc:spChg>
        <pc:spChg chg="add del mod ord">
          <ac:chgData name="Dega Wibowo" userId="fe2c2265328a66d7" providerId="LiveId" clId="{3212648C-8DED-47C8-A0D6-D47834D06F33}" dt="2021-05-18T07:14:29.098" v="7" actId="700"/>
          <ac:spMkLst>
            <pc:docMk/>
            <pc:sldMk cId="1518052395" sldId="277"/>
            <ac:spMk id="7" creationId="{3F8D1D33-BBA7-4C30-BC6D-8031310EB77C}"/>
          </ac:spMkLst>
        </pc:spChg>
        <pc:spChg chg="add mod ord">
          <ac:chgData name="Dega Wibowo" userId="fe2c2265328a66d7" providerId="LiveId" clId="{3212648C-8DED-47C8-A0D6-D47834D06F33}" dt="2021-05-18T07:14:54.928" v="42" actId="122"/>
          <ac:spMkLst>
            <pc:docMk/>
            <pc:sldMk cId="1518052395" sldId="277"/>
            <ac:spMk id="8" creationId="{344591B3-8C53-42D0-A99F-8536CF2BBDCE}"/>
          </ac:spMkLst>
        </pc:spChg>
        <pc:picChg chg="mod ord">
          <ac:chgData name="Dega Wibowo" userId="fe2c2265328a66d7" providerId="LiveId" clId="{3212648C-8DED-47C8-A0D6-D47834D06F33}" dt="2021-05-18T07:14:32.962" v="8" actId="700"/>
          <ac:picMkLst>
            <pc:docMk/>
            <pc:sldMk cId="1518052395" sldId="277"/>
            <ac:picMk id="5" creationId="{ABDD501D-B2C8-4C9A-8836-8BC2054A4FC0}"/>
          </ac:picMkLst>
        </pc:picChg>
      </pc:sldChg>
      <pc:sldChg chg="addSp modSp mod chgLayout">
        <pc:chgData name="Dega Wibowo" userId="fe2c2265328a66d7" providerId="LiveId" clId="{3212648C-8DED-47C8-A0D6-D47834D06F33}" dt="2021-05-18T07:15:26.750" v="65" actId="122"/>
        <pc:sldMkLst>
          <pc:docMk/>
          <pc:sldMk cId="4152126088" sldId="278"/>
        </pc:sldMkLst>
        <pc:spChg chg="add mod ord">
          <ac:chgData name="Dega Wibowo" userId="fe2c2265328a66d7" providerId="LiveId" clId="{3212648C-8DED-47C8-A0D6-D47834D06F33}" dt="2021-05-18T07:15:26.750" v="65" actId="122"/>
          <ac:spMkLst>
            <pc:docMk/>
            <pc:sldMk cId="4152126088" sldId="278"/>
            <ac:spMk id="6" creationId="{B8F7FFD7-8FEF-414E-9D49-D2964D2D8DF8}"/>
          </ac:spMkLst>
        </pc:spChg>
        <pc:picChg chg="mod ord">
          <ac:chgData name="Dega Wibowo" userId="fe2c2265328a66d7" providerId="LiveId" clId="{3212648C-8DED-47C8-A0D6-D47834D06F33}" dt="2021-05-18T07:15:09.208" v="45" actId="1076"/>
          <ac:picMkLst>
            <pc:docMk/>
            <pc:sldMk cId="4152126088" sldId="278"/>
            <ac:picMk id="5" creationId="{0A136741-4E1E-4652-A6DE-513458CB61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140D-918B-4FF9-9A43-D8D37C970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30DC5-AF15-452E-AAC2-926E0F198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B71-9D04-49EC-87B1-7CC5F9BC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17E7-F4D9-4538-9BB2-BF70563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587A-F63F-4AA4-890C-11C984F1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25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BA3D-79A3-4E16-B06C-7012EAD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094-25D5-4E74-87B2-AEAA65973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6C61-75EF-49B9-88B0-D86EA3CE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7764-545E-49DE-904F-7AD4C590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952A-8EF1-4C2E-A9E2-F45FDC3B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15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8C702-2191-42AD-9841-12151C976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150D5-9382-454D-A8D5-9DBD796C1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C6AD-BFA5-40AC-AE75-93831B37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5BE7-890D-48DC-9267-C180C03D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D04A-A2DE-411D-96FD-D064978E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4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111-39AD-4C34-A73E-7C473159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64F8-CB65-42C4-B0C6-7F48DD93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DA0A-2CDC-4BE0-B538-46A5E305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6289-F4A8-49DA-A7BD-288622B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0F3D-BD39-49D2-B265-0AA32206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03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23A7-3EA5-4A90-9D76-DA074C87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5BED9-6EF4-461D-AC53-9940F0EC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8597-4D6B-41A2-9B6D-149733E7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FB08-DA3C-4FA5-A64D-0EE89183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7057-7EAE-4126-8075-EA01F5E5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744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D0B5-1DC2-4E07-B05C-F9B5796F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1D56-38C1-43D4-9C5C-682F58A1E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A39A-A613-4598-8F4E-2E64B0880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7B25-C4C8-42C4-B0E2-2959DEC3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48CFA-D53D-4F33-8308-83796692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E694-318A-417F-BCD4-D21ED355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65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4C1B-62EE-4877-A2AE-EEB797D9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9F20-5A26-4275-9B67-C6C24E8B9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A954A-D023-4E19-A571-549C5E13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18C9D-039F-4998-A3D6-B64A59BB5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3A16A-75DC-41F5-8BB6-CC0354ABC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66DCE-998C-47B5-995C-5DC2E9BA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64D3C-5D7B-4043-9AE8-47BBDEC7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2A3C3-EF45-4E95-9593-01BD96A5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45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1C49-CCFD-4F0F-B544-C7489F4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E98A9-CB56-4647-A792-F8284070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A7A21-65B6-408B-8702-57B830C1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24959-8755-4B5D-A358-DFA3A7E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35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FC97C-8D8C-4A9C-98B9-7A9CC64A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D3D31-DA80-46EF-B5A9-6EDA873B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89839-E603-4BCC-8538-4A5343EB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68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F5ED-6A8F-4BF7-B743-44D4FFA2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15A1-AEA2-4B08-AD8E-FF157769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2BA8E-9598-4E4B-917E-C7AF5DCBF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CF20F-B749-4BB2-AE00-30731A58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440CF-EB99-42AB-81E6-4FAB60D6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D503F-E07B-4BB2-A6BB-1978307D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6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1607-5572-4F4B-BFD0-9CD37648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F049B-F9B1-477B-9846-D1DC6AE2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CB744-06B3-4CDA-852A-2BEA3F42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29F9-AD5F-4467-9D72-C25684B3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9A08D-AA20-42CC-ADF1-AEDBF39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3F2F4-CC7F-484C-A47B-BA71BD53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52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17CBE-562C-457F-A27E-7E7DA7C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629D-ED20-486B-966D-6117610B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4421-126D-463D-8D07-643730C8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BEF6-C37A-4167-998C-E117E96849AA}" type="datetimeFigureOut">
              <a:rPr lang="en-ID" smtClean="0"/>
              <a:t>18/05/2021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D5F8-C00A-4ECD-A7D5-EDD4E1F3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8A2C-3662-406F-A130-4307768C2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0195-B49C-4135-BC8F-739FF2F2A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7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C997-9B6E-4999-895C-F8BBDD98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Class Diagram (1)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7DD9904-139D-4A9B-84AC-5AB94618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menggambarkan struktur dan deskripsi class, package dan objek beserta hubungan satu sama lain seperti </a:t>
            </a:r>
            <a:r>
              <a:rPr lang="fi-FI" altLang="en-US"/>
              <a:t>containment, pewarisan, asosiasi, dan lain-lain</a:t>
            </a:r>
          </a:p>
          <a:p>
            <a:pPr eaLnBrk="1" hangingPunct="1"/>
            <a:r>
              <a:rPr lang="en-US" altLang="en-US"/>
              <a:t>Class merupakan esensi dari obyek, </a:t>
            </a:r>
            <a:r>
              <a:rPr lang="sv-SE" altLang="en-US"/>
              <a:t>sedangkan obyek merupakan entitas riil </a:t>
            </a:r>
            <a:r>
              <a:rPr lang="en-US" altLang="en-US"/>
              <a:t>yang dibentuk dari class. Contoh :</a:t>
            </a:r>
          </a:p>
          <a:p>
            <a:pPr lvl="1" eaLnBrk="1" hangingPunct="1"/>
            <a:r>
              <a:rPr lang="en-US" altLang="en-US"/>
              <a:t>Class : Mahasiswa</a:t>
            </a:r>
          </a:p>
          <a:p>
            <a:pPr lvl="1" eaLnBrk="1" hangingPunct="1"/>
            <a:r>
              <a:rPr lang="pl-PL" altLang="en-US"/>
              <a:t>Object : Ani, Anu, Inu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E4F4-F3E8-43FF-85B1-CEED1D69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Asosiasi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773C-D21B-4548-A0F0-0982BA63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4826"/>
            <a:ext cx="8229600" cy="3025775"/>
          </a:xfrm>
        </p:spPr>
        <p:txBody>
          <a:bodyPr rtlCol="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konseptual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nn-NO" dirty="0"/>
              <a:t>Asosiasi selain dinyatakan dengan garis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dispesifikasikan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fi-FI" dirty="0"/>
              <a:t>asosiasi tsb, serta mata panah (solid ‘►’</a:t>
            </a:r>
            <a:r>
              <a:rPr lang="en-US" dirty="0" err="1"/>
              <a:t>atau</a:t>
            </a:r>
            <a:r>
              <a:rPr lang="en-US" dirty="0"/>
              <a:t> outline ‘&gt;’)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i="1" dirty="0"/>
              <a:t>semantic relationship, roles, </a:t>
            </a:r>
            <a:r>
              <a:rPr lang="en-US" i="1" dirty="0" err="1"/>
              <a:t>dan</a:t>
            </a:r>
            <a:r>
              <a:rPr lang="en-US" i="1" dirty="0"/>
              <a:t> cardinality (one-</a:t>
            </a:r>
            <a:r>
              <a:rPr lang="en-US" i="1" dirty="0" err="1"/>
              <a:t>tomany</a:t>
            </a:r>
            <a:r>
              <a:rPr lang="en-US" i="1" dirty="0"/>
              <a:t>, one-to-one, many-to-many).</a:t>
            </a:r>
            <a:endParaRPr lang="en-US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04EBBE37-9D95-4A52-A49C-23C085005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19600"/>
            <a:ext cx="48768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74DD-052E-492B-B9D8-8E897A39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Agregasi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D483A41-6B61-4708-B23D-08DC080D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4826"/>
            <a:ext cx="8229600" cy="31781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b="1"/>
              <a:t>Aggregation / agregasi </a:t>
            </a:r>
            <a:r>
              <a:rPr lang="en-US" altLang="en-US" sz="2600"/>
              <a:t>merupakan relasi “part of”,  satu bagian dari yang lain.</a:t>
            </a:r>
          </a:p>
          <a:p>
            <a:r>
              <a:rPr lang="en-US" altLang="en-US" sz="2600"/>
              <a:t>Garis yang menghubungkannya part ke whole berujungkan dekat whole lambang diamond kosong ‘◊’</a:t>
            </a:r>
          </a:p>
          <a:p>
            <a:pPr eaLnBrk="1" hangingPunct="1"/>
            <a:r>
              <a:rPr lang="en-US" altLang="en-US" sz="2600"/>
              <a:t>Contoh :</a:t>
            </a:r>
          </a:p>
          <a:p>
            <a:pPr lvl="1" eaLnBrk="1" hangingPunct="1"/>
            <a:r>
              <a:rPr lang="sv-SE" altLang="en-US" sz="2600"/>
              <a:t>roda merupakan bagian dari mobil.</a:t>
            </a:r>
          </a:p>
          <a:p>
            <a:pPr lvl="1" eaLnBrk="1" hangingPunct="1"/>
            <a:r>
              <a:rPr lang="en-US" altLang="en-US" sz="2600"/>
              <a:t>Pemanas merupakan bagian dari pengendali temperatur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7CE7DFEF-1D7B-480D-9B7C-AD35E8659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57800"/>
            <a:ext cx="57150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A2D6-A3CC-44CD-899E-FFC3B172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Pewarisan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(1)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615B9F0-F90D-47FB-A0A1-1A10F3EB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4826"/>
            <a:ext cx="8229600" cy="4321175"/>
          </a:xfrm>
        </p:spPr>
        <p:txBody>
          <a:bodyPr rtlCol="0">
            <a:normAutofit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b="1" dirty="0" err="1"/>
              <a:t>Pewarisan</a:t>
            </a:r>
            <a:r>
              <a:rPr lang="en-US" dirty="0"/>
              <a:t> /Inheritance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generalisasi</a:t>
            </a:r>
            <a:r>
              <a:rPr lang="en-US" dirty="0"/>
              <a:t> / </a:t>
            </a:r>
            <a:r>
              <a:rPr lang="en-US" dirty="0" err="1"/>
              <a:t>spesialisasi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Suatu</a:t>
            </a:r>
            <a:r>
              <a:rPr lang="en-US" dirty="0"/>
              <a:t> class (child class </a:t>
            </a:r>
            <a:r>
              <a:rPr lang="en-US" dirty="0" err="1"/>
              <a:t>atau</a:t>
            </a:r>
            <a:r>
              <a:rPr lang="en-US" dirty="0"/>
              <a:t> subclass)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-inherit </a:t>
            </a:r>
            <a:r>
              <a:rPr lang="en-US" dirty="0" err="1"/>
              <a:t>atribut-atribut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operasi-operasi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(parent class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 err="1"/>
              <a:t>Generalisasi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FB7E-29C3-423F-B5EF-C4A8D9FF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Pewarisan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(2)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46BBA3AE-800A-4CA8-BAD8-CAC45F9CE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1" y="1905000"/>
            <a:ext cx="7172325" cy="3983038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C0B1-31A5-426A-95C9-6AB87E2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Class Diagram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FB6D3FFD-C251-4D12-BB70-E87F63E17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612900"/>
            <a:ext cx="7848600" cy="52451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4591B3-8C53-42D0-A99F-8536CF2B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 </a:t>
            </a:r>
            <a:r>
              <a:rPr lang="en-US" dirty="0" err="1"/>
              <a:t>Relasi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D501D-B2C8-4C9A-8836-8BC2054A4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8" y="1825625"/>
            <a:ext cx="7603143" cy="4351338"/>
          </a:xfrm>
        </p:spPr>
      </p:pic>
    </p:spTree>
    <p:extLst>
      <p:ext uri="{BB962C8B-B14F-4D97-AF65-F5344CB8AC3E}">
        <p14:creationId xmlns:p14="http://schemas.microsoft.com/office/powerpoint/2010/main" val="15180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7FFD7-8FEF-414E-9D49-D2964D2D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 UML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36741-4E1E-4652-A6DE-513458CB6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78" y="1690688"/>
            <a:ext cx="7316843" cy="5178227"/>
          </a:xfrm>
        </p:spPr>
      </p:pic>
    </p:spTree>
    <p:extLst>
      <p:ext uri="{BB962C8B-B14F-4D97-AF65-F5344CB8AC3E}">
        <p14:creationId xmlns:p14="http://schemas.microsoft.com/office/powerpoint/2010/main" val="41521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3372-1F32-44F2-8FEA-4F45AF89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Class Diagram (2)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9EDC723-B9A0-4107-9E56-CFF3187F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Package merupakan kumpulan atau pengelompokan class-class yang memiliki sifat sama.</a:t>
            </a:r>
          </a:p>
          <a:p>
            <a:pPr eaLnBrk="1" hangingPunct="1"/>
            <a:r>
              <a:rPr lang="en-US" altLang="en-US"/>
              <a:t>Contoh package BangunRuang terdiri dari:</a:t>
            </a:r>
          </a:p>
          <a:p>
            <a:pPr lvl="1" eaLnBrk="1" hangingPunct="1"/>
            <a:r>
              <a:rPr lang="en-US" altLang="en-US"/>
              <a:t>Class Kubus,</a:t>
            </a:r>
          </a:p>
          <a:p>
            <a:pPr lvl="1" eaLnBrk="1" hangingPunct="1"/>
            <a:r>
              <a:rPr lang="en-US" altLang="en-US"/>
              <a:t>Class Balok,</a:t>
            </a:r>
          </a:p>
          <a:p>
            <a:pPr lvl="1" eaLnBrk="1" hangingPunct="1"/>
            <a:r>
              <a:rPr lang="en-US" altLang="en-US"/>
              <a:t>Class Tabung,</a:t>
            </a:r>
          </a:p>
          <a:p>
            <a:pPr lvl="1" eaLnBrk="1" hangingPunct="1"/>
            <a:r>
              <a:rPr lang="en-US" altLang="en-US"/>
              <a:t>Class Bola.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21D8-9111-458D-8963-27C856BD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3 Area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Pokok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Class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56E8B77-C04C-488A-AF11-174DB3C9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Nama (dan stereotype)</a:t>
            </a:r>
          </a:p>
          <a:p>
            <a:pPr eaLnBrk="1" hangingPunct="1"/>
            <a:r>
              <a:rPr lang="en-US" altLang="en-US"/>
              <a:t>Atribut</a:t>
            </a:r>
          </a:p>
          <a:p>
            <a:pPr eaLnBrk="1" hangingPunct="1"/>
            <a:r>
              <a:rPr lang="en-US" altLang="en-US"/>
              <a:t>Metoda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Bentuk Class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BF36F883-9526-4995-AAD6-904FEC45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9000"/>
            <a:ext cx="39624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C18D-951F-4489-8748-1503FC15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Class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2110B9F7-5835-4555-A7B2-271993BF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1"/>
            <a:ext cx="23431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>
            <a:extLst>
              <a:ext uri="{FF2B5EF4-FFF2-40B4-BE49-F238E27FC236}">
                <a16:creationId xmlns:a16="http://schemas.microsoft.com/office/drawing/2014/main" id="{DCE52B49-AF80-44B1-99E1-6274C083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133600"/>
            <a:ext cx="4572000" cy="2554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Berlin Sans FB" panose="020E0602020502020306" pitchFamily="34" charset="0"/>
              </a:rPr>
              <a:t>Nama Class : Tabungan</a:t>
            </a:r>
          </a:p>
          <a:p>
            <a:pPr eaLnBrk="1" hangingPunct="1"/>
            <a:r>
              <a:rPr lang="en-US" altLang="en-US" sz="2000">
                <a:latin typeface="Berlin Sans FB" panose="020E0602020502020306" pitchFamily="34" charset="0"/>
              </a:rPr>
              <a:t>Atribut : </a:t>
            </a:r>
          </a:p>
          <a:p>
            <a:pPr eaLnBrk="1" hangingPunct="1">
              <a:buFontTx/>
              <a:buChar char="-"/>
            </a:pPr>
            <a:r>
              <a:rPr lang="en-US" altLang="en-US" sz="2000">
                <a:latin typeface="Berlin Sans FB" panose="020E0602020502020306" pitchFamily="34" charset="0"/>
              </a:rPr>
              <a:t> no_rekening</a:t>
            </a:r>
          </a:p>
          <a:p>
            <a:pPr eaLnBrk="1" hangingPunct="1">
              <a:buFontTx/>
              <a:buChar char="-"/>
            </a:pPr>
            <a:r>
              <a:rPr lang="en-US" altLang="en-US" sz="2000">
                <a:latin typeface="Berlin Sans FB" panose="020E0602020502020306" pitchFamily="34" charset="0"/>
              </a:rPr>
              <a:t> nama_pemilik</a:t>
            </a:r>
          </a:p>
          <a:p>
            <a:pPr eaLnBrk="1" hangingPunct="1">
              <a:buFontTx/>
              <a:buChar char="-"/>
            </a:pPr>
            <a:r>
              <a:rPr lang="en-US" altLang="en-US" sz="2000">
                <a:latin typeface="Berlin Sans FB" panose="020E0602020502020306" pitchFamily="34" charset="0"/>
              </a:rPr>
              <a:t> Saldo</a:t>
            </a:r>
          </a:p>
          <a:p>
            <a:pPr eaLnBrk="1" hangingPunct="1"/>
            <a:r>
              <a:rPr lang="en-US" altLang="en-US" sz="2000">
                <a:latin typeface="Berlin Sans FB" panose="020E0602020502020306" pitchFamily="34" charset="0"/>
              </a:rPr>
              <a:t>Method : </a:t>
            </a:r>
          </a:p>
          <a:p>
            <a:pPr eaLnBrk="1" hangingPunct="1">
              <a:buFontTx/>
              <a:buChar char="-"/>
            </a:pPr>
            <a:r>
              <a:rPr lang="en-US" altLang="en-US" sz="2000">
                <a:latin typeface="Berlin Sans FB" panose="020E0602020502020306" pitchFamily="34" charset="0"/>
              </a:rPr>
              <a:t> Setor()</a:t>
            </a:r>
          </a:p>
          <a:p>
            <a:pPr eaLnBrk="1" hangingPunct="1">
              <a:buFontTx/>
              <a:buChar char="-"/>
            </a:pPr>
            <a:r>
              <a:rPr lang="en-US" altLang="en-US" sz="2000">
                <a:latin typeface="Berlin Sans FB" panose="020E0602020502020306" pitchFamily="34" charset="0"/>
              </a:rPr>
              <a:t> Tarik()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E74C-55AE-4D9E-B408-65361C0B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Class Tabungan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F3C7082-EA17-4782-9C11-A278B491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4826"/>
            <a:ext cx="8229600" cy="4930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public class Tabungan{			// Nama Class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public String no_Rekening;		// Atribut-Atribut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public String nama_pemilik;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public int Saldo;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public void Setor(int t){			// Metode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	this.Saldo=this.Saldo+t;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public void Tarik(int t){			// Metode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	this.Saldo=this.Saldo-t;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32EC-F0BD-4FB4-B208-9D6729C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Contoh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DB4BE060-9A27-4E11-9E3F-C483231ED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676400"/>
            <a:ext cx="3200400" cy="3429000"/>
          </a:xfrm>
          <a:noFill/>
        </p:spPr>
      </p:pic>
      <p:sp>
        <p:nvSpPr>
          <p:cNvPr id="16388" name="TextBox 4">
            <a:extLst>
              <a:ext uri="{FF2B5EF4-FFF2-40B4-BE49-F238E27FC236}">
                <a16:creationId xmlns:a16="http://schemas.microsoft.com/office/drawing/2014/main" id="{7F30CFE0-F63D-40D8-9305-421F7EE8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336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Berlin Sans FB" panose="020E0602020502020306" pitchFamily="34" charset="0"/>
              </a:rPr>
              <a:t>Nama Class : Member</a:t>
            </a:r>
          </a:p>
          <a:p>
            <a:pPr eaLnBrk="1" hangingPunct="1"/>
            <a:r>
              <a:rPr lang="en-US" altLang="en-US" sz="2000">
                <a:latin typeface="Berlin Sans FB" panose="020E0602020502020306" pitchFamily="34" charset="0"/>
              </a:rPr>
              <a:t>Atribut : No id_card,nama,alamat,jenis kelamin,foto,no.tep,email,password</a:t>
            </a:r>
          </a:p>
          <a:p>
            <a:pPr eaLnBrk="1" hangingPunct="1"/>
            <a:r>
              <a:rPr lang="en-US" altLang="en-US" sz="2000">
                <a:latin typeface="Berlin Sans FB" panose="020E0602020502020306" pitchFamily="34" charset="0"/>
              </a:rPr>
              <a:t>Method : meminjam, mencari, membaca di tempat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2B55-3833-43A9-8162-3E729D32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Sifat-Sifat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Dimiliki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Atribut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Metoda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: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F236CE5-E1A6-49E2-BBE1-4D80A3E6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Private</a:t>
            </a:r>
            <a:r>
              <a:rPr lang="en-US" altLang="en-US" i="1"/>
              <a:t>,</a:t>
            </a:r>
            <a:r>
              <a:rPr lang="en-US" altLang="en-US" b="1" i="1"/>
              <a:t> </a:t>
            </a:r>
            <a:r>
              <a:rPr lang="en-US" altLang="en-US"/>
              <a:t>tidak dapat dipanggil dari luar class yang bersangkutan</a:t>
            </a:r>
          </a:p>
          <a:p>
            <a:pPr eaLnBrk="1" hangingPunct="1"/>
            <a:r>
              <a:rPr lang="en-US" altLang="en-US" b="1"/>
              <a:t> </a:t>
            </a:r>
            <a:r>
              <a:rPr lang="en-US" altLang="en-US" b="1" i="1"/>
              <a:t>Protected</a:t>
            </a:r>
            <a:r>
              <a:rPr lang="en-US" altLang="en-US" i="1"/>
              <a:t>,</a:t>
            </a:r>
            <a:r>
              <a:rPr lang="en-US" altLang="en-US" b="1" i="1"/>
              <a:t> </a:t>
            </a:r>
            <a:r>
              <a:rPr lang="en-US" altLang="en-US"/>
              <a:t>hanya dapat dipanggil oleh class yang bersangkutan dan anak-anak yang mewarisinya</a:t>
            </a:r>
          </a:p>
          <a:p>
            <a:pPr eaLnBrk="1" hangingPunct="1"/>
            <a:r>
              <a:rPr lang="en-US" altLang="en-US" b="1"/>
              <a:t> </a:t>
            </a:r>
            <a:r>
              <a:rPr lang="en-US" altLang="en-US" b="1" i="1"/>
              <a:t>Public</a:t>
            </a:r>
            <a:r>
              <a:rPr lang="en-US" altLang="en-US"/>
              <a:t>, dapat dipanggil oleh siapa saja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3E0F-8E04-41AF-8D16-57C2405C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Private, Protected,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428D-6342-4126-8E95-CE5858F3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4826"/>
            <a:ext cx="4191000" cy="4778375"/>
          </a:xfrm>
          <a:ln>
            <a:solidFill>
              <a:schemeClr val="accent1"/>
            </a:solidFill>
          </a:ln>
        </p:spPr>
        <p:txBody>
          <a:bodyPr rtlCol="0">
            <a:normAutofit lnSpcReduction="10000"/>
          </a:bodyPr>
          <a:lstStyle/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dirty="0"/>
              <a:t>public class Tabungan{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dirty="0"/>
              <a:t>	..........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endParaRPr lang="en-US" dirty="0"/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public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cek_Saldo</a:t>
            </a:r>
            <a:r>
              <a:rPr lang="en-US" sz="2600" dirty="0"/>
              <a:t>(){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	...........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}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protected void </a:t>
            </a:r>
            <a:r>
              <a:rPr lang="en-US" sz="2600" dirty="0" err="1"/>
              <a:t>Setor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t){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	...........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}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private void </a:t>
            </a:r>
            <a:r>
              <a:rPr lang="en-US" sz="2600" dirty="0" err="1"/>
              <a:t>Tarik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t){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	...........</a:t>
            </a:r>
          </a:p>
          <a:p>
            <a:pPr marL="438912" indent="-320040">
              <a:spcBef>
                <a:spcPts val="0"/>
              </a:spcBef>
              <a:buNone/>
              <a:defRPr/>
            </a:pPr>
            <a:r>
              <a:rPr lang="en-US" sz="2600" dirty="0"/>
              <a:t>	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FA522B-88D9-4952-B6A8-D61489CFE4C4}"/>
              </a:ext>
            </a:extLst>
          </p:cNvPr>
          <p:cNvSpPr txBox="1">
            <a:spLocks/>
          </p:cNvSpPr>
          <p:nvPr/>
        </p:nvSpPr>
        <p:spPr>
          <a:xfrm>
            <a:off x="6248400" y="1752600"/>
            <a:ext cx="4191000" cy="1447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54864" tIns="91440">
            <a:normAutofit fontScale="70000" lnSpcReduction="20000"/>
          </a:bodyPr>
          <a:lstStyle/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900" dirty="0"/>
              <a:t>public class </a:t>
            </a:r>
            <a:r>
              <a:rPr lang="en-US" sz="2900" dirty="0" err="1"/>
              <a:t>Panggil</a:t>
            </a:r>
            <a:r>
              <a:rPr lang="en-US" sz="2900" dirty="0"/>
              <a:t> {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endParaRPr lang="en-US" sz="2900" dirty="0"/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900" dirty="0"/>
              <a:t>Tabungan </a:t>
            </a:r>
            <a:r>
              <a:rPr lang="en-US" sz="2900" dirty="0" err="1"/>
              <a:t>rek</a:t>
            </a:r>
            <a:r>
              <a:rPr lang="en-US" sz="2900" dirty="0"/>
              <a:t>=new Tabungan();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900" dirty="0"/>
              <a:t>	</a:t>
            </a:r>
            <a:r>
              <a:rPr lang="en-US" sz="2900" dirty="0" err="1"/>
              <a:t>rek.cek_Saldo</a:t>
            </a:r>
            <a:r>
              <a:rPr lang="en-US" sz="2900" dirty="0"/>
              <a:t>()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900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55CF1-E6D8-4CBE-B1CE-DFB46B05DC36}"/>
              </a:ext>
            </a:extLst>
          </p:cNvPr>
          <p:cNvSpPr txBox="1">
            <a:spLocks/>
          </p:cNvSpPr>
          <p:nvPr/>
        </p:nvSpPr>
        <p:spPr>
          <a:xfrm>
            <a:off x="6248400" y="4648200"/>
            <a:ext cx="41910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54864" tIns="91440">
            <a:normAutofit fontScale="70000" lnSpcReduction="20000"/>
          </a:bodyPr>
          <a:lstStyle/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>
                <a:cs typeface="Arial" charset="0"/>
              </a:rPr>
              <a:t>public class </a:t>
            </a:r>
            <a:r>
              <a:rPr lang="en-US" sz="2600" dirty="0" err="1">
                <a:cs typeface="Arial" charset="0"/>
              </a:rPr>
              <a:t>Panggil</a:t>
            </a:r>
            <a:r>
              <a:rPr lang="en-US" sz="2600" dirty="0">
                <a:cs typeface="Arial" charset="0"/>
              </a:rPr>
              <a:t> extend Tabungan{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endParaRPr lang="en-US" sz="2600" dirty="0">
              <a:cs typeface="Arial" charset="0"/>
            </a:endParaRP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>
                <a:cs typeface="Arial" charset="0"/>
              </a:rPr>
              <a:t>	Tabungan </a:t>
            </a:r>
            <a:r>
              <a:rPr lang="en-US" sz="2600" dirty="0" err="1">
                <a:cs typeface="Arial" charset="0"/>
              </a:rPr>
              <a:t>rek</a:t>
            </a:r>
            <a:r>
              <a:rPr lang="en-US" sz="2600" dirty="0">
                <a:cs typeface="Arial" charset="0"/>
              </a:rPr>
              <a:t>=new Tabungan();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endParaRPr lang="en-US" sz="2600" dirty="0">
              <a:cs typeface="Arial" charset="0"/>
            </a:endParaRP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/>
              <a:t>	</a:t>
            </a:r>
            <a:r>
              <a:rPr lang="en-US" sz="2600" dirty="0" err="1"/>
              <a:t>rek.Tarik</a:t>
            </a:r>
            <a:r>
              <a:rPr lang="en-US" sz="2600" dirty="0"/>
              <a:t>(20000)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/>
              <a:t>}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/>
              <a:t>	// Error 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memanggil</a:t>
            </a:r>
            <a:r>
              <a:rPr lang="en-US" sz="2600" dirty="0"/>
              <a:t> class private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DA1398-89C3-45E0-B365-E3D89DD4A8CF}"/>
              </a:ext>
            </a:extLst>
          </p:cNvPr>
          <p:cNvSpPr txBox="1">
            <a:spLocks/>
          </p:cNvSpPr>
          <p:nvPr/>
        </p:nvSpPr>
        <p:spPr>
          <a:xfrm>
            <a:off x="6248400" y="3276600"/>
            <a:ext cx="41910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54864" tIns="91440">
            <a:normAutofit fontScale="70000" lnSpcReduction="20000"/>
          </a:bodyPr>
          <a:lstStyle/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>
                <a:cs typeface="Arial" charset="0"/>
              </a:rPr>
              <a:t>public class </a:t>
            </a:r>
            <a:r>
              <a:rPr lang="en-US" sz="2600" dirty="0" err="1">
                <a:cs typeface="Arial" charset="0"/>
              </a:rPr>
              <a:t>Panggil</a:t>
            </a:r>
            <a:r>
              <a:rPr lang="en-US" sz="2600" dirty="0">
                <a:cs typeface="Arial" charset="0"/>
              </a:rPr>
              <a:t> extend Tabungan{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endParaRPr lang="en-US" sz="2600" dirty="0">
              <a:cs typeface="Arial" charset="0"/>
            </a:endParaRP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>
                <a:cs typeface="Arial" charset="0"/>
              </a:rPr>
              <a:t>	Tabungan </a:t>
            </a:r>
            <a:r>
              <a:rPr lang="en-US" sz="2600" dirty="0" err="1">
                <a:cs typeface="Arial" charset="0"/>
              </a:rPr>
              <a:t>rek</a:t>
            </a:r>
            <a:r>
              <a:rPr lang="en-US" sz="2600" dirty="0">
                <a:cs typeface="Arial" charset="0"/>
              </a:rPr>
              <a:t>=new Tabungan();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>
                <a:cs typeface="Arial" charset="0"/>
              </a:rPr>
              <a:t>	</a:t>
            </a:r>
            <a:r>
              <a:rPr lang="en-US" sz="2600" dirty="0" err="1">
                <a:cs typeface="Arial" charset="0"/>
              </a:rPr>
              <a:t>rek.Setor</a:t>
            </a:r>
            <a:r>
              <a:rPr lang="en-US" sz="2600" dirty="0">
                <a:cs typeface="Arial" charset="0"/>
              </a:rPr>
              <a:t>(20.000)</a:t>
            </a:r>
          </a:p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600" dirty="0"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C880-FCBF-4C0D-97B1-1F4E16E4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Hubungan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Antar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satMod val="150000"/>
                  </a:schemeClr>
                </a:solidFill>
              </a:rPr>
              <a:t>Class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F4D6FB3-B735-4CB4-A715-4714A3EE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Asosiasi/Association,</a:t>
            </a:r>
            <a:endParaRPr lang="en-US" altLang="en-US" b="1" i="1"/>
          </a:p>
          <a:p>
            <a:pPr eaLnBrk="1" hangingPunct="1"/>
            <a:r>
              <a:rPr lang="en-US" altLang="en-US" b="1"/>
              <a:t>Agregasi/ Aggregation,</a:t>
            </a:r>
          </a:p>
          <a:p>
            <a:pPr eaLnBrk="1" hangingPunct="1"/>
            <a:r>
              <a:rPr lang="en-US" altLang="en-US" b="1"/>
              <a:t>Pewarisan/ Inheritance.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Berlin Sans FB</vt:lpstr>
      <vt:lpstr>Calibri</vt:lpstr>
      <vt:lpstr>Calibri Light</vt:lpstr>
      <vt:lpstr>Wingdings 2</vt:lpstr>
      <vt:lpstr>Office Theme</vt:lpstr>
      <vt:lpstr>Class Diagram (1)</vt:lpstr>
      <vt:lpstr>Class Diagram (2)</vt:lpstr>
      <vt:lpstr>3 Area Pokok Class</vt:lpstr>
      <vt:lpstr>Contoh Class</vt:lpstr>
      <vt:lpstr>Contoh Class Tabungan</vt:lpstr>
      <vt:lpstr>Contoh</vt:lpstr>
      <vt:lpstr>Sifat-Sifat Yang Dimiliki Atribut Dan Metoda :</vt:lpstr>
      <vt:lpstr>Contoh Private, Protected, Public</vt:lpstr>
      <vt:lpstr>Hubungan Antar Class</vt:lpstr>
      <vt:lpstr>Asosiasi</vt:lpstr>
      <vt:lpstr>Agregasi</vt:lpstr>
      <vt:lpstr>Pewarisan (1)</vt:lpstr>
      <vt:lpstr>Pewarisan (2)</vt:lpstr>
      <vt:lpstr>Contoh Class Diagram</vt:lpstr>
      <vt:lpstr>Class Diagram Relasi Database</vt:lpstr>
      <vt:lpstr>Class Diagram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 (1)</dc:title>
  <dc:creator>Dega Wibowo</dc:creator>
  <cp:lastModifiedBy>Dega Wibowo</cp:lastModifiedBy>
  <cp:revision>2</cp:revision>
  <dcterms:created xsi:type="dcterms:W3CDTF">2021-05-18T02:33:53Z</dcterms:created>
  <dcterms:modified xsi:type="dcterms:W3CDTF">2021-05-18T07:15:30Z</dcterms:modified>
</cp:coreProperties>
</file>