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ed Rizvi" initials="SR" lastIdx="1" clrIdx="0">
    <p:extLst>
      <p:ext uri="{19B8F6BF-5375-455C-9EA6-DF929625EA0E}">
        <p15:presenceInfo xmlns:p15="http://schemas.microsoft.com/office/powerpoint/2012/main" userId="69a0c08a621d37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3300"/>
    <a:srgbClr val="15D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2633-EAEE-4696-BC2F-4FFA3F86E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10E56-7074-478D-B1BE-904CE987D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B9843-271C-46AE-AEC2-A7332CE5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B8BE-825B-4493-B817-AD7B401D11F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FE684-763D-4FEF-836C-7C50AABD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8B163-68A8-4B49-80D7-1C3BBF02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F8C0-19F9-40CA-8AC7-75D0DE5D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5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BD07-C21A-4C71-B366-51887CDB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EFDEC-F6B2-49A4-AA06-DC7E34412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AA6C-9648-438F-85DC-179998F1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B8BE-825B-4493-B817-AD7B401D11F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66730-4665-4B30-9A48-7F63D76B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FFA02-DFBA-4650-B779-21722264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F8C0-19F9-40CA-8AC7-75D0DE5D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886C1-D1E8-4773-A32F-DA82CFDC7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C29CE-2AB2-4D88-BA0C-ACE030596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14FDA-E63C-4107-8DE2-450F43C1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B8BE-825B-4493-B817-AD7B401D11F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1030-6562-4D70-8B35-2425BD42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3F010-38DE-42CE-BEB0-D7316A34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F8C0-19F9-40CA-8AC7-75D0DE5D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6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2081-DCF9-40A1-8254-0A1A96FA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8B51-39D9-4BEA-AF64-B47CECD1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53CD5-0284-4E4C-99AF-1D6CBDC5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B8BE-825B-4493-B817-AD7B401D11F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C814B-6139-489D-9D23-AA754ADE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28EEE-C44E-4C2A-9AEB-1C735869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F8C0-19F9-40CA-8AC7-75D0DE5D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CAC1-7F0E-4E5C-9F61-7330457E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6DBAA-27BC-42D7-9D66-3D514F0C8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3EC89-9F73-4793-B824-941B866A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B8BE-825B-4493-B817-AD7B401D11F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F4A4A-61FB-4C7D-8649-13F478C5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A8E4-F1DE-4906-AAF0-83AD1E4E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F8C0-19F9-40CA-8AC7-75D0DE5D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6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9CE1-BDF0-49A3-9977-D328C4DF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89642-CC92-46B3-A3C4-752DF468A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6CF0D-AA39-4096-92C3-531914316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C8B13-3F03-4F20-A6C7-1B5CDC43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B8BE-825B-4493-B817-AD7B401D11F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0C595-6D3F-4820-8EF5-D0C773B5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14A46-60D3-42B0-B9B3-753B1E68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F8C0-19F9-40CA-8AC7-75D0DE5D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7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9454-FD5F-447F-A584-A28D2C32D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0FB2A-46C7-41B1-BE13-AF59153D0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0A3A2-1ED4-4C3B-A49D-4DFB5AE75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3F8BA-606D-433F-AA70-E09FE5A00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DDF8E-F2FA-44C8-9DBB-2812B5BD2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62ED2-71A3-46CB-ADF6-B00105B2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B8BE-825B-4493-B817-AD7B401D11F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B19C5-309D-4B08-A268-55ACBB5B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83672-3D23-44CF-B538-39FD5825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F8C0-19F9-40CA-8AC7-75D0DE5D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7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733E-38D8-4727-9E6C-B35733FF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66A97-27E8-494D-9C46-D85880FA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B8BE-825B-4493-B817-AD7B401D11F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79D16-59E0-4E15-BF4D-69BA3502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1B388-EBA3-48D5-91AD-6A7F08CA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F8C0-19F9-40CA-8AC7-75D0DE5D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2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27854-D209-4525-ABE9-654D04F5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B8BE-825B-4493-B817-AD7B401D11F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975AD-0C53-4310-9FCB-716E09B7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691FE-04C0-4154-8AB1-0BF93F0E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F8C0-19F9-40CA-8AC7-75D0DE5D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6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CFC3-58E9-4FD2-A736-EC0CEC38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69ACF-B907-4F74-843C-EF0933C63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A0F2D-1536-4B45-9481-9D6D69C1C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8EC5F-9CDF-4F34-BED8-ED42CEF7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B8BE-825B-4493-B817-AD7B401D11F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737BD-AB4F-4478-A715-77E3A1B2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6A0B0-F823-4D98-AAC0-C12CA455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F8C0-19F9-40CA-8AC7-75D0DE5D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9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0F82-596D-411A-B49E-47354949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13F58-7C95-42DE-9D0C-C4AB7EDA5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C046D-45DE-42FC-ACB9-7FAD6D052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532A2-90DC-4058-818D-F3EA1445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B8BE-825B-4493-B817-AD7B401D11F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0E13A-42B4-4E35-9831-AEF653B8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5D573-BAFF-428F-9D9E-310DB96B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F8C0-19F9-40CA-8AC7-75D0DE5D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4881B-C1E8-476A-A2FF-9BEB3D2D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9CB16-875B-4CBD-B661-24490B8FE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5D187-EF5E-4EB2-B3C1-E444E1F5C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8B8BE-825B-4493-B817-AD7B401D11F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7E21B-21D9-48D4-B84A-85B6EE49E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EEEE7-21A0-48AB-A807-F5545A260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4F8C0-19F9-40CA-8AC7-75D0DE5D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B9A2-5520-4E37-AD3B-220357C57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2698"/>
            <a:ext cx="9144000" cy="1772603"/>
          </a:xfrm>
        </p:spPr>
        <p:txBody>
          <a:bodyPr/>
          <a:lstStyle/>
          <a:p>
            <a:r>
              <a:rPr lang="en-US" dirty="0"/>
              <a:t>WIKIPEDIA DATASET ANALYSIS USING HIVE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91879-EF7F-4B0A-B892-5C5C613C7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0998"/>
            <a:ext cx="9144000" cy="441642"/>
          </a:xfrm>
        </p:spPr>
        <p:txBody>
          <a:bodyPr/>
          <a:lstStyle/>
          <a:p>
            <a:r>
              <a:rPr lang="en-US" dirty="0"/>
              <a:t>BY: SYED RIZVI</a:t>
            </a:r>
          </a:p>
        </p:txBody>
      </p:sp>
    </p:spTree>
    <p:extLst>
      <p:ext uri="{BB962C8B-B14F-4D97-AF65-F5344CB8AC3E}">
        <p14:creationId xmlns:p14="http://schemas.microsoft.com/office/powerpoint/2010/main" val="167667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ABE0-55D3-4689-A44E-2011F07A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215583"/>
            <a:ext cx="12055475" cy="833755"/>
          </a:xfrm>
        </p:spPr>
        <p:txBody>
          <a:bodyPr>
            <a:noAutofit/>
          </a:bodyPr>
          <a:lstStyle/>
          <a:p>
            <a:r>
              <a:rPr lang="en-US" dirty="0">
                <a:latin typeface="Aldhabi" panose="020B0604020202020204" pitchFamily="2" charset="-78"/>
                <a:cs typeface="Aldhabi" panose="020B0604020202020204" pitchFamily="2" charset="-78"/>
              </a:rPr>
              <a:t>Question 1: English Wikipedia article that received largest traffic on 10/20/2020</a:t>
            </a:r>
          </a:p>
        </p:txBody>
      </p:sp>
      <p:pic>
        <p:nvPicPr>
          <p:cNvPr id="48" name="Picture 4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C7B070BA-A190-40A1-BB7E-88A64EA46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85" y="1369218"/>
            <a:ext cx="4262438" cy="4526757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074A089-AE11-40D4-8C7C-51C64BD4E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538287"/>
            <a:ext cx="5476875" cy="420290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8C1C99-10FF-4BA4-A97E-B08D1A11D681}"/>
              </a:ext>
            </a:extLst>
          </p:cNvPr>
          <p:cNvCxnSpPr>
            <a:cxnSpLocks/>
            <a:stCxn id="5" idx="3"/>
            <a:endCxn id="48" idx="1"/>
          </p:cNvCxnSpPr>
          <p:nvPr/>
        </p:nvCxnSpPr>
        <p:spPr>
          <a:xfrm flipV="1">
            <a:off x="5943600" y="3632597"/>
            <a:ext cx="1081085" cy="71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B059DB-ED17-4740-B6BB-610781EB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262890"/>
            <a:ext cx="11572240" cy="833755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Question 2: English Wikipedia article that has the largest fraction of its readers follow an internal link to another Wikipedia article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15FEC7-4788-4C4D-9CC1-4A431EEC1983}"/>
              </a:ext>
            </a:extLst>
          </p:cNvPr>
          <p:cNvSpPr/>
          <p:nvPr/>
        </p:nvSpPr>
        <p:spPr>
          <a:xfrm>
            <a:off x="4863767" y="3382460"/>
            <a:ext cx="1960409" cy="83375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Click Stream data</a:t>
            </a:r>
          </a:p>
          <a:p>
            <a:pPr algn="ctr"/>
            <a:r>
              <a:rPr lang="en-US" sz="1400" b="1" dirty="0"/>
              <a:t>Timeline: </a:t>
            </a:r>
          </a:p>
          <a:p>
            <a:pPr algn="ctr"/>
            <a:r>
              <a:rPr lang="en-US" sz="1400" b="1" dirty="0"/>
              <a:t>03/11/20 – 04/11/20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7A7381-D813-423B-BABF-D8332D7D0E65}"/>
              </a:ext>
            </a:extLst>
          </p:cNvPr>
          <p:cNvSpPr/>
          <p:nvPr/>
        </p:nvSpPr>
        <p:spPr>
          <a:xfrm>
            <a:off x="8604718" y="1278143"/>
            <a:ext cx="1280795" cy="3003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 Links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7EE01D-E76C-4C46-9D5C-16D56CAC59CD}"/>
              </a:ext>
            </a:extLst>
          </p:cNvPr>
          <p:cNvSpPr/>
          <p:nvPr/>
        </p:nvSpPr>
        <p:spPr>
          <a:xfrm>
            <a:off x="1682289" y="1286776"/>
            <a:ext cx="1904994" cy="3401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Links</a:t>
            </a:r>
          </a:p>
        </p:txBody>
      </p:sp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C47B2EFF-A975-452F-BEEB-BB2BA48A4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898" y="1596617"/>
            <a:ext cx="5034437" cy="1523608"/>
          </a:xfrm>
          <a:prstGeom prst="rect">
            <a:avLst/>
          </a:prstGeom>
        </p:spPr>
      </p:pic>
      <p:pic>
        <p:nvPicPr>
          <p:cNvPr id="82" name="Picture 8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F366BC76-367B-4ABE-9C5C-208D3F6B0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" y="1626904"/>
            <a:ext cx="5388304" cy="1497178"/>
          </a:xfrm>
          <a:prstGeom prst="rect">
            <a:avLst/>
          </a:prstGeom>
        </p:spPr>
      </p:pic>
      <p:pic>
        <p:nvPicPr>
          <p:cNvPr id="181" name="Picture 180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BCB9004-E219-4226-97F7-9CA6A18A7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416" y="4163195"/>
            <a:ext cx="4893113" cy="2636263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C8294FED-AB74-49C5-B3B0-B3918530DC11}"/>
              </a:ext>
            </a:extLst>
          </p:cNvPr>
          <p:cNvSpPr/>
          <p:nvPr/>
        </p:nvSpPr>
        <p:spPr>
          <a:xfrm>
            <a:off x="5745260" y="1977887"/>
            <a:ext cx="947340" cy="940209"/>
          </a:xfrm>
          <a:prstGeom prst="plus">
            <a:avLst>
              <a:gd name="adj" fmla="val 37542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98677068-BF0A-44D9-B413-95FC035F07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53" y="3853967"/>
            <a:ext cx="2920337" cy="1409700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5F8845FB-3107-45B3-97AC-0D5F9DAB99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055" y="4080611"/>
            <a:ext cx="3629170" cy="1047980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6C7AD245-D73F-4C6F-B286-A189589B0CE7}"/>
              </a:ext>
            </a:extLst>
          </p:cNvPr>
          <p:cNvCxnSpPr>
            <a:stCxn id="17" idx="2"/>
            <a:endCxn id="181" idx="3"/>
          </p:cNvCxnSpPr>
          <p:nvPr/>
        </p:nvCxnSpPr>
        <p:spPr>
          <a:xfrm rot="5400000">
            <a:off x="9084717" y="4334404"/>
            <a:ext cx="352736" cy="194111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CF8C1DD-16E3-4BDB-8480-487BCC8C74F4}"/>
              </a:ext>
            </a:extLst>
          </p:cNvPr>
          <p:cNvCxnSpPr>
            <a:cxnSpLocks/>
            <a:stCxn id="15" idx="0"/>
            <a:endCxn id="82" idx="2"/>
          </p:cNvCxnSpPr>
          <p:nvPr/>
        </p:nvCxnSpPr>
        <p:spPr>
          <a:xfrm rot="5400000" flipH="1" flipV="1">
            <a:off x="2042435" y="2892370"/>
            <a:ext cx="729885" cy="1193310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8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B059DB-ED17-4740-B6BB-610781EB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114453"/>
            <a:ext cx="11572240" cy="833755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Question 3: English Wikipedia article starting with Hotel California that has the largest fraction of its readers follow an internal link to another Wikipedia article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15FEC7-4788-4C4D-9CC1-4A431EEC1983}"/>
              </a:ext>
            </a:extLst>
          </p:cNvPr>
          <p:cNvSpPr/>
          <p:nvPr/>
        </p:nvSpPr>
        <p:spPr>
          <a:xfrm>
            <a:off x="4574306" y="3796331"/>
            <a:ext cx="2300438" cy="730250"/>
          </a:xfrm>
          <a:prstGeom prst="rect">
            <a:avLst/>
          </a:prstGeom>
          <a:solidFill>
            <a:srgbClr val="FF33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Stream data</a:t>
            </a:r>
          </a:p>
          <a:p>
            <a:pPr algn="ctr"/>
            <a:r>
              <a:rPr lang="en-US" sz="1600" b="1" dirty="0"/>
              <a:t>Timeline: </a:t>
            </a:r>
          </a:p>
          <a:p>
            <a:pPr algn="ctr"/>
            <a:r>
              <a:rPr lang="en-US" sz="1600" b="1" dirty="0"/>
              <a:t>03/11/20 – 04/11/20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059CFF-151A-4B4E-A499-F114C3547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" y="1416388"/>
            <a:ext cx="5271770" cy="15455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E5BF5D-5C28-4E37-A03D-36C99B3BD703}"/>
              </a:ext>
            </a:extLst>
          </p:cNvPr>
          <p:cNvSpPr/>
          <p:nvPr/>
        </p:nvSpPr>
        <p:spPr>
          <a:xfrm>
            <a:off x="452756" y="2973083"/>
            <a:ext cx="5271769" cy="5531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 inner join table from question 2 but with current articles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000E6AB7-89D4-4F19-9EF7-C6B4644BB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79" y="3788878"/>
            <a:ext cx="3740150" cy="2349500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A7B6DFC-A2C3-40E6-90C7-A1562466E474}"/>
              </a:ext>
            </a:extLst>
          </p:cNvPr>
          <p:cNvCxnSpPr>
            <a:cxnSpLocks/>
            <a:stCxn id="15" idx="1"/>
            <a:endCxn id="6" idx="1"/>
          </p:cNvCxnSpPr>
          <p:nvPr/>
        </p:nvCxnSpPr>
        <p:spPr>
          <a:xfrm rot="10800000">
            <a:off x="452755" y="2189184"/>
            <a:ext cx="314324" cy="2774445"/>
          </a:xfrm>
          <a:prstGeom prst="curvedConnector3">
            <a:avLst>
              <a:gd name="adj1" fmla="val 17272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D8EB0FF0-89CF-4B76-B0F7-EF3A32FE8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7" y="1558657"/>
            <a:ext cx="5643245" cy="966435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72380FA-A4AD-4AE7-A6E1-1D79FE09F0DB}"/>
              </a:ext>
            </a:extLst>
          </p:cNvPr>
          <p:cNvCxnSpPr>
            <a:cxnSpLocks/>
            <a:stCxn id="6" idx="0"/>
            <a:endCxn id="26" idx="0"/>
          </p:cNvCxnSpPr>
          <p:nvPr/>
        </p:nvCxnSpPr>
        <p:spPr>
          <a:xfrm rot="16200000" flipH="1">
            <a:off x="6117735" y="-1612708"/>
            <a:ext cx="142269" cy="6200460"/>
          </a:xfrm>
          <a:prstGeom prst="curvedConnector3">
            <a:avLst>
              <a:gd name="adj1" fmla="val -16068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F324B863-9261-4FF8-A866-481DF9B141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7" y="3060489"/>
            <a:ext cx="5643244" cy="63733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C5C7A62-9C0B-423A-890B-A6F9E19D93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6" y="4630684"/>
            <a:ext cx="6386196" cy="667479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2D478A8-FE23-414E-9047-280C188A9FC0}"/>
              </a:ext>
            </a:extLst>
          </p:cNvPr>
          <p:cNvCxnSpPr>
            <a:cxnSpLocks/>
            <a:stCxn id="26" idx="2"/>
            <a:endCxn id="71" idx="0"/>
          </p:cNvCxnSpPr>
          <p:nvPr/>
        </p:nvCxnSpPr>
        <p:spPr>
          <a:xfrm flipH="1">
            <a:off x="9289099" y="2525092"/>
            <a:ext cx="1" cy="5353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ACEAFD4-7F25-4D6C-92B4-669C2A9C4886}"/>
              </a:ext>
            </a:extLst>
          </p:cNvPr>
          <p:cNvCxnSpPr>
            <a:stCxn id="71" idx="2"/>
          </p:cNvCxnSpPr>
          <p:nvPr/>
        </p:nvCxnSpPr>
        <p:spPr>
          <a:xfrm>
            <a:off x="9289099" y="3697820"/>
            <a:ext cx="0" cy="9328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Picture 164">
            <a:extLst>
              <a:ext uri="{FF2B5EF4-FFF2-40B4-BE49-F238E27FC236}">
                <a16:creationId xmlns:a16="http://schemas.microsoft.com/office/drawing/2014/main" id="{49E3E05E-976D-4061-BCD5-171537648D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6" y="5313014"/>
            <a:ext cx="6386196" cy="63760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C97E390E-E25B-4746-8006-639D2B4F0A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826" y="5970411"/>
            <a:ext cx="6386196" cy="637601"/>
          </a:xfrm>
          <a:prstGeom prst="rect">
            <a:avLst/>
          </a:prstGeom>
        </p:spPr>
      </p:pic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6D892652-4E6E-4CFE-97B5-63411C9EC33E}"/>
              </a:ext>
            </a:extLst>
          </p:cNvPr>
          <p:cNvCxnSpPr>
            <a:stCxn id="80" idx="1"/>
            <a:endCxn id="165" idx="1"/>
          </p:cNvCxnSpPr>
          <p:nvPr/>
        </p:nvCxnSpPr>
        <p:spPr>
          <a:xfrm rot="10800000" flipV="1">
            <a:off x="5724526" y="4964423"/>
            <a:ext cx="12700" cy="667391"/>
          </a:xfrm>
          <a:prstGeom prst="curved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Curved 170">
            <a:extLst>
              <a:ext uri="{FF2B5EF4-FFF2-40B4-BE49-F238E27FC236}">
                <a16:creationId xmlns:a16="http://schemas.microsoft.com/office/drawing/2014/main" id="{7D4CBBA4-B88B-4215-A738-688D31A53929}"/>
              </a:ext>
            </a:extLst>
          </p:cNvPr>
          <p:cNvCxnSpPr>
            <a:stCxn id="165" idx="1"/>
            <a:endCxn id="167" idx="1"/>
          </p:cNvCxnSpPr>
          <p:nvPr/>
        </p:nvCxnSpPr>
        <p:spPr>
          <a:xfrm rot="10800000" flipV="1">
            <a:off x="5716826" y="5631814"/>
            <a:ext cx="7700" cy="657397"/>
          </a:xfrm>
          <a:prstGeom prst="curvedConnector3">
            <a:avLst>
              <a:gd name="adj1" fmla="val 306883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07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2067D7-4C0E-4D88-8294-2CDEC5A2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262890"/>
            <a:ext cx="11572240" cy="833755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Question 4: English Wikipedia article that is relatively more popular in United Kingdom. Find the same for the US and Australia.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59DBE-F4E4-4380-A0F1-774BFC1E2174}"/>
              </a:ext>
            </a:extLst>
          </p:cNvPr>
          <p:cNvSpPr/>
          <p:nvPr/>
        </p:nvSpPr>
        <p:spPr>
          <a:xfrm>
            <a:off x="309880" y="1418559"/>
            <a:ext cx="4662170" cy="7817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PEAK HOURS: 8PM – 11PM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TIMELINE: 01/01/20 – 01/31/20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DATE: 1/03, 1/13, 1/26, 1/31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B2EE59D-8CF3-40A6-AE16-4C547D94D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35899"/>
              </p:ext>
            </p:extLst>
          </p:nvPr>
        </p:nvGraphicFramePr>
        <p:xfrm>
          <a:off x="999845" y="2251075"/>
          <a:ext cx="3275882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766">
                  <a:extLst>
                    <a:ext uri="{9D8B030D-6E8A-4147-A177-3AD203B41FA5}">
                      <a16:colId xmlns:a16="http://schemas.microsoft.com/office/drawing/2014/main" val="2443074694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247680103"/>
                    </a:ext>
                  </a:extLst>
                </a:gridCol>
                <a:gridCol w="1086741">
                  <a:extLst>
                    <a:ext uri="{9D8B030D-6E8A-4147-A177-3AD203B41FA5}">
                      <a16:colId xmlns:a16="http://schemas.microsoft.com/office/drawing/2014/main" val="3612536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UK  </a:t>
                      </a:r>
                    </a:p>
                    <a:p>
                      <a:r>
                        <a:rPr lang="en-US" sz="1200" dirty="0"/>
                        <a:t>8pm – 11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 </a:t>
                      </a:r>
                    </a:p>
                    <a:p>
                      <a:r>
                        <a:rPr lang="en-US" sz="1200" dirty="0"/>
                        <a:t>8pm – 11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AUS </a:t>
                      </a:r>
                    </a:p>
                    <a:p>
                      <a:r>
                        <a:rPr lang="en-US" sz="1200" dirty="0"/>
                        <a:t>8pm – 11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9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24:00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8:00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46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1:00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9:00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53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21:00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2:00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3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3:00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11:00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59893"/>
                  </a:ext>
                </a:extLst>
              </a:tr>
            </a:tbl>
          </a:graphicData>
        </a:graphic>
      </p:graphicFrame>
      <p:pic>
        <p:nvPicPr>
          <p:cNvPr id="19" name="Picture 1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75EF8F9-23FA-4925-9BC1-1C0FA3720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523" y="3221573"/>
            <a:ext cx="5831668" cy="1346200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24A1FAE7-36CA-49C6-A843-9AC0B390A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523" y="5043638"/>
            <a:ext cx="5831668" cy="1333500"/>
          </a:xfrm>
          <a:prstGeom prst="rect">
            <a:avLst/>
          </a:prstGeom>
        </p:spPr>
      </p:pic>
      <p:pic>
        <p:nvPicPr>
          <p:cNvPr id="23" name="Picture 2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D108DAD-9749-4059-97EA-679D02021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523" y="1418559"/>
            <a:ext cx="5831668" cy="132715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D3E7F41-F151-4AB0-932A-C2B275946055}"/>
              </a:ext>
            </a:extLst>
          </p:cNvPr>
          <p:cNvSpPr/>
          <p:nvPr/>
        </p:nvSpPr>
        <p:spPr>
          <a:xfrm>
            <a:off x="8264713" y="1025964"/>
            <a:ext cx="1105287" cy="3925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Australia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7E1E56-8483-411D-9AB2-FAC20D917AB6}"/>
              </a:ext>
            </a:extLst>
          </p:cNvPr>
          <p:cNvSpPr/>
          <p:nvPr/>
        </p:nvSpPr>
        <p:spPr>
          <a:xfrm>
            <a:off x="7877199" y="2828978"/>
            <a:ext cx="1880314" cy="3925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United Kingdom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ECE8EB-4471-47CB-9B59-9D78EFEA37B9}"/>
              </a:ext>
            </a:extLst>
          </p:cNvPr>
          <p:cNvSpPr/>
          <p:nvPr/>
        </p:nvSpPr>
        <p:spPr>
          <a:xfrm>
            <a:off x="8070955" y="4651042"/>
            <a:ext cx="1492801" cy="3925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United States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9ACC862C-F5B7-41DB-B0E4-30966DB3A8FE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 flipV="1">
            <a:off x="4275727" y="2082134"/>
            <a:ext cx="1625796" cy="3466278"/>
          </a:xfrm>
          <a:prstGeom prst="curvedConnector3">
            <a:avLst>
              <a:gd name="adj1" fmla="val 2187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A891B68B-B71D-41FA-8A30-E19F99965D9C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4275727" y="3894673"/>
            <a:ext cx="1625796" cy="1653739"/>
          </a:xfrm>
          <a:prstGeom prst="curvedConnector3">
            <a:avLst>
              <a:gd name="adj1" fmla="val 4648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082EFF2D-F63A-4895-AC83-0F8924CF7812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4275727" y="5548412"/>
            <a:ext cx="1625796" cy="161976"/>
          </a:xfrm>
          <a:prstGeom prst="curvedConnector3">
            <a:avLst>
              <a:gd name="adj1" fmla="val 254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DA82FD9-89B1-41FB-9CE7-48A00C821E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45" y="4429126"/>
            <a:ext cx="3275882" cy="223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9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10AA80-DE85-43E9-987B-47DC0ACC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262890"/>
            <a:ext cx="11572240" cy="833755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Question 5: Average views for vandalized Wikipedia page before the offending edit is reversed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21DF4C-AA55-42E1-97BF-DCE8D578C45A}"/>
              </a:ext>
            </a:extLst>
          </p:cNvPr>
          <p:cNvSpPr/>
          <p:nvPr/>
        </p:nvSpPr>
        <p:spPr>
          <a:xfrm>
            <a:off x="309880" y="1284321"/>
            <a:ext cx="4824095" cy="8355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TIMELINE: 01/01/20 – 01/31/20</a:t>
            </a:r>
          </a:p>
          <a:p>
            <a:pPr algn="ctr"/>
            <a:r>
              <a:rPr lang="en-US" sz="1400" b="1" dirty="0"/>
              <a:t>For</a:t>
            </a:r>
          </a:p>
          <a:p>
            <a:pPr algn="ctr"/>
            <a:r>
              <a:rPr lang="en-US" sz="1400" b="1" dirty="0"/>
              <a:t>Page Revision User History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EA63D4-62A4-4105-A359-1D1BC2A18B9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721928" y="2119852"/>
            <a:ext cx="0" cy="3028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5C16DC71-7131-4380-8C5A-4FFD1D3F2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669819"/>
              </p:ext>
            </p:extLst>
          </p:nvPr>
        </p:nvGraphicFramePr>
        <p:xfrm>
          <a:off x="200026" y="2451864"/>
          <a:ext cx="5103176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588">
                  <a:extLst>
                    <a:ext uri="{9D8B030D-6E8A-4147-A177-3AD203B41FA5}">
                      <a16:colId xmlns:a16="http://schemas.microsoft.com/office/drawing/2014/main" val="2416462084"/>
                    </a:ext>
                  </a:extLst>
                </a:gridCol>
                <a:gridCol w="2551588">
                  <a:extLst>
                    <a:ext uri="{9D8B030D-6E8A-4147-A177-3AD203B41FA5}">
                      <a16:colId xmlns:a16="http://schemas.microsoft.com/office/drawing/2014/main" val="3676901767"/>
                    </a:ext>
                  </a:extLst>
                </a:gridCol>
              </a:tblGrid>
              <a:tr h="240565">
                <a:tc>
                  <a:txBody>
                    <a:bodyPr/>
                    <a:lstStyle/>
                    <a:p>
                      <a:r>
                        <a:rPr lang="en-US" sz="1200" dirty="0"/>
                        <a:t>Fields Utilized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WHY?!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17318"/>
                  </a:ext>
                </a:extLst>
              </a:tr>
              <a:tr h="259602">
                <a:tc>
                  <a:txBody>
                    <a:bodyPr/>
                    <a:lstStyle/>
                    <a:p>
                      <a:r>
                        <a:rPr lang="en-US" sz="1400" b="1" dirty="0"/>
                        <a:t>Page Revision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Total revisions made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490812"/>
                  </a:ext>
                </a:extLst>
              </a:tr>
              <a:tr h="441324">
                <a:tc>
                  <a:txBody>
                    <a:bodyPr/>
                    <a:lstStyle/>
                    <a:p>
                      <a:r>
                        <a:rPr lang="en-US" sz="1400" b="1" dirty="0"/>
                        <a:t>Revision seconds to revert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To get how long it takes to reverse an offending 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967603"/>
                  </a:ext>
                </a:extLst>
              </a:tr>
              <a:tr h="420989">
                <a:tc>
                  <a:txBody>
                    <a:bodyPr/>
                    <a:lstStyle/>
                    <a:p>
                      <a:r>
                        <a:rPr lang="en-US" sz="1400" b="1" dirty="0"/>
                        <a:t>First edit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To filter out data not relevant to 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26701"/>
                  </a:ext>
                </a:extLst>
              </a:tr>
            </a:tbl>
          </a:graphicData>
        </a:graphic>
      </p:graphicFrame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2EAC305-7439-4B4B-BE1A-762DB0D8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884715"/>
            <a:ext cx="4500253" cy="17376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E645AC-3CF2-470B-90A4-4F3E9EC731F6}"/>
                  </a:ext>
                </a:extLst>
              </p:cNvPr>
              <p:cNvSpPr txBox="1"/>
              <p:nvPr/>
            </p:nvSpPr>
            <p:spPr>
              <a:xfrm>
                <a:off x="-561975" y="5617024"/>
                <a:ext cx="6959599" cy="4150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en-US" sz="13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300" b="1" i="1" smtClean="0">
                              <a:latin typeface="Cambria Math" panose="02040503050406030204" pitchFamily="18" charset="0"/>
                            </a:rPr>
                            <m:t>𝑺𝒆𝒄𝒐𝒏𝒅𝒔</m:t>
                          </m:r>
                          <m:r>
                            <a:rPr lang="en-US" sz="13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300" b="1" i="1" smtClean="0">
                              <a:latin typeface="Cambria Math" panose="02040503050406030204" pitchFamily="18" charset="0"/>
                            </a:rPr>
                            <m:t>𝒕𝒐</m:t>
                          </m:r>
                          <m:r>
                            <a:rPr lang="en-US" sz="13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300" b="1" i="1" smtClean="0">
                              <a:latin typeface="Cambria Math" panose="02040503050406030204" pitchFamily="18" charset="0"/>
                            </a:rPr>
                            <m:t>𝒓𝒆𝒗𝒆𝒓𝒕</m:t>
                          </m:r>
                        </m:num>
                        <m:den>
                          <m:r>
                            <a:rPr lang="en-US" sz="13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en-US" sz="13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300" b="1" i="1" smtClean="0">
                              <a:latin typeface="Cambria Math" panose="02040503050406030204" pitchFamily="18" charset="0"/>
                            </a:rPr>
                            <m:t>𝒑𝒂𝒈𝒆</m:t>
                          </m:r>
                          <m:r>
                            <a:rPr lang="en-US" sz="13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300" b="1" i="1" smtClean="0">
                              <a:latin typeface="Cambria Math" panose="02040503050406030204" pitchFamily="18" charset="0"/>
                            </a:rPr>
                            <m:t>𝒓𝒆𝒗𝒊𝒔𝒊𝒐𝒏</m:t>
                          </m:r>
                          <m:r>
                            <a:rPr lang="en-US" sz="13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300" b="1" i="1" smtClean="0">
                              <a:latin typeface="Cambria Math" panose="02040503050406030204" pitchFamily="18" charset="0"/>
                            </a:rPr>
                            <m:t>𝒄𝒐𝒖𝒏𝒕</m:t>
                          </m:r>
                        </m:den>
                      </m:f>
                      <m:r>
                        <a:rPr lang="en-US" sz="1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𝒅𝒂𝒚</m:t>
                          </m:r>
                        </m:num>
                        <m:den>
                          <m:r>
                            <a:rPr lang="en-US" sz="1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𝟖𝟔𝟒𝟎𝟎</m:t>
                          </m:r>
                          <m:r>
                            <a:rPr lang="en-US" sz="1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𝒔𝒆𝒄𝒐𝒏𝒅𝒔</m:t>
                          </m:r>
                        </m:den>
                      </m:f>
                      <m:r>
                        <a:rPr lang="en-US" sz="1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𝒂𝒗𝒆𝒓𝒂𝒈𝒆</m:t>
                          </m:r>
                          <m:r>
                            <a:rPr lang="en-US" sz="1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𝒗𝒊𝒆𝒘𝒔</m:t>
                          </m:r>
                        </m:num>
                        <m:den>
                          <m:r>
                            <a:rPr lang="en-US" sz="1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𝒅𝒂𝒚</m:t>
                          </m:r>
                        </m:den>
                      </m:f>
                      <m:r>
                        <a:rPr lang="en-US" sz="1300" b="1" dirty="0"/>
                        <m:t>=</m:t>
                      </m:r>
                      <m:f>
                        <m:fPr>
                          <m:ctrlPr>
                            <a:rPr lang="en-US" sz="13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1" i="1" dirty="0" smtClean="0">
                              <a:latin typeface="Cambria Math" panose="02040503050406030204" pitchFamily="18" charset="0"/>
                            </a:rPr>
                            <m:t>𝑽𝒊𝒆𝒘𝒔</m:t>
                          </m:r>
                        </m:num>
                        <m:den>
                          <m:r>
                            <a:rPr lang="en-US" sz="13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3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300" b="1" i="1" dirty="0" smtClean="0">
                              <a:latin typeface="Cambria Math" panose="02040503050406030204" pitchFamily="18" charset="0"/>
                            </a:rPr>
                            <m:t>𝑷𝒂𝒈𝒆</m:t>
                          </m:r>
                        </m:den>
                      </m:f>
                    </m:oMath>
                  </m:oMathPara>
                </a14:m>
                <a:endParaRPr lang="en-US" sz="13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E645AC-3CF2-470B-90A4-4F3E9EC73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1975" y="5617024"/>
                <a:ext cx="6959599" cy="415050"/>
              </a:xfrm>
              <a:prstGeom prst="rect">
                <a:avLst/>
              </a:prstGeom>
              <a:blipFill>
                <a:blip r:embed="rId3"/>
                <a:stretch>
                  <a:fillRect t="-579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E1BA6D1-B112-47D7-A179-C23B4CB7C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2908129"/>
            <a:ext cx="3662062" cy="1142873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3F32A729-DBBF-49DD-B897-DB463F218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4532665"/>
            <a:ext cx="3270652" cy="618998"/>
          </a:xfrm>
          <a:prstGeom prst="rect">
            <a:avLst/>
          </a:prstGeom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01246719-AC58-4037-9C19-C80746AC80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5407671"/>
            <a:ext cx="4895850" cy="833755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99E1998-74C9-4710-BB57-7CF0E6286E5C}"/>
              </a:ext>
            </a:extLst>
          </p:cNvPr>
          <p:cNvCxnSpPr>
            <a:stCxn id="3" idx="1"/>
            <a:endCxn id="17" idx="1"/>
          </p:cNvCxnSpPr>
          <p:nvPr/>
        </p:nvCxnSpPr>
        <p:spPr>
          <a:xfrm rot="10800000" flipV="1">
            <a:off x="6515100" y="1753562"/>
            <a:ext cx="12700" cy="1726003"/>
          </a:xfrm>
          <a:prstGeom prst="curvedConnector3">
            <a:avLst>
              <a:gd name="adj1" fmla="val 5250000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6C92CB0-F201-4317-83ED-D730ADC5C993}"/>
              </a:ext>
            </a:extLst>
          </p:cNvPr>
          <p:cNvCxnSpPr>
            <a:cxnSpLocks/>
            <a:stCxn id="17" idx="1"/>
            <a:endCxn id="19" idx="1"/>
          </p:cNvCxnSpPr>
          <p:nvPr/>
        </p:nvCxnSpPr>
        <p:spPr>
          <a:xfrm rot="10800000" flipV="1">
            <a:off x="6515100" y="3479566"/>
            <a:ext cx="12700" cy="1362598"/>
          </a:xfrm>
          <a:prstGeom prst="curvedConnector3">
            <a:avLst>
              <a:gd name="adj1" fmla="val 480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CD20891-E7C8-4923-8020-21D925EFB49F}"/>
              </a:ext>
            </a:extLst>
          </p:cNvPr>
          <p:cNvCxnSpPr>
            <a:cxnSpLocks/>
            <a:stCxn id="19" idx="1"/>
            <a:endCxn id="25" idx="1"/>
          </p:cNvCxnSpPr>
          <p:nvPr/>
        </p:nvCxnSpPr>
        <p:spPr>
          <a:xfrm rot="10800000" flipV="1">
            <a:off x="6515100" y="4842163"/>
            <a:ext cx="12700" cy="982385"/>
          </a:xfrm>
          <a:prstGeom prst="curvedConnector3">
            <a:avLst>
              <a:gd name="adj1" fmla="val 4275000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86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7650EA-ECED-4C59-9B4D-1AC100221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262890"/>
            <a:ext cx="11572240" cy="833755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Question 6: Amount of times coronavirus searched by domains on 04/05/20 (TOP 15)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BC65DC-2E57-4A49-9E2A-A6CFCCE974B5}"/>
              </a:ext>
            </a:extLst>
          </p:cNvPr>
          <p:cNvSpPr/>
          <p:nvPr/>
        </p:nvSpPr>
        <p:spPr>
          <a:xfrm>
            <a:off x="7115175" y="1096645"/>
            <a:ext cx="4362450" cy="4464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PAGE VIEWS ON 04/05/20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9DBFEF-8205-4C29-A1F5-1F07DFD3A34A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9296400" y="1543050"/>
            <a:ext cx="0" cy="4533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C13DA59-EE29-4669-B738-0099B03D5DCA}"/>
              </a:ext>
            </a:extLst>
          </p:cNvPr>
          <p:cNvSpPr/>
          <p:nvPr/>
        </p:nvSpPr>
        <p:spPr>
          <a:xfrm>
            <a:off x="7115175" y="1996440"/>
            <a:ext cx="4362450" cy="7607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FILTER FOR COVID-19 searches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Then Sum, Group by, &amp; Order by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D60A40-BACF-41B2-A92F-1B63EED46C8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296400" y="2757170"/>
            <a:ext cx="0" cy="3727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9712727-6B63-487D-95C5-10C5EDC10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014" y="3129915"/>
            <a:ext cx="3152772" cy="3417570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E8A6D54-6586-4D50-BE3F-FB2352A71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7" y="1857375"/>
            <a:ext cx="6581764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0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EE437F-DD56-4329-ACE8-952BF949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8826"/>
            <a:ext cx="10515600" cy="22050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QUESTIONS?</a:t>
            </a:r>
            <a:br>
              <a:rPr lang="en-US" dirty="0"/>
            </a:br>
            <a:r>
              <a:rPr lang="en-US" dirty="0"/>
              <a:t>https://github.com/Riztech16/Project1_Revature</a:t>
            </a:r>
          </a:p>
        </p:txBody>
      </p:sp>
    </p:spTree>
    <p:extLst>
      <p:ext uri="{BB962C8B-B14F-4D97-AF65-F5344CB8AC3E}">
        <p14:creationId xmlns:p14="http://schemas.microsoft.com/office/powerpoint/2010/main" val="16237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303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Aldhabi</vt:lpstr>
      <vt:lpstr>Arial</vt:lpstr>
      <vt:lpstr>Calibri</vt:lpstr>
      <vt:lpstr>Calibri Light</vt:lpstr>
      <vt:lpstr>Cambria Math</vt:lpstr>
      <vt:lpstr>Office Theme</vt:lpstr>
      <vt:lpstr>WIKIPEDIA DATASET ANALYSIS USING HIVE</vt:lpstr>
      <vt:lpstr>Question 1: English Wikipedia article that received largest traffic on 10/20/2020</vt:lpstr>
      <vt:lpstr>Question 2: English Wikipedia article that has the largest fraction of its readers follow an internal link to another Wikipedia article</vt:lpstr>
      <vt:lpstr>Question 3: English Wikipedia article starting with Hotel California that has the largest fraction of its readers follow an internal link to another Wikipedia article</vt:lpstr>
      <vt:lpstr>Question 4: English Wikipedia article that is relatively more popular in United Kingdom. Find the same for the US and Australia.</vt:lpstr>
      <vt:lpstr>Question 5: Average views for vandalized Wikipedia page before the offending edit is reversed</vt:lpstr>
      <vt:lpstr>Question 6: Amount of times coronavirus searched by domains on 04/05/20 (TOP 15)</vt:lpstr>
      <vt:lpstr>THANK YOU! QUESTIONS? https://github.com/Riztech16/Project1_Revature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WIKIPEDIA DATASET ANALYSIS USING HIVE</dc:title>
  <dc:creator>Syed Rizvi</dc:creator>
  <cp:lastModifiedBy>Syed Rizvi</cp:lastModifiedBy>
  <cp:revision>44</cp:revision>
  <dcterms:created xsi:type="dcterms:W3CDTF">2020-11-05T17:45:41Z</dcterms:created>
  <dcterms:modified xsi:type="dcterms:W3CDTF">2020-11-26T15:03:48Z</dcterms:modified>
</cp:coreProperties>
</file>