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9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2" r:id="rId25"/>
    <p:sldId id="290" r:id="rId26"/>
    <p:sldId id="292" r:id="rId27"/>
    <p:sldId id="284" r:id="rId28"/>
    <p:sldId id="285" r:id="rId29"/>
    <p:sldId id="286" r:id="rId30"/>
    <p:sldId id="293" r:id="rId31"/>
    <p:sldId id="294" r:id="rId32"/>
    <p:sldId id="295" r:id="rId33"/>
    <p:sldId id="287" r:id="rId34"/>
    <p:sldId id="288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240" cy="56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240" cy="802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BA5412F-8771-4301-BE3C-40E4E54AF7F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17F3927-BAE7-4D2D-8C62-0589C0324FB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2B6AEC-45D8-4029-AE4B-1A5675813F3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000" cy="1159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480" cy="585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000" cy="468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F2B420-623D-4109-AD0B-B609E0DE3B0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title style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3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F7D2D6-C0DE-4551-BAEB-9C9EB91F796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DB6E44E-7D93-4C66-B7E0-8249E2139A2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240" cy="5849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7760" cy="58492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6D29E1F-5419-4708-B49A-04150C34907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Click to edit Master title style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algn="just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10"/>
          </p:nvPr>
        </p:nvSpPr>
        <p:spPr>
          <a:xfrm>
            <a:off x="1066680" y="6356520"/>
            <a:ext cx="3045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11"/>
          </p:nvPr>
        </p:nvSpPr>
        <p:spPr>
          <a:xfrm>
            <a:off x="8077320" y="6369120"/>
            <a:ext cx="3787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6E1AFAC-21DC-49D6-B7B8-6E7332106FAA}" type="slidenum">
              <a: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" name="Picture 6" descr="logo.png"/>
          <p:cNvPicPr/>
          <p:nvPr/>
        </p:nvPicPr>
        <p:blipFill>
          <a:blip r:embed="rId2"/>
          <a:stretch/>
        </p:blipFill>
        <p:spPr>
          <a:xfrm>
            <a:off x="533520" y="6236640"/>
            <a:ext cx="505080" cy="52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Footer Placeholder 4"/>
          <p:cNvSpPr/>
          <p:nvPr/>
        </p:nvSpPr>
        <p:spPr>
          <a:xfrm>
            <a:off x="7555680" y="6363360"/>
            <a:ext cx="68364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Slides: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Footer Placeholder 4"/>
          <p:cNvSpPr/>
          <p:nvPr/>
        </p:nvSpPr>
        <p:spPr>
          <a:xfrm>
            <a:off x="8305920" y="6364080"/>
            <a:ext cx="52704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/ 20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Straight Connector 9"/>
          <p:cNvCxnSpPr/>
          <p:nvPr/>
        </p:nvCxnSpPr>
        <p:spPr>
          <a:xfrm>
            <a:off x="457200" y="6126120"/>
            <a:ext cx="8231760" cy="2160"/>
          </a:xfrm>
          <a:prstGeom prst="straightConnector1">
            <a:avLst/>
          </a:prstGeom>
          <a:ln w="22225">
            <a:solidFill>
              <a:srgbClr val="C0504D"/>
            </a:solidFill>
            <a:prstDash val="dash"/>
            <a:round/>
          </a:ln>
        </p:spPr>
      </p:cxnSp>
      <p:cxnSp>
        <p:nvCxnSpPr>
          <p:cNvPr id="24" name="Straight Connector 10"/>
          <p:cNvCxnSpPr/>
          <p:nvPr/>
        </p:nvCxnSpPr>
        <p:spPr>
          <a:xfrm>
            <a:off x="457200" y="1066680"/>
            <a:ext cx="8231760" cy="2160"/>
          </a:xfrm>
          <a:prstGeom prst="straightConnector1">
            <a:avLst/>
          </a:prstGeom>
          <a:ln w="22225">
            <a:solidFill>
              <a:srgbClr val="C0504D"/>
            </a:solidFill>
            <a:rou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Click to edit Master title style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algn="just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2"/>
          </p:nvPr>
        </p:nvSpPr>
        <p:spPr>
          <a:xfrm>
            <a:off x="1066680" y="6356520"/>
            <a:ext cx="3045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3"/>
          </p:nvPr>
        </p:nvSpPr>
        <p:spPr>
          <a:xfrm>
            <a:off x="8077320" y="6369120"/>
            <a:ext cx="3787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5D4C4EA-5043-478F-B943-BE303466A135}" type="slidenum">
              <a:rPr lang="en-US" sz="1200" b="0" u="none" strike="noStrik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" name="Picture 6" descr="logo.png"/>
          <p:cNvPicPr/>
          <p:nvPr/>
        </p:nvPicPr>
        <p:blipFill>
          <a:blip r:embed="rId2"/>
          <a:stretch/>
        </p:blipFill>
        <p:spPr>
          <a:xfrm>
            <a:off x="533520" y="6236640"/>
            <a:ext cx="505080" cy="52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Footer Placeholder 4"/>
          <p:cNvSpPr/>
          <p:nvPr/>
        </p:nvSpPr>
        <p:spPr>
          <a:xfrm>
            <a:off x="7555680" y="6363360"/>
            <a:ext cx="68364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Slides: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Footer Placeholder 4"/>
          <p:cNvSpPr/>
          <p:nvPr/>
        </p:nvSpPr>
        <p:spPr>
          <a:xfrm>
            <a:off x="8305920" y="6364080"/>
            <a:ext cx="527040" cy="36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/ 20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2" name="Straight Connector 9"/>
          <p:cNvCxnSpPr/>
          <p:nvPr/>
        </p:nvCxnSpPr>
        <p:spPr>
          <a:xfrm>
            <a:off x="457200" y="6126120"/>
            <a:ext cx="8231760" cy="2160"/>
          </a:xfrm>
          <a:prstGeom prst="straightConnector1">
            <a:avLst/>
          </a:prstGeom>
          <a:ln w="22225">
            <a:solidFill>
              <a:srgbClr val="C0504D"/>
            </a:solidFill>
            <a:prstDash val="dash"/>
            <a:round/>
          </a:ln>
        </p:spPr>
      </p:cxnSp>
      <p:cxnSp>
        <p:nvCxnSpPr>
          <p:cNvPr id="33" name="Straight Connector 10"/>
          <p:cNvCxnSpPr/>
          <p:nvPr/>
        </p:nvCxnSpPr>
        <p:spPr>
          <a:xfrm>
            <a:off x="457200" y="1066680"/>
            <a:ext cx="8231760" cy="2160"/>
          </a:xfrm>
          <a:prstGeom prst="straightConnector1">
            <a:avLst/>
          </a:prstGeom>
          <a:ln w="22225">
            <a:solidFill>
              <a:srgbClr val="C0504D"/>
            </a:solidFill>
            <a:round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7440" cy="5027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title style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44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240" cy="1360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240" cy="1497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E5AC269-0318-4E7B-A8E4-C5CEA8B7155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6320" cy="452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8046602-DF0E-4FFA-BDBC-E51619261FE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12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120" cy="394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560" cy="63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560" cy="3949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2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 idx="2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 idx="2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06B55B2-A8A5-4B78-BAD8-F013A88BA99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51120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dirty="0">
                <a:solidFill>
                  <a:schemeClr val="accent2"/>
                </a:solidFill>
                <a:latin typeface="Bookman Old Style"/>
              </a:rPr>
              <a:t>Restaurant Website System</a:t>
            </a:r>
            <a:endParaRPr lang="en-IN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371600" y="3775321"/>
            <a:ext cx="6398640" cy="220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700" b="1" dirty="0">
                <a:solidFill>
                  <a:schemeClr val="dk1"/>
                </a:solidFill>
                <a:latin typeface="Bookman Old Style"/>
              </a:rPr>
              <a:t>RIZVANA K A</a:t>
            </a:r>
            <a:r>
              <a:rPr lang="en-US" sz="1700" b="1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   </a:t>
            </a:r>
            <a:endParaRPr lang="en-IN" sz="17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700" b="1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(MES24MCA-2045)</a:t>
            </a:r>
            <a:endParaRPr lang="en-IN" sz="17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IN" sz="17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Department of Computer Applications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MES College of Engineering, </a:t>
            </a:r>
            <a:r>
              <a:rPr lang="en-US" sz="1500" b="1" u="none" strike="noStrike" dirty="0" err="1">
                <a:solidFill>
                  <a:schemeClr val="dk1"/>
                </a:solidFill>
                <a:effectLst/>
                <a:uFillTx/>
                <a:latin typeface="Bookman Old Style"/>
              </a:rPr>
              <a:t>Kuttippuram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20-08-2025</a:t>
            </a:r>
            <a:endParaRPr lang="en-IN" sz="1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Picture 3" descr="logo.png"/>
          <p:cNvPicPr/>
          <p:nvPr/>
        </p:nvPicPr>
        <p:blipFill>
          <a:blip r:embed="rId2"/>
          <a:stretch/>
        </p:blipFill>
        <p:spPr>
          <a:xfrm>
            <a:off x="3843360" y="2000160"/>
            <a:ext cx="1455480" cy="1503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342900" indent="-342900">
              <a:buAutoNum type="arabicPeriod"/>
            </a:pPr>
            <a:r>
              <a:rPr lang="en-GB" sz="1800" dirty="0">
                <a:latin typeface="Bookman Old Style" panose="02050604050505020204" pitchFamily="18" charset="0"/>
              </a:rPr>
              <a:t>User Module</a:t>
            </a:r>
          </a:p>
          <a:p>
            <a:pPr marL="342900" indent="-342900">
              <a:buAutoNum type="arabicPeriod"/>
            </a:pPr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User Registration/Login: Allows customers to securely create accounts and access the system.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Profile Management: Users can update personal details and preferences.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Menu Browsing: Customers can view menu items, categories, prices, and specials.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Order &amp; Reservation Access: Users can place orders, book tables, and check their status.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Notification System: Customers receive alerts for order confirmations, reservation updates, or cancellations.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Transaction History: Users can view past orders, reservations, and payment details.</a:t>
            </a: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0" u="none" strike="noStrike" dirty="0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 dirty="0"/>
            </a:b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83534"/>
            <a:ext cx="8227440" cy="41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r>
              <a:rPr lang="en-GB" sz="1800" dirty="0">
                <a:latin typeface="Bookman Old Style" panose="02050604050505020204" pitchFamily="18" charset="0"/>
              </a:rPr>
              <a:t>2. Menu Module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Menu Display</a:t>
            </a:r>
            <a:r>
              <a:rPr lang="en-GB" sz="1800" b="1" dirty="0">
                <a:latin typeface="Bookman Old Style" panose="02050604050505020204" pitchFamily="18" charset="0"/>
              </a:rPr>
              <a:t>:</a:t>
            </a:r>
            <a:r>
              <a:rPr lang="en-GB" sz="1800" dirty="0">
                <a:latin typeface="Bookman Old Style" panose="02050604050505020204" pitchFamily="18" charset="0"/>
              </a:rPr>
              <a:t> Shows food categories, items, prices, and images.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Special</a:t>
            </a:r>
            <a:r>
              <a:rPr lang="en-GB" sz="1800" b="1" dirty="0">
                <a:latin typeface="Bookman Old Style" panose="02050604050505020204" pitchFamily="18" charset="0"/>
              </a:rPr>
              <a:t> </a:t>
            </a:r>
            <a:r>
              <a:rPr lang="en-GB" sz="1800" dirty="0">
                <a:latin typeface="Bookman Old Style" panose="02050604050505020204" pitchFamily="18" charset="0"/>
              </a:rPr>
              <a:t>Dishes: Highlights today’s specials and signature dishes.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Search &amp; Filter: Allows customers to search by dish type, price, or category.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Admin Control: Admin can add, edit, or delete menu items.</a:t>
            </a: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GB" sz="1800" dirty="0">
                <a:latin typeface="Bookman Old Style" panose="02050604050505020204" pitchFamily="18" charset="0"/>
              </a:rPr>
              <a:t>3. Order Module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Cart &amp; Checkout: Customers can add items to the cart and place orders.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Order Processing: Tracks order from placement to confirmation and completion.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Payment Handling: Supports cash-on-delivery or integration with payment gateways.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Order History: Customers can view past and ongoing orders.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Admin Oversight: Admin can update order status (Pending, Preparing, Delivered).</a:t>
            </a: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GB" sz="1800" dirty="0">
                <a:latin typeface="Bookman Old Style" panose="02050604050505020204" pitchFamily="18" charset="0"/>
              </a:rPr>
              <a:t>4. Reservation Module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Table Booking: Customers can book tables with date, time, and party size.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Reservation Management: Users can cancel or reschedule bookings.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Confirmation System: Provides instant booking confirmations.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Admin Oversight: Admin can approve, reject, or manage table availability.</a:t>
            </a: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7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3200" b="0" u="none" strike="noStrike" dirty="0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 dirty="0"/>
            </a:b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r>
              <a:rPr lang="en-GB" sz="1800" dirty="0">
                <a:latin typeface="Bookman Old Style" panose="02050604050505020204" pitchFamily="18" charset="0"/>
              </a:rPr>
              <a:t>5. Admin Module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User &amp; Menu Management: Admin can add, edit, or block users and update menu items.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Order &amp; Reservation Oversight: Admin monitors orders and reservations for smooth flow.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Report Generation: Creates reports on sales, reservations, and customer feedback.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Communication Management: Sends announcements, offers, and updates to customers.</a:t>
            </a:r>
          </a:p>
          <a:p>
            <a:endParaRPr lang="en-GB" sz="18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Bookman Old Style" panose="02050604050505020204" pitchFamily="18" charset="0"/>
              </a:rPr>
              <a:t>System Monitoring: Ensures system security, performance, and smooth operation.</a:t>
            </a: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DEVELOPING ENVIRONMENT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07B45E-C9CE-4031-BF64-272D93C8271F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200" y="1305341"/>
            <a:ext cx="64967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Operating System: Windows / 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Front-End: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Back-End: PHP (Laravel) / Python (Django)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Database: MySQL /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Framework: Bootstrap / Laravel /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IDE / Code Editor: Visual Studio Code, Sublime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Web Server: XAMPP / Apache / Firebase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Version Control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Git / GitHub for collaboration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SPRINT BACKLOG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9" name="Google Shape;409;p32"/>
          <p:cNvGraphicFramePr/>
          <p:nvPr>
            <p:extLst>
              <p:ext uri="{D42A27DB-BD31-4B8C-83A1-F6EECF244321}">
                <p14:modId xmlns:p14="http://schemas.microsoft.com/office/powerpoint/2010/main" val="3443121020"/>
              </p:ext>
            </p:extLst>
          </p:nvPr>
        </p:nvGraphicFramePr>
        <p:xfrm>
          <a:off x="458280" y="1308600"/>
          <a:ext cx="8226360" cy="4471920"/>
        </p:xfrm>
        <a:graphic>
          <a:graphicData uri="http://schemas.openxmlformats.org/drawingml/2006/table">
            <a:tbl>
              <a:tblPr/>
              <a:tblGrid>
                <a:gridCol w="8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0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Backlog tem 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 And Completion Date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Original Estimation in Hours 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2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6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7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8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9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10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200">
                <a:tc grid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1</a:t>
                      </a:r>
                      <a:endParaRPr lang="en-IN" sz="13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Project initializatio</a:t>
                      </a:r>
                      <a:r>
                        <a:rPr lang="en-I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16/08/2025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 registration/</a:t>
                      </a: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Login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18/08/2025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Database Schema Design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20/8/2025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200">
                <a:tc grid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2</a:t>
                      </a:r>
                      <a:endParaRPr lang="en-IN" sz="13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0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Men</a:t>
                      </a:r>
                      <a:r>
                        <a:rPr lang="en-I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 module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27/08/2025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0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</a:t>
                      </a:r>
                      <a:r>
                        <a:rPr lang="en" sz="10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rder placement</a:t>
                      </a:r>
                      <a:endParaRPr lang="en-IN" sz="10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31/08/2025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0" name="TextBox 6"/>
          <p:cNvSpPr/>
          <p:nvPr/>
        </p:nvSpPr>
        <p:spPr>
          <a:xfrm>
            <a:off x="609480" y="5596920"/>
            <a:ext cx="78465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SPRINT BACKLOG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TextBox 1"/>
          <p:cNvSpPr/>
          <p:nvPr/>
        </p:nvSpPr>
        <p:spPr>
          <a:xfrm>
            <a:off x="609480" y="5650560"/>
            <a:ext cx="7846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8" name="Google Shape;417;p 1"/>
          <p:cNvGraphicFramePr/>
          <p:nvPr>
            <p:extLst>
              <p:ext uri="{D42A27DB-BD31-4B8C-83A1-F6EECF244321}">
                <p14:modId xmlns:p14="http://schemas.microsoft.com/office/powerpoint/2010/main" val="918250165"/>
              </p:ext>
            </p:extLst>
          </p:nvPr>
        </p:nvGraphicFramePr>
        <p:xfrm>
          <a:off x="494357" y="1140840"/>
          <a:ext cx="8153125" cy="4881877"/>
        </p:xfrm>
        <a:graphic>
          <a:graphicData uri="http://schemas.openxmlformats.org/drawingml/2006/table">
            <a:tbl>
              <a:tblPr/>
              <a:tblGrid>
                <a:gridCol w="827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7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83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11621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Backlog tem 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 And Completion Date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Original Estimation in Hours 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2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6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7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8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9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10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61">
                <a:tc grid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3</a:t>
                      </a:r>
                      <a:endParaRPr lang="en-IN" sz="13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8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" sz="105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Reservation System</a:t>
                      </a:r>
                      <a:endParaRPr lang="en-IN" sz="105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25/09/2025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" sz="105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Review &amp; feedback</a:t>
                      </a:r>
                      <a:endParaRPr lang="en-IN" sz="105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30/09/2025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61">
                <a:tc grid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4</a:t>
                      </a:r>
                      <a:endParaRPr lang="en-IN" sz="13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6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" sz="105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A</a:t>
                      </a:r>
                      <a:r>
                        <a:rPr lang="en-IN" sz="1050" b="0" u="none" strike="noStrike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dmin</a:t>
                      </a:r>
                      <a:r>
                        <a:rPr lang="en-IN" sz="105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 Dashboard</a:t>
                      </a:r>
                      <a:endParaRPr lang="en-IN" sz="105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06/10/2025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" sz="105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Reports &amp; Analytics</a:t>
                      </a:r>
                      <a:endParaRPr lang="en-IN" sz="105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12/10/2025</a:t>
                      </a:r>
                      <a:endParaRPr lang="en-IN" sz="10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165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TOTAL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u="none" strike="noStrik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u="none" strike="noStrike" dirty="0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1" name="Google Shape;374;p27"/>
          <p:cNvGraphicFramePr/>
          <p:nvPr>
            <p:extLst>
              <p:ext uri="{D42A27DB-BD31-4B8C-83A1-F6EECF244321}">
                <p14:modId xmlns:p14="http://schemas.microsoft.com/office/powerpoint/2010/main" val="1818414896"/>
              </p:ext>
            </p:extLst>
          </p:nvPr>
        </p:nvGraphicFramePr>
        <p:xfrm>
          <a:off x="519480" y="1172930"/>
          <a:ext cx="8165160" cy="4747320"/>
        </p:xfrm>
        <a:graphic>
          <a:graphicData uri="http://schemas.openxmlformats.org/drawingml/2006/table">
            <a:tbl>
              <a:tblPr/>
              <a:tblGrid>
                <a:gridCol w="16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60">
                <a:tc>
                  <a:txBody>
                    <a:bodyPr/>
                    <a:lstStyle/>
                    <a:p>
                      <a:r>
                        <a:rPr lang="en-IN" b="1"/>
                        <a:t>ID</a:t>
                      </a:r>
                      <a:endParaRPr lang="en-IN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Name</a:t>
                      </a:r>
                      <a:endParaRPr lang="en-IN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Priority</a:t>
                      </a:r>
                      <a:endParaRPr lang="en-IN" dirty="0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Estimate (Hours)</a:t>
                      </a:r>
                      <a:endParaRPr lang="en-IN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 Registration &amp; Login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Progress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Profile Management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Progress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Menu Browsing &amp; Display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Progress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Specials &amp; Signature Dishes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 &amp; Filter Menu Items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TextBox 6"/>
          <p:cNvSpPr/>
          <p:nvPr/>
        </p:nvSpPr>
        <p:spPr>
          <a:xfrm>
            <a:off x="609480" y="5726520"/>
            <a:ext cx="78465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5" name="Google Shape;374;p 1"/>
          <p:cNvGraphicFramePr/>
          <p:nvPr>
            <p:extLst>
              <p:ext uri="{D42A27DB-BD31-4B8C-83A1-F6EECF244321}">
                <p14:modId xmlns:p14="http://schemas.microsoft.com/office/powerpoint/2010/main" val="2907890112"/>
              </p:ext>
            </p:extLst>
          </p:nvPr>
        </p:nvGraphicFramePr>
        <p:xfrm>
          <a:off x="488340" y="1140840"/>
          <a:ext cx="8165160" cy="4921560"/>
        </p:xfrm>
        <a:graphic>
          <a:graphicData uri="http://schemas.openxmlformats.org/drawingml/2006/table">
            <a:tbl>
              <a:tblPr/>
              <a:tblGrid>
                <a:gridCol w="16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lang="en-IN" sz="13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lang="en-IN" sz="11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Placement Module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 (Body)"/>
                        </a:rPr>
                        <a:t>High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 (Body)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In progress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Reservation Module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In progress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Notification System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In progress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History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</a:rPr>
                        <a:t>In progress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Review &amp; Feedback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6" name="TextBox 2"/>
          <p:cNvSpPr/>
          <p:nvPr/>
        </p:nvSpPr>
        <p:spPr>
          <a:xfrm>
            <a:off x="648720" y="5752484"/>
            <a:ext cx="7846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7440" cy="5027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300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PRODUCT OWNER</a:t>
            </a:r>
            <a:br>
              <a:rPr sz="3000" dirty="0"/>
            </a:br>
            <a:br>
              <a:rPr lang="en-IN" sz="3000" dirty="0"/>
            </a:br>
            <a:r>
              <a:rPr lang="en-US" sz="3000" b="1" dirty="0">
                <a:solidFill>
                  <a:schemeClr val="dk1"/>
                </a:solidFill>
                <a:latin typeface="Bookman Old Style"/>
              </a:rPr>
              <a:t>NOWSHAD C V</a:t>
            </a:r>
            <a:br>
              <a:rPr sz="3000" dirty="0"/>
            </a:b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(</a:t>
            </a:r>
            <a:r>
              <a:rPr lang="en-US" sz="3000" dirty="0">
                <a:solidFill>
                  <a:schemeClr val="dk1"/>
                </a:solidFill>
                <a:latin typeface="Bookman Old Style"/>
              </a:rPr>
              <a:t>ASSISTANT PROFESSOR</a:t>
            </a:r>
            <a:r>
              <a:rPr lang="en-US" sz="30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)</a:t>
            </a:r>
            <a:br>
              <a:rPr sz="2000" dirty="0"/>
            </a:b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DEPARTMENT OF COMPUTER APPLICATIONS</a:t>
            </a:r>
            <a:br>
              <a:rPr sz="2000" dirty="0"/>
            </a:b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MES COLLEGE OF ENGINEERING, KUTTIPPURAM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470880" y="1037160"/>
            <a:ext cx="2592720" cy="1680120"/>
            <a:chOff x="470880" y="1037160"/>
            <a:chExt cx="2592720" cy="1680120"/>
          </a:xfrm>
        </p:grpSpPr>
        <p:cxnSp>
          <p:nvCxnSpPr>
            <p:cNvPr id="78" name="Straight Connector 3"/>
            <p:cNvCxnSpPr/>
            <p:nvPr/>
          </p:nvCxnSpPr>
          <p:spPr>
            <a:xfrm>
              <a:off x="470880" y="1037160"/>
              <a:ext cx="2593080" cy="216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  <p:cxnSp>
          <p:nvCxnSpPr>
            <p:cNvPr id="79" name="Straight Connector 4"/>
            <p:cNvCxnSpPr/>
            <p:nvPr/>
          </p:nvCxnSpPr>
          <p:spPr>
            <a:xfrm>
              <a:off x="470880" y="1038960"/>
              <a:ext cx="2160" cy="167868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</p:grpSp>
      <p:grpSp>
        <p:nvGrpSpPr>
          <p:cNvPr id="80" name="Group 6"/>
          <p:cNvGrpSpPr/>
          <p:nvPr/>
        </p:nvGrpSpPr>
        <p:grpSpPr>
          <a:xfrm>
            <a:off x="6019560" y="4343400"/>
            <a:ext cx="2592720" cy="1677960"/>
            <a:chOff x="6019560" y="4343400"/>
            <a:chExt cx="2592720" cy="1677960"/>
          </a:xfrm>
        </p:grpSpPr>
        <p:cxnSp>
          <p:nvCxnSpPr>
            <p:cNvPr id="81" name="Straight Connector 7"/>
            <p:cNvCxnSpPr/>
            <p:nvPr/>
          </p:nvCxnSpPr>
          <p:spPr>
            <a:xfrm>
              <a:off x="6019560" y="6019560"/>
              <a:ext cx="2593080" cy="216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  <p:cxnSp>
          <p:nvCxnSpPr>
            <p:cNvPr id="82" name="Straight Connector 8"/>
            <p:cNvCxnSpPr/>
            <p:nvPr/>
          </p:nvCxnSpPr>
          <p:spPr>
            <a:xfrm>
              <a:off x="8610480" y="4343400"/>
              <a:ext cx="2160" cy="167832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9" name="Google Shape;374;p 2"/>
          <p:cNvGraphicFramePr/>
          <p:nvPr>
            <p:extLst>
              <p:ext uri="{D42A27DB-BD31-4B8C-83A1-F6EECF244321}">
                <p14:modId xmlns:p14="http://schemas.microsoft.com/office/powerpoint/2010/main" val="2752455390"/>
              </p:ext>
            </p:extLst>
          </p:nvPr>
        </p:nvGraphicFramePr>
        <p:xfrm>
          <a:off x="450180" y="1154818"/>
          <a:ext cx="8165160" cy="4647240"/>
        </p:xfrm>
        <a:graphic>
          <a:graphicData uri="http://schemas.openxmlformats.org/drawingml/2006/table">
            <a:tbl>
              <a:tblPr/>
              <a:tblGrid>
                <a:gridCol w="1612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0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lang="en" sz="12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lang="en-IN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3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lang="en-IN" sz="13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1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lang="en-IN" sz="11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11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 Dashboard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 Light" panose="020F0302020204030204" pitchFamily="34" charset="0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 Light" panose="020F0302020204030204" pitchFamily="34" charset="0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12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fr-FR" dirty="0"/>
                        <a:t>Menu Management 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Calibri Light" panose="020F0302020204030204" pitchFamily="34" charset="0"/>
                        </a:rPr>
                        <a:t>Medium</a:t>
                      </a: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13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Reservation Oversight 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 Light" panose="020F0302020204030204" pitchFamily="34" charset="0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Calibri Light" panose="020F0302020204030204" pitchFamily="34" charset="0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14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dirty="0"/>
                        <a:t>Report Generation 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15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System Monitoring &amp; Security</a:t>
                      </a: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Low</a:t>
                      </a: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IN" sz="1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1080" marR="9108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0" name="TextBox 3"/>
          <p:cNvSpPr/>
          <p:nvPr/>
        </p:nvSpPr>
        <p:spPr>
          <a:xfrm>
            <a:off x="609480" y="5726520"/>
            <a:ext cx="7846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Box 7"/>
          <p:cNvSpPr/>
          <p:nvPr/>
        </p:nvSpPr>
        <p:spPr>
          <a:xfrm>
            <a:off x="609480" y="5638680"/>
            <a:ext cx="78465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2E3203-1FEE-47A6-8731-499DD5860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80935"/>
              </p:ext>
            </p:extLst>
          </p:nvPr>
        </p:nvGraphicFramePr>
        <p:xfrm>
          <a:off x="790222" y="1230489"/>
          <a:ext cx="7181251" cy="46284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331">
                  <a:extLst>
                    <a:ext uri="{9D8B030D-6E8A-4147-A177-3AD203B41FA5}">
                      <a16:colId xmlns:a16="http://schemas.microsoft.com/office/drawing/2014/main" val="278169456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2056946587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2745692260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1780029721"/>
                    </a:ext>
                  </a:extLst>
                </a:gridCol>
              </a:tblGrid>
              <a:tr h="925689">
                <a:tc>
                  <a:txBody>
                    <a:bodyPr/>
                    <a:lstStyle/>
                    <a:p>
                      <a:r>
                        <a:rPr lang="en-IN" b="1" dirty="0"/>
                        <a:t>User Story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As a type of User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 want to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So that I can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455399"/>
                  </a:ext>
                </a:extLst>
              </a:tr>
              <a:tr h="9256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Access the system securely with correct username and password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497296"/>
                  </a:ext>
                </a:extLst>
              </a:tr>
              <a:tr h="9256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Manage 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Add, edit, or delete food items, categories, and prices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739970"/>
                  </a:ext>
                </a:extLst>
              </a:tr>
              <a:tr h="9256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Manage Reservations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Approve, reject, or update table bookings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507434"/>
                  </a:ext>
                </a:extLst>
              </a:tr>
              <a:tr h="9256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 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View sales, reservations, and customer feedback for decision making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554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TextBox 8"/>
          <p:cNvSpPr/>
          <p:nvPr/>
        </p:nvSpPr>
        <p:spPr>
          <a:xfrm>
            <a:off x="609480" y="5638680"/>
            <a:ext cx="78465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7EED7D-222B-4C5A-B2AF-23F95E542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33620"/>
              </p:ext>
            </p:extLst>
          </p:nvPr>
        </p:nvGraphicFramePr>
        <p:xfrm>
          <a:off x="609480" y="1230489"/>
          <a:ext cx="8075160" cy="4684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8790">
                  <a:extLst>
                    <a:ext uri="{9D8B030D-6E8A-4147-A177-3AD203B41FA5}">
                      <a16:colId xmlns:a16="http://schemas.microsoft.com/office/drawing/2014/main" val="340363214"/>
                    </a:ext>
                  </a:extLst>
                </a:gridCol>
                <a:gridCol w="2018790">
                  <a:extLst>
                    <a:ext uri="{9D8B030D-6E8A-4147-A177-3AD203B41FA5}">
                      <a16:colId xmlns:a16="http://schemas.microsoft.com/office/drawing/2014/main" val="1779777182"/>
                    </a:ext>
                  </a:extLst>
                </a:gridCol>
                <a:gridCol w="2018790">
                  <a:extLst>
                    <a:ext uri="{9D8B030D-6E8A-4147-A177-3AD203B41FA5}">
                      <a16:colId xmlns:a16="http://schemas.microsoft.com/office/drawing/2014/main" val="3567077958"/>
                    </a:ext>
                  </a:extLst>
                </a:gridCol>
                <a:gridCol w="2018790">
                  <a:extLst>
                    <a:ext uri="{9D8B030D-6E8A-4147-A177-3AD203B41FA5}">
                      <a16:colId xmlns:a16="http://schemas.microsoft.com/office/drawing/2014/main" val="3137048290"/>
                    </a:ext>
                  </a:extLst>
                </a:gridCol>
              </a:tblGrid>
              <a:tr h="936978">
                <a:tc>
                  <a:txBody>
                    <a:bodyPr/>
                    <a:lstStyle/>
                    <a:p>
                      <a:r>
                        <a:rPr lang="en-IN" b="1" dirty="0"/>
                        <a:t>User Story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As a type of User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 want to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So that I can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08061"/>
                  </a:ext>
                </a:extLst>
              </a:tr>
              <a:tr h="9369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Register &amp;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Create an account and access personalized services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646959"/>
                  </a:ext>
                </a:extLst>
              </a:tr>
              <a:tr h="9369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Update 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Maintain personal details and preferences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803628"/>
                  </a:ext>
                </a:extLst>
              </a:tr>
              <a:tr h="9369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Browse 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View menu categories, prices, images, and specials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779351"/>
                  </a:ext>
                </a:extLst>
              </a:tr>
              <a:tr h="9369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Search &amp; Filter Menu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Quickly find dishes by type, price, or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8656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Box 10"/>
          <p:cNvSpPr/>
          <p:nvPr/>
        </p:nvSpPr>
        <p:spPr>
          <a:xfrm>
            <a:off x="609480" y="5638680"/>
            <a:ext cx="7846560" cy="36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FA2FE5-7FED-4BBE-8E35-7AB8F21CB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26316"/>
              </p:ext>
            </p:extLst>
          </p:nvPr>
        </p:nvGraphicFramePr>
        <p:xfrm>
          <a:off x="609479" y="1264356"/>
          <a:ext cx="7846560" cy="4745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1640">
                  <a:extLst>
                    <a:ext uri="{9D8B030D-6E8A-4147-A177-3AD203B41FA5}">
                      <a16:colId xmlns:a16="http://schemas.microsoft.com/office/drawing/2014/main" val="467858499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2316973774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3635711904"/>
                    </a:ext>
                  </a:extLst>
                </a:gridCol>
                <a:gridCol w="1961640">
                  <a:extLst>
                    <a:ext uri="{9D8B030D-6E8A-4147-A177-3AD203B41FA5}">
                      <a16:colId xmlns:a16="http://schemas.microsoft.com/office/drawing/2014/main" val="3014493222"/>
                    </a:ext>
                  </a:extLst>
                </a:gridCol>
              </a:tblGrid>
              <a:tr h="760118">
                <a:tc>
                  <a:txBody>
                    <a:bodyPr/>
                    <a:lstStyle/>
                    <a:p>
                      <a:r>
                        <a:rPr lang="en-IN" b="1" dirty="0"/>
                        <a:t>User Story ID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As a type of User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I want to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So that I can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169988"/>
                  </a:ext>
                </a:extLst>
              </a:tr>
              <a:tr h="760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Place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Order food online for delivery or dine-in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428277"/>
                  </a:ext>
                </a:extLst>
              </a:tr>
              <a:tr h="760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Book a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Reserve seats for a specific date and time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109136"/>
                  </a:ext>
                </a:extLst>
              </a:tr>
              <a:tr h="760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Receive Notifications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Get alerts for order confirmations, reservations, or cancellations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4612"/>
                  </a:ext>
                </a:extLst>
              </a:tr>
              <a:tr h="760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View Transaction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Track past orders, reservations, and payment details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056060"/>
                  </a:ext>
                </a:extLst>
              </a:tr>
              <a:tr h="760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Submit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Share dining experience and rate food/service quality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200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PROJECT PLAN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261091165"/>
              </p:ext>
            </p:extLst>
          </p:nvPr>
        </p:nvGraphicFramePr>
        <p:xfrm>
          <a:off x="457201" y="1241778"/>
          <a:ext cx="8227441" cy="453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9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762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User</a:t>
                      </a:r>
                      <a:r>
                        <a:rPr lang="en-IN" b="1" baseline="0" dirty="0"/>
                        <a:t> Story 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</a:t>
                      </a:r>
                      <a:r>
                        <a:rPr lang="en-IN" b="1" baseline="0" dirty="0"/>
                        <a:t> 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Start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End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Days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1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1/09/25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14/09/25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1/09/25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76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TextBox 5"/>
          <p:cNvSpPr/>
          <p:nvPr/>
        </p:nvSpPr>
        <p:spPr>
          <a:xfrm>
            <a:off x="838080" y="5563800"/>
            <a:ext cx="78465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 dirty="0">
                <a:solidFill>
                  <a:schemeClr val="accent2"/>
                </a:solidFill>
                <a:effectLst/>
                <a:uFillTx/>
                <a:latin typeface="Bookman Old Style"/>
              </a:rPr>
              <a:t>PROJECT PLAN</a:t>
            </a:r>
            <a:endParaRPr lang="en-IN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93852674"/>
              </p:ext>
            </p:extLst>
          </p:nvPr>
        </p:nvGraphicFramePr>
        <p:xfrm>
          <a:off x="457200" y="1308680"/>
          <a:ext cx="7986888" cy="448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1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11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50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User</a:t>
                      </a:r>
                      <a:r>
                        <a:rPr lang="en-IN" b="1" baseline="0" dirty="0"/>
                        <a:t> Story 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Task</a:t>
                      </a:r>
                      <a:r>
                        <a:rPr lang="en-IN" b="1" baseline="0" dirty="0"/>
                        <a:t> 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Start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End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Days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15/09/25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28/09/25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15/09/25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28/09/25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5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3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29/09/25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12/10/25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TextBox 5"/>
          <p:cNvSpPr/>
          <p:nvPr/>
        </p:nvSpPr>
        <p:spPr>
          <a:xfrm>
            <a:off x="838080" y="5563800"/>
            <a:ext cx="78465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accent2"/>
                </a:solidFill>
                <a:latin typeface="Bookman Old Style"/>
              </a:rPr>
              <a:t>PROJECT PLAN</a:t>
            </a:r>
            <a:endParaRPr lang="en-US" sz="3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20305"/>
              </p:ext>
            </p:extLst>
          </p:nvPr>
        </p:nvGraphicFramePr>
        <p:xfrm>
          <a:off x="559598" y="1334728"/>
          <a:ext cx="7728996" cy="4544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81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26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User</a:t>
                      </a:r>
                      <a:r>
                        <a:rPr lang="en-IN" b="1" baseline="0" dirty="0"/>
                        <a:t> Story 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Task</a:t>
                      </a:r>
                      <a:r>
                        <a:rPr lang="en-IN" b="1" baseline="0" dirty="0"/>
                        <a:t> 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Start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End Date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Days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status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29/09/25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Sprint 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8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Sprint 4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84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26/10/25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244080" y="114156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0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TextBox 6"/>
          <p:cNvSpPr/>
          <p:nvPr/>
        </p:nvSpPr>
        <p:spPr>
          <a:xfrm>
            <a:off x="990720" y="5638680"/>
            <a:ext cx="72367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37360" y="2644200"/>
            <a:ext cx="1202400" cy="244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457000" y="2820240"/>
            <a:ext cx="1202400" cy="244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CF8F-DD8B-9297-91DB-C144BE0C1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" y="1663621"/>
            <a:ext cx="8153280" cy="4424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213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1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Box 6"/>
          <p:cNvSpPr/>
          <p:nvPr/>
        </p:nvSpPr>
        <p:spPr>
          <a:xfrm>
            <a:off x="1066680" y="5638680"/>
            <a:ext cx="723672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347F6-F2B2-DB34-A0C2-09690AE2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9" y="1868129"/>
            <a:ext cx="7236720" cy="38542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2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971C6F-D4F7-64F5-B330-1F4DBA037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3" y="1790471"/>
            <a:ext cx="7125694" cy="32770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accent2"/>
                </a:solidFill>
                <a:effectLst/>
                <a:uFillTx/>
                <a:latin typeface="Times New Roman"/>
              </a:rPr>
              <a:t>TABLE OF CONTENTS</a:t>
            </a:r>
            <a:endParaRPr lang="en-IN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Introduction 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Objective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Existing System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Proposed System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Motivation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Functionalities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Module Description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Developing Environment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Sprint Backlog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Product Backlog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User Story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Project Plans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Data Flow Diagrams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7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ER Diagram</a:t>
            </a:r>
            <a:endParaRPr lang="en-IN" sz="17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3ACA4-F8CD-80C5-4E6A-88F53FC8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>
            <a:extLst>
              <a:ext uri="{FF2B5EF4-FFF2-40B4-BE49-F238E27FC236}">
                <a16:creationId xmlns:a16="http://schemas.microsoft.com/office/drawing/2014/main" id="{5823E96A-0008-9E09-4E5F-152F1347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>
            <a:extLst>
              <a:ext uri="{FF2B5EF4-FFF2-40B4-BE49-F238E27FC236}">
                <a16:creationId xmlns:a16="http://schemas.microsoft.com/office/drawing/2014/main" id="{62CC0116-A696-9328-16E2-2843FB09795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3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69D2A-DB43-C9B8-DB94-9A72C5E6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184" y="1667848"/>
            <a:ext cx="6350497" cy="42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B6BE7-5917-12FE-173F-75C6E93E3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>
            <a:extLst>
              <a:ext uri="{FF2B5EF4-FFF2-40B4-BE49-F238E27FC236}">
                <a16:creationId xmlns:a16="http://schemas.microsoft.com/office/drawing/2014/main" id="{58C4B903-E161-16CF-C3B7-05C6920E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>
            <a:extLst>
              <a:ext uri="{FF2B5EF4-FFF2-40B4-BE49-F238E27FC236}">
                <a16:creationId xmlns:a16="http://schemas.microsoft.com/office/drawing/2014/main" id="{9151BD0D-D73B-77BD-6495-268FA8270F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4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956A8-FD51-2671-0227-933EB21A3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3" y="2012051"/>
            <a:ext cx="7125694" cy="3277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7ED82-F565-0CA5-7281-A4895421F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6" y="1704734"/>
            <a:ext cx="771632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05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96FE-4D26-DC2B-D611-12D060BF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>
            <a:extLst>
              <a:ext uri="{FF2B5EF4-FFF2-40B4-BE49-F238E27FC236}">
                <a16:creationId xmlns:a16="http://schemas.microsoft.com/office/drawing/2014/main" id="{8274B030-73B5-2B78-17F4-743F7B5E0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>
            <a:extLst>
              <a:ext uri="{FF2B5EF4-FFF2-40B4-BE49-F238E27FC236}">
                <a16:creationId xmlns:a16="http://schemas.microsoft.com/office/drawing/2014/main" id="{C9BC8219-234D-D75F-59EB-3C48BC693EE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Bookman Old Style"/>
              </a:rPr>
              <a:t>Level 5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D53090-A81C-B7E7-550D-053204191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2005434"/>
            <a:ext cx="7344697" cy="39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6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ER DIAGRAM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2CBDDC-AD62-6B30-1C15-3CF99A9B7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0" y="1307691"/>
            <a:ext cx="8603226" cy="47588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7440" cy="5027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THANK YOU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440" cy="8701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dirty="0">
                <a:solidFill>
                  <a:schemeClr val="accent2"/>
                </a:solidFill>
                <a:latin typeface="Bookman Old Style"/>
              </a:rPr>
              <a:t>RESTAURANT WEBSITE </a:t>
            </a:r>
            <a:r>
              <a:rPr lang="en-IN" sz="3000" dirty="0">
                <a:solidFill>
                  <a:schemeClr val="accent2"/>
                </a:solidFill>
                <a:latin typeface="Bookman Old Style"/>
              </a:rPr>
              <a:t>SYSTEM</a:t>
            </a:r>
            <a:endParaRPr lang="en-IN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E5B66EB4-0BE6-4C61-816E-C8E23A3663B3}"/>
              </a:ext>
            </a:extLst>
          </p:cNvPr>
          <p:cNvSpPr txBox="1">
            <a:spLocks/>
          </p:cNvSpPr>
          <p:nvPr/>
        </p:nvSpPr>
        <p:spPr>
          <a:xfrm>
            <a:off x="457993" y="228600"/>
            <a:ext cx="8227440" cy="8701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dirty="0">
                <a:solidFill>
                  <a:schemeClr val="accent2"/>
                </a:solidFill>
                <a:latin typeface="Bookman Old Style"/>
              </a:rPr>
              <a:t>RESTAURANT WEBSITE </a:t>
            </a:r>
            <a:r>
              <a:rPr lang="en-IN" sz="3000" dirty="0">
                <a:solidFill>
                  <a:schemeClr val="accent2"/>
                </a:solidFill>
                <a:latin typeface="Bookman Old Style"/>
              </a:rPr>
              <a:t>SYSTEM</a:t>
            </a:r>
            <a:endParaRPr lang="en-IN" sz="3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EED72-7B9F-43FE-907D-9EE37658DA77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200" y="1214401"/>
            <a:ext cx="84545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web-based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designed to modernize restaurant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Provides features like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online food ordering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table reservations, and menu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browsing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Includes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login, feedback system, and daily specials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Helps restaurants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showcase dishes, ambiance, and services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attract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Enhances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convenience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and reduces errors in booking and ordering.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OBJECTIVES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7440" cy="49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enhance customer convenience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by reducing reliance on manual               methods like phone calls and walk-ins.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provide a centralized digital platform that allows customers 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browse menus, order food online, and book tables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easily.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improve operational efficiency 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or restaurants by digitalizing bookings, orders, and customer feedback.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showcase the restaurant’s offerings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(food, ambiance, specials) through an attractive and structured online interface.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build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trust and engagement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by offering transparency, real-time updates, and a feedback mechanism.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EXISTING SYSTEM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8152-0CCE-4C63-AFEF-D3C0786341CD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200" y="1389495"/>
            <a:ext cx="774982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Customers rely 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manual/phone bookings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Walk-in orders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and menu browsing only at the restaurant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No proper system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today’s specials or signature dishes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High chance of errors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 taking orders/reservations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Time-consuming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process for both staff and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No digital feedback/review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from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Records maintained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manually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making tracking difficult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Limited customer engagement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low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PROPOSED SYSTEM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1BCFA-39CA-4A6C-B72B-FC162AFE68CD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199" y="1140840"/>
            <a:ext cx="822743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Online platform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menu browsing, orders, and reservations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login/registration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via email or phone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Interactive menu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with images, specials, and signature dishes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Table reservation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with date &amp; time slots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reviews &amp; ratings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improve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Admin dashboard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menu, orders, reservations, and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Centralized database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accurate, fast, and error-free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Enhances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experience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reduces manual effort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MOTIVATIONS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277997-34F9-41C0-A89A-D9DA7BE28610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200" y="1340690"/>
            <a:ext cx="90781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Traditional restaurant operations are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manual and time-consuming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Customers face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delays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in ordering and table booking through phone/walk-ins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Lack of transparency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 specials, pricing, and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Errors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in manual order/reservation handling reduce customer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No proper system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feedback and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Need for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centralized, digital platform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improve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Enhances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convenience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and boosts restaurant’s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service quality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7440" cy="835920"/>
          </a:xfrm>
          <a:prstGeom prst="rect">
            <a:avLst/>
          </a:prstGeom>
          <a:noFill/>
          <a:ln w="2232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u="none" strike="noStrike">
                <a:solidFill>
                  <a:schemeClr val="accent2"/>
                </a:solidFill>
                <a:effectLst/>
                <a:uFillTx/>
                <a:latin typeface="Bookman Old Style"/>
              </a:rPr>
              <a:t>FUNCTIONALITIES</a:t>
            </a:r>
            <a:endParaRPr lang="en-IN" sz="3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DE95D-A352-484F-9FCF-228BE07BD294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457201" y="1160175"/>
            <a:ext cx="822744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User Registration &amp; Login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(via email/phone)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Menu Browsing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with categories, images, specials, and signature dishes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Online Ordering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with cart, checkout, and order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Table Reservation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with date &amp; time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Customer Feedback &amp; Reviews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submission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Admin Dashboard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menu, orders, reservations, and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Reports &amp; Analytics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better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Centralized Database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secure and reliable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1757</Words>
  <Application>Microsoft Office PowerPoint</Application>
  <PresentationFormat>On-screen Show (4:3)</PresentationFormat>
  <Paragraphs>649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Bookman Old Style</vt:lpstr>
      <vt:lpstr>Calibri</vt:lpstr>
      <vt:lpstr>Calibri (Body)</vt:lpstr>
      <vt:lpstr>Calibri Light</vt:lpstr>
      <vt:lpstr>Symbol</vt:lpstr>
      <vt:lpstr>Times New Roman</vt:lpstr>
      <vt:lpstr>Wingdings</vt:lpstr>
      <vt:lpstr>Office Theme</vt:lpstr>
      <vt:lpstr>Restaurant Website System</vt:lpstr>
      <vt:lpstr>PRODUCT OWNER  NOWSHAD C V (ASSISTANT PROFESSOR) DEPARTMENT OF COMPUTER APPLICATIONS MES COLLEGE OF ENGINEERING, KUTTIPPURAM</vt:lpstr>
      <vt:lpstr>TABLE OF CONTENTS</vt:lpstr>
      <vt:lpstr>RESTAURANT WEBSITE SYSTEM</vt:lpstr>
      <vt:lpstr>OBJECTIVES</vt:lpstr>
      <vt:lpstr>EXISTING SYSTEM</vt:lpstr>
      <vt:lpstr>PROPOSED SYSTEM</vt:lpstr>
      <vt:lpstr>MOTIVATIONS</vt:lpstr>
      <vt:lpstr>FUNCTIONALITIES</vt:lpstr>
      <vt:lpstr>MODULE DESCRIPTION </vt:lpstr>
      <vt:lpstr>MODULE DESCRIPTION </vt:lpstr>
      <vt:lpstr>MODULE DESCRIPTION </vt:lpstr>
      <vt:lpstr>MODULE DESCRIPTION </vt:lpstr>
      <vt:lpstr>MODULE DESCRIPTION </vt:lpstr>
      <vt:lpstr>DEVELOPING ENVIRONMENT</vt:lpstr>
      <vt:lpstr>SPRINT BACKLOG</vt:lpstr>
      <vt:lpstr>SPRINT BACKLOG</vt:lpstr>
      <vt:lpstr>PRODUCT BACKLOG</vt:lpstr>
      <vt:lpstr>PRODUCT BACKLOG</vt:lpstr>
      <vt:lpstr>PRODUCT BACKLOG</vt:lpstr>
      <vt:lpstr>USER STORY</vt:lpstr>
      <vt:lpstr>USER STORY</vt:lpstr>
      <vt:lpstr>USER STORY</vt:lpstr>
      <vt:lpstr>PROJECT PLAN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Faculty</dc:creator>
  <dc:description/>
  <cp:lastModifiedBy>nowshija v n</cp:lastModifiedBy>
  <cp:revision>73</cp:revision>
  <dcterms:created xsi:type="dcterms:W3CDTF">2024-09-27T10:56:22Z</dcterms:created>
  <dcterms:modified xsi:type="dcterms:W3CDTF">2025-08-20T17:33:09Z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22</vt:i4>
  </property>
</Properties>
</file>