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81" r:id="rId23"/>
    <p:sldId id="279" r:id="rId24"/>
    <p:sldId id="280" r:id="rId25"/>
    <p:sldId id="257" r:id="rId2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20"/>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2/24/2021</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basl-bd.com/home/executive" TargetMode="External"/><Relationship Id="rId2" Type="http://schemas.openxmlformats.org/officeDocument/2006/relationships/hyperlink" Target="https://www.basl-bd.com/home/bod" TargetMode="External"/><Relationship Id="rId1" Type="http://schemas.openxmlformats.org/officeDocument/2006/relationships/slideLayout" Target="../slideLayouts/slideLayout1.xml"/><Relationship Id="rId4" Type="http://schemas.openxmlformats.org/officeDocument/2006/relationships/hyperlink" Target="https://www.basl-bd.com/home/sstructu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6" name="Rectangle 5"/>
          <p:cNvSpPr/>
          <p:nvPr/>
        </p:nvSpPr>
        <p:spPr>
          <a:xfrm>
            <a:off x="228600" y="1016000"/>
            <a:ext cx="5334000" cy="26797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&lt;		Photo		&gt;</a:t>
            </a:r>
            <a:endParaRPr lang="en-US" dirty="0"/>
          </a:p>
        </p:txBody>
      </p:sp>
      <p:sp>
        <p:nvSpPr>
          <p:cNvPr id="7" name="Rectangle 6"/>
          <p:cNvSpPr/>
          <p:nvPr/>
        </p:nvSpPr>
        <p:spPr>
          <a:xfrm>
            <a:off x="5638800" y="1079500"/>
            <a:ext cx="3124200" cy="2082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6324600" y="1016000"/>
            <a:ext cx="1676400" cy="317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Notice Board</a:t>
            </a:r>
            <a:endParaRPr lang="en-US" dirty="0"/>
          </a:p>
        </p:txBody>
      </p:sp>
      <p:sp>
        <p:nvSpPr>
          <p:cNvPr id="9" name="Rectangle 8"/>
          <p:cNvSpPr/>
          <p:nvPr/>
        </p:nvSpPr>
        <p:spPr>
          <a:xfrm>
            <a:off x="228600" y="3822700"/>
            <a:ext cx="5334000" cy="1473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sz="1400" b="1" dirty="0" smtClean="0"/>
              <a:t>AVIVA Equity Management Limited</a:t>
            </a:r>
            <a:r>
              <a:rPr lang="en-US" sz="1400" dirty="0" smtClean="0"/>
              <a:t> a subsidiary of </a:t>
            </a:r>
            <a:r>
              <a:rPr lang="en-US" sz="1400" b="1" dirty="0" smtClean="0"/>
              <a:t>AVIVA Finance Limited</a:t>
            </a:r>
            <a:r>
              <a:rPr lang="en-US" sz="1400" dirty="0" smtClean="0"/>
              <a:t> is one of the leading brokerage companies in Bangladesh offering full-fledged standard brokerage services for the retail, institutional, NRB, and foreign clients with a dedicated team of skilled professionals having membership at both the Dhaka Stock Exchange </a:t>
            </a:r>
            <a:r>
              <a:rPr lang="en-US" sz="1400" b="1" dirty="0" smtClean="0"/>
              <a:t>(DSE)</a:t>
            </a:r>
            <a:r>
              <a:rPr lang="en-US" sz="1400" dirty="0" smtClean="0"/>
              <a:t> and the Chittagong Stock Exchange </a:t>
            </a:r>
            <a:r>
              <a:rPr lang="en-US" sz="1400" b="1" dirty="0" smtClean="0"/>
              <a:t>(CSE)</a:t>
            </a:r>
            <a:r>
              <a:rPr lang="en-US" sz="1400" dirty="0" smtClean="0"/>
              <a:t>.</a:t>
            </a:r>
            <a:endParaRPr lang="en-US" sz="1400" dirty="0"/>
          </a:p>
        </p:txBody>
      </p:sp>
      <p:sp>
        <p:nvSpPr>
          <p:cNvPr id="11" name="Rectangle 10"/>
          <p:cNvSpPr/>
          <p:nvPr/>
        </p:nvSpPr>
        <p:spPr>
          <a:xfrm>
            <a:off x="5638800" y="3314700"/>
            <a:ext cx="3124200" cy="198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6324600" y="3238500"/>
            <a:ext cx="1676400" cy="2832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Useful Links</a:t>
            </a:r>
            <a:endParaRPr lang="en-US"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itchFamily="34" charset="0"/>
              <a:buChar char="•"/>
            </a:pPr>
            <a:r>
              <a:rPr lang="en-US" sz="1600" dirty="0" smtClean="0">
                <a:solidFill>
                  <a:schemeClr val="tx1"/>
                </a:solidFill>
              </a:rPr>
              <a:t>Trade Execution in Dhaka and Chittagong Stock Exchange Limited</a:t>
            </a:r>
          </a:p>
          <a:p>
            <a:pPr lvl="0">
              <a:buFont typeface="Arial" pitchFamily="34" charset="0"/>
              <a:buChar char="•"/>
            </a:pPr>
            <a:r>
              <a:rPr lang="en-US" sz="1600" dirty="0" smtClean="0">
                <a:solidFill>
                  <a:schemeClr val="tx1"/>
                </a:solidFill>
              </a:rPr>
              <a:t>Appointment of dedicated and skilled sales representative</a:t>
            </a:r>
          </a:p>
          <a:p>
            <a:pPr lvl="0">
              <a:buFont typeface="Arial" pitchFamily="34" charset="0"/>
              <a:buChar char="•"/>
            </a:pPr>
            <a:r>
              <a:rPr lang="en-US" sz="1600" dirty="0" smtClean="0">
                <a:solidFill>
                  <a:schemeClr val="tx1"/>
                </a:solidFill>
              </a:rPr>
              <a:t>Opportunities for trading through different financial instruments</a:t>
            </a:r>
          </a:p>
          <a:p>
            <a:pPr algn="ctr">
              <a:buFont typeface="Arial" pitchFamily="34" charset="0"/>
              <a:buChar char="•"/>
            </a:pPr>
            <a:endParaRPr lang="en-US" sz="16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402336"/>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itchFamily="34" charset="0"/>
              <a:buChar char="•"/>
            </a:pPr>
            <a:r>
              <a:rPr lang="en-US" sz="1400" dirty="0" smtClean="0">
                <a:solidFill>
                  <a:schemeClr val="tx1"/>
                </a:solidFill>
              </a:rPr>
              <a:t>Safe keeping of securities</a:t>
            </a:r>
          </a:p>
          <a:p>
            <a:pPr lvl="0">
              <a:buFont typeface="Arial" pitchFamily="34" charset="0"/>
              <a:buChar char="•"/>
            </a:pPr>
            <a:r>
              <a:rPr lang="en-US" sz="1400" dirty="0" smtClean="0">
                <a:solidFill>
                  <a:schemeClr val="tx1"/>
                </a:solidFill>
              </a:rPr>
              <a:t>Exclusive arrangement for clients to keep their shares in safe custody in our vaults</a:t>
            </a:r>
          </a:p>
          <a:p>
            <a:pPr algn="ctr">
              <a:buFont typeface="Arial" pitchFamily="34" charset="0"/>
              <a:buChar char="•"/>
            </a:pPr>
            <a:endParaRPr lang="en-US" sz="14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itchFamily="34" charset="0"/>
              <a:buChar char="•"/>
            </a:pPr>
            <a:r>
              <a:rPr lang="en-US" sz="1600" dirty="0" smtClean="0">
                <a:solidFill>
                  <a:schemeClr val="tx1"/>
                </a:solidFill>
              </a:rPr>
              <a:t>Beneficial Owner (BO) account opening and maintenance</a:t>
            </a:r>
          </a:p>
          <a:p>
            <a:pPr lvl="0">
              <a:buFont typeface="Arial" pitchFamily="34" charset="0"/>
              <a:buChar char="•"/>
            </a:pPr>
            <a:r>
              <a:rPr lang="en-US" sz="1600" dirty="0" smtClean="0">
                <a:solidFill>
                  <a:schemeClr val="tx1"/>
                </a:solidFill>
              </a:rPr>
              <a:t>Dematerialization – the process of converting physical scripts to script-less shares to the CDBL part of the Company register</a:t>
            </a:r>
          </a:p>
          <a:p>
            <a:pPr lvl="0">
              <a:buFont typeface="Arial" pitchFamily="34" charset="0"/>
              <a:buChar char="•"/>
            </a:pPr>
            <a:r>
              <a:rPr lang="en-US" sz="1600" dirty="0" smtClean="0">
                <a:solidFill>
                  <a:schemeClr val="tx1"/>
                </a:solidFill>
              </a:rPr>
              <a:t>Re-materialization</a:t>
            </a:r>
          </a:p>
          <a:p>
            <a:pPr lvl="0">
              <a:buFont typeface="Arial" pitchFamily="34" charset="0"/>
              <a:buChar char="•"/>
            </a:pPr>
            <a:r>
              <a:rPr lang="en-US" sz="1600" dirty="0" smtClean="0">
                <a:solidFill>
                  <a:schemeClr val="tx1"/>
                </a:solidFill>
              </a:rPr>
              <a:t>Freeze request and release request and suspensions</a:t>
            </a:r>
          </a:p>
          <a:p>
            <a:pPr lvl="0">
              <a:buFont typeface="Arial" pitchFamily="34" charset="0"/>
              <a:buChar char="•"/>
            </a:pPr>
            <a:r>
              <a:rPr lang="en-US" sz="1600" dirty="0" smtClean="0">
                <a:solidFill>
                  <a:schemeClr val="tx1"/>
                </a:solidFill>
              </a:rPr>
              <a:t>Transfers and multiple accounts movement</a:t>
            </a:r>
          </a:p>
          <a:p>
            <a:pPr lvl="0">
              <a:buFont typeface="Arial" pitchFamily="34" charset="0"/>
              <a:buChar char="•"/>
            </a:pPr>
            <a:r>
              <a:rPr lang="en-US" sz="1600" dirty="0" smtClean="0">
                <a:solidFill>
                  <a:schemeClr val="tx1"/>
                </a:solidFill>
              </a:rPr>
              <a:t>Pledging, un-pledging and confiscation</a:t>
            </a:r>
          </a:p>
          <a:p>
            <a:pPr lvl="0">
              <a:buFont typeface="Arial" pitchFamily="34" charset="0"/>
              <a:buChar char="•"/>
            </a:pPr>
            <a:r>
              <a:rPr lang="en-US" sz="1600" dirty="0" smtClean="0">
                <a:solidFill>
                  <a:schemeClr val="tx1"/>
                </a:solidFill>
              </a:rPr>
              <a:t>BO International Securities Identification Number (ISIN) balances and master maintenance inquiry</a:t>
            </a:r>
          </a:p>
          <a:p>
            <a:pPr algn="ctr">
              <a:buFont typeface="Arial" pitchFamily="34" charset="0"/>
              <a:buChar char="•"/>
            </a:pPr>
            <a:endParaRPr lang="en-US" sz="16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itchFamily="34" charset="0"/>
              <a:buChar char="•"/>
            </a:pPr>
            <a:r>
              <a:rPr lang="en-US" sz="1600" dirty="0" smtClean="0">
                <a:solidFill>
                  <a:schemeClr val="tx1"/>
                </a:solidFill>
              </a:rPr>
              <a:t>Individual/Joint Account Opening Form</a:t>
            </a:r>
          </a:p>
          <a:p>
            <a:pPr lvl="0">
              <a:buFont typeface="Arial" pitchFamily="34" charset="0"/>
              <a:buChar char="•"/>
            </a:pPr>
            <a:r>
              <a:rPr lang="en-US" sz="1600" dirty="0" smtClean="0">
                <a:solidFill>
                  <a:schemeClr val="tx1"/>
                </a:solidFill>
              </a:rPr>
              <a:t>Account Opening Form - Institutional Final</a:t>
            </a:r>
          </a:p>
          <a:p>
            <a:pPr lvl="0">
              <a:buFont typeface="Arial" pitchFamily="34" charset="0"/>
              <a:buChar char="•"/>
            </a:pPr>
            <a:r>
              <a:rPr lang="en-US" sz="1600" dirty="0" smtClean="0">
                <a:solidFill>
                  <a:schemeClr val="tx1"/>
                </a:solidFill>
              </a:rPr>
              <a:t>Buy-Sell Order Form</a:t>
            </a:r>
          </a:p>
          <a:p>
            <a:pPr lvl="0">
              <a:buFont typeface="Arial" pitchFamily="34" charset="0"/>
              <a:buChar char="•"/>
            </a:pPr>
            <a:r>
              <a:rPr lang="en-US" sz="1600" dirty="0" smtClean="0">
                <a:solidFill>
                  <a:schemeClr val="tx1"/>
                </a:solidFill>
              </a:rPr>
              <a:t>Check List of Account Opening Form - Foreign Account</a:t>
            </a:r>
          </a:p>
          <a:p>
            <a:pPr lvl="0">
              <a:buFont typeface="Arial" pitchFamily="34" charset="0"/>
              <a:buChar char="•"/>
            </a:pPr>
            <a:r>
              <a:rPr lang="en-US" sz="1600" dirty="0" smtClean="0">
                <a:solidFill>
                  <a:schemeClr val="tx1"/>
                </a:solidFill>
              </a:rPr>
              <a:t>Check List of Account Opening Form - RB &amp; NRB account</a:t>
            </a:r>
          </a:p>
          <a:p>
            <a:pPr lvl="0">
              <a:buFont typeface="Arial" pitchFamily="34" charset="0"/>
              <a:buChar char="•"/>
            </a:pPr>
            <a:r>
              <a:rPr lang="en-US" sz="1600" dirty="0" smtClean="0">
                <a:solidFill>
                  <a:schemeClr val="tx1"/>
                </a:solidFill>
              </a:rPr>
              <a:t>Fund Withdrawal Request Form.</a:t>
            </a:r>
          </a:p>
          <a:p>
            <a:pPr lvl="0">
              <a:buFont typeface="Arial" pitchFamily="34" charset="0"/>
              <a:buChar char="•"/>
            </a:pPr>
            <a:r>
              <a:rPr lang="en-US" sz="1600" dirty="0" smtClean="0">
                <a:solidFill>
                  <a:schemeClr val="tx1"/>
                </a:solidFill>
              </a:rPr>
              <a:t>Registration Form for Electronic Trade Order Management System</a:t>
            </a:r>
          </a:p>
          <a:p>
            <a:pPr algn="ctr">
              <a:buFont typeface="Arial" pitchFamily="34" charset="0"/>
              <a:buChar char="•"/>
            </a:pPr>
            <a:endParaRPr lang="en-US" sz="16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itchFamily="34" charset="0"/>
              <a:buChar char="•"/>
            </a:pPr>
            <a:r>
              <a:rPr lang="en-US" sz="1600" dirty="0" smtClean="0">
                <a:solidFill>
                  <a:schemeClr val="tx1"/>
                </a:solidFill>
              </a:rPr>
              <a:t>Brokerage Services: Nominal Brokerage fee up to 0.40%</a:t>
            </a:r>
          </a:p>
          <a:p>
            <a:pPr lvl="0">
              <a:buFont typeface="Arial" pitchFamily="34" charset="0"/>
              <a:buChar char="•"/>
            </a:pPr>
            <a:r>
              <a:rPr lang="en-US" sz="1600" dirty="0" smtClean="0">
                <a:solidFill>
                  <a:schemeClr val="tx1"/>
                </a:solidFill>
              </a:rPr>
              <a:t>CDBL Charges: At actual</a:t>
            </a:r>
          </a:p>
          <a:p>
            <a:pPr lvl="0">
              <a:buFont typeface="Arial" pitchFamily="34" charset="0"/>
              <a:buChar char="•"/>
            </a:pPr>
            <a:r>
              <a:rPr lang="en-US" sz="1600" dirty="0" smtClean="0">
                <a:solidFill>
                  <a:schemeClr val="tx1"/>
                </a:solidFill>
              </a:rPr>
              <a:t>Research Services: Upon subscription</a:t>
            </a:r>
          </a:p>
          <a:p>
            <a:pPr lvl="0">
              <a:buFont typeface="Arial" pitchFamily="34" charset="0"/>
              <a:buChar char="•"/>
            </a:pPr>
            <a:r>
              <a:rPr lang="en-US" sz="1600" dirty="0" smtClean="0">
                <a:solidFill>
                  <a:schemeClr val="tx1"/>
                </a:solidFill>
              </a:rPr>
              <a:t>Custodial Services: At actual</a:t>
            </a:r>
          </a:p>
          <a:p>
            <a:pPr algn="ctr">
              <a:buFont typeface="Arial" pitchFamily="34" charset="0"/>
              <a:buChar char="•"/>
            </a:pPr>
            <a:endParaRPr lang="en-US" sz="16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AVIVA Equity Management Limited</a:t>
            </a:r>
            <a:r>
              <a:rPr lang="en-US" sz="1600" dirty="0" smtClean="0">
                <a:solidFill>
                  <a:schemeClr val="tx1"/>
                </a:solidFill>
              </a:rPr>
              <a:t> offers exclusive panel broking services through renowned Merchant Banks.</a:t>
            </a:r>
          </a:p>
          <a:p>
            <a:endParaRPr lang="en-US" sz="1600" dirty="0" smtClean="0">
              <a:solidFill>
                <a:schemeClr val="tx1"/>
              </a:solidFill>
            </a:endParaRPr>
          </a:p>
          <a:p>
            <a:pPr lvl="0">
              <a:buFont typeface="Arial" pitchFamily="34" charset="0"/>
              <a:buChar char="•"/>
            </a:pPr>
            <a:r>
              <a:rPr lang="en-US" sz="1600" dirty="0" err="1" smtClean="0">
                <a:solidFill>
                  <a:schemeClr val="tx1"/>
                </a:solidFill>
              </a:rPr>
              <a:t>Jamuna</a:t>
            </a:r>
            <a:r>
              <a:rPr lang="en-US" sz="1600" dirty="0" smtClean="0">
                <a:solidFill>
                  <a:schemeClr val="tx1"/>
                </a:solidFill>
              </a:rPr>
              <a:t> Bank Capital Management Ltd</a:t>
            </a:r>
          </a:p>
          <a:p>
            <a:pPr lvl="0">
              <a:buFont typeface="Arial" pitchFamily="34" charset="0"/>
              <a:buChar char="•"/>
            </a:pPr>
            <a:r>
              <a:rPr lang="en-US" sz="1600" dirty="0" err="1" smtClean="0">
                <a:solidFill>
                  <a:schemeClr val="tx1"/>
                </a:solidFill>
              </a:rPr>
              <a:t>FirstSecurity</a:t>
            </a:r>
            <a:r>
              <a:rPr lang="en-US" sz="1600" dirty="0" smtClean="0">
                <a:solidFill>
                  <a:schemeClr val="tx1"/>
                </a:solidFill>
              </a:rPr>
              <a:t>  </a:t>
            </a:r>
            <a:r>
              <a:rPr lang="en-US" sz="1600" dirty="0" err="1" smtClean="0">
                <a:solidFill>
                  <a:schemeClr val="tx1"/>
                </a:solidFill>
              </a:rPr>
              <a:t>Islami</a:t>
            </a:r>
            <a:r>
              <a:rPr lang="en-US" sz="1600" dirty="0" smtClean="0">
                <a:solidFill>
                  <a:schemeClr val="tx1"/>
                </a:solidFill>
              </a:rPr>
              <a:t> bank limited</a:t>
            </a:r>
          </a:p>
          <a:p>
            <a:pPr algn="ctr">
              <a:buFont typeface="Arial" pitchFamily="34" charset="0"/>
              <a:buChar char="•"/>
            </a:pPr>
            <a:endParaRPr lang="en-US" sz="16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AVIVA Equity Management Limited</a:t>
            </a:r>
            <a:r>
              <a:rPr lang="en-US" sz="1600" dirty="0" smtClean="0">
                <a:solidFill>
                  <a:schemeClr val="tx1"/>
                </a:solidFill>
              </a:rPr>
              <a:t>  providing the online trading services to the customers as they can trade online via smart phone.</a:t>
            </a:r>
          </a:p>
          <a:p>
            <a:pPr algn="ctr"/>
            <a:endParaRPr lang="en-US" sz="16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AVIVA Equity Management Limited provides the fastest and most comfortable way of fund transfer to investors in several ways.</a:t>
            </a:r>
          </a:p>
          <a:p>
            <a:endParaRPr lang="en-US" sz="1600" b="1" dirty="0" smtClean="0">
              <a:solidFill>
                <a:schemeClr val="tx1"/>
              </a:solidFill>
            </a:endParaRPr>
          </a:p>
          <a:p>
            <a:pPr>
              <a:buFont typeface="Arial" pitchFamily="34" charset="0"/>
              <a:buChar char="•"/>
            </a:pPr>
            <a:r>
              <a:rPr lang="en-US" sz="1600" dirty="0" smtClean="0">
                <a:solidFill>
                  <a:schemeClr val="tx1"/>
                </a:solidFill>
              </a:rPr>
              <a:t>BEFTN: Bangladesh Electronic Fund Transfer Network</a:t>
            </a:r>
            <a:endParaRPr lang="en-US" sz="1600" b="1" dirty="0" smtClean="0">
              <a:solidFill>
                <a:schemeClr val="tx1"/>
              </a:solidFill>
            </a:endParaRPr>
          </a:p>
          <a:p>
            <a:pPr>
              <a:buFont typeface="Arial" pitchFamily="34" charset="0"/>
              <a:buChar char="•"/>
            </a:pPr>
            <a:r>
              <a:rPr lang="en-US" sz="1600" dirty="0" smtClean="0">
                <a:solidFill>
                  <a:schemeClr val="tx1"/>
                </a:solidFill>
              </a:rPr>
              <a:t>EFTN: Electronic Fund Transfer Network</a:t>
            </a:r>
            <a:endParaRPr lang="en-US" sz="1600" b="1" dirty="0" smtClean="0">
              <a:solidFill>
                <a:schemeClr val="tx1"/>
              </a:solidFill>
            </a:endParaRPr>
          </a:p>
          <a:p>
            <a:pPr>
              <a:buFont typeface="Arial" pitchFamily="34" charset="0"/>
              <a:buChar char="•"/>
            </a:pPr>
            <a:r>
              <a:rPr lang="en-US" sz="1600" dirty="0" smtClean="0">
                <a:solidFill>
                  <a:schemeClr val="tx1"/>
                </a:solidFill>
              </a:rPr>
              <a:t>RTGS: Real Time Gross Settlement.</a:t>
            </a:r>
            <a:endParaRPr lang="en-US" sz="1600" b="1" dirty="0" smtClean="0">
              <a:solidFill>
                <a:schemeClr val="tx1"/>
              </a:solidFill>
            </a:endParaRPr>
          </a:p>
          <a:p>
            <a:pPr algn="ctr"/>
            <a:endParaRPr lang="en-US" sz="16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Margin Loan: AVIVA Equity Management Limited</a:t>
            </a:r>
            <a:r>
              <a:rPr lang="en-US" sz="1600" dirty="0" smtClean="0">
                <a:solidFill>
                  <a:schemeClr val="tx1"/>
                </a:solidFill>
              </a:rPr>
              <a:t> </a:t>
            </a:r>
            <a:r>
              <a:rPr lang="en-US" sz="1600" b="1" dirty="0" smtClean="0">
                <a:solidFill>
                  <a:schemeClr val="tx1"/>
                </a:solidFill>
              </a:rPr>
              <a:t>providing</a:t>
            </a:r>
            <a:r>
              <a:rPr lang="en-US" sz="1600" dirty="0" smtClean="0">
                <a:solidFill>
                  <a:schemeClr val="tx1"/>
                </a:solidFill>
              </a:rPr>
              <a:t> margin loan facility to the prospective investor under the Margin Rules 1999.</a:t>
            </a:r>
          </a:p>
          <a:p>
            <a:pPr algn="ctr"/>
            <a:endParaRPr lang="en-US" sz="16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AVIVA Equity Management Limited </a:t>
            </a:r>
            <a:r>
              <a:rPr lang="en-US" sz="1600" dirty="0" smtClean="0">
                <a:solidFill>
                  <a:schemeClr val="tx1"/>
                </a:solidFill>
              </a:rPr>
              <a:t>has wide branch networks comprising of two branches locating in Dhaka and Chittagong. As </a:t>
            </a:r>
            <a:r>
              <a:rPr lang="en-US" sz="1600" b="1" dirty="0" smtClean="0">
                <a:solidFill>
                  <a:schemeClr val="tx1"/>
                </a:solidFill>
              </a:rPr>
              <a:t>AVIVA Equity Management Limited </a:t>
            </a:r>
            <a:r>
              <a:rPr lang="en-US" sz="1600" dirty="0" smtClean="0">
                <a:solidFill>
                  <a:schemeClr val="tx1"/>
                </a:solidFill>
              </a:rPr>
              <a:t>  believes growth in value and strength, it is planning for expanding its presence throughout the country</a:t>
            </a:r>
            <a:endParaRPr lang="en-US" sz="1600" b="1" dirty="0" smtClean="0">
              <a:solidFill>
                <a:schemeClr val="tx1"/>
              </a:solidFill>
            </a:endParaRPr>
          </a:p>
          <a:p>
            <a:pPr algn="ctr"/>
            <a:endParaRPr lang="en-US" sz="1600" dirty="0">
              <a:solidFill>
                <a:schemeClr val="tx1"/>
              </a:solidFill>
            </a:endParaRPr>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20040"/>
        </p:xfrm>
        <a:graphic>
          <a:graphicData uri="http://schemas.openxmlformats.org/drawingml/2006/table">
            <a:tbl>
              <a:tblPr firstRow="1" bandRow="1">
                <a:solidFill>
                  <a:schemeClr val="tx1">
                    <a:lumMod val="95000"/>
                    <a:lumOff val="5000"/>
                  </a:schemeClr>
                </a:solidFill>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600" dirty="0" smtClean="0">
                          <a:solidFill>
                            <a:schemeClr val="bg1"/>
                          </a:solidFill>
                        </a:rPr>
                        <a:t>About</a:t>
                      </a:r>
                      <a:endParaRPr lang="en-US" sz="1600" dirty="0">
                        <a:solidFill>
                          <a:schemeClr val="bg1"/>
                        </a:solidFill>
                      </a:endParaRPr>
                    </a:p>
                  </a:txBody>
                  <a:tcPr marT="38100" marB="38100">
                    <a:noFill/>
                  </a:tcPr>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5" name="Rectangle 14"/>
          <p:cNvSpPr/>
          <p:nvPr/>
        </p:nvSpPr>
        <p:spPr>
          <a:xfrm>
            <a:off x="2362200" y="1104900"/>
            <a:ext cx="6400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AVIVA Equity Management Limited</a:t>
            </a:r>
            <a:r>
              <a:rPr lang="en-US" sz="1600" dirty="0" smtClean="0">
                <a:solidFill>
                  <a:schemeClr val="tx1"/>
                </a:solidFill>
              </a:rPr>
              <a:t> is one of the leading full-service brokerage companies in Bangladesh. The company was formed in 2010 and running its operation as a majority owned subsidiary of AVIVA Finance Limited a leading financial Company in Bangladesh. AEML offers full-fledged standard brokerage services for the retail, institutional, NRB and foreign clients with a dedicated team of skilled professionals.  The company has membership at both country’s stock exchanges; the Dhaka Stock Exchange (DSE) and the Chittagong Stock Exchange (CSE).</a:t>
            </a:r>
          </a:p>
          <a:p>
            <a:endParaRPr lang="en-US" sz="1600" dirty="0" smtClean="0">
              <a:solidFill>
                <a:schemeClr val="tx1"/>
              </a:solidFill>
            </a:endParaRPr>
          </a:p>
          <a:p>
            <a:r>
              <a:rPr lang="en-US" sz="1600" dirty="0" smtClean="0">
                <a:solidFill>
                  <a:schemeClr val="tx1"/>
                </a:solidFill>
              </a:rPr>
              <a:t>We believe in being committed to going the extra mile for our customers and using our initiative research to help clients take informed investing decisions. To continuously improve our clients trading and investing experiences, we rely on their input, integrating what they need into our trading tools and services.</a:t>
            </a:r>
          </a:p>
          <a:p>
            <a:pPr algn="ctr"/>
            <a:endParaRPr lang="en-US" sz="1600" dirty="0">
              <a:solidFill>
                <a:schemeClr val="tx1"/>
              </a:solidFill>
            </a:endParaRPr>
          </a:p>
        </p:txBody>
      </p:sp>
      <p:sp>
        <p:nvSpPr>
          <p:cNvPr id="16" name="Rectangle 15"/>
          <p:cNvSpPr/>
          <p:nvPr/>
        </p:nvSpPr>
        <p:spPr>
          <a:xfrm>
            <a:off x="228600" y="1104900"/>
            <a:ext cx="2133600" cy="4572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Company Profile</a:t>
            </a:r>
            <a:endParaRPr lang="en-US" sz="1600" b="1" dirty="0"/>
          </a:p>
        </p:txBody>
      </p:sp>
      <p:sp>
        <p:nvSpPr>
          <p:cNvPr id="25" name="Rectangle 24"/>
          <p:cNvSpPr/>
          <p:nvPr/>
        </p:nvSpPr>
        <p:spPr>
          <a:xfrm>
            <a:off x="228600" y="1562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Vision &amp; Mission</a:t>
            </a:r>
            <a:endParaRPr lang="en-US" sz="1600" b="1" dirty="0"/>
          </a:p>
        </p:txBody>
      </p:sp>
      <p:sp>
        <p:nvSpPr>
          <p:cNvPr id="26" name="Rectangle 25"/>
          <p:cNvSpPr/>
          <p:nvPr/>
        </p:nvSpPr>
        <p:spPr>
          <a:xfrm>
            <a:off x="228600" y="20193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Our Core Values</a:t>
            </a:r>
            <a:endParaRPr lang="en-US" sz="1600" b="1" dirty="0"/>
          </a:p>
        </p:txBody>
      </p:sp>
      <p:sp>
        <p:nvSpPr>
          <p:cNvPr id="27" name="Rectangle 26"/>
          <p:cNvSpPr/>
          <p:nvPr/>
        </p:nvSpPr>
        <p:spPr>
          <a:xfrm>
            <a:off x="228600" y="24765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History &amp; Milestones</a:t>
            </a:r>
            <a:endParaRPr lang="en-US" sz="1600" b="1" dirty="0"/>
          </a:p>
        </p:txBody>
      </p:sp>
      <p:sp>
        <p:nvSpPr>
          <p:cNvPr id="28" name="Rectangle 27"/>
          <p:cNvSpPr/>
          <p:nvPr/>
        </p:nvSpPr>
        <p:spPr>
          <a:xfrm>
            <a:off x="228600" y="29337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1600" b="1" dirty="0" smtClean="0"/>
              <a:t>Corporate Governance</a:t>
            </a:r>
            <a:endParaRPr lang="en-US" sz="1600" b="1" dirty="0"/>
          </a:p>
        </p:txBody>
      </p:sp>
      <p:sp>
        <p:nvSpPr>
          <p:cNvPr id="29" name="Rectangle 28"/>
          <p:cNvSpPr/>
          <p:nvPr/>
        </p:nvSpPr>
        <p:spPr>
          <a:xfrm>
            <a:off x="228600" y="3390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Team Member</a:t>
            </a:r>
            <a:endParaRPr lang="en-US" sz="1600" dirty="0"/>
          </a:p>
        </p:txBody>
      </p:sp>
      <p:sp>
        <p:nvSpPr>
          <p:cNvPr id="33" name="Rectangle 32"/>
          <p:cNvSpPr/>
          <p:nvPr/>
        </p:nvSpPr>
        <p:spPr>
          <a:xfrm>
            <a:off x="228600" y="3848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Branches </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graphicFrame>
        <p:nvGraphicFramePr>
          <p:cNvPr id="14" name="Table 13"/>
          <p:cNvGraphicFramePr>
            <a:graphicFrameLocks noGrp="1"/>
          </p:cNvGraphicFramePr>
          <p:nvPr/>
        </p:nvGraphicFramePr>
        <p:xfrm>
          <a:off x="228600" y="6477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solidFill>
                            <a:schemeClr val="bg1"/>
                          </a:solidFill>
                        </a:rPr>
                        <a:t>Services</a:t>
                      </a:r>
                    </a:p>
                  </a:txBody>
                  <a:tcPr marT="38100" marB="38100">
                    <a:solidFill>
                      <a:schemeClr val="tx1"/>
                    </a:solidFill>
                  </a:tcPr>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7" name="Rectangle 16"/>
          <p:cNvSpPr/>
          <p:nvPr/>
        </p:nvSpPr>
        <p:spPr>
          <a:xfrm>
            <a:off x="2514600" y="1104900"/>
            <a:ext cx="6248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228600" y="11049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Brokerage Services</a:t>
            </a:r>
            <a:endParaRPr lang="en-US" sz="1500" b="1" dirty="0"/>
          </a:p>
        </p:txBody>
      </p:sp>
      <p:sp>
        <p:nvSpPr>
          <p:cNvPr id="30" name="Rectangle 29"/>
          <p:cNvSpPr/>
          <p:nvPr/>
        </p:nvSpPr>
        <p:spPr>
          <a:xfrm>
            <a:off x="228600" y="1447195"/>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Custodial Services</a:t>
            </a:r>
            <a:endParaRPr lang="en-US" sz="1500" b="1" dirty="0"/>
          </a:p>
        </p:txBody>
      </p:sp>
      <p:sp>
        <p:nvSpPr>
          <p:cNvPr id="31" name="Rectangle 30"/>
          <p:cNvSpPr/>
          <p:nvPr/>
        </p:nvSpPr>
        <p:spPr>
          <a:xfrm>
            <a:off x="228600" y="1789490"/>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Full service Depository Participant (DP) of CDBL</a:t>
            </a:r>
            <a:endParaRPr lang="en-US" sz="1500" b="1" dirty="0"/>
          </a:p>
        </p:txBody>
      </p:sp>
      <p:sp>
        <p:nvSpPr>
          <p:cNvPr id="34" name="Rectangle 33"/>
          <p:cNvSpPr/>
          <p:nvPr/>
        </p:nvSpPr>
        <p:spPr>
          <a:xfrm>
            <a:off x="228600" y="2349499"/>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Forms and Documents for Brokerage Services</a:t>
            </a:r>
            <a:endParaRPr lang="en-US" sz="1500" b="1" dirty="0"/>
          </a:p>
        </p:txBody>
      </p:sp>
      <p:sp>
        <p:nvSpPr>
          <p:cNvPr id="35" name="Rectangle 34"/>
          <p:cNvSpPr/>
          <p:nvPr/>
        </p:nvSpPr>
        <p:spPr>
          <a:xfrm>
            <a:off x="228600" y="2909508"/>
            <a:ext cx="2286000" cy="598714"/>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Fees and Charges for Brokerage Services</a:t>
            </a:r>
            <a:endParaRPr lang="en-US" sz="1500" b="1" dirty="0"/>
          </a:p>
        </p:txBody>
      </p:sp>
      <p:sp>
        <p:nvSpPr>
          <p:cNvPr id="36" name="Rectangle 35"/>
          <p:cNvSpPr/>
          <p:nvPr/>
        </p:nvSpPr>
        <p:spPr>
          <a:xfrm>
            <a:off x="228600" y="346951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Panel Broking</a:t>
            </a:r>
            <a:endParaRPr lang="en-US" sz="1500" b="1" dirty="0"/>
          </a:p>
        </p:txBody>
      </p:sp>
      <p:sp>
        <p:nvSpPr>
          <p:cNvPr id="37" name="Rectangle 36"/>
          <p:cNvSpPr/>
          <p:nvPr/>
        </p:nvSpPr>
        <p:spPr>
          <a:xfrm>
            <a:off x="228600" y="381181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Online Trading</a:t>
            </a:r>
            <a:endParaRPr lang="en-US" sz="1500" b="1" dirty="0"/>
          </a:p>
        </p:txBody>
      </p:sp>
      <p:sp>
        <p:nvSpPr>
          <p:cNvPr id="39" name="Rectangle 38"/>
          <p:cNvSpPr/>
          <p:nvPr/>
        </p:nvSpPr>
        <p:spPr>
          <a:xfrm>
            <a:off x="228600" y="4154107"/>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EFT/BFTN/RTGS</a:t>
            </a:r>
            <a:endParaRPr lang="en-US" sz="1500" b="1" dirty="0"/>
          </a:p>
        </p:txBody>
      </p:sp>
      <p:sp>
        <p:nvSpPr>
          <p:cNvPr id="40" name="Rectangle 39"/>
          <p:cNvSpPr/>
          <p:nvPr/>
        </p:nvSpPr>
        <p:spPr>
          <a:xfrm>
            <a:off x="228600" y="4496402"/>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Margin Loan</a:t>
            </a:r>
            <a:endParaRPr lang="en-US" sz="1500" b="1" dirty="0"/>
          </a:p>
        </p:txBody>
      </p:sp>
      <p:sp>
        <p:nvSpPr>
          <p:cNvPr id="41" name="Rectangle 40"/>
          <p:cNvSpPr/>
          <p:nvPr/>
        </p:nvSpPr>
        <p:spPr>
          <a:xfrm>
            <a:off x="228600" y="4838700"/>
            <a:ext cx="2286000" cy="3810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500" b="1" dirty="0" smtClean="0"/>
              <a:t>Wide Branch Network</a:t>
            </a:r>
            <a:endParaRPr lang="en-US" sz="15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t>Services</a:t>
                      </a:r>
                    </a:p>
                  </a:txBody>
                  <a:tcPr marT="38100" marB="38100"/>
                </a:tc>
                <a:tc>
                  <a:txBody>
                    <a:bodyPr/>
                    <a:lstStyle/>
                    <a:p>
                      <a:pPr algn="ctr"/>
                      <a:r>
                        <a:rPr lang="en-US" sz="1500" dirty="0" smtClean="0">
                          <a:solidFill>
                            <a:schemeClr val="bg1"/>
                          </a:solidFill>
                        </a:rPr>
                        <a:t>Research</a:t>
                      </a:r>
                    </a:p>
                  </a:txBody>
                  <a:tcPr marT="38100" marB="38100">
                    <a:solidFill>
                      <a:schemeClr val="tx1"/>
                    </a:solidFill>
                  </a:tcPr>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4" name="Rectangle 13"/>
          <p:cNvSpPr/>
          <p:nvPr/>
        </p:nvSpPr>
        <p:spPr>
          <a:xfrm>
            <a:off x="2895600" y="1104900"/>
            <a:ext cx="5867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28600" y="11049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Daily Market Commentary</a:t>
            </a:r>
            <a:endParaRPr lang="en-US" sz="1600" b="1" dirty="0"/>
          </a:p>
        </p:txBody>
      </p:sp>
      <p:sp>
        <p:nvSpPr>
          <p:cNvPr id="22" name="Rectangle 21"/>
          <p:cNvSpPr/>
          <p:nvPr/>
        </p:nvSpPr>
        <p:spPr>
          <a:xfrm>
            <a:off x="228600" y="15621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Weekly Market Commentary</a:t>
            </a:r>
            <a:endParaRPr lang="en-US" sz="1600" b="1" dirty="0"/>
          </a:p>
        </p:txBody>
      </p:sp>
      <p:sp>
        <p:nvSpPr>
          <p:cNvPr id="30" name="Rectangle 29"/>
          <p:cNvSpPr/>
          <p:nvPr/>
        </p:nvSpPr>
        <p:spPr>
          <a:xfrm>
            <a:off x="228600" y="20193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Weekly Mutual Fund Review</a:t>
            </a:r>
            <a:endParaRPr lang="en-US" sz="1600" b="1" dirty="0"/>
          </a:p>
        </p:txBody>
      </p:sp>
      <p:sp>
        <p:nvSpPr>
          <p:cNvPr id="31" name="Rectangle 30"/>
          <p:cNvSpPr/>
          <p:nvPr/>
        </p:nvSpPr>
        <p:spPr>
          <a:xfrm>
            <a:off x="228600" y="24765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Monetary Policy Review</a:t>
            </a:r>
            <a:endParaRPr lang="en-US" sz="1600" b="1" dirty="0"/>
          </a:p>
        </p:txBody>
      </p:sp>
      <p:sp>
        <p:nvSpPr>
          <p:cNvPr id="32" name="Rectangle 31"/>
          <p:cNvSpPr/>
          <p:nvPr/>
        </p:nvSpPr>
        <p:spPr>
          <a:xfrm>
            <a:off x="228600" y="29337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IPO Review</a:t>
            </a:r>
            <a:endParaRPr lang="en-US" sz="1600" b="1" dirty="0"/>
          </a:p>
        </p:txBody>
      </p:sp>
      <p:sp>
        <p:nvSpPr>
          <p:cNvPr id="33" name="Rectangle 32"/>
          <p:cNvSpPr/>
          <p:nvPr/>
        </p:nvSpPr>
        <p:spPr>
          <a:xfrm>
            <a:off x="228600" y="33909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Budget Review</a:t>
            </a:r>
            <a:endParaRPr lang="en-US" sz="16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t>Services</a:t>
                      </a:r>
                    </a:p>
                  </a:txBody>
                  <a:tcPr marT="38100" marB="38100"/>
                </a:tc>
                <a:tc>
                  <a:txBody>
                    <a:bodyPr/>
                    <a:lstStyle/>
                    <a:p>
                      <a:pPr algn="ctr"/>
                      <a:r>
                        <a:rPr lang="en-US" sz="1500" dirty="0" smtClean="0">
                          <a:solidFill>
                            <a:schemeClr val="bg1"/>
                          </a:solidFill>
                        </a:rPr>
                        <a:t>Research</a:t>
                      </a:r>
                    </a:p>
                  </a:txBody>
                  <a:tcPr marT="38100" marB="38100">
                    <a:solidFill>
                      <a:schemeClr val="tx1"/>
                    </a:solidFill>
                  </a:tcPr>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4" name="Rectangle 13"/>
          <p:cNvSpPr/>
          <p:nvPr/>
        </p:nvSpPr>
        <p:spPr>
          <a:xfrm>
            <a:off x="2895600" y="1104900"/>
            <a:ext cx="58674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28600" y="11049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Daily Market Commentary</a:t>
            </a:r>
            <a:endParaRPr lang="en-US" sz="1600" b="1" dirty="0"/>
          </a:p>
        </p:txBody>
      </p:sp>
      <p:sp>
        <p:nvSpPr>
          <p:cNvPr id="22" name="Rectangle 21"/>
          <p:cNvSpPr/>
          <p:nvPr/>
        </p:nvSpPr>
        <p:spPr>
          <a:xfrm>
            <a:off x="228600" y="15621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Weekly Market Commentary</a:t>
            </a:r>
            <a:endParaRPr lang="en-US" sz="1600" b="1" dirty="0"/>
          </a:p>
        </p:txBody>
      </p:sp>
      <p:sp>
        <p:nvSpPr>
          <p:cNvPr id="30" name="Rectangle 29"/>
          <p:cNvSpPr/>
          <p:nvPr/>
        </p:nvSpPr>
        <p:spPr>
          <a:xfrm>
            <a:off x="228600" y="20193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Weekly Mutual Fund Review</a:t>
            </a:r>
            <a:endParaRPr lang="en-US" sz="1600" b="1" dirty="0"/>
          </a:p>
        </p:txBody>
      </p:sp>
      <p:sp>
        <p:nvSpPr>
          <p:cNvPr id="31" name="Rectangle 30"/>
          <p:cNvSpPr/>
          <p:nvPr/>
        </p:nvSpPr>
        <p:spPr>
          <a:xfrm>
            <a:off x="228600" y="24765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Monetary Policy Review</a:t>
            </a:r>
            <a:endParaRPr lang="en-US" sz="1600" b="1" dirty="0"/>
          </a:p>
        </p:txBody>
      </p:sp>
      <p:sp>
        <p:nvSpPr>
          <p:cNvPr id="32" name="Rectangle 31"/>
          <p:cNvSpPr/>
          <p:nvPr/>
        </p:nvSpPr>
        <p:spPr>
          <a:xfrm>
            <a:off x="228600" y="29337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IPO Review</a:t>
            </a:r>
            <a:endParaRPr lang="en-US" sz="1600" b="1" dirty="0"/>
          </a:p>
        </p:txBody>
      </p:sp>
      <p:sp>
        <p:nvSpPr>
          <p:cNvPr id="33" name="Rectangle 32"/>
          <p:cNvSpPr/>
          <p:nvPr/>
        </p:nvSpPr>
        <p:spPr>
          <a:xfrm>
            <a:off x="228600" y="3390900"/>
            <a:ext cx="26670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Budget Review</a:t>
            </a:r>
            <a:endParaRPr lang="en-US" sz="16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solidFill>
                            <a:schemeClr val="bg1"/>
                          </a:solidFill>
                        </a:rPr>
                        <a:t>Financial</a:t>
                      </a:r>
                      <a:r>
                        <a:rPr lang="en-US" sz="1500" dirty="0" smtClean="0"/>
                        <a:t> </a:t>
                      </a:r>
                      <a:r>
                        <a:rPr lang="en-US" sz="1500" dirty="0" smtClean="0">
                          <a:solidFill>
                            <a:schemeClr val="bg1"/>
                          </a:solidFill>
                        </a:rPr>
                        <a:t>Information</a:t>
                      </a:r>
                      <a:endParaRPr lang="en-US" sz="1500" dirty="0">
                        <a:solidFill>
                          <a:schemeClr val="bg1"/>
                        </a:solidFill>
                      </a:endParaRPr>
                    </a:p>
                  </a:txBody>
                  <a:tcPr marT="38100" marB="38100">
                    <a:solidFill>
                      <a:schemeClr val="tx1"/>
                    </a:solidFill>
                  </a:tcPr>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09033"/>
        </p:xfrm>
        <a:graphic>
          <a:graphicData uri="http://schemas.openxmlformats.org/drawingml/2006/table">
            <a:tbl>
              <a:tblPr firstRow="1" bandRow="1">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500" dirty="0" smtClean="0"/>
                        <a:t>About</a:t>
                      </a:r>
                      <a:endParaRPr lang="en-US" sz="1500" dirty="0"/>
                    </a:p>
                  </a:txBody>
                  <a:tcPr marT="38100" marB="38100"/>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O PNG(1).png"/>
          <p:cNvPicPr>
            <a:picLocks noGrp="1" noChangeAspect="1"/>
          </p:cNvPicPr>
          <p:nvPr>
            <p:ph idx="1"/>
          </p:nvPr>
        </p:nvPicPr>
        <p:blipFill>
          <a:blip r:embed="rId2" cstate="print"/>
          <a:stretch>
            <a:fillRect/>
          </a:stretch>
        </p:blipFill>
        <p:spPr>
          <a:xfrm>
            <a:off x="609600" y="-190500"/>
            <a:ext cx="8229600" cy="2444802"/>
          </a:xfrm>
        </p:spPr>
      </p:pic>
      <p:graphicFrame>
        <p:nvGraphicFramePr>
          <p:cNvPr id="5" name="Table 4"/>
          <p:cNvGraphicFramePr>
            <a:graphicFrameLocks noGrp="1"/>
          </p:cNvGraphicFramePr>
          <p:nvPr/>
        </p:nvGraphicFramePr>
        <p:xfrm>
          <a:off x="1752600" y="26289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6" name="TextBox 5"/>
          <p:cNvSpPr txBox="1"/>
          <p:nvPr/>
        </p:nvSpPr>
        <p:spPr>
          <a:xfrm>
            <a:off x="2286000" y="4381500"/>
            <a:ext cx="3081228" cy="369332"/>
          </a:xfrm>
          <a:prstGeom prst="rect">
            <a:avLst/>
          </a:prstGeom>
          <a:noFill/>
        </p:spPr>
        <p:txBody>
          <a:bodyPr wrap="none" rtlCol="0">
            <a:spAutoFit/>
          </a:bodyPr>
          <a:lstStyle/>
          <a:p>
            <a:r>
              <a:rPr lang="en-US" dirty="0" err="1" smtClean="0"/>
              <a:t>Mansuri</a:t>
            </a:r>
            <a:r>
              <a:rPr lang="en-US" dirty="0" smtClean="0"/>
              <a:t> style for </a:t>
            </a:r>
            <a:r>
              <a:rPr lang="en-US" smtClean="0"/>
              <a:t>photo album</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20040"/>
        </p:xfrm>
        <a:graphic>
          <a:graphicData uri="http://schemas.openxmlformats.org/drawingml/2006/table">
            <a:tbl>
              <a:tblPr firstRow="1" bandRow="1">
                <a:solidFill>
                  <a:schemeClr val="tx1">
                    <a:lumMod val="95000"/>
                    <a:lumOff val="5000"/>
                  </a:schemeClr>
                </a:solidFill>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600" dirty="0" smtClean="0">
                          <a:solidFill>
                            <a:schemeClr val="bg1"/>
                          </a:solidFill>
                        </a:rPr>
                        <a:t>About</a:t>
                      </a:r>
                      <a:endParaRPr lang="en-US" sz="1600" dirty="0">
                        <a:solidFill>
                          <a:schemeClr val="bg1"/>
                        </a:solidFill>
                      </a:endParaRPr>
                    </a:p>
                  </a:txBody>
                  <a:tcPr marT="38100" marB="38100">
                    <a:noFill/>
                  </a:tcPr>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5" name="Rectangle 14"/>
          <p:cNvSpPr/>
          <p:nvPr/>
        </p:nvSpPr>
        <p:spPr>
          <a:xfrm>
            <a:off x="2362200" y="1104900"/>
            <a:ext cx="6400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Vision:</a:t>
            </a:r>
          </a:p>
          <a:p>
            <a:r>
              <a:rPr lang="en-US" sz="1400" dirty="0" smtClean="0">
                <a:solidFill>
                  <a:schemeClr val="tx1"/>
                </a:solidFill>
              </a:rPr>
              <a:t>To set AVIVA Equity Management Limited as an icon for both clients and competitors in the fields of innovation, product quality, service standard, profitability and community work.</a:t>
            </a:r>
          </a:p>
          <a:p>
            <a:endParaRPr lang="en-US" sz="1400" dirty="0" smtClean="0">
              <a:solidFill>
                <a:schemeClr val="tx1"/>
              </a:solidFill>
            </a:endParaRPr>
          </a:p>
          <a:p>
            <a:r>
              <a:rPr lang="en-US" sz="1400" b="1" dirty="0" smtClean="0">
                <a:solidFill>
                  <a:schemeClr val="tx1"/>
                </a:solidFill>
              </a:rPr>
              <a:t>Mission For CUSTOMER:</a:t>
            </a:r>
          </a:p>
          <a:p>
            <a:r>
              <a:rPr lang="en-US" sz="1400" dirty="0" smtClean="0">
                <a:solidFill>
                  <a:schemeClr val="tx1"/>
                </a:solidFill>
              </a:rPr>
              <a:t>AVIVA Equity Management Limited is providing best priority on customer demand through endless effort to assure best satisfaction and sustainable growth in investment. To become a partner in our clients’ financial success, while providing unwavering services and maintaining high moral conduct.</a:t>
            </a:r>
          </a:p>
          <a:p>
            <a:endParaRPr lang="en-US" sz="1400" dirty="0" smtClean="0">
              <a:solidFill>
                <a:schemeClr val="tx1"/>
              </a:solidFill>
            </a:endParaRPr>
          </a:p>
          <a:p>
            <a:r>
              <a:rPr lang="en-US" sz="1400" b="1" dirty="0" smtClean="0">
                <a:solidFill>
                  <a:schemeClr val="tx1"/>
                </a:solidFill>
              </a:rPr>
              <a:t>For Our Investors:</a:t>
            </a:r>
            <a:r>
              <a:rPr lang="en-US" sz="1400" dirty="0" smtClean="0">
                <a:solidFill>
                  <a:schemeClr val="tx1"/>
                </a:solidFill>
              </a:rPr>
              <a:t/>
            </a:r>
            <a:br>
              <a:rPr lang="en-US" sz="1400" dirty="0" smtClean="0">
                <a:solidFill>
                  <a:schemeClr val="tx1"/>
                </a:solidFill>
              </a:rPr>
            </a:br>
            <a:r>
              <a:rPr lang="en-US" sz="1400" dirty="0" smtClean="0">
                <a:solidFill>
                  <a:schemeClr val="tx1"/>
                </a:solidFill>
              </a:rPr>
              <a:t>To continuously enhance business capabilities in order to deliver sustainable return on investment.</a:t>
            </a:r>
          </a:p>
          <a:p>
            <a:endParaRPr lang="en-US" sz="1400" dirty="0" smtClean="0">
              <a:solidFill>
                <a:schemeClr val="tx1"/>
              </a:solidFill>
            </a:endParaRPr>
          </a:p>
          <a:p>
            <a:r>
              <a:rPr lang="en-US" sz="1400" b="1" dirty="0" smtClean="0">
                <a:solidFill>
                  <a:schemeClr val="tx1"/>
                </a:solidFill>
              </a:rPr>
              <a:t>For Our Regulators:</a:t>
            </a:r>
            <a:endParaRPr lang="en-US" sz="1400" dirty="0" smtClean="0">
              <a:solidFill>
                <a:schemeClr val="tx1"/>
              </a:solidFill>
            </a:endParaRPr>
          </a:p>
          <a:p>
            <a:r>
              <a:rPr lang="en-US" sz="1400" dirty="0" smtClean="0">
                <a:solidFill>
                  <a:schemeClr val="tx1"/>
                </a:solidFill>
              </a:rPr>
              <a:t>To be a model of compliance and conformity to established laws and regulations</a:t>
            </a:r>
          </a:p>
          <a:p>
            <a:pPr algn="ctr"/>
            <a:endParaRPr lang="en-US" sz="1400" dirty="0">
              <a:solidFill>
                <a:schemeClr val="tx1"/>
              </a:solidFill>
            </a:endParaRPr>
          </a:p>
        </p:txBody>
      </p:sp>
      <p:sp>
        <p:nvSpPr>
          <p:cNvPr id="16" name="Rectangle 15"/>
          <p:cNvSpPr/>
          <p:nvPr/>
        </p:nvSpPr>
        <p:spPr>
          <a:xfrm>
            <a:off x="228600" y="1104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Company Profile</a:t>
            </a:r>
            <a:endParaRPr lang="en-US" sz="1600" b="1" dirty="0"/>
          </a:p>
        </p:txBody>
      </p:sp>
      <p:sp>
        <p:nvSpPr>
          <p:cNvPr id="25" name="Rectangle 24"/>
          <p:cNvSpPr/>
          <p:nvPr/>
        </p:nvSpPr>
        <p:spPr>
          <a:xfrm>
            <a:off x="228600" y="1562100"/>
            <a:ext cx="2133600" cy="4572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Vision &amp; Mission</a:t>
            </a:r>
            <a:endParaRPr lang="en-US" sz="1600" b="1" dirty="0"/>
          </a:p>
        </p:txBody>
      </p:sp>
      <p:sp>
        <p:nvSpPr>
          <p:cNvPr id="26" name="Rectangle 25"/>
          <p:cNvSpPr/>
          <p:nvPr/>
        </p:nvSpPr>
        <p:spPr>
          <a:xfrm>
            <a:off x="228600" y="20193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Our Core Values</a:t>
            </a:r>
            <a:endParaRPr lang="en-US" sz="1600" b="1" dirty="0"/>
          </a:p>
        </p:txBody>
      </p:sp>
      <p:sp>
        <p:nvSpPr>
          <p:cNvPr id="27" name="Rectangle 26"/>
          <p:cNvSpPr/>
          <p:nvPr/>
        </p:nvSpPr>
        <p:spPr>
          <a:xfrm>
            <a:off x="228600" y="24765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History &amp; Milestones</a:t>
            </a:r>
            <a:endParaRPr lang="en-US" sz="1600" b="1" dirty="0"/>
          </a:p>
        </p:txBody>
      </p:sp>
      <p:sp>
        <p:nvSpPr>
          <p:cNvPr id="28" name="Rectangle 27"/>
          <p:cNvSpPr/>
          <p:nvPr/>
        </p:nvSpPr>
        <p:spPr>
          <a:xfrm>
            <a:off x="228600" y="29337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1600" b="1" dirty="0" smtClean="0"/>
              <a:t>Corporate Governance</a:t>
            </a:r>
            <a:endParaRPr lang="en-US" sz="1600" b="1" dirty="0"/>
          </a:p>
        </p:txBody>
      </p:sp>
      <p:sp>
        <p:nvSpPr>
          <p:cNvPr id="29" name="Rectangle 28"/>
          <p:cNvSpPr/>
          <p:nvPr/>
        </p:nvSpPr>
        <p:spPr>
          <a:xfrm>
            <a:off x="228600" y="3390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Team Member</a:t>
            </a:r>
            <a:endParaRPr lang="en-US" sz="1600" dirty="0"/>
          </a:p>
        </p:txBody>
      </p:sp>
      <p:sp>
        <p:nvSpPr>
          <p:cNvPr id="33" name="Rectangle 32"/>
          <p:cNvSpPr/>
          <p:nvPr/>
        </p:nvSpPr>
        <p:spPr>
          <a:xfrm>
            <a:off x="228600" y="3848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Branches </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20040"/>
        </p:xfrm>
        <a:graphic>
          <a:graphicData uri="http://schemas.openxmlformats.org/drawingml/2006/table">
            <a:tbl>
              <a:tblPr firstRow="1" bandRow="1">
                <a:solidFill>
                  <a:schemeClr val="tx1">
                    <a:lumMod val="95000"/>
                    <a:lumOff val="5000"/>
                  </a:schemeClr>
                </a:solidFill>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600" dirty="0" smtClean="0">
                          <a:solidFill>
                            <a:schemeClr val="bg1"/>
                          </a:solidFill>
                        </a:rPr>
                        <a:t>About</a:t>
                      </a:r>
                      <a:endParaRPr lang="en-US" sz="1600" dirty="0">
                        <a:solidFill>
                          <a:schemeClr val="bg1"/>
                        </a:solidFill>
                      </a:endParaRPr>
                    </a:p>
                  </a:txBody>
                  <a:tcPr marT="38100" marB="38100">
                    <a:noFill/>
                  </a:tcPr>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5" name="Rectangle 14"/>
          <p:cNvSpPr/>
          <p:nvPr/>
        </p:nvSpPr>
        <p:spPr>
          <a:xfrm>
            <a:off x="2362200" y="1104900"/>
            <a:ext cx="6400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Font typeface="Arial" pitchFamily="34" charset="0"/>
              <a:buChar char="•"/>
            </a:pPr>
            <a:r>
              <a:rPr lang="en-US" dirty="0" smtClean="0">
                <a:solidFill>
                  <a:schemeClr val="tx1"/>
                </a:solidFill>
              </a:rPr>
              <a:t>Stock Broker</a:t>
            </a:r>
          </a:p>
          <a:p>
            <a:pPr lvl="0">
              <a:buFont typeface="Arial" pitchFamily="34" charset="0"/>
              <a:buChar char="•"/>
            </a:pPr>
            <a:r>
              <a:rPr lang="en-US" dirty="0" smtClean="0">
                <a:solidFill>
                  <a:schemeClr val="tx1"/>
                </a:solidFill>
              </a:rPr>
              <a:t>Stock Dealer</a:t>
            </a:r>
          </a:p>
          <a:p>
            <a:pPr lvl="0">
              <a:buFont typeface="Arial" pitchFamily="34" charset="0"/>
              <a:buChar char="•"/>
            </a:pPr>
            <a:r>
              <a:rPr lang="en-US" dirty="0" smtClean="0">
                <a:solidFill>
                  <a:schemeClr val="tx1"/>
                </a:solidFill>
              </a:rPr>
              <a:t>Depository Participant Activities</a:t>
            </a:r>
          </a:p>
          <a:p>
            <a:pPr lvl="0">
              <a:buFont typeface="Arial" pitchFamily="34" charset="0"/>
              <a:buChar char="•"/>
            </a:pPr>
            <a:r>
              <a:rPr lang="en-US" dirty="0" smtClean="0">
                <a:solidFill>
                  <a:schemeClr val="tx1"/>
                </a:solidFill>
              </a:rPr>
              <a:t>Maintain Trust &amp; Integrity</a:t>
            </a:r>
          </a:p>
          <a:p>
            <a:pPr lvl="0">
              <a:buFont typeface="Arial" pitchFamily="34" charset="0"/>
              <a:buChar char="•"/>
            </a:pPr>
            <a:r>
              <a:rPr lang="en-US" dirty="0" smtClean="0">
                <a:solidFill>
                  <a:schemeClr val="tx1"/>
                </a:solidFill>
              </a:rPr>
              <a:t>Prioritize Customer Needs</a:t>
            </a:r>
          </a:p>
          <a:p>
            <a:pPr lvl="0">
              <a:buFont typeface="Arial" pitchFamily="34" charset="0"/>
              <a:buChar char="•"/>
            </a:pPr>
            <a:r>
              <a:rPr lang="en-US" dirty="0" smtClean="0">
                <a:solidFill>
                  <a:schemeClr val="tx1"/>
                </a:solidFill>
              </a:rPr>
              <a:t>Facilitate Informed Decision Making</a:t>
            </a:r>
          </a:p>
          <a:p>
            <a:pPr lvl="0">
              <a:buFont typeface="Arial" pitchFamily="34" charset="0"/>
              <a:buChar char="•"/>
            </a:pPr>
            <a:r>
              <a:rPr lang="en-US" dirty="0" smtClean="0">
                <a:solidFill>
                  <a:schemeClr val="tx1"/>
                </a:solidFill>
              </a:rPr>
              <a:t>Foster Equal Employment Opportunity</a:t>
            </a:r>
          </a:p>
          <a:p>
            <a:pPr algn="ctr">
              <a:buFont typeface="Arial" pitchFamily="34" charset="0"/>
              <a:buChar char="•"/>
            </a:pPr>
            <a:endParaRPr lang="en-US" dirty="0">
              <a:solidFill>
                <a:schemeClr val="tx1"/>
              </a:solidFill>
            </a:endParaRPr>
          </a:p>
        </p:txBody>
      </p:sp>
      <p:sp>
        <p:nvSpPr>
          <p:cNvPr id="16" name="Rectangle 15"/>
          <p:cNvSpPr/>
          <p:nvPr/>
        </p:nvSpPr>
        <p:spPr>
          <a:xfrm>
            <a:off x="228600" y="1104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Company Profile</a:t>
            </a:r>
            <a:endParaRPr lang="en-US" sz="1600" b="1" dirty="0"/>
          </a:p>
        </p:txBody>
      </p:sp>
      <p:sp>
        <p:nvSpPr>
          <p:cNvPr id="25" name="Rectangle 24"/>
          <p:cNvSpPr/>
          <p:nvPr/>
        </p:nvSpPr>
        <p:spPr>
          <a:xfrm>
            <a:off x="228600" y="1562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Vision &amp; Mission</a:t>
            </a:r>
            <a:endParaRPr lang="en-US" sz="1600" b="1" dirty="0"/>
          </a:p>
        </p:txBody>
      </p:sp>
      <p:sp>
        <p:nvSpPr>
          <p:cNvPr id="26" name="Rectangle 25"/>
          <p:cNvSpPr/>
          <p:nvPr/>
        </p:nvSpPr>
        <p:spPr>
          <a:xfrm>
            <a:off x="228600" y="2019300"/>
            <a:ext cx="2133600" cy="4572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Our Core Values</a:t>
            </a:r>
            <a:endParaRPr lang="en-US" sz="1600" b="1" dirty="0"/>
          </a:p>
        </p:txBody>
      </p:sp>
      <p:sp>
        <p:nvSpPr>
          <p:cNvPr id="27" name="Rectangle 26"/>
          <p:cNvSpPr/>
          <p:nvPr/>
        </p:nvSpPr>
        <p:spPr>
          <a:xfrm>
            <a:off x="228600" y="24765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History &amp; Milestones</a:t>
            </a:r>
            <a:endParaRPr lang="en-US" sz="1600" b="1" dirty="0"/>
          </a:p>
        </p:txBody>
      </p:sp>
      <p:sp>
        <p:nvSpPr>
          <p:cNvPr id="28" name="Rectangle 27"/>
          <p:cNvSpPr/>
          <p:nvPr/>
        </p:nvSpPr>
        <p:spPr>
          <a:xfrm>
            <a:off x="228600" y="29337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1600" b="1" dirty="0" smtClean="0"/>
              <a:t>Corporate Governance</a:t>
            </a:r>
            <a:endParaRPr lang="en-US" sz="1600" b="1" dirty="0"/>
          </a:p>
        </p:txBody>
      </p:sp>
      <p:sp>
        <p:nvSpPr>
          <p:cNvPr id="29" name="Rectangle 28"/>
          <p:cNvSpPr/>
          <p:nvPr/>
        </p:nvSpPr>
        <p:spPr>
          <a:xfrm>
            <a:off x="228600" y="3390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Team Member</a:t>
            </a:r>
            <a:endParaRPr lang="en-US" sz="1600" dirty="0"/>
          </a:p>
        </p:txBody>
      </p:sp>
      <p:sp>
        <p:nvSpPr>
          <p:cNvPr id="33" name="Rectangle 32"/>
          <p:cNvSpPr/>
          <p:nvPr/>
        </p:nvSpPr>
        <p:spPr>
          <a:xfrm>
            <a:off x="228600" y="3848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Branches </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20040"/>
        </p:xfrm>
        <a:graphic>
          <a:graphicData uri="http://schemas.openxmlformats.org/drawingml/2006/table">
            <a:tbl>
              <a:tblPr firstRow="1" bandRow="1">
                <a:solidFill>
                  <a:schemeClr val="tx1">
                    <a:lumMod val="95000"/>
                    <a:lumOff val="5000"/>
                  </a:schemeClr>
                </a:solidFill>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600" dirty="0" smtClean="0">
                          <a:solidFill>
                            <a:schemeClr val="bg1"/>
                          </a:solidFill>
                        </a:rPr>
                        <a:t>About</a:t>
                      </a:r>
                      <a:endParaRPr lang="en-US" sz="1600" dirty="0">
                        <a:solidFill>
                          <a:schemeClr val="bg1"/>
                        </a:solidFill>
                      </a:endParaRPr>
                    </a:p>
                  </a:txBody>
                  <a:tcPr marT="38100" marB="38100">
                    <a:noFill/>
                  </a:tcPr>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5" name="Rectangle 14"/>
          <p:cNvSpPr/>
          <p:nvPr/>
        </p:nvSpPr>
        <p:spPr>
          <a:xfrm>
            <a:off x="2362200" y="1104900"/>
            <a:ext cx="6400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Commencement of Business 	         :   05 August 2009</a:t>
            </a:r>
          </a:p>
          <a:p>
            <a:r>
              <a:rPr lang="en-US" sz="1600" dirty="0" smtClean="0">
                <a:solidFill>
                  <a:schemeClr val="tx1"/>
                </a:solidFill>
              </a:rPr>
              <a:t>Stock Broker Registration 	         :  07 June 2009  </a:t>
            </a:r>
          </a:p>
          <a:p>
            <a:r>
              <a:rPr lang="en-US" sz="1600" dirty="0" smtClean="0">
                <a:solidFill>
                  <a:schemeClr val="tx1"/>
                </a:solidFill>
              </a:rPr>
              <a:t>Stock Dealer Registration 	         :  07 June 2009</a:t>
            </a:r>
          </a:p>
          <a:p>
            <a:r>
              <a:rPr lang="en-US" sz="1600" dirty="0" smtClean="0">
                <a:solidFill>
                  <a:schemeClr val="tx1"/>
                </a:solidFill>
              </a:rPr>
              <a:t>Depository Participant Registration      : 31 May 2009</a:t>
            </a:r>
          </a:p>
          <a:p>
            <a:r>
              <a:rPr lang="en-US" sz="1600" dirty="0" smtClean="0">
                <a:solidFill>
                  <a:schemeClr val="tx1"/>
                </a:solidFill>
              </a:rPr>
              <a:t>Incorporation of BASL		         :  17 April 2011</a:t>
            </a:r>
          </a:p>
          <a:p>
            <a:r>
              <a:rPr lang="en-US" sz="1600" dirty="0" smtClean="0">
                <a:solidFill>
                  <a:schemeClr val="tx1"/>
                </a:solidFill>
              </a:rPr>
              <a:t>TREC Holder Number		         :  237</a:t>
            </a:r>
          </a:p>
          <a:p>
            <a:r>
              <a:rPr lang="en-US" sz="1600" dirty="0" smtClean="0">
                <a:solidFill>
                  <a:schemeClr val="tx1"/>
                </a:solidFill>
              </a:rPr>
              <a:t>Authorized Capital  		         :  BDT. 200 (Core)</a:t>
            </a:r>
          </a:p>
          <a:p>
            <a:r>
              <a:rPr lang="en-US" sz="1600" dirty="0" smtClean="0">
                <a:solidFill>
                  <a:schemeClr val="tx1"/>
                </a:solidFill>
              </a:rPr>
              <a:t>Paid Up Capital		         :  BDT. 200 (Core)</a:t>
            </a:r>
          </a:p>
          <a:p>
            <a:r>
              <a:rPr lang="en-US" sz="1600" dirty="0" smtClean="0">
                <a:solidFill>
                  <a:schemeClr val="tx1"/>
                </a:solidFill>
              </a:rPr>
              <a:t>Branch			         :  02 </a:t>
            </a:r>
            <a:r>
              <a:rPr lang="en-US" sz="1600" dirty="0" err="1" smtClean="0">
                <a:solidFill>
                  <a:schemeClr val="tx1"/>
                </a:solidFill>
              </a:rPr>
              <a:t>Nos</a:t>
            </a:r>
            <a:endParaRPr lang="en-US" sz="1600" dirty="0" smtClean="0">
              <a:solidFill>
                <a:schemeClr val="tx1"/>
              </a:solidFill>
            </a:endParaRPr>
          </a:p>
          <a:p>
            <a:r>
              <a:rPr lang="en-US" sz="1600" dirty="0" smtClean="0">
                <a:solidFill>
                  <a:schemeClr val="tx1"/>
                </a:solidFill>
              </a:rPr>
              <a:t>Extension Office  		         :  02 </a:t>
            </a:r>
            <a:r>
              <a:rPr lang="en-US" sz="1600" dirty="0" err="1" smtClean="0">
                <a:solidFill>
                  <a:schemeClr val="tx1"/>
                </a:solidFill>
              </a:rPr>
              <a:t>Nos</a:t>
            </a:r>
            <a:endParaRPr lang="en-US" sz="1600" dirty="0" smtClean="0">
              <a:solidFill>
                <a:schemeClr val="tx1"/>
              </a:solidFill>
            </a:endParaRPr>
          </a:p>
          <a:p>
            <a:r>
              <a:rPr lang="en-US" sz="1600" dirty="0" smtClean="0">
                <a:solidFill>
                  <a:schemeClr val="tx1"/>
                </a:solidFill>
              </a:rPr>
              <a:t>Corporate office		         : 01</a:t>
            </a:r>
          </a:p>
          <a:p>
            <a:r>
              <a:rPr lang="en-US" sz="1600" dirty="0" smtClean="0">
                <a:solidFill>
                  <a:schemeClr val="tx1"/>
                </a:solidFill>
              </a:rPr>
              <a:t>Auditors			         : </a:t>
            </a:r>
          </a:p>
          <a:p>
            <a:pPr algn="ctr"/>
            <a:endParaRPr lang="en-US" sz="1600" dirty="0">
              <a:solidFill>
                <a:schemeClr val="tx1"/>
              </a:solidFill>
            </a:endParaRPr>
          </a:p>
        </p:txBody>
      </p:sp>
      <p:sp>
        <p:nvSpPr>
          <p:cNvPr id="16" name="Rectangle 15"/>
          <p:cNvSpPr/>
          <p:nvPr/>
        </p:nvSpPr>
        <p:spPr>
          <a:xfrm>
            <a:off x="228600" y="1104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Company Profile</a:t>
            </a:r>
            <a:endParaRPr lang="en-US" sz="1600" b="1" dirty="0"/>
          </a:p>
        </p:txBody>
      </p:sp>
      <p:sp>
        <p:nvSpPr>
          <p:cNvPr id="25" name="Rectangle 24"/>
          <p:cNvSpPr/>
          <p:nvPr/>
        </p:nvSpPr>
        <p:spPr>
          <a:xfrm>
            <a:off x="228600" y="1562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Vision &amp; Mission</a:t>
            </a:r>
            <a:endParaRPr lang="en-US" sz="1600" b="1" dirty="0"/>
          </a:p>
        </p:txBody>
      </p:sp>
      <p:sp>
        <p:nvSpPr>
          <p:cNvPr id="26" name="Rectangle 25"/>
          <p:cNvSpPr/>
          <p:nvPr/>
        </p:nvSpPr>
        <p:spPr>
          <a:xfrm>
            <a:off x="228600" y="20193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Our Core Values</a:t>
            </a:r>
            <a:endParaRPr lang="en-US" sz="1600" b="1" dirty="0"/>
          </a:p>
        </p:txBody>
      </p:sp>
      <p:sp>
        <p:nvSpPr>
          <p:cNvPr id="27" name="Rectangle 26"/>
          <p:cNvSpPr/>
          <p:nvPr/>
        </p:nvSpPr>
        <p:spPr>
          <a:xfrm>
            <a:off x="228600" y="2476500"/>
            <a:ext cx="2133600" cy="4572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History &amp; Milestones</a:t>
            </a:r>
            <a:endParaRPr lang="en-US" sz="1600" b="1" dirty="0"/>
          </a:p>
        </p:txBody>
      </p:sp>
      <p:sp>
        <p:nvSpPr>
          <p:cNvPr id="28" name="Rectangle 27"/>
          <p:cNvSpPr/>
          <p:nvPr/>
        </p:nvSpPr>
        <p:spPr>
          <a:xfrm>
            <a:off x="228600" y="29337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1600" b="1" dirty="0" smtClean="0"/>
              <a:t>Corporate Governance</a:t>
            </a:r>
            <a:endParaRPr lang="en-US" sz="1600" b="1" dirty="0"/>
          </a:p>
        </p:txBody>
      </p:sp>
      <p:sp>
        <p:nvSpPr>
          <p:cNvPr id="29" name="Rectangle 28"/>
          <p:cNvSpPr/>
          <p:nvPr/>
        </p:nvSpPr>
        <p:spPr>
          <a:xfrm>
            <a:off x="228600" y="3390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Team Member</a:t>
            </a:r>
            <a:endParaRPr lang="en-US" sz="1600" dirty="0"/>
          </a:p>
        </p:txBody>
      </p:sp>
      <p:sp>
        <p:nvSpPr>
          <p:cNvPr id="33" name="Rectangle 32"/>
          <p:cNvSpPr/>
          <p:nvPr/>
        </p:nvSpPr>
        <p:spPr>
          <a:xfrm>
            <a:off x="228600" y="3848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Branches </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20040"/>
        </p:xfrm>
        <a:graphic>
          <a:graphicData uri="http://schemas.openxmlformats.org/drawingml/2006/table">
            <a:tbl>
              <a:tblPr firstRow="1" bandRow="1">
                <a:solidFill>
                  <a:schemeClr val="tx1">
                    <a:lumMod val="95000"/>
                    <a:lumOff val="5000"/>
                  </a:schemeClr>
                </a:solidFill>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600" dirty="0" smtClean="0">
                          <a:solidFill>
                            <a:schemeClr val="bg1"/>
                          </a:solidFill>
                        </a:rPr>
                        <a:t>About</a:t>
                      </a:r>
                      <a:endParaRPr lang="en-US" sz="1600" dirty="0">
                        <a:solidFill>
                          <a:schemeClr val="bg1"/>
                        </a:solidFill>
                      </a:endParaRPr>
                    </a:p>
                  </a:txBody>
                  <a:tcPr marT="38100" marB="38100">
                    <a:noFill/>
                  </a:tcPr>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5" name="Rectangle 14"/>
          <p:cNvSpPr/>
          <p:nvPr/>
        </p:nvSpPr>
        <p:spPr>
          <a:xfrm>
            <a:off x="2362200" y="1104900"/>
            <a:ext cx="6400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itchFamily="34" charset="0"/>
              <a:buChar char="•"/>
            </a:pPr>
            <a:r>
              <a:rPr lang="en-US" dirty="0" smtClean="0">
                <a:solidFill>
                  <a:schemeClr val="tx1"/>
                </a:solidFill>
                <a:hlinkClick r:id="rId2"/>
              </a:rPr>
              <a:t>Board of Directors</a:t>
            </a:r>
            <a:endParaRPr lang="en-US" dirty="0" smtClean="0">
              <a:solidFill>
                <a:schemeClr val="tx1"/>
              </a:solidFill>
            </a:endParaRPr>
          </a:p>
          <a:p>
            <a:pPr lvl="0">
              <a:buFont typeface="Arial" pitchFamily="34" charset="0"/>
              <a:buChar char="•"/>
            </a:pPr>
            <a:r>
              <a:rPr lang="en-US" dirty="0" smtClean="0">
                <a:solidFill>
                  <a:schemeClr val="tx1"/>
                </a:solidFill>
                <a:hlinkClick r:id="rId3"/>
              </a:rPr>
              <a:t>Key Executives</a:t>
            </a:r>
            <a:endParaRPr lang="en-US" dirty="0" smtClean="0">
              <a:solidFill>
                <a:schemeClr val="tx1"/>
              </a:solidFill>
            </a:endParaRPr>
          </a:p>
          <a:p>
            <a:pPr lvl="0">
              <a:buFont typeface="Arial" pitchFamily="34" charset="0"/>
              <a:buChar char="•"/>
            </a:pPr>
            <a:r>
              <a:rPr lang="en-US" dirty="0" smtClean="0">
                <a:solidFill>
                  <a:schemeClr val="tx1"/>
                </a:solidFill>
                <a:hlinkClick r:id="rId4"/>
              </a:rPr>
              <a:t>Shareholding Structure</a:t>
            </a:r>
            <a:endParaRPr lang="en-US" dirty="0" smtClean="0">
              <a:solidFill>
                <a:schemeClr val="tx1"/>
              </a:solidFill>
            </a:endParaRPr>
          </a:p>
          <a:p>
            <a:pPr algn="ctr">
              <a:buFont typeface="Arial" pitchFamily="34" charset="0"/>
              <a:buChar char="•"/>
            </a:pPr>
            <a:endParaRPr lang="en-US" dirty="0">
              <a:solidFill>
                <a:schemeClr val="tx1"/>
              </a:solidFill>
            </a:endParaRPr>
          </a:p>
        </p:txBody>
      </p:sp>
      <p:sp>
        <p:nvSpPr>
          <p:cNvPr id="16" name="Rectangle 15"/>
          <p:cNvSpPr/>
          <p:nvPr/>
        </p:nvSpPr>
        <p:spPr>
          <a:xfrm>
            <a:off x="228600" y="1104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Company Profile</a:t>
            </a:r>
            <a:endParaRPr lang="en-US" sz="1600" b="1" dirty="0"/>
          </a:p>
        </p:txBody>
      </p:sp>
      <p:sp>
        <p:nvSpPr>
          <p:cNvPr id="25" name="Rectangle 24"/>
          <p:cNvSpPr/>
          <p:nvPr/>
        </p:nvSpPr>
        <p:spPr>
          <a:xfrm>
            <a:off x="228600" y="1562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Vision &amp; Mission</a:t>
            </a:r>
            <a:endParaRPr lang="en-US" sz="1600" b="1" dirty="0"/>
          </a:p>
        </p:txBody>
      </p:sp>
      <p:sp>
        <p:nvSpPr>
          <p:cNvPr id="26" name="Rectangle 25"/>
          <p:cNvSpPr/>
          <p:nvPr/>
        </p:nvSpPr>
        <p:spPr>
          <a:xfrm>
            <a:off x="228600" y="20193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Our Core Values</a:t>
            </a:r>
            <a:endParaRPr lang="en-US" sz="1600" b="1" dirty="0"/>
          </a:p>
        </p:txBody>
      </p:sp>
      <p:sp>
        <p:nvSpPr>
          <p:cNvPr id="27" name="Rectangle 26"/>
          <p:cNvSpPr/>
          <p:nvPr/>
        </p:nvSpPr>
        <p:spPr>
          <a:xfrm>
            <a:off x="228600" y="24765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History &amp; Milestones</a:t>
            </a:r>
            <a:endParaRPr lang="en-US" sz="1600" b="1" dirty="0"/>
          </a:p>
        </p:txBody>
      </p:sp>
      <p:sp>
        <p:nvSpPr>
          <p:cNvPr id="28" name="Rectangle 27"/>
          <p:cNvSpPr/>
          <p:nvPr/>
        </p:nvSpPr>
        <p:spPr>
          <a:xfrm>
            <a:off x="228600" y="2933700"/>
            <a:ext cx="2133600" cy="4572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1600" b="1" dirty="0" smtClean="0"/>
              <a:t>Corporate Governance</a:t>
            </a:r>
            <a:endParaRPr lang="en-US" sz="1600" b="1" dirty="0"/>
          </a:p>
        </p:txBody>
      </p:sp>
      <p:sp>
        <p:nvSpPr>
          <p:cNvPr id="29" name="Rectangle 28"/>
          <p:cNvSpPr/>
          <p:nvPr/>
        </p:nvSpPr>
        <p:spPr>
          <a:xfrm>
            <a:off x="228600" y="3390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Team Member</a:t>
            </a:r>
            <a:endParaRPr lang="en-US" sz="1600" dirty="0"/>
          </a:p>
        </p:txBody>
      </p:sp>
      <p:sp>
        <p:nvSpPr>
          <p:cNvPr id="33" name="Rectangle 32"/>
          <p:cNvSpPr/>
          <p:nvPr/>
        </p:nvSpPr>
        <p:spPr>
          <a:xfrm>
            <a:off x="228600" y="3848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Branches </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20040"/>
        </p:xfrm>
        <a:graphic>
          <a:graphicData uri="http://schemas.openxmlformats.org/drawingml/2006/table">
            <a:tbl>
              <a:tblPr firstRow="1" bandRow="1">
                <a:solidFill>
                  <a:schemeClr val="tx1">
                    <a:lumMod val="95000"/>
                    <a:lumOff val="5000"/>
                  </a:schemeClr>
                </a:solidFill>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600" dirty="0" smtClean="0">
                          <a:solidFill>
                            <a:schemeClr val="bg1"/>
                          </a:solidFill>
                        </a:rPr>
                        <a:t>About</a:t>
                      </a:r>
                      <a:endParaRPr lang="en-US" sz="1600" dirty="0">
                        <a:solidFill>
                          <a:schemeClr val="bg1"/>
                        </a:solidFill>
                      </a:endParaRPr>
                    </a:p>
                  </a:txBody>
                  <a:tcPr marT="38100" marB="38100">
                    <a:noFill/>
                  </a:tcPr>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5" name="Rectangle 14"/>
          <p:cNvSpPr/>
          <p:nvPr/>
        </p:nvSpPr>
        <p:spPr>
          <a:xfrm>
            <a:off x="2362200" y="1104900"/>
            <a:ext cx="6400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Expert and experienced team members are ensuring financial growth of clients and companies by providing best and dedicated services.</a:t>
            </a:r>
          </a:p>
          <a:p>
            <a:pPr algn="ctr"/>
            <a:endParaRPr lang="en-US" dirty="0">
              <a:solidFill>
                <a:schemeClr val="tx1"/>
              </a:solidFill>
            </a:endParaRPr>
          </a:p>
        </p:txBody>
      </p:sp>
      <p:sp>
        <p:nvSpPr>
          <p:cNvPr id="16" name="Rectangle 15"/>
          <p:cNvSpPr/>
          <p:nvPr/>
        </p:nvSpPr>
        <p:spPr>
          <a:xfrm>
            <a:off x="228600" y="1104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Company Profile</a:t>
            </a:r>
            <a:endParaRPr lang="en-US" sz="1600" b="1" dirty="0"/>
          </a:p>
        </p:txBody>
      </p:sp>
      <p:sp>
        <p:nvSpPr>
          <p:cNvPr id="25" name="Rectangle 24"/>
          <p:cNvSpPr/>
          <p:nvPr/>
        </p:nvSpPr>
        <p:spPr>
          <a:xfrm>
            <a:off x="228600" y="1562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Vision &amp; Mission</a:t>
            </a:r>
            <a:endParaRPr lang="en-US" sz="1600" b="1" dirty="0"/>
          </a:p>
        </p:txBody>
      </p:sp>
      <p:sp>
        <p:nvSpPr>
          <p:cNvPr id="26" name="Rectangle 25"/>
          <p:cNvSpPr/>
          <p:nvPr/>
        </p:nvSpPr>
        <p:spPr>
          <a:xfrm>
            <a:off x="228600" y="20193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Our Core Values</a:t>
            </a:r>
            <a:endParaRPr lang="en-US" sz="1600" b="1" dirty="0"/>
          </a:p>
        </p:txBody>
      </p:sp>
      <p:sp>
        <p:nvSpPr>
          <p:cNvPr id="27" name="Rectangle 26"/>
          <p:cNvSpPr/>
          <p:nvPr/>
        </p:nvSpPr>
        <p:spPr>
          <a:xfrm>
            <a:off x="228600" y="24765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History &amp; Milestones</a:t>
            </a:r>
            <a:endParaRPr lang="en-US" sz="1600" b="1" dirty="0"/>
          </a:p>
        </p:txBody>
      </p:sp>
      <p:sp>
        <p:nvSpPr>
          <p:cNvPr id="28" name="Rectangle 27"/>
          <p:cNvSpPr/>
          <p:nvPr/>
        </p:nvSpPr>
        <p:spPr>
          <a:xfrm>
            <a:off x="228600" y="29337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1600" b="1" dirty="0" smtClean="0"/>
              <a:t>Corporate Governance</a:t>
            </a:r>
            <a:endParaRPr lang="en-US" sz="1600" b="1" dirty="0"/>
          </a:p>
        </p:txBody>
      </p:sp>
      <p:sp>
        <p:nvSpPr>
          <p:cNvPr id="29" name="Rectangle 28"/>
          <p:cNvSpPr/>
          <p:nvPr/>
        </p:nvSpPr>
        <p:spPr>
          <a:xfrm>
            <a:off x="228600" y="3390900"/>
            <a:ext cx="2133600" cy="4572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Team Member</a:t>
            </a:r>
            <a:endParaRPr lang="en-US" sz="1600" dirty="0"/>
          </a:p>
        </p:txBody>
      </p:sp>
      <p:sp>
        <p:nvSpPr>
          <p:cNvPr id="33" name="Rectangle 32"/>
          <p:cNvSpPr/>
          <p:nvPr/>
        </p:nvSpPr>
        <p:spPr>
          <a:xfrm>
            <a:off x="228600" y="3848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Branches </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20040"/>
        </p:xfrm>
        <a:graphic>
          <a:graphicData uri="http://schemas.openxmlformats.org/drawingml/2006/table">
            <a:tbl>
              <a:tblPr firstRow="1" bandRow="1">
                <a:solidFill>
                  <a:schemeClr val="tx1">
                    <a:lumMod val="95000"/>
                    <a:lumOff val="5000"/>
                  </a:schemeClr>
                </a:solidFill>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600" dirty="0" smtClean="0">
                          <a:solidFill>
                            <a:schemeClr val="bg1"/>
                          </a:solidFill>
                        </a:rPr>
                        <a:t>About</a:t>
                      </a:r>
                      <a:endParaRPr lang="en-US" sz="1600" dirty="0">
                        <a:solidFill>
                          <a:schemeClr val="bg1"/>
                        </a:solidFill>
                      </a:endParaRPr>
                    </a:p>
                  </a:txBody>
                  <a:tcPr marT="38100" marB="38100">
                    <a:noFill/>
                  </a:tcPr>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5" name="Rectangle 14"/>
          <p:cNvSpPr/>
          <p:nvPr/>
        </p:nvSpPr>
        <p:spPr>
          <a:xfrm>
            <a:off x="2362200" y="1104900"/>
            <a:ext cx="6400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28600" y="1104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Company Profile</a:t>
            </a:r>
            <a:endParaRPr lang="en-US" sz="1600" b="1" dirty="0"/>
          </a:p>
        </p:txBody>
      </p:sp>
      <p:sp>
        <p:nvSpPr>
          <p:cNvPr id="25" name="Rectangle 24"/>
          <p:cNvSpPr/>
          <p:nvPr/>
        </p:nvSpPr>
        <p:spPr>
          <a:xfrm>
            <a:off x="228600" y="1562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Vision &amp; Mission</a:t>
            </a:r>
            <a:endParaRPr lang="en-US" sz="1600" b="1" dirty="0"/>
          </a:p>
        </p:txBody>
      </p:sp>
      <p:sp>
        <p:nvSpPr>
          <p:cNvPr id="26" name="Rectangle 25"/>
          <p:cNvSpPr/>
          <p:nvPr/>
        </p:nvSpPr>
        <p:spPr>
          <a:xfrm>
            <a:off x="228600" y="20193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Our Core Values</a:t>
            </a:r>
            <a:endParaRPr lang="en-US" sz="1600" b="1" dirty="0"/>
          </a:p>
        </p:txBody>
      </p:sp>
      <p:sp>
        <p:nvSpPr>
          <p:cNvPr id="27" name="Rectangle 26"/>
          <p:cNvSpPr/>
          <p:nvPr/>
        </p:nvSpPr>
        <p:spPr>
          <a:xfrm>
            <a:off x="228600" y="24765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History &amp; Milestones</a:t>
            </a:r>
            <a:endParaRPr lang="en-US" sz="1600" b="1" dirty="0"/>
          </a:p>
        </p:txBody>
      </p:sp>
      <p:sp>
        <p:nvSpPr>
          <p:cNvPr id="28" name="Rectangle 27"/>
          <p:cNvSpPr/>
          <p:nvPr/>
        </p:nvSpPr>
        <p:spPr>
          <a:xfrm>
            <a:off x="228600" y="29337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1600" b="1" dirty="0" smtClean="0"/>
              <a:t>Corporate Governance</a:t>
            </a:r>
            <a:endParaRPr lang="en-US" sz="1600" b="1" dirty="0"/>
          </a:p>
        </p:txBody>
      </p:sp>
      <p:sp>
        <p:nvSpPr>
          <p:cNvPr id="29" name="Rectangle 28"/>
          <p:cNvSpPr/>
          <p:nvPr/>
        </p:nvSpPr>
        <p:spPr>
          <a:xfrm>
            <a:off x="228600" y="3390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Team Member</a:t>
            </a:r>
            <a:endParaRPr lang="en-US" sz="1600" dirty="0"/>
          </a:p>
        </p:txBody>
      </p:sp>
      <p:sp>
        <p:nvSpPr>
          <p:cNvPr id="33" name="Rectangle 32"/>
          <p:cNvSpPr/>
          <p:nvPr/>
        </p:nvSpPr>
        <p:spPr>
          <a:xfrm>
            <a:off x="228600" y="3848100"/>
            <a:ext cx="2133600" cy="457200"/>
          </a:xfrm>
          <a:prstGeom prst="rect">
            <a:avLst/>
          </a:prstGeom>
          <a:solidFill>
            <a:schemeClr val="tx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Branches </a:t>
            </a:r>
            <a:endParaRPr lang="en-US" sz="1600" dirty="0"/>
          </a:p>
        </p:txBody>
      </p:sp>
      <p:pic>
        <p:nvPicPr>
          <p:cNvPr id="14" name="Picture 13"/>
          <p:cNvPicPr/>
          <p:nvPr/>
        </p:nvPicPr>
        <p:blipFill>
          <a:blip r:embed="rId2"/>
          <a:srcRect/>
          <a:stretch>
            <a:fillRect/>
          </a:stretch>
        </p:blipFill>
        <p:spPr bwMode="auto">
          <a:xfrm>
            <a:off x="2514600" y="1104900"/>
            <a:ext cx="6076950"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t>AVIVA Equity Management Limited</a:t>
            </a:r>
            <a:endParaRPr lang="en-US" sz="2400" b="1" dirty="0"/>
          </a:p>
        </p:txBody>
      </p:sp>
      <p:graphicFrame>
        <p:nvGraphicFramePr>
          <p:cNvPr id="5" name="Table 4"/>
          <p:cNvGraphicFramePr>
            <a:graphicFrameLocks noGrp="1"/>
          </p:cNvGraphicFramePr>
          <p:nvPr/>
        </p:nvGraphicFramePr>
        <p:xfrm>
          <a:off x="228600" y="635000"/>
          <a:ext cx="8534400" cy="320040"/>
        </p:xfrm>
        <a:graphic>
          <a:graphicData uri="http://schemas.openxmlformats.org/drawingml/2006/table">
            <a:tbl>
              <a:tblPr firstRow="1" bandRow="1">
                <a:solidFill>
                  <a:schemeClr val="tx1">
                    <a:lumMod val="95000"/>
                    <a:lumOff val="5000"/>
                  </a:schemeClr>
                </a:solidFill>
                <a:tableStyleId>{D7AC3CCA-C797-4891-BE02-D94E43425B78}</a:tableStyleId>
              </a:tblPr>
              <a:tblGrid>
                <a:gridCol w="761999"/>
                <a:gridCol w="838200"/>
                <a:gridCol w="990600"/>
                <a:gridCol w="1066800"/>
                <a:gridCol w="2209800"/>
                <a:gridCol w="1620329"/>
                <a:gridCol w="1046672"/>
              </a:tblGrid>
              <a:tr h="309033">
                <a:tc>
                  <a:txBody>
                    <a:bodyPr/>
                    <a:lstStyle/>
                    <a:p>
                      <a:pPr algn="ctr"/>
                      <a:r>
                        <a:rPr lang="en-US" sz="1500" dirty="0" smtClean="0"/>
                        <a:t>Home</a:t>
                      </a:r>
                      <a:endParaRPr lang="en-US" sz="1500" dirty="0"/>
                    </a:p>
                  </a:txBody>
                  <a:tcPr marT="38100" marB="38100"/>
                </a:tc>
                <a:tc>
                  <a:txBody>
                    <a:bodyPr/>
                    <a:lstStyle/>
                    <a:p>
                      <a:pPr algn="ctr"/>
                      <a:r>
                        <a:rPr lang="en-US" sz="1600" dirty="0" smtClean="0">
                          <a:solidFill>
                            <a:schemeClr val="bg1"/>
                          </a:solidFill>
                        </a:rPr>
                        <a:t>About</a:t>
                      </a:r>
                      <a:endParaRPr lang="en-US" sz="1600" dirty="0">
                        <a:solidFill>
                          <a:schemeClr val="bg1"/>
                        </a:solidFill>
                      </a:endParaRPr>
                    </a:p>
                  </a:txBody>
                  <a:tcPr marT="38100" marB="38100">
                    <a:noFill/>
                  </a:tcPr>
                </a:tc>
                <a:tc>
                  <a:txBody>
                    <a:bodyPr/>
                    <a:lstStyle/>
                    <a:p>
                      <a:pPr algn="ctr"/>
                      <a:r>
                        <a:rPr lang="en-US" sz="1500" dirty="0" smtClean="0"/>
                        <a:t>Services</a:t>
                      </a:r>
                    </a:p>
                  </a:txBody>
                  <a:tcPr marT="38100" marB="38100"/>
                </a:tc>
                <a:tc>
                  <a:txBody>
                    <a:bodyPr/>
                    <a:lstStyle/>
                    <a:p>
                      <a:pPr algn="ctr"/>
                      <a:r>
                        <a:rPr lang="en-US" sz="1500" dirty="0" smtClean="0"/>
                        <a:t>Research</a:t>
                      </a:r>
                    </a:p>
                  </a:txBody>
                  <a:tcPr marT="38100" marB="38100"/>
                </a:tc>
                <a:tc>
                  <a:txBody>
                    <a:bodyPr/>
                    <a:lstStyle/>
                    <a:p>
                      <a:pPr algn="ctr"/>
                      <a:r>
                        <a:rPr lang="en-US" sz="1500" dirty="0" smtClean="0"/>
                        <a:t>Financial Information</a:t>
                      </a:r>
                      <a:endParaRPr lang="en-US" sz="1500" dirty="0"/>
                    </a:p>
                  </a:txBody>
                  <a:tcPr marT="38100" marB="38100"/>
                </a:tc>
                <a:tc>
                  <a:txBody>
                    <a:bodyPr/>
                    <a:lstStyle/>
                    <a:p>
                      <a:pPr algn="ctr"/>
                      <a:r>
                        <a:rPr lang="en-US" sz="1500" dirty="0" smtClean="0"/>
                        <a:t>Photo Gallery</a:t>
                      </a:r>
                      <a:endParaRPr lang="en-US" sz="1500" dirty="0"/>
                    </a:p>
                  </a:txBody>
                  <a:tcPr marT="38100" marB="38100"/>
                </a:tc>
                <a:tc>
                  <a:txBody>
                    <a:bodyPr/>
                    <a:lstStyle/>
                    <a:p>
                      <a:pPr algn="ctr"/>
                      <a:r>
                        <a:rPr lang="en-US" sz="1500" dirty="0" smtClean="0"/>
                        <a:t>Contact </a:t>
                      </a:r>
                      <a:endParaRPr lang="en-US" sz="1500" dirty="0"/>
                    </a:p>
                  </a:txBody>
                  <a:tcPr marT="38100" marB="38100"/>
                </a:tc>
              </a:tr>
            </a:tbl>
          </a:graphicData>
        </a:graphic>
      </p:graphicFrame>
      <p:sp>
        <p:nvSpPr>
          <p:cNvPr id="13" name="Rectangle 12"/>
          <p:cNvSpPr/>
          <p:nvPr/>
        </p:nvSpPr>
        <p:spPr>
          <a:xfrm>
            <a:off x="228600" y="5372100"/>
            <a:ext cx="8534400" cy="342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Footer</a:t>
            </a:r>
            <a:endParaRPr lang="en-US" dirty="0"/>
          </a:p>
        </p:txBody>
      </p:sp>
      <p:sp>
        <p:nvSpPr>
          <p:cNvPr id="15" name="Rectangle 14"/>
          <p:cNvSpPr/>
          <p:nvPr/>
        </p:nvSpPr>
        <p:spPr>
          <a:xfrm>
            <a:off x="2362200" y="1104900"/>
            <a:ext cx="6400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28600" y="1104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Company Profile</a:t>
            </a:r>
            <a:endParaRPr lang="en-US" sz="1600" b="1" dirty="0"/>
          </a:p>
        </p:txBody>
      </p:sp>
      <p:sp>
        <p:nvSpPr>
          <p:cNvPr id="25" name="Rectangle 24"/>
          <p:cNvSpPr/>
          <p:nvPr/>
        </p:nvSpPr>
        <p:spPr>
          <a:xfrm>
            <a:off x="228600" y="1562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Vision &amp; Mission</a:t>
            </a:r>
            <a:endParaRPr lang="en-US" sz="1600" b="1" dirty="0"/>
          </a:p>
        </p:txBody>
      </p:sp>
      <p:sp>
        <p:nvSpPr>
          <p:cNvPr id="26" name="Rectangle 25"/>
          <p:cNvSpPr/>
          <p:nvPr/>
        </p:nvSpPr>
        <p:spPr>
          <a:xfrm>
            <a:off x="228600" y="20193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Our Core Values</a:t>
            </a:r>
            <a:endParaRPr lang="en-US" sz="1600" b="1" dirty="0"/>
          </a:p>
        </p:txBody>
      </p:sp>
      <p:sp>
        <p:nvSpPr>
          <p:cNvPr id="27" name="Rectangle 26"/>
          <p:cNvSpPr/>
          <p:nvPr/>
        </p:nvSpPr>
        <p:spPr>
          <a:xfrm>
            <a:off x="228600" y="24765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History &amp; Milestones</a:t>
            </a:r>
            <a:endParaRPr lang="en-US" sz="1600" b="1" dirty="0"/>
          </a:p>
        </p:txBody>
      </p:sp>
      <p:sp>
        <p:nvSpPr>
          <p:cNvPr id="28" name="Rectangle 27"/>
          <p:cNvSpPr/>
          <p:nvPr/>
        </p:nvSpPr>
        <p:spPr>
          <a:xfrm>
            <a:off x="228600" y="29337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en-US" sz="1600" b="1" dirty="0" smtClean="0"/>
              <a:t>Corporate Governance</a:t>
            </a:r>
            <a:endParaRPr lang="en-US" sz="1600" b="1" dirty="0"/>
          </a:p>
        </p:txBody>
      </p:sp>
      <p:sp>
        <p:nvSpPr>
          <p:cNvPr id="29" name="Rectangle 28"/>
          <p:cNvSpPr/>
          <p:nvPr/>
        </p:nvSpPr>
        <p:spPr>
          <a:xfrm>
            <a:off x="228600" y="33909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Team Member</a:t>
            </a:r>
            <a:endParaRPr lang="en-US" sz="1600" dirty="0"/>
          </a:p>
        </p:txBody>
      </p:sp>
      <p:sp>
        <p:nvSpPr>
          <p:cNvPr id="33" name="Rectangle 32"/>
          <p:cNvSpPr/>
          <p:nvPr/>
        </p:nvSpPr>
        <p:spPr>
          <a:xfrm>
            <a:off x="228600" y="3848100"/>
            <a:ext cx="2133600" cy="457200"/>
          </a:xfrm>
          <a:prstGeom prst="rect">
            <a:avLst/>
          </a:prstGeom>
          <a:solidFill>
            <a:schemeClr val="tx2">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Branches </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1400</Words>
  <Application>Microsoft Office PowerPoint</Application>
  <PresentationFormat>On-screen Show (16:10)</PresentationFormat>
  <Paragraphs>470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RBS_CCD</dc:creator>
  <cp:lastModifiedBy>RBS_CCD</cp:lastModifiedBy>
  <cp:revision>91</cp:revision>
  <dcterms:created xsi:type="dcterms:W3CDTF">2006-08-16T00:00:00Z</dcterms:created>
  <dcterms:modified xsi:type="dcterms:W3CDTF">2021-02-24T06:49:23Z</dcterms:modified>
</cp:coreProperties>
</file>