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1" d="100"/>
          <a:sy n="91" d="100"/>
        </p:scale>
        <p:origin x="32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0E58-E532-AA34-F0F6-02F70F9AAF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F1E6CC-22EA-1784-0EF9-2E33356DF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603F57-510F-B82B-7F33-548167537828}"/>
              </a:ext>
            </a:extLst>
          </p:cNvPr>
          <p:cNvSpPr>
            <a:spLocks noGrp="1"/>
          </p:cNvSpPr>
          <p:nvPr>
            <p:ph type="dt" sz="half" idx="10"/>
          </p:nvPr>
        </p:nvSpPr>
        <p:spPr/>
        <p:txBody>
          <a:bodyPr/>
          <a:lstStyle/>
          <a:p>
            <a:fld id="{BA8DE2E4-3D77-4D65-AE16-C91868B99E0F}" type="datetimeFigureOut">
              <a:rPr lang="en-IN" smtClean="0"/>
              <a:t>08-07-2023</a:t>
            </a:fld>
            <a:endParaRPr lang="en-IN"/>
          </a:p>
        </p:txBody>
      </p:sp>
      <p:sp>
        <p:nvSpPr>
          <p:cNvPr id="5" name="Footer Placeholder 4">
            <a:extLst>
              <a:ext uri="{FF2B5EF4-FFF2-40B4-BE49-F238E27FC236}">
                <a16:creationId xmlns:a16="http://schemas.microsoft.com/office/drawing/2014/main" id="{9DBFD7D1-E92F-4B10-440F-EB23AAAC4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B3B13-8E30-E0AD-6212-A067772F6F7B}"/>
              </a:ext>
            </a:extLst>
          </p:cNvPr>
          <p:cNvSpPr>
            <a:spLocks noGrp="1"/>
          </p:cNvSpPr>
          <p:nvPr>
            <p:ph type="sldNum" sz="quarter" idx="12"/>
          </p:nvPr>
        </p:nvSpPr>
        <p:spPr/>
        <p:txBody>
          <a:bodyPr/>
          <a:lstStyle/>
          <a:p>
            <a:fld id="{7A4BAF2B-98C8-4B92-BBAE-F157CACB77AE}" type="slidenum">
              <a:rPr lang="en-IN" smtClean="0"/>
              <a:t>‹#›</a:t>
            </a:fld>
            <a:endParaRPr lang="en-IN"/>
          </a:p>
        </p:txBody>
      </p:sp>
    </p:spTree>
    <p:extLst>
      <p:ext uri="{BB962C8B-B14F-4D97-AF65-F5344CB8AC3E}">
        <p14:creationId xmlns:p14="http://schemas.microsoft.com/office/powerpoint/2010/main" val="175264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488A-B85E-E46D-492E-6515F9624C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2CBDD-C1BA-B698-45E4-27EB5DB687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32B6C3-DB7F-9C1D-EE9F-7E37B8562D0F}"/>
              </a:ext>
            </a:extLst>
          </p:cNvPr>
          <p:cNvSpPr>
            <a:spLocks noGrp="1"/>
          </p:cNvSpPr>
          <p:nvPr>
            <p:ph type="dt" sz="half" idx="10"/>
          </p:nvPr>
        </p:nvSpPr>
        <p:spPr/>
        <p:txBody>
          <a:bodyPr/>
          <a:lstStyle/>
          <a:p>
            <a:fld id="{BA8DE2E4-3D77-4D65-AE16-C91868B99E0F}" type="datetimeFigureOut">
              <a:rPr lang="en-IN" smtClean="0"/>
              <a:t>08-07-2023</a:t>
            </a:fld>
            <a:endParaRPr lang="en-IN"/>
          </a:p>
        </p:txBody>
      </p:sp>
      <p:sp>
        <p:nvSpPr>
          <p:cNvPr id="5" name="Footer Placeholder 4">
            <a:extLst>
              <a:ext uri="{FF2B5EF4-FFF2-40B4-BE49-F238E27FC236}">
                <a16:creationId xmlns:a16="http://schemas.microsoft.com/office/drawing/2014/main" id="{95DAE028-2ED7-5221-A0E1-536EFDDB58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6573A-1B3B-0877-6BA6-DC461A789283}"/>
              </a:ext>
            </a:extLst>
          </p:cNvPr>
          <p:cNvSpPr>
            <a:spLocks noGrp="1"/>
          </p:cNvSpPr>
          <p:nvPr>
            <p:ph type="sldNum" sz="quarter" idx="12"/>
          </p:nvPr>
        </p:nvSpPr>
        <p:spPr/>
        <p:txBody>
          <a:bodyPr/>
          <a:lstStyle/>
          <a:p>
            <a:fld id="{7A4BAF2B-98C8-4B92-BBAE-F157CACB77AE}" type="slidenum">
              <a:rPr lang="en-IN" smtClean="0"/>
              <a:t>‹#›</a:t>
            </a:fld>
            <a:endParaRPr lang="en-IN"/>
          </a:p>
        </p:txBody>
      </p:sp>
    </p:spTree>
    <p:extLst>
      <p:ext uri="{BB962C8B-B14F-4D97-AF65-F5344CB8AC3E}">
        <p14:creationId xmlns:p14="http://schemas.microsoft.com/office/powerpoint/2010/main" val="260461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DC2E5C-8EC3-734B-7974-5664F071C8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B7BB9E-EF67-CA70-BA57-F6E0D7A2B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F528E-BE37-55F6-21BD-ADC61530814B}"/>
              </a:ext>
            </a:extLst>
          </p:cNvPr>
          <p:cNvSpPr>
            <a:spLocks noGrp="1"/>
          </p:cNvSpPr>
          <p:nvPr>
            <p:ph type="dt" sz="half" idx="10"/>
          </p:nvPr>
        </p:nvSpPr>
        <p:spPr/>
        <p:txBody>
          <a:bodyPr/>
          <a:lstStyle/>
          <a:p>
            <a:fld id="{BA8DE2E4-3D77-4D65-AE16-C91868B99E0F}" type="datetimeFigureOut">
              <a:rPr lang="en-IN" smtClean="0"/>
              <a:t>08-07-2023</a:t>
            </a:fld>
            <a:endParaRPr lang="en-IN"/>
          </a:p>
        </p:txBody>
      </p:sp>
      <p:sp>
        <p:nvSpPr>
          <p:cNvPr id="5" name="Footer Placeholder 4">
            <a:extLst>
              <a:ext uri="{FF2B5EF4-FFF2-40B4-BE49-F238E27FC236}">
                <a16:creationId xmlns:a16="http://schemas.microsoft.com/office/drawing/2014/main" id="{F5B41163-A937-439E-08C9-D89DD25823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66DEC1-4C55-F279-31C1-A25EC875708B}"/>
              </a:ext>
            </a:extLst>
          </p:cNvPr>
          <p:cNvSpPr>
            <a:spLocks noGrp="1"/>
          </p:cNvSpPr>
          <p:nvPr>
            <p:ph type="sldNum" sz="quarter" idx="12"/>
          </p:nvPr>
        </p:nvSpPr>
        <p:spPr/>
        <p:txBody>
          <a:bodyPr/>
          <a:lstStyle/>
          <a:p>
            <a:fld id="{7A4BAF2B-98C8-4B92-BBAE-F157CACB77AE}" type="slidenum">
              <a:rPr lang="en-IN" smtClean="0"/>
              <a:t>‹#›</a:t>
            </a:fld>
            <a:endParaRPr lang="en-IN"/>
          </a:p>
        </p:txBody>
      </p:sp>
    </p:spTree>
    <p:extLst>
      <p:ext uri="{BB962C8B-B14F-4D97-AF65-F5344CB8AC3E}">
        <p14:creationId xmlns:p14="http://schemas.microsoft.com/office/powerpoint/2010/main" val="232187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091A-2430-45F3-CCE7-EBA65A491C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F11600-E9E5-5B6A-9E09-D3FA8187FF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D332A3-2C10-1E9B-CD1C-74CC48D14F82}"/>
              </a:ext>
            </a:extLst>
          </p:cNvPr>
          <p:cNvSpPr>
            <a:spLocks noGrp="1"/>
          </p:cNvSpPr>
          <p:nvPr>
            <p:ph type="dt" sz="half" idx="10"/>
          </p:nvPr>
        </p:nvSpPr>
        <p:spPr/>
        <p:txBody>
          <a:bodyPr/>
          <a:lstStyle/>
          <a:p>
            <a:fld id="{BA8DE2E4-3D77-4D65-AE16-C91868B99E0F}" type="datetimeFigureOut">
              <a:rPr lang="en-IN" smtClean="0"/>
              <a:t>08-07-2023</a:t>
            </a:fld>
            <a:endParaRPr lang="en-IN"/>
          </a:p>
        </p:txBody>
      </p:sp>
      <p:sp>
        <p:nvSpPr>
          <p:cNvPr id="5" name="Footer Placeholder 4">
            <a:extLst>
              <a:ext uri="{FF2B5EF4-FFF2-40B4-BE49-F238E27FC236}">
                <a16:creationId xmlns:a16="http://schemas.microsoft.com/office/drawing/2014/main" id="{F4004243-DF21-2540-56D7-4EE29D2A0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14E728-88F3-4FFB-54FE-49AD09D9BB73}"/>
              </a:ext>
            </a:extLst>
          </p:cNvPr>
          <p:cNvSpPr>
            <a:spLocks noGrp="1"/>
          </p:cNvSpPr>
          <p:nvPr>
            <p:ph type="sldNum" sz="quarter" idx="12"/>
          </p:nvPr>
        </p:nvSpPr>
        <p:spPr/>
        <p:txBody>
          <a:bodyPr/>
          <a:lstStyle/>
          <a:p>
            <a:fld id="{7A4BAF2B-98C8-4B92-BBAE-F157CACB77AE}" type="slidenum">
              <a:rPr lang="en-IN" smtClean="0"/>
              <a:t>‹#›</a:t>
            </a:fld>
            <a:endParaRPr lang="en-IN"/>
          </a:p>
        </p:txBody>
      </p:sp>
    </p:spTree>
    <p:extLst>
      <p:ext uri="{BB962C8B-B14F-4D97-AF65-F5344CB8AC3E}">
        <p14:creationId xmlns:p14="http://schemas.microsoft.com/office/powerpoint/2010/main" val="70899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6DC1-EEBE-0428-BB29-868EC1557D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A693CF-07C4-D413-56D4-2DDF12B5CE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CB4BCC-6C02-5DD2-E24C-D3DC87896127}"/>
              </a:ext>
            </a:extLst>
          </p:cNvPr>
          <p:cNvSpPr>
            <a:spLocks noGrp="1"/>
          </p:cNvSpPr>
          <p:nvPr>
            <p:ph type="dt" sz="half" idx="10"/>
          </p:nvPr>
        </p:nvSpPr>
        <p:spPr/>
        <p:txBody>
          <a:bodyPr/>
          <a:lstStyle/>
          <a:p>
            <a:fld id="{BA8DE2E4-3D77-4D65-AE16-C91868B99E0F}" type="datetimeFigureOut">
              <a:rPr lang="en-IN" smtClean="0"/>
              <a:t>08-07-2023</a:t>
            </a:fld>
            <a:endParaRPr lang="en-IN"/>
          </a:p>
        </p:txBody>
      </p:sp>
      <p:sp>
        <p:nvSpPr>
          <p:cNvPr id="5" name="Footer Placeholder 4">
            <a:extLst>
              <a:ext uri="{FF2B5EF4-FFF2-40B4-BE49-F238E27FC236}">
                <a16:creationId xmlns:a16="http://schemas.microsoft.com/office/drawing/2014/main" id="{A4BC308A-24D3-9B82-E345-AAB09A4FE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90B6E-5E1B-77D8-C86F-362FC0274350}"/>
              </a:ext>
            </a:extLst>
          </p:cNvPr>
          <p:cNvSpPr>
            <a:spLocks noGrp="1"/>
          </p:cNvSpPr>
          <p:nvPr>
            <p:ph type="sldNum" sz="quarter" idx="12"/>
          </p:nvPr>
        </p:nvSpPr>
        <p:spPr/>
        <p:txBody>
          <a:bodyPr/>
          <a:lstStyle/>
          <a:p>
            <a:fld id="{7A4BAF2B-98C8-4B92-BBAE-F157CACB77AE}" type="slidenum">
              <a:rPr lang="en-IN" smtClean="0"/>
              <a:t>‹#›</a:t>
            </a:fld>
            <a:endParaRPr lang="en-IN"/>
          </a:p>
        </p:txBody>
      </p:sp>
    </p:spTree>
    <p:extLst>
      <p:ext uri="{BB962C8B-B14F-4D97-AF65-F5344CB8AC3E}">
        <p14:creationId xmlns:p14="http://schemas.microsoft.com/office/powerpoint/2010/main" val="81384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C4C9-EAE6-B135-C432-5719BB7690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49D28A-BB54-0376-AB98-156E32CC33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DDDE41-8B05-A1D6-1CB8-CB36092310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4070B8-EC61-CFC2-28AC-3F70E63AECCD}"/>
              </a:ext>
            </a:extLst>
          </p:cNvPr>
          <p:cNvSpPr>
            <a:spLocks noGrp="1"/>
          </p:cNvSpPr>
          <p:nvPr>
            <p:ph type="dt" sz="half" idx="10"/>
          </p:nvPr>
        </p:nvSpPr>
        <p:spPr/>
        <p:txBody>
          <a:bodyPr/>
          <a:lstStyle/>
          <a:p>
            <a:fld id="{BA8DE2E4-3D77-4D65-AE16-C91868B99E0F}" type="datetimeFigureOut">
              <a:rPr lang="en-IN" smtClean="0"/>
              <a:t>08-07-2023</a:t>
            </a:fld>
            <a:endParaRPr lang="en-IN"/>
          </a:p>
        </p:txBody>
      </p:sp>
      <p:sp>
        <p:nvSpPr>
          <p:cNvPr id="6" name="Footer Placeholder 5">
            <a:extLst>
              <a:ext uri="{FF2B5EF4-FFF2-40B4-BE49-F238E27FC236}">
                <a16:creationId xmlns:a16="http://schemas.microsoft.com/office/drawing/2014/main" id="{2B2E7CE1-416F-34DD-50FB-D6DBFFDABC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C746D3-D773-E1F5-8056-899B7ABCFEB5}"/>
              </a:ext>
            </a:extLst>
          </p:cNvPr>
          <p:cNvSpPr>
            <a:spLocks noGrp="1"/>
          </p:cNvSpPr>
          <p:nvPr>
            <p:ph type="sldNum" sz="quarter" idx="12"/>
          </p:nvPr>
        </p:nvSpPr>
        <p:spPr/>
        <p:txBody>
          <a:bodyPr/>
          <a:lstStyle/>
          <a:p>
            <a:fld id="{7A4BAF2B-98C8-4B92-BBAE-F157CACB77AE}" type="slidenum">
              <a:rPr lang="en-IN" smtClean="0"/>
              <a:t>‹#›</a:t>
            </a:fld>
            <a:endParaRPr lang="en-IN"/>
          </a:p>
        </p:txBody>
      </p:sp>
    </p:spTree>
    <p:extLst>
      <p:ext uri="{BB962C8B-B14F-4D97-AF65-F5344CB8AC3E}">
        <p14:creationId xmlns:p14="http://schemas.microsoft.com/office/powerpoint/2010/main" val="4101092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C8B9-A7A5-7111-265D-70BA72BFD4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EECF7E-EA5F-D902-0023-F4A2F5934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649D8E-35C8-D6A0-62F3-735DB827E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0A8994-C415-ECD3-0F38-412F0E236C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E1C0F8-C6E7-A4A2-AD01-9AC5C5597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4968D1-D1C0-6628-30DB-80E681403B33}"/>
              </a:ext>
            </a:extLst>
          </p:cNvPr>
          <p:cNvSpPr>
            <a:spLocks noGrp="1"/>
          </p:cNvSpPr>
          <p:nvPr>
            <p:ph type="dt" sz="half" idx="10"/>
          </p:nvPr>
        </p:nvSpPr>
        <p:spPr/>
        <p:txBody>
          <a:bodyPr/>
          <a:lstStyle/>
          <a:p>
            <a:fld id="{BA8DE2E4-3D77-4D65-AE16-C91868B99E0F}" type="datetimeFigureOut">
              <a:rPr lang="en-IN" smtClean="0"/>
              <a:t>08-07-2023</a:t>
            </a:fld>
            <a:endParaRPr lang="en-IN"/>
          </a:p>
        </p:txBody>
      </p:sp>
      <p:sp>
        <p:nvSpPr>
          <p:cNvPr id="8" name="Footer Placeholder 7">
            <a:extLst>
              <a:ext uri="{FF2B5EF4-FFF2-40B4-BE49-F238E27FC236}">
                <a16:creationId xmlns:a16="http://schemas.microsoft.com/office/drawing/2014/main" id="{10EEB6B4-95F8-5F18-0C73-E4E03B3FFE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2F6624-44C5-3AED-4730-248597297ACC}"/>
              </a:ext>
            </a:extLst>
          </p:cNvPr>
          <p:cNvSpPr>
            <a:spLocks noGrp="1"/>
          </p:cNvSpPr>
          <p:nvPr>
            <p:ph type="sldNum" sz="quarter" idx="12"/>
          </p:nvPr>
        </p:nvSpPr>
        <p:spPr/>
        <p:txBody>
          <a:bodyPr/>
          <a:lstStyle/>
          <a:p>
            <a:fld id="{7A4BAF2B-98C8-4B92-BBAE-F157CACB77AE}" type="slidenum">
              <a:rPr lang="en-IN" smtClean="0"/>
              <a:t>‹#›</a:t>
            </a:fld>
            <a:endParaRPr lang="en-IN"/>
          </a:p>
        </p:txBody>
      </p:sp>
    </p:spTree>
    <p:extLst>
      <p:ext uri="{BB962C8B-B14F-4D97-AF65-F5344CB8AC3E}">
        <p14:creationId xmlns:p14="http://schemas.microsoft.com/office/powerpoint/2010/main" val="225822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FF62-F484-F60F-CE7A-FED3F5DC79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E5247F-5AD7-B18D-92D1-4D9B396C5399}"/>
              </a:ext>
            </a:extLst>
          </p:cNvPr>
          <p:cNvSpPr>
            <a:spLocks noGrp="1"/>
          </p:cNvSpPr>
          <p:nvPr>
            <p:ph type="dt" sz="half" idx="10"/>
          </p:nvPr>
        </p:nvSpPr>
        <p:spPr/>
        <p:txBody>
          <a:bodyPr/>
          <a:lstStyle/>
          <a:p>
            <a:fld id="{BA8DE2E4-3D77-4D65-AE16-C91868B99E0F}" type="datetimeFigureOut">
              <a:rPr lang="en-IN" smtClean="0"/>
              <a:t>08-07-2023</a:t>
            </a:fld>
            <a:endParaRPr lang="en-IN"/>
          </a:p>
        </p:txBody>
      </p:sp>
      <p:sp>
        <p:nvSpPr>
          <p:cNvPr id="4" name="Footer Placeholder 3">
            <a:extLst>
              <a:ext uri="{FF2B5EF4-FFF2-40B4-BE49-F238E27FC236}">
                <a16:creationId xmlns:a16="http://schemas.microsoft.com/office/drawing/2014/main" id="{14BFB7EF-938C-125A-1DE6-6F5CBF24A7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CF62CC-7E8C-286A-0257-0C6E16D712B3}"/>
              </a:ext>
            </a:extLst>
          </p:cNvPr>
          <p:cNvSpPr>
            <a:spLocks noGrp="1"/>
          </p:cNvSpPr>
          <p:nvPr>
            <p:ph type="sldNum" sz="quarter" idx="12"/>
          </p:nvPr>
        </p:nvSpPr>
        <p:spPr/>
        <p:txBody>
          <a:bodyPr/>
          <a:lstStyle/>
          <a:p>
            <a:fld id="{7A4BAF2B-98C8-4B92-BBAE-F157CACB77AE}" type="slidenum">
              <a:rPr lang="en-IN" smtClean="0"/>
              <a:t>‹#›</a:t>
            </a:fld>
            <a:endParaRPr lang="en-IN"/>
          </a:p>
        </p:txBody>
      </p:sp>
    </p:spTree>
    <p:extLst>
      <p:ext uri="{BB962C8B-B14F-4D97-AF65-F5344CB8AC3E}">
        <p14:creationId xmlns:p14="http://schemas.microsoft.com/office/powerpoint/2010/main" val="83152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4E701D-9580-2A74-B850-C2034DFA9EF7}"/>
              </a:ext>
            </a:extLst>
          </p:cNvPr>
          <p:cNvSpPr>
            <a:spLocks noGrp="1"/>
          </p:cNvSpPr>
          <p:nvPr>
            <p:ph type="dt" sz="half" idx="10"/>
          </p:nvPr>
        </p:nvSpPr>
        <p:spPr/>
        <p:txBody>
          <a:bodyPr/>
          <a:lstStyle/>
          <a:p>
            <a:fld id="{BA8DE2E4-3D77-4D65-AE16-C91868B99E0F}" type="datetimeFigureOut">
              <a:rPr lang="en-IN" smtClean="0"/>
              <a:t>08-07-2023</a:t>
            </a:fld>
            <a:endParaRPr lang="en-IN"/>
          </a:p>
        </p:txBody>
      </p:sp>
      <p:sp>
        <p:nvSpPr>
          <p:cNvPr id="3" name="Footer Placeholder 2">
            <a:extLst>
              <a:ext uri="{FF2B5EF4-FFF2-40B4-BE49-F238E27FC236}">
                <a16:creationId xmlns:a16="http://schemas.microsoft.com/office/drawing/2014/main" id="{D275862B-5C72-21FC-9CCE-3C85F4E043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B2D298-CA69-3CEB-2F71-F272D7A03C7C}"/>
              </a:ext>
            </a:extLst>
          </p:cNvPr>
          <p:cNvSpPr>
            <a:spLocks noGrp="1"/>
          </p:cNvSpPr>
          <p:nvPr>
            <p:ph type="sldNum" sz="quarter" idx="12"/>
          </p:nvPr>
        </p:nvSpPr>
        <p:spPr/>
        <p:txBody>
          <a:bodyPr/>
          <a:lstStyle/>
          <a:p>
            <a:fld id="{7A4BAF2B-98C8-4B92-BBAE-F157CACB77AE}" type="slidenum">
              <a:rPr lang="en-IN" smtClean="0"/>
              <a:t>‹#›</a:t>
            </a:fld>
            <a:endParaRPr lang="en-IN"/>
          </a:p>
        </p:txBody>
      </p:sp>
    </p:spTree>
    <p:extLst>
      <p:ext uri="{BB962C8B-B14F-4D97-AF65-F5344CB8AC3E}">
        <p14:creationId xmlns:p14="http://schemas.microsoft.com/office/powerpoint/2010/main" val="318795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96BC-81AA-8169-A6C9-848919E55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F086E0-EF20-6762-3C73-9D91622CE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70252C-73B8-E8F7-92C6-97D6DC21A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8371A-09E6-3ABC-837B-B8D3DD1AB607}"/>
              </a:ext>
            </a:extLst>
          </p:cNvPr>
          <p:cNvSpPr>
            <a:spLocks noGrp="1"/>
          </p:cNvSpPr>
          <p:nvPr>
            <p:ph type="dt" sz="half" idx="10"/>
          </p:nvPr>
        </p:nvSpPr>
        <p:spPr/>
        <p:txBody>
          <a:bodyPr/>
          <a:lstStyle/>
          <a:p>
            <a:fld id="{BA8DE2E4-3D77-4D65-AE16-C91868B99E0F}" type="datetimeFigureOut">
              <a:rPr lang="en-IN" smtClean="0"/>
              <a:t>08-07-2023</a:t>
            </a:fld>
            <a:endParaRPr lang="en-IN"/>
          </a:p>
        </p:txBody>
      </p:sp>
      <p:sp>
        <p:nvSpPr>
          <p:cNvPr id="6" name="Footer Placeholder 5">
            <a:extLst>
              <a:ext uri="{FF2B5EF4-FFF2-40B4-BE49-F238E27FC236}">
                <a16:creationId xmlns:a16="http://schemas.microsoft.com/office/drawing/2014/main" id="{7CEDE38D-EC52-7CAE-2D96-63110D3E9C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183F3E-8713-6037-E26F-6884637752B9}"/>
              </a:ext>
            </a:extLst>
          </p:cNvPr>
          <p:cNvSpPr>
            <a:spLocks noGrp="1"/>
          </p:cNvSpPr>
          <p:nvPr>
            <p:ph type="sldNum" sz="quarter" idx="12"/>
          </p:nvPr>
        </p:nvSpPr>
        <p:spPr/>
        <p:txBody>
          <a:bodyPr/>
          <a:lstStyle/>
          <a:p>
            <a:fld id="{7A4BAF2B-98C8-4B92-BBAE-F157CACB77AE}" type="slidenum">
              <a:rPr lang="en-IN" smtClean="0"/>
              <a:t>‹#›</a:t>
            </a:fld>
            <a:endParaRPr lang="en-IN"/>
          </a:p>
        </p:txBody>
      </p:sp>
    </p:spTree>
    <p:extLst>
      <p:ext uri="{BB962C8B-B14F-4D97-AF65-F5344CB8AC3E}">
        <p14:creationId xmlns:p14="http://schemas.microsoft.com/office/powerpoint/2010/main" val="277129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4D26-BAA6-CDDD-0AD2-0CB38F77A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E9918D-A6D0-2CF3-3089-F8DC12879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004780-F905-9880-9878-50BF306D3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F341F-7DE9-359A-3E1C-0C034316688A}"/>
              </a:ext>
            </a:extLst>
          </p:cNvPr>
          <p:cNvSpPr>
            <a:spLocks noGrp="1"/>
          </p:cNvSpPr>
          <p:nvPr>
            <p:ph type="dt" sz="half" idx="10"/>
          </p:nvPr>
        </p:nvSpPr>
        <p:spPr/>
        <p:txBody>
          <a:bodyPr/>
          <a:lstStyle/>
          <a:p>
            <a:fld id="{BA8DE2E4-3D77-4D65-AE16-C91868B99E0F}" type="datetimeFigureOut">
              <a:rPr lang="en-IN" smtClean="0"/>
              <a:t>08-07-2023</a:t>
            </a:fld>
            <a:endParaRPr lang="en-IN"/>
          </a:p>
        </p:txBody>
      </p:sp>
      <p:sp>
        <p:nvSpPr>
          <p:cNvPr id="6" name="Footer Placeholder 5">
            <a:extLst>
              <a:ext uri="{FF2B5EF4-FFF2-40B4-BE49-F238E27FC236}">
                <a16:creationId xmlns:a16="http://schemas.microsoft.com/office/drawing/2014/main" id="{FA215D89-51A2-65D2-4BD9-10F6A8ADDC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DE609F-31CE-0311-FA40-532FF87407BE}"/>
              </a:ext>
            </a:extLst>
          </p:cNvPr>
          <p:cNvSpPr>
            <a:spLocks noGrp="1"/>
          </p:cNvSpPr>
          <p:nvPr>
            <p:ph type="sldNum" sz="quarter" idx="12"/>
          </p:nvPr>
        </p:nvSpPr>
        <p:spPr/>
        <p:txBody>
          <a:bodyPr/>
          <a:lstStyle/>
          <a:p>
            <a:fld id="{7A4BAF2B-98C8-4B92-BBAE-F157CACB77AE}" type="slidenum">
              <a:rPr lang="en-IN" smtClean="0"/>
              <a:t>‹#›</a:t>
            </a:fld>
            <a:endParaRPr lang="en-IN"/>
          </a:p>
        </p:txBody>
      </p:sp>
    </p:spTree>
    <p:extLst>
      <p:ext uri="{BB962C8B-B14F-4D97-AF65-F5344CB8AC3E}">
        <p14:creationId xmlns:p14="http://schemas.microsoft.com/office/powerpoint/2010/main" val="174500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4F920-6613-AEB9-59EB-E8D2001D5B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B85FDF-945E-36D0-4BAE-4113A32AB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7E6C5C-DB97-749B-3654-7070E419D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DE2E4-3D77-4D65-AE16-C91868B99E0F}" type="datetimeFigureOut">
              <a:rPr lang="en-IN" smtClean="0"/>
              <a:t>08-07-2023</a:t>
            </a:fld>
            <a:endParaRPr lang="en-IN"/>
          </a:p>
        </p:txBody>
      </p:sp>
      <p:sp>
        <p:nvSpPr>
          <p:cNvPr id="5" name="Footer Placeholder 4">
            <a:extLst>
              <a:ext uri="{FF2B5EF4-FFF2-40B4-BE49-F238E27FC236}">
                <a16:creationId xmlns:a16="http://schemas.microsoft.com/office/drawing/2014/main" id="{ED0792A3-C03C-2752-E3DD-7DC4E3FA5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121A47-F347-96D3-472C-69E25D4F5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BAF2B-98C8-4B92-BBAE-F157CACB77AE}" type="slidenum">
              <a:rPr lang="en-IN" smtClean="0"/>
              <a:t>‹#›</a:t>
            </a:fld>
            <a:endParaRPr lang="en-IN"/>
          </a:p>
        </p:txBody>
      </p:sp>
    </p:spTree>
    <p:extLst>
      <p:ext uri="{BB962C8B-B14F-4D97-AF65-F5344CB8AC3E}">
        <p14:creationId xmlns:p14="http://schemas.microsoft.com/office/powerpoint/2010/main" val="4046400188"/>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Rizwal/Early-Stage-Diabetes-Predic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529/early+stage+diabetes+risk+prediction+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C6DF-3362-0E36-5EE2-9E1E86E6807F}"/>
              </a:ext>
            </a:extLst>
          </p:cNvPr>
          <p:cNvSpPr>
            <a:spLocks noGrp="1"/>
          </p:cNvSpPr>
          <p:nvPr>
            <p:ph type="ctrTitle"/>
          </p:nvPr>
        </p:nvSpPr>
        <p:spPr/>
        <p:txBody>
          <a:bodyPr>
            <a:normAutofit fontScale="90000"/>
          </a:bodyPr>
          <a:lstStyle/>
          <a:p>
            <a:r>
              <a:rPr lang="en-IN" b="1" i="0" dirty="0">
                <a:effectLst/>
                <a:latin typeface="YouTube Sans"/>
              </a:rPr>
              <a:t>Early Stage Diabetes Prediction</a:t>
            </a:r>
            <a:br>
              <a:rPr lang="en-IN" b="1" i="0" dirty="0">
                <a:solidFill>
                  <a:srgbClr val="F1F1F1"/>
                </a:solidFill>
                <a:effectLst/>
                <a:latin typeface="YouTube Sans"/>
              </a:rPr>
            </a:br>
            <a:endParaRPr lang="en-IN" dirty="0"/>
          </a:p>
        </p:txBody>
      </p:sp>
      <p:sp>
        <p:nvSpPr>
          <p:cNvPr id="3" name="Subtitle 2">
            <a:extLst>
              <a:ext uri="{FF2B5EF4-FFF2-40B4-BE49-F238E27FC236}">
                <a16:creationId xmlns:a16="http://schemas.microsoft.com/office/drawing/2014/main" id="{EA8488B4-6EEE-BC51-49F6-261173DDEFE2}"/>
              </a:ext>
            </a:extLst>
          </p:cNvPr>
          <p:cNvSpPr>
            <a:spLocks noGrp="1"/>
          </p:cNvSpPr>
          <p:nvPr>
            <p:ph type="subTitle" idx="1"/>
          </p:nvPr>
        </p:nvSpPr>
        <p:spPr>
          <a:xfrm>
            <a:off x="1524000" y="3276722"/>
            <a:ext cx="9144000" cy="3124078"/>
          </a:xfrm>
        </p:spPr>
        <p:txBody>
          <a:bodyPr>
            <a:normAutofit/>
          </a:bodyPr>
          <a:lstStyle/>
          <a:p>
            <a:r>
              <a:rPr lang="en-US" dirty="0"/>
              <a:t>Machine Learning Project</a:t>
            </a:r>
          </a:p>
          <a:p>
            <a:endParaRPr lang="en-US" dirty="0"/>
          </a:p>
          <a:p>
            <a:endParaRPr lang="en-US" dirty="0"/>
          </a:p>
          <a:p>
            <a:r>
              <a:rPr lang="en-US" dirty="0"/>
              <a:t>By: Rizwal Abrol</a:t>
            </a:r>
            <a:endParaRPr lang="en-IN" dirty="0"/>
          </a:p>
        </p:txBody>
      </p:sp>
    </p:spTree>
    <p:extLst>
      <p:ext uri="{BB962C8B-B14F-4D97-AF65-F5344CB8AC3E}">
        <p14:creationId xmlns:p14="http://schemas.microsoft.com/office/powerpoint/2010/main" val="1396246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CA09-7312-1B8B-9CC9-9416AF338E30}"/>
              </a:ext>
            </a:extLst>
          </p:cNvPr>
          <p:cNvSpPr>
            <a:spLocks noGrp="1"/>
          </p:cNvSpPr>
          <p:nvPr>
            <p:ph type="title"/>
          </p:nvPr>
        </p:nvSpPr>
        <p:spPr/>
        <p:txBody>
          <a:bodyPr/>
          <a:lstStyle/>
          <a:p>
            <a:r>
              <a:rPr lang="en-US" dirty="0"/>
              <a:t>Feature Importance using </a:t>
            </a:r>
            <a:r>
              <a:rPr lang="en-US" dirty="0" err="1"/>
              <a:t>ExtraTreesClassifier</a:t>
            </a:r>
            <a:endParaRPr lang="en-IN" dirty="0"/>
          </a:p>
        </p:txBody>
      </p:sp>
      <p:pic>
        <p:nvPicPr>
          <p:cNvPr id="5" name="Content Placeholder 4">
            <a:extLst>
              <a:ext uri="{FF2B5EF4-FFF2-40B4-BE49-F238E27FC236}">
                <a16:creationId xmlns:a16="http://schemas.microsoft.com/office/drawing/2014/main" id="{74AE2DE7-1C7A-601F-5D62-E85F8585F0F1}"/>
              </a:ext>
            </a:extLst>
          </p:cNvPr>
          <p:cNvPicPr>
            <a:picLocks noGrp="1" noChangeAspect="1"/>
          </p:cNvPicPr>
          <p:nvPr>
            <p:ph idx="1"/>
          </p:nvPr>
        </p:nvPicPr>
        <p:blipFill>
          <a:blip r:embed="rId2"/>
          <a:stretch>
            <a:fillRect/>
          </a:stretch>
        </p:blipFill>
        <p:spPr>
          <a:xfrm>
            <a:off x="3534688" y="1825625"/>
            <a:ext cx="5122623" cy="4351338"/>
          </a:xfrm>
        </p:spPr>
      </p:pic>
    </p:spTree>
    <p:extLst>
      <p:ext uri="{BB962C8B-B14F-4D97-AF65-F5344CB8AC3E}">
        <p14:creationId xmlns:p14="http://schemas.microsoft.com/office/powerpoint/2010/main" val="42515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5657-DD3E-FBA5-1340-E6F3A3D30D54}"/>
              </a:ext>
            </a:extLst>
          </p:cNvPr>
          <p:cNvSpPr>
            <a:spLocks noGrp="1"/>
          </p:cNvSpPr>
          <p:nvPr>
            <p:ph type="title"/>
          </p:nvPr>
        </p:nvSpPr>
        <p:spPr/>
        <p:txBody>
          <a:bodyPr/>
          <a:lstStyle/>
          <a:p>
            <a:pPr algn="ctr"/>
            <a:r>
              <a:rPr lang="en-US" dirty="0"/>
              <a:t>Splitting of data</a:t>
            </a:r>
            <a:endParaRPr lang="en-IN" dirty="0"/>
          </a:p>
        </p:txBody>
      </p:sp>
      <p:pic>
        <p:nvPicPr>
          <p:cNvPr id="5" name="Picture 4">
            <a:extLst>
              <a:ext uri="{FF2B5EF4-FFF2-40B4-BE49-F238E27FC236}">
                <a16:creationId xmlns:a16="http://schemas.microsoft.com/office/drawing/2014/main" id="{89930161-A9AD-9E8E-7655-2FC33F67C9EA}"/>
              </a:ext>
            </a:extLst>
          </p:cNvPr>
          <p:cNvPicPr>
            <a:picLocks noChangeAspect="1"/>
          </p:cNvPicPr>
          <p:nvPr/>
        </p:nvPicPr>
        <p:blipFill rotWithShape="1">
          <a:blip r:embed="rId2"/>
          <a:srcRect r="67064"/>
          <a:stretch/>
        </p:blipFill>
        <p:spPr>
          <a:xfrm>
            <a:off x="3989792" y="1769329"/>
            <a:ext cx="4400676" cy="1142998"/>
          </a:xfrm>
          <a:prstGeom prst="rect">
            <a:avLst/>
          </a:prstGeom>
        </p:spPr>
      </p:pic>
      <p:pic>
        <p:nvPicPr>
          <p:cNvPr id="7" name="Picture 6">
            <a:extLst>
              <a:ext uri="{FF2B5EF4-FFF2-40B4-BE49-F238E27FC236}">
                <a16:creationId xmlns:a16="http://schemas.microsoft.com/office/drawing/2014/main" id="{EC59F8A8-C393-464C-A740-D5D3001BA8B5}"/>
              </a:ext>
            </a:extLst>
          </p:cNvPr>
          <p:cNvPicPr>
            <a:picLocks noChangeAspect="1"/>
          </p:cNvPicPr>
          <p:nvPr/>
        </p:nvPicPr>
        <p:blipFill>
          <a:blip r:embed="rId3"/>
          <a:stretch>
            <a:fillRect/>
          </a:stretch>
        </p:blipFill>
        <p:spPr>
          <a:xfrm>
            <a:off x="2540763" y="3429000"/>
            <a:ext cx="7992421" cy="1561020"/>
          </a:xfrm>
          <a:prstGeom prst="rect">
            <a:avLst/>
          </a:prstGeom>
        </p:spPr>
      </p:pic>
    </p:spTree>
    <p:extLst>
      <p:ext uri="{BB962C8B-B14F-4D97-AF65-F5344CB8AC3E}">
        <p14:creationId xmlns:p14="http://schemas.microsoft.com/office/powerpoint/2010/main" val="301680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F930-BFAA-7D0B-9EF4-19D78E3D37F0}"/>
              </a:ext>
            </a:extLst>
          </p:cNvPr>
          <p:cNvSpPr>
            <a:spLocks noGrp="1"/>
          </p:cNvSpPr>
          <p:nvPr>
            <p:ph type="title"/>
          </p:nvPr>
        </p:nvSpPr>
        <p:spPr/>
        <p:txBody>
          <a:bodyPr/>
          <a:lstStyle/>
          <a:p>
            <a:pPr algn="ctr"/>
            <a:r>
              <a:rPr lang="en-US" dirty="0" err="1"/>
              <a:t>Catboost</a:t>
            </a:r>
            <a:r>
              <a:rPr lang="en-US" dirty="0"/>
              <a:t> Model for training</a:t>
            </a:r>
            <a:endParaRPr lang="en-IN" dirty="0"/>
          </a:p>
        </p:txBody>
      </p:sp>
      <p:pic>
        <p:nvPicPr>
          <p:cNvPr id="5" name="Content Placeholder 4">
            <a:extLst>
              <a:ext uri="{FF2B5EF4-FFF2-40B4-BE49-F238E27FC236}">
                <a16:creationId xmlns:a16="http://schemas.microsoft.com/office/drawing/2014/main" id="{76E247D7-4003-B850-5452-429840FC5431}"/>
              </a:ext>
            </a:extLst>
          </p:cNvPr>
          <p:cNvPicPr>
            <a:picLocks noGrp="1" noChangeAspect="1"/>
          </p:cNvPicPr>
          <p:nvPr>
            <p:ph idx="1"/>
          </p:nvPr>
        </p:nvPicPr>
        <p:blipFill>
          <a:blip r:embed="rId2"/>
          <a:stretch>
            <a:fillRect/>
          </a:stretch>
        </p:blipFill>
        <p:spPr>
          <a:xfrm>
            <a:off x="456574" y="1690688"/>
            <a:ext cx="7674005" cy="3017782"/>
          </a:xfrm>
        </p:spPr>
      </p:pic>
      <p:pic>
        <p:nvPicPr>
          <p:cNvPr id="7" name="Picture 6">
            <a:extLst>
              <a:ext uri="{FF2B5EF4-FFF2-40B4-BE49-F238E27FC236}">
                <a16:creationId xmlns:a16="http://schemas.microsoft.com/office/drawing/2014/main" id="{715D7CBF-1F00-DC16-FD0C-B2E7B1D7BE87}"/>
              </a:ext>
            </a:extLst>
          </p:cNvPr>
          <p:cNvPicPr>
            <a:picLocks noChangeAspect="1"/>
          </p:cNvPicPr>
          <p:nvPr/>
        </p:nvPicPr>
        <p:blipFill>
          <a:blip r:embed="rId3"/>
          <a:stretch>
            <a:fillRect/>
          </a:stretch>
        </p:blipFill>
        <p:spPr>
          <a:xfrm>
            <a:off x="3802003" y="5395912"/>
            <a:ext cx="4587994" cy="948306"/>
          </a:xfrm>
          <a:prstGeom prst="rect">
            <a:avLst/>
          </a:prstGeom>
        </p:spPr>
      </p:pic>
      <p:pic>
        <p:nvPicPr>
          <p:cNvPr id="1026" name="Picture 2">
            <a:extLst>
              <a:ext uri="{FF2B5EF4-FFF2-40B4-BE49-F238E27FC236}">
                <a16:creationId xmlns:a16="http://schemas.microsoft.com/office/drawing/2014/main" id="{2DDA1945-6B50-50B8-1DC5-B484C2929C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7185" y="1690688"/>
            <a:ext cx="3944815" cy="318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41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F788-8175-5D60-34C3-EF384E197325}"/>
              </a:ext>
            </a:extLst>
          </p:cNvPr>
          <p:cNvSpPr>
            <a:spLocks noGrp="1"/>
          </p:cNvSpPr>
          <p:nvPr>
            <p:ph type="title"/>
          </p:nvPr>
        </p:nvSpPr>
        <p:spPr/>
        <p:txBody>
          <a:bodyPr/>
          <a:lstStyle/>
          <a:p>
            <a:pPr algn="ctr"/>
            <a:r>
              <a:rPr lang="en-US" dirty="0" err="1"/>
              <a:t>RandomForest</a:t>
            </a:r>
            <a:r>
              <a:rPr lang="en-US" dirty="0"/>
              <a:t> Model</a:t>
            </a:r>
            <a:endParaRPr lang="en-IN" dirty="0"/>
          </a:p>
        </p:txBody>
      </p:sp>
      <p:pic>
        <p:nvPicPr>
          <p:cNvPr id="5" name="Content Placeholder 4">
            <a:extLst>
              <a:ext uri="{FF2B5EF4-FFF2-40B4-BE49-F238E27FC236}">
                <a16:creationId xmlns:a16="http://schemas.microsoft.com/office/drawing/2014/main" id="{04609805-BF3C-AA04-2A45-8F5DDD85ED98}"/>
              </a:ext>
            </a:extLst>
          </p:cNvPr>
          <p:cNvPicPr>
            <a:picLocks noGrp="1" noChangeAspect="1"/>
          </p:cNvPicPr>
          <p:nvPr>
            <p:ph idx="1"/>
          </p:nvPr>
        </p:nvPicPr>
        <p:blipFill>
          <a:blip r:embed="rId2"/>
          <a:stretch>
            <a:fillRect/>
          </a:stretch>
        </p:blipFill>
        <p:spPr>
          <a:xfrm>
            <a:off x="1893206" y="1690688"/>
            <a:ext cx="8405588" cy="2522439"/>
          </a:xfrm>
        </p:spPr>
      </p:pic>
      <p:pic>
        <p:nvPicPr>
          <p:cNvPr id="7" name="Picture 6">
            <a:extLst>
              <a:ext uri="{FF2B5EF4-FFF2-40B4-BE49-F238E27FC236}">
                <a16:creationId xmlns:a16="http://schemas.microsoft.com/office/drawing/2014/main" id="{02C1904E-7E32-E240-07E9-76B57EEDFA9B}"/>
              </a:ext>
            </a:extLst>
          </p:cNvPr>
          <p:cNvPicPr>
            <a:picLocks noChangeAspect="1"/>
          </p:cNvPicPr>
          <p:nvPr/>
        </p:nvPicPr>
        <p:blipFill>
          <a:blip r:embed="rId3"/>
          <a:stretch>
            <a:fillRect/>
          </a:stretch>
        </p:blipFill>
        <p:spPr>
          <a:xfrm>
            <a:off x="3619285" y="4804656"/>
            <a:ext cx="4953429" cy="1082134"/>
          </a:xfrm>
          <a:prstGeom prst="rect">
            <a:avLst/>
          </a:prstGeom>
        </p:spPr>
      </p:pic>
    </p:spTree>
    <p:extLst>
      <p:ext uri="{BB962C8B-B14F-4D97-AF65-F5344CB8AC3E}">
        <p14:creationId xmlns:p14="http://schemas.microsoft.com/office/powerpoint/2010/main" val="250541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848D-7C77-AC91-B74C-62DE6011DAA0}"/>
              </a:ext>
            </a:extLst>
          </p:cNvPr>
          <p:cNvSpPr>
            <a:spLocks noGrp="1"/>
          </p:cNvSpPr>
          <p:nvPr>
            <p:ph type="title"/>
          </p:nvPr>
        </p:nvSpPr>
        <p:spPr/>
        <p:txBody>
          <a:bodyPr/>
          <a:lstStyle/>
          <a:p>
            <a:pPr algn="ctr"/>
            <a:r>
              <a:rPr lang="en-IN" dirty="0"/>
              <a:t>SVC Model</a:t>
            </a:r>
          </a:p>
        </p:txBody>
      </p:sp>
      <p:pic>
        <p:nvPicPr>
          <p:cNvPr id="5" name="Picture 4">
            <a:extLst>
              <a:ext uri="{FF2B5EF4-FFF2-40B4-BE49-F238E27FC236}">
                <a16:creationId xmlns:a16="http://schemas.microsoft.com/office/drawing/2014/main" id="{9AC20168-FF07-EDCE-69B4-2B36DF112555}"/>
              </a:ext>
            </a:extLst>
          </p:cNvPr>
          <p:cNvPicPr>
            <a:picLocks noChangeAspect="1"/>
          </p:cNvPicPr>
          <p:nvPr/>
        </p:nvPicPr>
        <p:blipFill>
          <a:blip r:embed="rId2"/>
          <a:stretch>
            <a:fillRect/>
          </a:stretch>
        </p:blipFill>
        <p:spPr>
          <a:xfrm>
            <a:off x="2056063" y="1690688"/>
            <a:ext cx="8079874" cy="2661504"/>
          </a:xfrm>
          <a:prstGeom prst="rect">
            <a:avLst/>
          </a:prstGeom>
        </p:spPr>
      </p:pic>
      <p:pic>
        <p:nvPicPr>
          <p:cNvPr id="7" name="Picture 6">
            <a:extLst>
              <a:ext uri="{FF2B5EF4-FFF2-40B4-BE49-F238E27FC236}">
                <a16:creationId xmlns:a16="http://schemas.microsoft.com/office/drawing/2014/main" id="{1728AEE6-21D3-F0B1-B0A9-75A82FB2CD3D}"/>
              </a:ext>
            </a:extLst>
          </p:cNvPr>
          <p:cNvPicPr>
            <a:picLocks noChangeAspect="1"/>
          </p:cNvPicPr>
          <p:nvPr/>
        </p:nvPicPr>
        <p:blipFill>
          <a:blip r:embed="rId3"/>
          <a:stretch>
            <a:fillRect/>
          </a:stretch>
        </p:blipFill>
        <p:spPr>
          <a:xfrm>
            <a:off x="3571928" y="4923692"/>
            <a:ext cx="5048143" cy="1262036"/>
          </a:xfrm>
          <a:prstGeom prst="rect">
            <a:avLst/>
          </a:prstGeom>
        </p:spPr>
      </p:pic>
    </p:spTree>
    <p:extLst>
      <p:ext uri="{BB962C8B-B14F-4D97-AF65-F5344CB8AC3E}">
        <p14:creationId xmlns:p14="http://schemas.microsoft.com/office/powerpoint/2010/main" val="142121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6E7F-3A64-B501-EBDB-5C94458410C7}"/>
              </a:ext>
            </a:extLst>
          </p:cNvPr>
          <p:cNvSpPr>
            <a:spLocks noGrp="1"/>
          </p:cNvSpPr>
          <p:nvPr>
            <p:ph type="title"/>
          </p:nvPr>
        </p:nvSpPr>
        <p:spPr/>
        <p:txBody>
          <a:bodyPr/>
          <a:lstStyle/>
          <a:p>
            <a:pPr algn="ctr"/>
            <a:r>
              <a:rPr lang="en-IN" dirty="0"/>
              <a:t>Logistic Regression Model</a:t>
            </a:r>
          </a:p>
        </p:txBody>
      </p:sp>
      <p:pic>
        <p:nvPicPr>
          <p:cNvPr id="9" name="Content Placeholder 8">
            <a:extLst>
              <a:ext uri="{FF2B5EF4-FFF2-40B4-BE49-F238E27FC236}">
                <a16:creationId xmlns:a16="http://schemas.microsoft.com/office/drawing/2014/main" id="{CCB11057-4990-FAEE-0968-40F39EC972D1}"/>
              </a:ext>
            </a:extLst>
          </p:cNvPr>
          <p:cNvPicPr>
            <a:picLocks noGrp="1" noChangeAspect="1"/>
          </p:cNvPicPr>
          <p:nvPr>
            <p:ph idx="1"/>
          </p:nvPr>
        </p:nvPicPr>
        <p:blipFill>
          <a:blip r:embed="rId2"/>
          <a:stretch>
            <a:fillRect/>
          </a:stretch>
        </p:blipFill>
        <p:spPr>
          <a:xfrm>
            <a:off x="1912420" y="1690688"/>
            <a:ext cx="8367160" cy="2188832"/>
          </a:xfrm>
        </p:spPr>
      </p:pic>
      <p:pic>
        <p:nvPicPr>
          <p:cNvPr id="11" name="Picture 10">
            <a:extLst>
              <a:ext uri="{FF2B5EF4-FFF2-40B4-BE49-F238E27FC236}">
                <a16:creationId xmlns:a16="http://schemas.microsoft.com/office/drawing/2014/main" id="{0DE705AC-6F6A-A1D7-F8A1-167E848C3C6C}"/>
              </a:ext>
            </a:extLst>
          </p:cNvPr>
          <p:cNvPicPr>
            <a:picLocks noChangeAspect="1"/>
          </p:cNvPicPr>
          <p:nvPr/>
        </p:nvPicPr>
        <p:blipFill>
          <a:blip r:embed="rId3"/>
          <a:stretch>
            <a:fillRect/>
          </a:stretch>
        </p:blipFill>
        <p:spPr>
          <a:xfrm>
            <a:off x="2733229" y="4374370"/>
            <a:ext cx="6725541" cy="1585884"/>
          </a:xfrm>
          <a:prstGeom prst="rect">
            <a:avLst/>
          </a:prstGeom>
        </p:spPr>
      </p:pic>
    </p:spTree>
    <p:extLst>
      <p:ext uri="{BB962C8B-B14F-4D97-AF65-F5344CB8AC3E}">
        <p14:creationId xmlns:p14="http://schemas.microsoft.com/office/powerpoint/2010/main" val="180169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3CA9-CD9F-39C6-4013-01A32F0861ED}"/>
              </a:ext>
            </a:extLst>
          </p:cNvPr>
          <p:cNvSpPr>
            <a:spLocks noGrp="1"/>
          </p:cNvSpPr>
          <p:nvPr>
            <p:ph type="title"/>
          </p:nvPr>
        </p:nvSpPr>
        <p:spPr/>
        <p:txBody>
          <a:bodyPr/>
          <a:lstStyle/>
          <a:p>
            <a:pPr algn="ctr"/>
            <a:r>
              <a:rPr lang="en-IN" dirty="0" err="1"/>
              <a:t>XGBoost</a:t>
            </a:r>
            <a:r>
              <a:rPr lang="en-IN" dirty="0"/>
              <a:t> Model</a:t>
            </a:r>
          </a:p>
        </p:txBody>
      </p:sp>
      <p:pic>
        <p:nvPicPr>
          <p:cNvPr id="5" name="Content Placeholder 4">
            <a:extLst>
              <a:ext uri="{FF2B5EF4-FFF2-40B4-BE49-F238E27FC236}">
                <a16:creationId xmlns:a16="http://schemas.microsoft.com/office/drawing/2014/main" id="{752995D4-34C7-3400-63CE-AD20D76BB4AB}"/>
              </a:ext>
            </a:extLst>
          </p:cNvPr>
          <p:cNvPicPr>
            <a:picLocks noGrp="1" noChangeAspect="1"/>
          </p:cNvPicPr>
          <p:nvPr>
            <p:ph idx="1"/>
          </p:nvPr>
        </p:nvPicPr>
        <p:blipFill>
          <a:blip r:embed="rId2"/>
          <a:stretch>
            <a:fillRect/>
          </a:stretch>
        </p:blipFill>
        <p:spPr>
          <a:xfrm>
            <a:off x="405908" y="1453031"/>
            <a:ext cx="6843353" cy="3711262"/>
          </a:xfrm>
        </p:spPr>
      </p:pic>
      <p:pic>
        <p:nvPicPr>
          <p:cNvPr id="7" name="Picture 6">
            <a:extLst>
              <a:ext uri="{FF2B5EF4-FFF2-40B4-BE49-F238E27FC236}">
                <a16:creationId xmlns:a16="http://schemas.microsoft.com/office/drawing/2014/main" id="{BA291DD6-5BC5-B764-8B78-01DDF3A7620F}"/>
              </a:ext>
            </a:extLst>
          </p:cNvPr>
          <p:cNvPicPr>
            <a:picLocks noChangeAspect="1"/>
          </p:cNvPicPr>
          <p:nvPr/>
        </p:nvPicPr>
        <p:blipFill>
          <a:blip r:embed="rId3"/>
          <a:stretch>
            <a:fillRect/>
          </a:stretch>
        </p:blipFill>
        <p:spPr>
          <a:xfrm>
            <a:off x="3362630" y="5167312"/>
            <a:ext cx="5466740" cy="1325563"/>
          </a:xfrm>
          <a:prstGeom prst="rect">
            <a:avLst/>
          </a:prstGeom>
        </p:spPr>
      </p:pic>
      <p:pic>
        <p:nvPicPr>
          <p:cNvPr id="2050" name="Picture 2">
            <a:extLst>
              <a:ext uri="{FF2B5EF4-FFF2-40B4-BE49-F238E27FC236}">
                <a16:creationId xmlns:a16="http://schemas.microsoft.com/office/drawing/2014/main" id="{CCD6BA0A-D8B3-FE43-AE7F-9C9C03AAE6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553" y="1453031"/>
            <a:ext cx="4591900" cy="371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38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F6D0-8DA7-2376-9E81-43E9471C10C7}"/>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7A11670C-26D9-48FC-0F55-0BEB1400B019}"/>
              </a:ext>
            </a:extLst>
          </p:cNvPr>
          <p:cNvSpPr>
            <a:spLocks noGrp="1"/>
          </p:cNvSpPr>
          <p:nvPr>
            <p:ph idx="1"/>
          </p:nvPr>
        </p:nvSpPr>
        <p:spPr>
          <a:xfrm>
            <a:off x="838200" y="1583853"/>
            <a:ext cx="10515600" cy="4351338"/>
          </a:xfrm>
        </p:spPr>
        <p:txBody>
          <a:bodyPr numCol="1"/>
          <a:lstStyle/>
          <a:p>
            <a:pPr marL="0" indent="0" algn="just">
              <a:buNone/>
            </a:pPr>
            <a:r>
              <a:rPr lang="en-US" dirty="0"/>
              <a:t>By </a:t>
            </a:r>
            <a:r>
              <a:rPr lang="en-US" b="1" dirty="0"/>
              <a:t>hyperparameter</a:t>
            </a:r>
            <a:r>
              <a:rPr lang="en-US" dirty="0"/>
              <a:t> and </a:t>
            </a:r>
            <a:r>
              <a:rPr lang="en-US" b="1" dirty="0"/>
              <a:t>cross validation</a:t>
            </a:r>
            <a:r>
              <a:rPr lang="en-US" dirty="0"/>
              <a:t>, We got to know that </a:t>
            </a:r>
            <a:r>
              <a:rPr lang="en-US" b="1" dirty="0" err="1"/>
              <a:t>XGBoost</a:t>
            </a:r>
            <a:r>
              <a:rPr lang="en-US" dirty="0"/>
              <a:t> and </a:t>
            </a:r>
            <a:r>
              <a:rPr lang="en-US" b="1" dirty="0"/>
              <a:t>Random Forest</a:t>
            </a:r>
            <a:r>
              <a:rPr lang="en-US" dirty="0"/>
              <a:t> gives the best prediction result with accuracy of approx.</a:t>
            </a:r>
            <a:r>
              <a:rPr lang="en-US" b="1" dirty="0"/>
              <a:t> 99% </a:t>
            </a:r>
            <a:r>
              <a:rPr lang="en-US" dirty="0"/>
              <a:t>and error nearly close to </a:t>
            </a:r>
            <a:r>
              <a:rPr lang="en-US" b="1" dirty="0"/>
              <a:t>0</a:t>
            </a:r>
            <a:r>
              <a:rPr lang="en-US" dirty="0"/>
              <a:t>.</a:t>
            </a:r>
          </a:p>
          <a:p>
            <a:pPr marL="0" indent="0" algn="just">
              <a:buNone/>
            </a:pPr>
            <a:endParaRPr lang="en-US" dirty="0"/>
          </a:p>
          <a:p>
            <a:pPr marL="0" indent="0" algn="just">
              <a:buNone/>
            </a:pPr>
            <a:r>
              <a:rPr lang="en-US" dirty="0"/>
              <a:t>Now by leveraging </a:t>
            </a:r>
            <a:r>
              <a:rPr lang="en-US" b="1" dirty="0" err="1"/>
              <a:t>XGBoost</a:t>
            </a:r>
            <a:r>
              <a:rPr lang="en-US" dirty="0"/>
              <a:t> </a:t>
            </a:r>
            <a:r>
              <a:rPr lang="en-US" dirty="0" err="1"/>
              <a:t>model,the</a:t>
            </a:r>
            <a:r>
              <a:rPr lang="en-US" dirty="0"/>
              <a:t> results were then integrated into a </a:t>
            </a:r>
            <a:r>
              <a:rPr lang="en-US" b="1" dirty="0"/>
              <a:t>web application </a:t>
            </a:r>
            <a:r>
              <a:rPr lang="en-US" dirty="0"/>
              <a:t>using </a:t>
            </a:r>
            <a:r>
              <a:rPr lang="en-US" b="1" dirty="0"/>
              <a:t>Pickle</a:t>
            </a:r>
            <a:r>
              <a:rPr lang="en-US" dirty="0"/>
              <a:t> and </a:t>
            </a:r>
            <a:r>
              <a:rPr lang="en-US" b="1" dirty="0" err="1"/>
              <a:t>Streamlit</a:t>
            </a:r>
            <a:r>
              <a:rPr lang="en-US" dirty="0"/>
              <a:t>, providing a user-friendly platform for disease prediction</a:t>
            </a:r>
            <a:endParaRPr lang="en-IN" dirty="0"/>
          </a:p>
        </p:txBody>
      </p:sp>
      <p:pic>
        <p:nvPicPr>
          <p:cNvPr id="4" name="Picture 3">
            <a:extLst>
              <a:ext uri="{FF2B5EF4-FFF2-40B4-BE49-F238E27FC236}">
                <a16:creationId xmlns:a16="http://schemas.microsoft.com/office/drawing/2014/main" id="{D34A64CE-BD17-7F9C-6345-BE4DE90C2710}"/>
              </a:ext>
            </a:extLst>
          </p:cNvPr>
          <p:cNvPicPr>
            <a:picLocks noChangeAspect="1"/>
          </p:cNvPicPr>
          <p:nvPr/>
        </p:nvPicPr>
        <p:blipFill>
          <a:blip r:embed="rId2"/>
          <a:stretch>
            <a:fillRect/>
          </a:stretch>
        </p:blipFill>
        <p:spPr>
          <a:xfrm>
            <a:off x="2130603" y="4686278"/>
            <a:ext cx="7930794" cy="1806597"/>
          </a:xfrm>
          <a:prstGeom prst="rect">
            <a:avLst/>
          </a:prstGeom>
        </p:spPr>
      </p:pic>
    </p:spTree>
    <p:extLst>
      <p:ext uri="{BB962C8B-B14F-4D97-AF65-F5344CB8AC3E}">
        <p14:creationId xmlns:p14="http://schemas.microsoft.com/office/powerpoint/2010/main" val="416616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4EEC-CE8D-0F6C-58CA-4DEE621E74DA}"/>
              </a:ext>
            </a:extLst>
          </p:cNvPr>
          <p:cNvSpPr>
            <a:spLocks noGrp="1"/>
          </p:cNvSpPr>
          <p:nvPr>
            <p:ph type="title"/>
          </p:nvPr>
        </p:nvSpPr>
        <p:spPr>
          <a:xfrm>
            <a:off x="838200" y="172178"/>
            <a:ext cx="10515600" cy="1325563"/>
          </a:xfrm>
        </p:spPr>
        <p:txBody>
          <a:bodyPr/>
          <a:lstStyle/>
          <a:p>
            <a:pPr algn="ctr"/>
            <a:r>
              <a:rPr lang="en-US" dirty="0"/>
              <a:t>Web app (code)</a:t>
            </a:r>
            <a:endParaRPr lang="en-IN" dirty="0"/>
          </a:p>
        </p:txBody>
      </p:sp>
      <p:pic>
        <p:nvPicPr>
          <p:cNvPr id="3074" name="Picture 2" descr="image">
            <a:extLst>
              <a:ext uri="{FF2B5EF4-FFF2-40B4-BE49-F238E27FC236}">
                <a16:creationId xmlns:a16="http://schemas.microsoft.com/office/drawing/2014/main" id="{0C031195-F778-D1C9-C449-C2D4F488127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2769"/>
          <a:stretch/>
        </p:blipFill>
        <p:spPr bwMode="auto">
          <a:xfrm>
            <a:off x="261300" y="1383325"/>
            <a:ext cx="8035646" cy="36165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a:extLst>
              <a:ext uri="{FF2B5EF4-FFF2-40B4-BE49-F238E27FC236}">
                <a16:creationId xmlns:a16="http://schemas.microsoft.com/office/drawing/2014/main" id="{5C793E9E-2560-A7D9-8B02-DB7DB9A305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0" t="45728" r="1600" b="771"/>
          <a:stretch/>
        </p:blipFill>
        <p:spPr bwMode="auto">
          <a:xfrm>
            <a:off x="4390238" y="3119575"/>
            <a:ext cx="7540462" cy="37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2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49063-38F8-4204-1395-925E52F51BBD}"/>
              </a:ext>
            </a:extLst>
          </p:cNvPr>
          <p:cNvSpPr>
            <a:spLocks noGrp="1"/>
          </p:cNvSpPr>
          <p:nvPr>
            <p:ph type="title"/>
          </p:nvPr>
        </p:nvSpPr>
        <p:spPr/>
        <p:txBody>
          <a:bodyPr/>
          <a:lstStyle/>
          <a:p>
            <a:pPr algn="ctr"/>
            <a:r>
              <a:rPr lang="en-IN" dirty="0"/>
              <a:t>Web app</a:t>
            </a:r>
          </a:p>
        </p:txBody>
      </p:sp>
      <p:pic>
        <p:nvPicPr>
          <p:cNvPr id="4098" name="Picture 2" descr="image">
            <a:extLst>
              <a:ext uri="{FF2B5EF4-FFF2-40B4-BE49-F238E27FC236}">
                <a16:creationId xmlns:a16="http://schemas.microsoft.com/office/drawing/2014/main" id="{1134F82D-8F04-E568-5D24-7B263421F09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318" r="22399"/>
          <a:stretch/>
        </p:blipFill>
        <p:spPr bwMode="auto">
          <a:xfrm>
            <a:off x="285227" y="1572113"/>
            <a:ext cx="494950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a:extLst>
              <a:ext uri="{FF2B5EF4-FFF2-40B4-BE49-F238E27FC236}">
                <a16:creationId xmlns:a16="http://schemas.microsoft.com/office/drawing/2014/main" id="{4C7EB807-DE27-5E5A-96DE-5803161349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96" r="23624"/>
          <a:stretch/>
        </p:blipFill>
        <p:spPr bwMode="auto">
          <a:xfrm>
            <a:off x="5360245" y="1822610"/>
            <a:ext cx="6546528" cy="385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695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E9DB-6EC7-A8AE-0FE1-2D9CF61A9917}"/>
              </a:ext>
            </a:extLst>
          </p:cNvPr>
          <p:cNvSpPr>
            <a:spLocks noGrp="1"/>
          </p:cNvSpPr>
          <p:nvPr>
            <p:ph type="title"/>
          </p:nvPr>
        </p:nvSpPr>
        <p:spPr/>
        <p:txBody>
          <a:bodyPr/>
          <a:lstStyle/>
          <a:p>
            <a:pPr algn="ctr"/>
            <a:r>
              <a:rPr lang="en-US" dirty="0"/>
              <a:t>What is Diabetes?</a:t>
            </a:r>
            <a:endParaRPr lang="en-IN" dirty="0"/>
          </a:p>
        </p:txBody>
      </p:sp>
      <p:sp>
        <p:nvSpPr>
          <p:cNvPr id="3" name="Content Placeholder 2">
            <a:extLst>
              <a:ext uri="{FF2B5EF4-FFF2-40B4-BE49-F238E27FC236}">
                <a16:creationId xmlns:a16="http://schemas.microsoft.com/office/drawing/2014/main" id="{30DFFCA7-5632-0238-B4E0-2B88327449AC}"/>
              </a:ext>
            </a:extLst>
          </p:cNvPr>
          <p:cNvSpPr>
            <a:spLocks noGrp="1"/>
          </p:cNvSpPr>
          <p:nvPr>
            <p:ph idx="1"/>
          </p:nvPr>
        </p:nvSpPr>
        <p:spPr/>
        <p:txBody>
          <a:bodyPr/>
          <a:lstStyle/>
          <a:p>
            <a:pPr marL="0" indent="0" algn="just">
              <a:buNone/>
            </a:pPr>
            <a:r>
              <a:rPr lang="en-US" dirty="0"/>
              <a:t>Diabetes is a chronic (long-lasting) health condition that affects how your body turns food into energy. Your body breaks down most of the food you eat into sugar (glucose) and releases it into your bloodstream. When your blood sugar goes up, it signals your pancreas to release insulin.</a:t>
            </a:r>
            <a:endParaRPr lang="en-IN" dirty="0"/>
          </a:p>
        </p:txBody>
      </p:sp>
      <p:pic>
        <p:nvPicPr>
          <p:cNvPr id="1026" name="Picture 2">
            <a:extLst>
              <a:ext uri="{FF2B5EF4-FFF2-40B4-BE49-F238E27FC236}">
                <a16:creationId xmlns:a16="http://schemas.microsoft.com/office/drawing/2014/main" id="{C24BDFA8-0910-8ED8-B119-59DA9DF24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6570" y="3789485"/>
            <a:ext cx="3918860" cy="2613880"/>
          </a:xfrm>
          <a:prstGeom prst="rect">
            <a:avLst/>
          </a:prstGeom>
          <a:noFill/>
          <a:ln>
            <a:noFill/>
          </a:ln>
          <a:effectLst>
            <a:glow rad="63500">
              <a:schemeClr val="accent3">
                <a:satMod val="175000"/>
                <a:alpha val="40000"/>
              </a:schemeClr>
            </a:glow>
            <a:outerShdw blurRad="44450" dist="27940" dir="5400000" algn="ctr">
              <a:srgbClr val="000000">
                <a:alpha val="32000"/>
              </a:srgbClr>
            </a:outerShdw>
            <a:softEdge rad="127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699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8CA05-9723-F394-AF93-C1BC1A2DE8AC}"/>
              </a:ext>
            </a:extLst>
          </p:cNvPr>
          <p:cNvSpPr>
            <a:spLocks noGrp="1"/>
          </p:cNvSpPr>
          <p:nvPr>
            <p:ph idx="1"/>
          </p:nvPr>
        </p:nvSpPr>
        <p:spPr>
          <a:xfrm>
            <a:off x="838200" y="2886322"/>
            <a:ext cx="10515600" cy="1085355"/>
          </a:xfrm>
        </p:spPr>
        <p:txBody>
          <a:bodyPr/>
          <a:lstStyle/>
          <a:p>
            <a:pPr marL="0" indent="0" algn="ctr">
              <a:buNone/>
            </a:pPr>
            <a:r>
              <a:rPr lang="en-US" dirty="0"/>
              <a:t>Checkout the whole project here:</a:t>
            </a:r>
          </a:p>
          <a:p>
            <a:pPr marL="0" indent="0" algn="ctr">
              <a:buNone/>
            </a:pPr>
            <a:r>
              <a:rPr lang="en-IN" dirty="0">
                <a:hlinkClick r:id="rId2"/>
              </a:rPr>
              <a:t>https://github.com/Rizwal/Early-Stage-Diabetes-Prediction</a:t>
            </a:r>
            <a:endParaRPr lang="en-IN" dirty="0"/>
          </a:p>
        </p:txBody>
      </p:sp>
    </p:spTree>
    <p:extLst>
      <p:ext uri="{BB962C8B-B14F-4D97-AF65-F5344CB8AC3E}">
        <p14:creationId xmlns:p14="http://schemas.microsoft.com/office/powerpoint/2010/main" val="51579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B62995-90A1-5080-EE17-015AD34537A7}"/>
              </a:ext>
            </a:extLst>
          </p:cNvPr>
          <p:cNvSpPr>
            <a:spLocks noGrp="1"/>
          </p:cNvSpPr>
          <p:nvPr>
            <p:ph idx="1"/>
          </p:nvPr>
        </p:nvSpPr>
        <p:spPr>
          <a:xfrm>
            <a:off x="838200" y="3196715"/>
            <a:ext cx="10515600" cy="464569"/>
          </a:xfrm>
        </p:spPr>
        <p:txBody>
          <a:bodyPr>
            <a:normAutofit lnSpcReduction="10000"/>
          </a:bodyPr>
          <a:lstStyle/>
          <a:p>
            <a:pPr marL="0" indent="0" algn="ctr">
              <a:buNone/>
            </a:pPr>
            <a:r>
              <a:rPr lang="en-US" dirty="0"/>
              <a:t>Thank you!</a:t>
            </a:r>
            <a:endParaRPr lang="en-IN" dirty="0"/>
          </a:p>
        </p:txBody>
      </p:sp>
    </p:spTree>
    <p:extLst>
      <p:ext uri="{BB962C8B-B14F-4D97-AF65-F5344CB8AC3E}">
        <p14:creationId xmlns:p14="http://schemas.microsoft.com/office/powerpoint/2010/main" val="147815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F1689-6F80-9FDC-9848-5CE023266F44}"/>
              </a:ext>
            </a:extLst>
          </p:cNvPr>
          <p:cNvSpPr>
            <a:spLocks noGrp="1"/>
          </p:cNvSpPr>
          <p:nvPr>
            <p:ph type="title"/>
          </p:nvPr>
        </p:nvSpPr>
        <p:spPr/>
        <p:txBody>
          <a:bodyPr/>
          <a:lstStyle/>
          <a:p>
            <a:pPr algn="ctr"/>
            <a:r>
              <a:rPr lang="en-US" dirty="0"/>
              <a:t>Dataset Characteristics</a:t>
            </a:r>
            <a:endParaRPr lang="en-IN" dirty="0"/>
          </a:p>
        </p:txBody>
      </p:sp>
      <p:sp>
        <p:nvSpPr>
          <p:cNvPr id="3" name="Content Placeholder 2">
            <a:extLst>
              <a:ext uri="{FF2B5EF4-FFF2-40B4-BE49-F238E27FC236}">
                <a16:creationId xmlns:a16="http://schemas.microsoft.com/office/drawing/2014/main" id="{E4B2CB65-266B-04B2-1FB9-1B81B205F67B}"/>
              </a:ext>
            </a:extLst>
          </p:cNvPr>
          <p:cNvSpPr>
            <a:spLocks noGrp="1"/>
          </p:cNvSpPr>
          <p:nvPr>
            <p:ph idx="1"/>
          </p:nvPr>
        </p:nvSpPr>
        <p:spPr/>
        <p:txBody>
          <a:bodyPr>
            <a:normAutofit/>
          </a:bodyPr>
          <a:lstStyle/>
          <a:p>
            <a:pPr algn="l"/>
            <a:r>
              <a:rPr lang="en-IN" b="1" i="0" dirty="0">
                <a:effectLst/>
                <a:latin typeface="ui-sans-serif"/>
              </a:rPr>
              <a:t>Associated Tasks: </a:t>
            </a:r>
            <a:r>
              <a:rPr lang="en-IN" b="0" i="0" dirty="0">
                <a:solidFill>
                  <a:srgbClr val="303030"/>
                </a:solidFill>
                <a:effectLst/>
                <a:latin typeface="ui-sans-serif"/>
              </a:rPr>
              <a:t>Classification</a:t>
            </a:r>
          </a:p>
          <a:p>
            <a:pPr algn="l"/>
            <a:r>
              <a:rPr lang="en-IN" b="1" i="0" dirty="0">
                <a:effectLst/>
                <a:latin typeface="ui-sans-serif"/>
              </a:rPr>
              <a:t> Attributes: </a:t>
            </a:r>
            <a:r>
              <a:rPr lang="en-IN" b="0" i="0" dirty="0">
                <a:solidFill>
                  <a:srgbClr val="303030"/>
                </a:solidFill>
                <a:effectLst/>
                <a:latin typeface="ui-sans-serif"/>
              </a:rPr>
              <a:t>17</a:t>
            </a:r>
          </a:p>
          <a:p>
            <a:pPr algn="l"/>
            <a:r>
              <a:rPr lang="en-IN" b="1" i="0" dirty="0">
                <a:effectLst/>
                <a:latin typeface="ui-sans-serif"/>
              </a:rPr>
              <a:t>Instances: </a:t>
            </a:r>
            <a:r>
              <a:rPr lang="en-IN" b="0" i="0" dirty="0">
                <a:solidFill>
                  <a:srgbClr val="303030"/>
                </a:solidFill>
                <a:effectLst/>
                <a:latin typeface="ui-sans-serif"/>
              </a:rPr>
              <a:t>520</a:t>
            </a:r>
          </a:p>
          <a:p>
            <a:pPr algn="l"/>
            <a:r>
              <a:rPr lang="en-US" b="0" i="0" dirty="0">
                <a:solidFill>
                  <a:srgbClr val="303030"/>
                </a:solidFill>
                <a:effectLst/>
                <a:latin typeface="ui-sans-serif"/>
              </a:rPr>
              <a:t>This data has been collected using direct questionnaires from the patients of Sylhet Diabetes Hospital in Sylhet, Bangladesh and approved by a doctor.</a:t>
            </a:r>
          </a:p>
          <a:p>
            <a:pPr algn="l"/>
            <a:r>
              <a:rPr lang="en-IN" b="0" i="0" dirty="0">
                <a:solidFill>
                  <a:srgbClr val="303030"/>
                </a:solidFill>
                <a:effectLst/>
                <a:latin typeface="ui-sans-serif"/>
              </a:rPr>
              <a:t>Link: </a:t>
            </a:r>
            <a:r>
              <a:rPr lang="en-IN" b="0" i="0" dirty="0">
                <a:solidFill>
                  <a:srgbClr val="303030"/>
                </a:solidFill>
                <a:effectLst/>
                <a:latin typeface="ui-sans-serif"/>
                <a:hlinkClick r:id="rId2"/>
              </a:rPr>
              <a:t>https://archive.ics.uci.edu/dataset/529/early+stage+diabetes+risk+prediction+dataset</a:t>
            </a:r>
            <a:endParaRPr lang="en-IN" b="0" i="0" dirty="0">
              <a:solidFill>
                <a:srgbClr val="303030"/>
              </a:solidFill>
              <a:effectLst/>
              <a:latin typeface="ui-sans-serif"/>
            </a:endParaRPr>
          </a:p>
          <a:p>
            <a:pPr algn="l"/>
            <a:endParaRPr lang="en-IN" b="0" i="0" dirty="0">
              <a:solidFill>
                <a:srgbClr val="303030"/>
              </a:solidFill>
              <a:effectLst/>
              <a:latin typeface="ui-sans-serif"/>
            </a:endParaRPr>
          </a:p>
          <a:p>
            <a:pPr algn="l"/>
            <a:endParaRPr lang="en-IN" b="0" i="0" dirty="0">
              <a:solidFill>
                <a:srgbClr val="303030"/>
              </a:solidFill>
              <a:effectLst/>
              <a:latin typeface="ui-sans-serif"/>
            </a:endParaRPr>
          </a:p>
          <a:p>
            <a:endParaRPr lang="en-IN" dirty="0"/>
          </a:p>
        </p:txBody>
      </p:sp>
    </p:spTree>
    <p:extLst>
      <p:ext uri="{BB962C8B-B14F-4D97-AF65-F5344CB8AC3E}">
        <p14:creationId xmlns:p14="http://schemas.microsoft.com/office/powerpoint/2010/main" val="306089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BD29-0FC1-FF71-6E1F-5162DBB00A7B}"/>
              </a:ext>
            </a:extLst>
          </p:cNvPr>
          <p:cNvSpPr>
            <a:spLocks noGrp="1"/>
          </p:cNvSpPr>
          <p:nvPr>
            <p:ph type="title"/>
          </p:nvPr>
        </p:nvSpPr>
        <p:spPr/>
        <p:txBody>
          <a:bodyPr/>
          <a:lstStyle/>
          <a:p>
            <a:pPr algn="ctr"/>
            <a:r>
              <a:rPr lang="en-US" dirty="0"/>
              <a:t>Dataset Format</a:t>
            </a:r>
            <a:endParaRPr lang="en-IN" dirty="0"/>
          </a:p>
        </p:txBody>
      </p:sp>
      <p:pic>
        <p:nvPicPr>
          <p:cNvPr id="5" name="Content Placeholder 4">
            <a:extLst>
              <a:ext uri="{FF2B5EF4-FFF2-40B4-BE49-F238E27FC236}">
                <a16:creationId xmlns:a16="http://schemas.microsoft.com/office/drawing/2014/main" id="{A34E8282-9CE1-CFE3-3C4B-74D7E29DE0C9}"/>
              </a:ext>
            </a:extLst>
          </p:cNvPr>
          <p:cNvPicPr>
            <a:picLocks noGrp="1" noChangeAspect="1"/>
          </p:cNvPicPr>
          <p:nvPr>
            <p:ph idx="1"/>
          </p:nvPr>
        </p:nvPicPr>
        <p:blipFill>
          <a:blip r:embed="rId2"/>
          <a:stretch>
            <a:fillRect/>
          </a:stretch>
        </p:blipFill>
        <p:spPr>
          <a:xfrm>
            <a:off x="1797947" y="3163021"/>
            <a:ext cx="8596105" cy="1676545"/>
          </a:xfrm>
        </p:spPr>
      </p:pic>
    </p:spTree>
    <p:extLst>
      <p:ext uri="{BB962C8B-B14F-4D97-AF65-F5344CB8AC3E}">
        <p14:creationId xmlns:p14="http://schemas.microsoft.com/office/powerpoint/2010/main" val="297834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D58-5165-7A8B-613F-3B0FA4C45E40}"/>
              </a:ext>
            </a:extLst>
          </p:cNvPr>
          <p:cNvSpPr>
            <a:spLocks noGrp="1"/>
          </p:cNvSpPr>
          <p:nvPr>
            <p:ph type="title"/>
          </p:nvPr>
        </p:nvSpPr>
        <p:spPr/>
        <p:txBody>
          <a:bodyPr/>
          <a:lstStyle/>
          <a:p>
            <a:pPr algn="ctr"/>
            <a:r>
              <a:rPr lang="en-US" dirty="0"/>
              <a:t>Platform and Libraries used </a:t>
            </a:r>
            <a:endParaRPr lang="en-IN" dirty="0"/>
          </a:p>
        </p:txBody>
      </p:sp>
      <p:sp>
        <p:nvSpPr>
          <p:cNvPr id="3" name="Content Placeholder 2">
            <a:extLst>
              <a:ext uri="{FF2B5EF4-FFF2-40B4-BE49-F238E27FC236}">
                <a16:creationId xmlns:a16="http://schemas.microsoft.com/office/drawing/2014/main" id="{3990B6DF-8473-75DA-2E42-F7EAA6B3FDB2}"/>
              </a:ext>
            </a:extLst>
          </p:cNvPr>
          <p:cNvSpPr>
            <a:spLocks noGrp="1"/>
          </p:cNvSpPr>
          <p:nvPr>
            <p:ph idx="1"/>
          </p:nvPr>
        </p:nvSpPr>
        <p:spPr/>
        <p:txBody>
          <a:bodyPr>
            <a:normAutofit fontScale="92500" lnSpcReduction="10000"/>
          </a:bodyPr>
          <a:lstStyle/>
          <a:p>
            <a:r>
              <a:rPr lang="en-US" b="1" dirty="0"/>
              <a:t>Platform</a:t>
            </a:r>
            <a:r>
              <a:rPr lang="en-US" dirty="0"/>
              <a:t>: </a:t>
            </a:r>
          </a:p>
          <a:p>
            <a:pPr>
              <a:buFont typeface="Wingdings" panose="05000000000000000000" pitchFamily="2" charset="2"/>
              <a:buChar char="Ø"/>
            </a:pPr>
            <a:r>
              <a:rPr lang="en-US" dirty="0" err="1"/>
              <a:t>Jupyter</a:t>
            </a:r>
            <a:r>
              <a:rPr lang="en-US" dirty="0"/>
              <a:t> Notebook</a:t>
            </a:r>
          </a:p>
          <a:p>
            <a:r>
              <a:rPr lang="en-US" b="1" dirty="0"/>
              <a:t>Libraries:</a:t>
            </a:r>
          </a:p>
          <a:p>
            <a:pPr>
              <a:buFont typeface="Wingdings" panose="05000000000000000000" pitchFamily="2" charset="2"/>
              <a:buChar char="Ø"/>
            </a:pPr>
            <a:r>
              <a:rPr lang="en-US" sz="2400" dirty="0"/>
              <a:t>Pandas </a:t>
            </a:r>
          </a:p>
          <a:p>
            <a:pPr>
              <a:buFont typeface="Wingdings" panose="05000000000000000000" pitchFamily="2" charset="2"/>
              <a:buChar char="Ø"/>
            </a:pPr>
            <a:r>
              <a:rPr lang="en-US" sz="2400" dirty="0" err="1"/>
              <a:t>Numpy</a:t>
            </a:r>
            <a:endParaRPr lang="en-US" sz="2400" dirty="0"/>
          </a:p>
          <a:p>
            <a:pPr>
              <a:buFont typeface="Wingdings" panose="05000000000000000000" pitchFamily="2" charset="2"/>
              <a:buChar char="Ø"/>
            </a:pPr>
            <a:r>
              <a:rPr lang="en-IN" sz="2400" dirty="0"/>
              <a:t>Matplotlib</a:t>
            </a:r>
            <a:endParaRPr lang="en-US" sz="2400" dirty="0"/>
          </a:p>
          <a:p>
            <a:pPr>
              <a:buFont typeface="Wingdings" panose="05000000000000000000" pitchFamily="2" charset="2"/>
              <a:buChar char="Ø"/>
            </a:pPr>
            <a:r>
              <a:rPr lang="en-US" sz="2400" dirty="0"/>
              <a:t>Seaborn</a:t>
            </a:r>
          </a:p>
          <a:p>
            <a:pPr>
              <a:buFont typeface="Wingdings" panose="05000000000000000000" pitchFamily="2" charset="2"/>
              <a:buChar char="Ø"/>
            </a:pPr>
            <a:r>
              <a:rPr lang="en-IN" sz="2400" dirty="0" err="1"/>
              <a:t>Catboost</a:t>
            </a:r>
            <a:endParaRPr lang="en-US" sz="2400" dirty="0"/>
          </a:p>
          <a:p>
            <a:pPr>
              <a:buFont typeface="Wingdings" panose="05000000000000000000" pitchFamily="2" charset="2"/>
              <a:buChar char="Ø"/>
            </a:pPr>
            <a:r>
              <a:rPr lang="en-IN" sz="2400" dirty="0" err="1"/>
              <a:t>Xgboost</a:t>
            </a:r>
            <a:endParaRPr lang="en-IN" sz="2400" dirty="0"/>
          </a:p>
          <a:p>
            <a:pPr>
              <a:buFont typeface="Wingdings" panose="05000000000000000000" pitchFamily="2" charset="2"/>
              <a:buChar char="Ø"/>
            </a:pPr>
            <a:r>
              <a:rPr lang="en-IN" sz="2400" dirty="0" err="1"/>
              <a:t>sklearn</a:t>
            </a:r>
            <a:endParaRPr lang="en-IN" sz="2400" dirty="0"/>
          </a:p>
        </p:txBody>
      </p:sp>
    </p:spTree>
    <p:extLst>
      <p:ext uri="{BB962C8B-B14F-4D97-AF65-F5344CB8AC3E}">
        <p14:creationId xmlns:p14="http://schemas.microsoft.com/office/powerpoint/2010/main" val="220425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E42C-F623-F0A3-C7C9-36255340EE5F}"/>
              </a:ext>
            </a:extLst>
          </p:cNvPr>
          <p:cNvSpPr>
            <a:spLocks noGrp="1"/>
          </p:cNvSpPr>
          <p:nvPr>
            <p:ph type="title"/>
          </p:nvPr>
        </p:nvSpPr>
        <p:spPr>
          <a:xfrm>
            <a:off x="838200" y="227543"/>
            <a:ext cx="10515600" cy="1325563"/>
          </a:xfrm>
        </p:spPr>
        <p:txBody>
          <a:bodyPr/>
          <a:lstStyle/>
          <a:p>
            <a:pPr algn="ctr"/>
            <a:r>
              <a:rPr lang="en-US" dirty="0"/>
              <a:t>Steps I took to make ML model </a:t>
            </a:r>
            <a:endParaRPr lang="en-IN" dirty="0"/>
          </a:p>
        </p:txBody>
      </p:sp>
      <p:sp>
        <p:nvSpPr>
          <p:cNvPr id="3" name="Content Placeholder 2">
            <a:extLst>
              <a:ext uri="{FF2B5EF4-FFF2-40B4-BE49-F238E27FC236}">
                <a16:creationId xmlns:a16="http://schemas.microsoft.com/office/drawing/2014/main" id="{59D73E16-D76B-A3E9-E4F0-009F10C25ACA}"/>
              </a:ext>
            </a:extLst>
          </p:cNvPr>
          <p:cNvSpPr>
            <a:spLocks noGrp="1"/>
          </p:cNvSpPr>
          <p:nvPr>
            <p:ph idx="1"/>
          </p:nvPr>
        </p:nvSpPr>
        <p:spPr>
          <a:xfrm>
            <a:off x="838200" y="1342048"/>
            <a:ext cx="10515600" cy="4351338"/>
          </a:xfrm>
        </p:spPr>
        <p:txBody>
          <a:bodyPr/>
          <a:lstStyle/>
          <a:p>
            <a:pPr marL="0" indent="0" algn="ctr">
              <a:buNone/>
            </a:pPr>
            <a:r>
              <a:rPr lang="en-US" dirty="0"/>
              <a:t>Importing Libraries</a:t>
            </a:r>
            <a:endParaRPr lang="en-IN" dirty="0"/>
          </a:p>
        </p:txBody>
      </p:sp>
      <p:pic>
        <p:nvPicPr>
          <p:cNvPr id="7" name="Picture 6">
            <a:extLst>
              <a:ext uri="{FF2B5EF4-FFF2-40B4-BE49-F238E27FC236}">
                <a16:creationId xmlns:a16="http://schemas.microsoft.com/office/drawing/2014/main" id="{789E2072-E08C-FFEB-433C-ED1EDB81B4A1}"/>
              </a:ext>
            </a:extLst>
          </p:cNvPr>
          <p:cNvPicPr>
            <a:picLocks noChangeAspect="1"/>
          </p:cNvPicPr>
          <p:nvPr/>
        </p:nvPicPr>
        <p:blipFill rotWithShape="1">
          <a:blip r:embed="rId2"/>
          <a:srcRect t="10902"/>
          <a:stretch/>
        </p:blipFill>
        <p:spPr>
          <a:xfrm>
            <a:off x="2935852" y="1960684"/>
            <a:ext cx="6320295" cy="4751999"/>
          </a:xfrm>
          <a:prstGeom prst="rect">
            <a:avLst/>
          </a:prstGeom>
        </p:spPr>
      </p:pic>
    </p:spTree>
    <p:extLst>
      <p:ext uri="{BB962C8B-B14F-4D97-AF65-F5344CB8AC3E}">
        <p14:creationId xmlns:p14="http://schemas.microsoft.com/office/powerpoint/2010/main" val="223693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1130-AC3F-5FF6-5E10-51F84449145D}"/>
              </a:ext>
            </a:extLst>
          </p:cNvPr>
          <p:cNvSpPr>
            <a:spLocks noGrp="1"/>
          </p:cNvSpPr>
          <p:nvPr>
            <p:ph type="title"/>
          </p:nvPr>
        </p:nvSpPr>
        <p:spPr>
          <a:xfrm>
            <a:off x="838200" y="831117"/>
            <a:ext cx="10515600" cy="1325563"/>
          </a:xfrm>
        </p:spPr>
        <p:txBody>
          <a:bodyPr>
            <a:normAutofit/>
          </a:bodyPr>
          <a:lstStyle/>
          <a:p>
            <a:pPr algn="ctr"/>
            <a:r>
              <a:rPr lang="en-IN" sz="3200" i="0" dirty="0">
                <a:solidFill>
                  <a:srgbClr val="000000"/>
                </a:solidFill>
                <a:effectLst/>
                <a:latin typeface="Helvetica Neue"/>
              </a:rPr>
              <a:t>Loading Dataset</a:t>
            </a:r>
            <a:br>
              <a:rPr lang="en-IN" sz="3200" i="0" dirty="0">
                <a:solidFill>
                  <a:srgbClr val="000000"/>
                </a:solidFill>
                <a:effectLst/>
                <a:latin typeface="Helvetica Neue"/>
              </a:rPr>
            </a:br>
            <a:endParaRPr lang="en-IN" sz="3200" dirty="0"/>
          </a:p>
        </p:txBody>
      </p:sp>
      <p:pic>
        <p:nvPicPr>
          <p:cNvPr id="5" name="Content Placeholder 4">
            <a:extLst>
              <a:ext uri="{FF2B5EF4-FFF2-40B4-BE49-F238E27FC236}">
                <a16:creationId xmlns:a16="http://schemas.microsoft.com/office/drawing/2014/main" id="{A385A82A-1385-60BE-C0A5-2D9A29CFE4E1}"/>
              </a:ext>
            </a:extLst>
          </p:cNvPr>
          <p:cNvPicPr>
            <a:picLocks noGrp="1" noChangeAspect="1"/>
          </p:cNvPicPr>
          <p:nvPr>
            <p:ph idx="1"/>
          </p:nvPr>
        </p:nvPicPr>
        <p:blipFill>
          <a:blip r:embed="rId2"/>
          <a:stretch>
            <a:fillRect/>
          </a:stretch>
        </p:blipFill>
        <p:spPr>
          <a:xfrm>
            <a:off x="1778896" y="2507644"/>
            <a:ext cx="8634208" cy="2987299"/>
          </a:xfrm>
        </p:spPr>
      </p:pic>
    </p:spTree>
    <p:extLst>
      <p:ext uri="{BB962C8B-B14F-4D97-AF65-F5344CB8AC3E}">
        <p14:creationId xmlns:p14="http://schemas.microsoft.com/office/powerpoint/2010/main" val="286927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D200-4991-1823-FFFA-4C9006B10183}"/>
              </a:ext>
            </a:extLst>
          </p:cNvPr>
          <p:cNvSpPr>
            <a:spLocks noGrp="1"/>
          </p:cNvSpPr>
          <p:nvPr>
            <p:ph type="title"/>
          </p:nvPr>
        </p:nvSpPr>
        <p:spPr/>
        <p:txBody>
          <a:bodyPr>
            <a:normAutofit/>
          </a:bodyPr>
          <a:lstStyle/>
          <a:p>
            <a:pPr algn="ctr"/>
            <a:r>
              <a:rPr lang="en-US" sz="3600" dirty="0"/>
              <a:t>Data Preprocessing</a:t>
            </a:r>
            <a:endParaRPr lang="en-IN" sz="3600" dirty="0"/>
          </a:p>
        </p:txBody>
      </p:sp>
      <p:pic>
        <p:nvPicPr>
          <p:cNvPr id="5" name="Content Placeholder 4">
            <a:extLst>
              <a:ext uri="{FF2B5EF4-FFF2-40B4-BE49-F238E27FC236}">
                <a16:creationId xmlns:a16="http://schemas.microsoft.com/office/drawing/2014/main" id="{FC286ED1-85F7-0C8B-100C-EA221C88C50A}"/>
              </a:ext>
            </a:extLst>
          </p:cNvPr>
          <p:cNvPicPr>
            <a:picLocks noGrp="1" noChangeAspect="1"/>
          </p:cNvPicPr>
          <p:nvPr>
            <p:ph idx="1"/>
          </p:nvPr>
        </p:nvPicPr>
        <p:blipFill>
          <a:blip r:embed="rId2"/>
          <a:stretch>
            <a:fillRect/>
          </a:stretch>
        </p:blipFill>
        <p:spPr>
          <a:xfrm>
            <a:off x="2559764" y="1825625"/>
            <a:ext cx="7072472" cy="4351338"/>
          </a:xfrm>
        </p:spPr>
      </p:pic>
    </p:spTree>
    <p:extLst>
      <p:ext uri="{BB962C8B-B14F-4D97-AF65-F5344CB8AC3E}">
        <p14:creationId xmlns:p14="http://schemas.microsoft.com/office/powerpoint/2010/main" val="396918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4506-2C41-D8E3-A1CE-5141AC1BBE84}"/>
              </a:ext>
            </a:extLst>
          </p:cNvPr>
          <p:cNvSpPr>
            <a:spLocks noGrp="1"/>
          </p:cNvSpPr>
          <p:nvPr>
            <p:ph type="title"/>
          </p:nvPr>
        </p:nvSpPr>
        <p:spPr/>
        <p:txBody>
          <a:bodyPr/>
          <a:lstStyle/>
          <a:p>
            <a:pPr algn="ctr"/>
            <a:r>
              <a:rPr lang="en-US" dirty="0"/>
              <a:t>Feature Importance using Heatmap</a:t>
            </a:r>
            <a:endParaRPr lang="en-IN" dirty="0"/>
          </a:p>
        </p:txBody>
      </p:sp>
      <p:pic>
        <p:nvPicPr>
          <p:cNvPr id="2050" name="Picture 2">
            <a:extLst>
              <a:ext uri="{FF2B5EF4-FFF2-40B4-BE49-F238E27FC236}">
                <a16:creationId xmlns:a16="http://schemas.microsoft.com/office/drawing/2014/main" id="{C3F1471E-92E2-B2C9-B681-82E837DBE8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19950" y="1825625"/>
            <a:ext cx="41521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073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281</Words>
  <Application>Microsoft Office PowerPoint</Application>
  <PresentationFormat>Widescreen</PresentationFormat>
  <Paragraphs>47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Helvetica Neue</vt:lpstr>
      <vt:lpstr>ui-sans-serif</vt:lpstr>
      <vt:lpstr>Wingdings</vt:lpstr>
      <vt:lpstr>YouTube Sans</vt:lpstr>
      <vt:lpstr>Office Theme</vt:lpstr>
      <vt:lpstr>Early Stage Diabetes Prediction </vt:lpstr>
      <vt:lpstr>What is Diabetes?</vt:lpstr>
      <vt:lpstr>Dataset Characteristics</vt:lpstr>
      <vt:lpstr>Dataset Format</vt:lpstr>
      <vt:lpstr>Platform and Libraries used </vt:lpstr>
      <vt:lpstr>Steps I took to make ML model </vt:lpstr>
      <vt:lpstr>Loading Dataset </vt:lpstr>
      <vt:lpstr>Data Preprocessing</vt:lpstr>
      <vt:lpstr>Feature Importance using Heatmap</vt:lpstr>
      <vt:lpstr>Feature Importance using ExtraTreesClassifier</vt:lpstr>
      <vt:lpstr>Splitting of data</vt:lpstr>
      <vt:lpstr>Catboost Model for training</vt:lpstr>
      <vt:lpstr>RandomForest Model</vt:lpstr>
      <vt:lpstr>SVC Model</vt:lpstr>
      <vt:lpstr>Logistic Regression Model</vt:lpstr>
      <vt:lpstr>XGBoost Model</vt:lpstr>
      <vt:lpstr>Conclusion</vt:lpstr>
      <vt:lpstr>Web app (code)</vt:lpstr>
      <vt:lpstr>Web app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Stage Diabetes Prediction </dc:title>
  <dc:creator>Rizwal Abrol</dc:creator>
  <cp:lastModifiedBy>Rizwal Abrol</cp:lastModifiedBy>
  <cp:revision>5</cp:revision>
  <dcterms:created xsi:type="dcterms:W3CDTF">2023-07-07T08:28:38Z</dcterms:created>
  <dcterms:modified xsi:type="dcterms:W3CDTF">2023-07-08T07:46:15Z</dcterms:modified>
</cp:coreProperties>
</file>