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0058400" cy="7772400"/>
  <p:notesSz cx="10058400" cy="7772400"/>
  <p:embeddedFontLst>
    <p:embeddedFont>
      <p:font typeface="Calibri" panose="020F0502020204030204" pitchFamily="34" charset="0"/>
      <p:regular r:id="rId13"/>
      <p:bold r:id="rId14"/>
      <p:italic r:id="rId15"/>
      <p:boldItalic r:id="rId16"/>
    </p:embeddedFont>
    <p:embeddedFont>
      <p:font typeface="Roboto" panose="020B0604020202020204" charset="0"/>
      <p:regular r:id="rId17"/>
      <p:bold r:id="rId18"/>
      <p:italic r:id="rId19"/>
      <p:boldItalic r:id="rId20"/>
    </p:embeddedFont>
    <p:embeddedFont>
      <p:font typeface="Trebuchet MS" panose="020B0603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87K6SwxrwqwpQbrRiiKwkO/nC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482"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 name="Google Shape;46;p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0: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9: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obj">
  <p:cSld name="OBJECT">
    <p:bg>
      <p:bgPr>
        <a:solidFill>
          <a:schemeClr val="lt1"/>
        </a:solidFill>
        <a:effectLst/>
      </p:bgPr>
    </p:bg>
    <p:spTree>
      <p:nvGrpSpPr>
        <p:cNvPr id="1" name="Shape 12"/>
        <p:cNvGrpSpPr/>
        <p:nvPr/>
      </p:nvGrpSpPr>
      <p:grpSpPr>
        <a:xfrm>
          <a:off x="0" y="0"/>
          <a:ext cx="0" cy="0"/>
          <a:chOff x="0" y="0"/>
          <a:chExt cx="0" cy="0"/>
        </a:xfrm>
      </p:grpSpPr>
      <p:pic>
        <p:nvPicPr>
          <p:cNvPr id="13" name="Google Shape;13;p12"/>
          <p:cNvPicPr preferRelativeResize="0"/>
          <p:nvPr/>
        </p:nvPicPr>
        <p:blipFill rotWithShape="1">
          <a:blip r:embed="rId2">
            <a:alphaModFix/>
          </a:blip>
          <a:srcRect/>
          <a:stretch/>
        </p:blipFill>
        <p:spPr>
          <a:xfrm>
            <a:off x="7367016" y="1057656"/>
            <a:ext cx="2691383" cy="2828543"/>
          </a:xfrm>
          <a:prstGeom prst="rect">
            <a:avLst/>
          </a:prstGeom>
          <a:noFill/>
          <a:ln>
            <a:noFill/>
          </a:ln>
        </p:spPr>
      </p:pic>
      <p:sp>
        <p:nvSpPr>
          <p:cNvPr id="14" name="Google Shape;14;p12"/>
          <p:cNvSpPr/>
          <p:nvPr/>
        </p:nvSpPr>
        <p:spPr>
          <a:xfrm>
            <a:off x="614172" y="2197608"/>
            <a:ext cx="1013460" cy="871855"/>
          </a:xfrm>
          <a:custGeom>
            <a:avLst/>
            <a:gdLst/>
            <a:ahLst/>
            <a:cxnLst/>
            <a:rect l="l" t="t" r="r" b="b"/>
            <a:pathLst>
              <a:path w="1013460" h="871855" extrusionOk="0">
                <a:moveTo>
                  <a:pt x="795527" y="871727"/>
                </a:moveTo>
                <a:lnTo>
                  <a:pt x="217931" y="871727"/>
                </a:lnTo>
                <a:lnTo>
                  <a:pt x="0" y="435864"/>
                </a:lnTo>
                <a:lnTo>
                  <a:pt x="217931" y="0"/>
                </a:lnTo>
                <a:lnTo>
                  <a:pt x="795527" y="0"/>
                </a:lnTo>
                <a:lnTo>
                  <a:pt x="1013460" y="435864"/>
                </a:lnTo>
                <a:lnTo>
                  <a:pt x="795527" y="871727"/>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2"/>
          <p:cNvSpPr/>
          <p:nvPr/>
        </p:nvSpPr>
        <p:spPr>
          <a:xfrm>
            <a:off x="1517903" y="1970532"/>
            <a:ext cx="533400" cy="463550"/>
          </a:xfrm>
          <a:custGeom>
            <a:avLst/>
            <a:gdLst/>
            <a:ahLst/>
            <a:cxnLst/>
            <a:rect l="l" t="t" r="r" b="b"/>
            <a:pathLst>
              <a:path w="533400" h="463550" extrusionOk="0">
                <a:moveTo>
                  <a:pt x="417575" y="463295"/>
                </a:moveTo>
                <a:lnTo>
                  <a:pt x="115824" y="463295"/>
                </a:lnTo>
                <a:lnTo>
                  <a:pt x="0" y="231647"/>
                </a:lnTo>
                <a:lnTo>
                  <a:pt x="115824" y="0"/>
                </a:lnTo>
                <a:lnTo>
                  <a:pt x="417575" y="0"/>
                </a:lnTo>
                <a:lnTo>
                  <a:pt x="533400" y="231647"/>
                </a:lnTo>
                <a:lnTo>
                  <a:pt x="417575" y="463295"/>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2"/>
          <p:cNvSpPr/>
          <p:nvPr/>
        </p:nvSpPr>
        <p:spPr>
          <a:xfrm>
            <a:off x="3096767" y="2040636"/>
            <a:ext cx="1374775" cy="1187450"/>
          </a:xfrm>
          <a:custGeom>
            <a:avLst/>
            <a:gdLst/>
            <a:ahLst/>
            <a:cxnLst/>
            <a:rect l="l" t="t" r="r" b="b"/>
            <a:pathLst>
              <a:path w="1374775" h="1187450" extrusionOk="0">
                <a:moveTo>
                  <a:pt x="1078991" y="1187196"/>
                </a:moveTo>
                <a:lnTo>
                  <a:pt x="297180" y="1187196"/>
                </a:lnTo>
                <a:lnTo>
                  <a:pt x="0" y="592836"/>
                </a:lnTo>
                <a:lnTo>
                  <a:pt x="297180" y="0"/>
                </a:lnTo>
                <a:lnTo>
                  <a:pt x="1078991" y="0"/>
                </a:lnTo>
                <a:lnTo>
                  <a:pt x="1374648" y="592836"/>
                </a:lnTo>
                <a:lnTo>
                  <a:pt x="1078991" y="1187196"/>
                </a:lnTo>
                <a:close/>
              </a:path>
            </a:pathLst>
          </a:custGeom>
          <a:solidFill>
            <a:srgbClr val="42CF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 name="Google Shape;17;p12"/>
          <p:cNvSpPr txBox="1">
            <a:spLocks noGrp="1"/>
          </p:cNvSpPr>
          <p:nvPr>
            <p:ph type="ctrTitle"/>
          </p:nvPr>
        </p:nvSpPr>
        <p:spPr>
          <a:xfrm>
            <a:off x="2583835" y="2750324"/>
            <a:ext cx="4890728" cy="5283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300" b="0"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2"/>
          <p:cNvSpPr txBox="1">
            <a:spLocks noGrp="1"/>
          </p:cNvSpPr>
          <p:nvPr>
            <p:ph type="subTitle" idx="1"/>
          </p:nvPr>
        </p:nvSpPr>
        <p:spPr>
          <a:xfrm>
            <a:off x="1508760" y="4352544"/>
            <a:ext cx="7040880" cy="1943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375939" y="6402162"/>
            <a:ext cx="1581150" cy="153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00" b="0" i="0">
                <a:solidFill>
                  <a:srgbClr val="2D83C3"/>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sldNum" idx="12"/>
          </p:nvPr>
        </p:nvSpPr>
        <p:spPr>
          <a:xfrm>
            <a:off x="9360275" y="6393580"/>
            <a:ext cx="137159" cy="16002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9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9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9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9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9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9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9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9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9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13"/>
          <p:cNvSpPr txBox="1">
            <a:spLocks noGrp="1"/>
          </p:cNvSpPr>
          <p:nvPr>
            <p:ph type="title"/>
          </p:nvPr>
        </p:nvSpPr>
        <p:spPr>
          <a:xfrm>
            <a:off x="458172" y="1750462"/>
            <a:ext cx="5547995" cy="5283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300" b="1" i="0">
                <a:solidFill>
                  <a:srgbClr val="FF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3"/>
          <p:cNvSpPr txBox="1">
            <a:spLocks noGrp="1"/>
          </p:cNvSpPr>
          <p:nvPr>
            <p:ph type="body" idx="1"/>
          </p:nvPr>
        </p:nvSpPr>
        <p:spPr>
          <a:xfrm>
            <a:off x="561860" y="2207772"/>
            <a:ext cx="8934679" cy="416432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375939" y="6402162"/>
            <a:ext cx="1581150" cy="153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00" b="0" i="0">
                <a:solidFill>
                  <a:srgbClr val="2D83C3"/>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3"/>
          <p:cNvSpPr txBox="1">
            <a:spLocks noGrp="1"/>
          </p:cNvSpPr>
          <p:nvPr>
            <p:ph type="sldNum" idx="12"/>
          </p:nvPr>
        </p:nvSpPr>
        <p:spPr>
          <a:xfrm>
            <a:off x="9360275" y="6393580"/>
            <a:ext cx="137159" cy="16002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9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9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9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9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9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9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9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9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9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458172" y="1750462"/>
            <a:ext cx="5547995" cy="5283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300" b="1" i="0">
                <a:solidFill>
                  <a:srgbClr val="FF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4"/>
          <p:cNvSpPr txBox="1">
            <a:spLocks noGrp="1"/>
          </p:cNvSpPr>
          <p:nvPr>
            <p:ph type="body" idx="1"/>
          </p:nvPr>
        </p:nvSpPr>
        <p:spPr>
          <a:xfrm>
            <a:off x="502920" y="1787652"/>
            <a:ext cx="4375404" cy="512978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14"/>
          <p:cNvSpPr txBox="1">
            <a:spLocks noGrp="1"/>
          </p:cNvSpPr>
          <p:nvPr>
            <p:ph type="body" idx="2"/>
          </p:nvPr>
        </p:nvSpPr>
        <p:spPr>
          <a:xfrm>
            <a:off x="5180076" y="1787652"/>
            <a:ext cx="4375404" cy="512978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14"/>
          <p:cNvSpPr txBox="1">
            <a:spLocks noGrp="1"/>
          </p:cNvSpPr>
          <p:nvPr>
            <p:ph type="ftr" idx="11"/>
          </p:nvPr>
        </p:nvSpPr>
        <p:spPr>
          <a:xfrm>
            <a:off x="375939" y="6402162"/>
            <a:ext cx="1581150" cy="153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00" b="0" i="0">
                <a:solidFill>
                  <a:srgbClr val="2D83C3"/>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4"/>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sldNum" idx="12"/>
          </p:nvPr>
        </p:nvSpPr>
        <p:spPr>
          <a:xfrm>
            <a:off x="9360275" y="6393580"/>
            <a:ext cx="137159" cy="16002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9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9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9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9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9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9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9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9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9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
        <p:nvSpPr>
          <p:cNvPr id="36" name="Google Shape;36;p15"/>
          <p:cNvSpPr txBox="1">
            <a:spLocks noGrp="1"/>
          </p:cNvSpPr>
          <p:nvPr>
            <p:ph type="title"/>
          </p:nvPr>
        </p:nvSpPr>
        <p:spPr>
          <a:xfrm>
            <a:off x="458172" y="1750462"/>
            <a:ext cx="5547995" cy="5283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300" b="1" i="0">
                <a:solidFill>
                  <a:srgbClr val="FF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5"/>
          <p:cNvSpPr txBox="1">
            <a:spLocks noGrp="1"/>
          </p:cNvSpPr>
          <p:nvPr>
            <p:ph type="ftr" idx="11"/>
          </p:nvPr>
        </p:nvSpPr>
        <p:spPr>
          <a:xfrm>
            <a:off x="375939" y="6402162"/>
            <a:ext cx="1581150" cy="153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00" b="0" i="0">
                <a:solidFill>
                  <a:srgbClr val="2D83C3"/>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9360275" y="6393580"/>
            <a:ext cx="137159" cy="16002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9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9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9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9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9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9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9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9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9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0"/>
        <p:cNvGrpSpPr/>
        <p:nvPr/>
      </p:nvGrpSpPr>
      <p:grpSpPr>
        <a:xfrm>
          <a:off x="0" y="0"/>
          <a:ext cx="0" cy="0"/>
          <a:chOff x="0" y="0"/>
          <a:chExt cx="0" cy="0"/>
        </a:xfrm>
      </p:grpSpPr>
      <p:sp>
        <p:nvSpPr>
          <p:cNvPr id="41" name="Google Shape;41;p16"/>
          <p:cNvSpPr txBox="1">
            <a:spLocks noGrp="1"/>
          </p:cNvSpPr>
          <p:nvPr>
            <p:ph type="ftr" idx="11"/>
          </p:nvPr>
        </p:nvSpPr>
        <p:spPr>
          <a:xfrm>
            <a:off x="375939" y="6402162"/>
            <a:ext cx="1581150" cy="153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00" b="0" i="0">
                <a:solidFill>
                  <a:srgbClr val="2D83C3"/>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sldNum" idx="12"/>
          </p:nvPr>
        </p:nvSpPr>
        <p:spPr>
          <a:xfrm>
            <a:off x="9360275" y="6393580"/>
            <a:ext cx="137159" cy="16002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9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9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9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9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9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9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9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9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9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1"/>
          <p:cNvPicPr preferRelativeResize="0"/>
          <p:nvPr/>
        </p:nvPicPr>
        <p:blipFill rotWithShape="1">
          <a:blip r:embed="rId7">
            <a:alphaModFix/>
          </a:blip>
          <a:srcRect/>
          <a:stretch/>
        </p:blipFill>
        <p:spPr>
          <a:xfrm>
            <a:off x="7367016" y="1057656"/>
            <a:ext cx="2691383" cy="2828543"/>
          </a:xfrm>
          <a:prstGeom prst="rect">
            <a:avLst/>
          </a:prstGeom>
          <a:noFill/>
          <a:ln>
            <a:noFill/>
          </a:ln>
        </p:spPr>
      </p:pic>
      <p:sp>
        <p:nvSpPr>
          <p:cNvPr id="7" name="Google Shape;7;p11"/>
          <p:cNvSpPr txBox="1">
            <a:spLocks noGrp="1"/>
          </p:cNvSpPr>
          <p:nvPr>
            <p:ph type="title"/>
          </p:nvPr>
        </p:nvSpPr>
        <p:spPr>
          <a:xfrm>
            <a:off x="458172" y="1750462"/>
            <a:ext cx="5547995" cy="52831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300" b="1" i="0" u="none" strike="noStrike" cap="none">
                <a:solidFill>
                  <a:srgbClr val="FF0000"/>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1"/>
          <p:cNvSpPr txBox="1">
            <a:spLocks noGrp="1"/>
          </p:cNvSpPr>
          <p:nvPr>
            <p:ph type="body" idx="1"/>
          </p:nvPr>
        </p:nvSpPr>
        <p:spPr>
          <a:xfrm>
            <a:off x="561860" y="2207772"/>
            <a:ext cx="8934679" cy="4164329"/>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75939" y="6402162"/>
            <a:ext cx="1581150" cy="15367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900" b="0" i="0" u="none" strike="noStrike" cap="none">
                <a:solidFill>
                  <a:srgbClr val="2D83C3"/>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1"/>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1"/>
          <p:cNvSpPr txBox="1">
            <a:spLocks noGrp="1"/>
          </p:cNvSpPr>
          <p:nvPr>
            <p:ph type="sldNum" idx="12"/>
          </p:nvPr>
        </p:nvSpPr>
        <p:spPr>
          <a:xfrm>
            <a:off x="9360275" y="6393580"/>
            <a:ext cx="137159" cy="16002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900" b="0" i="0" u="none" strike="noStrike" cap="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900" b="0" i="0" u="none" strike="noStrike" cap="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900" b="0" i="0" u="none" strike="noStrike" cap="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900" b="0" i="0" u="none" strike="noStrike" cap="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900" b="0" i="0" u="none" strike="noStrike" cap="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900" b="0" i="0" u="none" strike="noStrike" cap="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900" b="0" i="0" u="none" strike="noStrike" cap="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900" b="0" i="0" u="none" strike="noStrike" cap="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9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2.jp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
          <p:cNvSpPr txBox="1">
            <a:spLocks noGrp="1"/>
          </p:cNvSpPr>
          <p:nvPr>
            <p:ph type="ctrTitle"/>
          </p:nvPr>
        </p:nvSpPr>
        <p:spPr>
          <a:xfrm>
            <a:off x="4469685" y="2957712"/>
            <a:ext cx="4890600" cy="4746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r>
              <a:rPr lang="en-US" sz="3000"/>
              <a:t>Mohamed Rizwan Roshan R</a:t>
            </a:r>
            <a:endParaRPr sz="3000"/>
          </a:p>
        </p:txBody>
      </p:sp>
      <p:sp>
        <p:nvSpPr>
          <p:cNvPr id="49" name="Google Shape;49;p1"/>
          <p:cNvSpPr txBox="1"/>
          <p:nvPr/>
        </p:nvSpPr>
        <p:spPr>
          <a:xfrm>
            <a:off x="5330424" y="3948375"/>
            <a:ext cx="2583600" cy="4194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650" b="1">
                <a:solidFill>
                  <a:srgbClr val="2D936B"/>
                </a:solidFill>
                <a:latin typeface="Times New Roman"/>
                <a:ea typeface="Times New Roman"/>
                <a:cs typeface="Times New Roman"/>
                <a:sym typeface="Times New Roman"/>
              </a:rPr>
              <a:t>Final Project</a:t>
            </a:r>
            <a:endParaRPr sz="2650">
              <a:latin typeface="Times New Roman"/>
              <a:ea typeface="Times New Roman"/>
              <a:cs typeface="Times New Roman"/>
              <a:sym typeface="Times New Roman"/>
            </a:endParaRPr>
          </a:p>
        </p:txBody>
      </p:sp>
      <p:grpSp>
        <p:nvGrpSpPr>
          <p:cNvPr id="50" name="Google Shape;50;p1"/>
          <p:cNvGrpSpPr/>
          <p:nvPr/>
        </p:nvGrpSpPr>
        <p:grpSpPr>
          <a:xfrm>
            <a:off x="6143244" y="3886199"/>
            <a:ext cx="3915410" cy="2830195"/>
            <a:chOff x="6143244" y="3886199"/>
            <a:chExt cx="3915410" cy="2830195"/>
          </a:xfrm>
        </p:grpSpPr>
        <p:sp>
          <p:nvSpPr>
            <p:cNvPr id="51" name="Google Shape;51;p1"/>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2" name="Google Shape;52;p1"/>
            <p:cNvPicPr preferRelativeResize="0"/>
            <p:nvPr/>
          </p:nvPicPr>
          <p:blipFill rotWithShape="1">
            <a:blip r:embed="rId3">
              <a:alphaModFix/>
            </a:blip>
            <a:srcRect/>
            <a:stretch/>
          </p:blipFill>
          <p:spPr>
            <a:xfrm>
              <a:off x="7641335" y="3886200"/>
              <a:ext cx="2414015" cy="2517648"/>
            </a:xfrm>
            <a:prstGeom prst="rect">
              <a:avLst/>
            </a:prstGeom>
            <a:noFill/>
            <a:ln>
              <a:noFill/>
            </a:ln>
          </p:spPr>
        </p:pic>
        <p:pic>
          <p:nvPicPr>
            <p:cNvPr id="53" name="Google Shape;53;p1"/>
            <p:cNvPicPr preferRelativeResize="0"/>
            <p:nvPr/>
          </p:nvPicPr>
          <p:blipFill rotWithShape="1">
            <a:blip r:embed="rId4">
              <a:alphaModFix/>
            </a:blip>
            <a:srcRect/>
            <a:stretch/>
          </p:blipFill>
          <p:spPr>
            <a:xfrm>
              <a:off x="7376160" y="6403848"/>
              <a:ext cx="2679191" cy="310895"/>
            </a:xfrm>
            <a:prstGeom prst="rect">
              <a:avLst/>
            </a:prstGeom>
            <a:noFill/>
            <a:ln>
              <a:noFill/>
            </a:ln>
          </p:spPr>
        </p:pic>
      </p:grpSp>
      <p:grpSp>
        <p:nvGrpSpPr>
          <p:cNvPr id="54" name="Google Shape;54;p1"/>
          <p:cNvGrpSpPr/>
          <p:nvPr/>
        </p:nvGrpSpPr>
        <p:grpSpPr>
          <a:xfrm>
            <a:off x="3047" y="4367784"/>
            <a:ext cx="368935" cy="2348484"/>
            <a:chOff x="3047" y="4367784"/>
            <a:chExt cx="368935" cy="2348484"/>
          </a:xfrm>
        </p:grpSpPr>
        <p:pic>
          <p:nvPicPr>
            <p:cNvPr id="55" name="Google Shape;55;p1"/>
            <p:cNvPicPr preferRelativeResize="0"/>
            <p:nvPr/>
          </p:nvPicPr>
          <p:blipFill rotWithShape="1">
            <a:blip r:embed="rId5">
              <a:alphaModFix/>
            </a:blip>
            <a:srcRect/>
            <a:stretch/>
          </p:blipFill>
          <p:spPr>
            <a:xfrm>
              <a:off x="3047" y="4367784"/>
              <a:ext cx="365760" cy="2346959"/>
            </a:xfrm>
            <a:prstGeom prst="rect">
              <a:avLst/>
            </a:prstGeom>
            <a:noFill/>
            <a:ln>
              <a:noFill/>
            </a:ln>
          </p:spPr>
        </p:pic>
        <p:sp>
          <p:nvSpPr>
            <p:cNvPr id="56" name="Google Shape;56;p1"/>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7" name="Google Shape;57;p1"/>
          <p:cNvSpPr/>
          <p:nvPr/>
        </p:nvSpPr>
        <p:spPr>
          <a:xfrm>
            <a:off x="3136392" y="5372100"/>
            <a:ext cx="597535" cy="510540"/>
          </a:xfrm>
          <a:custGeom>
            <a:avLst/>
            <a:gdLst/>
            <a:ahLst/>
            <a:cxnLst/>
            <a:rect l="l" t="t" r="r" b="b"/>
            <a:pathLst>
              <a:path w="597535" h="510539" extrusionOk="0">
                <a:moveTo>
                  <a:pt x="469391" y="510539"/>
                </a:moveTo>
                <a:lnTo>
                  <a:pt x="128016" y="510539"/>
                </a:lnTo>
                <a:lnTo>
                  <a:pt x="0" y="256032"/>
                </a:lnTo>
                <a:lnTo>
                  <a:pt x="128016" y="0"/>
                </a:lnTo>
                <a:lnTo>
                  <a:pt x="469391" y="0"/>
                </a:lnTo>
                <a:lnTo>
                  <a:pt x="597408" y="256032"/>
                </a:lnTo>
                <a:lnTo>
                  <a:pt x="469391" y="510539"/>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59" name="Google Shape;59;p1"/>
          <p:cNvSpPr txBox="1"/>
          <p:nvPr/>
        </p:nvSpPr>
        <p:spPr>
          <a:xfrm>
            <a:off x="418581" y="6402162"/>
            <a:ext cx="1584900" cy="139800"/>
          </a:xfrm>
          <a:prstGeom prst="rect">
            <a:avLst/>
          </a:prstGeom>
          <a:noFill/>
          <a:ln>
            <a:noFill/>
          </a:ln>
        </p:spPr>
        <p:txBody>
          <a:bodyPr spcFirstLastPara="1" wrap="square" lIns="0" tIns="1250" rIns="0" bIns="0" anchor="t" anchorCtr="0">
            <a:spAutoFit/>
          </a:bodyPr>
          <a:lstStyle/>
          <a:p>
            <a:pPr marL="12700" marR="0" lvl="0" indent="0" algn="l" rtl="0">
              <a:lnSpc>
                <a:spcPct val="100000"/>
              </a:lnSpc>
              <a:spcBef>
                <a:spcPts val="0"/>
              </a:spcBef>
              <a:spcAft>
                <a:spcPts val="0"/>
              </a:spcAft>
              <a:buNone/>
            </a:pPr>
            <a:endParaRPr sz="9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0"/>
          <p:cNvSpPr/>
          <p:nvPr/>
        </p:nvSpPr>
        <p:spPr>
          <a:xfrm>
            <a:off x="6789419" y="1624583"/>
            <a:ext cx="260985" cy="266700"/>
          </a:xfrm>
          <a:custGeom>
            <a:avLst/>
            <a:gdLst/>
            <a:ahLst/>
            <a:cxnLst/>
            <a:rect l="l" t="t" r="r" b="b"/>
            <a:pathLst>
              <a:path w="260984" h="266700" extrusionOk="0">
                <a:moveTo>
                  <a:pt x="260603" y="266700"/>
                </a:moveTo>
                <a:lnTo>
                  <a:pt x="0" y="266700"/>
                </a:lnTo>
                <a:lnTo>
                  <a:pt x="0" y="0"/>
                </a:lnTo>
                <a:lnTo>
                  <a:pt x="260603" y="0"/>
                </a:lnTo>
                <a:lnTo>
                  <a:pt x="260603" y="26670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6" name="Google Shape;226;p10"/>
          <p:cNvSpPr txBox="1">
            <a:spLocks noGrp="1"/>
          </p:cNvSpPr>
          <p:nvPr>
            <p:ph type="title"/>
          </p:nvPr>
        </p:nvSpPr>
        <p:spPr>
          <a:xfrm>
            <a:off x="570927" y="1357352"/>
            <a:ext cx="1897380" cy="528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RESULTS</a:t>
            </a:r>
            <a:endParaRPr/>
          </a:p>
        </p:txBody>
      </p:sp>
      <p:grpSp>
        <p:nvGrpSpPr>
          <p:cNvPr id="227" name="Google Shape;227;p10"/>
          <p:cNvGrpSpPr/>
          <p:nvPr/>
        </p:nvGrpSpPr>
        <p:grpSpPr>
          <a:xfrm>
            <a:off x="6143244" y="3886199"/>
            <a:ext cx="3915410" cy="2830195"/>
            <a:chOff x="6143244" y="3886199"/>
            <a:chExt cx="3915410" cy="2830195"/>
          </a:xfrm>
        </p:grpSpPr>
        <p:sp>
          <p:nvSpPr>
            <p:cNvPr id="228" name="Google Shape;228;p10"/>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29" name="Google Shape;229;p10"/>
            <p:cNvPicPr preferRelativeResize="0"/>
            <p:nvPr/>
          </p:nvPicPr>
          <p:blipFill rotWithShape="1">
            <a:blip r:embed="rId3">
              <a:alphaModFix/>
            </a:blip>
            <a:srcRect/>
            <a:stretch/>
          </p:blipFill>
          <p:spPr>
            <a:xfrm>
              <a:off x="7641335" y="3886200"/>
              <a:ext cx="2414015" cy="2517648"/>
            </a:xfrm>
            <a:prstGeom prst="rect">
              <a:avLst/>
            </a:prstGeom>
            <a:noFill/>
            <a:ln>
              <a:noFill/>
            </a:ln>
          </p:spPr>
        </p:pic>
        <p:pic>
          <p:nvPicPr>
            <p:cNvPr id="230" name="Google Shape;230;p10"/>
            <p:cNvPicPr preferRelativeResize="0"/>
            <p:nvPr/>
          </p:nvPicPr>
          <p:blipFill rotWithShape="1">
            <a:blip r:embed="rId4">
              <a:alphaModFix/>
            </a:blip>
            <a:srcRect/>
            <a:stretch/>
          </p:blipFill>
          <p:spPr>
            <a:xfrm>
              <a:off x="7376160" y="6403848"/>
              <a:ext cx="2679191" cy="310895"/>
            </a:xfrm>
            <a:prstGeom prst="rect">
              <a:avLst/>
            </a:prstGeom>
            <a:noFill/>
            <a:ln>
              <a:noFill/>
            </a:ln>
          </p:spPr>
        </p:pic>
        <p:sp>
          <p:nvSpPr>
            <p:cNvPr id="231" name="Google Shape;231;p10"/>
            <p:cNvSpPr/>
            <p:nvPr/>
          </p:nvSpPr>
          <p:spPr>
            <a:xfrm>
              <a:off x="7717535" y="5481828"/>
              <a:ext cx="376555" cy="378460"/>
            </a:xfrm>
            <a:custGeom>
              <a:avLst/>
              <a:gdLst/>
              <a:ahLst/>
              <a:cxnLst/>
              <a:rect l="l" t="t" r="r" b="b"/>
              <a:pathLst>
                <a:path w="376554" h="378460" extrusionOk="0">
                  <a:moveTo>
                    <a:pt x="376428" y="377951"/>
                  </a:moveTo>
                  <a:lnTo>
                    <a:pt x="0" y="377951"/>
                  </a:lnTo>
                  <a:lnTo>
                    <a:pt x="0" y="0"/>
                  </a:lnTo>
                  <a:lnTo>
                    <a:pt x="376428" y="0"/>
                  </a:lnTo>
                  <a:lnTo>
                    <a:pt x="376428" y="377951"/>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2" name="Google Shape;232;p10"/>
            <p:cNvSpPr/>
            <p:nvPr/>
          </p:nvSpPr>
          <p:spPr>
            <a:xfrm>
              <a:off x="7717535" y="5922264"/>
              <a:ext cx="149860" cy="149860"/>
            </a:xfrm>
            <a:custGeom>
              <a:avLst/>
              <a:gdLst/>
              <a:ahLst/>
              <a:cxnLst/>
              <a:rect l="l" t="t" r="r" b="b"/>
              <a:pathLst>
                <a:path w="149859" h="149860" extrusionOk="0">
                  <a:moveTo>
                    <a:pt x="149351" y="149351"/>
                  </a:moveTo>
                  <a:lnTo>
                    <a:pt x="0" y="149351"/>
                  </a:lnTo>
                  <a:lnTo>
                    <a:pt x="0" y="0"/>
                  </a:lnTo>
                  <a:lnTo>
                    <a:pt x="149351" y="0"/>
                  </a:lnTo>
                  <a:lnTo>
                    <a:pt x="149351" y="149351"/>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233" name="Google Shape;233;p10"/>
          <p:cNvGrpSpPr/>
          <p:nvPr/>
        </p:nvGrpSpPr>
        <p:grpSpPr>
          <a:xfrm>
            <a:off x="3047" y="4367784"/>
            <a:ext cx="368935" cy="2348484"/>
            <a:chOff x="3047" y="4367784"/>
            <a:chExt cx="368935" cy="2348484"/>
          </a:xfrm>
        </p:grpSpPr>
        <p:pic>
          <p:nvPicPr>
            <p:cNvPr id="234" name="Google Shape;234;p10"/>
            <p:cNvPicPr preferRelativeResize="0"/>
            <p:nvPr/>
          </p:nvPicPr>
          <p:blipFill rotWithShape="1">
            <a:blip r:embed="rId5">
              <a:alphaModFix/>
            </a:blip>
            <a:srcRect/>
            <a:stretch/>
          </p:blipFill>
          <p:spPr>
            <a:xfrm>
              <a:off x="3047" y="4367784"/>
              <a:ext cx="365760" cy="2346959"/>
            </a:xfrm>
            <a:prstGeom prst="rect">
              <a:avLst/>
            </a:prstGeom>
            <a:noFill/>
            <a:ln>
              <a:noFill/>
            </a:ln>
          </p:spPr>
        </p:pic>
        <p:sp>
          <p:nvSpPr>
            <p:cNvPr id="235" name="Google Shape;235;p10"/>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pic>
        <p:nvPicPr>
          <p:cNvPr id="236" name="Google Shape;236;p10"/>
          <p:cNvPicPr preferRelativeResize="0"/>
          <p:nvPr/>
        </p:nvPicPr>
        <p:blipFill rotWithShape="1">
          <a:blip r:embed="rId6">
            <a:alphaModFix/>
          </a:blip>
          <a:srcRect/>
          <a:stretch/>
        </p:blipFill>
        <p:spPr>
          <a:xfrm>
            <a:off x="1376172" y="6394703"/>
            <a:ext cx="62483" cy="146303"/>
          </a:xfrm>
          <a:prstGeom prst="rect">
            <a:avLst/>
          </a:prstGeom>
          <a:noFill/>
          <a:ln>
            <a:noFill/>
          </a:ln>
        </p:spPr>
      </p:pic>
      <p:sp>
        <p:nvSpPr>
          <p:cNvPr id="237" name="Google Shape;237;p10"/>
          <p:cNvSpPr txBox="1"/>
          <p:nvPr/>
        </p:nvSpPr>
        <p:spPr>
          <a:xfrm>
            <a:off x="9323253" y="6386511"/>
            <a:ext cx="144145" cy="164465"/>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US" sz="900">
                <a:solidFill>
                  <a:srgbClr val="2D936B"/>
                </a:solidFill>
                <a:latin typeface="Trebuchet MS"/>
                <a:ea typeface="Trebuchet MS"/>
                <a:cs typeface="Trebuchet MS"/>
                <a:sym typeface="Trebuchet MS"/>
              </a:rPr>
              <a:t>10</a:t>
            </a:r>
            <a:endParaRPr sz="900">
              <a:latin typeface="Trebuchet MS"/>
              <a:ea typeface="Trebuchet MS"/>
              <a:cs typeface="Trebuchet MS"/>
              <a:sym typeface="Trebuchet MS"/>
            </a:endParaRPr>
          </a:p>
        </p:txBody>
      </p:sp>
      <p:sp>
        <p:nvSpPr>
          <p:cNvPr id="238" name="Google Shape;238;p10"/>
          <p:cNvSpPr txBox="1"/>
          <p:nvPr/>
        </p:nvSpPr>
        <p:spPr>
          <a:xfrm>
            <a:off x="561860" y="2207772"/>
            <a:ext cx="7280400" cy="4325100"/>
          </a:xfrm>
          <a:prstGeom prst="rect">
            <a:avLst/>
          </a:prstGeom>
          <a:noFill/>
          <a:ln>
            <a:noFill/>
          </a:ln>
        </p:spPr>
        <p:txBody>
          <a:bodyPr spcFirstLastPara="1" wrap="square" lIns="0" tIns="12050" rIns="0" bIns="0" anchor="t" anchorCtr="0">
            <a:spAutoFit/>
          </a:bodyPr>
          <a:lstStyle/>
          <a:p>
            <a:pPr marL="457200" lvl="0" indent="-304800" algn="l" rtl="0">
              <a:lnSpc>
                <a:spcPct val="115000"/>
              </a:lnSpc>
              <a:spcBef>
                <a:spcPts val="150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Trained GAN Model:</a:t>
            </a:r>
            <a:endParaRPr sz="1200">
              <a:solidFill>
                <a:srgbClr val="0D0D0D"/>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The project yields a trained Generative Adversarial Network (GAN) model.</a:t>
            </a:r>
            <a:endParaRPr sz="1200">
              <a:solidFill>
                <a:srgbClr val="0D0D0D"/>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This model is capable of generating high-resolution scene images.</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Realistic Scene Images:</a:t>
            </a:r>
            <a:endParaRPr sz="1200">
              <a:solidFill>
                <a:srgbClr val="0D0D0D"/>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The generated scene images closely resemble real scenes from the LSUN dataset.</a:t>
            </a:r>
            <a:endParaRPr sz="1200">
              <a:solidFill>
                <a:srgbClr val="0D0D0D"/>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These images exhibit realistic characteristics such as textures, colors, and structures.</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Applications:</a:t>
            </a:r>
            <a:endParaRPr sz="1200">
              <a:solidFill>
                <a:srgbClr val="0D0D0D"/>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The generated images are suitable for various applications:</a:t>
            </a:r>
            <a:endParaRPr sz="1200">
              <a:solidFill>
                <a:srgbClr val="0D0D0D"/>
              </a:solidFill>
              <a:highlight>
                <a:srgbClr val="FFFFFF"/>
              </a:highlight>
              <a:latin typeface="Roboto"/>
              <a:ea typeface="Roboto"/>
              <a:cs typeface="Roboto"/>
              <a:sym typeface="Roboto"/>
            </a:endParaRPr>
          </a:p>
          <a:p>
            <a:pPr marL="1371600" lvl="2"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Computer vision</a:t>
            </a:r>
            <a:endParaRPr sz="1200">
              <a:solidFill>
                <a:srgbClr val="0D0D0D"/>
              </a:solidFill>
              <a:highlight>
                <a:srgbClr val="FFFFFF"/>
              </a:highlight>
              <a:latin typeface="Roboto"/>
              <a:ea typeface="Roboto"/>
              <a:cs typeface="Roboto"/>
              <a:sym typeface="Roboto"/>
            </a:endParaRPr>
          </a:p>
          <a:p>
            <a:pPr marL="1371600" lvl="2"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Artificial intelligence</a:t>
            </a:r>
            <a:endParaRPr sz="1200">
              <a:solidFill>
                <a:srgbClr val="0D0D0D"/>
              </a:solidFill>
              <a:highlight>
                <a:srgbClr val="FFFFFF"/>
              </a:highlight>
              <a:latin typeface="Roboto"/>
              <a:ea typeface="Roboto"/>
              <a:cs typeface="Roboto"/>
              <a:sym typeface="Roboto"/>
            </a:endParaRPr>
          </a:p>
          <a:p>
            <a:pPr marL="1371600" lvl="2"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Gaming</a:t>
            </a:r>
            <a:endParaRPr sz="1200">
              <a:solidFill>
                <a:srgbClr val="0D0D0D"/>
              </a:solidFill>
              <a:highlight>
                <a:srgbClr val="FFFFFF"/>
              </a:highlight>
              <a:latin typeface="Roboto"/>
              <a:ea typeface="Roboto"/>
              <a:cs typeface="Roboto"/>
              <a:sym typeface="Roboto"/>
            </a:endParaRPr>
          </a:p>
          <a:p>
            <a:pPr marL="1371600" lvl="2"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Virtual reality</a:t>
            </a:r>
            <a:endParaRPr sz="1200">
              <a:solidFill>
                <a:srgbClr val="0D0D0D"/>
              </a:solidFill>
              <a:highlight>
                <a:srgbClr val="FFFFFF"/>
              </a:highlight>
              <a:latin typeface="Roboto"/>
              <a:ea typeface="Roboto"/>
              <a:cs typeface="Roboto"/>
              <a:sym typeface="Roboto"/>
            </a:endParaRPr>
          </a:p>
          <a:p>
            <a:pPr marL="1371600" lvl="2"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Augmented reality</a:t>
            </a:r>
            <a:endParaRPr sz="1200">
              <a:solidFill>
                <a:srgbClr val="0D0D0D"/>
              </a:solidFill>
              <a:highlight>
                <a:srgbClr val="FFFFFF"/>
              </a:highlight>
              <a:latin typeface="Roboto"/>
              <a:ea typeface="Roboto"/>
              <a:cs typeface="Roboto"/>
              <a:sym typeface="Roboto"/>
            </a:endParaRPr>
          </a:p>
          <a:p>
            <a:pPr marL="1371600" lvl="2"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Robotics</a:t>
            </a:r>
            <a:endParaRPr sz="1200">
              <a:solidFill>
                <a:srgbClr val="0D0D0D"/>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Insights:</a:t>
            </a:r>
            <a:endParaRPr sz="1200">
              <a:solidFill>
                <a:srgbClr val="0D0D0D"/>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The project provides insights into the effectiveness of GANs for scene image generation tasks.</a:t>
            </a:r>
            <a:endParaRPr sz="1200">
              <a:solidFill>
                <a:srgbClr val="0D0D0D"/>
              </a:solidFill>
              <a:highlight>
                <a:srgbClr val="FFFFFF"/>
              </a:highlight>
              <a:latin typeface="Roboto"/>
              <a:ea typeface="Roboto"/>
              <a:cs typeface="Roboto"/>
              <a:sym typeface="Roboto"/>
            </a:endParaRPr>
          </a:p>
          <a:p>
            <a:pPr marL="914400" lvl="1" indent="-304800" algn="l" rtl="0">
              <a:lnSpc>
                <a:spcPct val="115000"/>
              </a:lnSpc>
              <a:spcBef>
                <a:spcPts val="0"/>
              </a:spcBef>
              <a:spcAft>
                <a:spcPts val="0"/>
              </a:spcAft>
              <a:buClr>
                <a:srgbClr val="0D0D0D"/>
              </a:buClr>
              <a:buSzPts val="1200"/>
              <a:buFont typeface="Roboto"/>
              <a:buChar char="➢"/>
            </a:pPr>
            <a:r>
              <a:rPr lang="en-US" sz="1200">
                <a:solidFill>
                  <a:srgbClr val="0D0D0D"/>
                </a:solidFill>
                <a:highlight>
                  <a:srgbClr val="FFFFFF"/>
                </a:highlight>
                <a:latin typeface="Roboto"/>
                <a:ea typeface="Roboto"/>
                <a:cs typeface="Roboto"/>
                <a:sym typeface="Roboto"/>
              </a:rPr>
              <a:t>It contributes to a broader understanding of deep learning techniques and their applications in synthetic data synthesis.</a:t>
            </a:r>
            <a:endParaRPr sz="1200">
              <a:solidFill>
                <a:srgbClr val="0D0D0D"/>
              </a:solidFill>
              <a:highlight>
                <a:srgbClr val="FFFFFF"/>
              </a:highlight>
              <a:latin typeface="Roboto"/>
              <a:ea typeface="Roboto"/>
              <a:cs typeface="Roboto"/>
              <a:sym typeface="Roboto"/>
            </a:endParaRPr>
          </a:p>
          <a:p>
            <a:pPr marL="12700" marR="0" lvl="0" indent="0" algn="l" rtl="0">
              <a:lnSpc>
                <a:spcPct val="100000"/>
              </a:lnSpc>
              <a:spcBef>
                <a:spcPts val="0"/>
              </a:spcBef>
              <a:spcAft>
                <a:spcPts val="0"/>
              </a:spcAft>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3"/>
        <p:cNvGrpSpPr/>
        <p:nvPr/>
      </p:nvGrpSpPr>
      <p:grpSpPr>
        <a:xfrm>
          <a:off x="0" y="0"/>
          <a:ext cx="0" cy="0"/>
          <a:chOff x="0" y="0"/>
          <a:chExt cx="0" cy="0"/>
        </a:xfrm>
      </p:grpSpPr>
      <p:sp>
        <p:nvSpPr>
          <p:cNvPr id="64" name="Google Shape;64;p2"/>
          <p:cNvSpPr/>
          <p:nvPr/>
        </p:nvSpPr>
        <p:spPr>
          <a:xfrm>
            <a:off x="125" y="1057467"/>
            <a:ext cx="10058400" cy="2828925"/>
          </a:xfrm>
          <a:custGeom>
            <a:avLst/>
            <a:gdLst/>
            <a:ahLst/>
            <a:cxnLst/>
            <a:rect l="l" t="t" r="r" b="b"/>
            <a:pathLst>
              <a:path w="10058400" h="2828925" extrusionOk="0">
                <a:moveTo>
                  <a:pt x="10058400" y="2828543"/>
                </a:moveTo>
                <a:lnTo>
                  <a:pt x="0" y="2828543"/>
                </a:lnTo>
                <a:lnTo>
                  <a:pt x="0" y="0"/>
                </a:lnTo>
                <a:lnTo>
                  <a:pt x="10058400" y="0"/>
                </a:lnTo>
                <a:lnTo>
                  <a:pt x="10058400" y="2828543"/>
                </a:lnTo>
                <a:close/>
              </a:path>
            </a:pathLst>
          </a:custGeom>
          <a:solidFill>
            <a:srgbClr val="F0F0F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65" name="Google Shape;65;p2"/>
          <p:cNvPicPr preferRelativeResize="0"/>
          <p:nvPr/>
        </p:nvPicPr>
        <p:blipFill rotWithShape="1">
          <a:blip r:embed="rId3">
            <a:alphaModFix/>
          </a:blip>
          <a:srcRect/>
          <a:stretch/>
        </p:blipFill>
        <p:spPr>
          <a:xfrm>
            <a:off x="7367016" y="1057656"/>
            <a:ext cx="2691383" cy="2828543"/>
          </a:xfrm>
          <a:prstGeom prst="rect">
            <a:avLst/>
          </a:prstGeom>
          <a:noFill/>
          <a:ln>
            <a:noFill/>
          </a:ln>
        </p:spPr>
      </p:pic>
      <p:sp>
        <p:nvSpPr>
          <p:cNvPr id="66" name="Google Shape;66;p2"/>
          <p:cNvSpPr/>
          <p:nvPr/>
        </p:nvSpPr>
        <p:spPr>
          <a:xfrm>
            <a:off x="5524500" y="2456688"/>
            <a:ext cx="259079" cy="268605"/>
          </a:xfrm>
          <a:custGeom>
            <a:avLst/>
            <a:gdLst/>
            <a:ahLst/>
            <a:cxnLst/>
            <a:rect l="l" t="t" r="r" b="b"/>
            <a:pathLst>
              <a:path w="259079" h="268605" extrusionOk="0">
                <a:moveTo>
                  <a:pt x="259080" y="268223"/>
                </a:moveTo>
                <a:lnTo>
                  <a:pt x="0" y="268223"/>
                </a:lnTo>
                <a:lnTo>
                  <a:pt x="0" y="0"/>
                </a:lnTo>
                <a:lnTo>
                  <a:pt x="259080" y="0"/>
                </a:lnTo>
                <a:lnTo>
                  <a:pt x="259080" y="268223"/>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 name="Google Shape;67;p2"/>
          <p:cNvSpPr txBox="1">
            <a:spLocks noGrp="1"/>
          </p:cNvSpPr>
          <p:nvPr>
            <p:ph type="title"/>
          </p:nvPr>
        </p:nvSpPr>
        <p:spPr>
          <a:xfrm>
            <a:off x="607550" y="1257200"/>
            <a:ext cx="8451000" cy="10287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SYNTHESIZING REALISTIC SCENE IMAGES WITH GANs (LSUN DATASET)</a:t>
            </a:r>
            <a:endParaRPr/>
          </a:p>
        </p:txBody>
      </p:sp>
      <p:sp>
        <p:nvSpPr>
          <p:cNvPr id="68" name="Google Shape;68;p2"/>
          <p:cNvSpPr txBox="1"/>
          <p:nvPr/>
        </p:nvSpPr>
        <p:spPr>
          <a:xfrm>
            <a:off x="607558" y="2232180"/>
            <a:ext cx="3411900" cy="520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3300">
              <a:latin typeface="Times New Roman"/>
              <a:ea typeface="Times New Roman"/>
              <a:cs typeface="Times New Roman"/>
              <a:sym typeface="Times New Roman"/>
            </a:endParaRPr>
          </a:p>
        </p:txBody>
      </p:sp>
      <p:grpSp>
        <p:nvGrpSpPr>
          <p:cNvPr id="69" name="Google Shape;69;p2"/>
          <p:cNvGrpSpPr/>
          <p:nvPr/>
        </p:nvGrpSpPr>
        <p:grpSpPr>
          <a:xfrm>
            <a:off x="0" y="3886199"/>
            <a:ext cx="10058654" cy="2830196"/>
            <a:chOff x="0" y="3886199"/>
            <a:chExt cx="10058654" cy="2830196"/>
          </a:xfrm>
        </p:grpSpPr>
        <p:sp>
          <p:nvSpPr>
            <p:cNvPr id="70" name="Google Shape;70;p2"/>
            <p:cNvSpPr/>
            <p:nvPr/>
          </p:nvSpPr>
          <p:spPr>
            <a:xfrm>
              <a:off x="0" y="3886200"/>
              <a:ext cx="10058400" cy="2830195"/>
            </a:xfrm>
            <a:custGeom>
              <a:avLst/>
              <a:gdLst/>
              <a:ahLst/>
              <a:cxnLst/>
              <a:rect l="l" t="t" r="r" b="b"/>
              <a:pathLst>
                <a:path w="10058400" h="2830195" extrusionOk="0">
                  <a:moveTo>
                    <a:pt x="10058400" y="2830067"/>
                  </a:moveTo>
                  <a:lnTo>
                    <a:pt x="0" y="2830067"/>
                  </a:lnTo>
                  <a:lnTo>
                    <a:pt x="0" y="0"/>
                  </a:lnTo>
                  <a:lnTo>
                    <a:pt x="10058400" y="0"/>
                  </a:lnTo>
                  <a:lnTo>
                    <a:pt x="10058400" y="2830067"/>
                  </a:lnTo>
                  <a:close/>
                </a:path>
              </a:pathLst>
            </a:custGeom>
            <a:solidFill>
              <a:srgbClr val="F0F0F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72" name="Google Shape;72;p2"/>
            <p:cNvPicPr preferRelativeResize="0"/>
            <p:nvPr/>
          </p:nvPicPr>
          <p:blipFill rotWithShape="1">
            <a:blip r:embed="rId4">
              <a:alphaModFix/>
            </a:blip>
            <a:srcRect/>
            <a:stretch/>
          </p:blipFill>
          <p:spPr>
            <a:xfrm>
              <a:off x="7641335" y="3886200"/>
              <a:ext cx="2414015" cy="2517648"/>
            </a:xfrm>
            <a:prstGeom prst="rect">
              <a:avLst/>
            </a:prstGeom>
            <a:noFill/>
            <a:ln>
              <a:noFill/>
            </a:ln>
          </p:spPr>
        </p:pic>
        <p:pic>
          <p:nvPicPr>
            <p:cNvPr id="73" name="Google Shape;73;p2"/>
            <p:cNvPicPr preferRelativeResize="0"/>
            <p:nvPr/>
          </p:nvPicPr>
          <p:blipFill rotWithShape="1">
            <a:blip r:embed="rId5">
              <a:alphaModFix/>
            </a:blip>
            <a:srcRect/>
            <a:stretch/>
          </p:blipFill>
          <p:spPr>
            <a:xfrm>
              <a:off x="7376159" y="6403848"/>
              <a:ext cx="2679191" cy="310895"/>
            </a:xfrm>
            <a:prstGeom prst="rect">
              <a:avLst/>
            </a:prstGeom>
            <a:noFill/>
            <a:ln>
              <a:noFill/>
            </a:ln>
          </p:spPr>
        </p:pic>
        <p:pic>
          <p:nvPicPr>
            <p:cNvPr id="74" name="Google Shape;74;p2"/>
            <p:cNvPicPr preferRelativeResize="0"/>
            <p:nvPr/>
          </p:nvPicPr>
          <p:blipFill rotWithShape="1">
            <a:blip r:embed="rId6">
              <a:alphaModFix/>
            </a:blip>
            <a:srcRect/>
            <a:stretch/>
          </p:blipFill>
          <p:spPr>
            <a:xfrm>
              <a:off x="3047" y="4367783"/>
              <a:ext cx="365760" cy="2346959"/>
            </a:xfrm>
            <a:prstGeom prst="rect">
              <a:avLst/>
            </a:prstGeom>
            <a:noFill/>
            <a:ln>
              <a:noFill/>
            </a:ln>
          </p:spPr>
        </p:pic>
        <p:sp>
          <p:nvSpPr>
            <p:cNvPr id="75" name="Google Shape;75;p2"/>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7717535" y="5481828"/>
              <a:ext cx="376555" cy="378460"/>
            </a:xfrm>
            <a:custGeom>
              <a:avLst/>
              <a:gdLst/>
              <a:ahLst/>
              <a:cxnLst/>
              <a:rect l="l" t="t" r="r" b="b"/>
              <a:pathLst>
                <a:path w="376554" h="378460" extrusionOk="0">
                  <a:moveTo>
                    <a:pt x="376428" y="377951"/>
                  </a:moveTo>
                  <a:lnTo>
                    <a:pt x="0" y="377951"/>
                  </a:lnTo>
                  <a:lnTo>
                    <a:pt x="0" y="0"/>
                  </a:lnTo>
                  <a:lnTo>
                    <a:pt x="376428" y="0"/>
                  </a:lnTo>
                  <a:lnTo>
                    <a:pt x="376428" y="377951"/>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7717535" y="5922264"/>
              <a:ext cx="149860" cy="149860"/>
            </a:xfrm>
            <a:custGeom>
              <a:avLst/>
              <a:gdLst/>
              <a:ahLst/>
              <a:cxnLst/>
              <a:rect l="l" t="t" r="r" b="b"/>
              <a:pathLst>
                <a:path w="149859" h="149860" extrusionOk="0">
                  <a:moveTo>
                    <a:pt x="149351" y="149351"/>
                  </a:moveTo>
                  <a:lnTo>
                    <a:pt x="0" y="149351"/>
                  </a:lnTo>
                  <a:lnTo>
                    <a:pt x="0" y="0"/>
                  </a:lnTo>
                  <a:lnTo>
                    <a:pt x="149351" y="0"/>
                  </a:lnTo>
                  <a:lnTo>
                    <a:pt x="149351" y="149351"/>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8" name="Google Shape;78;p2"/>
          <p:cNvSpPr txBox="1"/>
          <p:nvPr/>
        </p:nvSpPr>
        <p:spPr>
          <a:xfrm>
            <a:off x="607549" y="2896098"/>
            <a:ext cx="8752800" cy="3455226"/>
          </a:xfrm>
          <a:prstGeom prst="rect">
            <a:avLst/>
          </a:prstGeom>
          <a:noFill/>
          <a:ln>
            <a:noFill/>
          </a:ln>
        </p:spPr>
        <p:txBody>
          <a:bodyPr spcFirstLastPara="1" wrap="square" lIns="0" tIns="12050" rIns="0" bIns="0" anchor="t" anchorCtr="0">
            <a:spAutoFit/>
          </a:bodyPr>
          <a:lstStyle/>
          <a:p>
            <a:pPr marL="12700" marR="142875" lvl="0" indent="311785" algn="l" rtl="0">
              <a:lnSpc>
                <a:spcPct val="119400"/>
              </a:lnSpc>
              <a:spcBef>
                <a:spcPts val="0"/>
              </a:spcBef>
              <a:spcAft>
                <a:spcPts val="0"/>
              </a:spcAft>
              <a:buNone/>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The project titled "Synthesizing Realistic Scene Images with GANs: A Deep Dive into LSUN Dataset" explores the application of Generative Adversarial Networks (GANs) for generating high-resolution scene images using the LSUN dataset. Through comprehensive ideation, the project defines the problem, proposes solutions, and outlines requirements such as data preprocessing, model architecture, and evaluation </a:t>
            </a:r>
            <a:r>
              <a:rPr lang="en-US" sz="1600" dirty="0" smtClean="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metrics. </a:t>
            </a: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Additionally, it provides practical implementation through source code for interactive text generation using the GPT-2 </a:t>
            </a:r>
            <a:r>
              <a:rPr lang="en-US" sz="1600" dirty="0" err="1">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model.The</a:t>
            </a: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 project adopts a systematic approach, encompassing problem definition, design thinking, innovation, and development phases, to address the challenges of scene image generation. It emphasizes the importance of understanding GAN architecture, exploring datasets, and considering ethical </a:t>
            </a:r>
            <a:r>
              <a:rPr lang="en-US" sz="1600" dirty="0" smtClean="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implications. </a:t>
            </a: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Overall, the project contributes to the broader understanding of deep learning techniques and their applications in computer vision, paving the way for further exploration and innovation in synthetic data generation.</a:t>
            </a:r>
            <a:endParaRPr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12700" marR="142875" lvl="0" indent="311785" algn="l" rtl="0">
              <a:lnSpc>
                <a:spcPct val="119400"/>
              </a:lnSpc>
              <a:spcBef>
                <a:spcPts val="0"/>
              </a:spcBef>
              <a:spcAft>
                <a:spcPts val="0"/>
              </a:spcAft>
              <a:buNone/>
            </a:pPr>
            <a:endParaRPr sz="1200" dirty="0">
              <a:solidFill>
                <a:srgbClr val="0D0D0D"/>
              </a:solidFill>
              <a:highlight>
                <a:srgbClr val="FFFFFF"/>
              </a:highlight>
              <a:latin typeface="Roboto"/>
              <a:ea typeface="Roboto"/>
              <a:cs typeface="Roboto"/>
              <a:sym typeface="Roboto"/>
            </a:endParaRPr>
          </a:p>
        </p:txBody>
      </p:sp>
      <p:grpSp>
        <p:nvGrpSpPr>
          <p:cNvPr id="79" name="Google Shape;79;p2"/>
          <p:cNvGrpSpPr/>
          <p:nvPr/>
        </p:nvGrpSpPr>
        <p:grpSpPr>
          <a:xfrm>
            <a:off x="385572" y="6347460"/>
            <a:ext cx="3057143" cy="242316"/>
            <a:chOff x="385572" y="6347460"/>
            <a:chExt cx="3057143" cy="242316"/>
          </a:xfrm>
        </p:grpSpPr>
        <p:pic>
          <p:nvPicPr>
            <p:cNvPr id="80" name="Google Shape;80;p2"/>
            <p:cNvPicPr preferRelativeResize="0"/>
            <p:nvPr/>
          </p:nvPicPr>
          <p:blipFill rotWithShape="1">
            <a:blip r:embed="rId7">
              <a:alphaModFix/>
            </a:blip>
            <a:srcRect/>
            <a:stretch/>
          </p:blipFill>
          <p:spPr>
            <a:xfrm>
              <a:off x="559308" y="6394704"/>
              <a:ext cx="1767840" cy="164592"/>
            </a:xfrm>
            <a:prstGeom prst="rect">
              <a:avLst/>
            </a:prstGeom>
            <a:noFill/>
            <a:ln>
              <a:noFill/>
            </a:ln>
          </p:spPr>
        </p:pic>
        <p:pic>
          <p:nvPicPr>
            <p:cNvPr id="81" name="Google Shape;81;p2"/>
            <p:cNvPicPr preferRelativeResize="0"/>
            <p:nvPr/>
          </p:nvPicPr>
          <p:blipFill rotWithShape="1">
            <a:blip r:embed="rId8">
              <a:alphaModFix/>
            </a:blip>
            <a:srcRect/>
            <a:stretch/>
          </p:blipFill>
          <p:spPr>
            <a:xfrm>
              <a:off x="385572" y="6347460"/>
              <a:ext cx="3057143" cy="242316"/>
            </a:xfrm>
            <a:prstGeom prst="rect">
              <a:avLst/>
            </a:prstGeom>
            <a:noFill/>
            <a:ln>
              <a:noFill/>
            </a:ln>
          </p:spPr>
        </p:pic>
      </p:grpSp>
      <p:sp>
        <p:nvSpPr>
          <p:cNvPr id="82" name="Google Shape;82;p2"/>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3" name="Google Shape;83;p2"/>
          <p:cNvSpPr txBox="1"/>
          <p:nvPr/>
        </p:nvSpPr>
        <p:spPr>
          <a:xfrm>
            <a:off x="418581" y="6402162"/>
            <a:ext cx="1584900" cy="139800"/>
          </a:xfrm>
          <a:prstGeom prst="rect">
            <a:avLst/>
          </a:prstGeom>
          <a:noFill/>
          <a:ln>
            <a:noFill/>
          </a:ln>
        </p:spPr>
        <p:txBody>
          <a:bodyPr spcFirstLastPara="1" wrap="square" lIns="0" tIns="1250" rIns="0" bIns="0" anchor="t" anchorCtr="0">
            <a:spAutoFit/>
          </a:bodyPr>
          <a:lstStyle/>
          <a:p>
            <a:pPr marL="12700" marR="0" lvl="0" indent="0" algn="l" rtl="0">
              <a:lnSpc>
                <a:spcPct val="100000"/>
              </a:lnSpc>
              <a:spcBef>
                <a:spcPts val="0"/>
              </a:spcBef>
              <a:spcAft>
                <a:spcPts val="0"/>
              </a:spcAft>
              <a:buNone/>
            </a:pPr>
            <a:endParaRPr sz="9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7"/>
        <p:cNvGrpSpPr/>
        <p:nvPr/>
      </p:nvGrpSpPr>
      <p:grpSpPr>
        <a:xfrm>
          <a:off x="0" y="0"/>
          <a:ext cx="0" cy="0"/>
          <a:chOff x="0" y="0"/>
          <a:chExt cx="0" cy="0"/>
        </a:xfrm>
      </p:grpSpPr>
      <p:grpSp>
        <p:nvGrpSpPr>
          <p:cNvPr id="88" name="Google Shape;88;p3"/>
          <p:cNvGrpSpPr/>
          <p:nvPr/>
        </p:nvGrpSpPr>
        <p:grpSpPr>
          <a:xfrm>
            <a:off x="0" y="1057655"/>
            <a:ext cx="10058400" cy="2828925"/>
            <a:chOff x="0" y="1057655"/>
            <a:chExt cx="10058400" cy="2828925"/>
          </a:xfrm>
        </p:grpSpPr>
        <p:sp>
          <p:nvSpPr>
            <p:cNvPr id="89" name="Google Shape;89;p3"/>
            <p:cNvSpPr/>
            <p:nvPr/>
          </p:nvSpPr>
          <p:spPr>
            <a:xfrm>
              <a:off x="0" y="1057655"/>
              <a:ext cx="10058400" cy="2828925"/>
            </a:xfrm>
            <a:custGeom>
              <a:avLst/>
              <a:gdLst/>
              <a:ahLst/>
              <a:cxnLst/>
              <a:rect l="l" t="t" r="r" b="b"/>
              <a:pathLst>
                <a:path w="10058400" h="2828925" extrusionOk="0">
                  <a:moveTo>
                    <a:pt x="10058400" y="2828543"/>
                  </a:moveTo>
                  <a:lnTo>
                    <a:pt x="0" y="2828543"/>
                  </a:lnTo>
                  <a:lnTo>
                    <a:pt x="0" y="0"/>
                  </a:lnTo>
                  <a:lnTo>
                    <a:pt x="10058400" y="0"/>
                  </a:lnTo>
                  <a:lnTo>
                    <a:pt x="10058400" y="2828543"/>
                  </a:lnTo>
                  <a:close/>
                </a:path>
              </a:pathLst>
            </a:custGeom>
            <a:solidFill>
              <a:srgbClr val="F0F0F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90" name="Google Shape;90;p3"/>
            <p:cNvPicPr preferRelativeResize="0"/>
            <p:nvPr/>
          </p:nvPicPr>
          <p:blipFill rotWithShape="1">
            <a:blip r:embed="rId3">
              <a:alphaModFix/>
            </a:blip>
            <a:srcRect/>
            <a:stretch/>
          </p:blipFill>
          <p:spPr>
            <a:xfrm>
              <a:off x="7367016" y="1057656"/>
              <a:ext cx="2691383" cy="2828543"/>
            </a:xfrm>
            <a:prstGeom prst="rect">
              <a:avLst/>
            </a:prstGeom>
            <a:noFill/>
            <a:ln>
              <a:noFill/>
            </a:ln>
          </p:spPr>
        </p:pic>
        <p:sp>
          <p:nvSpPr>
            <p:cNvPr id="91" name="Google Shape;91;p3"/>
            <p:cNvSpPr/>
            <p:nvPr/>
          </p:nvSpPr>
          <p:spPr>
            <a:xfrm>
              <a:off x="6074664" y="1427987"/>
              <a:ext cx="299085" cy="299085"/>
            </a:xfrm>
            <a:custGeom>
              <a:avLst/>
              <a:gdLst/>
              <a:ahLst/>
              <a:cxnLst/>
              <a:rect l="l" t="t" r="r" b="b"/>
              <a:pathLst>
                <a:path w="299085" h="299085" extrusionOk="0">
                  <a:moveTo>
                    <a:pt x="149351" y="298704"/>
                  </a:moveTo>
                  <a:lnTo>
                    <a:pt x="109727" y="292607"/>
                  </a:lnTo>
                  <a:lnTo>
                    <a:pt x="74675" y="277368"/>
                  </a:lnTo>
                  <a:lnTo>
                    <a:pt x="44195" y="254507"/>
                  </a:lnTo>
                  <a:lnTo>
                    <a:pt x="6095" y="188976"/>
                  </a:lnTo>
                  <a:lnTo>
                    <a:pt x="0" y="149352"/>
                  </a:lnTo>
                  <a:lnTo>
                    <a:pt x="6095" y="109728"/>
                  </a:lnTo>
                  <a:lnTo>
                    <a:pt x="21335" y="73152"/>
                  </a:lnTo>
                  <a:lnTo>
                    <a:pt x="74675" y="19812"/>
                  </a:lnTo>
                  <a:lnTo>
                    <a:pt x="109727" y="4572"/>
                  </a:lnTo>
                  <a:lnTo>
                    <a:pt x="149351" y="0"/>
                  </a:lnTo>
                  <a:lnTo>
                    <a:pt x="188975" y="4572"/>
                  </a:lnTo>
                  <a:lnTo>
                    <a:pt x="225551" y="19812"/>
                  </a:lnTo>
                  <a:lnTo>
                    <a:pt x="278891" y="73152"/>
                  </a:lnTo>
                  <a:lnTo>
                    <a:pt x="294131" y="109728"/>
                  </a:lnTo>
                  <a:lnTo>
                    <a:pt x="298703" y="149352"/>
                  </a:lnTo>
                  <a:lnTo>
                    <a:pt x="294131" y="188976"/>
                  </a:lnTo>
                  <a:lnTo>
                    <a:pt x="278891" y="224028"/>
                  </a:lnTo>
                  <a:lnTo>
                    <a:pt x="254507" y="254507"/>
                  </a:lnTo>
                  <a:lnTo>
                    <a:pt x="188975" y="292607"/>
                  </a:lnTo>
                  <a:lnTo>
                    <a:pt x="149351" y="298704"/>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92" name="Google Shape;92;p3"/>
          <p:cNvSpPr txBox="1">
            <a:spLocks noGrp="1"/>
          </p:cNvSpPr>
          <p:nvPr>
            <p:ph type="title"/>
          </p:nvPr>
        </p:nvSpPr>
        <p:spPr>
          <a:xfrm>
            <a:off x="1279717" y="1340618"/>
            <a:ext cx="2194560" cy="629285"/>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sz="3950"/>
              <a:t>AGENDA</a:t>
            </a:r>
            <a:endParaRPr sz="3950"/>
          </a:p>
        </p:txBody>
      </p:sp>
      <p:grpSp>
        <p:nvGrpSpPr>
          <p:cNvPr id="93" name="Google Shape;93;p3"/>
          <p:cNvGrpSpPr/>
          <p:nvPr/>
        </p:nvGrpSpPr>
        <p:grpSpPr>
          <a:xfrm>
            <a:off x="0" y="3886199"/>
            <a:ext cx="10058654" cy="2830196"/>
            <a:chOff x="0" y="3886199"/>
            <a:chExt cx="10058654" cy="2830196"/>
          </a:xfrm>
        </p:grpSpPr>
        <p:sp>
          <p:nvSpPr>
            <p:cNvPr id="94" name="Google Shape;94;p3"/>
            <p:cNvSpPr/>
            <p:nvPr/>
          </p:nvSpPr>
          <p:spPr>
            <a:xfrm>
              <a:off x="0" y="3886200"/>
              <a:ext cx="10058400" cy="2830195"/>
            </a:xfrm>
            <a:custGeom>
              <a:avLst/>
              <a:gdLst/>
              <a:ahLst/>
              <a:cxnLst/>
              <a:rect l="l" t="t" r="r" b="b"/>
              <a:pathLst>
                <a:path w="10058400" h="2830195" extrusionOk="0">
                  <a:moveTo>
                    <a:pt x="10058400" y="2830067"/>
                  </a:moveTo>
                  <a:lnTo>
                    <a:pt x="0" y="2830067"/>
                  </a:lnTo>
                  <a:lnTo>
                    <a:pt x="0" y="0"/>
                  </a:lnTo>
                  <a:lnTo>
                    <a:pt x="10058400" y="0"/>
                  </a:lnTo>
                  <a:lnTo>
                    <a:pt x="10058400" y="2830067"/>
                  </a:lnTo>
                  <a:close/>
                </a:path>
              </a:pathLst>
            </a:custGeom>
            <a:solidFill>
              <a:srgbClr val="F0F0F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 name="Google Shape;95;p3"/>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96" name="Google Shape;96;p3"/>
            <p:cNvPicPr preferRelativeResize="0"/>
            <p:nvPr/>
          </p:nvPicPr>
          <p:blipFill rotWithShape="1">
            <a:blip r:embed="rId4">
              <a:alphaModFix/>
            </a:blip>
            <a:srcRect/>
            <a:stretch/>
          </p:blipFill>
          <p:spPr>
            <a:xfrm>
              <a:off x="7641335" y="3886200"/>
              <a:ext cx="2414015" cy="2517648"/>
            </a:xfrm>
            <a:prstGeom prst="rect">
              <a:avLst/>
            </a:prstGeom>
            <a:noFill/>
            <a:ln>
              <a:noFill/>
            </a:ln>
          </p:spPr>
        </p:pic>
        <p:pic>
          <p:nvPicPr>
            <p:cNvPr id="97" name="Google Shape;97;p3"/>
            <p:cNvPicPr preferRelativeResize="0"/>
            <p:nvPr/>
          </p:nvPicPr>
          <p:blipFill rotWithShape="1">
            <a:blip r:embed="rId5">
              <a:alphaModFix/>
            </a:blip>
            <a:srcRect/>
            <a:stretch/>
          </p:blipFill>
          <p:spPr>
            <a:xfrm>
              <a:off x="7376159" y="6403848"/>
              <a:ext cx="2679191" cy="310895"/>
            </a:xfrm>
            <a:prstGeom prst="rect">
              <a:avLst/>
            </a:prstGeom>
            <a:noFill/>
            <a:ln>
              <a:noFill/>
            </a:ln>
          </p:spPr>
        </p:pic>
        <p:pic>
          <p:nvPicPr>
            <p:cNvPr id="98" name="Google Shape;98;p3"/>
            <p:cNvPicPr preferRelativeResize="0"/>
            <p:nvPr/>
          </p:nvPicPr>
          <p:blipFill rotWithShape="1">
            <a:blip r:embed="rId6">
              <a:alphaModFix/>
            </a:blip>
            <a:srcRect/>
            <a:stretch/>
          </p:blipFill>
          <p:spPr>
            <a:xfrm>
              <a:off x="3047" y="4367783"/>
              <a:ext cx="365760" cy="2346959"/>
            </a:xfrm>
            <a:prstGeom prst="rect">
              <a:avLst/>
            </a:prstGeom>
            <a:noFill/>
            <a:ln>
              <a:noFill/>
            </a:ln>
          </p:spPr>
        </p:pic>
        <p:sp>
          <p:nvSpPr>
            <p:cNvPr id="99" name="Google Shape;99;p3"/>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0" name="Google Shape;100;p3"/>
          <p:cNvSpPr txBox="1"/>
          <p:nvPr/>
        </p:nvSpPr>
        <p:spPr>
          <a:xfrm>
            <a:off x="620285" y="6409320"/>
            <a:ext cx="1433830" cy="13462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900">
                <a:solidFill>
                  <a:srgbClr val="2D83C3"/>
                </a:solidFill>
                <a:latin typeface="Trebuchet MS"/>
                <a:ea typeface="Trebuchet MS"/>
                <a:cs typeface="Trebuchet MS"/>
                <a:sym typeface="Trebuchet MS"/>
              </a:rPr>
              <a:t>3/21/2024   </a:t>
            </a:r>
            <a:r>
              <a:rPr lang="en-US" sz="900" b="1">
                <a:solidFill>
                  <a:srgbClr val="2D83C3"/>
                </a:solidFill>
                <a:latin typeface="Trebuchet MS"/>
                <a:ea typeface="Trebuchet MS"/>
                <a:cs typeface="Trebuchet MS"/>
                <a:sym typeface="Trebuchet MS"/>
              </a:rPr>
              <a:t>Annual Review</a:t>
            </a:r>
            <a:endParaRPr sz="900">
              <a:latin typeface="Trebuchet MS"/>
              <a:ea typeface="Trebuchet MS"/>
              <a:cs typeface="Trebuchet MS"/>
              <a:sym typeface="Trebuchet MS"/>
            </a:endParaRPr>
          </a:p>
        </p:txBody>
      </p:sp>
      <p:grpSp>
        <p:nvGrpSpPr>
          <p:cNvPr id="101" name="Google Shape;101;p3"/>
          <p:cNvGrpSpPr/>
          <p:nvPr/>
        </p:nvGrpSpPr>
        <p:grpSpPr>
          <a:xfrm>
            <a:off x="0" y="4390644"/>
            <a:ext cx="9619869" cy="2325624"/>
            <a:chOff x="0" y="4390644"/>
            <a:chExt cx="9619869" cy="2325624"/>
          </a:xfrm>
        </p:grpSpPr>
        <p:sp>
          <p:nvSpPr>
            <p:cNvPr id="102" name="Google Shape;102;p3"/>
            <p:cNvSpPr/>
            <p:nvPr/>
          </p:nvSpPr>
          <p:spPr>
            <a:xfrm>
              <a:off x="9084564" y="5686044"/>
              <a:ext cx="535305" cy="535305"/>
            </a:xfrm>
            <a:custGeom>
              <a:avLst/>
              <a:gdLst/>
              <a:ahLst/>
              <a:cxnLst/>
              <a:rect l="l" t="t" r="r" b="b"/>
              <a:pathLst>
                <a:path w="535304" h="535304" extrusionOk="0">
                  <a:moveTo>
                    <a:pt x="266700" y="534924"/>
                  </a:moveTo>
                  <a:lnTo>
                    <a:pt x="228600" y="531876"/>
                  </a:lnTo>
                  <a:lnTo>
                    <a:pt x="190500" y="524256"/>
                  </a:lnTo>
                  <a:lnTo>
                    <a:pt x="121920" y="492252"/>
                  </a:lnTo>
                  <a:lnTo>
                    <a:pt x="91440" y="469391"/>
                  </a:lnTo>
                  <a:lnTo>
                    <a:pt x="42671" y="413004"/>
                  </a:lnTo>
                  <a:lnTo>
                    <a:pt x="12192" y="344423"/>
                  </a:lnTo>
                  <a:lnTo>
                    <a:pt x="0" y="268224"/>
                  </a:lnTo>
                  <a:lnTo>
                    <a:pt x="3048" y="228600"/>
                  </a:lnTo>
                  <a:lnTo>
                    <a:pt x="12192" y="190500"/>
                  </a:lnTo>
                  <a:lnTo>
                    <a:pt x="42671" y="121920"/>
                  </a:lnTo>
                  <a:lnTo>
                    <a:pt x="91440" y="67056"/>
                  </a:lnTo>
                  <a:lnTo>
                    <a:pt x="121920" y="44195"/>
                  </a:lnTo>
                  <a:lnTo>
                    <a:pt x="155448" y="25908"/>
                  </a:lnTo>
                  <a:lnTo>
                    <a:pt x="228600" y="3048"/>
                  </a:lnTo>
                  <a:lnTo>
                    <a:pt x="266700" y="0"/>
                  </a:lnTo>
                  <a:lnTo>
                    <a:pt x="306324" y="3048"/>
                  </a:lnTo>
                  <a:lnTo>
                    <a:pt x="344424" y="12192"/>
                  </a:lnTo>
                  <a:lnTo>
                    <a:pt x="413003" y="44195"/>
                  </a:lnTo>
                  <a:lnTo>
                    <a:pt x="469392" y="92964"/>
                  </a:lnTo>
                  <a:lnTo>
                    <a:pt x="509016" y="155448"/>
                  </a:lnTo>
                  <a:lnTo>
                    <a:pt x="531876" y="228600"/>
                  </a:lnTo>
                  <a:lnTo>
                    <a:pt x="534924" y="268224"/>
                  </a:lnTo>
                  <a:lnTo>
                    <a:pt x="531876" y="307848"/>
                  </a:lnTo>
                  <a:lnTo>
                    <a:pt x="509016" y="381000"/>
                  </a:lnTo>
                  <a:lnTo>
                    <a:pt x="469392" y="443484"/>
                  </a:lnTo>
                  <a:lnTo>
                    <a:pt x="413003" y="492252"/>
                  </a:lnTo>
                  <a:lnTo>
                    <a:pt x="379476" y="510539"/>
                  </a:lnTo>
                  <a:lnTo>
                    <a:pt x="306324" y="531876"/>
                  </a:lnTo>
                  <a:lnTo>
                    <a:pt x="266700" y="534924"/>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3" name="Google Shape;103;p3"/>
            <p:cNvPicPr preferRelativeResize="0"/>
            <p:nvPr/>
          </p:nvPicPr>
          <p:blipFill rotWithShape="1">
            <a:blip r:embed="rId7">
              <a:alphaModFix/>
            </a:blip>
            <a:srcRect/>
            <a:stretch/>
          </p:blipFill>
          <p:spPr>
            <a:xfrm>
              <a:off x="8817864" y="6120384"/>
              <a:ext cx="204216" cy="204216"/>
            </a:xfrm>
            <a:prstGeom prst="rect">
              <a:avLst/>
            </a:prstGeom>
            <a:noFill/>
            <a:ln>
              <a:noFill/>
            </a:ln>
          </p:spPr>
        </p:pic>
        <p:pic>
          <p:nvPicPr>
            <p:cNvPr id="104" name="Google Shape;104;p3"/>
            <p:cNvPicPr preferRelativeResize="0"/>
            <p:nvPr/>
          </p:nvPicPr>
          <p:blipFill rotWithShape="1">
            <a:blip r:embed="rId8">
              <a:alphaModFix/>
            </a:blip>
            <a:srcRect/>
            <a:stretch/>
          </p:blipFill>
          <p:spPr>
            <a:xfrm>
              <a:off x="345947" y="6391655"/>
              <a:ext cx="3049524" cy="228600"/>
            </a:xfrm>
            <a:prstGeom prst="rect">
              <a:avLst/>
            </a:prstGeom>
            <a:noFill/>
            <a:ln>
              <a:noFill/>
            </a:ln>
          </p:spPr>
        </p:pic>
        <p:pic>
          <p:nvPicPr>
            <p:cNvPr id="105" name="Google Shape;105;p3"/>
            <p:cNvPicPr preferRelativeResize="0"/>
            <p:nvPr/>
          </p:nvPicPr>
          <p:blipFill rotWithShape="1">
            <a:blip r:embed="rId9">
              <a:alphaModFix/>
            </a:blip>
            <a:srcRect/>
            <a:stretch/>
          </p:blipFill>
          <p:spPr>
            <a:xfrm>
              <a:off x="0" y="4390644"/>
              <a:ext cx="1427987" cy="2325624"/>
            </a:xfrm>
            <a:prstGeom prst="rect">
              <a:avLst/>
            </a:prstGeom>
            <a:noFill/>
            <a:ln>
              <a:noFill/>
            </a:ln>
          </p:spPr>
        </p:pic>
      </p:grpSp>
      <p:sp>
        <p:nvSpPr>
          <p:cNvPr id="106" name="Google Shape;106;p3"/>
          <p:cNvSpPr txBox="1"/>
          <p:nvPr/>
        </p:nvSpPr>
        <p:spPr>
          <a:xfrm>
            <a:off x="1256745" y="2518723"/>
            <a:ext cx="4909185" cy="2138680"/>
          </a:xfrm>
          <a:prstGeom prst="rect">
            <a:avLst/>
          </a:prstGeom>
          <a:noFill/>
          <a:ln>
            <a:noFill/>
          </a:ln>
        </p:spPr>
        <p:txBody>
          <a:bodyPr spcFirstLastPara="1" wrap="square" lIns="0" tIns="14600" rIns="0" bIns="0" anchor="t" anchorCtr="0">
            <a:spAutoFit/>
          </a:bodyPr>
          <a:lstStyle/>
          <a:p>
            <a:pPr marL="315595" marR="0" lvl="0" indent="-303530" algn="l" rtl="0">
              <a:lnSpc>
                <a:spcPct val="100000"/>
              </a:lnSpc>
              <a:spcBef>
                <a:spcPts val="0"/>
              </a:spcBef>
              <a:spcAft>
                <a:spcPts val="0"/>
              </a:spcAft>
              <a:buSzPts val="2300"/>
              <a:buFont typeface="Noto Sans Symbols"/>
              <a:buChar char="⮚"/>
            </a:pPr>
            <a:r>
              <a:rPr lang="en-US" sz="2300">
                <a:latin typeface="Times New Roman"/>
                <a:ea typeface="Times New Roman"/>
                <a:cs typeface="Times New Roman"/>
                <a:sym typeface="Times New Roman"/>
              </a:rPr>
              <a:t>PROBLEM STATEMENT</a:t>
            </a:r>
            <a:endParaRPr sz="2300">
              <a:latin typeface="Times New Roman"/>
              <a:ea typeface="Times New Roman"/>
              <a:cs typeface="Times New Roman"/>
              <a:sym typeface="Times New Roman"/>
            </a:endParaRPr>
          </a:p>
          <a:p>
            <a:pPr marL="315595" marR="0" lvl="0" indent="-303530" algn="l" rtl="0">
              <a:lnSpc>
                <a:spcPct val="100000"/>
              </a:lnSpc>
              <a:spcBef>
                <a:spcPts val="10"/>
              </a:spcBef>
              <a:spcAft>
                <a:spcPts val="0"/>
              </a:spcAft>
              <a:buSzPts val="2300"/>
              <a:buFont typeface="Noto Sans Symbols"/>
              <a:buChar char="⮚"/>
            </a:pPr>
            <a:r>
              <a:rPr lang="en-US" sz="2300">
                <a:latin typeface="Times New Roman"/>
                <a:ea typeface="Times New Roman"/>
                <a:cs typeface="Times New Roman"/>
                <a:sym typeface="Times New Roman"/>
              </a:rPr>
              <a:t>PROJECT OVERVIEW</a:t>
            </a:r>
            <a:endParaRPr sz="2300">
              <a:latin typeface="Times New Roman"/>
              <a:ea typeface="Times New Roman"/>
              <a:cs typeface="Times New Roman"/>
              <a:sym typeface="Times New Roman"/>
            </a:endParaRPr>
          </a:p>
          <a:p>
            <a:pPr marL="315595" marR="0" lvl="0" indent="-303530" algn="l" rtl="0">
              <a:lnSpc>
                <a:spcPct val="100000"/>
              </a:lnSpc>
              <a:spcBef>
                <a:spcPts val="15"/>
              </a:spcBef>
              <a:spcAft>
                <a:spcPts val="0"/>
              </a:spcAft>
              <a:buSzPts val="2300"/>
              <a:buFont typeface="Noto Sans Symbols"/>
              <a:buChar char="⮚"/>
            </a:pPr>
            <a:r>
              <a:rPr lang="en-US" sz="2300">
                <a:latin typeface="Times New Roman"/>
                <a:ea typeface="Times New Roman"/>
                <a:cs typeface="Times New Roman"/>
                <a:sym typeface="Times New Roman"/>
              </a:rPr>
              <a:t>END USERS</a:t>
            </a:r>
            <a:endParaRPr sz="2300">
              <a:latin typeface="Times New Roman"/>
              <a:ea typeface="Times New Roman"/>
              <a:cs typeface="Times New Roman"/>
              <a:sym typeface="Times New Roman"/>
            </a:endParaRPr>
          </a:p>
          <a:p>
            <a:pPr marL="315595" marR="0" lvl="0" indent="-303530" algn="l" rtl="0">
              <a:lnSpc>
                <a:spcPct val="100000"/>
              </a:lnSpc>
              <a:spcBef>
                <a:spcPts val="10"/>
              </a:spcBef>
              <a:spcAft>
                <a:spcPts val="0"/>
              </a:spcAft>
              <a:buSzPts val="2300"/>
              <a:buFont typeface="Noto Sans Symbols"/>
              <a:buChar char="⮚"/>
            </a:pPr>
            <a:r>
              <a:rPr lang="en-US" sz="2300">
                <a:latin typeface="Times New Roman"/>
                <a:ea typeface="Times New Roman"/>
                <a:cs typeface="Times New Roman"/>
                <a:sym typeface="Times New Roman"/>
              </a:rPr>
              <a:t>SOLUTION AND ITS PROPORTION</a:t>
            </a:r>
            <a:endParaRPr sz="2300">
              <a:latin typeface="Times New Roman"/>
              <a:ea typeface="Times New Roman"/>
              <a:cs typeface="Times New Roman"/>
              <a:sym typeface="Times New Roman"/>
            </a:endParaRPr>
          </a:p>
          <a:p>
            <a:pPr marL="315595" marR="0" lvl="0" indent="-303530" algn="l" rtl="0">
              <a:lnSpc>
                <a:spcPct val="100000"/>
              </a:lnSpc>
              <a:spcBef>
                <a:spcPts val="10"/>
              </a:spcBef>
              <a:spcAft>
                <a:spcPts val="0"/>
              </a:spcAft>
              <a:buSzPts val="2300"/>
              <a:buFont typeface="Noto Sans Symbols"/>
              <a:buChar char="⮚"/>
            </a:pPr>
            <a:r>
              <a:rPr lang="en-US" sz="2300">
                <a:latin typeface="Times New Roman"/>
                <a:ea typeface="Times New Roman"/>
                <a:cs typeface="Times New Roman"/>
                <a:sym typeface="Times New Roman"/>
              </a:rPr>
              <a:t>MODELLING</a:t>
            </a:r>
            <a:endParaRPr sz="2300">
              <a:latin typeface="Times New Roman"/>
              <a:ea typeface="Times New Roman"/>
              <a:cs typeface="Times New Roman"/>
              <a:sym typeface="Times New Roman"/>
            </a:endParaRPr>
          </a:p>
          <a:p>
            <a:pPr marL="315595" marR="0" lvl="0" indent="-303530" algn="l" rtl="0">
              <a:lnSpc>
                <a:spcPct val="100000"/>
              </a:lnSpc>
              <a:spcBef>
                <a:spcPts val="15"/>
              </a:spcBef>
              <a:spcAft>
                <a:spcPts val="0"/>
              </a:spcAft>
              <a:buSzPts val="2300"/>
              <a:buFont typeface="Noto Sans Symbols"/>
              <a:buChar char="⮚"/>
            </a:pPr>
            <a:r>
              <a:rPr lang="en-US" sz="2300">
                <a:latin typeface="Times New Roman"/>
                <a:ea typeface="Times New Roman"/>
                <a:cs typeface="Times New Roman"/>
                <a:sym typeface="Times New Roman"/>
              </a:rPr>
              <a:t>RESULTS</a:t>
            </a:r>
            <a:endParaRPr sz="2300">
              <a:latin typeface="Times New Roman"/>
              <a:ea typeface="Times New Roman"/>
              <a:cs typeface="Times New Roman"/>
              <a:sym typeface="Times New Roman"/>
            </a:endParaRPr>
          </a:p>
        </p:txBody>
      </p:sp>
      <p:sp>
        <p:nvSpPr>
          <p:cNvPr id="107" name="Google Shape;107;p3"/>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1"/>
        <p:cNvGrpSpPr/>
        <p:nvPr/>
      </p:nvGrpSpPr>
      <p:grpSpPr>
        <a:xfrm>
          <a:off x="0" y="0"/>
          <a:ext cx="0" cy="0"/>
          <a:chOff x="0" y="0"/>
          <a:chExt cx="0" cy="0"/>
        </a:xfrm>
      </p:grpSpPr>
      <p:pic>
        <p:nvPicPr>
          <p:cNvPr id="112" name="Google Shape;112;p4"/>
          <p:cNvPicPr preferRelativeResize="0"/>
          <p:nvPr/>
        </p:nvPicPr>
        <p:blipFill rotWithShape="1">
          <a:blip r:embed="rId3">
            <a:alphaModFix/>
          </a:blip>
          <a:srcRect/>
          <a:stretch/>
        </p:blipFill>
        <p:spPr>
          <a:xfrm>
            <a:off x="6589776" y="1057656"/>
            <a:ext cx="3468623" cy="2828543"/>
          </a:xfrm>
          <a:prstGeom prst="rect">
            <a:avLst/>
          </a:prstGeom>
          <a:noFill/>
          <a:ln>
            <a:noFill/>
          </a:ln>
        </p:spPr>
      </p:pic>
      <p:sp>
        <p:nvSpPr>
          <p:cNvPr id="113" name="Google Shape;113;p4"/>
          <p:cNvSpPr/>
          <p:nvPr/>
        </p:nvSpPr>
        <p:spPr>
          <a:xfrm>
            <a:off x="6224015" y="2127504"/>
            <a:ext cx="259079" cy="266700"/>
          </a:xfrm>
          <a:custGeom>
            <a:avLst/>
            <a:gdLst/>
            <a:ahLst/>
            <a:cxnLst/>
            <a:rect l="l" t="t" r="r" b="b"/>
            <a:pathLst>
              <a:path w="259079" h="266700" extrusionOk="0">
                <a:moveTo>
                  <a:pt x="259080" y="266700"/>
                </a:moveTo>
                <a:lnTo>
                  <a:pt x="0" y="266700"/>
                </a:lnTo>
                <a:lnTo>
                  <a:pt x="0" y="0"/>
                </a:lnTo>
                <a:lnTo>
                  <a:pt x="259080" y="0"/>
                </a:lnTo>
                <a:lnTo>
                  <a:pt x="259080" y="26670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4" name="Google Shape;114;p4"/>
          <p:cNvSpPr txBox="1">
            <a:spLocks noGrp="1"/>
          </p:cNvSpPr>
          <p:nvPr>
            <p:ph type="title"/>
          </p:nvPr>
        </p:nvSpPr>
        <p:spPr>
          <a:xfrm>
            <a:off x="686753" y="1519016"/>
            <a:ext cx="4940300" cy="528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PROBLEM	STATEMENT</a:t>
            </a:r>
            <a:endParaRPr/>
          </a:p>
        </p:txBody>
      </p:sp>
      <p:grpSp>
        <p:nvGrpSpPr>
          <p:cNvPr id="115" name="Google Shape;115;p4"/>
          <p:cNvGrpSpPr/>
          <p:nvPr/>
        </p:nvGrpSpPr>
        <p:grpSpPr>
          <a:xfrm>
            <a:off x="6143244" y="3886199"/>
            <a:ext cx="3915410" cy="2830195"/>
            <a:chOff x="6143244" y="3886199"/>
            <a:chExt cx="3915410" cy="2830195"/>
          </a:xfrm>
        </p:grpSpPr>
        <p:sp>
          <p:nvSpPr>
            <p:cNvPr id="116" name="Google Shape;116;p4"/>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7" name="Google Shape;117;p4"/>
            <p:cNvPicPr preferRelativeResize="0"/>
            <p:nvPr/>
          </p:nvPicPr>
          <p:blipFill rotWithShape="1">
            <a:blip r:embed="rId4">
              <a:alphaModFix/>
            </a:blip>
            <a:srcRect/>
            <a:stretch/>
          </p:blipFill>
          <p:spPr>
            <a:xfrm>
              <a:off x="7641335" y="3886200"/>
              <a:ext cx="2414015" cy="2517648"/>
            </a:xfrm>
            <a:prstGeom prst="rect">
              <a:avLst/>
            </a:prstGeom>
            <a:noFill/>
            <a:ln>
              <a:noFill/>
            </a:ln>
          </p:spPr>
        </p:pic>
        <p:pic>
          <p:nvPicPr>
            <p:cNvPr id="118" name="Google Shape;118;p4"/>
            <p:cNvPicPr preferRelativeResize="0"/>
            <p:nvPr/>
          </p:nvPicPr>
          <p:blipFill rotWithShape="1">
            <a:blip r:embed="rId5">
              <a:alphaModFix/>
            </a:blip>
            <a:srcRect/>
            <a:stretch/>
          </p:blipFill>
          <p:spPr>
            <a:xfrm>
              <a:off x="7376160" y="6403848"/>
              <a:ext cx="2679191" cy="310895"/>
            </a:xfrm>
            <a:prstGeom prst="rect">
              <a:avLst/>
            </a:prstGeom>
            <a:noFill/>
            <a:ln>
              <a:noFill/>
            </a:ln>
          </p:spPr>
        </p:pic>
        <p:sp>
          <p:nvSpPr>
            <p:cNvPr id="119" name="Google Shape;119;p4"/>
            <p:cNvSpPr/>
            <p:nvPr/>
          </p:nvSpPr>
          <p:spPr>
            <a:xfrm>
              <a:off x="7717535" y="5481828"/>
              <a:ext cx="376555" cy="378460"/>
            </a:xfrm>
            <a:custGeom>
              <a:avLst/>
              <a:gdLst/>
              <a:ahLst/>
              <a:cxnLst/>
              <a:rect l="l" t="t" r="r" b="b"/>
              <a:pathLst>
                <a:path w="376554" h="378460" extrusionOk="0">
                  <a:moveTo>
                    <a:pt x="376428" y="377951"/>
                  </a:moveTo>
                  <a:lnTo>
                    <a:pt x="0" y="377951"/>
                  </a:lnTo>
                  <a:lnTo>
                    <a:pt x="0" y="0"/>
                  </a:lnTo>
                  <a:lnTo>
                    <a:pt x="376428" y="0"/>
                  </a:lnTo>
                  <a:lnTo>
                    <a:pt x="376428" y="377951"/>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 name="Google Shape;120;p4"/>
            <p:cNvSpPr/>
            <p:nvPr/>
          </p:nvSpPr>
          <p:spPr>
            <a:xfrm>
              <a:off x="7717535" y="5922264"/>
              <a:ext cx="149860" cy="149860"/>
            </a:xfrm>
            <a:custGeom>
              <a:avLst/>
              <a:gdLst/>
              <a:ahLst/>
              <a:cxnLst/>
              <a:rect l="l" t="t" r="r" b="b"/>
              <a:pathLst>
                <a:path w="149859" h="149860" extrusionOk="0">
                  <a:moveTo>
                    <a:pt x="149351" y="149351"/>
                  </a:moveTo>
                  <a:lnTo>
                    <a:pt x="0" y="149351"/>
                  </a:lnTo>
                  <a:lnTo>
                    <a:pt x="0" y="0"/>
                  </a:lnTo>
                  <a:lnTo>
                    <a:pt x="149351" y="0"/>
                  </a:lnTo>
                  <a:lnTo>
                    <a:pt x="149351" y="149351"/>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1" name="Google Shape;121;p4"/>
            <p:cNvPicPr preferRelativeResize="0"/>
            <p:nvPr/>
          </p:nvPicPr>
          <p:blipFill rotWithShape="1">
            <a:blip r:embed="rId6">
              <a:alphaModFix/>
            </a:blip>
            <a:srcRect/>
            <a:stretch/>
          </p:blipFill>
          <p:spPr>
            <a:xfrm>
              <a:off x="7037831" y="3886200"/>
              <a:ext cx="1222248" cy="176783"/>
            </a:xfrm>
            <a:prstGeom prst="rect">
              <a:avLst/>
            </a:prstGeom>
            <a:noFill/>
            <a:ln>
              <a:noFill/>
            </a:ln>
          </p:spPr>
        </p:pic>
        <p:pic>
          <p:nvPicPr>
            <p:cNvPr id="122" name="Google Shape;122;p4"/>
            <p:cNvPicPr preferRelativeResize="0"/>
            <p:nvPr/>
          </p:nvPicPr>
          <p:blipFill rotWithShape="1">
            <a:blip r:embed="rId7">
              <a:alphaModFix/>
            </a:blip>
            <a:srcRect/>
            <a:stretch/>
          </p:blipFill>
          <p:spPr>
            <a:xfrm>
              <a:off x="6644639" y="4075175"/>
              <a:ext cx="2185416" cy="2057399"/>
            </a:xfrm>
            <a:prstGeom prst="rect">
              <a:avLst/>
            </a:prstGeom>
            <a:noFill/>
            <a:ln>
              <a:noFill/>
            </a:ln>
          </p:spPr>
        </p:pic>
      </p:grpSp>
      <p:sp>
        <p:nvSpPr>
          <p:cNvPr id="123" name="Google Shape;123;p4"/>
          <p:cNvSpPr txBox="1"/>
          <p:nvPr/>
        </p:nvSpPr>
        <p:spPr>
          <a:xfrm>
            <a:off x="566370" y="2770056"/>
            <a:ext cx="5699100" cy="2491056"/>
          </a:xfrm>
          <a:prstGeom prst="rect">
            <a:avLst/>
          </a:prstGeom>
          <a:noFill/>
          <a:ln>
            <a:noFill/>
          </a:ln>
        </p:spPr>
        <p:txBody>
          <a:bodyPr spcFirstLastPara="1" wrap="square" lIns="0" tIns="13325" rIns="0" bIns="0"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2300" dirty="0">
                <a:latin typeface="Times New Roman"/>
                <a:ea typeface="Times New Roman"/>
                <a:cs typeface="Times New Roman"/>
                <a:sym typeface="Times New Roman"/>
              </a:rPr>
              <a:t>Generate high-resolution scene images using GANs with the LSUN dataset, overcoming challenges of complexity and diversity to produce realistic results for diverse applications.</a:t>
            </a:r>
            <a:endParaRPr sz="2300" dirty="0">
              <a:latin typeface="Times New Roman"/>
              <a:ea typeface="Times New Roman"/>
              <a:cs typeface="Times New Roman"/>
              <a:sym typeface="Times New Roman"/>
            </a:endParaRPr>
          </a:p>
          <a:p>
            <a:pPr marL="12700" marR="5080" lvl="0" indent="217804" algn="l" rtl="0">
              <a:lnSpc>
                <a:spcPct val="100400"/>
              </a:lnSpc>
              <a:spcBef>
                <a:spcPts val="0"/>
              </a:spcBef>
              <a:spcAft>
                <a:spcPts val="0"/>
              </a:spcAft>
              <a:buNone/>
            </a:pPr>
            <a:endParaRPr sz="2300" dirty="0">
              <a:latin typeface="Times New Roman"/>
              <a:ea typeface="Times New Roman"/>
              <a:cs typeface="Times New Roman"/>
              <a:sym typeface="Times New Roman"/>
            </a:endParaRPr>
          </a:p>
        </p:txBody>
      </p:sp>
      <p:grpSp>
        <p:nvGrpSpPr>
          <p:cNvPr id="124" name="Google Shape;124;p4"/>
          <p:cNvGrpSpPr/>
          <p:nvPr/>
        </p:nvGrpSpPr>
        <p:grpSpPr>
          <a:xfrm>
            <a:off x="3047" y="4367784"/>
            <a:ext cx="368935" cy="2348484"/>
            <a:chOff x="3047" y="4367784"/>
            <a:chExt cx="368935" cy="2348484"/>
          </a:xfrm>
        </p:grpSpPr>
        <p:pic>
          <p:nvPicPr>
            <p:cNvPr id="125" name="Google Shape;125;p4"/>
            <p:cNvPicPr preferRelativeResize="0"/>
            <p:nvPr/>
          </p:nvPicPr>
          <p:blipFill rotWithShape="1">
            <a:blip r:embed="rId8">
              <a:alphaModFix/>
            </a:blip>
            <a:srcRect/>
            <a:stretch/>
          </p:blipFill>
          <p:spPr>
            <a:xfrm>
              <a:off x="3047" y="4367784"/>
              <a:ext cx="365760" cy="2346959"/>
            </a:xfrm>
            <a:prstGeom prst="rect">
              <a:avLst/>
            </a:prstGeom>
            <a:noFill/>
            <a:ln>
              <a:noFill/>
            </a:ln>
          </p:spPr>
        </p:pic>
        <p:sp>
          <p:nvSpPr>
            <p:cNvPr id="126" name="Google Shape;126;p4"/>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pic>
        <p:nvPicPr>
          <p:cNvPr id="127" name="Google Shape;127;p4"/>
          <p:cNvPicPr preferRelativeResize="0"/>
          <p:nvPr/>
        </p:nvPicPr>
        <p:blipFill rotWithShape="1">
          <a:blip r:embed="rId9">
            <a:alphaModFix/>
          </a:blip>
          <a:srcRect/>
          <a:stretch/>
        </p:blipFill>
        <p:spPr>
          <a:xfrm>
            <a:off x="1376442" y="6394704"/>
            <a:ext cx="62856" cy="146304"/>
          </a:xfrm>
          <a:prstGeom prst="rect">
            <a:avLst/>
          </a:prstGeom>
          <a:noFill/>
          <a:ln>
            <a:noFill/>
          </a:ln>
        </p:spPr>
      </p:pic>
      <p:sp>
        <p:nvSpPr>
          <p:cNvPr id="128" name="Google Shape;128;p4"/>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p:nvPr/>
        </p:nvSpPr>
        <p:spPr>
          <a:xfrm>
            <a:off x="5524500" y="2456688"/>
            <a:ext cx="259079" cy="268605"/>
          </a:xfrm>
          <a:custGeom>
            <a:avLst/>
            <a:gdLst/>
            <a:ahLst/>
            <a:cxnLst/>
            <a:rect l="l" t="t" r="r" b="b"/>
            <a:pathLst>
              <a:path w="259079" h="268605" extrusionOk="0">
                <a:moveTo>
                  <a:pt x="259080" y="268223"/>
                </a:moveTo>
                <a:lnTo>
                  <a:pt x="0" y="268223"/>
                </a:lnTo>
                <a:lnTo>
                  <a:pt x="0" y="0"/>
                </a:lnTo>
                <a:lnTo>
                  <a:pt x="259080" y="0"/>
                </a:lnTo>
                <a:lnTo>
                  <a:pt x="259080" y="268223"/>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4" name="Google Shape;134;p5"/>
          <p:cNvSpPr txBox="1">
            <a:spLocks noGrp="1"/>
          </p:cNvSpPr>
          <p:nvPr>
            <p:ph type="title"/>
          </p:nvPr>
        </p:nvSpPr>
        <p:spPr>
          <a:xfrm>
            <a:off x="608990" y="1729180"/>
            <a:ext cx="4560570" cy="528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PROJECT	OVERVIEW</a:t>
            </a:r>
            <a:endParaRPr/>
          </a:p>
        </p:txBody>
      </p:sp>
      <p:grpSp>
        <p:nvGrpSpPr>
          <p:cNvPr id="135" name="Google Shape;135;p5"/>
          <p:cNvGrpSpPr/>
          <p:nvPr/>
        </p:nvGrpSpPr>
        <p:grpSpPr>
          <a:xfrm>
            <a:off x="6143244" y="3886199"/>
            <a:ext cx="3915410" cy="2830195"/>
            <a:chOff x="6143244" y="3886199"/>
            <a:chExt cx="3915410" cy="2830195"/>
          </a:xfrm>
        </p:grpSpPr>
        <p:sp>
          <p:nvSpPr>
            <p:cNvPr id="136" name="Google Shape;136;p5"/>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7" name="Google Shape;137;p5"/>
            <p:cNvPicPr preferRelativeResize="0"/>
            <p:nvPr/>
          </p:nvPicPr>
          <p:blipFill rotWithShape="1">
            <a:blip r:embed="rId3">
              <a:alphaModFix/>
            </a:blip>
            <a:srcRect/>
            <a:stretch/>
          </p:blipFill>
          <p:spPr>
            <a:xfrm>
              <a:off x="7641335" y="3886200"/>
              <a:ext cx="2414015" cy="2517648"/>
            </a:xfrm>
            <a:prstGeom prst="rect">
              <a:avLst/>
            </a:prstGeom>
            <a:noFill/>
            <a:ln>
              <a:noFill/>
            </a:ln>
          </p:spPr>
        </p:pic>
        <p:pic>
          <p:nvPicPr>
            <p:cNvPr id="138" name="Google Shape;138;p5"/>
            <p:cNvPicPr preferRelativeResize="0"/>
            <p:nvPr/>
          </p:nvPicPr>
          <p:blipFill rotWithShape="1">
            <a:blip r:embed="rId4">
              <a:alphaModFix/>
            </a:blip>
            <a:srcRect/>
            <a:stretch/>
          </p:blipFill>
          <p:spPr>
            <a:xfrm>
              <a:off x="7376160" y="6403848"/>
              <a:ext cx="2679191" cy="310895"/>
            </a:xfrm>
            <a:prstGeom prst="rect">
              <a:avLst/>
            </a:prstGeom>
            <a:noFill/>
            <a:ln>
              <a:noFill/>
            </a:ln>
          </p:spPr>
        </p:pic>
        <p:sp>
          <p:nvSpPr>
            <p:cNvPr id="139" name="Google Shape;139;p5"/>
            <p:cNvSpPr/>
            <p:nvPr/>
          </p:nvSpPr>
          <p:spPr>
            <a:xfrm>
              <a:off x="8292083" y="5980176"/>
              <a:ext cx="245745" cy="306705"/>
            </a:xfrm>
            <a:custGeom>
              <a:avLst/>
              <a:gdLst/>
              <a:ahLst/>
              <a:cxnLst/>
              <a:rect l="l" t="t" r="r" b="b"/>
              <a:pathLst>
                <a:path w="245745" h="306704" extrusionOk="0">
                  <a:moveTo>
                    <a:pt x="245364" y="306323"/>
                  </a:moveTo>
                  <a:lnTo>
                    <a:pt x="0" y="306323"/>
                  </a:lnTo>
                  <a:lnTo>
                    <a:pt x="0" y="0"/>
                  </a:lnTo>
                  <a:lnTo>
                    <a:pt x="245364" y="0"/>
                  </a:lnTo>
                  <a:lnTo>
                    <a:pt x="245364" y="306323"/>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0" name="Google Shape;140;p5"/>
            <p:cNvSpPr/>
            <p:nvPr/>
          </p:nvSpPr>
          <p:spPr>
            <a:xfrm>
              <a:off x="8292083" y="6338316"/>
              <a:ext cx="97790" cy="121920"/>
            </a:xfrm>
            <a:custGeom>
              <a:avLst/>
              <a:gdLst/>
              <a:ahLst/>
              <a:cxnLst/>
              <a:rect l="l" t="t" r="r" b="b"/>
              <a:pathLst>
                <a:path w="97790" h="121920" extrusionOk="0">
                  <a:moveTo>
                    <a:pt x="97535" y="121919"/>
                  </a:moveTo>
                  <a:lnTo>
                    <a:pt x="0" y="121919"/>
                  </a:lnTo>
                  <a:lnTo>
                    <a:pt x="0" y="0"/>
                  </a:lnTo>
                  <a:lnTo>
                    <a:pt x="97535" y="0"/>
                  </a:lnTo>
                  <a:lnTo>
                    <a:pt x="97535" y="121919"/>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41" name="Google Shape;141;p5"/>
            <p:cNvPicPr preferRelativeResize="0"/>
            <p:nvPr/>
          </p:nvPicPr>
          <p:blipFill rotWithShape="1">
            <a:blip r:embed="rId5">
              <a:alphaModFix/>
            </a:blip>
            <a:srcRect/>
            <a:stretch/>
          </p:blipFill>
          <p:spPr>
            <a:xfrm>
              <a:off x="8223503" y="4337303"/>
              <a:ext cx="1368551" cy="2203703"/>
            </a:xfrm>
            <a:prstGeom prst="rect">
              <a:avLst/>
            </a:prstGeom>
            <a:noFill/>
            <a:ln>
              <a:noFill/>
            </a:ln>
          </p:spPr>
        </p:pic>
      </p:grpSp>
      <p:sp>
        <p:nvSpPr>
          <p:cNvPr id="142" name="Google Shape;142;p5"/>
          <p:cNvSpPr txBox="1"/>
          <p:nvPr/>
        </p:nvSpPr>
        <p:spPr>
          <a:xfrm>
            <a:off x="628844" y="3021532"/>
            <a:ext cx="7302600" cy="3681600"/>
          </a:xfrm>
          <a:prstGeom prst="rect">
            <a:avLst/>
          </a:prstGeom>
          <a:noFill/>
          <a:ln>
            <a:noFill/>
          </a:ln>
        </p:spPr>
        <p:txBody>
          <a:bodyPr spcFirstLastPara="1" wrap="square" lIns="0" tIns="13325" rIns="0" bIns="0" anchor="t" anchorCtr="0">
            <a:spAutoFit/>
          </a:bodyPr>
          <a:lstStyle/>
          <a:p>
            <a:pPr marL="12700" marR="5080" lvl="0" indent="144145" algn="l" rtl="0">
              <a:lnSpc>
                <a:spcPct val="100400"/>
              </a:lnSpc>
              <a:spcBef>
                <a:spcPts val="0"/>
              </a:spcBef>
              <a:spcAft>
                <a:spcPts val="0"/>
              </a:spcAft>
              <a:buNone/>
            </a:pPr>
            <a:endParaRPr sz="1500">
              <a:latin typeface="Times New Roman"/>
              <a:ea typeface="Times New Roman"/>
              <a:cs typeface="Times New Roman"/>
              <a:sym typeface="Times New Roman"/>
            </a:endParaRPr>
          </a:p>
          <a:p>
            <a:pPr marL="0" lvl="0" indent="0" algn="l" rtl="0">
              <a:lnSpc>
                <a:spcPct val="175000"/>
              </a:lnSpc>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The project aims to leverage Generative Adversarial Networks (GANs) for generating high-resolution scene images utilizing the LSUN dataset. It focuses on addressing challenges related to scene image generation by training a GAN model to produce realistic images resembling those found in the LSUN dataset. Through meticulous design, optimization, and evaluation processes, the project seeks to demonstrate the efficacy of GANs in synthesizing high-quality scene images for various applications in computer vision and related fields.</a:t>
            </a:r>
            <a:endParaRPr sz="1700">
              <a:latin typeface="Times New Roman"/>
              <a:ea typeface="Times New Roman"/>
              <a:cs typeface="Times New Roman"/>
              <a:sym typeface="Times New Roman"/>
            </a:endParaRPr>
          </a:p>
          <a:p>
            <a:pPr marL="0" marR="5080" lvl="0" indent="0" algn="l" rtl="0">
              <a:lnSpc>
                <a:spcPct val="100400"/>
              </a:lnSpc>
              <a:spcBef>
                <a:spcPts val="0"/>
              </a:spcBef>
              <a:spcAft>
                <a:spcPts val="0"/>
              </a:spcAft>
              <a:buNone/>
            </a:pPr>
            <a:endParaRPr sz="1500">
              <a:latin typeface="Times New Roman"/>
              <a:ea typeface="Times New Roman"/>
              <a:cs typeface="Times New Roman"/>
              <a:sym typeface="Times New Roman"/>
            </a:endParaRPr>
          </a:p>
        </p:txBody>
      </p:sp>
      <p:grpSp>
        <p:nvGrpSpPr>
          <p:cNvPr id="143" name="Google Shape;143;p5"/>
          <p:cNvGrpSpPr/>
          <p:nvPr/>
        </p:nvGrpSpPr>
        <p:grpSpPr>
          <a:xfrm>
            <a:off x="3047" y="4367784"/>
            <a:ext cx="368935" cy="2348484"/>
            <a:chOff x="3047" y="4367784"/>
            <a:chExt cx="368935" cy="2348484"/>
          </a:xfrm>
        </p:grpSpPr>
        <p:pic>
          <p:nvPicPr>
            <p:cNvPr id="144" name="Google Shape;144;p5"/>
            <p:cNvPicPr preferRelativeResize="0"/>
            <p:nvPr/>
          </p:nvPicPr>
          <p:blipFill rotWithShape="1">
            <a:blip r:embed="rId6">
              <a:alphaModFix/>
            </a:blip>
            <a:srcRect/>
            <a:stretch/>
          </p:blipFill>
          <p:spPr>
            <a:xfrm>
              <a:off x="3047" y="4367784"/>
              <a:ext cx="365760" cy="2346959"/>
            </a:xfrm>
            <a:prstGeom prst="rect">
              <a:avLst/>
            </a:prstGeom>
            <a:noFill/>
            <a:ln>
              <a:noFill/>
            </a:ln>
          </p:spPr>
        </p:pic>
        <p:sp>
          <p:nvSpPr>
            <p:cNvPr id="145" name="Google Shape;145;p5"/>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pic>
        <p:nvPicPr>
          <p:cNvPr id="146" name="Google Shape;146;p5"/>
          <p:cNvPicPr preferRelativeResize="0"/>
          <p:nvPr/>
        </p:nvPicPr>
        <p:blipFill rotWithShape="1">
          <a:blip r:embed="rId7">
            <a:alphaModFix/>
          </a:blip>
          <a:srcRect/>
          <a:stretch/>
        </p:blipFill>
        <p:spPr>
          <a:xfrm>
            <a:off x="1376442" y="6394704"/>
            <a:ext cx="62856" cy="146304"/>
          </a:xfrm>
          <a:prstGeom prst="rect">
            <a:avLst/>
          </a:prstGeom>
          <a:noFill/>
          <a:ln>
            <a:noFill/>
          </a:ln>
        </p:spPr>
      </p:pic>
      <p:sp>
        <p:nvSpPr>
          <p:cNvPr id="147" name="Google Shape;147;p5"/>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
          <p:cNvSpPr/>
          <p:nvPr/>
        </p:nvSpPr>
        <p:spPr>
          <a:xfrm>
            <a:off x="7229855" y="1812036"/>
            <a:ext cx="259079" cy="268605"/>
          </a:xfrm>
          <a:custGeom>
            <a:avLst/>
            <a:gdLst/>
            <a:ahLst/>
            <a:cxnLst/>
            <a:rect l="l" t="t" r="r" b="b"/>
            <a:pathLst>
              <a:path w="259079" h="268605" extrusionOk="0">
                <a:moveTo>
                  <a:pt x="259080" y="268223"/>
                </a:moveTo>
                <a:lnTo>
                  <a:pt x="0" y="268223"/>
                </a:lnTo>
                <a:lnTo>
                  <a:pt x="0" y="0"/>
                </a:lnTo>
                <a:lnTo>
                  <a:pt x="259080" y="0"/>
                </a:lnTo>
                <a:lnTo>
                  <a:pt x="259080" y="268223"/>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3" name="Google Shape;153;p6"/>
          <p:cNvSpPr txBox="1">
            <a:spLocks noGrp="1"/>
          </p:cNvSpPr>
          <p:nvPr>
            <p:ph type="title"/>
          </p:nvPr>
        </p:nvSpPr>
        <p:spPr>
          <a:xfrm>
            <a:off x="616776" y="1651425"/>
            <a:ext cx="6152100" cy="520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WHO ARE THE END USERS?</a:t>
            </a:r>
            <a:endParaRPr/>
          </a:p>
        </p:txBody>
      </p:sp>
      <p:grpSp>
        <p:nvGrpSpPr>
          <p:cNvPr id="154" name="Google Shape;154;p6"/>
          <p:cNvGrpSpPr/>
          <p:nvPr/>
        </p:nvGrpSpPr>
        <p:grpSpPr>
          <a:xfrm>
            <a:off x="0" y="3886199"/>
            <a:ext cx="10058654" cy="2830196"/>
            <a:chOff x="0" y="3886199"/>
            <a:chExt cx="10058654" cy="2830196"/>
          </a:xfrm>
        </p:grpSpPr>
        <p:sp>
          <p:nvSpPr>
            <p:cNvPr id="155" name="Google Shape;155;p6"/>
            <p:cNvSpPr/>
            <p:nvPr/>
          </p:nvSpPr>
          <p:spPr>
            <a:xfrm>
              <a:off x="0" y="3886200"/>
              <a:ext cx="10058400" cy="2830195"/>
            </a:xfrm>
            <a:custGeom>
              <a:avLst/>
              <a:gdLst/>
              <a:ahLst/>
              <a:cxnLst/>
              <a:rect l="l" t="t" r="r" b="b"/>
              <a:pathLst>
                <a:path w="10058400" h="2830195" extrusionOk="0">
                  <a:moveTo>
                    <a:pt x="10058400" y="2830067"/>
                  </a:moveTo>
                  <a:lnTo>
                    <a:pt x="0" y="2830067"/>
                  </a:lnTo>
                  <a:lnTo>
                    <a:pt x="0" y="0"/>
                  </a:lnTo>
                  <a:lnTo>
                    <a:pt x="10058400" y="0"/>
                  </a:lnTo>
                  <a:lnTo>
                    <a:pt x="10058400" y="283006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6" name="Google Shape;156;p6"/>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57" name="Google Shape;157;p6"/>
            <p:cNvPicPr preferRelativeResize="0"/>
            <p:nvPr/>
          </p:nvPicPr>
          <p:blipFill rotWithShape="1">
            <a:blip r:embed="rId3">
              <a:alphaModFix/>
            </a:blip>
            <a:srcRect/>
            <a:stretch/>
          </p:blipFill>
          <p:spPr>
            <a:xfrm>
              <a:off x="7641335" y="3886200"/>
              <a:ext cx="2414015" cy="2517648"/>
            </a:xfrm>
            <a:prstGeom prst="rect">
              <a:avLst/>
            </a:prstGeom>
            <a:noFill/>
            <a:ln>
              <a:noFill/>
            </a:ln>
          </p:spPr>
        </p:pic>
        <p:pic>
          <p:nvPicPr>
            <p:cNvPr id="158" name="Google Shape;158;p6"/>
            <p:cNvPicPr preferRelativeResize="0"/>
            <p:nvPr/>
          </p:nvPicPr>
          <p:blipFill rotWithShape="1">
            <a:blip r:embed="rId4">
              <a:alphaModFix/>
            </a:blip>
            <a:srcRect/>
            <a:stretch/>
          </p:blipFill>
          <p:spPr>
            <a:xfrm>
              <a:off x="7376159" y="6403848"/>
              <a:ext cx="2679191" cy="310895"/>
            </a:xfrm>
            <a:prstGeom prst="rect">
              <a:avLst/>
            </a:prstGeom>
            <a:noFill/>
            <a:ln>
              <a:noFill/>
            </a:ln>
          </p:spPr>
        </p:pic>
        <p:pic>
          <p:nvPicPr>
            <p:cNvPr id="159" name="Google Shape;159;p6"/>
            <p:cNvPicPr preferRelativeResize="0"/>
            <p:nvPr/>
          </p:nvPicPr>
          <p:blipFill rotWithShape="1">
            <a:blip r:embed="rId5">
              <a:alphaModFix/>
            </a:blip>
            <a:srcRect/>
            <a:stretch/>
          </p:blipFill>
          <p:spPr>
            <a:xfrm>
              <a:off x="3047" y="4367783"/>
              <a:ext cx="365760" cy="2346959"/>
            </a:xfrm>
            <a:prstGeom prst="rect">
              <a:avLst/>
            </a:prstGeom>
            <a:noFill/>
            <a:ln>
              <a:noFill/>
            </a:ln>
          </p:spPr>
        </p:pic>
        <p:sp>
          <p:nvSpPr>
            <p:cNvPr id="160" name="Google Shape;160;p6"/>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1" name="Google Shape;161;p6"/>
            <p:cNvSpPr/>
            <p:nvPr/>
          </p:nvSpPr>
          <p:spPr>
            <a:xfrm>
              <a:off x="7717535" y="5481828"/>
              <a:ext cx="376555" cy="378460"/>
            </a:xfrm>
            <a:custGeom>
              <a:avLst/>
              <a:gdLst/>
              <a:ahLst/>
              <a:cxnLst/>
              <a:rect l="l" t="t" r="r" b="b"/>
              <a:pathLst>
                <a:path w="376554" h="378460" extrusionOk="0">
                  <a:moveTo>
                    <a:pt x="376428" y="377951"/>
                  </a:moveTo>
                  <a:lnTo>
                    <a:pt x="0" y="377951"/>
                  </a:lnTo>
                  <a:lnTo>
                    <a:pt x="0" y="0"/>
                  </a:lnTo>
                  <a:lnTo>
                    <a:pt x="376428" y="0"/>
                  </a:lnTo>
                  <a:lnTo>
                    <a:pt x="376428" y="377951"/>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2" name="Google Shape;162;p6"/>
            <p:cNvSpPr/>
            <p:nvPr/>
          </p:nvSpPr>
          <p:spPr>
            <a:xfrm>
              <a:off x="7717535" y="5922264"/>
              <a:ext cx="149860" cy="149860"/>
            </a:xfrm>
            <a:custGeom>
              <a:avLst/>
              <a:gdLst/>
              <a:ahLst/>
              <a:cxnLst/>
              <a:rect l="l" t="t" r="r" b="b"/>
              <a:pathLst>
                <a:path w="149859" h="149860" extrusionOk="0">
                  <a:moveTo>
                    <a:pt x="149351" y="149351"/>
                  </a:moveTo>
                  <a:lnTo>
                    <a:pt x="0" y="149351"/>
                  </a:lnTo>
                  <a:lnTo>
                    <a:pt x="0" y="0"/>
                  </a:lnTo>
                  <a:lnTo>
                    <a:pt x="149351" y="0"/>
                  </a:lnTo>
                  <a:lnTo>
                    <a:pt x="149351" y="149351"/>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63" name="Google Shape;163;p6"/>
            <p:cNvPicPr preferRelativeResize="0"/>
            <p:nvPr/>
          </p:nvPicPr>
          <p:blipFill rotWithShape="1">
            <a:blip r:embed="rId6">
              <a:alphaModFix/>
            </a:blip>
            <a:srcRect/>
            <a:stretch/>
          </p:blipFill>
          <p:spPr>
            <a:xfrm>
              <a:off x="597408" y="6150864"/>
              <a:ext cx="1799843" cy="400812"/>
            </a:xfrm>
            <a:prstGeom prst="rect">
              <a:avLst/>
            </a:prstGeom>
            <a:noFill/>
            <a:ln>
              <a:noFill/>
            </a:ln>
          </p:spPr>
        </p:pic>
      </p:grpSp>
      <p:sp>
        <p:nvSpPr>
          <p:cNvPr id="164" name="Google Shape;164;p6"/>
          <p:cNvSpPr txBox="1"/>
          <p:nvPr/>
        </p:nvSpPr>
        <p:spPr>
          <a:xfrm>
            <a:off x="616775" y="2668094"/>
            <a:ext cx="7037700" cy="3807600"/>
          </a:xfrm>
          <a:prstGeom prst="rect">
            <a:avLst/>
          </a:prstGeom>
          <a:noFill/>
          <a:ln>
            <a:noFill/>
          </a:ln>
        </p:spPr>
        <p:txBody>
          <a:bodyPr spcFirstLastPara="1" wrap="square" lIns="0" tIns="13325" rIns="0" bIns="0" anchor="t" anchorCtr="0">
            <a:spAutoFit/>
          </a:bodyPr>
          <a:lstStyle/>
          <a:p>
            <a:pPr marL="457200" lvl="0" indent="-355600" algn="l" rtl="0">
              <a:lnSpc>
                <a:spcPct val="115000"/>
              </a:lnSpc>
              <a:spcBef>
                <a:spcPts val="0"/>
              </a:spcBef>
              <a:spcAft>
                <a:spcPts val="0"/>
              </a:spcAft>
              <a:buClr>
                <a:srgbClr val="0D0D0D"/>
              </a:buClr>
              <a:buSzPts val="2000"/>
              <a:buFont typeface="Roboto"/>
              <a:buChar char="❖"/>
            </a:pPr>
            <a:r>
              <a:rPr lang="en-US" sz="2000">
                <a:solidFill>
                  <a:srgbClr val="0D0D0D"/>
                </a:solidFill>
                <a:highlight>
                  <a:srgbClr val="FFFFFF"/>
                </a:highlight>
                <a:latin typeface="Roboto"/>
                <a:ea typeface="Roboto"/>
                <a:cs typeface="Roboto"/>
                <a:sym typeface="Roboto"/>
              </a:rPr>
              <a:t>Researchers in computer vision, artificial intelligence, and machine learning.</a:t>
            </a:r>
            <a:endParaRPr sz="2000">
              <a:solidFill>
                <a:srgbClr val="0D0D0D"/>
              </a:solidFill>
              <a:highlight>
                <a:srgbClr val="FFFFFF"/>
              </a:highlight>
              <a:latin typeface="Roboto"/>
              <a:ea typeface="Roboto"/>
              <a:cs typeface="Roboto"/>
              <a:sym typeface="Roboto"/>
            </a:endParaRPr>
          </a:p>
          <a:p>
            <a:pPr marL="457200" lvl="0" indent="-355600" algn="l" rtl="0">
              <a:lnSpc>
                <a:spcPct val="115000"/>
              </a:lnSpc>
              <a:spcBef>
                <a:spcPts val="0"/>
              </a:spcBef>
              <a:spcAft>
                <a:spcPts val="0"/>
              </a:spcAft>
              <a:buClr>
                <a:srgbClr val="0D0D0D"/>
              </a:buClr>
              <a:buSzPts val="2000"/>
              <a:buFont typeface="Roboto"/>
              <a:buChar char="❖"/>
            </a:pPr>
            <a:r>
              <a:rPr lang="en-US" sz="2000">
                <a:solidFill>
                  <a:srgbClr val="0D0D0D"/>
                </a:solidFill>
                <a:highlight>
                  <a:srgbClr val="FFFFFF"/>
                </a:highlight>
                <a:latin typeface="Roboto"/>
                <a:ea typeface="Roboto"/>
                <a:cs typeface="Roboto"/>
                <a:sym typeface="Roboto"/>
              </a:rPr>
              <a:t>Developers seeking to integrate realistic scene images into applications and projects.</a:t>
            </a:r>
            <a:endParaRPr sz="2000">
              <a:solidFill>
                <a:srgbClr val="0D0D0D"/>
              </a:solidFill>
              <a:highlight>
                <a:srgbClr val="FFFFFF"/>
              </a:highlight>
              <a:latin typeface="Roboto"/>
              <a:ea typeface="Roboto"/>
              <a:cs typeface="Roboto"/>
              <a:sym typeface="Roboto"/>
            </a:endParaRPr>
          </a:p>
          <a:p>
            <a:pPr marL="457200" lvl="0" indent="-355600" algn="l" rtl="0">
              <a:lnSpc>
                <a:spcPct val="115000"/>
              </a:lnSpc>
              <a:spcBef>
                <a:spcPts val="0"/>
              </a:spcBef>
              <a:spcAft>
                <a:spcPts val="0"/>
              </a:spcAft>
              <a:buClr>
                <a:srgbClr val="0D0D0D"/>
              </a:buClr>
              <a:buSzPts val="2000"/>
              <a:buFont typeface="Roboto"/>
              <a:buChar char="❖"/>
            </a:pPr>
            <a:r>
              <a:rPr lang="en-US" sz="2000">
                <a:solidFill>
                  <a:srgbClr val="0D0D0D"/>
                </a:solidFill>
                <a:highlight>
                  <a:srgbClr val="FFFFFF"/>
                </a:highlight>
                <a:latin typeface="Roboto"/>
                <a:ea typeface="Roboto"/>
                <a:cs typeface="Roboto"/>
                <a:sym typeface="Roboto"/>
              </a:rPr>
              <a:t>Professionals and organizations involved in image processing and scene understanding.</a:t>
            </a:r>
            <a:endParaRPr sz="2000">
              <a:solidFill>
                <a:srgbClr val="0D0D0D"/>
              </a:solidFill>
              <a:highlight>
                <a:srgbClr val="FFFFFF"/>
              </a:highlight>
              <a:latin typeface="Roboto"/>
              <a:ea typeface="Roboto"/>
              <a:cs typeface="Roboto"/>
              <a:sym typeface="Roboto"/>
            </a:endParaRPr>
          </a:p>
          <a:p>
            <a:pPr marL="457200" lvl="0" indent="-355600" algn="l" rtl="0">
              <a:lnSpc>
                <a:spcPct val="115000"/>
              </a:lnSpc>
              <a:spcBef>
                <a:spcPts val="0"/>
              </a:spcBef>
              <a:spcAft>
                <a:spcPts val="0"/>
              </a:spcAft>
              <a:buClr>
                <a:srgbClr val="0D0D0D"/>
              </a:buClr>
              <a:buSzPts val="2000"/>
              <a:buFont typeface="Roboto"/>
              <a:buChar char="❖"/>
            </a:pPr>
            <a:r>
              <a:rPr lang="en-US" sz="2000">
                <a:solidFill>
                  <a:srgbClr val="0D0D0D"/>
                </a:solidFill>
                <a:highlight>
                  <a:srgbClr val="FFFFFF"/>
                </a:highlight>
                <a:latin typeface="Roboto"/>
                <a:ea typeface="Roboto"/>
                <a:cs typeface="Roboto"/>
                <a:sym typeface="Roboto"/>
              </a:rPr>
              <a:t>Industries such as gaming, virtual reality, augmented reality, and robotics.</a:t>
            </a:r>
            <a:endParaRPr sz="2000">
              <a:solidFill>
                <a:srgbClr val="0D0D0D"/>
              </a:solidFill>
              <a:highlight>
                <a:srgbClr val="FFFFFF"/>
              </a:highlight>
              <a:latin typeface="Roboto"/>
              <a:ea typeface="Roboto"/>
              <a:cs typeface="Roboto"/>
              <a:sym typeface="Roboto"/>
            </a:endParaRPr>
          </a:p>
          <a:p>
            <a:pPr marL="457200" lvl="0" indent="-355600" algn="l" rtl="0">
              <a:lnSpc>
                <a:spcPct val="115000"/>
              </a:lnSpc>
              <a:spcBef>
                <a:spcPts val="0"/>
              </a:spcBef>
              <a:spcAft>
                <a:spcPts val="0"/>
              </a:spcAft>
              <a:buClr>
                <a:srgbClr val="0D0D0D"/>
              </a:buClr>
              <a:buSzPts val="2000"/>
              <a:buFont typeface="Roboto"/>
              <a:buChar char="❖"/>
            </a:pPr>
            <a:r>
              <a:rPr lang="en-US" sz="2000">
                <a:solidFill>
                  <a:srgbClr val="0D0D0D"/>
                </a:solidFill>
                <a:highlight>
                  <a:srgbClr val="FFFFFF"/>
                </a:highlight>
                <a:latin typeface="Roboto"/>
                <a:ea typeface="Roboto"/>
                <a:cs typeface="Roboto"/>
                <a:sym typeface="Roboto"/>
              </a:rPr>
              <a:t>Educational institutions utilizing synthetic data for training and research purposes.</a:t>
            </a:r>
            <a:endParaRPr sz="2000">
              <a:solidFill>
                <a:srgbClr val="0D0D0D"/>
              </a:solidFill>
              <a:highlight>
                <a:srgbClr val="FFFFFF"/>
              </a:highlight>
              <a:latin typeface="Roboto"/>
              <a:ea typeface="Roboto"/>
              <a:cs typeface="Roboto"/>
              <a:sym typeface="Roboto"/>
            </a:endParaRPr>
          </a:p>
          <a:p>
            <a:pPr marL="457200" marR="331470" lvl="0" indent="0" algn="l" rtl="0">
              <a:lnSpc>
                <a:spcPct val="100000"/>
              </a:lnSpc>
              <a:spcBef>
                <a:spcPts val="0"/>
              </a:spcBef>
              <a:spcAft>
                <a:spcPts val="0"/>
              </a:spcAft>
              <a:buNone/>
            </a:pPr>
            <a:endParaRPr sz="1650" b="1">
              <a:latin typeface="Times New Roman"/>
              <a:ea typeface="Times New Roman"/>
              <a:cs typeface="Times New Roman"/>
              <a:sym typeface="Times New Roman"/>
            </a:endParaRPr>
          </a:p>
        </p:txBody>
      </p:sp>
      <p:sp>
        <p:nvSpPr>
          <p:cNvPr id="165" name="Google Shape;165;p6"/>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p:nvPr/>
        </p:nvSpPr>
        <p:spPr>
          <a:xfrm>
            <a:off x="5524500" y="2456688"/>
            <a:ext cx="259079" cy="268605"/>
          </a:xfrm>
          <a:custGeom>
            <a:avLst/>
            <a:gdLst/>
            <a:ahLst/>
            <a:cxnLst/>
            <a:rect l="l" t="t" r="r" b="b"/>
            <a:pathLst>
              <a:path w="259079" h="268605" extrusionOk="0">
                <a:moveTo>
                  <a:pt x="259080" y="268223"/>
                </a:moveTo>
                <a:lnTo>
                  <a:pt x="0" y="268223"/>
                </a:lnTo>
                <a:lnTo>
                  <a:pt x="0" y="0"/>
                </a:lnTo>
                <a:lnTo>
                  <a:pt x="259080" y="0"/>
                </a:lnTo>
                <a:lnTo>
                  <a:pt x="259080" y="268223"/>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1" name="Google Shape;171;p7"/>
          <p:cNvSpPr txBox="1">
            <a:spLocks noGrp="1"/>
          </p:cNvSpPr>
          <p:nvPr>
            <p:ph type="title"/>
          </p:nvPr>
        </p:nvSpPr>
        <p:spPr>
          <a:xfrm>
            <a:off x="458172" y="1750462"/>
            <a:ext cx="5547995" cy="52831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SOLUTION AND ITS VALUE</a:t>
            </a:r>
            <a:endParaRPr/>
          </a:p>
        </p:txBody>
      </p:sp>
      <p:sp>
        <p:nvSpPr>
          <p:cNvPr id="172" name="Google Shape;172;p7"/>
          <p:cNvSpPr txBox="1"/>
          <p:nvPr/>
        </p:nvSpPr>
        <p:spPr>
          <a:xfrm>
            <a:off x="2066255" y="2278781"/>
            <a:ext cx="3939912" cy="5283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300" b="1" dirty="0" smtClean="0">
                <a:solidFill>
                  <a:srgbClr val="FF0000"/>
                </a:solidFill>
                <a:latin typeface="Times New Roman"/>
                <a:ea typeface="Times New Roman"/>
                <a:cs typeface="Times New Roman"/>
                <a:sym typeface="Times New Roman"/>
              </a:rPr>
              <a:t>PROPOSITION</a:t>
            </a:r>
            <a:endParaRPr sz="3300" dirty="0">
              <a:latin typeface="Times New Roman"/>
              <a:ea typeface="Times New Roman"/>
              <a:cs typeface="Times New Roman"/>
              <a:sym typeface="Times New Roman"/>
            </a:endParaRPr>
          </a:p>
        </p:txBody>
      </p:sp>
      <p:grpSp>
        <p:nvGrpSpPr>
          <p:cNvPr id="173" name="Google Shape;173;p7"/>
          <p:cNvGrpSpPr/>
          <p:nvPr/>
        </p:nvGrpSpPr>
        <p:grpSpPr>
          <a:xfrm>
            <a:off x="6143244" y="3886199"/>
            <a:ext cx="3915410" cy="2830195"/>
            <a:chOff x="6143244" y="3886199"/>
            <a:chExt cx="3915410" cy="2830195"/>
          </a:xfrm>
        </p:grpSpPr>
        <p:sp>
          <p:nvSpPr>
            <p:cNvPr id="174" name="Google Shape;174;p7"/>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75" name="Google Shape;175;p7"/>
            <p:cNvPicPr preferRelativeResize="0"/>
            <p:nvPr/>
          </p:nvPicPr>
          <p:blipFill rotWithShape="1">
            <a:blip r:embed="rId3">
              <a:alphaModFix/>
            </a:blip>
            <a:srcRect/>
            <a:stretch/>
          </p:blipFill>
          <p:spPr>
            <a:xfrm>
              <a:off x="7641335" y="3886200"/>
              <a:ext cx="2414015" cy="2517648"/>
            </a:xfrm>
            <a:prstGeom prst="rect">
              <a:avLst/>
            </a:prstGeom>
            <a:noFill/>
            <a:ln>
              <a:noFill/>
            </a:ln>
          </p:spPr>
        </p:pic>
        <p:pic>
          <p:nvPicPr>
            <p:cNvPr id="176" name="Google Shape;176;p7"/>
            <p:cNvPicPr preferRelativeResize="0"/>
            <p:nvPr/>
          </p:nvPicPr>
          <p:blipFill rotWithShape="1">
            <a:blip r:embed="rId4">
              <a:alphaModFix/>
            </a:blip>
            <a:srcRect/>
            <a:stretch/>
          </p:blipFill>
          <p:spPr>
            <a:xfrm>
              <a:off x="7376160" y="6403848"/>
              <a:ext cx="2679191" cy="310895"/>
            </a:xfrm>
            <a:prstGeom prst="rect">
              <a:avLst/>
            </a:prstGeom>
            <a:noFill/>
            <a:ln>
              <a:noFill/>
            </a:ln>
          </p:spPr>
        </p:pic>
        <p:sp>
          <p:nvSpPr>
            <p:cNvPr id="177" name="Google Shape;177;p7"/>
            <p:cNvSpPr/>
            <p:nvPr/>
          </p:nvSpPr>
          <p:spPr>
            <a:xfrm>
              <a:off x="7717535" y="5481828"/>
              <a:ext cx="376555" cy="378460"/>
            </a:xfrm>
            <a:custGeom>
              <a:avLst/>
              <a:gdLst/>
              <a:ahLst/>
              <a:cxnLst/>
              <a:rect l="l" t="t" r="r" b="b"/>
              <a:pathLst>
                <a:path w="376554" h="378460" extrusionOk="0">
                  <a:moveTo>
                    <a:pt x="376428" y="377951"/>
                  </a:moveTo>
                  <a:lnTo>
                    <a:pt x="0" y="377951"/>
                  </a:lnTo>
                  <a:lnTo>
                    <a:pt x="0" y="0"/>
                  </a:lnTo>
                  <a:lnTo>
                    <a:pt x="376428" y="0"/>
                  </a:lnTo>
                  <a:lnTo>
                    <a:pt x="376428" y="377951"/>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8" name="Google Shape;178;p7"/>
            <p:cNvSpPr/>
            <p:nvPr/>
          </p:nvSpPr>
          <p:spPr>
            <a:xfrm>
              <a:off x="7717535" y="5922264"/>
              <a:ext cx="149860" cy="149860"/>
            </a:xfrm>
            <a:custGeom>
              <a:avLst/>
              <a:gdLst/>
              <a:ahLst/>
              <a:cxnLst/>
              <a:rect l="l" t="t" r="r" b="b"/>
              <a:pathLst>
                <a:path w="149859" h="149860" extrusionOk="0">
                  <a:moveTo>
                    <a:pt x="149351" y="149351"/>
                  </a:moveTo>
                  <a:lnTo>
                    <a:pt x="0" y="149351"/>
                  </a:lnTo>
                  <a:lnTo>
                    <a:pt x="0" y="0"/>
                  </a:lnTo>
                  <a:lnTo>
                    <a:pt x="149351" y="0"/>
                  </a:lnTo>
                  <a:lnTo>
                    <a:pt x="149351" y="149351"/>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79" name="Google Shape;179;p7"/>
          <p:cNvSpPr txBox="1"/>
          <p:nvPr/>
        </p:nvSpPr>
        <p:spPr>
          <a:xfrm>
            <a:off x="458165" y="2941038"/>
            <a:ext cx="7376700" cy="3461100"/>
          </a:xfrm>
          <a:prstGeom prst="rect">
            <a:avLst/>
          </a:prstGeom>
          <a:noFill/>
          <a:ln>
            <a:noFill/>
          </a:ln>
        </p:spPr>
        <p:txBody>
          <a:bodyPr spcFirstLastPara="1" wrap="square" lIns="0" tIns="12050" rIns="0" bIns="0" anchor="t" anchorCtr="0">
            <a:spAutoFit/>
          </a:bodyPr>
          <a:lstStyle/>
          <a:p>
            <a:pPr marL="12700" marR="5080" lvl="0" indent="187325" algn="l" rtl="0">
              <a:lnSpc>
                <a:spcPct val="101499"/>
              </a:lnSpc>
              <a:spcBef>
                <a:spcPts val="0"/>
              </a:spcBef>
              <a:spcAft>
                <a:spcPts val="0"/>
              </a:spcAft>
              <a:buNone/>
            </a:pPr>
            <a:r>
              <a:rPr lang="en-US" sz="1700" dirty="0">
                <a:solidFill>
                  <a:srgbClr val="0D0D0D"/>
                </a:solidFill>
                <a:highlight>
                  <a:srgbClr val="FFFFFF"/>
                </a:highlight>
                <a:latin typeface="Roboto"/>
                <a:ea typeface="Roboto"/>
                <a:cs typeface="Roboto"/>
                <a:sym typeface="Roboto"/>
              </a:rPr>
              <a:t>The project proposes the use of Generative Adversarial Networks (GANs) to generate high-resolution scene images with the LSUN dataset. By leveraging GANs, the solution aims to overcome challenges in scene image generation and produce realistic images resembling those in the dataset. The value proposition lies in providing a powerful tool for synthesizing diverse and high-quality scene images, which can be invaluable for various applications in computer vision, artificial intelligence, gaming, virtual reality, augmented reality, and robotics. Additionally, the generated images can serve as valuable training data for machine learning models, enhancing their performance and robustness in real-world scenarios. Overall, the solution offers a novel approach to scene image generation with significant potential for research, development, and practical applications across multiple industries.</a:t>
            </a:r>
            <a:endParaRPr sz="2100" dirty="0">
              <a:latin typeface="Times New Roman"/>
              <a:ea typeface="Times New Roman"/>
              <a:cs typeface="Times New Roman"/>
              <a:sym typeface="Times New Roman"/>
            </a:endParaRPr>
          </a:p>
        </p:txBody>
      </p:sp>
      <p:grpSp>
        <p:nvGrpSpPr>
          <p:cNvPr id="180" name="Google Shape;180;p7"/>
          <p:cNvGrpSpPr/>
          <p:nvPr/>
        </p:nvGrpSpPr>
        <p:grpSpPr>
          <a:xfrm>
            <a:off x="3047" y="4367784"/>
            <a:ext cx="368935" cy="2348484"/>
            <a:chOff x="3047" y="4367784"/>
            <a:chExt cx="368935" cy="2348484"/>
          </a:xfrm>
        </p:grpSpPr>
        <p:pic>
          <p:nvPicPr>
            <p:cNvPr id="181" name="Google Shape;181;p7"/>
            <p:cNvPicPr preferRelativeResize="0"/>
            <p:nvPr/>
          </p:nvPicPr>
          <p:blipFill rotWithShape="1">
            <a:blip r:embed="rId5">
              <a:alphaModFix/>
            </a:blip>
            <a:srcRect/>
            <a:stretch/>
          </p:blipFill>
          <p:spPr>
            <a:xfrm>
              <a:off x="3047" y="4367784"/>
              <a:ext cx="365760" cy="2346959"/>
            </a:xfrm>
            <a:prstGeom prst="rect">
              <a:avLst/>
            </a:prstGeom>
            <a:noFill/>
            <a:ln>
              <a:noFill/>
            </a:ln>
          </p:spPr>
        </p:pic>
        <p:sp>
          <p:nvSpPr>
            <p:cNvPr id="182" name="Google Shape;182;p7"/>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pic>
        <p:nvPicPr>
          <p:cNvPr id="183" name="Google Shape;183;p7"/>
          <p:cNvPicPr preferRelativeResize="0"/>
          <p:nvPr/>
        </p:nvPicPr>
        <p:blipFill rotWithShape="1">
          <a:blip r:embed="rId6">
            <a:alphaModFix/>
          </a:blip>
          <a:srcRect/>
          <a:stretch/>
        </p:blipFill>
        <p:spPr>
          <a:xfrm>
            <a:off x="1376442" y="6394704"/>
            <a:ext cx="62856" cy="146304"/>
          </a:xfrm>
          <a:prstGeom prst="rect">
            <a:avLst/>
          </a:prstGeom>
          <a:noFill/>
          <a:ln>
            <a:noFill/>
          </a:ln>
        </p:spPr>
      </p:pic>
      <p:sp>
        <p:nvSpPr>
          <p:cNvPr id="184" name="Google Shape;184;p7"/>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p:nvPr/>
        </p:nvSpPr>
        <p:spPr>
          <a:xfrm>
            <a:off x="7607807" y="3069335"/>
            <a:ext cx="259079" cy="268605"/>
          </a:xfrm>
          <a:custGeom>
            <a:avLst/>
            <a:gdLst/>
            <a:ahLst/>
            <a:cxnLst/>
            <a:rect l="l" t="t" r="r" b="b"/>
            <a:pathLst>
              <a:path w="259079" h="268604" extrusionOk="0">
                <a:moveTo>
                  <a:pt x="259080" y="268224"/>
                </a:moveTo>
                <a:lnTo>
                  <a:pt x="0" y="268224"/>
                </a:lnTo>
                <a:lnTo>
                  <a:pt x="0" y="0"/>
                </a:lnTo>
                <a:lnTo>
                  <a:pt x="259080" y="0"/>
                </a:lnTo>
                <a:lnTo>
                  <a:pt x="259080" y="268224"/>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90" name="Google Shape;190;p8"/>
          <p:cNvPicPr preferRelativeResize="0"/>
          <p:nvPr/>
        </p:nvPicPr>
        <p:blipFill rotWithShape="1">
          <a:blip r:embed="rId3">
            <a:alphaModFix/>
          </a:blip>
          <a:srcRect/>
          <a:stretch/>
        </p:blipFill>
        <p:spPr>
          <a:xfrm>
            <a:off x="7481316" y="1057656"/>
            <a:ext cx="1202435" cy="1839467"/>
          </a:xfrm>
          <a:prstGeom prst="rect">
            <a:avLst/>
          </a:prstGeom>
          <a:noFill/>
          <a:ln>
            <a:noFill/>
          </a:ln>
        </p:spPr>
      </p:pic>
      <p:sp>
        <p:nvSpPr>
          <p:cNvPr id="191" name="Google Shape;191;p8"/>
          <p:cNvSpPr txBox="1">
            <a:spLocks noGrp="1"/>
          </p:cNvSpPr>
          <p:nvPr>
            <p:ph type="title"/>
          </p:nvPr>
        </p:nvSpPr>
        <p:spPr>
          <a:xfrm>
            <a:off x="650327" y="1456397"/>
            <a:ext cx="6405245" cy="528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THE WOW IN YOUR SOLUTION</a:t>
            </a:r>
            <a:endParaRPr/>
          </a:p>
        </p:txBody>
      </p:sp>
      <p:grpSp>
        <p:nvGrpSpPr>
          <p:cNvPr id="192" name="Google Shape;192;p8"/>
          <p:cNvGrpSpPr/>
          <p:nvPr/>
        </p:nvGrpSpPr>
        <p:grpSpPr>
          <a:xfrm>
            <a:off x="6143244" y="3886199"/>
            <a:ext cx="3915410" cy="2830195"/>
            <a:chOff x="6143244" y="3886199"/>
            <a:chExt cx="3915410" cy="2830195"/>
          </a:xfrm>
        </p:grpSpPr>
        <p:sp>
          <p:nvSpPr>
            <p:cNvPr id="193" name="Google Shape;193;p8"/>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94" name="Google Shape;194;p8"/>
            <p:cNvPicPr preferRelativeResize="0"/>
            <p:nvPr/>
          </p:nvPicPr>
          <p:blipFill rotWithShape="1">
            <a:blip r:embed="rId4">
              <a:alphaModFix/>
            </a:blip>
            <a:srcRect/>
            <a:stretch/>
          </p:blipFill>
          <p:spPr>
            <a:xfrm>
              <a:off x="7641335" y="3886200"/>
              <a:ext cx="2414015" cy="2517648"/>
            </a:xfrm>
            <a:prstGeom prst="rect">
              <a:avLst/>
            </a:prstGeom>
            <a:noFill/>
            <a:ln>
              <a:noFill/>
            </a:ln>
          </p:spPr>
        </p:pic>
        <p:pic>
          <p:nvPicPr>
            <p:cNvPr id="195" name="Google Shape;195;p8"/>
            <p:cNvPicPr preferRelativeResize="0"/>
            <p:nvPr/>
          </p:nvPicPr>
          <p:blipFill rotWithShape="1">
            <a:blip r:embed="rId5">
              <a:alphaModFix/>
            </a:blip>
            <a:srcRect/>
            <a:stretch/>
          </p:blipFill>
          <p:spPr>
            <a:xfrm>
              <a:off x="7376160" y="6403848"/>
              <a:ext cx="2679191" cy="310895"/>
            </a:xfrm>
            <a:prstGeom prst="rect">
              <a:avLst/>
            </a:prstGeom>
            <a:noFill/>
            <a:ln>
              <a:noFill/>
            </a:ln>
          </p:spPr>
        </p:pic>
        <p:sp>
          <p:nvSpPr>
            <p:cNvPr id="196" name="Google Shape;196;p8"/>
            <p:cNvSpPr/>
            <p:nvPr/>
          </p:nvSpPr>
          <p:spPr>
            <a:xfrm>
              <a:off x="7717535" y="5481828"/>
              <a:ext cx="376555" cy="378460"/>
            </a:xfrm>
            <a:custGeom>
              <a:avLst/>
              <a:gdLst/>
              <a:ahLst/>
              <a:cxnLst/>
              <a:rect l="l" t="t" r="r" b="b"/>
              <a:pathLst>
                <a:path w="376554" h="378460" extrusionOk="0">
                  <a:moveTo>
                    <a:pt x="376428" y="377951"/>
                  </a:moveTo>
                  <a:lnTo>
                    <a:pt x="0" y="377951"/>
                  </a:lnTo>
                  <a:lnTo>
                    <a:pt x="0" y="0"/>
                  </a:lnTo>
                  <a:lnTo>
                    <a:pt x="376428" y="0"/>
                  </a:lnTo>
                  <a:lnTo>
                    <a:pt x="376428" y="377951"/>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7" name="Google Shape;197;p8"/>
            <p:cNvSpPr/>
            <p:nvPr/>
          </p:nvSpPr>
          <p:spPr>
            <a:xfrm>
              <a:off x="7717535" y="5922264"/>
              <a:ext cx="149860" cy="149860"/>
            </a:xfrm>
            <a:custGeom>
              <a:avLst/>
              <a:gdLst/>
              <a:ahLst/>
              <a:cxnLst/>
              <a:rect l="l" t="t" r="r" b="b"/>
              <a:pathLst>
                <a:path w="149859" h="149860" extrusionOk="0">
                  <a:moveTo>
                    <a:pt x="149351" y="149351"/>
                  </a:moveTo>
                  <a:lnTo>
                    <a:pt x="0" y="149351"/>
                  </a:lnTo>
                  <a:lnTo>
                    <a:pt x="0" y="0"/>
                  </a:lnTo>
                  <a:lnTo>
                    <a:pt x="149351" y="0"/>
                  </a:lnTo>
                  <a:lnTo>
                    <a:pt x="149351" y="149351"/>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98" name="Google Shape;198;p8"/>
          <p:cNvSpPr txBox="1"/>
          <p:nvPr/>
        </p:nvSpPr>
        <p:spPr>
          <a:xfrm>
            <a:off x="628878" y="2206204"/>
            <a:ext cx="6748800" cy="4151700"/>
          </a:xfrm>
          <a:prstGeom prst="rect">
            <a:avLst/>
          </a:prstGeom>
          <a:noFill/>
          <a:ln>
            <a:noFill/>
          </a:ln>
        </p:spPr>
        <p:txBody>
          <a:bodyPr spcFirstLastPara="1" wrap="square" lIns="0" tIns="12050" rIns="0" bIns="0" anchor="t" anchorCtr="0">
            <a:spAutoFit/>
          </a:bodyPr>
          <a:lstStyle/>
          <a:p>
            <a:pPr marL="457200" lvl="0" indent="-342900" algn="l" rtl="0">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Utilizes cutting-edge Generative Adversarial Networks (GANs) to generate highly realistic scene images.</a:t>
            </a:r>
            <a:endParaRPr sz="1800">
              <a:solidFill>
                <a:srgbClr val="0D0D0D"/>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Captures intricate details and nuances of real-world scenes, producing high-resolution images with remarkable fidelity.</a:t>
            </a:r>
            <a:endParaRPr sz="1800">
              <a:solidFill>
                <a:srgbClr val="0D0D0D"/>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Offers diverse applications across fields such as computer vision, artificial intelligence, gaming, virtual reality, augmented reality, and robotics.</a:t>
            </a:r>
            <a:endParaRPr sz="1800">
              <a:solidFill>
                <a:srgbClr val="0D0D0D"/>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Provides access to high-quality synthetic data, crucial for training and testing machine learning models.</a:t>
            </a:r>
            <a:endParaRPr sz="1800">
              <a:solidFill>
                <a:srgbClr val="0D0D0D"/>
              </a:solidFill>
              <a:highlight>
                <a:srgbClr val="FFFFFF"/>
              </a:highlight>
              <a:latin typeface="Roboto"/>
              <a:ea typeface="Roboto"/>
              <a:cs typeface="Roboto"/>
              <a:sym typeface="Roboto"/>
            </a:endParaRPr>
          </a:p>
          <a:p>
            <a:pPr marL="457200" lvl="0" indent="-342900" algn="l" rtl="0">
              <a:lnSpc>
                <a:spcPct val="115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Represents a novel and innovative approach to scene image generation, pushing the boundaries of synthetic data synthesis.</a:t>
            </a:r>
            <a:endParaRPr sz="1800">
              <a:solidFill>
                <a:srgbClr val="0D0D0D"/>
              </a:solidFill>
              <a:highlight>
                <a:srgbClr val="FFFFFF"/>
              </a:highlight>
              <a:latin typeface="Roboto"/>
              <a:ea typeface="Roboto"/>
              <a:cs typeface="Roboto"/>
              <a:sym typeface="Roboto"/>
            </a:endParaRPr>
          </a:p>
          <a:p>
            <a:pPr marL="457200" marR="344805" lvl="0" indent="0" algn="l" rtl="0">
              <a:lnSpc>
                <a:spcPct val="102699"/>
              </a:lnSpc>
              <a:spcBef>
                <a:spcPts val="5"/>
              </a:spcBef>
              <a:spcAft>
                <a:spcPts val="0"/>
              </a:spcAft>
              <a:buNone/>
            </a:pPr>
            <a:endParaRPr sz="2050" b="1">
              <a:latin typeface="Times New Roman"/>
              <a:ea typeface="Times New Roman"/>
              <a:cs typeface="Times New Roman"/>
              <a:sym typeface="Times New Roman"/>
            </a:endParaRPr>
          </a:p>
        </p:txBody>
      </p:sp>
      <p:grpSp>
        <p:nvGrpSpPr>
          <p:cNvPr id="199" name="Google Shape;199;p8"/>
          <p:cNvGrpSpPr/>
          <p:nvPr/>
        </p:nvGrpSpPr>
        <p:grpSpPr>
          <a:xfrm>
            <a:off x="3047" y="4367784"/>
            <a:ext cx="368935" cy="2348484"/>
            <a:chOff x="3047" y="4367784"/>
            <a:chExt cx="368935" cy="2348484"/>
          </a:xfrm>
        </p:grpSpPr>
        <p:pic>
          <p:nvPicPr>
            <p:cNvPr id="200" name="Google Shape;200;p8"/>
            <p:cNvPicPr preferRelativeResize="0"/>
            <p:nvPr/>
          </p:nvPicPr>
          <p:blipFill rotWithShape="1">
            <a:blip r:embed="rId6">
              <a:alphaModFix/>
            </a:blip>
            <a:srcRect/>
            <a:stretch/>
          </p:blipFill>
          <p:spPr>
            <a:xfrm>
              <a:off x="3047" y="4367784"/>
              <a:ext cx="365760" cy="2346959"/>
            </a:xfrm>
            <a:prstGeom prst="rect">
              <a:avLst/>
            </a:prstGeom>
            <a:noFill/>
            <a:ln>
              <a:noFill/>
            </a:ln>
          </p:spPr>
        </p:pic>
        <p:sp>
          <p:nvSpPr>
            <p:cNvPr id="201" name="Google Shape;201;p8"/>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202" name="Google Shape;202;p8"/>
          <p:cNvSpPr txBox="1">
            <a:spLocks noGrp="1"/>
          </p:cNvSpPr>
          <p:nvPr>
            <p:ph type="sldNum" idx="12"/>
          </p:nvPr>
        </p:nvSpPr>
        <p:spPr>
          <a:xfrm>
            <a:off x="9360275" y="6393580"/>
            <a:ext cx="137159" cy="1600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9"/>
          <p:cNvSpPr/>
          <p:nvPr/>
        </p:nvSpPr>
        <p:spPr>
          <a:xfrm>
            <a:off x="7229855" y="1749551"/>
            <a:ext cx="259079" cy="268605"/>
          </a:xfrm>
          <a:custGeom>
            <a:avLst/>
            <a:gdLst/>
            <a:ahLst/>
            <a:cxnLst/>
            <a:rect l="l" t="t" r="r" b="b"/>
            <a:pathLst>
              <a:path w="259079" h="268605" extrusionOk="0">
                <a:moveTo>
                  <a:pt x="259080" y="268224"/>
                </a:moveTo>
                <a:lnTo>
                  <a:pt x="0" y="268224"/>
                </a:lnTo>
                <a:lnTo>
                  <a:pt x="0" y="0"/>
                </a:lnTo>
                <a:lnTo>
                  <a:pt x="259080" y="0"/>
                </a:lnTo>
                <a:lnTo>
                  <a:pt x="259080" y="268224"/>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8" name="Google Shape;208;p9"/>
          <p:cNvSpPr txBox="1">
            <a:spLocks noGrp="1"/>
          </p:cNvSpPr>
          <p:nvPr>
            <p:ph type="title"/>
          </p:nvPr>
        </p:nvSpPr>
        <p:spPr>
          <a:xfrm>
            <a:off x="627408" y="1419767"/>
            <a:ext cx="2669540" cy="528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MODELLING</a:t>
            </a:r>
            <a:endParaRPr/>
          </a:p>
        </p:txBody>
      </p:sp>
      <p:grpSp>
        <p:nvGrpSpPr>
          <p:cNvPr id="209" name="Google Shape;209;p9"/>
          <p:cNvGrpSpPr/>
          <p:nvPr/>
        </p:nvGrpSpPr>
        <p:grpSpPr>
          <a:xfrm>
            <a:off x="0" y="3886199"/>
            <a:ext cx="10058654" cy="2830196"/>
            <a:chOff x="0" y="3886199"/>
            <a:chExt cx="10058654" cy="2830196"/>
          </a:xfrm>
        </p:grpSpPr>
        <p:sp>
          <p:nvSpPr>
            <p:cNvPr id="210" name="Google Shape;210;p9"/>
            <p:cNvSpPr/>
            <p:nvPr/>
          </p:nvSpPr>
          <p:spPr>
            <a:xfrm>
              <a:off x="0" y="3886200"/>
              <a:ext cx="10058400" cy="2830195"/>
            </a:xfrm>
            <a:custGeom>
              <a:avLst/>
              <a:gdLst/>
              <a:ahLst/>
              <a:cxnLst/>
              <a:rect l="l" t="t" r="r" b="b"/>
              <a:pathLst>
                <a:path w="10058400" h="2830195" extrusionOk="0">
                  <a:moveTo>
                    <a:pt x="10058400" y="2830067"/>
                  </a:moveTo>
                  <a:lnTo>
                    <a:pt x="0" y="2830067"/>
                  </a:lnTo>
                  <a:lnTo>
                    <a:pt x="0" y="0"/>
                  </a:lnTo>
                  <a:lnTo>
                    <a:pt x="10058400" y="0"/>
                  </a:lnTo>
                  <a:lnTo>
                    <a:pt x="10058400" y="283006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1" name="Google Shape;211;p9"/>
            <p:cNvSpPr/>
            <p:nvPr/>
          </p:nvSpPr>
          <p:spPr>
            <a:xfrm>
              <a:off x="6143244" y="3886199"/>
              <a:ext cx="3915410" cy="2830195"/>
            </a:xfrm>
            <a:custGeom>
              <a:avLst/>
              <a:gdLst/>
              <a:ahLst/>
              <a:cxnLst/>
              <a:rect l="l" t="t" r="r" b="b"/>
              <a:pathLst>
                <a:path w="3915409" h="2830195" extrusionOk="0">
                  <a:moveTo>
                    <a:pt x="3915156" y="219468"/>
                  </a:moveTo>
                  <a:lnTo>
                    <a:pt x="3913619" y="216420"/>
                  </a:lnTo>
                  <a:lnTo>
                    <a:pt x="2327884" y="1273581"/>
                  </a:lnTo>
                  <a:lnTo>
                    <a:pt x="2101316" y="0"/>
                  </a:lnTo>
                  <a:lnTo>
                    <a:pt x="2090102" y="0"/>
                  </a:lnTo>
                  <a:lnTo>
                    <a:pt x="2317851"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2" name="Google Shape;212;p9"/>
            <p:cNvPicPr preferRelativeResize="0"/>
            <p:nvPr/>
          </p:nvPicPr>
          <p:blipFill rotWithShape="1">
            <a:blip r:embed="rId3">
              <a:alphaModFix/>
            </a:blip>
            <a:srcRect/>
            <a:stretch/>
          </p:blipFill>
          <p:spPr>
            <a:xfrm>
              <a:off x="7641335" y="3886200"/>
              <a:ext cx="2414015" cy="2517648"/>
            </a:xfrm>
            <a:prstGeom prst="rect">
              <a:avLst/>
            </a:prstGeom>
            <a:noFill/>
            <a:ln>
              <a:noFill/>
            </a:ln>
          </p:spPr>
        </p:pic>
        <p:pic>
          <p:nvPicPr>
            <p:cNvPr id="213" name="Google Shape;213;p9"/>
            <p:cNvPicPr preferRelativeResize="0"/>
            <p:nvPr/>
          </p:nvPicPr>
          <p:blipFill rotWithShape="1">
            <a:blip r:embed="rId4">
              <a:alphaModFix/>
            </a:blip>
            <a:srcRect/>
            <a:stretch/>
          </p:blipFill>
          <p:spPr>
            <a:xfrm>
              <a:off x="7376159" y="6403848"/>
              <a:ext cx="2679191" cy="310895"/>
            </a:xfrm>
            <a:prstGeom prst="rect">
              <a:avLst/>
            </a:prstGeom>
            <a:noFill/>
            <a:ln>
              <a:noFill/>
            </a:ln>
          </p:spPr>
        </p:pic>
        <p:pic>
          <p:nvPicPr>
            <p:cNvPr id="214" name="Google Shape;214;p9"/>
            <p:cNvPicPr preferRelativeResize="0"/>
            <p:nvPr/>
          </p:nvPicPr>
          <p:blipFill rotWithShape="1">
            <a:blip r:embed="rId5">
              <a:alphaModFix/>
            </a:blip>
            <a:srcRect/>
            <a:stretch/>
          </p:blipFill>
          <p:spPr>
            <a:xfrm>
              <a:off x="3047" y="4367783"/>
              <a:ext cx="365760" cy="2346959"/>
            </a:xfrm>
            <a:prstGeom prst="rect">
              <a:avLst/>
            </a:prstGeom>
            <a:noFill/>
            <a:ln>
              <a:noFill/>
            </a:ln>
          </p:spPr>
        </p:pic>
        <p:sp>
          <p:nvSpPr>
            <p:cNvPr id="215" name="Google Shape;215;p9"/>
            <p:cNvSpPr/>
            <p:nvPr/>
          </p:nvSpPr>
          <p:spPr>
            <a:xfrm>
              <a:off x="3047" y="6716268"/>
              <a:ext cx="368935" cy="0"/>
            </a:xfrm>
            <a:custGeom>
              <a:avLst/>
              <a:gdLst/>
              <a:ahLst/>
              <a:cxnLst/>
              <a:rect l="l" t="t" r="r" b="b"/>
              <a:pathLst>
                <a:path w="368935" h="120000" extrusionOk="0">
                  <a:moveTo>
                    <a:pt x="0" y="0"/>
                  </a:moveTo>
                  <a:lnTo>
                    <a:pt x="368808" y="0"/>
                  </a:lnTo>
                </a:path>
              </a:pathLst>
            </a:custGeom>
            <a:noFill/>
            <a:ln w="9525" cap="flat" cmpd="sng">
              <a:solidFill>
                <a:srgbClr val="90D8F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6" name="Google Shape;216;p9"/>
            <p:cNvSpPr/>
            <p:nvPr/>
          </p:nvSpPr>
          <p:spPr>
            <a:xfrm>
              <a:off x="7717535" y="5481828"/>
              <a:ext cx="376555" cy="378460"/>
            </a:xfrm>
            <a:custGeom>
              <a:avLst/>
              <a:gdLst/>
              <a:ahLst/>
              <a:cxnLst/>
              <a:rect l="l" t="t" r="r" b="b"/>
              <a:pathLst>
                <a:path w="376554" h="378460" extrusionOk="0">
                  <a:moveTo>
                    <a:pt x="376428" y="377951"/>
                  </a:moveTo>
                  <a:lnTo>
                    <a:pt x="0" y="377951"/>
                  </a:lnTo>
                  <a:lnTo>
                    <a:pt x="0" y="0"/>
                  </a:lnTo>
                  <a:lnTo>
                    <a:pt x="376428" y="0"/>
                  </a:lnTo>
                  <a:lnTo>
                    <a:pt x="376428" y="377951"/>
                  </a:lnTo>
                  <a:close/>
                </a:path>
              </a:pathLst>
            </a:custGeom>
            <a:solidFill>
              <a:srgbClr val="42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7" name="Google Shape;217;p9"/>
            <p:cNvSpPr/>
            <p:nvPr/>
          </p:nvSpPr>
          <p:spPr>
            <a:xfrm>
              <a:off x="7717535" y="5922264"/>
              <a:ext cx="149860" cy="149860"/>
            </a:xfrm>
            <a:custGeom>
              <a:avLst/>
              <a:gdLst/>
              <a:ahLst/>
              <a:cxnLst/>
              <a:rect l="l" t="t" r="r" b="b"/>
              <a:pathLst>
                <a:path w="149859" h="149860" extrusionOk="0">
                  <a:moveTo>
                    <a:pt x="149351" y="149351"/>
                  </a:moveTo>
                  <a:lnTo>
                    <a:pt x="0" y="149351"/>
                  </a:lnTo>
                  <a:lnTo>
                    <a:pt x="0" y="0"/>
                  </a:lnTo>
                  <a:lnTo>
                    <a:pt x="149351" y="0"/>
                  </a:lnTo>
                  <a:lnTo>
                    <a:pt x="149351" y="149351"/>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8" name="Google Shape;218;p9"/>
            <p:cNvPicPr preferRelativeResize="0"/>
            <p:nvPr/>
          </p:nvPicPr>
          <p:blipFill rotWithShape="1">
            <a:blip r:embed="rId6">
              <a:alphaModFix/>
            </a:blip>
            <a:srcRect/>
            <a:stretch/>
          </p:blipFill>
          <p:spPr>
            <a:xfrm>
              <a:off x="1376172" y="6394703"/>
              <a:ext cx="62483" cy="146303"/>
            </a:xfrm>
            <a:prstGeom prst="rect">
              <a:avLst/>
            </a:prstGeom>
            <a:noFill/>
            <a:ln>
              <a:noFill/>
            </a:ln>
          </p:spPr>
        </p:pic>
      </p:grpSp>
      <p:sp>
        <p:nvSpPr>
          <p:cNvPr id="219" name="Google Shape;219;p9"/>
          <p:cNvSpPr txBox="1"/>
          <p:nvPr/>
        </p:nvSpPr>
        <p:spPr>
          <a:xfrm>
            <a:off x="628917" y="2442453"/>
            <a:ext cx="6945000" cy="4064400"/>
          </a:xfrm>
          <a:prstGeom prst="rect">
            <a:avLst/>
          </a:prstGeom>
          <a:noFill/>
          <a:ln>
            <a:noFill/>
          </a:ln>
        </p:spPr>
        <p:txBody>
          <a:bodyPr spcFirstLastPara="1" wrap="square" lIns="0" tIns="13325" rIns="0" bIns="0" anchor="t" anchorCtr="0">
            <a:spAutoFit/>
          </a:bodyPr>
          <a:lstStyle/>
          <a:p>
            <a:pPr marL="457200" lvl="0" indent="-298450" algn="l" rtl="0">
              <a:lnSpc>
                <a:spcPct val="115000"/>
              </a:lnSpc>
              <a:spcBef>
                <a:spcPts val="0"/>
              </a:spcBef>
              <a:spcAft>
                <a:spcPts val="0"/>
              </a:spcAft>
              <a:buClr>
                <a:schemeClr val="dk1"/>
              </a:buClr>
              <a:buSzPts val="1100"/>
              <a:buChar char="●"/>
            </a:pPr>
            <a:r>
              <a:rPr lang="en-US" sz="1650" b="1">
                <a:latin typeface="Times New Roman"/>
                <a:ea typeface="Times New Roman"/>
                <a:cs typeface="Times New Roman"/>
                <a:sym typeface="Times New Roman"/>
              </a:rPr>
              <a:t>The ML model used is the Generative Adversarial Network (GAN).</a:t>
            </a:r>
            <a:endParaRPr sz="1650" b="1">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US" sz="1650" b="1">
                <a:latin typeface="Times New Roman"/>
                <a:ea typeface="Times New Roman"/>
                <a:cs typeface="Times New Roman"/>
                <a:sym typeface="Times New Roman"/>
              </a:rPr>
              <a:t>GANs consist of two neural networks: a generator and a discriminator.</a:t>
            </a:r>
            <a:endParaRPr sz="1650" b="1">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US" sz="1650" b="1">
                <a:latin typeface="Times New Roman"/>
                <a:ea typeface="Times New Roman"/>
                <a:cs typeface="Times New Roman"/>
                <a:sym typeface="Times New Roman"/>
              </a:rPr>
              <a:t>The generator generates synthetic data, such as scene images, from random noise vectors.</a:t>
            </a:r>
            <a:endParaRPr sz="1650" b="1">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US" sz="1650" b="1">
                <a:latin typeface="Times New Roman"/>
                <a:ea typeface="Times New Roman"/>
                <a:cs typeface="Times New Roman"/>
                <a:sym typeface="Times New Roman"/>
              </a:rPr>
              <a:t>The discriminator learns to distinguish between real images from the dataset and synthetic images produced by the generator.</a:t>
            </a:r>
            <a:endParaRPr sz="1650" b="1">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US" sz="1650" b="1">
                <a:latin typeface="Times New Roman"/>
                <a:ea typeface="Times New Roman"/>
                <a:cs typeface="Times New Roman"/>
                <a:sym typeface="Times New Roman"/>
              </a:rPr>
              <a:t>Through adversarial training, the generator aims to produce increasingly realistic images to fool the discriminator.</a:t>
            </a:r>
            <a:endParaRPr sz="1650" b="1">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US" sz="1650" b="1">
                <a:latin typeface="Times New Roman"/>
                <a:ea typeface="Times New Roman"/>
                <a:cs typeface="Times New Roman"/>
                <a:sym typeface="Times New Roman"/>
              </a:rPr>
              <a:t>GANs learn to generate high-quality synthetic data that closely resembles real samples from the dataset.</a:t>
            </a:r>
            <a:endParaRPr sz="1650" b="1">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n-US" sz="1650" b="1">
                <a:latin typeface="Times New Roman"/>
                <a:ea typeface="Times New Roman"/>
                <a:cs typeface="Times New Roman"/>
                <a:sym typeface="Times New Roman"/>
              </a:rPr>
              <a:t>This architecture allows GANs to capture complex data distributions and produce realistic outputs suitable for various applications in image generation, including scene image synthesis.</a:t>
            </a:r>
            <a:endParaRPr sz="1650" b="1">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endParaRPr sz="1650" b="1">
              <a:latin typeface="Times New Roman"/>
              <a:ea typeface="Times New Roman"/>
              <a:cs typeface="Times New Roman"/>
              <a:sym typeface="Times New Roman"/>
            </a:endParaRPr>
          </a:p>
        </p:txBody>
      </p:sp>
      <p:sp>
        <p:nvSpPr>
          <p:cNvPr id="220" name="Google Shape;220;p9"/>
          <p:cNvSpPr txBox="1"/>
          <p:nvPr/>
        </p:nvSpPr>
        <p:spPr>
          <a:xfrm>
            <a:off x="9297853" y="6393580"/>
            <a:ext cx="137160" cy="16002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900">
                <a:solidFill>
                  <a:srgbClr val="2D936B"/>
                </a:solidFill>
                <a:latin typeface="Trebuchet MS"/>
                <a:ea typeface="Trebuchet MS"/>
                <a:cs typeface="Trebuchet MS"/>
                <a:sym typeface="Trebuchet MS"/>
              </a:rPr>
              <a:t>9</a:t>
            </a:fld>
            <a:endParaRPr sz="9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857</Words>
  <Application>Microsoft Office PowerPoint</Application>
  <PresentationFormat>Custom</PresentationFormat>
  <Paragraphs>68</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Arial</vt:lpstr>
      <vt:lpstr>Noto Sans Symbols</vt:lpstr>
      <vt:lpstr>Roboto</vt:lpstr>
      <vt:lpstr>Times New Roman</vt:lpstr>
      <vt:lpstr>Trebuchet MS</vt:lpstr>
      <vt:lpstr>Office Theme</vt:lpstr>
      <vt:lpstr>Mohamed Rizwan Roshan R</vt:lpstr>
      <vt:lpstr>SYNTHESIZING REALISTIC SCENE IMAGES WITH GANs (LSUN DATASET)</vt:lpstr>
      <vt:lpstr>AGENDA</vt:lpstr>
      <vt:lpstr>PROBLEM STATEMENT</vt:lpstr>
      <vt:lpstr>PROJECT OVERVIEW</vt:lpstr>
      <vt:lpstr>WHO ARE THE END USERS?</vt:lpstr>
      <vt:lpstr>SOLUTION AND ITS VALUE</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Mohamed Rizwan Roshan R</dc:title>
  <cp:lastModifiedBy>Administrator</cp:lastModifiedBy>
  <cp:revision>1</cp:revision>
  <dcterms:created xsi:type="dcterms:W3CDTF">2024-04-01T06:46:24Z</dcterms:created>
  <dcterms:modified xsi:type="dcterms:W3CDTF">2024-04-01T07:34:14Z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LastSaved">
    <vt:filetime>2024-04-01T00:00:00Z</vt:filetime>
  </property>
</Properties>
</file>