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notesMasterIdLst>
    <p:notesMasterId r:id="rId46"/>
  </p:notesMasterIdLst>
  <p:sldIdLst>
    <p:sldId id="256" r:id="rId2"/>
    <p:sldId id="276" r:id="rId3"/>
    <p:sldId id="278" r:id="rId4"/>
    <p:sldId id="279" r:id="rId5"/>
    <p:sldId id="282" r:id="rId6"/>
    <p:sldId id="277" r:id="rId7"/>
    <p:sldId id="283" r:id="rId8"/>
    <p:sldId id="284" r:id="rId9"/>
    <p:sldId id="280" r:id="rId10"/>
    <p:sldId id="281" r:id="rId11"/>
    <p:sldId id="285" r:id="rId12"/>
    <p:sldId id="286" r:id="rId13"/>
    <p:sldId id="287" r:id="rId14"/>
    <p:sldId id="288" r:id="rId15"/>
    <p:sldId id="257" r:id="rId16"/>
    <p:sldId id="258" r:id="rId17"/>
    <p:sldId id="266" r:id="rId18"/>
    <p:sldId id="293" r:id="rId19"/>
    <p:sldId id="294" r:id="rId20"/>
    <p:sldId id="295" r:id="rId21"/>
    <p:sldId id="296" r:id="rId22"/>
    <p:sldId id="297" r:id="rId23"/>
    <p:sldId id="298" r:id="rId24"/>
    <p:sldId id="299" r:id="rId25"/>
    <p:sldId id="259" r:id="rId26"/>
    <p:sldId id="260" r:id="rId27"/>
    <p:sldId id="261" r:id="rId28"/>
    <p:sldId id="263" r:id="rId29"/>
    <p:sldId id="262" r:id="rId30"/>
    <p:sldId id="289" r:id="rId31"/>
    <p:sldId id="290" r:id="rId32"/>
    <p:sldId id="291" r:id="rId33"/>
    <p:sldId id="292" r:id="rId34"/>
    <p:sldId id="264" r:id="rId35"/>
    <p:sldId id="265" r:id="rId36"/>
    <p:sldId id="267" r:id="rId37"/>
    <p:sldId id="268" r:id="rId38"/>
    <p:sldId id="269" r:id="rId39"/>
    <p:sldId id="270" r:id="rId40"/>
    <p:sldId id="274" r:id="rId41"/>
    <p:sldId id="275" r:id="rId42"/>
    <p:sldId id="271" r:id="rId43"/>
    <p:sldId id="272" r:id="rId44"/>
    <p:sldId id="27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995" autoAdjust="0"/>
  </p:normalViewPr>
  <p:slideViewPr>
    <p:cSldViewPr snapToGrid="0">
      <p:cViewPr varScale="1">
        <p:scale>
          <a:sx n="59" d="100"/>
          <a:sy n="59" d="100"/>
        </p:scale>
        <p:origin x="11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3AFCE6-CAD4-42A1-A334-34490ADFBFE3}" type="datetimeFigureOut">
              <a:rPr lang="en-US" smtClean="0"/>
              <a:t>9/3/2018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C5E726-3A5D-4AF9-B7C4-639F1AB7D11C}" type="slidenum">
              <a:rPr lang="en-US" smtClean="0"/>
              <a:t>‹#›</a:t>
            </a:fld>
            <a:endParaRPr lang="en-US"/>
          </a:p>
        </p:txBody>
      </p:sp>
    </p:spTree>
    <p:extLst>
      <p:ext uri="{BB962C8B-B14F-4D97-AF65-F5344CB8AC3E}">
        <p14:creationId xmlns:p14="http://schemas.microsoft.com/office/powerpoint/2010/main" val="406630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fortune.com/fortune500/alphabet/"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en.wikipedia.org/wiki/Relevance" TargetMode="External"/><Relationship Id="rId3" Type="http://schemas.openxmlformats.org/officeDocument/2006/relationships/hyperlink" Target="https://en.wikipedia.org/wiki/Pattern_recognition" TargetMode="External"/><Relationship Id="rId7" Type="http://schemas.openxmlformats.org/officeDocument/2006/relationships/hyperlink" Target="https://en.wikipedia.org/wiki/Sensitivity_and_specificity" TargetMode="External"/><Relationship Id="rId2" Type="http://schemas.openxmlformats.org/officeDocument/2006/relationships/slide" Target="../slides/slide39.xml"/><Relationship Id="rId1" Type="http://schemas.openxmlformats.org/officeDocument/2006/relationships/notesMaster" Target="../notesMasters/notesMaster1.xml"/><Relationship Id="rId6" Type="http://schemas.openxmlformats.org/officeDocument/2006/relationships/hyperlink" Target="https://en.wikipedia.org/wiki/Positive_predictive_value" TargetMode="External"/><Relationship Id="rId5" Type="http://schemas.openxmlformats.org/officeDocument/2006/relationships/hyperlink" Target="https://en.wikipedia.org/wiki/Binary_classification" TargetMode="External"/><Relationship Id="rId4" Type="http://schemas.openxmlformats.org/officeDocument/2006/relationships/hyperlink" Target="https://en.wikipedia.org/wiki/Information_retrieval"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AD28D171-C2C9-45ED-BED9-B81A2FDA65C5}" type="slidenum">
              <a:rPr lang="en-US" altLang="en-US">
                <a:latin typeface="Arial" panose="020B0604020202020204" pitchFamily="34" charset="0"/>
              </a:rPr>
              <a:pPr/>
              <a:t>11</a:t>
            </a:fld>
            <a:endParaRPr lang="en-US" altLang="en-US">
              <a:latin typeface="Arial" panose="020B0604020202020204" pitchFamily="34"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latin typeface="Arial" panose="020B0604020202020204" pitchFamily="34" charset="0"/>
            </a:endParaRPr>
          </a:p>
        </p:txBody>
      </p:sp>
    </p:spTree>
    <p:extLst>
      <p:ext uri="{BB962C8B-B14F-4D97-AF65-F5344CB8AC3E}">
        <p14:creationId xmlns:p14="http://schemas.microsoft.com/office/powerpoint/2010/main" val="2372833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E00EAA6B-EDC3-4299-BDB7-38D9198608A8}" type="slidenum">
              <a:rPr lang="en-US" altLang="en-US">
                <a:latin typeface="Arial" panose="020B0604020202020204" pitchFamily="34" charset="0"/>
              </a:rPr>
              <a:pPr/>
              <a:t>12</a:t>
            </a:fld>
            <a:endParaRPr lang="en-US" altLang="en-US">
              <a:latin typeface="Arial" panose="020B0604020202020204"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latin typeface="Arial" panose="020B0604020202020204" pitchFamily="34" charset="0"/>
            </a:endParaRPr>
          </a:p>
        </p:txBody>
      </p:sp>
    </p:spTree>
    <p:extLst>
      <p:ext uri="{BB962C8B-B14F-4D97-AF65-F5344CB8AC3E}">
        <p14:creationId xmlns:p14="http://schemas.microsoft.com/office/powerpoint/2010/main" val="3342967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44E7F050-0CD3-4E1C-A4C4-326BE3A3CC55}" type="slidenum">
              <a:rPr lang="en-US" altLang="en-US">
                <a:latin typeface="Arial" panose="020B0604020202020204" pitchFamily="34" charset="0"/>
              </a:rPr>
              <a:pPr/>
              <a:t>13</a:t>
            </a:fld>
            <a:endParaRPr lang="en-US" altLang="en-US">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latin typeface="Arial" panose="020B0604020202020204" pitchFamily="34" charset="0"/>
            </a:endParaRPr>
          </a:p>
        </p:txBody>
      </p:sp>
    </p:spTree>
    <p:extLst>
      <p:ext uri="{BB962C8B-B14F-4D97-AF65-F5344CB8AC3E}">
        <p14:creationId xmlns:p14="http://schemas.microsoft.com/office/powerpoint/2010/main" val="2278828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14368C7B-6B7E-416D-BAED-116AF20C8540}" type="slidenum">
              <a:rPr lang="en-US" altLang="en-US">
                <a:latin typeface="Arial" panose="020B0604020202020204" pitchFamily="34" charset="0"/>
              </a:rPr>
              <a:pPr/>
              <a:t>14</a:t>
            </a:fld>
            <a:endParaRPr lang="en-US" altLang="en-US">
              <a:latin typeface="Arial" panose="020B0604020202020204"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latin typeface="Arial" panose="020B0604020202020204" pitchFamily="34" charset="0"/>
            </a:endParaRPr>
          </a:p>
        </p:txBody>
      </p:sp>
    </p:spTree>
    <p:extLst>
      <p:ext uri="{BB962C8B-B14F-4D97-AF65-F5344CB8AC3E}">
        <p14:creationId xmlns:p14="http://schemas.microsoft.com/office/powerpoint/2010/main" val="920789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IBM </a:t>
            </a:r>
            <a:r>
              <a:rPr lang="en-US" dirty="0" err="1" smtClean="0"/>
              <a:t>Deepblue</a:t>
            </a:r>
            <a:r>
              <a:rPr lang="en-US" baseline="0" dirty="0" smtClean="0"/>
              <a:t> defeated world champion in chess in 1997</a:t>
            </a:r>
          </a:p>
          <a:p>
            <a:r>
              <a:rPr lang="en-US" sz="1200" b="0" i="0" kern="1200" dirty="0" smtClean="0">
                <a:solidFill>
                  <a:schemeClr val="tx1"/>
                </a:solidFill>
                <a:effectLst/>
                <a:latin typeface="+mn-lt"/>
                <a:ea typeface="+mn-ea"/>
                <a:cs typeface="+mn-cs"/>
              </a:rPr>
              <a:t>A </a:t>
            </a:r>
            <a:r>
              <a:rPr lang="en-US" sz="1200" b="0" i="0" u="none" strike="noStrike" kern="1200" dirty="0" smtClean="0">
                <a:solidFill>
                  <a:schemeClr val="tx1"/>
                </a:solidFill>
                <a:effectLst/>
                <a:latin typeface="+mn-lt"/>
                <a:ea typeface="+mn-ea"/>
                <a:cs typeface="+mn-cs"/>
                <a:hlinkClick r:id="rId3"/>
              </a:rPr>
              <a:t>Google</a:t>
            </a:r>
            <a:r>
              <a:rPr lang="en-US" sz="1200" b="0" i="0" kern="1200" dirty="0" smtClean="0">
                <a:solidFill>
                  <a:schemeClr val="tx1"/>
                </a:solidFill>
                <a:effectLst/>
                <a:latin typeface="+mn-lt"/>
                <a:ea typeface="+mn-ea"/>
                <a:cs typeface="+mn-cs"/>
              </a:rPr>
              <a:t> artificial intelligence program defeated a Chinese grand master at the ancient board game. In 2017</a:t>
            </a:r>
            <a:endParaRPr lang="en-US" dirty="0"/>
          </a:p>
        </p:txBody>
      </p:sp>
      <p:sp>
        <p:nvSpPr>
          <p:cNvPr id="4" name="Slide Number Placeholder 3"/>
          <p:cNvSpPr>
            <a:spLocks noGrp="1"/>
          </p:cNvSpPr>
          <p:nvPr>
            <p:ph type="sldNum" sz="quarter" idx="10"/>
          </p:nvPr>
        </p:nvSpPr>
        <p:spPr/>
        <p:txBody>
          <a:bodyPr/>
          <a:lstStyle/>
          <a:p>
            <a:fld id="{1FC5E726-3A5D-4AF9-B7C4-639F1AB7D11C}" type="slidenum">
              <a:rPr lang="en-US" smtClean="0"/>
              <a:t>17</a:t>
            </a:fld>
            <a:endParaRPr lang="en-US"/>
          </a:p>
        </p:txBody>
      </p:sp>
    </p:spTree>
    <p:extLst>
      <p:ext uri="{BB962C8B-B14F-4D97-AF65-F5344CB8AC3E}">
        <p14:creationId xmlns:p14="http://schemas.microsoft.com/office/powerpoint/2010/main" val="1547993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Making correct inferences is sometimes part of being a rational agent, because one way to act rationally is to reason logically to the conclusion that a given action will achieve one’s goals and then to act on that conclusion.</a:t>
            </a:r>
            <a:endParaRPr lang="en-US" dirty="0"/>
          </a:p>
        </p:txBody>
      </p:sp>
      <p:sp>
        <p:nvSpPr>
          <p:cNvPr id="4" name="Slide Number Placeholder 3"/>
          <p:cNvSpPr>
            <a:spLocks noGrp="1"/>
          </p:cNvSpPr>
          <p:nvPr>
            <p:ph type="sldNum" sz="quarter" idx="10"/>
          </p:nvPr>
        </p:nvSpPr>
        <p:spPr/>
        <p:txBody>
          <a:bodyPr/>
          <a:lstStyle/>
          <a:p>
            <a:fld id="{1FC5E726-3A5D-4AF9-B7C4-639F1AB7D11C}" type="slidenum">
              <a:rPr lang="en-US" smtClean="0"/>
              <a:t>28</a:t>
            </a:fld>
            <a:endParaRPr lang="en-US"/>
          </a:p>
        </p:txBody>
      </p:sp>
    </p:spTree>
    <p:extLst>
      <p:ext uri="{BB962C8B-B14F-4D97-AF65-F5344CB8AC3E}">
        <p14:creationId xmlns:p14="http://schemas.microsoft.com/office/powerpoint/2010/main" val="106004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t>
            </a:r>
            <a:r>
              <a:rPr lang="en-US" b="1" dirty="0" smtClean="0"/>
              <a:t>agent</a:t>
            </a:r>
            <a:r>
              <a:rPr lang="en-US" dirty="0" smtClean="0"/>
              <a:t> is anything that can be viewed as perceiving its environment through sensors and SENSOR acting upon that environment through actuators. </a:t>
            </a:r>
          </a:p>
          <a:p>
            <a:endParaRPr lang="en-US" dirty="0" smtClean="0"/>
          </a:p>
          <a:p>
            <a:r>
              <a:rPr lang="en-US" b="1" dirty="0" smtClean="0"/>
              <a:t>percept</a:t>
            </a:r>
            <a:r>
              <a:rPr lang="en-US" dirty="0" smtClean="0"/>
              <a:t> to refer to the agent’s perceptual inputs at any given instant. An </a:t>
            </a:r>
            <a:r>
              <a:rPr lang="en-US" b="1" dirty="0" smtClean="0"/>
              <a:t>PERCEPT SEQUENCE</a:t>
            </a:r>
            <a:r>
              <a:rPr lang="en-US" dirty="0" smtClean="0"/>
              <a:t> agent’s percept sequence is the complete history of everything the agent has ever perceived.</a:t>
            </a:r>
          </a:p>
          <a:p>
            <a:endParaRPr lang="en-US" dirty="0" smtClean="0"/>
          </a:p>
          <a:p>
            <a:r>
              <a:rPr lang="en-US" dirty="0" smtClean="0"/>
              <a:t>an agent’s choice of </a:t>
            </a:r>
            <a:r>
              <a:rPr lang="en-US" b="1" dirty="0" smtClean="0"/>
              <a:t>action</a:t>
            </a:r>
            <a:r>
              <a:rPr lang="en-US" dirty="0" smtClean="0"/>
              <a:t> at any given instant can depend on the entire percept sequence observed to date, but not on anything it hasn’t perceived.</a:t>
            </a:r>
          </a:p>
          <a:p>
            <a:endParaRPr lang="en-US" dirty="0" smtClean="0"/>
          </a:p>
          <a:p>
            <a:r>
              <a:rPr lang="en-US" b="1" dirty="0" smtClean="0"/>
              <a:t>AGENT FUNCTION </a:t>
            </a:r>
            <a:r>
              <a:rPr lang="en-US" dirty="0" smtClean="0"/>
              <a:t>Mathematically speaking, we say that an agent’s behavior is described by the agent function that maps any given percept sequence to an action</a:t>
            </a:r>
          </a:p>
          <a:p>
            <a:endParaRPr lang="en-US" dirty="0" smtClean="0"/>
          </a:p>
          <a:p>
            <a:r>
              <a:rPr lang="en-US" b="1" dirty="0" smtClean="0"/>
              <a:t>AGENT </a:t>
            </a:r>
            <a:r>
              <a:rPr lang="en-US" b="1" dirty="0" smtClean="0"/>
              <a:t>PROGRAM </a:t>
            </a:r>
            <a:r>
              <a:rPr lang="en-US" dirty="0" smtClean="0"/>
              <a:t>Internally</a:t>
            </a:r>
            <a:r>
              <a:rPr lang="en-US" dirty="0" smtClean="0"/>
              <a:t>, the agent function for an artificial agent will be implemented by an agent program</a:t>
            </a:r>
            <a:endParaRPr lang="en-US" dirty="0"/>
          </a:p>
        </p:txBody>
      </p:sp>
      <p:sp>
        <p:nvSpPr>
          <p:cNvPr id="4" name="Slide Number Placeholder 3"/>
          <p:cNvSpPr>
            <a:spLocks noGrp="1"/>
          </p:cNvSpPr>
          <p:nvPr>
            <p:ph type="sldNum" sz="quarter" idx="10"/>
          </p:nvPr>
        </p:nvSpPr>
        <p:spPr/>
        <p:txBody>
          <a:bodyPr/>
          <a:lstStyle/>
          <a:p>
            <a:fld id="{1FC5E726-3A5D-4AF9-B7C4-639F1AB7D11C}" type="slidenum">
              <a:rPr lang="en-US" smtClean="0"/>
              <a:t>35</a:t>
            </a:fld>
            <a:endParaRPr lang="en-US"/>
          </a:p>
        </p:txBody>
      </p:sp>
    </p:spTree>
    <p:extLst>
      <p:ext uri="{BB962C8B-B14F-4D97-AF65-F5344CB8AC3E}">
        <p14:creationId xmlns:p14="http://schemas.microsoft.com/office/powerpoint/2010/main" val="215342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Precision and recall</a:t>
            </a:r>
          </a:p>
          <a:p>
            <a:r>
              <a:rPr lang="en-US" sz="1200" b="0" i="0" kern="1200" dirty="0" smtClean="0">
                <a:solidFill>
                  <a:schemeClr val="tx1"/>
                </a:solidFill>
                <a:effectLst/>
                <a:latin typeface="+mn-lt"/>
                <a:ea typeface="+mn-ea"/>
                <a:cs typeface="+mn-cs"/>
              </a:rPr>
              <a:t>In </a:t>
            </a:r>
            <a:r>
              <a:rPr lang="en-US" sz="1200" b="0" i="0" u="none" strike="noStrike" kern="1200" dirty="0" smtClean="0">
                <a:solidFill>
                  <a:schemeClr val="tx1"/>
                </a:solidFill>
                <a:effectLst/>
                <a:latin typeface="+mn-lt"/>
                <a:ea typeface="+mn-ea"/>
                <a:cs typeface="+mn-cs"/>
                <a:hlinkClick r:id="rId3" tooltip="Pattern recognition"/>
              </a:rPr>
              <a:t>pattern recognition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 tooltip="Information retrieval"/>
              </a:rPr>
              <a:t>information retrieval</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5" tooltip="Binary classification"/>
              </a:rPr>
              <a:t>binary classification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precision</a:t>
            </a:r>
            <a:r>
              <a:rPr lang="en-US" sz="1200" b="0" i="0" kern="1200" dirty="0" smtClean="0">
                <a:solidFill>
                  <a:schemeClr val="tx1"/>
                </a:solidFill>
                <a:effectLst/>
                <a:latin typeface="+mn-lt"/>
                <a:ea typeface="+mn-ea"/>
                <a:cs typeface="+mn-cs"/>
              </a:rPr>
              <a:t> (also called </a:t>
            </a:r>
            <a:r>
              <a:rPr lang="en-US" sz="1200" b="0" i="0" u="none" strike="noStrike" kern="1200" dirty="0" smtClean="0">
                <a:solidFill>
                  <a:schemeClr val="tx1"/>
                </a:solidFill>
                <a:effectLst/>
                <a:latin typeface="+mn-lt"/>
                <a:ea typeface="+mn-ea"/>
                <a:cs typeface="+mn-cs"/>
                <a:hlinkClick r:id="rId6" tooltip="Positive predictive value"/>
              </a:rPr>
              <a:t>positive predictive value</a:t>
            </a:r>
            <a:r>
              <a:rPr lang="en-US" sz="1200" b="0" i="0" kern="1200" dirty="0" smtClean="0">
                <a:solidFill>
                  <a:schemeClr val="tx1"/>
                </a:solidFill>
                <a:effectLst/>
                <a:latin typeface="+mn-lt"/>
                <a:ea typeface="+mn-ea"/>
                <a:cs typeface="+mn-cs"/>
              </a:rPr>
              <a:t>) is the fraction of relevant instances among the retrieved instances, while </a:t>
            </a:r>
            <a:r>
              <a:rPr lang="en-US" sz="1200" b="1" i="0" kern="1200" dirty="0" smtClean="0">
                <a:solidFill>
                  <a:schemeClr val="tx1"/>
                </a:solidFill>
                <a:effectLst/>
                <a:latin typeface="+mn-lt"/>
                <a:ea typeface="+mn-ea"/>
                <a:cs typeface="+mn-cs"/>
              </a:rPr>
              <a:t>recall</a:t>
            </a:r>
            <a:r>
              <a:rPr lang="en-US" sz="1200" b="0" i="0" kern="1200" dirty="0" smtClean="0">
                <a:solidFill>
                  <a:schemeClr val="tx1"/>
                </a:solidFill>
                <a:effectLst/>
                <a:latin typeface="+mn-lt"/>
                <a:ea typeface="+mn-ea"/>
                <a:cs typeface="+mn-cs"/>
              </a:rPr>
              <a:t> (also known as </a:t>
            </a:r>
            <a:r>
              <a:rPr lang="en-US" sz="1200" b="0" i="0" u="none" strike="noStrike" kern="1200" dirty="0" smtClean="0">
                <a:solidFill>
                  <a:schemeClr val="tx1"/>
                </a:solidFill>
                <a:effectLst/>
                <a:latin typeface="+mn-lt"/>
                <a:ea typeface="+mn-ea"/>
                <a:cs typeface="+mn-cs"/>
                <a:hlinkClick r:id="rId7" tooltip="Sensitivity and specificity"/>
              </a:rPr>
              <a:t>sensitivity</a:t>
            </a:r>
            <a:r>
              <a:rPr lang="en-US" sz="1200" b="0" i="0" kern="1200" dirty="0" smtClean="0">
                <a:solidFill>
                  <a:schemeClr val="tx1"/>
                </a:solidFill>
                <a:effectLst/>
                <a:latin typeface="+mn-lt"/>
                <a:ea typeface="+mn-ea"/>
                <a:cs typeface="+mn-cs"/>
              </a:rPr>
              <a:t>) is the fraction of relevant instances that have been retrieved over the total amount of relevant instances. </a:t>
            </a:r>
            <a:r>
              <a:rPr lang="en-US" sz="1200" b="0" i="0" kern="1200" smtClean="0">
                <a:solidFill>
                  <a:schemeClr val="tx1"/>
                </a:solidFill>
                <a:effectLst/>
                <a:latin typeface="+mn-lt"/>
                <a:ea typeface="+mn-ea"/>
                <a:cs typeface="+mn-cs"/>
              </a:rPr>
              <a:t>Both precision and recall are therefore based on an understanding and measure of </a:t>
            </a:r>
            <a:r>
              <a:rPr lang="en-US" sz="1200" b="0" i="0" u="none" strike="noStrike" kern="1200" smtClean="0">
                <a:solidFill>
                  <a:schemeClr val="tx1"/>
                </a:solidFill>
                <a:effectLst/>
                <a:latin typeface="+mn-lt"/>
                <a:ea typeface="+mn-ea"/>
                <a:cs typeface="+mn-cs"/>
                <a:hlinkClick r:id="rId8" tooltip="Relevance"/>
              </a:rPr>
              <a:t>relevance</a:t>
            </a:r>
            <a:r>
              <a:rPr lang="en-US" sz="1200" b="0" i="0" kern="1200" smtClean="0">
                <a:solidFill>
                  <a:schemeClr val="tx1"/>
                </a:solidFill>
                <a:effectLst/>
                <a:latin typeface="+mn-lt"/>
                <a:ea typeface="+mn-ea"/>
                <a:cs typeface="+mn-cs"/>
              </a:rPr>
              <a:t>.</a:t>
            </a:r>
            <a:endParaRPr lang="en-US"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C5E726-3A5D-4AF9-B7C4-639F1AB7D11C}" type="slidenum">
              <a:rPr lang="en-US" smtClean="0"/>
              <a:t>39</a:t>
            </a:fld>
            <a:endParaRPr lang="en-US"/>
          </a:p>
        </p:txBody>
      </p:sp>
    </p:spTree>
    <p:extLst>
      <p:ext uri="{BB962C8B-B14F-4D97-AF65-F5344CB8AC3E}">
        <p14:creationId xmlns:p14="http://schemas.microsoft.com/office/powerpoint/2010/main" val="2253366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Fully observable vs. Partially observable: Complete state</a:t>
            </a:r>
            <a:r>
              <a:rPr lang="en-US" baseline="0" dirty="0" smtClean="0"/>
              <a:t> of environment is observable</a:t>
            </a:r>
            <a:endParaRPr lang="en-US" dirty="0" smtClean="0"/>
          </a:p>
          <a:p>
            <a:r>
              <a:rPr lang="en-US" dirty="0" smtClean="0"/>
              <a:t>Deterministic vs. stochastic: next state</a:t>
            </a:r>
            <a:r>
              <a:rPr lang="en-US" baseline="0" dirty="0" smtClean="0"/>
              <a:t> is completely determined by the current action</a:t>
            </a:r>
            <a:endParaRPr lang="en-US" dirty="0" smtClean="0"/>
          </a:p>
          <a:p>
            <a:r>
              <a:rPr lang="en-US" dirty="0" smtClean="0"/>
              <a:t>Episodic vs. Sequential: Agents experience</a:t>
            </a:r>
            <a:r>
              <a:rPr lang="en-US" baseline="0" dirty="0" smtClean="0"/>
              <a:t> is divided into atomic episodes, agent perceives and performs single action based on only current state.</a:t>
            </a:r>
            <a:endParaRPr lang="en-US" dirty="0" smtClean="0"/>
          </a:p>
          <a:p>
            <a:r>
              <a:rPr lang="en-US" dirty="0" smtClean="0"/>
              <a:t>Static vs. Dynamic: If environment</a:t>
            </a:r>
            <a:r>
              <a:rPr lang="en-US" baseline="0" dirty="0" smtClean="0"/>
              <a:t> changes while agent is deliberating  (semi-dynamic when environment doesn’t change but score of agent changes with passage of time)</a:t>
            </a:r>
            <a:endParaRPr lang="en-US" dirty="0" smtClean="0"/>
          </a:p>
          <a:p>
            <a:r>
              <a:rPr lang="en-US" dirty="0" smtClean="0"/>
              <a:t>Discrete vs. Continuous</a:t>
            </a:r>
          </a:p>
          <a:p>
            <a:r>
              <a:rPr lang="en-US" dirty="0" smtClean="0"/>
              <a:t>Single vs. Multivalent</a:t>
            </a:r>
            <a:endParaRPr lang="en-US" dirty="0"/>
          </a:p>
        </p:txBody>
      </p:sp>
      <p:sp>
        <p:nvSpPr>
          <p:cNvPr id="4" name="Slide Number Placeholder 3"/>
          <p:cNvSpPr>
            <a:spLocks noGrp="1"/>
          </p:cNvSpPr>
          <p:nvPr>
            <p:ph type="sldNum" sz="quarter" idx="10"/>
          </p:nvPr>
        </p:nvSpPr>
        <p:spPr/>
        <p:txBody>
          <a:bodyPr/>
          <a:lstStyle/>
          <a:p>
            <a:fld id="{0B1C4F69-10A1-4F40-A73E-1D696D5B55A0}" type="slidenum">
              <a:rPr lang="en-US" smtClean="0"/>
              <a:t>42</a:t>
            </a:fld>
            <a:endParaRPr lang="en-US"/>
          </a:p>
        </p:txBody>
      </p:sp>
    </p:spTree>
    <p:extLst>
      <p:ext uri="{BB962C8B-B14F-4D97-AF65-F5344CB8AC3E}">
        <p14:creationId xmlns:p14="http://schemas.microsoft.com/office/powerpoint/2010/main" val="2519175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59D53E8-3D66-4143-9B82-4C1FBFF4DC8E}" type="datetimeFigureOut">
              <a:rPr lang="en-US" smtClean="0"/>
              <a:t>9/3/2018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568D0120-6F6E-4540-A736-733BCC04314C}" type="slidenum">
              <a:rPr lang="en-US" smtClean="0"/>
              <a:t>‹#›</a:t>
            </a:fld>
            <a:endParaRPr lang="en-US"/>
          </a:p>
        </p:txBody>
      </p:sp>
    </p:spTree>
    <p:extLst>
      <p:ext uri="{BB962C8B-B14F-4D97-AF65-F5344CB8AC3E}">
        <p14:creationId xmlns:p14="http://schemas.microsoft.com/office/powerpoint/2010/main" val="212468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9D53E8-3D66-4143-9B82-4C1FBFF4DC8E}"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D0120-6F6E-4540-A736-733BCC04314C}" type="slidenum">
              <a:rPr lang="en-US" smtClean="0"/>
              <a:t>‹#›</a:t>
            </a:fld>
            <a:endParaRPr lang="en-US"/>
          </a:p>
        </p:txBody>
      </p:sp>
    </p:spTree>
    <p:extLst>
      <p:ext uri="{BB962C8B-B14F-4D97-AF65-F5344CB8AC3E}">
        <p14:creationId xmlns:p14="http://schemas.microsoft.com/office/powerpoint/2010/main" val="252759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9D53E8-3D66-4143-9B82-4C1FBFF4DC8E}"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D0120-6F6E-4540-A736-733BCC04314C}" type="slidenum">
              <a:rPr lang="en-US" smtClean="0"/>
              <a:t>‹#›</a:t>
            </a:fld>
            <a:endParaRPr lang="en-US"/>
          </a:p>
        </p:txBody>
      </p:sp>
    </p:spTree>
    <p:extLst>
      <p:ext uri="{BB962C8B-B14F-4D97-AF65-F5344CB8AC3E}">
        <p14:creationId xmlns:p14="http://schemas.microsoft.com/office/powerpoint/2010/main" val="2018495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0"/>
            <a:ext cx="109728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9600" y="3924300"/>
            <a:ext cx="109728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smtClean="0"/>
            </a:lvl1pPr>
          </a:lstStyle>
          <a:p>
            <a:pPr>
              <a:defRPr/>
            </a:pPr>
            <a:fld id="{6561B207-BF42-4DAB-A939-D15096C6F8BF}" type="slidenum">
              <a:rPr lang="en-US" altLang="en-US"/>
              <a:pPr>
                <a:defRPr/>
              </a:pPr>
              <a:t>‹#›</a:t>
            </a:fld>
            <a:endParaRPr lang="en-US" altLang="en-US"/>
          </a:p>
        </p:txBody>
      </p:sp>
    </p:spTree>
    <p:extLst>
      <p:ext uri="{BB962C8B-B14F-4D97-AF65-F5344CB8AC3E}">
        <p14:creationId xmlns:p14="http://schemas.microsoft.com/office/powerpoint/2010/main" val="30517620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A32CEC1D-0177-4BA5-9005-2F2EFCA068BA}" type="slidenum">
              <a:rPr lang="en-US" altLang="en-US"/>
              <a:pPr>
                <a:defRPr/>
              </a:pPr>
              <a:t>‹#›</a:t>
            </a:fld>
            <a:endParaRPr lang="en-US" altLang="en-US"/>
          </a:p>
        </p:txBody>
      </p:sp>
      <p:sp>
        <p:nvSpPr>
          <p:cNvPr id="7" name="Rectangle 14"/>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36008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9D53E8-3D66-4143-9B82-4C1FBFF4DC8E}"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D0120-6F6E-4540-A736-733BCC04314C}" type="slidenum">
              <a:rPr lang="en-US" smtClean="0"/>
              <a:t>‹#›</a:t>
            </a:fld>
            <a:endParaRPr lang="en-US"/>
          </a:p>
        </p:txBody>
      </p:sp>
    </p:spTree>
    <p:extLst>
      <p:ext uri="{BB962C8B-B14F-4D97-AF65-F5344CB8AC3E}">
        <p14:creationId xmlns:p14="http://schemas.microsoft.com/office/powerpoint/2010/main" val="2793952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9D53E8-3D66-4143-9B82-4C1FBFF4DC8E}"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D0120-6F6E-4540-A736-733BCC04314C}" type="slidenum">
              <a:rPr lang="en-US" smtClean="0"/>
              <a:t>‹#›</a:t>
            </a:fld>
            <a:endParaRPr lang="en-US"/>
          </a:p>
        </p:txBody>
      </p:sp>
    </p:spTree>
    <p:extLst>
      <p:ext uri="{BB962C8B-B14F-4D97-AF65-F5344CB8AC3E}">
        <p14:creationId xmlns:p14="http://schemas.microsoft.com/office/powerpoint/2010/main" val="428249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59D53E8-3D66-4143-9B82-4C1FBFF4DC8E}" type="datetimeFigureOut">
              <a:rPr lang="en-US" smtClean="0"/>
              <a:t>9/3/2018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8D0120-6F6E-4540-A736-733BCC04314C}" type="slidenum">
              <a:rPr lang="en-US" smtClean="0"/>
              <a:t>‹#›</a:t>
            </a:fld>
            <a:endParaRPr lang="en-US"/>
          </a:p>
        </p:txBody>
      </p:sp>
    </p:spTree>
    <p:extLst>
      <p:ext uri="{BB962C8B-B14F-4D97-AF65-F5344CB8AC3E}">
        <p14:creationId xmlns:p14="http://schemas.microsoft.com/office/powerpoint/2010/main" val="3536063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59D53E8-3D66-4143-9B82-4C1FBFF4DC8E}" type="datetimeFigureOut">
              <a:rPr lang="en-US" smtClean="0"/>
              <a:t>9/3/2018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8D0120-6F6E-4540-A736-733BCC04314C}" type="slidenum">
              <a:rPr lang="en-US" smtClean="0"/>
              <a:t>‹#›</a:t>
            </a:fld>
            <a:endParaRPr lang="en-US"/>
          </a:p>
        </p:txBody>
      </p:sp>
    </p:spTree>
    <p:extLst>
      <p:ext uri="{BB962C8B-B14F-4D97-AF65-F5344CB8AC3E}">
        <p14:creationId xmlns:p14="http://schemas.microsoft.com/office/powerpoint/2010/main" val="817622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59D53E8-3D66-4143-9B82-4C1FBFF4DC8E}" type="datetimeFigureOut">
              <a:rPr lang="en-US" smtClean="0"/>
              <a:t>9/3/2018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8D0120-6F6E-4540-A736-733BCC04314C}" type="slidenum">
              <a:rPr lang="en-US" smtClean="0"/>
              <a:t>‹#›</a:t>
            </a:fld>
            <a:endParaRPr lang="en-US"/>
          </a:p>
        </p:txBody>
      </p:sp>
    </p:spTree>
    <p:extLst>
      <p:ext uri="{BB962C8B-B14F-4D97-AF65-F5344CB8AC3E}">
        <p14:creationId xmlns:p14="http://schemas.microsoft.com/office/powerpoint/2010/main" val="2553247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9D53E8-3D66-4143-9B82-4C1FBFF4DC8E}" type="datetimeFigureOut">
              <a:rPr lang="en-US" smtClean="0"/>
              <a:t>9/3/2018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8D0120-6F6E-4540-A736-733BCC04314C}" type="slidenum">
              <a:rPr lang="en-US" smtClean="0"/>
              <a:t>‹#›</a:t>
            </a:fld>
            <a:endParaRPr lang="en-US"/>
          </a:p>
        </p:txBody>
      </p:sp>
    </p:spTree>
    <p:extLst>
      <p:ext uri="{BB962C8B-B14F-4D97-AF65-F5344CB8AC3E}">
        <p14:creationId xmlns:p14="http://schemas.microsoft.com/office/powerpoint/2010/main" val="2260742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D59D53E8-3D66-4143-9B82-4C1FBFF4DC8E}" type="datetimeFigureOut">
              <a:rPr lang="en-US" smtClean="0"/>
              <a:t>9/3/2018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68D0120-6F6E-4540-A736-733BCC04314C}" type="slidenum">
              <a:rPr lang="en-US" smtClean="0"/>
              <a:t>‹#›</a:t>
            </a:fld>
            <a:endParaRPr lang="en-US"/>
          </a:p>
        </p:txBody>
      </p:sp>
    </p:spTree>
    <p:extLst>
      <p:ext uri="{BB962C8B-B14F-4D97-AF65-F5344CB8AC3E}">
        <p14:creationId xmlns:p14="http://schemas.microsoft.com/office/powerpoint/2010/main" val="1439731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59D53E8-3D66-4143-9B82-4C1FBFF4DC8E}" type="datetimeFigureOut">
              <a:rPr lang="en-US" smtClean="0"/>
              <a:t>9/3/2018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568D0120-6F6E-4540-A736-733BCC04314C}" type="slidenum">
              <a:rPr lang="en-US" smtClean="0"/>
              <a:t>‹#›</a:t>
            </a:fld>
            <a:endParaRPr lang="en-US"/>
          </a:p>
        </p:txBody>
      </p:sp>
    </p:spTree>
    <p:extLst>
      <p:ext uri="{BB962C8B-B14F-4D97-AF65-F5344CB8AC3E}">
        <p14:creationId xmlns:p14="http://schemas.microsoft.com/office/powerpoint/2010/main" val="65726516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59D53E8-3D66-4143-9B82-4C1FBFF4DC8E}" type="datetimeFigureOut">
              <a:rPr lang="en-US" smtClean="0"/>
              <a:t>9/3/2018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568D0120-6F6E-4540-A736-733BCC04314C}" type="slidenum">
              <a:rPr lang="en-US" smtClean="0"/>
              <a:t>‹#›</a:t>
            </a:fld>
            <a:endParaRPr lang="en-US"/>
          </a:p>
        </p:txBody>
      </p:sp>
    </p:spTree>
    <p:extLst>
      <p:ext uri="{BB962C8B-B14F-4D97-AF65-F5344CB8AC3E}">
        <p14:creationId xmlns:p14="http://schemas.microsoft.com/office/powerpoint/2010/main" val="2623987780"/>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kashif.zafar@nu.edu.p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7104" y="887104"/>
            <a:ext cx="10426890" cy="2622859"/>
          </a:xfrm>
        </p:spPr>
        <p:txBody>
          <a:bodyPr>
            <a:normAutofit fontScale="90000"/>
          </a:bodyPr>
          <a:lstStyle/>
          <a:p>
            <a:r>
              <a:rPr lang="en-US" dirty="0" smtClean="0"/>
              <a:t>CS 401</a:t>
            </a:r>
            <a:br>
              <a:rPr lang="en-US" dirty="0" smtClean="0"/>
            </a:br>
            <a:r>
              <a:rPr lang="en-US" dirty="0" smtClean="0"/>
              <a:t>Introduction to </a:t>
            </a:r>
            <a:br>
              <a:rPr lang="en-US" dirty="0" smtClean="0"/>
            </a:br>
            <a:r>
              <a:rPr lang="en-US" dirty="0" smtClean="0"/>
              <a:t>Artificial Intelligence </a:t>
            </a:r>
            <a:endParaRPr lang="en-US" dirty="0"/>
          </a:p>
        </p:txBody>
      </p:sp>
      <p:sp>
        <p:nvSpPr>
          <p:cNvPr id="3" name="Subtitle 2"/>
          <p:cNvSpPr>
            <a:spLocks noGrp="1"/>
          </p:cNvSpPr>
          <p:nvPr>
            <p:ph type="subTitle" idx="1"/>
          </p:nvPr>
        </p:nvSpPr>
        <p:spPr>
          <a:xfrm>
            <a:off x="1524000" y="3602037"/>
            <a:ext cx="9144000" cy="2525807"/>
          </a:xfrm>
        </p:spPr>
        <p:txBody>
          <a:bodyPr>
            <a:normAutofit fontScale="62500" lnSpcReduction="20000"/>
          </a:bodyPr>
          <a:lstStyle/>
          <a:p>
            <a:r>
              <a:rPr lang="en-US" dirty="0" smtClean="0"/>
              <a:t>Fall 2018</a:t>
            </a:r>
          </a:p>
          <a:p>
            <a:endParaRPr lang="en-US" dirty="0" smtClean="0"/>
          </a:p>
          <a:p>
            <a:r>
              <a:rPr lang="en-US" dirty="0" smtClean="0"/>
              <a:t>Dr. </a:t>
            </a:r>
            <a:r>
              <a:rPr lang="en-US" dirty="0" err="1" smtClean="0"/>
              <a:t>Kashif</a:t>
            </a:r>
            <a:r>
              <a:rPr lang="en-US" dirty="0" smtClean="0"/>
              <a:t> Zafar</a:t>
            </a:r>
          </a:p>
          <a:p>
            <a:endParaRPr lang="en-US" dirty="0" smtClean="0"/>
          </a:p>
          <a:p>
            <a:endParaRPr lang="en-US" dirty="0" smtClean="0"/>
          </a:p>
          <a:p>
            <a:r>
              <a:rPr lang="en-US" dirty="0" smtClean="0"/>
              <a:t>George F. Luger: Chapter 1</a:t>
            </a:r>
          </a:p>
          <a:p>
            <a:r>
              <a:rPr lang="en-US" dirty="0" smtClean="0"/>
              <a:t>Russell &amp; </a:t>
            </a:r>
            <a:r>
              <a:rPr lang="en-US" dirty="0" err="1" smtClean="0"/>
              <a:t>Norvig</a:t>
            </a:r>
            <a:r>
              <a:rPr lang="en-US" dirty="0" smtClean="0"/>
              <a:t>: Chapter 1; Section 1.1, Chapter 2</a:t>
            </a:r>
          </a:p>
          <a:p>
            <a:endParaRPr lang="en-US" dirty="0"/>
          </a:p>
        </p:txBody>
      </p:sp>
    </p:spTree>
    <p:extLst>
      <p:ext uri="{BB962C8B-B14F-4D97-AF65-F5344CB8AC3E}">
        <p14:creationId xmlns:p14="http://schemas.microsoft.com/office/powerpoint/2010/main" val="695136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57224" y="499533"/>
            <a:ext cx="10772775" cy="1202658"/>
          </a:xfrm>
        </p:spPr>
        <p:txBody>
          <a:bodyPr/>
          <a:lstStyle/>
          <a:p>
            <a:pPr algn="just" eaLnBrk="1" hangingPunct="1"/>
            <a:r>
              <a:rPr lang="en-US" altLang="en-US" sz="2800" dirty="0">
                <a:solidFill>
                  <a:schemeClr val="hlink"/>
                </a:solidFill>
              </a:rPr>
              <a:t>If we accept the third definition then this has some important consequences: </a:t>
            </a:r>
          </a:p>
        </p:txBody>
      </p:sp>
      <p:sp>
        <p:nvSpPr>
          <p:cNvPr id="30723" name="Rectangle 3"/>
          <p:cNvSpPr>
            <a:spLocks noGrp="1" noChangeArrowheads="1"/>
          </p:cNvSpPr>
          <p:nvPr>
            <p:ph idx="1"/>
          </p:nvPr>
        </p:nvSpPr>
        <p:spPr>
          <a:xfrm>
            <a:off x="676656" y="1702192"/>
            <a:ext cx="10753725" cy="4543864"/>
          </a:xfrm>
        </p:spPr>
        <p:txBody>
          <a:bodyPr/>
          <a:lstStyle/>
          <a:p>
            <a:pPr marL="609600" indent="-609600" algn="just">
              <a:lnSpc>
                <a:spcPct val="90000"/>
              </a:lnSpc>
              <a:buFont typeface="Arial" charset="0"/>
              <a:buChar char="•"/>
              <a:defRPr/>
            </a:pPr>
            <a:r>
              <a:rPr lang="en-US" sz="2800" dirty="0"/>
              <a:t>Intelligent behavior can only be observed in the presence of an </a:t>
            </a:r>
            <a:r>
              <a:rPr lang="en-US" sz="2800" dirty="0">
                <a:solidFill>
                  <a:schemeClr val="tx2">
                    <a:lumMod val="60000"/>
                    <a:lumOff val="40000"/>
                  </a:schemeClr>
                </a:solidFill>
              </a:rPr>
              <a:t>environment</a:t>
            </a:r>
            <a:r>
              <a:rPr lang="en-US" sz="2800" dirty="0"/>
              <a:t>. </a:t>
            </a:r>
          </a:p>
          <a:p>
            <a:pPr marL="609600" indent="-609600" algn="just">
              <a:lnSpc>
                <a:spcPct val="90000"/>
              </a:lnSpc>
              <a:buFont typeface="Arial" charset="0"/>
              <a:buChar char="•"/>
              <a:defRPr/>
            </a:pPr>
            <a:r>
              <a:rPr lang="en-US" sz="2800" dirty="0"/>
              <a:t>To </a:t>
            </a:r>
            <a:r>
              <a:rPr lang="en-US" sz="2800" dirty="0">
                <a:solidFill>
                  <a:schemeClr val="tx2">
                    <a:lumMod val="60000"/>
                    <a:lumOff val="40000"/>
                  </a:schemeClr>
                </a:solidFill>
              </a:rPr>
              <a:t>measure</a:t>
            </a:r>
            <a:r>
              <a:rPr lang="en-US" sz="2800" dirty="0"/>
              <a:t> intelligence there must be </a:t>
            </a:r>
            <a:r>
              <a:rPr lang="en-US" sz="2800" dirty="0">
                <a:solidFill>
                  <a:schemeClr val="tx2">
                    <a:lumMod val="60000"/>
                    <a:lumOff val="40000"/>
                  </a:schemeClr>
                </a:solidFill>
              </a:rPr>
              <a:t>goals/objectives</a:t>
            </a:r>
            <a:r>
              <a:rPr lang="en-US" sz="2800" dirty="0"/>
              <a:t> and a scale to determine how well these are achieved. </a:t>
            </a:r>
          </a:p>
          <a:p>
            <a:pPr marL="609600" indent="-609600" algn="just">
              <a:lnSpc>
                <a:spcPct val="90000"/>
              </a:lnSpc>
              <a:buFont typeface="Arial" charset="0"/>
              <a:buChar char="•"/>
              <a:defRPr/>
            </a:pPr>
            <a:r>
              <a:rPr lang="en-US" sz="2800" dirty="0"/>
              <a:t>This definition clearly allows the possibility of intelligent machines. </a:t>
            </a:r>
          </a:p>
          <a:p>
            <a:pPr marL="609600" indent="-609600" algn="just">
              <a:lnSpc>
                <a:spcPct val="90000"/>
              </a:lnSpc>
              <a:buFont typeface="Arial" charset="0"/>
              <a:buChar char="•"/>
              <a:defRPr/>
            </a:pPr>
            <a:r>
              <a:rPr lang="en-US" sz="2800" dirty="0"/>
              <a:t>The ability to "express" intelligence depends on the "richness" of interaction with the environment, and on the achievement of the goals, as well as internal mechanisms</a:t>
            </a:r>
          </a:p>
        </p:txBody>
      </p:sp>
      <p:sp>
        <p:nvSpPr>
          <p:cNvPr id="14340" name="Slide Number Placeholder 5"/>
          <p:cNvSpPr>
            <a:spLocks noGrp="1"/>
          </p:cNvSpPr>
          <p:nvPr>
            <p:ph type="sldNum" sz="quarter" idx="12"/>
          </p:nvPr>
        </p:nvSpPr>
        <p:spPr bwMode="auto">
          <a:xfrm>
            <a:off x="8763926" y="5862344"/>
            <a:ext cx="2926080" cy="139703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7AFAFB1-2ED5-4B76-9248-D8F969CA481A}" type="slidenum">
              <a:rPr lang="en-US" altLang="en-US" sz="1200">
                <a:solidFill>
                  <a:srgbClr val="898989"/>
                </a:solidFill>
                <a:latin typeface="Garamond" panose="02020404030301010803" pitchFamily="18" charset="0"/>
              </a:rPr>
              <a:pPr>
                <a:spcBef>
                  <a:spcPct val="0"/>
                </a:spcBef>
                <a:buFontTx/>
                <a:buNone/>
              </a:pPr>
              <a:t>10</a:t>
            </a:fld>
            <a:endParaRPr lang="en-US" altLang="en-US" sz="1200">
              <a:solidFill>
                <a:srgbClr val="898989"/>
              </a:solidFill>
              <a:latin typeface="Garamond" panose="02020404030301010803"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0722"/>
                                        </p:tgtEl>
                                        <p:attrNameLst>
                                          <p:attrName>style.visibility</p:attrName>
                                        </p:attrNameLst>
                                      </p:cBhvr>
                                      <p:to>
                                        <p:strVal val="visible"/>
                                      </p:to>
                                    </p:set>
                                    <p:anim calcmode="lin" valueType="num">
                                      <p:cBhvr>
                                        <p:cTn id="7" dur="500" fill="hold"/>
                                        <p:tgtEl>
                                          <p:spTgt spid="3072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0722"/>
                                        </p:tgtEl>
                                        <p:attrNameLst>
                                          <p:attrName>ppt_y</p:attrName>
                                        </p:attrNameLst>
                                      </p:cBhvr>
                                      <p:tavLst>
                                        <p:tav tm="0">
                                          <p:val>
                                            <p:strVal val="#ppt_y"/>
                                          </p:val>
                                        </p:tav>
                                        <p:tav tm="100000">
                                          <p:val>
                                            <p:strVal val="#ppt_y"/>
                                          </p:val>
                                        </p:tav>
                                      </p:tavLst>
                                    </p:anim>
                                    <p:anim calcmode="lin" valueType="num">
                                      <p:cBhvr>
                                        <p:cTn id="9" dur="500" fill="hold"/>
                                        <p:tgtEl>
                                          <p:spTgt spid="3072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072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072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0723">
                                            <p:txEl>
                                              <p:pRg st="0" end="0"/>
                                            </p:txEl>
                                          </p:spTgt>
                                        </p:tgtEl>
                                        <p:attrNameLst>
                                          <p:attrName>style.visibility</p:attrName>
                                        </p:attrNameLst>
                                      </p:cBhvr>
                                      <p:to>
                                        <p:strVal val="visible"/>
                                      </p:to>
                                    </p:set>
                                    <p:animEffect transition="in" filter="fade">
                                      <p:cBhvr>
                                        <p:cTn id="16" dur="500"/>
                                        <p:tgtEl>
                                          <p:spTgt spid="30723">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0723">
                                            <p:txEl>
                                              <p:pRg st="1" end="1"/>
                                            </p:txEl>
                                          </p:spTgt>
                                        </p:tgtEl>
                                        <p:attrNameLst>
                                          <p:attrName>style.visibility</p:attrName>
                                        </p:attrNameLst>
                                      </p:cBhvr>
                                      <p:to>
                                        <p:strVal val="visible"/>
                                      </p:to>
                                    </p:set>
                                    <p:animEffect transition="in" filter="fade">
                                      <p:cBhvr>
                                        <p:cTn id="21" dur="500"/>
                                        <p:tgtEl>
                                          <p:spTgt spid="30723">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0723">
                                            <p:txEl>
                                              <p:pRg st="2" end="2"/>
                                            </p:txEl>
                                          </p:spTgt>
                                        </p:tgtEl>
                                        <p:attrNameLst>
                                          <p:attrName>style.visibility</p:attrName>
                                        </p:attrNameLst>
                                      </p:cBhvr>
                                      <p:to>
                                        <p:strVal val="visible"/>
                                      </p:to>
                                    </p:set>
                                    <p:animEffect transition="in" filter="fade">
                                      <p:cBhvr>
                                        <p:cTn id="26" dur="500"/>
                                        <p:tgtEl>
                                          <p:spTgt spid="30723">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0723">
                                            <p:txEl>
                                              <p:pRg st="3" end="3"/>
                                            </p:txEl>
                                          </p:spTgt>
                                        </p:tgtEl>
                                        <p:attrNameLst>
                                          <p:attrName>style.visibility</p:attrName>
                                        </p:attrNameLst>
                                      </p:cBhvr>
                                      <p:to>
                                        <p:strVal val="visible"/>
                                      </p:to>
                                    </p:set>
                                    <p:animEffect transition="in" filter="fade">
                                      <p:cBhvr>
                                        <p:cTn id="31" dur="500"/>
                                        <p:tgtEl>
                                          <p:spTgt spid="30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P spid="3072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1420837" y="381000"/>
            <a:ext cx="7990449" cy="641350"/>
          </a:xfrm>
          <a:prstGeom prst="rect">
            <a:avLst/>
          </a:prstGeom>
          <a:noFill/>
          <a:ln w="9525">
            <a:noFill/>
            <a:miter lim="800000"/>
            <a:headEnd/>
            <a:tailEnd/>
          </a:ln>
          <a:effectLst/>
        </p:spPr>
        <p:txBody>
          <a:bodyPr wrap="square">
            <a:spAutoFit/>
          </a:bodyPr>
          <a:lstStyle/>
          <a:p>
            <a:pPr eaLnBrk="1" hangingPunct="1">
              <a:defRPr/>
            </a:pPr>
            <a:r>
              <a:rPr lang="en-US" sz="3600" b="1" dirty="0">
                <a:solidFill>
                  <a:schemeClr val="hlink"/>
                </a:solidFill>
                <a:effectLst>
                  <a:outerShdw blurRad="38100" dist="38100" dir="2700000" algn="tl">
                    <a:srgbClr val="000000"/>
                  </a:outerShdw>
                </a:effectLst>
              </a:rPr>
              <a:t>Another Definition</a:t>
            </a:r>
          </a:p>
        </p:txBody>
      </p:sp>
      <p:sp>
        <p:nvSpPr>
          <p:cNvPr id="23555" name="Text Box 3"/>
          <p:cNvSpPr txBox="1">
            <a:spLocks noChangeArrowheads="1"/>
          </p:cNvSpPr>
          <p:nvPr/>
        </p:nvSpPr>
        <p:spPr bwMode="auto">
          <a:xfrm>
            <a:off x="1097281" y="1628580"/>
            <a:ext cx="9678572"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2400" b="1" dirty="0">
                <a:latin typeface="Times New Roman" panose="02020603050405020304" pitchFamily="18" charset="0"/>
              </a:rPr>
              <a:t> </a:t>
            </a:r>
            <a:r>
              <a:rPr lang="en-US" altLang="en-US" sz="2400" b="1" i="1" dirty="0">
                <a:latin typeface="Times New Roman" panose="02020603050405020304" pitchFamily="18" charset="0"/>
              </a:rPr>
              <a:t>Artificial Intelligence may be defined as the branch of </a:t>
            </a:r>
          </a:p>
          <a:p>
            <a:pPr eaLnBrk="1" hangingPunct="1">
              <a:spcBef>
                <a:spcPct val="0"/>
              </a:spcBef>
              <a:buFontTx/>
              <a:buNone/>
            </a:pPr>
            <a:r>
              <a:rPr lang="en-US" altLang="en-US" sz="2400" b="1" i="1" dirty="0">
                <a:latin typeface="Times New Roman" panose="02020603050405020304" pitchFamily="18" charset="0"/>
              </a:rPr>
              <a:t>	computer science that is concerned with the </a:t>
            </a:r>
          </a:p>
          <a:p>
            <a:pPr eaLnBrk="1" hangingPunct="1">
              <a:spcBef>
                <a:spcPct val="0"/>
              </a:spcBef>
              <a:buFontTx/>
              <a:buNone/>
            </a:pPr>
            <a:r>
              <a:rPr lang="en-US" altLang="en-US" sz="2400" b="1" i="1" dirty="0">
                <a:latin typeface="Times New Roman" panose="02020603050405020304" pitchFamily="18" charset="0"/>
              </a:rPr>
              <a:t>	automation of intelligent behavior</a:t>
            </a:r>
          </a:p>
          <a:p>
            <a:pPr eaLnBrk="1" hangingPunct="1">
              <a:spcBef>
                <a:spcPct val="0"/>
              </a:spcBef>
              <a:buFontTx/>
              <a:buNone/>
            </a:pPr>
            <a:endParaRPr lang="en-US" altLang="en-US" sz="2400" i="1" dirty="0">
              <a:latin typeface="Times New Roman" panose="02020603050405020304" pitchFamily="18" charset="0"/>
            </a:endParaRPr>
          </a:p>
          <a:p>
            <a:pPr eaLnBrk="1" hangingPunct="1">
              <a:spcBef>
                <a:spcPct val="0"/>
              </a:spcBef>
              <a:buFontTx/>
              <a:buChar char="•"/>
            </a:pPr>
            <a:r>
              <a:rPr lang="en-US" altLang="en-US" sz="2400" dirty="0">
                <a:latin typeface="Times New Roman" panose="02020603050405020304" pitchFamily="18" charset="0"/>
              </a:rPr>
              <a:t> An exact definition of intelligence is not easy to formulate</a:t>
            </a:r>
          </a:p>
          <a:p>
            <a:pPr eaLnBrk="1" hangingPunct="1">
              <a:spcBef>
                <a:spcPct val="0"/>
              </a:spcBef>
              <a:buFontTx/>
              <a:buNone/>
            </a:pPr>
            <a:endParaRPr lang="en-US" altLang="en-US" sz="2400" dirty="0">
              <a:latin typeface="Times New Roman" panose="02020603050405020304" pitchFamily="18" charset="0"/>
            </a:endParaRPr>
          </a:p>
          <a:p>
            <a:pPr eaLnBrk="1" hangingPunct="1">
              <a:spcBef>
                <a:spcPct val="0"/>
              </a:spcBef>
              <a:buFontTx/>
              <a:buChar char="•"/>
            </a:pPr>
            <a:r>
              <a:rPr lang="en-US" altLang="en-US" sz="2400" dirty="0">
                <a:latin typeface="Times New Roman" panose="02020603050405020304" pitchFamily="18" charset="0"/>
              </a:rPr>
              <a:t> However, there are some general abilities which are </a:t>
            </a:r>
          </a:p>
          <a:p>
            <a:pPr eaLnBrk="1" hangingPunct="1">
              <a:spcBef>
                <a:spcPct val="0"/>
              </a:spcBef>
              <a:buFontTx/>
              <a:buNone/>
            </a:pPr>
            <a:r>
              <a:rPr lang="en-US" altLang="en-US" sz="2400" dirty="0">
                <a:latin typeface="Times New Roman" panose="02020603050405020304" pitchFamily="18" charset="0"/>
              </a:rPr>
              <a:t>	universally considered as intelligent </a:t>
            </a:r>
          </a:p>
        </p:txBody>
      </p:sp>
      <p:sp>
        <p:nvSpPr>
          <p:cNvPr id="2355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4D95901-090A-46CB-80CD-37366F5DA01F}" type="slidenum">
              <a:rPr lang="en-US" altLang="en-US" sz="1200">
                <a:solidFill>
                  <a:srgbClr val="898989"/>
                </a:solidFill>
                <a:latin typeface="Garamond" panose="02020404030301010803" pitchFamily="18" charset="0"/>
              </a:rPr>
              <a:pPr>
                <a:spcBef>
                  <a:spcPct val="0"/>
                </a:spcBef>
                <a:buFontTx/>
                <a:buNone/>
              </a:pPr>
              <a:t>11</a:t>
            </a:fld>
            <a:endParaRPr lang="en-US" altLang="en-US" sz="1200">
              <a:solidFill>
                <a:srgbClr val="898989"/>
              </a:solidFill>
              <a:latin typeface="Garamond" panose="02020404030301010803" pitchFamily="18"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1981200" y="381000"/>
            <a:ext cx="8077200" cy="641350"/>
          </a:xfrm>
          <a:prstGeom prst="rect">
            <a:avLst/>
          </a:prstGeom>
          <a:noFill/>
          <a:ln w="9525">
            <a:noFill/>
            <a:miter lim="800000"/>
            <a:headEnd/>
            <a:tailEnd/>
          </a:ln>
          <a:effectLst/>
        </p:spPr>
        <p:txBody>
          <a:bodyPr>
            <a:spAutoFit/>
          </a:bodyPr>
          <a:lstStyle/>
          <a:p>
            <a:pPr algn="ctr" eaLnBrk="1" hangingPunct="1">
              <a:defRPr/>
            </a:pPr>
            <a:r>
              <a:rPr lang="en-US" sz="3600" b="1">
                <a:solidFill>
                  <a:schemeClr val="hlink"/>
                </a:solidFill>
                <a:effectLst>
                  <a:outerShdw blurRad="38100" dist="38100" dir="2700000" algn="tl">
                    <a:srgbClr val="000000"/>
                  </a:outerShdw>
                </a:effectLst>
              </a:rPr>
              <a:t>Another Perspective of Intelligence</a:t>
            </a:r>
          </a:p>
        </p:txBody>
      </p:sp>
      <p:sp>
        <p:nvSpPr>
          <p:cNvPr id="25603" name="Text Box 3"/>
          <p:cNvSpPr txBox="1">
            <a:spLocks noChangeArrowheads="1"/>
          </p:cNvSpPr>
          <p:nvPr/>
        </p:nvSpPr>
        <p:spPr bwMode="auto">
          <a:xfrm>
            <a:off x="1905000" y="1108076"/>
            <a:ext cx="85344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latin typeface="Times New Roman" panose="02020603050405020304" pitchFamily="18" charset="0"/>
              </a:rPr>
              <a:t>According to Douglas Hofstadter these are: </a:t>
            </a:r>
          </a:p>
          <a:p>
            <a:pPr eaLnBrk="1" hangingPunct="1">
              <a:spcBef>
                <a:spcPct val="0"/>
              </a:spcBef>
              <a:buFontTx/>
              <a:buNone/>
            </a:pPr>
            <a:r>
              <a:rPr lang="en-US" altLang="en-US" sz="2400" b="1" dirty="0">
                <a:latin typeface="Times New Roman" panose="02020603050405020304" pitchFamily="18" charset="0"/>
              </a:rPr>
              <a:t>	</a:t>
            </a:r>
          </a:p>
          <a:p>
            <a:pPr eaLnBrk="1" hangingPunct="1">
              <a:spcBef>
                <a:spcPct val="0"/>
              </a:spcBef>
              <a:buFontTx/>
              <a:buNone/>
            </a:pPr>
            <a:r>
              <a:rPr lang="en-US" altLang="en-US" sz="2400" b="1" dirty="0">
                <a:latin typeface="Times New Roman" panose="02020603050405020304" pitchFamily="18" charset="0"/>
              </a:rPr>
              <a:t>- </a:t>
            </a:r>
            <a:r>
              <a:rPr lang="en-US" altLang="en-US" sz="2400" b="1" i="1" dirty="0">
                <a:latin typeface="Times New Roman" panose="02020603050405020304" pitchFamily="18" charset="0"/>
              </a:rPr>
              <a:t>To respond to situations  flexibly</a:t>
            </a:r>
          </a:p>
          <a:p>
            <a:pPr eaLnBrk="1" hangingPunct="1">
              <a:spcBef>
                <a:spcPct val="0"/>
              </a:spcBef>
              <a:buFontTx/>
              <a:buNone/>
            </a:pPr>
            <a:r>
              <a:rPr lang="en-US" altLang="en-US" sz="2400" b="1" dirty="0">
                <a:latin typeface="Times New Roman" panose="02020603050405020304" pitchFamily="18" charset="0"/>
              </a:rPr>
              <a:t>	</a:t>
            </a:r>
            <a:r>
              <a:rPr lang="en-US" altLang="en-US" sz="2400" dirty="0">
                <a:latin typeface="Times New Roman" panose="02020603050405020304" pitchFamily="18" charset="0"/>
              </a:rPr>
              <a:t>If the same response is exhibited each time, the behavior 	is called mechanical. </a:t>
            </a:r>
          </a:p>
          <a:p>
            <a:pPr eaLnBrk="1" hangingPunct="1">
              <a:spcBef>
                <a:spcPct val="0"/>
              </a:spcBef>
              <a:buFontTx/>
              <a:buNone/>
            </a:pPr>
            <a:r>
              <a:rPr lang="en-US" altLang="en-US" sz="2400" dirty="0">
                <a:latin typeface="Times New Roman" panose="02020603050405020304" pitchFamily="18" charset="0"/>
              </a:rPr>
              <a:t>	To survive in changing environments, one need to exhibit 	innovative behavior. </a:t>
            </a:r>
          </a:p>
          <a:p>
            <a:pPr eaLnBrk="1" hangingPunct="1">
              <a:spcBef>
                <a:spcPct val="0"/>
              </a:spcBef>
              <a:buFontTx/>
              <a:buNone/>
            </a:pPr>
            <a:endParaRPr lang="en-US" altLang="en-US" sz="2400" b="1" dirty="0">
              <a:latin typeface="Times New Roman" panose="02020603050405020304" pitchFamily="18" charset="0"/>
            </a:endParaRPr>
          </a:p>
          <a:p>
            <a:pPr eaLnBrk="1" hangingPunct="1">
              <a:spcBef>
                <a:spcPct val="0"/>
              </a:spcBef>
              <a:buFontTx/>
              <a:buNone/>
            </a:pPr>
            <a:r>
              <a:rPr lang="en-US" altLang="en-US" sz="2400" b="1" dirty="0">
                <a:latin typeface="Times New Roman" panose="02020603050405020304" pitchFamily="18" charset="0"/>
              </a:rPr>
              <a:t>- </a:t>
            </a:r>
            <a:r>
              <a:rPr lang="en-US" altLang="en-US" sz="2400" b="1" i="1" dirty="0">
                <a:latin typeface="Times New Roman" panose="02020603050405020304" pitchFamily="18" charset="0"/>
              </a:rPr>
              <a:t>To make sense out of ambiguous or contradictory messages</a:t>
            </a:r>
          </a:p>
          <a:p>
            <a:pPr eaLnBrk="1" hangingPunct="1">
              <a:spcBef>
                <a:spcPct val="0"/>
              </a:spcBef>
              <a:buFontTx/>
              <a:buNone/>
            </a:pPr>
            <a:r>
              <a:rPr lang="en-US" altLang="en-US" sz="2400" b="1" dirty="0">
                <a:latin typeface="Times New Roman" panose="02020603050405020304" pitchFamily="18" charset="0"/>
              </a:rPr>
              <a:t>	</a:t>
            </a:r>
            <a:r>
              <a:rPr lang="en-GB" altLang="en-US" sz="2400" dirty="0">
                <a:latin typeface="Times New Roman" panose="02020603050405020304" pitchFamily="18" charset="0"/>
                <a:cs typeface="Times New Roman" panose="02020603050405020304" pitchFamily="18" charset="0"/>
              </a:rPr>
              <a:t>We understand such messages because our knowledge 	and experience allows us to place them in context. </a:t>
            </a:r>
          </a:p>
          <a:p>
            <a:pPr eaLnBrk="1" hangingPunct="1">
              <a:spcBef>
                <a:spcPct val="0"/>
              </a:spcBef>
              <a:buFontTx/>
              <a:buNone/>
            </a:pPr>
            <a:r>
              <a:rPr lang="en-GB" altLang="en-US" sz="2400" dirty="0">
                <a:latin typeface="Times New Roman" panose="02020603050405020304" pitchFamily="18" charset="0"/>
                <a:cs typeface="Times New Roman" panose="02020603050405020304" pitchFamily="18" charset="0"/>
              </a:rPr>
              <a:t>	(e.g. time flies like an arrow)</a:t>
            </a:r>
            <a:endParaRPr lang="en-US" altLang="en-US" sz="2400" dirty="0">
              <a:latin typeface="Times New Roman" panose="02020603050405020304" pitchFamily="18" charset="0"/>
            </a:endParaRPr>
          </a:p>
        </p:txBody>
      </p:sp>
      <p:sp>
        <p:nvSpPr>
          <p:cNvPr id="2560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895968C-68C8-4EDF-9504-C41F6A103438}" type="slidenum">
              <a:rPr lang="en-US" altLang="en-US" sz="1200">
                <a:solidFill>
                  <a:srgbClr val="898989"/>
                </a:solidFill>
                <a:latin typeface="Garamond" panose="02020404030301010803" pitchFamily="18" charset="0"/>
              </a:rPr>
              <a:pPr>
                <a:spcBef>
                  <a:spcPct val="0"/>
                </a:spcBef>
                <a:buFontTx/>
                <a:buNone/>
              </a:pPr>
              <a:t>12</a:t>
            </a:fld>
            <a:endParaRPr lang="en-US" altLang="en-US" sz="1200">
              <a:solidFill>
                <a:srgbClr val="898989"/>
              </a:solidFill>
              <a:latin typeface="Garamond" panose="02020404030301010803" pitchFamily="18"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3"/>
          <p:cNvSpPr txBox="1">
            <a:spLocks noChangeArrowheads="1"/>
          </p:cNvSpPr>
          <p:nvPr/>
        </p:nvSpPr>
        <p:spPr bwMode="auto">
          <a:xfrm>
            <a:off x="2057401" y="1143001"/>
            <a:ext cx="7749814"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2400" b="1" i="1" dirty="0">
                <a:latin typeface="Times New Roman" panose="02020603050405020304" pitchFamily="18" charset="0"/>
              </a:rPr>
              <a:t> To recognize the relative importance of different elements</a:t>
            </a:r>
          </a:p>
          <a:p>
            <a:pPr eaLnBrk="1" hangingPunct="1">
              <a:spcBef>
                <a:spcPct val="0"/>
              </a:spcBef>
              <a:buFontTx/>
              <a:buNone/>
            </a:pPr>
            <a:r>
              <a:rPr lang="en-US" altLang="en-US" sz="2400" b="1" i="1" dirty="0">
                <a:latin typeface="Times New Roman" panose="02020603050405020304" pitchFamily="18" charset="0"/>
              </a:rPr>
              <a:t>	of a situation</a:t>
            </a:r>
          </a:p>
          <a:p>
            <a:pPr eaLnBrk="1" hangingPunct="1">
              <a:spcBef>
                <a:spcPct val="0"/>
              </a:spcBef>
              <a:buFontTx/>
              <a:buNone/>
            </a:pPr>
            <a:r>
              <a:rPr lang="en-US" altLang="en-US" sz="2400" b="1" dirty="0">
                <a:latin typeface="Times New Roman" panose="02020603050405020304" pitchFamily="18" charset="0"/>
              </a:rPr>
              <a:t>	</a:t>
            </a:r>
            <a:r>
              <a:rPr lang="en-US" altLang="en-US" sz="2400" dirty="0">
                <a:latin typeface="Times New Roman" panose="02020603050405020304" pitchFamily="18" charset="0"/>
              </a:rPr>
              <a:t>(e.g. </a:t>
            </a:r>
            <a:r>
              <a:rPr lang="en-GB" altLang="en-US" sz="2400" dirty="0">
                <a:latin typeface="Times New Roman" panose="02020603050405020304" pitchFamily="18" charset="0"/>
                <a:cs typeface="Times New Roman" panose="02020603050405020304" pitchFamily="18" charset="0"/>
              </a:rPr>
              <a:t>quality versus price of a commodity</a:t>
            </a:r>
            <a:r>
              <a:rPr lang="en-US" altLang="en-US" sz="2400" dirty="0">
                <a:latin typeface="Times New Roman" panose="02020603050405020304" pitchFamily="18" charset="0"/>
              </a:rPr>
              <a:t>)	</a:t>
            </a:r>
          </a:p>
          <a:p>
            <a:pPr eaLnBrk="1" hangingPunct="1">
              <a:spcBef>
                <a:spcPct val="0"/>
              </a:spcBef>
              <a:buFontTx/>
              <a:buNone/>
            </a:pPr>
            <a:endParaRPr lang="en-US" altLang="en-US" sz="2400" b="1" dirty="0">
              <a:latin typeface="Times New Roman" panose="02020603050405020304" pitchFamily="18" charset="0"/>
            </a:endParaRPr>
          </a:p>
          <a:p>
            <a:pPr eaLnBrk="1" hangingPunct="1">
              <a:spcBef>
                <a:spcPct val="0"/>
              </a:spcBef>
              <a:buFontTx/>
              <a:buChar char="-"/>
            </a:pPr>
            <a:r>
              <a:rPr lang="en-US" altLang="en-US" sz="2400" b="1" i="1" dirty="0">
                <a:latin typeface="Times New Roman" panose="02020603050405020304" pitchFamily="18" charset="0"/>
              </a:rPr>
              <a:t> To find similarities between situations despite differences</a:t>
            </a:r>
          </a:p>
          <a:p>
            <a:pPr eaLnBrk="1" hangingPunct="1">
              <a:spcBef>
                <a:spcPct val="0"/>
              </a:spcBef>
              <a:buFontTx/>
              <a:buNone/>
            </a:pPr>
            <a:r>
              <a:rPr lang="en-US" altLang="en-US" sz="2400" b="1" i="1" dirty="0">
                <a:latin typeface="Times New Roman" panose="02020603050405020304" pitchFamily="18" charset="0"/>
              </a:rPr>
              <a:t>	which may separate them</a:t>
            </a:r>
          </a:p>
          <a:p>
            <a:pPr eaLnBrk="1" hangingPunct="1">
              <a:spcBef>
                <a:spcPct val="0"/>
              </a:spcBef>
              <a:buFontTx/>
              <a:buNone/>
            </a:pPr>
            <a:r>
              <a:rPr lang="en-GB" altLang="en-US" sz="2400" b="1" i="1" dirty="0">
                <a:latin typeface="Times New Roman" panose="02020603050405020304" pitchFamily="18" charset="0"/>
                <a:cs typeface="Times New Roman" panose="02020603050405020304" pitchFamily="18" charset="0"/>
              </a:rPr>
              <a:t>	</a:t>
            </a:r>
            <a:r>
              <a:rPr lang="en-GB" altLang="en-US" sz="2400" dirty="0">
                <a:latin typeface="Times New Roman" panose="02020603050405020304" pitchFamily="18" charset="0"/>
                <a:cs typeface="Times New Roman" panose="02020603050405020304" pitchFamily="18" charset="0"/>
              </a:rPr>
              <a:t>(e.g. chairs in two different pictures)</a:t>
            </a:r>
            <a:r>
              <a:rPr lang="en-US" altLang="en-US" sz="2400" dirty="0">
                <a:latin typeface="Times New Roman" panose="02020603050405020304" pitchFamily="18" charset="0"/>
              </a:rPr>
              <a:t> </a:t>
            </a:r>
          </a:p>
          <a:p>
            <a:pPr eaLnBrk="1" hangingPunct="1">
              <a:spcBef>
                <a:spcPct val="0"/>
              </a:spcBef>
              <a:buFontTx/>
              <a:buNone/>
            </a:pPr>
            <a:endParaRPr lang="en-US" altLang="en-US" sz="2400" b="1" dirty="0">
              <a:latin typeface="Times New Roman" panose="02020603050405020304" pitchFamily="18" charset="0"/>
            </a:endParaRPr>
          </a:p>
          <a:p>
            <a:pPr eaLnBrk="1" hangingPunct="1">
              <a:spcBef>
                <a:spcPct val="0"/>
              </a:spcBef>
              <a:buFontTx/>
              <a:buChar char="-"/>
            </a:pPr>
            <a:r>
              <a:rPr lang="en-US" altLang="en-US" sz="2400" b="1" i="1" dirty="0">
                <a:latin typeface="Times New Roman" panose="02020603050405020304" pitchFamily="18" charset="0"/>
              </a:rPr>
              <a:t> To draw distinctions between situations despite similarities</a:t>
            </a:r>
          </a:p>
          <a:p>
            <a:pPr eaLnBrk="1" hangingPunct="1">
              <a:spcBef>
                <a:spcPct val="0"/>
              </a:spcBef>
              <a:buFontTx/>
              <a:buNone/>
            </a:pPr>
            <a:r>
              <a:rPr lang="en-US" altLang="en-US" sz="2400" b="1" i="1" dirty="0">
                <a:latin typeface="Times New Roman" panose="02020603050405020304" pitchFamily="18" charset="0"/>
              </a:rPr>
              <a:t>	which may link them</a:t>
            </a:r>
          </a:p>
          <a:p>
            <a:pPr eaLnBrk="1" hangingPunct="1">
              <a:spcBef>
                <a:spcPct val="0"/>
              </a:spcBef>
              <a:buFontTx/>
              <a:buNone/>
            </a:pPr>
            <a:r>
              <a:rPr lang="en-US" altLang="en-US" sz="2400" b="1" dirty="0">
                <a:latin typeface="Times New Roman" panose="02020603050405020304" pitchFamily="18" charset="0"/>
              </a:rPr>
              <a:t>	</a:t>
            </a:r>
            <a:r>
              <a:rPr lang="en-US" altLang="en-US" sz="2400" dirty="0">
                <a:latin typeface="Times New Roman" panose="02020603050405020304" pitchFamily="18" charset="0"/>
              </a:rPr>
              <a:t>(e.g. differences in two cars)</a:t>
            </a:r>
          </a:p>
          <a:p>
            <a:pPr eaLnBrk="1" hangingPunct="1">
              <a:spcBef>
                <a:spcPct val="0"/>
              </a:spcBef>
              <a:buFontTx/>
              <a:buNone/>
            </a:pPr>
            <a:endParaRPr lang="en-US" altLang="en-US" sz="2400" dirty="0">
              <a:latin typeface="Times New Roman" panose="02020603050405020304" pitchFamily="18" charset="0"/>
            </a:endParaRPr>
          </a:p>
          <a:p>
            <a:pPr eaLnBrk="1" hangingPunct="1">
              <a:spcBef>
                <a:spcPct val="0"/>
              </a:spcBef>
              <a:buFontTx/>
              <a:buNone/>
            </a:pPr>
            <a:r>
              <a:rPr lang="en-US" altLang="en-US" sz="2400" dirty="0">
                <a:latin typeface="Times New Roman" panose="02020603050405020304" pitchFamily="18" charset="0"/>
              </a:rPr>
              <a:t>These abilities are largely due to knowledge and experience,</a:t>
            </a:r>
          </a:p>
          <a:p>
            <a:pPr eaLnBrk="1" hangingPunct="1">
              <a:spcBef>
                <a:spcPct val="0"/>
              </a:spcBef>
              <a:buFontTx/>
              <a:buNone/>
            </a:pPr>
            <a:r>
              <a:rPr lang="en-US" altLang="en-US" sz="2400" dirty="0">
                <a:latin typeface="Times New Roman" panose="02020603050405020304" pitchFamily="18" charset="0"/>
              </a:rPr>
              <a:t>which allows you to place an information in its wider context</a:t>
            </a:r>
          </a:p>
        </p:txBody>
      </p:sp>
      <p:sp>
        <p:nvSpPr>
          <p:cNvPr id="84996" name="Text Box 4"/>
          <p:cNvSpPr txBox="1">
            <a:spLocks noChangeArrowheads="1"/>
          </p:cNvSpPr>
          <p:nvPr/>
        </p:nvSpPr>
        <p:spPr bwMode="auto">
          <a:xfrm>
            <a:off x="1981200" y="381000"/>
            <a:ext cx="8001000" cy="641350"/>
          </a:xfrm>
          <a:prstGeom prst="rect">
            <a:avLst/>
          </a:prstGeom>
          <a:noFill/>
          <a:ln w="9525">
            <a:noFill/>
            <a:miter lim="800000"/>
            <a:headEnd/>
            <a:tailEnd/>
          </a:ln>
          <a:effectLst/>
        </p:spPr>
        <p:txBody>
          <a:bodyPr>
            <a:spAutoFit/>
          </a:bodyPr>
          <a:lstStyle/>
          <a:p>
            <a:pPr algn="ctr" eaLnBrk="1" hangingPunct="1">
              <a:defRPr/>
            </a:pPr>
            <a:r>
              <a:rPr lang="en-US" sz="3600" b="1">
                <a:solidFill>
                  <a:schemeClr val="hlink"/>
                </a:solidFill>
                <a:effectLst>
                  <a:outerShdw blurRad="38100" dist="38100" dir="2700000" algn="tl">
                    <a:srgbClr val="000000"/>
                  </a:outerShdw>
                </a:effectLst>
              </a:rPr>
              <a:t>Another Perspective of Intelligence</a:t>
            </a:r>
          </a:p>
        </p:txBody>
      </p:sp>
      <p:sp>
        <p:nvSpPr>
          <p:cNvPr id="2765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BB47A0D-D0EB-4413-94A0-4F46897B7F97}" type="slidenum">
              <a:rPr lang="en-US" altLang="en-US" sz="1200">
                <a:solidFill>
                  <a:srgbClr val="898989"/>
                </a:solidFill>
                <a:latin typeface="Garamond" panose="02020404030301010803" pitchFamily="18" charset="0"/>
              </a:rPr>
              <a:pPr>
                <a:spcBef>
                  <a:spcPct val="0"/>
                </a:spcBef>
                <a:buFontTx/>
                <a:buNone/>
              </a:pPr>
              <a:t>13</a:t>
            </a:fld>
            <a:endParaRPr lang="en-US" altLang="en-US" sz="1200">
              <a:solidFill>
                <a:srgbClr val="898989"/>
              </a:solidFill>
              <a:latin typeface="Garamond" panose="02020404030301010803" pitchFamily="18"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3"/>
          <p:cNvSpPr txBox="1">
            <a:spLocks noChangeArrowheads="1"/>
          </p:cNvSpPr>
          <p:nvPr/>
        </p:nvSpPr>
        <p:spPr bwMode="auto">
          <a:xfrm>
            <a:off x="1981200" y="1108075"/>
            <a:ext cx="84582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dirty="0">
                <a:latin typeface="Times New Roman" panose="02020603050405020304" pitchFamily="18" charset="0"/>
              </a:rPr>
              <a:t>Another definition of intelligence:</a:t>
            </a:r>
          </a:p>
          <a:p>
            <a:pPr eaLnBrk="1" hangingPunct="1">
              <a:spcBef>
                <a:spcPct val="0"/>
              </a:spcBef>
              <a:buFontTx/>
              <a:buNone/>
            </a:pPr>
            <a:endParaRPr lang="en-US" altLang="en-US" sz="2400" b="1" dirty="0">
              <a:latin typeface="Times New Roman" panose="02020603050405020304" pitchFamily="18" charset="0"/>
            </a:endParaRPr>
          </a:p>
          <a:p>
            <a:pPr algn="just" eaLnBrk="1" hangingPunct="1">
              <a:spcBef>
                <a:spcPct val="0"/>
              </a:spcBef>
              <a:buFontTx/>
              <a:buNone/>
            </a:pPr>
            <a:r>
              <a:rPr lang="en-GB" altLang="en-US" sz="2400" b="1" dirty="0">
                <a:latin typeface="Times New Roman" panose="02020603050405020304" pitchFamily="18" charset="0"/>
                <a:cs typeface="Times New Roman" panose="02020603050405020304" pitchFamily="18" charset="0"/>
              </a:rPr>
              <a:t>     </a:t>
            </a:r>
            <a:r>
              <a:rPr lang="en-GB" altLang="en-US" sz="2400" dirty="0">
                <a:latin typeface="Times New Roman" panose="02020603050405020304" pitchFamily="18" charset="0"/>
                <a:cs typeface="Times New Roman" panose="02020603050405020304" pitchFamily="18" charset="0"/>
              </a:rPr>
              <a:t>It is the ability to </a:t>
            </a:r>
          </a:p>
          <a:p>
            <a:pPr algn="just" eaLnBrk="1" hangingPunct="1">
              <a:spcBef>
                <a:spcPct val="0"/>
              </a:spcBef>
              <a:buFontTx/>
              <a:buNone/>
            </a:pPr>
            <a:r>
              <a:rPr lang="en-GB" altLang="en-US" sz="2400" dirty="0">
                <a:latin typeface="Times New Roman" panose="02020603050405020304" pitchFamily="18" charset="0"/>
                <a:cs typeface="Times New Roman" panose="02020603050405020304" pitchFamily="18" charset="0"/>
              </a:rPr>
              <a:t>	- perceive inter-relationship of facts</a:t>
            </a:r>
          </a:p>
          <a:p>
            <a:pPr algn="just" eaLnBrk="1" hangingPunct="1">
              <a:spcBef>
                <a:spcPct val="0"/>
              </a:spcBef>
              <a:buFontTx/>
              <a:buNone/>
            </a:pPr>
            <a:r>
              <a:rPr lang="en-GB" altLang="en-US" sz="2400" dirty="0">
                <a:latin typeface="Times New Roman" panose="02020603050405020304" pitchFamily="18" charset="0"/>
                <a:cs typeface="Times New Roman" panose="02020603050405020304" pitchFamily="18" charset="0"/>
              </a:rPr>
              <a:t>	- learn and understand from experience</a:t>
            </a:r>
          </a:p>
          <a:p>
            <a:pPr algn="just" eaLnBrk="1" hangingPunct="1">
              <a:spcBef>
                <a:spcPct val="0"/>
              </a:spcBef>
              <a:buFontTx/>
              <a:buNone/>
            </a:pPr>
            <a:r>
              <a:rPr lang="en-GB" altLang="en-US" sz="2400" dirty="0">
                <a:latin typeface="Times New Roman" panose="02020603050405020304" pitchFamily="18" charset="0"/>
                <a:cs typeface="Times New Roman" panose="02020603050405020304" pitchFamily="18" charset="0"/>
              </a:rPr>
              <a:t>	- acquire and retain knowledge</a:t>
            </a:r>
          </a:p>
          <a:p>
            <a:pPr algn="just" eaLnBrk="1" hangingPunct="1">
              <a:spcBef>
                <a:spcPct val="0"/>
              </a:spcBef>
              <a:buFontTx/>
              <a:buNone/>
            </a:pPr>
            <a:r>
              <a:rPr lang="en-GB" altLang="en-US" sz="2400" dirty="0">
                <a:latin typeface="Times New Roman" panose="02020603050405020304" pitchFamily="18" charset="0"/>
                <a:cs typeface="Times New Roman" panose="02020603050405020304" pitchFamily="18" charset="0"/>
              </a:rPr>
              <a:t>	- respond quickly and successfully to a new 				situation</a:t>
            </a:r>
            <a:endParaRPr lang="en-US" altLang="en-US" sz="2400" i="1" dirty="0">
              <a:latin typeface="Times New Roman" panose="02020603050405020304" pitchFamily="18" charset="0"/>
            </a:endParaRPr>
          </a:p>
        </p:txBody>
      </p:sp>
      <p:sp>
        <p:nvSpPr>
          <p:cNvPr id="87044" name="Text Box 4"/>
          <p:cNvSpPr txBox="1">
            <a:spLocks noChangeArrowheads="1"/>
          </p:cNvSpPr>
          <p:nvPr/>
        </p:nvSpPr>
        <p:spPr bwMode="auto">
          <a:xfrm>
            <a:off x="2057400" y="381000"/>
            <a:ext cx="8077200" cy="641350"/>
          </a:xfrm>
          <a:prstGeom prst="rect">
            <a:avLst/>
          </a:prstGeom>
          <a:noFill/>
          <a:ln w="9525">
            <a:noFill/>
            <a:miter lim="800000"/>
            <a:headEnd/>
            <a:tailEnd/>
          </a:ln>
          <a:effectLst/>
        </p:spPr>
        <p:txBody>
          <a:bodyPr>
            <a:spAutoFit/>
          </a:bodyPr>
          <a:lstStyle/>
          <a:p>
            <a:pPr algn="ctr" eaLnBrk="1" hangingPunct="1">
              <a:defRPr/>
            </a:pPr>
            <a:r>
              <a:rPr lang="en-US" sz="3600" b="1">
                <a:solidFill>
                  <a:schemeClr val="hlink"/>
                </a:solidFill>
                <a:effectLst>
                  <a:outerShdw blurRad="38100" dist="38100" dir="2700000" algn="tl">
                    <a:srgbClr val="000000"/>
                  </a:outerShdw>
                </a:effectLst>
              </a:rPr>
              <a:t>Another Perspective of Intelligence</a:t>
            </a:r>
          </a:p>
        </p:txBody>
      </p:sp>
      <p:sp>
        <p:nvSpPr>
          <p:cNvPr id="2970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3E5857F-D18F-4913-B359-C49870E45E15}" type="slidenum">
              <a:rPr lang="en-US" altLang="en-US" sz="1200">
                <a:solidFill>
                  <a:srgbClr val="898989"/>
                </a:solidFill>
                <a:latin typeface="Garamond" panose="02020404030301010803" pitchFamily="18" charset="0"/>
              </a:rPr>
              <a:pPr>
                <a:spcBef>
                  <a:spcPct val="0"/>
                </a:spcBef>
                <a:buFontTx/>
                <a:buNone/>
              </a:pPr>
              <a:t>14</a:t>
            </a:fld>
            <a:endParaRPr lang="en-US" altLang="en-US" sz="1200">
              <a:solidFill>
                <a:srgbClr val="898989"/>
              </a:solidFill>
              <a:latin typeface="Garamond" panose="02020404030301010803" pitchFamily="18"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049672" y="2402006"/>
            <a:ext cx="2088108" cy="1924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Intelligence</a:t>
            </a:r>
            <a:endParaRPr lang="en-US" b="1" dirty="0"/>
          </a:p>
        </p:txBody>
      </p:sp>
      <p:sp>
        <p:nvSpPr>
          <p:cNvPr id="5" name="Rectangle 4"/>
          <p:cNvSpPr/>
          <p:nvPr/>
        </p:nvSpPr>
        <p:spPr>
          <a:xfrm>
            <a:off x="3575714" y="1476232"/>
            <a:ext cx="1815152" cy="98263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solidFill>
                  <a:srgbClr val="7030A0"/>
                </a:solidFill>
              </a:rPr>
              <a:t>Perceive</a:t>
            </a:r>
          </a:p>
          <a:p>
            <a:pPr algn="ctr"/>
            <a:r>
              <a:rPr lang="en-US" sz="2000" b="1" dirty="0" smtClean="0">
                <a:solidFill>
                  <a:srgbClr val="7030A0"/>
                </a:solidFill>
              </a:rPr>
              <a:t>Communicate</a:t>
            </a:r>
          </a:p>
          <a:p>
            <a:pPr algn="ctr"/>
            <a:r>
              <a:rPr lang="en-US" sz="2000" b="1" dirty="0" smtClean="0">
                <a:solidFill>
                  <a:srgbClr val="7030A0"/>
                </a:solidFill>
              </a:rPr>
              <a:t>Act</a:t>
            </a:r>
            <a:endParaRPr lang="en-US" b="1" dirty="0">
              <a:solidFill>
                <a:srgbClr val="7030A0"/>
              </a:solidFill>
            </a:endParaRPr>
          </a:p>
        </p:txBody>
      </p:sp>
      <p:sp>
        <p:nvSpPr>
          <p:cNvPr id="7" name="Rectangle 6"/>
          <p:cNvSpPr/>
          <p:nvPr/>
        </p:nvSpPr>
        <p:spPr>
          <a:xfrm>
            <a:off x="6864824" y="1599061"/>
            <a:ext cx="1721892" cy="81886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solidFill>
                  <a:srgbClr val="FFC000"/>
                </a:solidFill>
              </a:rPr>
              <a:t>Retain Knowledge</a:t>
            </a:r>
            <a:endParaRPr lang="en-US" sz="2000" b="1" dirty="0">
              <a:solidFill>
                <a:srgbClr val="FFC000"/>
              </a:solidFill>
            </a:endParaRPr>
          </a:p>
        </p:txBody>
      </p:sp>
      <p:sp>
        <p:nvSpPr>
          <p:cNvPr id="8" name="Rectangle 7"/>
          <p:cNvSpPr/>
          <p:nvPr/>
        </p:nvSpPr>
        <p:spPr>
          <a:xfrm>
            <a:off x="7193508" y="3916907"/>
            <a:ext cx="1721892" cy="81886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smtClean="0">
                <a:solidFill>
                  <a:schemeClr val="accent2">
                    <a:lumMod val="75000"/>
                  </a:schemeClr>
                </a:solidFill>
              </a:rPr>
              <a:t>Learn</a:t>
            </a:r>
            <a:endParaRPr lang="en-US" b="1" dirty="0">
              <a:solidFill>
                <a:schemeClr val="accent2">
                  <a:lumMod val="75000"/>
                </a:schemeClr>
              </a:solidFill>
            </a:endParaRPr>
          </a:p>
        </p:txBody>
      </p:sp>
      <p:sp>
        <p:nvSpPr>
          <p:cNvPr id="9" name="Rectangle 8"/>
          <p:cNvSpPr/>
          <p:nvPr/>
        </p:nvSpPr>
        <p:spPr>
          <a:xfrm>
            <a:off x="3451747" y="3916907"/>
            <a:ext cx="1721892" cy="81886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smtClean="0">
                <a:solidFill>
                  <a:schemeClr val="accent6">
                    <a:lumMod val="75000"/>
                  </a:schemeClr>
                </a:solidFill>
              </a:rPr>
              <a:t>Use</a:t>
            </a:r>
            <a:endParaRPr lang="en-US" b="1" dirty="0">
              <a:solidFill>
                <a:schemeClr val="accent6">
                  <a:lumMod val="75000"/>
                </a:schemeClr>
              </a:solidFill>
            </a:endParaRPr>
          </a:p>
        </p:txBody>
      </p:sp>
      <p:sp>
        <p:nvSpPr>
          <p:cNvPr id="15" name="Rectangle 14"/>
          <p:cNvSpPr/>
          <p:nvPr/>
        </p:nvSpPr>
        <p:spPr>
          <a:xfrm>
            <a:off x="2947917" y="5640654"/>
            <a:ext cx="6840334" cy="369332"/>
          </a:xfrm>
          <a:prstGeom prst="rect">
            <a:avLst/>
          </a:prstGeom>
        </p:spPr>
        <p:txBody>
          <a:bodyPr wrap="none">
            <a:spAutoFit/>
          </a:bodyPr>
          <a:lstStyle/>
          <a:p>
            <a:r>
              <a:rPr lang="en-US" b="0" i="0" dirty="0" smtClean="0">
                <a:solidFill>
                  <a:srgbClr val="222222"/>
                </a:solidFill>
                <a:effectLst/>
                <a:latin typeface="arial" panose="020B0604020202020204" pitchFamily="34" charset="0"/>
              </a:rPr>
              <a:t>Intelligence: the ability to acquire and apply knowledge and skills.</a:t>
            </a:r>
            <a:endParaRPr lang="en-US" dirty="0"/>
          </a:p>
        </p:txBody>
      </p:sp>
    </p:spTree>
    <p:extLst>
      <p:ext uri="{BB962C8B-B14F-4D97-AF65-F5344CB8AC3E}">
        <p14:creationId xmlns:p14="http://schemas.microsoft.com/office/powerpoint/2010/main" val="6816966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349923" y="2415654"/>
            <a:ext cx="2088108" cy="1924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Artificial</a:t>
            </a:r>
          </a:p>
          <a:p>
            <a:pPr algn="ctr"/>
            <a:r>
              <a:rPr lang="en-US" sz="2000" b="1" dirty="0" smtClean="0"/>
              <a:t>Intelligence</a:t>
            </a:r>
            <a:endParaRPr lang="en-US" b="1" dirty="0"/>
          </a:p>
        </p:txBody>
      </p:sp>
      <p:sp>
        <p:nvSpPr>
          <p:cNvPr id="5" name="Rectangle 4"/>
          <p:cNvSpPr/>
          <p:nvPr/>
        </p:nvSpPr>
        <p:spPr>
          <a:xfrm>
            <a:off x="3575714" y="1476232"/>
            <a:ext cx="1815152" cy="98263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solidFill>
                  <a:srgbClr val="7030A0"/>
                </a:solidFill>
              </a:rPr>
              <a:t>Perceive</a:t>
            </a:r>
          </a:p>
          <a:p>
            <a:pPr algn="ctr"/>
            <a:r>
              <a:rPr lang="en-US" sz="2000" b="1" dirty="0" smtClean="0">
                <a:solidFill>
                  <a:srgbClr val="7030A0"/>
                </a:solidFill>
              </a:rPr>
              <a:t>Communicate</a:t>
            </a:r>
          </a:p>
          <a:p>
            <a:pPr algn="ctr"/>
            <a:r>
              <a:rPr lang="en-US" sz="2000" b="1" dirty="0" smtClean="0">
                <a:solidFill>
                  <a:srgbClr val="7030A0"/>
                </a:solidFill>
              </a:rPr>
              <a:t>Act</a:t>
            </a:r>
            <a:endParaRPr lang="en-US" b="1" dirty="0">
              <a:solidFill>
                <a:srgbClr val="7030A0"/>
              </a:solidFill>
            </a:endParaRPr>
          </a:p>
        </p:txBody>
      </p:sp>
      <p:sp>
        <p:nvSpPr>
          <p:cNvPr id="7" name="Rectangle 6"/>
          <p:cNvSpPr/>
          <p:nvPr/>
        </p:nvSpPr>
        <p:spPr>
          <a:xfrm>
            <a:off x="6864824" y="1599061"/>
            <a:ext cx="1721892" cy="81886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solidFill>
                  <a:srgbClr val="FFC000"/>
                </a:solidFill>
              </a:rPr>
              <a:t>Retain Knowledge</a:t>
            </a:r>
            <a:endParaRPr lang="en-US" sz="2000" b="1" dirty="0">
              <a:solidFill>
                <a:srgbClr val="FFC000"/>
              </a:solidFill>
            </a:endParaRPr>
          </a:p>
        </p:txBody>
      </p:sp>
      <p:sp>
        <p:nvSpPr>
          <p:cNvPr id="8" name="Rectangle 7"/>
          <p:cNvSpPr/>
          <p:nvPr/>
        </p:nvSpPr>
        <p:spPr>
          <a:xfrm>
            <a:off x="7193508" y="3916907"/>
            <a:ext cx="1721892" cy="81886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smtClean="0">
                <a:solidFill>
                  <a:schemeClr val="accent2">
                    <a:lumMod val="75000"/>
                  </a:schemeClr>
                </a:solidFill>
              </a:rPr>
              <a:t>Learn</a:t>
            </a:r>
            <a:endParaRPr lang="en-US" b="1" dirty="0">
              <a:solidFill>
                <a:schemeClr val="accent2">
                  <a:lumMod val="75000"/>
                </a:schemeClr>
              </a:solidFill>
            </a:endParaRPr>
          </a:p>
        </p:txBody>
      </p:sp>
      <p:sp>
        <p:nvSpPr>
          <p:cNvPr id="9" name="Rectangle 8"/>
          <p:cNvSpPr/>
          <p:nvPr/>
        </p:nvSpPr>
        <p:spPr>
          <a:xfrm>
            <a:off x="3451746" y="3916907"/>
            <a:ext cx="2034653" cy="121237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smtClean="0">
                <a:solidFill>
                  <a:schemeClr val="accent6">
                    <a:lumMod val="75000"/>
                  </a:schemeClr>
                </a:solidFill>
              </a:rPr>
              <a:t>Use</a:t>
            </a:r>
          </a:p>
          <a:p>
            <a:pPr algn="ctr"/>
            <a:r>
              <a:rPr lang="en-US" sz="2800" b="1" dirty="0" smtClean="0">
                <a:solidFill>
                  <a:schemeClr val="accent6">
                    <a:lumMod val="75000"/>
                  </a:schemeClr>
                </a:solidFill>
              </a:rPr>
              <a:t>Knowledge</a:t>
            </a:r>
            <a:endParaRPr lang="en-US" sz="1600" b="1" dirty="0">
              <a:solidFill>
                <a:schemeClr val="accent6">
                  <a:lumMod val="75000"/>
                </a:schemeClr>
              </a:solidFill>
            </a:endParaRPr>
          </a:p>
        </p:txBody>
      </p:sp>
      <p:sp>
        <p:nvSpPr>
          <p:cNvPr id="10" name="Rectangle 9"/>
          <p:cNvSpPr/>
          <p:nvPr/>
        </p:nvSpPr>
        <p:spPr>
          <a:xfrm>
            <a:off x="1554710" y="705753"/>
            <a:ext cx="2251880" cy="89330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rgbClr val="7030A0"/>
                </a:solidFill>
              </a:rPr>
              <a:t>Sensors</a:t>
            </a:r>
          </a:p>
          <a:p>
            <a:pPr algn="ctr"/>
            <a:r>
              <a:rPr lang="en-US" b="1" dirty="0" smtClean="0">
                <a:solidFill>
                  <a:srgbClr val="7030A0"/>
                </a:solidFill>
              </a:rPr>
              <a:t>Computer Vision</a:t>
            </a:r>
          </a:p>
          <a:p>
            <a:pPr algn="ctr"/>
            <a:r>
              <a:rPr lang="en-US" b="1" dirty="0" smtClean="0">
                <a:solidFill>
                  <a:srgbClr val="7030A0"/>
                </a:solidFill>
              </a:rPr>
              <a:t>NLP</a:t>
            </a:r>
          </a:p>
          <a:p>
            <a:pPr algn="ctr"/>
            <a:r>
              <a:rPr lang="en-US" b="1" dirty="0" smtClean="0">
                <a:solidFill>
                  <a:srgbClr val="7030A0"/>
                </a:solidFill>
              </a:rPr>
              <a:t>Robotics</a:t>
            </a:r>
            <a:endParaRPr lang="en-US" sz="1600" b="1" dirty="0">
              <a:solidFill>
                <a:srgbClr val="7030A0"/>
              </a:solidFill>
            </a:endParaRPr>
          </a:p>
        </p:txBody>
      </p:sp>
      <p:sp>
        <p:nvSpPr>
          <p:cNvPr id="12" name="Rectangle 11"/>
          <p:cNvSpPr/>
          <p:nvPr/>
        </p:nvSpPr>
        <p:spPr>
          <a:xfrm>
            <a:off x="8491181" y="694212"/>
            <a:ext cx="2740926" cy="9048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smtClean="0">
              <a:solidFill>
                <a:srgbClr val="FFC000"/>
              </a:solidFill>
            </a:endParaRPr>
          </a:p>
          <a:p>
            <a:pPr algn="ctr"/>
            <a:endParaRPr lang="en-US" b="1" dirty="0">
              <a:solidFill>
                <a:srgbClr val="FFC000"/>
              </a:solidFill>
            </a:endParaRPr>
          </a:p>
          <a:p>
            <a:pPr algn="ctr"/>
            <a:r>
              <a:rPr lang="en-US" b="1" dirty="0" smtClean="0">
                <a:solidFill>
                  <a:srgbClr val="FFC000"/>
                </a:solidFill>
              </a:rPr>
              <a:t>Knowledge Representation</a:t>
            </a:r>
          </a:p>
          <a:p>
            <a:pPr algn="ctr"/>
            <a:r>
              <a:rPr lang="en-US" i="1" dirty="0" smtClean="0">
                <a:solidFill>
                  <a:srgbClr val="FFC000"/>
                </a:solidFill>
              </a:rPr>
              <a:t>How to Store, Link information we have</a:t>
            </a:r>
            <a:endParaRPr lang="en-US" i="1" dirty="0">
              <a:solidFill>
                <a:srgbClr val="FFC000"/>
              </a:solidFill>
            </a:endParaRPr>
          </a:p>
        </p:txBody>
      </p:sp>
      <p:sp>
        <p:nvSpPr>
          <p:cNvPr id="13" name="Rectangle 12"/>
          <p:cNvSpPr/>
          <p:nvPr/>
        </p:nvSpPr>
        <p:spPr>
          <a:xfrm>
            <a:off x="8314899" y="4171684"/>
            <a:ext cx="2825086" cy="157855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chemeClr val="accent2">
                    <a:lumMod val="75000"/>
                  </a:schemeClr>
                </a:solidFill>
              </a:rPr>
              <a:t>MACHINE LEARNING</a:t>
            </a:r>
          </a:p>
          <a:p>
            <a:pPr algn="ctr"/>
            <a:r>
              <a:rPr lang="en-US" dirty="0" smtClean="0">
                <a:solidFill>
                  <a:schemeClr val="accent2">
                    <a:lumMod val="75000"/>
                  </a:schemeClr>
                </a:solidFill>
              </a:rPr>
              <a:t>S</a:t>
            </a:r>
            <a:r>
              <a:rPr lang="en-US" i="1" dirty="0" smtClean="0">
                <a:solidFill>
                  <a:schemeClr val="accent2">
                    <a:lumMod val="75000"/>
                  </a:schemeClr>
                </a:solidFill>
              </a:rPr>
              <a:t>upervised Learning </a:t>
            </a:r>
          </a:p>
          <a:p>
            <a:pPr algn="ctr"/>
            <a:r>
              <a:rPr lang="en-US" i="1" dirty="0" smtClean="0">
                <a:solidFill>
                  <a:schemeClr val="accent2">
                    <a:lumMod val="75000"/>
                  </a:schemeClr>
                </a:solidFill>
              </a:rPr>
              <a:t>Unsupervised Learning, </a:t>
            </a:r>
          </a:p>
          <a:p>
            <a:pPr algn="ctr"/>
            <a:r>
              <a:rPr lang="en-US" i="1" dirty="0" smtClean="0">
                <a:solidFill>
                  <a:schemeClr val="accent2">
                    <a:lumMod val="75000"/>
                  </a:schemeClr>
                </a:solidFill>
              </a:rPr>
              <a:t>Semi-supervised Learning, Reinforcement Learning</a:t>
            </a:r>
            <a:endParaRPr lang="en-US" i="1" dirty="0">
              <a:solidFill>
                <a:schemeClr val="accent2">
                  <a:lumMod val="75000"/>
                </a:schemeClr>
              </a:solidFill>
            </a:endParaRPr>
          </a:p>
        </p:txBody>
      </p:sp>
      <p:sp>
        <p:nvSpPr>
          <p:cNvPr id="14" name="Rectangle 13"/>
          <p:cNvSpPr/>
          <p:nvPr/>
        </p:nvSpPr>
        <p:spPr>
          <a:xfrm>
            <a:off x="450376" y="2922678"/>
            <a:ext cx="3562066" cy="376266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solidFill>
                  <a:schemeClr val="accent6">
                    <a:lumMod val="75000"/>
                  </a:schemeClr>
                </a:solidFill>
              </a:rPr>
              <a:t>Plan</a:t>
            </a:r>
          </a:p>
          <a:p>
            <a:pPr algn="ctr"/>
            <a:r>
              <a:rPr lang="en-US" sz="2000" i="1" dirty="0" err="1">
                <a:solidFill>
                  <a:schemeClr val="accent6">
                    <a:lumMod val="75000"/>
                  </a:schemeClr>
                </a:solidFill>
              </a:rPr>
              <a:t>e</a:t>
            </a:r>
            <a:r>
              <a:rPr lang="en-US" sz="2000" i="1" dirty="0" err="1" smtClean="0">
                <a:solidFill>
                  <a:schemeClr val="accent6">
                    <a:lumMod val="75000"/>
                  </a:schemeClr>
                </a:solidFill>
              </a:rPr>
              <a:t>g</a:t>
            </a:r>
            <a:r>
              <a:rPr lang="en-US" sz="2000" i="1" dirty="0" smtClean="0">
                <a:solidFill>
                  <a:schemeClr val="accent6">
                    <a:lumMod val="75000"/>
                  </a:schemeClr>
                </a:solidFill>
              </a:rPr>
              <a:t>. Scheduling</a:t>
            </a:r>
          </a:p>
          <a:p>
            <a:pPr algn="ctr"/>
            <a:r>
              <a:rPr lang="en-US" sz="2000" b="1" dirty="0" smtClean="0">
                <a:solidFill>
                  <a:schemeClr val="accent6">
                    <a:lumMod val="75000"/>
                  </a:schemeClr>
                </a:solidFill>
              </a:rPr>
              <a:t>Problem Solving</a:t>
            </a:r>
          </a:p>
          <a:p>
            <a:pPr algn="ctr"/>
            <a:r>
              <a:rPr lang="en-US" sz="2000" i="1" dirty="0" smtClean="0">
                <a:solidFill>
                  <a:schemeClr val="accent6">
                    <a:lumMod val="75000"/>
                  </a:schemeClr>
                </a:solidFill>
              </a:rPr>
              <a:t>Searching for solution </a:t>
            </a:r>
            <a:r>
              <a:rPr lang="en-US" sz="2000" i="1" dirty="0" err="1" smtClean="0">
                <a:solidFill>
                  <a:schemeClr val="accent6">
                    <a:lumMod val="75000"/>
                  </a:schemeClr>
                </a:solidFill>
              </a:rPr>
              <a:t>eg</a:t>
            </a:r>
            <a:r>
              <a:rPr lang="en-US" sz="2000" i="1" dirty="0" smtClean="0">
                <a:solidFill>
                  <a:schemeClr val="accent6">
                    <a:lumMod val="75000"/>
                  </a:schemeClr>
                </a:solidFill>
              </a:rPr>
              <a:t>. game playing</a:t>
            </a:r>
          </a:p>
          <a:p>
            <a:pPr algn="ctr"/>
            <a:r>
              <a:rPr lang="en-US" sz="2000" b="1" dirty="0" smtClean="0">
                <a:solidFill>
                  <a:schemeClr val="accent6">
                    <a:lumMod val="75000"/>
                  </a:schemeClr>
                </a:solidFill>
              </a:rPr>
              <a:t>Decision Making</a:t>
            </a:r>
          </a:p>
          <a:p>
            <a:pPr algn="ctr"/>
            <a:r>
              <a:rPr lang="en-US" i="1" dirty="0" smtClean="0">
                <a:solidFill>
                  <a:schemeClr val="accent6">
                    <a:lumMod val="75000"/>
                  </a:schemeClr>
                </a:solidFill>
              </a:rPr>
              <a:t>Complex of simple</a:t>
            </a:r>
          </a:p>
          <a:p>
            <a:pPr algn="ctr"/>
            <a:r>
              <a:rPr lang="en-US" i="1" dirty="0" smtClean="0">
                <a:solidFill>
                  <a:schemeClr val="accent6">
                    <a:lumMod val="75000"/>
                  </a:schemeClr>
                </a:solidFill>
              </a:rPr>
              <a:t>Uncertain and Certain situations</a:t>
            </a:r>
          </a:p>
          <a:p>
            <a:pPr algn="ctr"/>
            <a:r>
              <a:rPr lang="en-US" sz="2000" b="1" dirty="0" smtClean="0">
                <a:solidFill>
                  <a:schemeClr val="accent6">
                    <a:lumMod val="75000"/>
                  </a:schemeClr>
                </a:solidFill>
              </a:rPr>
              <a:t>Reasoning</a:t>
            </a:r>
          </a:p>
          <a:p>
            <a:pPr algn="ctr"/>
            <a:r>
              <a:rPr lang="en-US" i="1" dirty="0">
                <a:solidFill>
                  <a:schemeClr val="accent6">
                    <a:lumMod val="75000"/>
                  </a:schemeClr>
                </a:solidFill>
              </a:rPr>
              <a:t>use the stored information to answer questions and to draw new conclusions</a:t>
            </a:r>
          </a:p>
        </p:txBody>
      </p:sp>
    </p:spTree>
    <p:extLst>
      <p:ext uri="{BB962C8B-B14F-4D97-AF65-F5344CB8AC3E}">
        <p14:creationId xmlns:p14="http://schemas.microsoft.com/office/powerpoint/2010/main" val="42749067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242358"/>
            <a:ext cx="10772775" cy="843492"/>
          </a:xfrm>
        </p:spPr>
        <p:txBody>
          <a:bodyPr/>
          <a:lstStyle/>
          <a:p>
            <a:r>
              <a:rPr lang="en-US" dirty="0" smtClean="0"/>
              <a:t>Applications of AI</a:t>
            </a:r>
            <a:endParaRPr lang="en-US" dirty="0"/>
          </a:p>
        </p:txBody>
      </p:sp>
      <p:sp>
        <p:nvSpPr>
          <p:cNvPr id="3" name="Content Placeholder 2"/>
          <p:cNvSpPr>
            <a:spLocks noGrp="1"/>
          </p:cNvSpPr>
          <p:nvPr>
            <p:ph idx="1"/>
          </p:nvPr>
        </p:nvSpPr>
        <p:spPr>
          <a:xfrm>
            <a:off x="676656" y="1085850"/>
            <a:ext cx="10753725" cy="5772150"/>
          </a:xfrm>
        </p:spPr>
        <p:txBody>
          <a:bodyPr>
            <a:normAutofit fontScale="85000" lnSpcReduction="20000"/>
          </a:bodyPr>
          <a:lstStyle/>
          <a:p>
            <a:r>
              <a:rPr lang="en-US" dirty="0" smtClean="0"/>
              <a:t>Robotic vehicles/ Autonomous car</a:t>
            </a:r>
          </a:p>
          <a:p>
            <a:r>
              <a:rPr lang="en-US" dirty="0" smtClean="0"/>
              <a:t>NLP (Speech recognition)</a:t>
            </a:r>
          </a:p>
          <a:p>
            <a:r>
              <a:rPr lang="en-US" dirty="0" smtClean="0"/>
              <a:t>Autonomous planning and scheduling</a:t>
            </a:r>
          </a:p>
          <a:p>
            <a:r>
              <a:rPr lang="en-US" dirty="0" smtClean="0"/>
              <a:t>Game playing</a:t>
            </a:r>
          </a:p>
          <a:p>
            <a:r>
              <a:rPr lang="en-US" dirty="0" smtClean="0"/>
              <a:t>Spam filtering</a:t>
            </a:r>
          </a:p>
          <a:p>
            <a:r>
              <a:rPr lang="en-US" dirty="0" smtClean="0"/>
              <a:t>Logistics planning</a:t>
            </a:r>
          </a:p>
          <a:p>
            <a:r>
              <a:rPr lang="en-US" dirty="0" smtClean="0"/>
              <a:t>Industrial robotics</a:t>
            </a:r>
          </a:p>
          <a:p>
            <a:r>
              <a:rPr lang="en-US" dirty="0" smtClean="0"/>
              <a:t>Healthcare</a:t>
            </a:r>
          </a:p>
          <a:p>
            <a:r>
              <a:rPr lang="en-US" dirty="0" smtClean="0"/>
              <a:t>Security</a:t>
            </a:r>
          </a:p>
          <a:p>
            <a:r>
              <a:rPr lang="en-US" dirty="0" smtClean="0"/>
              <a:t>e-Government</a:t>
            </a:r>
          </a:p>
          <a:p>
            <a:r>
              <a:rPr lang="en-US" dirty="0" smtClean="0"/>
              <a:t>e-Commerce</a:t>
            </a:r>
          </a:p>
          <a:p>
            <a:r>
              <a:rPr lang="en-US" dirty="0" smtClean="0"/>
              <a:t>Designing</a:t>
            </a:r>
          </a:p>
          <a:p>
            <a:r>
              <a:rPr lang="en-US" dirty="0" smtClean="0"/>
              <a:t>Surgery</a:t>
            </a:r>
          </a:p>
          <a:p>
            <a:r>
              <a:rPr lang="en-US" dirty="0" smtClean="0"/>
              <a:t>Banking</a:t>
            </a:r>
          </a:p>
          <a:p>
            <a:r>
              <a:rPr lang="en-US" dirty="0" smtClean="0"/>
              <a:t>Transportation</a:t>
            </a:r>
          </a:p>
          <a:p>
            <a:r>
              <a:rPr lang="en-US" dirty="0" smtClean="0"/>
              <a:t>Military warfare etc.,</a:t>
            </a:r>
          </a:p>
          <a:p>
            <a:endParaRPr lang="en-US" dirty="0" smtClean="0"/>
          </a:p>
          <a:p>
            <a:endParaRPr lang="en-US" dirty="0"/>
          </a:p>
        </p:txBody>
      </p:sp>
    </p:spTree>
    <p:extLst>
      <p:ext uri="{BB962C8B-B14F-4D97-AF65-F5344CB8AC3E}">
        <p14:creationId xmlns:p14="http://schemas.microsoft.com/office/powerpoint/2010/main" val="41881185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AutoShape 2"/>
          <p:cNvSpPr>
            <a:spLocks noChangeArrowheads="1"/>
          </p:cNvSpPr>
          <p:nvPr/>
        </p:nvSpPr>
        <p:spPr bwMode="auto">
          <a:xfrm>
            <a:off x="2667000" y="175715"/>
            <a:ext cx="6858000" cy="609600"/>
          </a:xfrm>
          <a:prstGeom prst="roundRect">
            <a:avLst>
              <a:gd name="adj" fmla="val 9079"/>
            </a:avLst>
          </a:prstGeom>
          <a:gradFill rotWithShape="1">
            <a:gsLst>
              <a:gs pos="0">
                <a:schemeClr val="bg1"/>
              </a:gs>
              <a:gs pos="50000">
                <a:schemeClr val="accent1"/>
              </a:gs>
              <a:gs pos="100000">
                <a:schemeClr val="bg1"/>
              </a:gs>
            </a:gsLst>
            <a:lin ang="0" scaled="1"/>
          </a:gradFill>
          <a:ln w="9525">
            <a:solidFill>
              <a:schemeClr val="tx1"/>
            </a:solidFill>
            <a:round/>
            <a:headEnd/>
            <a:tailEnd/>
          </a:ln>
          <a:effectLst/>
        </p:spPr>
        <p:txBody>
          <a:bodyPr wrap="none" anchor="ctr"/>
          <a:lstStyle/>
          <a:p>
            <a:pPr>
              <a:defRPr/>
            </a:pPr>
            <a:endParaRPr lang="en-US"/>
          </a:p>
        </p:txBody>
      </p:sp>
      <p:sp>
        <p:nvSpPr>
          <p:cNvPr id="43011" name="Rectangle 3"/>
          <p:cNvSpPr>
            <a:spLocks noGrp="1" noChangeArrowheads="1"/>
          </p:cNvSpPr>
          <p:nvPr>
            <p:ph type="body" idx="1"/>
          </p:nvPr>
        </p:nvSpPr>
        <p:spPr>
          <a:xfrm>
            <a:off x="2667000" y="152400"/>
            <a:ext cx="6858000" cy="533400"/>
          </a:xfrm>
        </p:spPr>
        <p:txBody>
          <a:bodyPr/>
          <a:lstStyle/>
          <a:p>
            <a:pPr algn="ctr" eaLnBrk="1" hangingPunct="1">
              <a:lnSpc>
                <a:spcPct val="80000"/>
              </a:lnSpc>
              <a:buFont typeface="Wingdings" panose="05000000000000000000" pitchFamily="2" charset="2"/>
              <a:buNone/>
              <a:defRPr/>
            </a:pPr>
            <a:r>
              <a:rPr lang="en-US" sz="3600" b="1"/>
              <a:t>Reasoning</a:t>
            </a:r>
            <a:endParaRPr lang="en-US" sz="2800" b="1">
              <a:solidFill>
                <a:srgbClr val="FF99FF"/>
              </a:solidFill>
            </a:endParaRPr>
          </a:p>
        </p:txBody>
      </p:sp>
      <p:sp>
        <p:nvSpPr>
          <p:cNvPr id="43012" name="Rectangle 4"/>
          <p:cNvSpPr>
            <a:spLocks noChangeArrowheads="1"/>
          </p:cNvSpPr>
          <p:nvPr/>
        </p:nvSpPr>
        <p:spPr bwMode="auto">
          <a:xfrm>
            <a:off x="1524000" y="884830"/>
            <a:ext cx="9144000" cy="5715000"/>
          </a:xfrm>
          <a:prstGeom prst="rect">
            <a:avLst/>
          </a:prstGeom>
          <a:noFill/>
          <a:ln w="9525">
            <a:noFill/>
            <a:miter lim="800000"/>
            <a:headEnd/>
            <a:tailEnd/>
          </a:ln>
          <a:effectLst/>
        </p:spPr>
        <p:txBody>
          <a:bodyPr/>
          <a:lstStyle/>
          <a:p>
            <a:pPr marL="342900" indent="-342900">
              <a:spcBef>
                <a:spcPct val="20000"/>
              </a:spcBef>
              <a:buClr>
                <a:schemeClr val="hlink"/>
              </a:buClr>
              <a:buSzPct val="70000"/>
              <a:buFont typeface="Wingdings" pitchFamily="2" charset="2"/>
              <a:buChar char="n"/>
              <a:defRPr/>
            </a:pPr>
            <a:r>
              <a:rPr lang="en-US" sz="2000" dirty="0"/>
              <a:t>It is fair to say that to be intelligent requires two things: </a:t>
            </a:r>
          </a:p>
          <a:p>
            <a:pPr marL="2057400" lvl="4" indent="-228600">
              <a:spcBef>
                <a:spcPct val="20000"/>
              </a:spcBef>
              <a:buClr>
                <a:schemeClr val="hlink"/>
              </a:buClr>
              <a:buSzPct val="70000"/>
              <a:defRPr/>
            </a:pPr>
            <a:r>
              <a:rPr lang="en-US" sz="1400" dirty="0"/>
              <a:t>a) Knowledge </a:t>
            </a:r>
          </a:p>
          <a:p>
            <a:pPr marL="2057400" lvl="4" indent="-228600">
              <a:spcBef>
                <a:spcPct val="20000"/>
              </a:spcBef>
              <a:buClr>
                <a:schemeClr val="hlink"/>
              </a:buClr>
              <a:buSzPct val="70000"/>
              <a:defRPr/>
            </a:pPr>
            <a:r>
              <a:rPr lang="en-US" sz="1400" dirty="0"/>
              <a:t>b) Reasoning skills </a:t>
            </a:r>
          </a:p>
          <a:p>
            <a:pPr marL="342900" indent="-342900">
              <a:spcBef>
                <a:spcPct val="20000"/>
              </a:spcBef>
              <a:buClr>
                <a:schemeClr val="hlink"/>
              </a:buClr>
              <a:buSzPct val="70000"/>
              <a:buFont typeface="Wingdings" pitchFamily="2" charset="2"/>
              <a:buChar char="n"/>
              <a:defRPr/>
            </a:pPr>
            <a:r>
              <a:rPr lang="en-US" sz="2000" dirty="0"/>
              <a:t>Intelligent behavior implies the linking of these two together and hence being able to deduce facts that are not explicit in the Knowledge and produce sensible reactions to these facts.</a:t>
            </a:r>
          </a:p>
          <a:p>
            <a:pPr marL="342900" indent="-342900">
              <a:spcBef>
                <a:spcPct val="20000"/>
              </a:spcBef>
              <a:buClr>
                <a:schemeClr val="hlink"/>
              </a:buClr>
              <a:buSzPct val="70000"/>
              <a:buFont typeface="Wingdings" pitchFamily="2" charset="2"/>
              <a:buChar char="n"/>
              <a:defRPr/>
            </a:pPr>
            <a:r>
              <a:rPr lang="en-US" sz="2000" dirty="0"/>
              <a:t>In human beings, there is a consciousness that enables us to understand concepts such as </a:t>
            </a:r>
            <a:r>
              <a:rPr lang="en-US" sz="2000" i="1" dirty="0"/>
              <a:t>what</a:t>
            </a:r>
            <a:r>
              <a:rPr lang="en-US" sz="2000" dirty="0"/>
              <a:t> and </a:t>
            </a:r>
            <a:r>
              <a:rPr lang="en-US" sz="2000" i="1" dirty="0"/>
              <a:t>why</a:t>
            </a:r>
            <a:r>
              <a:rPr lang="en-US" sz="2000" dirty="0"/>
              <a:t>, that is intentionality. </a:t>
            </a:r>
          </a:p>
          <a:p>
            <a:pPr marL="342900" indent="-342900">
              <a:spcBef>
                <a:spcPct val="20000"/>
              </a:spcBef>
              <a:buClr>
                <a:schemeClr val="hlink"/>
              </a:buClr>
              <a:buSzPct val="70000"/>
              <a:buFont typeface="Wingdings" pitchFamily="2" charset="2"/>
              <a:buChar char="n"/>
              <a:defRPr/>
            </a:pPr>
            <a:r>
              <a:rPr lang="en-US" sz="2000" dirty="0"/>
              <a:t>With this ability we are able to make reasoned judgments and act accordingly. </a:t>
            </a:r>
          </a:p>
          <a:p>
            <a:pPr marL="342900" indent="-342900">
              <a:spcBef>
                <a:spcPct val="20000"/>
              </a:spcBef>
              <a:buClr>
                <a:schemeClr val="hlink"/>
              </a:buClr>
              <a:buSzPct val="70000"/>
              <a:buFont typeface="Wingdings" pitchFamily="2" charset="2"/>
              <a:buChar char="n"/>
              <a:defRPr/>
            </a:pPr>
            <a:r>
              <a:rPr lang="en-US" sz="2000" dirty="0"/>
              <a:t>Of course the "reason" within our decisions is often subjective (and in the same way, our definition of intelligent behavior is largely subjective).</a:t>
            </a:r>
            <a:br>
              <a:rPr lang="en-US" sz="2000" dirty="0"/>
            </a:br>
            <a:r>
              <a:rPr lang="en-US" sz="2000" dirty="0"/>
              <a:t>So what forms of reasoning are there? Here are the three main types: </a:t>
            </a:r>
          </a:p>
          <a:p>
            <a:pPr marL="2057400" lvl="4" indent="-228600">
              <a:spcBef>
                <a:spcPct val="20000"/>
              </a:spcBef>
              <a:buClr>
                <a:schemeClr val="hlink"/>
              </a:buClr>
              <a:buSzPct val="70000"/>
              <a:buFont typeface="Wingdings" pitchFamily="2" charset="2"/>
              <a:buChar char="n"/>
              <a:defRPr/>
            </a:pPr>
            <a:r>
              <a:rPr lang="en-US" sz="1600" dirty="0"/>
              <a:t>Deduction </a:t>
            </a:r>
          </a:p>
          <a:p>
            <a:pPr marL="2057400" lvl="4" indent="-228600">
              <a:spcBef>
                <a:spcPct val="20000"/>
              </a:spcBef>
              <a:buClr>
                <a:schemeClr val="hlink"/>
              </a:buClr>
              <a:buSzPct val="70000"/>
              <a:buFont typeface="Wingdings" pitchFamily="2" charset="2"/>
              <a:buChar char="n"/>
              <a:defRPr/>
            </a:pPr>
            <a:r>
              <a:rPr lang="en-US" sz="1600" dirty="0"/>
              <a:t>Abduction </a:t>
            </a:r>
          </a:p>
          <a:p>
            <a:pPr marL="2057400" lvl="4" indent="-228600">
              <a:spcBef>
                <a:spcPct val="20000"/>
              </a:spcBef>
              <a:buClr>
                <a:schemeClr val="hlink"/>
              </a:buClr>
              <a:buSzPct val="70000"/>
              <a:buFont typeface="Wingdings" pitchFamily="2" charset="2"/>
              <a:buChar char="n"/>
              <a:defRPr/>
            </a:pPr>
            <a:r>
              <a:rPr lang="en-US" sz="1600" dirty="0"/>
              <a:t>Induction </a:t>
            </a:r>
          </a:p>
          <a:p>
            <a:pPr marL="342900" indent="-342900">
              <a:spcBef>
                <a:spcPct val="20000"/>
              </a:spcBef>
              <a:buClr>
                <a:schemeClr val="hlink"/>
              </a:buClr>
              <a:buSzPct val="70000"/>
              <a:buFont typeface="Wingdings" pitchFamily="2" charset="2"/>
              <a:buChar char="n"/>
              <a:defRPr/>
            </a:pPr>
            <a:r>
              <a:rPr lang="en-US" sz="2000" dirty="0"/>
              <a:t>We shall now go through these in more detail.</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4"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fade">
                                      <p:cBhvr>
                                        <p:cTn id="7" dur="500"/>
                                        <p:tgtEl>
                                          <p:spTgt spid="43011">
                                            <p:txEl>
                                              <p:pRg st="0" end="0"/>
                                            </p:txEl>
                                          </p:spTgt>
                                        </p:tgtEl>
                                      </p:cBhvr>
                                    </p:animEffect>
                                    <p:anim calcmode="lin" valueType="num">
                                      <p:cBhvr>
                                        <p:cTn id="8" dur="5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3011">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43012">
                                            <p:txEl>
                                              <p:pRg st="0" end="0"/>
                                            </p:txEl>
                                          </p:spTgt>
                                        </p:tgtEl>
                                        <p:attrNameLst>
                                          <p:attrName>style.visibility</p:attrName>
                                        </p:attrNameLst>
                                      </p:cBhvr>
                                      <p:to>
                                        <p:strVal val="visible"/>
                                      </p:to>
                                    </p:set>
                                    <p:animEffect transition="in" filter="fade">
                                      <p:cBhvr>
                                        <p:cTn id="14" dur="500"/>
                                        <p:tgtEl>
                                          <p:spTgt spid="43012">
                                            <p:txEl>
                                              <p:pRg st="0" end="0"/>
                                            </p:txEl>
                                          </p:spTgt>
                                        </p:tgtEl>
                                      </p:cBhvr>
                                    </p:animEffect>
                                    <p:anim calcmode="lin" valueType="num">
                                      <p:cBhvr>
                                        <p:cTn id="15" dur="500" fill="hold"/>
                                        <p:tgtEl>
                                          <p:spTgt spid="43012">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3012">
                                            <p:txEl>
                                              <p:pRg st="0" end="0"/>
                                            </p:txEl>
                                          </p:spTgt>
                                        </p:tgtEl>
                                        <p:attrNameLst>
                                          <p:attrName>ppt_y</p:attrName>
                                        </p:attrNameLst>
                                      </p:cBhvr>
                                      <p:tavLst>
                                        <p:tav tm="0">
                                          <p:val>
                                            <p:strVal val="#ppt_y+.05"/>
                                          </p:val>
                                        </p:tav>
                                        <p:tav tm="100000">
                                          <p:val>
                                            <p:strVal val="#ppt_y"/>
                                          </p:val>
                                        </p:tav>
                                      </p:tavLst>
                                    </p:anim>
                                  </p:childTnLst>
                                </p:cTn>
                              </p:par>
                              <p:par>
                                <p:cTn id="17" presetID="44" presetClass="entr" presetSubtype="0" fill="hold" grpId="0" nodeType="withEffect">
                                  <p:stCondLst>
                                    <p:cond delay="0"/>
                                  </p:stCondLst>
                                  <p:childTnLst>
                                    <p:set>
                                      <p:cBhvr>
                                        <p:cTn id="18" dur="1" fill="hold">
                                          <p:stCondLst>
                                            <p:cond delay="0"/>
                                          </p:stCondLst>
                                        </p:cTn>
                                        <p:tgtEl>
                                          <p:spTgt spid="43012">
                                            <p:txEl>
                                              <p:pRg st="1" end="1"/>
                                            </p:txEl>
                                          </p:spTgt>
                                        </p:tgtEl>
                                        <p:attrNameLst>
                                          <p:attrName>style.visibility</p:attrName>
                                        </p:attrNameLst>
                                      </p:cBhvr>
                                      <p:to>
                                        <p:strVal val="visible"/>
                                      </p:to>
                                    </p:set>
                                    <p:animEffect transition="in" filter="fade">
                                      <p:cBhvr>
                                        <p:cTn id="19" dur="500"/>
                                        <p:tgtEl>
                                          <p:spTgt spid="43012">
                                            <p:txEl>
                                              <p:pRg st="1" end="1"/>
                                            </p:txEl>
                                          </p:spTgt>
                                        </p:tgtEl>
                                      </p:cBhvr>
                                    </p:animEffect>
                                    <p:anim calcmode="lin" valueType="num">
                                      <p:cBhvr>
                                        <p:cTn id="20" dur="500" fill="hold"/>
                                        <p:tgtEl>
                                          <p:spTgt spid="43012">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43012">
                                            <p:txEl>
                                              <p:pRg st="1" end="1"/>
                                            </p:txEl>
                                          </p:spTgt>
                                        </p:tgtEl>
                                        <p:attrNameLst>
                                          <p:attrName>ppt_y</p:attrName>
                                        </p:attrNameLst>
                                      </p:cBhvr>
                                      <p:tavLst>
                                        <p:tav tm="0">
                                          <p:val>
                                            <p:strVal val="#ppt_y+.05"/>
                                          </p:val>
                                        </p:tav>
                                        <p:tav tm="100000">
                                          <p:val>
                                            <p:strVal val="#ppt_y"/>
                                          </p:val>
                                        </p:tav>
                                      </p:tavLst>
                                    </p:anim>
                                  </p:childTnLst>
                                </p:cTn>
                              </p:par>
                              <p:par>
                                <p:cTn id="22" presetID="44" presetClass="entr" presetSubtype="0" fill="hold" grpId="0" nodeType="withEffect">
                                  <p:stCondLst>
                                    <p:cond delay="0"/>
                                  </p:stCondLst>
                                  <p:childTnLst>
                                    <p:set>
                                      <p:cBhvr>
                                        <p:cTn id="23" dur="1" fill="hold">
                                          <p:stCondLst>
                                            <p:cond delay="0"/>
                                          </p:stCondLst>
                                        </p:cTn>
                                        <p:tgtEl>
                                          <p:spTgt spid="43012">
                                            <p:txEl>
                                              <p:pRg st="2" end="2"/>
                                            </p:txEl>
                                          </p:spTgt>
                                        </p:tgtEl>
                                        <p:attrNameLst>
                                          <p:attrName>style.visibility</p:attrName>
                                        </p:attrNameLst>
                                      </p:cBhvr>
                                      <p:to>
                                        <p:strVal val="visible"/>
                                      </p:to>
                                    </p:set>
                                    <p:animEffect transition="in" filter="fade">
                                      <p:cBhvr>
                                        <p:cTn id="24" dur="500"/>
                                        <p:tgtEl>
                                          <p:spTgt spid="43012">
                                            <p:txEl>
                                              <p:pRg st="2" end="2"/>
                                            </p:txEl>
                                          </p:spTgt>
                                        </p:tgtEl>
                                      </p:cBhvr>
                                    </p:animEffect>
                                    <p:anim calcmode="lin" valueType="num">
                                      <p:cBhvr>
                                        <p:cTn id="25" dur="500" fill="hold"/>
                                        <p:tgtEl>
                                          <p:spTgt spid="43012">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43012">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4" presetClass="entr" presetSubtype="0" fill="hold" grpId="0" nodeType="clickEffect">
                                  <p:stCondLst>
                                    <p:cond delay="0"/>
                                  </p:stCondLst>
                                  <p:childTnLst>
                                    <p:set>
                                      <p:cBhvr>
                                        <p:cTn id="30" dur="1" fill="hold">
                                          <p:stCondLst>
                                            <p:cond delay="0"/>
                                          </p:stCondLst>
                                        </p:cTn>
                                        <p:tgtEl>
                                          <p:spTgt spid="43012">
                                            <p:txEl>
                                              <p:pRg st="3" end="3"/>
                                            </p:txEl>
                                          </p:spTgt>
                                        </p:tgtEl>
                                        <p:attrNameLst>
                                          <p:attrName>style.visibility</p:attrName>
                                        </p:attrNameLst>
                                      </p:cBhvr>
                                      <p:to>
                                        <p:strVal val="visible"/>
                                      </p:to>
                                    </p:set>
                                    <p:animEffect transition="in" filter="fade">
                                      <p:cBhvr>
                                        <p:cTn id="31" dur="500"/>
                                        <p:tgtEl>
                                          <p:spTgt spid="43012">
                                            <p:txEl>
                                              <p:pRg st="3" end="3"/>
                                            </p:txEl>
                                          </p:spTgt>
                                        </p:tgtEl>
                                      </p:cBhvr>
                                    </p:animEffect>
                                    <p:anim calcmode="lin" valueType="num">
                                      <p:cBhvr>
                                        <p:cTn id="32" dur="500" fill="hold"/>
                                        <p:tgtEl>
                                          <p:spTgt spid="43012">
                                            <p:txEl>
                                              <p:pRg st="3" end="3"/>
                                            </p:txEl>
                                          </p:spTgt>
                                        </p:tgtEl>
                                        <p:attrNameLst>
                                          <p:attrName>ppt_x</p:attrName>
                                        </p:attrNameLst>
                                      </p:cBhvr>
                                      <p:tavLst>
                                        <p:tav tm="0">
                                          <p:val>
                                            <p:strVal val="#ppt_x"/>
                                          </p:val>
                                        </p:tav>
                                        <p:tav tm="100000">
                                          <p:val>
                                            <p:strVal val="#ppt_x"/>
                                          </p:val>
                                        </p:tav>
                                      </p:tavLst>
                                    </p:anim>
                                    <p:anim calcmode="lin" valueType="num">
                                      <p:cBhvr>
                                        <p:cTn id="33" dur="500" fill="hold"/>
                                        <p:tgtEl>
                                          <p:spTgt spid="43012">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44" presetClass="entr" presetSubtype="0" fill="hold" grpId="0" nodeType="clickEffect">
                                  <p:stCondLst>
                                    <p:cond delay="0"/>
                                  </p:stCondLst>
                                  <p:childTnLst>
                                    <p:set>
                                      <p:cBhvr>
                                        <p:cTn id="37" dur="1" fill="hold">
                                          <p:stCondLst>
                                            <p:cond delay="0"/>
                                          </p:stCondLst>
                                        </p:cTn>
                                        <p:tgtEl>
                                          <p:spTgt spid="43012">
                                            <p:txEl>
                                              <p:pRg st="4" end="4"/>
                                            </p:txEl>
                                          </p:spTgt>
                                        </p:tgtEl>
                                        <p:attrNameLst>
                                          <p:attrName>style.visibility</p:attrName>
                                        </p:attrNameLst>
                                      </p:cBhvr>
                                      <p:to>
                                        <p:strVal val="visible"/>
                                      </p:to>
                                    </p:set>
                                    <p:animEffect transition="in" filter="fade">
                                      <p:cBhvr>
                                        <p:cTn id="38" dur="500"/>
                                        <p:tgtEl>
                                          <p:spTgt spid="43012">
                                            <p:txEl>
                                              <p:pRg st="4" end="4"/>
                                            </p:txEl>
                                          </p:spTgt>
                                        </p:tgtEl>
                                      </p:cBhvr>
                                    </p:animEffect>
                                    <p:anim calcmode="lin" valueType="num">
                                      <p:cBhvr>
                                        <p:cTn id="39" dur="500" fill="hold"/>
                                        <p:tgtEl>
                                          <p:spTgt spid="43012">
                                            <p:txEl>
                                              <p:pRg st="4" end="4"/>
                                            </p:txEl>
                                          </p:spTgt>
                                        </p:tgtEl>
                                        <p:attrNameLst>
                                          <p:attrName>ppt_x</p:attrName>
                                        </p:attrNameLst>
                                      </p:cBhvr>
                                      <p:tavLst>
                                        <p:tav tm="0">
                                          <p:val>
                                            <p:strVal val="#ppt_x"/>
                                          </p:val>
                                        </p:tav>
                                        <p:tav tm="100000">
                                          <p:val>
                                            <p:strVal val="#ppt_x"/>
                                          </p:val>
                                        </p:tav>
                                      </p:tavLst>
                                    </p:anim>
                                    <p:anim calcmode="lin" valueType="num">
                                      <p:cBhvr>
                                        <p:cTn id="40" dur="500" fill="hold"/>
                                        <p:tgtEl>
                                          <p:spTgt spid="43012">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44" presetClass="entr" presetSubtype="0" fill="hold" grpId="0" nodeType="clickEffect">
                                  <p:stCondLst>
                                    <p:cond delay="0"/>
                                  </p:stCondLst>
                                  <p:childTnLst>
                                    <p:set>
                                      <p:cBhvr>
                                        <p:cTn id="44" dur="1" fill="hold">
                                          <p:stCondLst>
                                            <p:cond delay="0"/>
                                          </p:stCondLst>
                                        </p:cTn>
                                        <p:tgtEl>
                                          <p:spTgt spid="43012">
                                            <p:txEl>
                                              <p:pRg st="5" end="5"/>
                                            </p:txEl>
                                          </p:spTgt>
                                        </p:tgtEl>
                                        <p:attrNameLst>
                                          <p:attrName>style.visibility</p:attrName>
                                        </p:attrNameLst>
                                      </p:cBhvr>
                                      <p:to>
                                        <p:strVal val="visible"/>
                                      </p:to>
                                    </p:set>
                                    <p:animEffect transition="in" filter="fade">
                                      <p:cBhvr>
                                        <p:cTn id="45" dur="500"/>
                                        <p:tgtEl>
                                          <p:spTgt spid="43012">
                                            <p:txEl>
                                              <p:pRg st="5" end="5"/>
                                            </p:txEl>
                                          </p:spTgt>
                                        </p:tgtEl>
                                      </p:cBhvr>
                                    </p:animEffect>
                                    <p:anim calcmode="lin" valueType="num">
                                      <p:cBhvr>
                                        <p:cTn id="46" dur="500" fill="hold"/>
                                        <p:tgtEl>
                                          <p:spTgt spid="43012">
                                            <p:txEl>
                                              <p:pRg st="5" end="5"/>
                                            </p:txEl>
                                          </p:spTgt>
                                        </p:tgtEl>
                                        <p:attrNameLst>
                                          <p:attrName>ppt_x</p:attrName>
                                        </p:attrNameLst>
                                      </p:cBhvr>
                                      <p:tavLst>
                                        <p:tav tm="0">
                                          <p:val>
                                            <p:strVal val="#ppt_x"/>
                                          </p:val>
                                        </p:tav>
                                        <p:tav tm="100000">
                                          <p:val>
                                            <p:strVal val="#ppt_x"/>
                                          </p:val>
                                        </p:tav>
                                      </p:tavLst>
                                    </p:anim>
                                    <p:anim calcmode="lin" valueType="num">
                                      <p:cBhvr>
                                        <p:cTn id="47" dur="500" fill="hold"/>
                                        <p:tgtEl>
                                          <p:spTgt spid="43012">
                                            <p:txEl>
                                              <p:pRg st="5" end="5"/>
                                            </p:txEl>
                                          </p:spTgt>
                                        </p:tgtEl>
                                        <p:attrNameLst>
                                          <p:attrName>ppt_y</p:attrName>
                                        </p:attrNameLst>
                                      </p:cBhvr>
                                      <p:tavLst>
                                        <p:tav tm="0">
                                          <p:val>
                                            <p:strVal val="#ppt_y+.05"/>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44" presetClass="entr" presetSubtype="0" fill="hold" grpId="0" nodeType="clickEffect">
                                  <p:stCondLst>
                                    <p:cond delay="0"/>
                                  </p:stCondLst>
                                  <p:childTnLst>
                                    <p:set>
                                      <p:cBhvr>
                                        <p:cTn id="51" dur="1" fill="hold">
                                          <p:stCondLst>
                                            <p:cond delay="0"/>
                                          </p:stCondLst>
                                        </p:cTn>
                                        <p:tgtEl>
                                          <p:spTgt spid="43012">
                                            <p:txEl>
                                              <p:pRg st="6" end="6"/>
                                            </p:txEl>
                                          </p:spTgt>
                                        </p:tgtEl>
                                        <p:attrNameLst>
                                          <p:attrName>style.visibility</p:attrName>
                                        </p:attrNameLst>
                                      </p:cBhvr>
                                      <p:to>
                                        <p:strVal val="visible"/>
                                      </p:to>
                                    </p:set>
                                    <p:animEffect transition="in" filter="fade">
                                      <p:cBhvr>
                                        <p:cTn id="52" dur="500"/>
                                        <p:tgtEl>
                                          <p:spTgt spid="43012">
                                            <p:txEl>
                                              <p:pRg st="6" end="6"/>
                                            </p:txEl>
                                          </p:spTgt>
                                        </p:tgtEl>
                                      </p:cBhvr>
                                    </p:animEffect>
                                    <p:anim calcmode="lin" valueType="num">
                                      <p:cBhvr>
                                        <p:cTn id="53" dur="500" fill="hold"/>
                                        <p:tgtEl>
                                          <p:spTgt spid="43012">
                                            <p:txEl>
                                              <p:pRg st="6" end="6"/>
                                            </p:txEl>
                                          </p:spTgt>
                                        </p:tgtEl>
                                        <p:attrNameLst>
                                          <p:attrName>ppt_x</p:attrName>
                                        </p:attrNameLst>
                                      </p:cBhvr>
                                      <p:tavLst>
                                        <p:tav tm="0">
                                          <p:val>
                                            <p:strVal val="#ppt_x"/>
                                          </p:val>
                                        </p:tav>
                                        <p:tav tm="100000">
                                          <p:val>
                                            <p:strVal val="#ppt_x"/>
                                          </p:val>
                                        </p:tav>
                                      </p:tavLst>
                                    </p:anim>
                                    <p:anim calcmode="lin" valueType="num">
                                      <p:cBhvr>
                                        <p:cTn id="54" dur="500" fill="hold"/>
                                        <p:tgtEl>
                                          <p:spTgt spid="43012">
                                            <p:txEl>
                                              <p:pRg st="6" end="6"/>
                                            </p:txEl>
                                          </p:spTgt>
                                        </p:tgtEl>
                                        <p:attrNameLst>
                                          <p:attrName>ppt_y</p:attrName>
                                        </p:attrNameLst>
                                      </p:cBhvr>
                                      <p:tavLst>
                                        <p:tav tm="0">
                                          <p:val>
                                            <p:strVal val="#ppt_y+.05"/>
                                          </p:val>
                                        </p:tav>
                                        <p:tav tm="100000">
                                          <p:val>
                                            <p:strVal val="#ppt_y"/>
                                          </p:val>
                                        </p:tav>
                                      </p:tavLst>
                                    </p:anim>
                                  </p:childTnLst>
                                </p:cTn>
                              </p:par>
                              <p:par>
                                <p:cTn id="55" presetID="44" presetClass="entr" presetSubtype="0" fill="hold" grpId="0" nodeType="withEffect">
                                  <p:stCondLst>
                                    <p:cond delay="0"/>
                                  </p:stCondLst>
                                  <p:childTnLst>
                                    <p:set>
                                      <p:cBhvr>
                                        <p:cTn id="56" dur="1" fill="hold">
                                          <p:stCondLst>
                                            <p:cond delay="0"/>
                                          </p:stCondLst>
                                        </p:cTn>
                                        <p:tgtEl>
                                          <p:spTgt spid="43012">
                                            <p:txEl>
                                              <p:pRg st="7" end="7"/>
                                            </p:txEl>
                                          </p:spTgt>
                                        </p:tgtEl>
                                        <p:attrNameLst>
                                          <p:attrName>style.visibility</p:attrName>
                                        </p:attrNameLst>
                                      </p:cBhvr>
                                      <p:to>
                                        <p:strVal val="visible"/>
                                      </p:to>
                                    </p:set>
                                    <p:animEffect transition="in" filter="fade">
                                      <p:cBhvr>
                                        <p:cTn id="57" dur="500"/>
                                        <p:tgtEl>
                                          <p:spTgt spid="43012">
                                            <p:txEl>
                                              <p:pRg st="7" end="7"/>
                                            </p:txEl>
                                          </p:spTgt>
                                        </p:tgtEl>
                                      </p:cBhvr>
                                    </p:animEffect>
                                    <p:anim calcmode="lin" valueType="num">
                                      <p:cBhvr>
                                        <p:cTn id="58" dur="500" fill="hold"/>
                                        <p:tgtEl>
                                          <p:spTgt spid="43012">
                                            <p:txEl>
                                              <p:pRg st="7" end="7"/>
                                            </p:txEl>
                                          </p:spTgt>
                                        </p:tgtEl>
                                        <p:attrNameLst>
                                          <p:attrName>ppt_x</p:attrName>
                                        </p:attrNameLst>
                                      </p:cBhvr>
                                      <p:tavLst>
                                        <p:tav tm="0">
                                          <p:val>
                                            <p:strVal val="#ppt_x"/>
                                          </p:val>
                                        </p:tav>
                                        <p:tav tm="100000">
                                          <p:val>
                                            <p:strVal val="#ppt_x"/>
                                          </p:val>
                                        </p:tav>
                                      </p:tavLst>
                                    </p:anim>
                                    <p:anim calcmode="lin" valueType="num">
                                      <p:cBhvr>
                                        <p:cTn id="59" dur="500" fill="hold"/>
                                        <p:tgtEl>
                                          <p:spTgt spid="43012">
                                            <p:txEl>
                                              <p:pRg st="7" end="7"/>
                                            </p:txEl>
                                          </p:spTgt>
                                        </p:tgtEl>
                                        <p:attrNameLst>
                                          <p:attrName>ppt_y</p:attrName>
                                        </p:attrNameLst>
                                      </p:cBhvr>
                                      <p:tavLst>
                                        <p:tav tm="0">
                                          <p:val>
                                            <p:strVal val="#ppt_y+.05"/>
                                          </p:val>
                                        </p:tav>
                                        <p:tav tm="100000">
                                          <p:val>
                                            <p:strVal val="#ppt_y"/>
                                          </p:val>
                                        </p:tav>
                                      </p:tavLst>
                                    </p:anim>
                                  </p:childTnLst>
                                </p:cTn>
                              </p:par>
                              <p:par>
                                <p:cTn id="60" presetID="44" presetClass="entr" presetSubtype="0" fill="hold" grpId="0" nodeType="withEffect">
                                  <p:stCondLst>
                                    <p:cond delay="0"/>
                                  </p:stCondLst>
                                  <p:childTnLst>
                                    <p:set>
                                      <p:cBhvr>
                                        <p:cTn id="61" dur="1" fill="hold">
                                          <p:stCondLst>
                                            <p:cond delay="0"/>
                                          </p:stCondLst>
                                        </p:cTn>
                                        <p:tgtEl>
                                          <p:spTgt spid="43012">
                                            <p:txEl>
                                              <p:pRg st="8" end="8"/>
                                            </p:txEl>
                                          </p:spTgt>
                                        </p:tgtEl>
                                        <p:attrNameLst>
                                          <p:attrName>style.visibility</p:attrName>
                                        </p:attrNameLst>
                                      </p:cBhvr>
                                      <p:to>
                                        <p:strVal val="visible"/>
                                      </p:to>
                                    </p:set>
                                    <p:animEffect transition="in" filter="fade">
                                      <p:cBhvr>
                                        <p:cTn id="62" dur="500"/>
                                        <p:tgtEl>
                                          <p:spTgt spid="43012">
                                            <p:txEl>
                                              <p:pRg st="8" end="8"/>
                                            </p:txEl>
                                          </p:spTgt>
                                        </p:tgtEl>
                                      </p:cBhvr>
                                    </p:animEffect>
                                    <p:anim calcmode="lin" valueType="num">
                                      <p:cBhvr>
                                        <p:cTn id="63" dur="500" fill="hold"/>
                                        <p:tgtEl>
                                          <p:spTgt spid="43012">
                                            <p:txEl>
                                              <p:pRg st="8" end="8"/>
                                            </p:txEl>
                                          </p:spTgt>
                                        </p:tgtEl>
                                        <p:attrNameLst>
                                          <p:attrName>ppt_x</p:attrName>
                                        </p:attrNameLst>
                                      </p:cBhvr>
                                      <p:tavLst>
                                        <p:tav tm="0">
                                          <p:val>
                                            <p:strVal val="#ppt_x"/>
                                          </p:val>
                                        </p:tav>
                                        <p:tav tm="100000">
                                          <p:val>
                                            <p:strVal val="#ppt_x"/>
                                          </p:val>
                                        </p:tav>
                                      </p:tavLst>
                                    </p:anim>
                                    <p:anim calcmode="lin" valueType="num">
                                      <p:cBhvr>
                                        <p:cTn id="64" dur="500" fill="hold"/>
                                        <p:tgtEl>
                                          <p:spTgt spid="43012">
                                            <p:txEl>
                                              <p:pRg st="8" end="8"/>
                                            </p:txEl>
                                          </p:spTgt>
                                        </p:tgtEl>
                                        <p:attrNameLst>
                                          <p:attrName>ppt_y</p:attrName>
                                        </p:attrNameLst>
                                      </p:cBhvr>
                                      <p:tavLst>
                                        <p:tav tm="0">
                                          <p:val>
                                            <p:strVal val="#ppt_y+.05"/>
                                          </p:val>
                                        </p:tav>
                                        <p:tav tm="100000">
                                          <p:val>
                                            <p:strVal val="#ppt_y"/>
                                          </p:val>
                                        </p:tav>
                                      </p:tavLst>
                                    </p:anim>
                                  </p:childTnLst>
                                </p:cTn>
                              </p:par>
                              <p:par>
                                <p:cTn id="65" presetID="44" presetClass="entr" presetSubtype="0" fill="hold" grpId="0" nodeType="withEffect">
                                  <p:stCondLst>
                                    <p:cond delay="0"/>
                                  </p:stCondLst>
                                  <p:childTnLst>
                                    <p:set>
                                      <p:cBhvr>
                                        <p:cTn id="66" dur="1" fill="hold">
                                          <p:stCondLst>
                                            <p:cond delay="0"/>
                                          </p:stCondLst>
                                        </p:cTn>
                                        <p:tgtEl>
                                          <p:spTgt spid="43012">
                                            <p:txEl>
                                              <p:pRg st="9" end="9"/>
                                            </p:txEl>
                                          </p:spTgt>
                                        </p:tgtEl>
                                        <p:attrNameLst>
                                          <p:attrName>style.visibility</p:attrName>
                                        </p:attrNameLst>
                                      </p:cBhvr>
                                      <p:to>
                                        <p:strVal val="visible"/>
                                      </p:to>
                                    </p:set>
                                    <p:animEffect transition="in" filter="fade">
                                      <p:cBhvr>
                                        <p:cTn id="67" dur="500"/>
                                        <p:tgtEl>
                                          <p:spTgt spid="43012">
                                            <p:txEl>
                                              <p:pRg st="9" end="9"/>
                                            </p:txEl>
                                          </p:spTgt>
                                        </p:tgtEl>
                                      </p:cBhvr>
                                    </p:animEffect>
                                    <p:anim calcmode="lin" valueType="num">
                                      <p:cBhvr>
                                        <p:cTn id="68" dur="500" fill="hold"/>
                                        <p:tgtEl>
                                          <p:spTgt spid="43012">
                                            <p:txEl>
                                              <p:pRg st="9" end="9"/>
                                            </p:txEl>
                                          </p:spTgt>
                                        </p:tgtEl>
                                        <p:attrNameLst>
                                          <p:attrName>ppt_x</p:attrName>
                                        </p:attrNameLst>
                                      </p:cBhvr>
                                      <p:tavLst>
                                        <p:tav tm="0">
                                          <p:val>
                                            <p:strVal val="#ppt_x"/>
                                          </p:val>
                                        </p:tav>
                                        <p:tav tm="100000">
                                          <p:val>
                                            <p:strVal val="#ppt_x"/>
                                          </p:val>
                                        </p:tav>
                                      </p:tavLst>
                                    </p:anim>
                                    <p:anim calcmode="lin" valueType="num">
                                      <p:cBhvr>
                                        <p:cTn id="69" dur="500" fill="hold"/>
                                        <p:tgtEl>
                                          <p:spTgt spid="43012">
                                            <p:txEl>
                                              <p:pRg st="9" end="9"/>
                                            </p:txEl>
                                          </p:spTgt>
                                        </p:tgtEl>
                                        <p:attrNameLst>
                                          <p:attrName>ppt_y</p:attrName>
                                        </p:attrNameLst>
                                      </p:cBhvr>
                                      <p:tavLst>
                                        <p:tav tm="0">
                                          <p:val>
                                            <p:strVal val="#ppt_y+.05"/>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44" presetClass="entr" presetSubtype="0" fill="hold" grpId="0" nodeType="clickEffect">
                                  <p:stCondLst>
                                    <p:cond delay="0"/>
                                  </p:stCondLst>
                                  <p:childTnLst>
                                    <p:set>
                                      <p:cBhvr>
                                        <p:cTn id="73" dur="1" fill="hold">
                                          <p:stCondLst>
                                            <p:cond delay="0"/>
                                          </p:stCondLst>
                                        </p:cTn>
                                        <p:tgtEl>
                                          <p:spTgt spid="43012">
                                            <p:txEl>
                                              <p:pRg st="10" end="10"/>
                                            </p:txEl>
                                          </p:spTgt>
                                        </p:tgtEl>
                                        <p:attrNameLst>
                                          <p:attrName>style.visibility</p:attrName>
                                        </p:attrNameLst>
                                      </p:cBhvr>
                                      <p:to>
                                        <p:strVal val="visible"/>
                                      </p:to>
                                    </p:set>
                                    <p:animEffect transition="in" filter="fade">
                                      <p:cBhvr>
                                        <p:cTn id="74" dur="500"/>
                                        <p:tgtEl>
                                          <p:spTgt spid="43012">
                                            <p:txEl>
                                              <p:pRg st="10" end="10"/>
                                            </p:txEl>
                                          </p:spTgt>
                                        </p:tgtEl>
                                      </p:cBhvr>
                                    </p:animEffect>
                                    <p:anim calcmode="lin" valueType="num">
                                      <p:cBhvr>
                                        <p:cTn id="75" dur="500" fill="hold"/>
                                        <p:tgtEl>
                                          <p:spTgt spid="43012">
                                            <p:txEl>
                                              <p:pRg st="10" end="10"/>
                                            </p:txEl>
                                          </p:spTgt>
                                        </p:tgtEl>
                                        <p:attrNameLst>
                                          <p:attrName>ppt_x</p:attrName>
                                        </p:attrNameLst>
                                      </p:cBhvr>
                                      <p:tavLst>
                                        <p:tav tm="0">
                                          <p:val>
                                            <p:strVal val="#ppt_x"/>
                                          </p:val>
                                        </p:tav>
                                        <p:tav tm="100000">
                                          <p:val>
                                            <p:strVal val="#ppt_x"/>
                                          </p:val>
                                        </p:tav>
                                      </p:tavLst>
                                    </p:anim>
                                    <p:anim calcmode="lin" valueType="num">
                                      <p:cBhvr>
                                        <p:cTn id="76" dur="500" fill="hold"/>
                                        <p:tgtEl>
                                          <p:spTgt spid="43012">
                                            <p:txEl>
                                              <p:pRg st="10" end="1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P spid="43012"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AutoShape 2"/>
          <p:cNvSpPr>
            <a:spLocks noChangeArrowheads="1"/>
          </p:cNvSpPr>
          <p:nvPr/>
        </p:nvSpPr>
        <p:spPr bwMode="auto">
          <a:xfrm>
            <a:off x="2667000" y="152400"/>
            <a:ext cx="6858000" cy="609600"/>
          </a:xfrm>
          <a:prstGeom prst="roundRect">
            <a:avLst>
              <a:gd name="adj" fmla="val 9079"/>
            </a:avLst>
          </a:prstGeom>
          <a:gradFill rotWithShape="1">
            <a:gsLst>
              <a:gs pos="0">
                <a:schemeClr val="bg1"/>
              </a:gs>
              <a:gs pos="50000">
                <a:schemeClr val="accent1"/>
              </a:gs>
              <a:gs pos="100000">
                <a:schemeClr val="bg1"/>
              </a:gs>
            </a:gsLst>
            <a:lin ang="0" scaled="1"/>
          </a:gradFill>
          <a:ln w="9525">
            <a:solidFill>
              <a:schemeClr val="tx1"/>
            </a:solidFill>
            <a:round/>
            <a:headEnd/>
            <a:tailEnd/>
          </a:ln>
          <a:effectLst/>
        </p:spPr>
        <p:txBody>
          <a:bodyPr wrap="none" anchor="ctr"/>
          <a:lstStyle/>
          <a:p>
            <a:pPr>
              <a:defRPr/>
            </a:pPr>
            <a:endParaRPr lang="en-US"/>
          </a:p>
        </p:txBody>
      </p:sp>
      <p:sp>
        <p:nvSpPr>
          <p:cNvPr id="45059" name="Rectangle 3"/>
          <p:cNvSpPr>
            <a:spLocks noGrp="1" noChangeArrowheads="1"/>
          </p:cNvSpPr>
          <p:nvPr>
            <p:ph type="body" idx="1"/>
          </p:nvPr>
        </p:nvSpPr>
        <p:spPr>
          <a:xfrm>
            <a:off x="2667000" y="228600"/>
            <a:ext cx="6858000" cy="533400"/>
          </a:xfrm>
        </p:spPr>
        <p:txBody>
          <a:bodyPr/>
          <a:lstStyle/>
          <a:p>
            <a:pPr algn="ctr" eaLnBrk="1" hangingPunct="1">
              <a:lnSpc>
                <a:spcPct val="80000"/>
              </a:lnSpc>
              <a:buFont typeface="Wingdings" panose="05000000000000000000" pitchFamily="2" charset="2"/>
              <a:buNone/>
              <a:defRPr/>
            </a:pPr>
            <a:r>
              <a:rPr lang="en-US" sz="3600" b="1"/>
              <a:t>Deduction</a:t>
            </a:r>
            <a:endParaRPr lang="en-US" sz="2800" b="1">
              <a:solidFill>
                <a:srgbClr val="FF99FF"/>
              </a:solidFill>
            </a:endParaRPr>
          </a:p>
        </p:txBody>
      </p:sp>
      <p:sp>
        <p:nvSpPr>
          <p:cNvPr id="45060" name="Rectangle 4"/>
          <p:cNvSpPr>
            <a:spLocks noChangeArrowheads="1"/>
          </p:cNvSpPr>
          <p:nvPr/>
        </p:nvSpPr>
        <p:spPr bwMode="auto">
          <a:xfrm>
            <a:off x="1524000" y="762000"/>
            <a:ext cx="9144000" cy="5715000"/>
          </a:xfrm>
          <a:prstGeom prst="rect">
            <a:avLst/>
          </a:prstGeom>
          <a:noFill/>
          <a:ln w="9525">
            <a:noFill/>
            <a:miter lim="800000"/>
            <a:headEnd/>
            <a:tailEnd/>
          </a:ln>
          <a:effectLst/>
        </p:spPr>
        <p:txBody>
          <a:bodyPr/>
          <a:lstStyle/>
          <a:p>
            <a:pPr marL="342900" indent="-342900">
              <a:spcBef>
                <a:spcPct val="20000"/>
              </a:spcBef>
              <a:buClr>
                <a:schemeClr val="hlink"/>
              </a:buClr>
              <a:buSzPct val="70000"/>
              <a:defRPr/>
            </a:pPr>
            <a:r>
              <a:rPr lang="en-US" sz="2000" dirty="0">
                <a:solidFill>
                  <a:srgbClr val="FFFF00"/>
                </a:solidFill>
              </a:rPr>
              <a:t>                                </a:t>
            </a:r>
            <a:r>
              <a:rPr lang="en-US" sz="2000" dirty="0"/>
              <a:t>A, A=&gt;B conclude B</a:t>
            </a:r>
            <a:endParaRPr lang="en-US" sz="2000" dirty="0">
              <a:solidFill>
                <a:srgbClr val="FFFF00"/>
              </a:solidFill>
            </a:endParaRPr>
          </a:p>
          <a:p>
            <a:pPr marL="342900" indent="-342900">
              <a:spcBef>
                <a:spcPct val="20000"/>
              </a:spcBef>
              <a:buClr>
                <a:schemeClr val="hlink"/>
              </a:buClr>
              <a:buSzPct val="70000"/>
              <a:buFont typeface="Wingdings" pitchFamily="2" charset="2"/>
              <a:buChar char="n"/>
              <a:defRPr/>
            </a:pPr>
            <a:r>
              <a:rPr lang="en-US" sz="2000" dirty="0"/>
              <a:t>This is read as: A is true. If A is true then B is true. Therefore conclude that B is true</a:t>
            </a:r>
            <a:r>
              <a:rPr lang="en-US" dirty="0"/>
              <a:t> </a:t>
            </a:r>
          </a:p>
          <a:p>
            <a:pPr marL="342900" indent="-342900">
              <a:spcBef>
                <a:spcPct val="20000"/>
              </a:spcBef>
              <a:buClr>
                <a:schemeClr val="hlink"/>
              </a:buClr>
              <a:buSzPct val="70000"/>
              <a:buFont typeface="Wingdings" pitchFamily="2" charset="2"/>
              <a:buChar char="n"/>
              <a:defRPr/>
            </a:pPr>
            <a:r>
              <a:rPr lang="en-US" sz="2000" dirty="0"/>
              <a:t>Example:</a:t>
            </a:r>
          </a:p>
          <a:p>
            <a:pPr marL="742950" lvl="1" indent="-285750">
              <a:spcBef>
                <a:spcPct val="20000"/>
              </a:spcBef>
              <a:buClr>
                <a:schemeClr val="accent2"/>
              </a:buClr>
              <a:buSzPct val="70000"/>
              <a:buFont typeface="Wingdings" pitchFamily="2" charset="2"/>
              <a:buChar char="n"/>
              <a:defRPr/>
            </a:pPr>
            <a:r>
              <a:rPr lang="en-US" i="1" dirty="0"/>
              <a:t>I hit the glass with a hammer</a:t>
            </a:r>
            <a:br>
              <a:rPr lang="en-US" i="1" dirty="0"/>
            </a:br>
            <a:r>
              <a:rPr lang="en-US" i="1" dirty="0"/>
              <a:t>Hitting a glass with a hammer =&gt; glass breaks</a:t>
            </a:r>
            <a:br>
              <a:rPr lang="en-US" i="1" dirty="0"/>
            </a:br>
            <a:r>
              <a:rPr lang="en-US" dirty="0"/>
              <a:t>Conclude: </a:t>
            </a:r>
            <a:r>
              <a:rPr lang="en-US" i="1" dirty="0"/>
              <a:t>The glass is broken</a:t>
            </a:r>
          </a:p>
          <a:p>
            <a:pPr marL="342900" indent="-342900">
              <a:spcBef>
                <a:spcPct val="20000"/>
              </a:spcBef>
              <a:buClr>
                <a:schemeClr val="hlink"/>
              </a:buClr>
              <a:buSzPct val="70000"/>
              <a:buFont typeface="Wingdings" pitchFamily="2" charset="2"/>
              <a:buChar char="n"/>
              <a:defRPr/>
            </a:pPr>
            <a:r>
              <a:rPr lang="en-US" sz="2000" dirty="0"/>
              <a:t>This can also work backwards in the negative sense:</a:t>
            </a:r>
            <a:br>
              <a:rPr lang="en-US" sz="2000" dirty="0"/>
            </a:br>
            <a:r>
              <a:rPr lang="en-US" sz="2000" dirty="0"/>
              <a:t>                           ~B, A=&gt;B conclude ~A</a:t>
            </a:r>
            <a:br>
              <a:rPr lang="en-US" sz="2000" dirty="0"/>
            </a:br>
            <a:r>
              <a:rPr lang="en-US" dirty="0"/>
              <a:t>(B is not true. If A is true then B is true. As B is not true then A cannot be true either)</a:t>
            </a:r>
          </a:p>
          <a:p>
            <a:pPr marL="342900" indent="-342900">
              <a:spcBef>
                <a:spcPct val="20000"/>
              </a:spcBef>
              <a:buClr>
                <a:schemeClr val="hlink"/>
              </a:buClr>
              <a:buSzPct val="70000"/>
              <a:buFont typeface="Wingdings" pitchFamily="2" charset="2"/>
              <a:buChar char="n"/>
              <a:defRPr/>
            </a:pPr>
            <a:r>
              <a:rPr lang="en-US" sz="2000" dirty="0"/>
              <a:t>Example</a:t>
            </a:r>
          </a:p>
          <a:p>
            <a:pPr marL="742950" lvl="1" indent="-285750">
              <a:spcBef>
                <a:spcPct val="20000"/>
              </a:spcBef>
              <a:buClr>
                <a:schemeClr val="accent2"/>
              </a:buClr>
              <a:buSzPct val="70000"/>
              <a:buFont typeface="Wingdings" pitchFamily="2" charset="2"/>
              <a:buChar char="n"/>
              <a:defRPr/>
            </a:pPr>
            <a:r>
              <a:rPr lang="en-US" i="1" dirty="0"/>
              <a:t>The glass is not broken</a:t>
            </a:r>
            <a:br>
              <a:rPr lang="en-US" i="1" dirty="0"/>
            </a:br>
            <a:r>
              <a:rPr lang="en-US" i="1" dirty="0"/>
              <a:t>Hitting a glass with a hammer =&gt; glass breaks</a:t>
            </a:r>
            <a:br>
              <a:rPr lang="en-US" i="1" dirty="0"/>
            </a:br>
            <a:r>
              <a:rPr lang="en-US" dirty="0"/>
              <a:t>Conclude: </a:t>
            </a:r>
            <a:r>
              <a:rPr lang="en-US" i="1" dirty="0"/>
              <a:t>I didn't hit the glass with a hammer</a:t>
            </a:r>
          </a:p>
          <a:p>
            <a:pPr marL="342900" indent="-342900">
              <a:spcBef>
                <a:spcPct val="20000"/>
              </a:spcBef>
              <a:buClr>
                <a:schemeClr val="hlink"/>
              </a:buClr>
              <a:buSzPct val="70000"/>
              <a:buFont typeface="Wingdings" pitchFamily="2" charset="2"/>
              <a:buChar char="n"/>
              <a:defRPr/>
            </a:pPr>
            <a:r>
              <a:rPr lang="en-US" sz="2000" i="1" dirty="0"/>
              <a:t>This is a </a:t>
            </a:r>
            <a:r>
              <a:rPr lang="en-US" sz="2000" i="1" dirty="0">
                <a:solidFill>
                  <a:srgbClr val="FF0000"/>
                </a:solidFill>
              </a:rPr>
              <a:t>sound form of reasoning</a:t>
            </a:r>
            <a:r>
              <a:rPr lang="en-US" sz="2000" dirty="0"/>
              <a:t>. Given that proposition A is true and that the truth of proposition B is based only on whether A is true or not, B can be very reliably inferred from the truth or otherwise of A.</a:t>
            </a:r>
            <a:r>
              <a:rPr lang="en-US" sz="2000" b="1" dirty="0">
                <a:effectLst>
                  <a:outerShdw blurRad="38100" dist="38100" dir="2700000" algn="tl">
                    <a:srgbClr val="000000"/>
                  </a:outerShdw>
                </a:effectLst>
              </a:rPr>
              <a:t/>
            </a:r>
            <a:br>
              <a:rPr lang="en-US" sz="2000" b="1" dirty="0">
                <a:effectLst>
                  <a:outerShdw blurRad="38100" dist="38100" dir="2700000" algn="tl">
                    <a:srgbClr val="000000"/>
                  </a:outerShdw>
                </a:effectLst>
              </a:rPr>
            </a:br>
            <a:endParaRPr lang="en-US" sz="2000" b="1" dirty="0">
              <a:effectLst>
                <a:outerShdw blurRad="38100" dist="38100" dir="2700000" algn="tl">
                  <a:srgbClr val="000000"/>
                </a:outerShdw>
              </a:effectLs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4"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fade">
                                      <p:cBhvr>
                                        <p:cTn id="7" dur="500"/>
                                        <p:tgtEl>
                                          <p:spTgt spid="45059">
                                            <p:txEl>
                                              <p:pRg st="0" end="0"/>
                                            </p:txEl>
                                          </p:spTgt>
                                        </p:tgtEl>
                                      </p:cBhvr>
                                    </p:animEffect>
                                    <p:anim calcmode="lin" valueType="num">
                                      <p:cBhvr>
                                        <p:cTn id="8" dur="500" fill="hold"/>
                                        <p:tgtEl>
                                          <p:spTgt spid="45059">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5059">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45060">
                                            <p:txEl>
                                              <p:pRg st="0" end="0"/>
                                            </p:txEl>
                                          </p:spTgt>
                                        </p:tgtEl>
                                        <p:attrNameLst>
                                          <p:attrName>style.visibility</p:attrName>
                                        </p:attrNameLst>
                                      </p:cBhvr>
                                      <p:to>
                                        <p:strVal val="visible"/>
                                      </p:to>
                                    </p:set>
                                    <p:animEffect transition="in" filter="fade">
                                      <p:cBhvr>
                                        <p:cTn id="14" dur="500"/>
                                        <p:tgtEl>
                                          <p:spTgt spid="45060">
                                            <p:txEl>
                                              <p:pRg st="0" end="0"/>
                                            </p:txEl>
                                          </p:spTgt>
                                        </p:tgtEl>
                                      </p:cBhvr>
                                    </p:animEffect>
                                    <p:anim calcmode="lin" valueType="num">
                                      <p:cBhvr>
                                        <p:cTn id="15" dur="500" fill="hold"/>
                                        <p:tgtEl>
                                          <p:spTgt spid="45060">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5060">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4" presetClass="entr" presetSubtype="0" fill="hold" grpId="0" nodeType="clickEffect">
                                  <p:stCondLst>
                                    <p:cond delay="0"/>
                                  </p:stCondLst>
                                  <p:childTnLst>
                                    <p:set>
                                      <p:cBhvr>
                                        <p:cTn id="20" dur="1" fill="hold">
                                          <p:stCondLst>
                                            <p:cond delay="0"/>
                                          </p:stCondLst>
                                        </p:cTn>
                                        <p:tgtEl>
                                          <p:spTgt spid="45060">
                                            <p:txEl>
                                              <p:pRg st="1" end="1"/>
                                            </p:txEl>
                                          </p:spTgt>
                                        </p:tgtEl>
                                        <p:attrNameLst>
                                          <p:attrName>style.visibility</p:attrName>
                                        </p:attrNameLst>
                                      </p:cBhvr>
                                      <p:to>
                                        <p:strVal val="visible"/>
                                      </p:to>
                                    </p:set>
                                    <p:animEffect transition="in" filter="fade">
                                      <p:cBhvr>
                                        <p:cTn id="21" dur="500"/>
                                        <p:tgtEl>
                                          <p:spTgt spid="45060">
                                            <p:txEl>
                                              <p:pRg st="1" end="1"/>
                                            </p:txEl>
                                          </p:spTgt>
                                        </p:tgtEl>
                                      </p:cBhvr>
                                    </p:animEffect>
                                    <p:anim calcmode="lin" valueType="num">
                                      <p:cBhvr>
                                        <p:cTn id="22" dur="500" fill="hold"/>
                                        <p:tgtEl>
                                          <p:spTgt spid="45060">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45060">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4" presetClass="entr" presetSubtype="0" fill="hold" grpId="0" nodeType="clickEffect">
                                  <p:stCondLst>
                                    <p:cond delay="0"/>
                                  </p:stCondLst>
                                  <p:childTnLst>
                                    <p:set>
                                      <p:cBhvr>
                                        <p:cTn id="27" dur="1" fill="hold">
                                          <p:stCondLst>
                                            <p:cond delay="0"/>
                                          </p:stCondLst>
                                        </p:cTn>
                                        <p:tgtEl>
                                          <p:spTgt spid="45060">
                                            <p:txEl>
                                              <p:pRg st="2" end="2"/>
                                            </p:txEl>
                                          </p:spTgt>
                                        </p:tgtEl>
                                        <p:attrNameLst>
                                          <p:attrName>style.visibility</p:attrName>
                                        </p:attrNameLst>
                                      </p:cBhvr>
                                      <p:to>
                                        <p:strVal val="visible"/>
                                      </p:to>
                                    </p:set>
                                    <p:animEffect transition="in" filter="fade">
                                      <p:cBhvr>
                                        <p:cTn id="28" dur="500"/>
                                        <p:tgtEl>
                                          <p:spTgt spid="45060">
                                            <p:txEl>
                                              <p:pRg st="2" end="2"/>
                                            </p:txEl>
                                          </p:spTgt>
                                        </p:tgtEl>
                                      </p:cBhvr>
                                    </p:animEffect>
                                    <p:anim calcmode="lin" valueType="num">
                                      <p:cBhvr>
                                        <p:cTn id="29" dur="500" fill="hold"/>
                                        <p:tgtEl>
                                          <p:spTgt spid="45060">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45060">
                                            <p:txEl>
                                              <p:pRg st="2" end="2"/>
                                            </p:txEl>
                                          </p:spTgt>
                                        </p:tgtEl>
                                        <p:attrNameLst>
                                          <p:attrName>ppt_y</p:attrName>
                                        </p:attrNameLst>
                                      </p:cBhvr>
                                      <p:tavLst>
                                        <p:tav tm="0">
                                          <p:val>
                                            <p:strVal val="#ppt_y+.05"/>
                                          </p:val>
                                        </p:tav>
                                        <p:tav tm="100000">
                                          <p:val>
                                            <p:strVal val="#ppt_y"/>
                                          </p:val>
                                        </p:tav>
                                      </p:tavLst>
                                    </p:anim>
                                  </p:childTnLst>
                                </p:cTn>
                              </p:par>
                              <p:par>
                                <p:cTn id="31" presetID="44" presetClass="entr" presetSubtype="0" fill="hold" grpId="0" nodeType="withEffect">
                                  <p:stCondLst>
                                    <p:cond delay="0"/>
                                  </p:stCondLst>
                                  <p:childTnLst>
                                    <p:set>
                                      <p:cBhvr>
                                        <p:cTn id="32" dur="1" fill="hold">
                                          <p:stCondLst>
                                            <p:cond delay="0"/>
                                          </p:stCondLst>
                                        </p:cTn>
                                        <p:tgtEl>
                                          <p:spTgt spid="45060">
                                            <p:txEl>
                                              <p:pRg st="3" end="3"/>
                                            </p:txEl>
                                          </p:spTgt>
                                        </p:tgtEl>
                                        <p:attrNameLst>
                                          <p:attrName>style.visibility</p:attrName>
                                        </p:attrNameLst>
                                      </p:cBhvr>
                                      <p:to>
                                        <p:strVal val="visible"/>
                                      </p:to>
                                    </p:set>
                                    <p:animEffect transition="in" filter="fade">
                                      <p:cBhvr>
                                        <p:cTn id="33" dur="500"/>
                                        <p:tgtEl>
                                          <p:spTgt spid="45060">
                                            <p:txEl>
                                              <p:pRg st="3" end="3"/>
                                            </p:txEl>
                                          </p:spTgt>
                                        </p:tgtEl>
                                      </p:cBhvr>
                                    </p:animEffect>
                                    <p:anim calcmode="lin" valueType="num">
                                      <p:cBhvr>
                                        <p:cTn id="34" dur="500" fill="hold"/>
                                        <p:tgtEl>
                                          <p:spTgt spid="45060">
                                            <p:txEl>
                                              <p:pRg st="3" end="3"/>
                                            </p:txEl>
                                          </p:spTgt>
                                        </p:tgtEl>
                                        <p:attrNameLst>
                                          <p:attrName>ppt_x</p:attrName>
                                        </p:attrNameLst>
                                      </p:cBhvr>
                                      <p:tavLst>
                                        <p:tav tm="0">
                                          <p:val>
                                            <p:strVal val="#ppt_x"/>
                                          </p:val>
                                        </p:tav>
                                        <p:tav tm="100000">
                                          <p:val>
                                            <p:strVal val="#ppt_x"/>
                                          </p:val>
                                        </p:tav>
                                      </p:tavLst>
                                    </p:anim>
                                    <p:anim calcmode="lin" valueType="num">
                                      <p:cBhvr>
                                        <p:cTn id="35" dur="500" fill="hold"/>
                                        <p:tgtEl>
                                          <p:spTgt spid="45060">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44" presetClass="entr" presetSubtype="0" fill="hold" grpId="0" nodeType="clickEffect">
                                  <p:stCondLst>
                                    <p:cond delay="0"/>
                                  </p:stCondLst>
                                  <p:childTnLst>
                                    <p:set>
                                      <p:cBhvr>
                                        <p:cTn id="39" dur="1" fill="hold">
                                          <p:stCondLst>
                                            <p:cond delay="0"/>
                                          </p:stCondLst>
                                        </p:cTn>
                                        <p:tgtEl>
                                          <p:spTgt spid="45060">
                                            <p:txEl>
                                              <p:pRg st="4" end="4"/>
                                            </p:txEl>
                                          </p:spTgt>
                                        </p:tgtEl>
                                        <p:attrNameLst>
                                          <p:attrName>style.visibility</p:attrName>
                                        </p:attrNameLst>
                                      </p:cBhvr>
                                      <p:to>
                                        <p:strVal val="visible"/>
                                      </p:to>
                                    </p:set>
                                    <p:animEffect transition="in" filter="fade">
                                      <p:cBhvr>
                                        <p:cTn id="40" dur="500"/>
                                        <p:tgtEl>
                                          <p:spTgt spid="45060">
                                            <p:txEl>
                                              <p:pRg st="4" end="4"/>
                                            </p:txEl>
                                          </p:spTgt>
                                        </p:tgtEl>
                                      </p:cBhvr>
                                    </p:animEffect>
                                    <p:anim calcmode="lin" valueType="num">
                                      <p:cBhvr>
                                        <p:cTn id="41" dur="500" fill="hold"/>
                                        <p:tgtEl>
                                          <p:spTgt spid="45060">
                                            <p:txEl>
                                              <p:pRg st="4" end="4"/>
                                            </p:txEl>
                                          </p:spTgt>
                                        </p:tgtEl>
                                        <p:attrNameLst>
                                          <p:attrName>ppt_x</p:attrName>
                                        </p:attrNameLst>
                                      </p:cBhvr>
                                      <p:tavLst>
                                        <p:tav tm="0">
                                          <p:val>
                                            <p:strVal val="#ppt_x"/>
                                          </p:val>
                                        </p:tav>
                                        <p:tav tm="100000">
                                          <p:val>
                                            <p:strVal val="#ppt_x"/>
                                          </p:val>
                                        </p:tav>
                                      </p:tavLst>
                                    </p:anim>
                                    <p:anim calcmode="lin" valueType="num">
                                      <p:cBhvr>
                                        <p:cTn id="42" dur="500" fill="hold"/>
                                        <p:tgtEl>
                                          <p:spTgt spid="45060">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44" presetClass="entr" presetSubtype="0" fill="hold" grpId="0" nodeType="clickEffect">
                                  <p:stCondLst>
                                    <p:cond delay="0"/>
                                  </p:stCondLst>
                                  <p:childTnLst>
                                    <p:set>
                                      <p:cBhvr>
                                        <p:cTn id="46" dur="1" fill="hold">
                                          <p:stCondLst>
                                            <p:cond delay="0"/>
                                          </p:stCondLst>
                                        </p:cTn>
                                        <p:tgtEl>
                                          <p:spTgt spid="45060">
                                            <p:txEl>
                                              <p:pRg st="5" end="5"/>
                                            </p:txEl>
                                          </p:spTgt>
                                        </p:tgtEl>
                                        <p:attrNameLst>
                                          <p:attrName>style.visibility</p:attrName>
                                        </p:attrNameLst>
                                      </p:cBhvr>
                                      <p:to>
                                        <p:strVal val="visible"/>
                                      </p:to>
                                    </p:set>
                                    <p:animEffect transition="in" filter="fade">
                                      <p:cBhvr>
                                        <p:cTn id="47" dur="500"/>
                                        <p:tgtEl>
                                          <p:spTgt spid="45060">
                                            <p:txEl>
                                              <p:pRg st="5" end="5"/>
                                            </p:txEl>
                                          </p:spTgt>
                                        </p:tgtEl>
                                      </p:cBhvr>
                                    </p:animEffect>
                                    <p:anim calcmode="lin" valueType="num">
                                      <p:cBhvr>
                                        <p:cTn id="48" dur="500" fill="hold"/>
                                        <p:tgtEl>
                                          <p:spTgt spid="45060">
                                            <p:txEl>
                                              <p:pRg st="5" end="5"/>
                                            </p:txEl>
                                          </p:spTgt>
                                        </p:tgtEl>
                                        <p:attrNameLst>
                                          <p:attrName>ppt_x</p:attrName>
                                        </p:attrNameLst>
                                      </p:cBhvr>
                                      <p:tavLst>
                                        <p:tav tm="0">
                                          <p:val>
                                            <p:strVal val="#ppt_x"/>
                                          </p:val>
                                        </p:tav>
                                        <p:tav tm="100000">
                                          <p:val>
                                            <p:strVal val="#ppt_x"/>
                                          </p:val>
                                        </p:tav>
                                      </p:tavLst>
                                    </p:anim>
                                    <p:anim calcmode="lin" valueType="num">
                                      <p:cBhvr>
                                        <p:cTn id="49" dur="500" fill="hold"/>
                                        <p:tgtEl>
                                          <p:spTgt spid="45060">
                                            <p:txEl>
                                              <p:pRg st="5" end="5"/>
                                            </p:txEl>
                                          </p:spTgt>
                                        </p:tgtEl>
                                        <p:attrNameLst>
                                          <p:attrName>ppt_y</p:attrName>
                                        </p:attrNameLst>
                                      </p:cBhvr>
                                      <p:tavLst>
                                        <p:tav tm="0">
                                          <p:val>
                                            <p:strVal val="#ppt_y+.05"/>
                                          </p:val>
                                        </p:tav>
                                        <p:tav tm="100000">
                                          <p:val>
                                            <p:strVal val="#ppt_y"/>
                                          </p:val>
                                        </p:tav>
                                      </p:tavLst>
                                    </p:anim>
                                  </p:childTnLst>
                                </p:cTn>
                              </p:par>
                              <p:par>
                                <p:cTn id="50" presetID="44" presetClass="entr" presetSubtype="0" fill="hold" grpId="0" nodeType="withEffect">
                                  <p:stCondLst>
                                    <p:cond delay="0"/>
                                  </p:stCondLst>
                                  <p:childTnLst>
                                    <p:set>
                                      <p:cBhvr>
                                        <p:cTn id="51" dur="1" fill="hold">
                                          <p:stCondLst>
                                            <p:cond delay="0"/>
                                          </p:stCondLst>
                                        </p:cTn>
                                        <p:tgtEl>
                                          <p:spTgt spid="45060">
                                            <p:txEl>
                                              <p:pRg st="6" end="6"/>
                                            </p:txEl>
                                          </p:spTgt>
                                        </p:tgtEl>
                                        <p:attrNameLst>
                                          <p:attrName>style.visibility</p:attrName>
                                        </p:attrNameLst>
                                      </p:cBhvr>
                                      <p:to>
                                        <p:strVal val="visible"/>
                                      </p:to>
                                    </p:set>
                                    <p:animEffect transition="in" filter="fade">
                                      <p:cBhvr>
                                        <p:cTn id="52" dur="500"/>
                                        <p:tgtEl>
                                          <p:spTgt spid="45060">
                                            <p:txEl>
                                              <p:pRg st="6" end="6"/>
                                            </p:txEl>
                                          </p:spTgt>
                                        </p:tgtEl>
                                      </p:cBhvr>
                                    </p:animEffect>
                                    <p:anim calcmode="lin" valueType="num">
                                      <p:cBhvr>
                                        <p:cTn id="53" dur="500" fill="hold"/>
                                        <p:tgtEl>
                                          <p:spTgt spid="45060">
                                            <p:txEl>
                                              <p:pRg st="6" end="6"/>
                                            </p:txEl>
                                          </p:spTgt>
                                        </p:tgtEl>
                                        <p:attrNameLst>
                                          <p:attrName>ppt_x</p:attrName>
                                        </p:attrNameLst>
                                      </p:cBhvr>
                                      <p:tavLst>
                                        <p:tav tm="0">
                                          <p:val>
                                            <p:strVal val="#ppt_x"/>
                                          </p:val>
                                        </p:tav>
                                        <p:tav tm="100000">
                                          <p:val>
                                            <p:strVal val="#ppt_x"/>
                                          </p:val>
                                        </p:tav>
                                      </p:tavLst>
                                    </p:anim>
                                    <p:anim calcmode="lin" valueType="num">
                                      <p:cBhvr>
                                        <p:cTn id="54" dur="500" fill="hold"/>
                                        <p:tgtEl>
                                          <p:spTgt spid="45060">
                                            <p:txEl>
                                              <p:pRg st="6" end="6"/>
                                            </p:txEl>
                                          </p:spTgt>
                                        </p:tgtEl>
                                        <p:attrNameLst>
                                          <p:attrName>ppt_y</p:attrName>
                                        </p:attrNameLst>
                                      </p:cBhvr>
                                      <p:tavLst>
                                        <p:tav tm="0">
                                          <p:val>
                                            <p:strVal val="#ppt_y+.05"/>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44" presetClass="entr" presetSubtype="0" fill="hold" grpId="0" nodeType="clickEffect">
                                  <p:stCondLst>
                                    <p:cond delay="0"/>
                                  </p:stCondLst>
                                  <p:childTnLst>
                                    <p:set>
                                      <p:cBhvr>
                                        <p:cTn id="58" dur="1" fill="hold">
                                          <p:stCondLst>
                                            <p:cond delay="0"/>
                                          </p:stCondLst>
                                        </p:cTn>
                                        <p:tgtEl>
                                          <p:spTgt spid="45060">
                                            <p:txEl>
                                              <p:pRg st="7" end="7"/>
                                            </p:txEl>
                                          </p:spTgt>
                                        </p:tgtEl>
                                        <p:attrNameLst>
                                          <p:attrName>style.visibility</p:attrName>
                                        </p:attrNameLst>
                                      </p:cBhvr>
                                      <p:to>
                                        <p:strVal val="visible"/>
                                      </p:to>
                                    </p:set>
                                    <p:animEffect transition="in" filter="fade">
                                      <p:cBhvr>
                                        <p:cTn id="59" dur="500"/>
                                        <p:tgtEl>
                                          <p:spTgt spid="45060">
                                            <p:txEl>
                                              <p:pRg st="7" end="7"/>
                                            </p:txEl>
                                          </p:spTgt>
                                        </p:tgtEl>
                                      </p:cBhvr>
                                    </p:animEffect>
                                    <p:anim calcmode="lin" valueType="num">
                                      <p:cBhvr>
                                        <p:cTn id="60" dur="500" fill="hold"/>
                                        <p:tgtEl>
                                          <p:spTgt spid="45060">
                                            <p:txEl>
                                              <p:pRg st="7" end="7"/>
                                            </p:txEl>
                                          </p:spTgt>
                                        </p:tgtEl>
                                        <p:attrNameLst>
                                          <p:attrName>ppt_x</p:attrName>
                                        </p:attrNameLst>
                                      </p:cBhvr>
                                      <p:tavLst>
                                        <p:tav tm="0">
                                          <p:val>
                                            <p:strVal val="#ppt_x"/>
                                          </p:val>
                                        </p:tav>
                                        <p:tav tm="100000">
                                          <p:val>
                                            <p:strVal val="#ppt_x"/>
                                          </p:val>
                                        </p:tav>
                                      </p:tavLst>
                                    </p:anim>
                                    <p:anim calcmode="lin" valueType="num">
                                      <p:cBhvr>
                                        <p:cTn id="61" dur="500" fill="hold"/>
                                        <p:tgtEl>
                                          <p:spTgt spid="45060">
                                            <p:txEl>
                                              <p:pRg st="7" end="7"/>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P spid="4506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Information</a:t>
            </a:r>
            <a:endParaRPr lang="en-US" dirty="0"/>
          </a:p>
        </p:txBody>
      </p:sp>
      <p:sp>
        <p:nvSpPr>
          <p:cNvPr id="3" name="Content Placeholder 2"/>
          <p:cNvSpPr>
            <a:spLocks noGrp="1"/>
          </p:cNvSpPr>
          <p:nvPr>
            <p:ph idx="1"/>
          </p:nvPr>
        </p:nvSpPr>
        <p:spPr/>
        <p:txBody>
          <a:bodyPr/>
          <a:lstStyle/>
          <a:p>
            <a:r>
              <a:rPr lang="en-US" dirty="0" smtClean="0"/>
              <a:t>Dr. </a:t>
            </a:r>
            <a:r>
              <a:rPr lang="en-US" dirty="0" err="1" smtClean="0"/>
              <a:t>Kashif</a:t>
            </a:r>
            <a:r>
              <a:rPr lang="en-US" dirty="0" smtClean="0"/>
              <a:t> Zafar</a:t>
            </a:r>
          </a:p>
          <a:p>
            <a:r>
              <a:rPr lang="en-US" dirty="0" smtClean="0">
                <a:hlinkClick r:id="rId2"/>
              </a:rPr>
              <a:t>kashif.zafar@nu.edu.pk</a:t>
            </a:r>
            <a:endParaRPr lang="en-US" dirty="0" smtClean="0"/>
          </a:p>
          <a:p>
            <a:r>
              <a:rPr lang="en-US" dirty="0" smtClean="0"/>
              <a:t>Office: C-145, Civil Block</a:t>
            </a:r>
          </a:p>
          <a:p>
            <a:r>
              <a:rPr lang="en-US" dirty="0" smtClean="0"/>
              <a:t>Phone: 042-111128128 Ext: 311</a:t>
            </a:r>
          </a:p>
          <a:p>
            <a:r>
              <a:rPr lang="en-US" dirty="0" smtClean="0"/>
              <a:t>Office hours: Monday       2:00 – 4:00 pm and </a:t>
            </a:r>
          </a:p>
          <a:p>
            <a:r>
              <a:rPr lang="en-US" dirty="0" smtClean="0"/>
              <a:t>                        Wednesday 2:00 – 4:00 pm</a:t>
            </a:r>
          </a:p>
          <a:p>
            <a:r>
              <a:rPr lang="en-US" dirty="0" smtClean="0"/>
              <a:t>Lectures/handouts available on: Slate</a:t>
            </a:r>
          </a:p>
          <a:p>
            <a:endParaRPr lang="en-US" dirty="0"/>
          </a:p>
        </p:txBody>
      </p:sp>
    </p:spTree>
    <p:extLst>
      <p:ext uri="{BB962C8B-B14F-4D97-AF65-F5344CB8AC3E}">
        <p14:creationId xmlns:p14="http://schemas.microsoft.com/office/powerpoint/2010/main" val="1838021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AutoShape 2"/>
          <p:cNvSpPr>
            <a:spLocks noChangeArrowheads="1"/>
          </p:cNvSpPr>
          <p:nvPr/>
        </p:nvSpPr>
        <p:spPr bwMode="auto">
          <a:xfrm>
            <a:off x="2667000" y="76200"/>
            <a:ext cx="6858000" cy="609600"/>
          </a:xfrm>
          <a:prstGeom prst="roundRect">
            <a:avLst>
              <a:gd name="adj" fmla="val 9079"/>
            </a:avLst>
          </a:prstGeom>
          <a:gradFill rotWithShape="1">
            <a:gsLst>
              <a:gs pos="0">
                <a:schemeClr val="bg1"/>
              </a:gs>
              <a:gs pos="50000">
                <a:schemeClr val="accent1"/>
              </a:gs>
              <a:gs pos="100000">
                <a:schemeClr val="bg1"/>
              </a:gs>
            </a:gsLst>
            <a:lin ang="0" scaled="1"/>
          </a:gradFill>
          <a:ln w="9525">
            <a:solidFill>
              <a:schemeClr val="tx1"/>
            </a:solidFill>
            <a:round/>
            <a:headEnd/>
            <a:tailEnd/>
          </a:ln>
          <a:effectLst/>
        </p:spPr>
        <p:txBody>
          <a:bodyPr wrap="none" anchor="ctr"/>
          <a:lstStyle/>
          <a:p>
            <a:pPr>
              <a:defRPr/>
            </a:pPr>
            <a:endParaRPr lang="en-US"/>
          </a:p>
        </p:txBody>
      </p:sp>
      <p:sp>
        <p:nvSpPr>
          <p:cNvPr id="46083" name="Rectangle 3"/>
          <p:cNvSpPr>
            <a:spLocks noGrp="1" noChangeArrowheads="1"/>
          </p:cNvSpPr>
          <p:nvPr>
            <p:ph type="body" idx="1"/>
          </p:nvPr>
        </p:nvSpPr>
        <p:spPr>
          <a:xfrm>
            <a:off x="2667000" y="76200"/>
            <a:ext cx="6858000" cy="533400"/>
          </a:xfrm>
        </p:spPr>
        <p:txBody>
          <a:bodyPr/>
          <a:lstStyle/>
          <a:p>
            <a:pPr algn="ctr" eaLnBrk="1" hangingPunct="1">
              <a:lnSpc>
                <a:spcPct val="80000"/>
              </a:lnSpc>
              <a:buFont typeface="Wingdings" panose="05000000000000000000" pitchFamily="2" charset="2"/>
              <a:buNone/>
              <a:defRPr/>
            </a:pPr>
            <a:r>
              <a:rPr lang="en-US" sz="3600" b="1"/>
              <a:t>Abduction</a:t>
            </a:r>
            <a:endParaRPr lang="en-US" sz="2800" b="1">
              <a:solidFill>
                <a:srgbClr val="FF99FF"/>
              </a:solidFill>
            </a:endParaRPr>
          </a:p>
        </p:txBody>
      </p:sp>
      <p:sp>
        <p:nvSpPr>
          <p:cNvPr id="46084" name="Rectangle 4"/>
          <p:cNvSpPr>
            <a:spLocks noChangeArrowheads="1"/>
          </p:cNvSpPr>
          <p:nvPr/>
        </p:nvSpPr>
        <p:spPr bwMode="auto">
          <a:xfrm>
            <a:off x="1524000" y="685800"/>
            <a:ext cx="9144000" cy="5715000"/>
          </a:xfrm>
          <a:prstGeom prst="rect">
            <a:avLst/>
          </a:prstGeom>
          <a:noFill/>
          <a:ln w="9525">
            <a:noFill/>
            <a:miter lim="800000"/>
            <a:headEnd/>
            <a:tailEnd/>
          </a:ln>
          <a:effectLst/>
        </p:spPr>
        <p:txBody>
          <a:bodyPr/>
          <a:lstStyle/>
          <a:p>
            <a:pPr marL="342900" indent="-342900" algn="ctr">
              <a:spcBef>
                <a:spcPct val="20000"/>
              </a:spcBef>
              <a:buClr>
                <a:schemeClr val="hlink"/>
              </a:buClr>
              <a:buSzPct val="70000"/>
              <a:defRPr/>
            </a:pPr>
            <a:r>
              <a:rPr lang="en-US" sz="2400" dirty="0"/>
              <a:t>B, A=&gt;B conclude A</a:t>
            </a:r>
            <a:endParaRPr lang="en-US" sz="2400" dirty="0">
              <a:solidFill>
                <a:srgbClr val="FFFF00"/>
              </a:solidFill>
            </a:endParaRPr>
          </a:p>
          <a:p>
            <a:pPr marL="342900" indent="-342900">
              <a:spcBef>
                <a:spcPct val="20000"/>
              </a:spcBef>
              <a:buClr>
                <a:schemeClr val="hlink"/>
              </a:buClr>
              <a:buSzPct val="70000"/>
              <a:buFont typeface="Wingdings" pitchFamily="2" charset="2"/>
              <a:buChar char="n"/>
              <a:defRPr/>
            </a:pPr>
            <a:r>
              <a:rPr lang="en-US" sz="2000" dirty="0"/>
              <a:t>This is read as: B is true. If A is true then B is true. Therefore conclude that A is true.</a:t>
            </a:r>
          </a:p>
          <a:p>
            <a:pPr marL="342900" indent="-342900">
              <a:spcBef>
                <a:spcPct val="20000"/>
              </a:spcBef>
              <a:buClr>
                <a:schemeClr val="hlink"/>
              </a:buClr>
              <a:buSzPct val="70000"/>
              <a:buFont typeface="Wingdings" pitchFamily="2" charset="2"/>
              <a:buChar char="n"/>
              <a:defRPr/>
            </a:pPr>
            <a:r>
              <a:rPr lang="en-US" sz="2400" dirty="0"/>
              <a:t>Taking the previous example this states:</a:t>
            </a:r>
          </a:p>
          <a:p>
            <a:pPr marL="742950" lvl="1" indent="-285750">
              <a:spcBef>
                <a:spcPct val="20000"/>
              </a:spcBef>
              <a:buClr>
                <a:schemeClr val="accent2"/>
              </a:buClr>
              <a:buSzPct val="70000"/>
              <a:buFont typeface="Wingdings" pitchFamily="2" charset="2"/>
              <a:buChar char="n"/>
              <a:defRPr/>
            </a:pPr>
            <a:r>
              <a:rPr lang="en-US" sz="2000" i="1" dirty="0"/>
              <a:t>The glass is broken</a:t>
            </a:r>
            <a:br>
              <a:rPr lang="en-US" sz="2000" i="1" dirty="0"/>
            </a:br>
            <a:r>
              <a:rPr lang="en-US" sz="2000" i="1" dirty="0"/>
              <a:t>Hitting a glass with a hammer =&gt; glass breaks</a:t>
            </a:r>
            <a:br>
              <a:rPr lang="en-US" sz="2000" i="1" dirty="0"/>
            </a:br>
            <a:r>
              <a:rPr lang="en-US" sz="2000" dirty="0"/>
              <a:t>Conclude: </a:t>
            </a:r>
            <a:r>
              <a:rPr lang="en-US" sz="2000" i="1" dirty="0"/>
              <a:t>I hit the glass with a hammer</a:t>
            </a:r>
            <a:endParaRPr lang="en-US" sz="2000" dirty="0"/>
          </a:p>
          <a:p>
            <a:pPr marL="342900" indent="-342900">
              <a:spcBef>
                <a:spcPct val="20000"/>
              </a:spcBef>
              <a:buClr>
                <a:schemeClr val="hlink"/>
              </a:buClr>
              <a:buSzPct val="70000"/>
              <a:buFont typeface="Wingdings" pitchFamily="2" charset="2"/>
              <a:buChar char="n"/>
              <a:defRPr/>
            </a:pPr>
            <a:r>
              <a:rPr lang="en-US" sz="2400" dirty="0"/>
              <a:t>This is a reasonable deduction but not necessarily true. Someone else may have hit the glass with a hammer or maybe I threw the glass onto the floor. </a:t>
            </a:r>
          </a:p>
          <a:p>
            <a:pPr marL="342900" indent="-342900">
              <a:spcBef>
                <a:spcPct val="20000"/>
              </a:spcBef>
              <a:buClr>
                <a:schemeClr val="hlink"/>
              </a:buClr>
              <a:buSzPct val="70000"/>
              <a:buFont typeface="Wingdings" pitchFamily="2" charset="2"/>
              <a:buChar char="n"/>
              <a:defRPr/>
            </a:pPr>
            <a:r>
              <a:rPr lang="en-US" sz="2400" dirty="0"/>
              <a:t>This is "jumping to conclusions" which is not sound though we do it all the time. </a:t>
            </a:r>
          </a:p>
          <a:p>
            <a:pPr marL="342900" indent="-342900">
              <a:spcBef>
                <a:spcPct val="20000"/>
              </a:spcBef>
              <a:buClr>
                <a:schemeClr val="hlink"/>
              </a:buClr>
              <a:buSzPct val="70000"/>
              <a:buFont typeface="Wingdings" pitchFamily="2" charset="2"/>
              <a:buChar char="n"/>
              <a:defRPr/>
            </a:pPr>
            <a:r>
              <a:rPr lang="en-US" sz="2400" dirty="0"/>
              <a:t>There are many situations where more than one reason for something happening </a:t>
            </a:r>
            <a:r>
              <a:rPr lang="en-US" sz="2400" i="1" dirty="0"/>
              <a:t>could</a:t>
            </a:r>
            <a:r>
              <a:rPr lang="en-US" sz="2400" dirty="0"/>
              <a:t> be true and we have to choose the most likely one. </a:t>
            </a:r>
          </a:p>
          <a:p>
            <a:pPr marL="342900" indent="-342900">
              <a:spcBef>
                <a:spcPct val="20000"/>
              </a:spcBef>
              <a:buClr>
                <a:schemeClr val="hlink"/>
              </a:buClr>
              <a:buSzPct val="70000"/>
              <a:buFont typeface="Wingdings" pitchFamily="2" charset="2"/>
              <a:buChar char="n"/>
              <a:defRPr/>
            </a:pPr>
            <a:r>
              <a:rPr lang="en-US" sz="2400" dirty="0"/>
              <a:t>In other words, we perform "informed guesswork"!</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4"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fade">
                                      <p:cBhvr>
                                        <p:cTn id="7" dur="500"/>
                                        <p:tgtEl>
                                          <p:spTgt spid="46083">
                                            <p:txEl>
                                              <p:pRg st="0" end="0"/>
                                            </p:txEl>
                                          </p:spTgt>
                                        </p:tgtEl>
                                      </p:cBhvr>
                                    </p:animEffect>
                                    <p:anim calcmode="lin" valueType="num">
                                      <p:cBhvr>
                                        <p:cTn id="8" dur="500" fill="hold"/>
                                        <p:tgtEl>
                                          <p:spTgt spid="4608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6083">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46084">
                                            <p:txEl>
                                              <p:pRg st="0" end="0"/>
                                            </p:txEl>
                                          </p:spTgt>
                                        </p:tgtEl>
                                        <p:attrNameLst>
                                          <p:attrName>style.visibility</p:attrName>
                                        </p:attrNameLst>
                                      </p:cBhvr>
                                      <p:to>
                                        <p:strVal val="visible"/>
                                      </p:to>
                                    </p:set>
                                    <p:animEffect transition="in" filter="fade">
                                      <p:cBhvr>
                                        <p:cTn id="14" dur="500"/>
                                        <p:tgtEl>
                                          <p:spTgt spid="46084">
                                            <p:txEl>
                                              <p:pRg st="0" end="0"/>
                                            </p:txEl>
                                          </p:spTgt>
                                        </p:tgtEl>
                                      </p:cBhvr>
                                    </p:animEffect>
                                    <p:anim calcmode="lin" valueType="num">
                                      <p:cBhvr>
                                        <p:cTn id="15" dur="500" fill="hold"/>
                                        <p:tgtEl>
                                          <p:spTgt spid="46084">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6084">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4" presetClass="entr" presetSubtype="0" fill="hold" grpId="0" nodeType="clickEffect">
                                  <p:stCondLst>
                                    <p:cond delay="0"/>
                                  </p:stCondLst>
                                  <p:childTnLst>
                                    <p:set>
                                      <p:cBhvr>
                                        <p:cTn id="20" dur="1" fill="hold">
                                          <p:stCondLst>
                                            <p:cond delay="0"/>
                                          </p:stCondLst>
                                        </p:cTn>
                                        <p:tgtEl>
                                          <p:spTgt spid="46084">
                                            <p:txEl>
                                              <p:pRg st="1" end="1"/>
                                            </p:txEl>
                                          </p:spTgt>
                                        </p:tgtEl>
                                        <p:attrNameLst>
                                          <p:attrName>style.visibility</p:attrName>
                                        </p:attrNameLst>
                                      </p:cBhvr>
                                      <p:to>
                                        <p:strVal val="visible"/>
                                      </p:to>
                                    </p:set>
                                    <p:animEffect transition="in" filter="fade">
                                      <p:cBhvr>
                                        <p:cTn id="21" dur="500"/>
                                        <p:tgtEl>
                                          <p:spTgt spid="46084">
                                            <p:txEl>
                                              <p:pRg st="1" end="1"/>
                                            </p:txEl>
                                          </p:spTgt>
                                        </p:tgtEl>
                                      </p:cBhvr>
                                    </p:animEffect>
                                    <p:anim calcmode="lin" valueType="num">
                                      <p:cBhvr>
                                        <p:cTn id="22" dur="500" fill="hold"/>
                                        <p:tgtEl>
                                          <p:spTgt spid="46084">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46084">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4" presetClass="entr" presetSubtype="0" fill="hold" grpId="0" nodeType="clickEffect">
                                  <p:stCondLst>
                                    <p:cond delay="0"/>
                                  </p:stCondLst>
                                  <p:childTnLst>
                                    <p:set>
                                      <p:cBhvr>
                                        <p:cTn id="27" dur="1" fill="hold">
                                          <p:stCondLst>
                                            <p:cond delay="0"/>
                                          </p:stCondLst>
                                        </p:cTn>
                                        <p:tgtEl>
                                          <p:spTgt spid="46084">
                                            <p:txEl>
                                              <p:pRg st="2" end="2"/>
                                            </p:txEl>
                                          </p:spTgt>
                                        </p:tgtEl>
                                        <p:attrNameLst>
                                          <p:attrName>style.visibility</p:attrName>
                                        </p:attrNameLst>
                                      </p:cBhvr>
                                      <p:to>
                                        <p:strVal val="visible"/>
                                      </p:to>
                                    </p:set>
                                    <p:animEffect transition="in" filter="fade">
                                      <p:cBhvr>
                                        <p:cTn id="28" dur="500"/>
                                        <p:tgtEl>
                                          <p:spTgt spid="46084">
                                            <p:txEl>
                                              <p:pRg st="2" end="2"/>
                                            </p:txEl>
                                          </p:spTgt>
                                        </p:tgtEl>
                                      </p:cBhvr>
                                    </p:animEffect>
                                    <p:anim calcmode="lin" valueType="num">
                                      <p:cBhvr>
                                        <p:cTn id="29" dur="500" fill="hold"/>
                                        <p:tgtEl>
                                          <p:spTgt spid="46084">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46084">
                                            <p:txEl>
                                              <p:pRg st="2" end="2"/>
                                            </p:txEl>
                                          </p:spTgt>
                                        </p:tgtEl>
                                        <p:attrNameLst>
                                          <p:attrName>ppt_y</p:attrName>
                                        </p:attrNameLst>
                                      </p:cBhvr>
                                      <p:tavLst>
                                        <p:tav tm="0">
                                          <p:val>
                                            <p:strVal val="#ppt_y+.05"/>
                                          </p:val>
                                        </p:tav>
                                        <p:tav tm="100000">
                                          <p:val>
                                            <p:strVal val="#ppt_y"/>
                                          </p:val>
                                        </p:tav>
                                      </p:tavLst>
                                    </p:anim>
                                  </p:childTnLst>
                                </p:cTn>
                              </p:par>
                              <p:par>
                                <p:cTn id="31" presetID="44" presetClass="entr" presetSubtype="0" fill="hold" grpId="0" nodeType="withEffect">
                                  <p:stCondLst>
                                    <p:cond delay="0"/>
                                  </p:stCondLst>
                                  <p:childTnLst>
                                    <p:set>
                                      <p:cBhvr>
                                        <p:cTn id="32" dur="1" fill="hold">
                                          <p:stCondLst>
                                            <p:cond delay="0"/>
                                          </p:stCondLst>
                                        </p:cTn>
                                        <p:tgtEl>
                                          <p:spTgt spid="46084">
                                            <p:txEl>
                                              <p:pRg st="3" end="3"/>
                                            </p:txEl>
                                          </p:spTgt>
                                        </p:tgtEl>
                                        <p:attrNameLst>
                                          <p:attrName>style.visibility</p:attrName>
                                        </p:attrNameLst>
                                      </p:cBhvr>
                                      <p:to>
                                        <p:strVal val="visible"/>
                                      </p:to>
                                    </p:set>
                                    <p:animEffect transition="in" filter="fade">
                                      <p:cBhvr>
                                        <p:cTn id="33" dur="500"/>
                                        <p:tgtEl>
                                          <p:spTgt spid="46084">
                                            <p:txEl>
                                              <p:pRg st="3" end="3"/>
                                            </p:txEl>
                                          </p:spTgt>
                                        </p:tgtEl>
                                      </p:cBhvr>
                                    </p:animEffect>
                                    <p:anim calcmode="lin" valueType="num">
                                      <p:cBhvr>
                                        <p:cTn id="34" dur="500" fill="hold"/>
                                        <p:tgtEl>
                                          <p:spTgt spid="46084">
                                            <p:txEl>
                                              <p:pRg st="3" end="3"/>
                                            </p:txEl>
                                          </p:spTgt>
                                        </p:tgtEl>
                                        <p:attrNameLst>
                                          <p:attrName>ppt_x</p:attrName>
                                        </p:attrNameLst>
                                      </p:cBhvr>
                                      <p:tavLst>
                                        <p:tav tm="0">
                                          <p:val>
                                            <p:strVal val="#ppt_x"/>
                                          </p:val>
                                        </p:tav>
                                        <p:tav tm="100000">
                                          <p:val>
                                            <p:strVal val="#ppt_x"/>
                                          </p:val>
                                        </p:tav>
                                      </p:tavLst>
                                    </p:anim>
                                    <p:anim calcmode="lin" valueType="num">
                                      <p:cBhvr>
                                        <p:cTn id="35" dur="500" fill="hold"/>
                                        <p:tgtEl>
                                          <p:spTgt spid="46084">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44" presetClass="entr" presetSubtype="0" fill="hold" grpId="0" nodeType="clickEffect">
                                  <p:stCondLst>
                                    <p:cond delay="0"/>
                                  </p:stCondLst>
                                  <p:childTnLst>
                                    <p:set>
                                      <p:cBhvr>
                                        <p:cTn id="39" dur="1" fill="hold">
                                          <p:stCondLst>
                                            <p:cond delay="0"/>
                                          </p:stCondLst>
                                        </p:cTn>
                                        <p:tgtEl>
                                          <p:spTgt spid="46084">
                                            <p:txEl>
                                              <p:pRg st="4" end="4"/>
                                            </p:txEl>
                                          </p:spTgt>
                                        </p:tgtEl>
                                        <p:attrNameLst>
                                          <p:attrName>style.visibility</p:attrName>
                                        </p:attrNameLst>
                                      </p:cBhvr>
                                      <p:to>
                                        <p:strVal val="visible"/>
                                      </p:to>
                                    </p:set>
                                    <p:animEffect transition="in" filter="fade">
                                      <p:cBhvr>
                                        <p:cTn id="40" dur="500"/>
                                        <p:tgtEl>
                                          <p:spTgt spid="46084">
                                            <p:txEl>
                                              <p:pRg st="4" end="4"/>
                                            </p:txEl>
                                          </p:spTgt>
                                        </p:tgtEl>
                                      </p:cBhvr>
                                    </p:animEffect>
                                    <p:anim calcmode="lin" valueType="num">
                                      <p:cBhvr>
                                        <p:cTn id="41" dur="500" fill="hold"/>
                                        <p:tgtEl>
                                          <p:spTgt spid="46084">
                                            <p:txEl>
                                              <p:pRg st="4" end="4"/>
                                            </p:txEl>
                                          </p:spTgt>
                                        </p:tgtEl>
                                        <p:attrNameLst>
                                          <p:attrName>ppt_x</p:attrName>
                                        </p:attrNameLst>
                                      </p:cBhvr>
                                      <p:tavLst>
                                        <p:tav tm="0">
                                          <p:val>
                                            <p:strVal val="#ppt_x"/>
                                          </p:val>
                                        </p:tav>
                                        <p:tav tm="100000">
                                          <p:val>
                                            <p:strVal val="#ppt_x"/>
                                          </p:val>
                                        </p:tav>
                                      </p:tavLst>
                                    </p:anim>
                                    <p:anim calcmode="lin" valueType="num">
                                      <p:cBhvr>
                                        <p:cTn id="42" dur="500" fill="hold"/>
                                        <p:tgtEl>
                                          <p:spTgt spid="46084">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44" presetClass="entr" presetSubtype="0" fill="hold" grpId="0" nodeType="clickEffect">
                                  <p:stCondLst>
                                    <p:cond delay="0"/>
                                  </p:stCondLst>
                                  <p:childTnLst>
                                    <p:set>
                                      <p:cBhvr>
                                        <p:cTn id="46" dur="1" fill="hold">
                                          <p:stCondLst>
                                            <p:cond delay="0"/>
                                          </p:stCondLst>
                                        </p:cTn>
                                        <p:tgtEl>
                                          <p:spTgt spid="46084">
                                            <p:txEl>
                                              <p:pRg st="5" end="5"/>
                                            </p:txEl>
                                          </p:spTgt>
                                        </p:tgtEl>
                                        <p:attrNameLst>
                                          <p:attrName>style.visibility</p:attrName>
                                        </p:attrNameLst>
                                      </p:cBhvr>
                                      <p:to>
                                        <p:strVal val="visible"/>
                                      </p:to>
                                    </p:set>
                                    <p:animEffect transition="in" filter="fade">
                                      <p:cBhvr>
                                        <p:cTn id="47" dur="500"/>
                                        <p:tgtEl>
                                          <p:spTgt spid="46084">
                                            <p:txEl>
                                              <p:pRg st="5" end="5"/>
                                            </p:txEl>
                                          </p:spTgt>
                                        </p:tgtEl>
                                      </p:cBhvr>
                                    </p:animEffect>
                                    <p:anim calcmode="lin" valueType="num">
                                      <p:cBhvr>
                                        <p:cTn id="48" dur="500" fill="hold"/>
                                        <p:tgtEl>
                                          <p:spTgt spid="46084">
                                            <p:txEl>
                                              <p:pRg st="5" end="5"/>
                                            </p:txEl>
                                          </p:spTgt>
                                        </p:tgtEl>
                                        <p:attrNameLst>
                                          <p:attrName>ppt_x</p:attrName>
                                        </p:attrNameLst>
                                      </p:cBhvr>
                                      <p:tavLst>
                                        <p:tav tm="0">
                                          <p:val>
                                            <p:strVal val="#ppt_x"/>
                                          </p:val>
                                        </p:tav>
                                        <p:tav tm="100000">
                                          <p:val>
                                            <p:strVal val="#ppt_x"/>
                                          </p:val>
                                        </p:tav>
                                      </p:tavLst>
                                    </p:anim>
                                    <p:anim calcmode="lin" valueType="num">
                                      <p:cBhvr>
                                        <p:cTn id="49" dur="500" fill="hold"/>
                                        <p:tgtEl>
                                          <p:spTgt spid="46084">
                                            <p:txEl>
                                              <p:pRg st="5" end="5"/>
                                            </p:txEl>
                                          </p:spTgt>
                                        </p:tgtEl>
                                        <p:attrNameLst>
                                          <p:attrName>ppt_y</p:attrName>
                                        </p:attrNameLst>
                                      </p:cBhvr>
                                      <p:tavLst>
                                        <p:tav tm="0">
                                          <p:val>
                                            <p:strVal val="#ppt_y+.05"/>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44" presetClass="entr" presetSubtype="0" fill="hold" grpId="0" nodeType="clickEffect">
                                  <p:stCondLst>
                                    <p:cond delay="0"/>
                                  </p:stCondLst>
                                  <p:childTnLst>
                                    <p:set>
                                      <p:cBhvr>
                                        <p:cTn id="53" dur="1" fill="hold">
                                          <p:stCondLst>
                                            <p:cond delay="0"/>
                                          </p:stCondLst>
                                        </p:cTn>
                                        <p:tgtEl>
                                          <p:spTgt spid="46084">
                                            <p:txEl>
                                              <p:pRg st="6" end="6"/>
                                            </p:txEl>
                                          </p:spTgt>
                                        </p:tgtEl>
                                        <p:attrNameLst>
                                          <p:attrName>style.visibility</p:attrName>
                                        </p:attrNameLst>
                                      </p:cBhvr>
                                      <p:to>
                                        <p:strVal val="visible"/>
                                      </p:to>
                                    </p:set>
                                    <p:animEffect transition="in" filter="fade">
                                      <p:cBhvr>
                                        <p:cTn id="54" dur="500"/>
                                        <p:tgtEl>
                                          <p:spTgt spid="46084">
                                            <p:txEl>
                                              <p:pRg st="6" end="6"/>
                                            </p:txEl>
                                          </p:spTgt>
                                        </p:tgtEl>
                                      </p:cBhvr>
                                    </p:animEffect>
                                    <p:anim calcmode="lin" valueType="num">
                                      <p:cBhvr>
                                        <p:cTn id="55" dur="500" fill="hold"/>
                                        <p:tgtEl>
                                          <p:spTgt spid="46084">
                                            <p:txEl>
                                              <p:pRg st="6" end="6"/>
                                            </p:txEl>
                                          </p:spTgt>
                                        </p:tgtEl>
                                        <p:attrNameLst>
                                          <p:attrName>ppt_x</p:attrName>
                                        </p:attrNameLst>
                                      </p:cBhvr>
                                      <p:tavLst>
                                        <p:tav tm="0">
                                          <p:val>
                                            <p:strVal val="#ppt_x"/>
                                          </p:val>
                                        </p:tav>
                                        <p:tav tm="100000">
                                          <p:val>
                                            <p:strVal val="#ppt_x"/>
                                          </p:val>
                                        </p:tav>
                                      </p:tavLst>
                                    </p:anim>
                                    <p:anim calcmode="lin" valueType="num">
                                      <p:cBhvr>
                                        <p:cTn id="56" dur="500" fill="hold"/>
                                        <p:tgtEl>
                                          <p:spTgt spid="46084">
                                            <p:txEl>
                                              <p:pRg st="6" end="6"/>
                                            </p:txEl>
                                          </p:spTgt>
                                        </p:tgtEl>
                                        <p:attrNameLst>
                                          <p:attrName>ppt_y</p:attrName>
                                        </p:attrNameLst>
                                      </p:cBhvr>
                                      <p:tavLst>
                                        <p:tav tm="0">
                                          <p:val>
                                            <p:strVal val="#ppt_y+.05"/>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44" presetClass="entr" presetSubtype="0" fill="hold" grpId="0" nodeType="clickEffect">
                                  <p:stCondLst>
                                    <p:cond delay="0"/>
                                  </p:stCondLst>
                                  <p:childTnLst>
                                    <p:set>
                                      <p:cBhvr>
                                        <p:cTn id="60" dur="1" fill="hold">
                                          <p:stCondLst>
                                            <p:cond delay="0"/>
                                          </p:stCondLst>
                                        </p:cTn>
                                        <p:tgtEl>
                                          <p:spTgt spid="46084">
                                            <p:txEl>
                                              <p:pRg st="7" end="7"/>
                                            </p:txEl>
                                          </p:spTgt>
                                        </p:tgtEl>
                                        <p:attrNameLst>
                                          <p:attrName>style.visibility</p:attrName>
                                        </p:attrNameLst>
                                      </p:cBhvr>
                                      <p:to>
                                        <p:strVal val="visible"/>
                                      </p:to>
                                    </p:set>
                                    <p:animEffect transition="in" filter="fade">
                                      <p:cBhvr>
                                        <p:cTn id="61" dur="500"/>
                                        <p:tgtEl>
                                          <p:spTgt spid="46084">
                                            <p:txEl>
                                              <p:pRg st="7" end="7"/>
                                            </p:txEl>
                                          </p:spTgt>
                                        </p:tgtEl>
                                      </p:cBhvr>
                                    </p:animEffect>
                                    <p:anim calcmode="lin" valueType="num">
                                      <p:cBhvr>
                                        <p:cTn id="62" dur="500" fill="hold"/>
                                        <p:tgtEl>
                                          <p:spTgt spid="46084">
                                            <p:txEl>
                                              <p:pRg st="7" end="7"/>
                                            </p:txEl>
                                          </p:spTgt>
                                        </p:tgtEl>
                                        <p:attrNameLst>
                                          <p:attrName>ppt_x</p:attrName>
                                        </p:attrNameLst>
                                      </p:cBhvr>
                                      <p:tavLst>
                                        <p:tav tm="0">
                                          <p:val>
                                            <p:strVal val="#ppt_x"/>
                                          </p:val>
                                        </p:tav>
                                        <p:tav tm="100000">
                                          <p:val>
                                            <p:strVal val="#ppt_x"/>
                                          </p:val>
                                        </p:tav>
                                      </p:tavLst>
                                    </p:anim>
                                    <p:anim calcmode="lin" valueType="num">
                                      <p:cBhvr>
                                        <p:cTn id="63" dur="500" fill="hold"/>
                                        <p:tgtEl>
                                          <p:spTgt spid="46084">
                                            <p:txEl>
                                              <p:pRg st="7" end="7"/>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P spid="46084"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AutoShape 2"/>
          <p:cNvSpPr>
            <a:spLocks noChangeArrowheads="1"/>
          </p:cNvSpPr>
          <p:nvPr/>
        </p:nvSpPr>
        <p:spPr bwMode="auto">
          <a:xfrm>
            <a:off x="2667000" y="152400"/>
            <a:ext cx="6858000" cy="609600"/>
          </a:xfrm>
          <a:prstGeom prst="roundRect">
            <a:avLst>
              <a:gd name="adj" fmla="val 9079"/>
            </a:avLst>
          </a:prstGeom>
          <a:gradFill rotWithShape="1">
            <a:gsLst>
              <a:gs pos="0">
                <a:schemeClr val="bg1"/>
              </a:gs>
              <a:gs pos="50000">
                <a:schemeClr val="accent1"/>
              </a:gs>
              <a:gs pos="100000">
                <a:schemeClr val="bg1"/>
              </a:gs>
            </a:gsLst>
            <a:lin ang="0" scaled="1"/>
          </a:gradFill>
          <a:ln w="9525">
            <a:solidFill>
              <a:schemeClr val="tx1"/>
            </a:solidFill>
            <a:round/>
            <a:headEnd/>
            <a:tailEnd/>
          </a:ln>
          <a:effectLst/>
        </p:spPr>
        <p:txBody>
          <a:bodyPr wrap="none" anchor="ctr"/>
          <a:lstStyle/>
          <a:p>
            <a:pPr>
              <a:defRPr/>
            </a:pPr>
            <a:endParaRPr lang="en-US"/>
          </a:p>
        </p:txBody>
      </p:sp>
      <p:sp>
        <p:nvSpPr>
          <p:cNvPr id="47107" name="Rectangle 3"/>
          <p:cNvSpPr>
            <a:spLocks noGrp="1" noChangeArrowheads="1"/>
          </p:cNvSpPr>
          <p:nvPr>
            <p:ph type="body" idx="1"/>
          </p:nvPr>
        </p:nvSpPr>
        <p:spPr>
          <a:xfrm>
            <a:off x="2667000" y="228600"/>
            <a:ext cx="6858000" cy="533400"/>
          </a:xfrm>
        </p:spPr>
        <p:txBody>
          <a:bodyPr/>
          <a:lstStyle/>
          <a:p>
            <a:pPr algn="ctr" eaLnBrk="1" hangingPunct="1">
              <a:lnSpc>
                <a:spcPct val="80000"/>
              </a:lnSpc>
              <a:buFont typeface="Wingdings" panose="05000000000000000000" pitchFamily="2" charset="2"/>
              <a:buNone/>
              <a:defRPr/>
            </a:pPr>
            <a:r>
              <a:rPr lang="en-US" sz="3600" b="1"/>
              <a:t>Induction</a:t>
            </a:r>
            <a:endParaRPr lang="en-US" sz="2800" b="1">
              <a:solidFill>
                <a:srgbClr val="FF99FF"/>
              </a:solidFill>
            </a:endParaRPr>
          </a:p>
        </p:txBody>
      </p:sp>
      <p:sp>
        <p:nvSpPr>
          <p:cNvPr id="47108" name="Rectangle 4"/>
          <p:cNvSpPr>
            <a:spLocks noChangeArrowheads="1"/>
          </p:cNvSpPr>
          <p:nvPr/>
        </p:nvSpPr>
        <p:spPr bwMode="auto">
          <a:xfrm>
            <a:off x="1524000" y="914400"/>
            <a:ext cx="9144000" cy="5715000"/>
          </a:xfrm>
          <a:prstGeom prst="rect">
            <a:avLst/>
          </a:prstGeom>
          <a:noFill/>
          <a:ln w="9525">
            <a:noFill/>
            <a:miter lim="800000"/>
            <a:headEnd/>
            <a:tailEnd/>
          </a:ln>
          <a:effectLst/>
        </p:spPr>
        <p:txBody>
          <a:bodyPr/>
          <a:lstStyle/>
          <a:p>
            <a:pPr marL="342900" indent="-342900" algn="ctr">
              <a:spcBef>
                <a:spcPct val="20000"/>
              </a:spcBef>
              <a:buClr>
                <a:schemeClr val="hlink"/>
              </a:buClr>
              <a:buSzPct val="70000"/>
              <a:defRPr/>
            </a:pPr>
            <a:r>
              <a:rPr lang="en-US" sz="2000" dirty="0"/>
              <a:t>    A </a:t>
            </a:r>
            <a:r>
              <a:rPr lang="en-US" sz="2000" i="1" dirty="0"/>
              <a:t>E</a:t>
            </a:r>
            <a:r>
              <a:rPr lang="en-US" sz="2000" dirty="0"/>
              <a:t> S ^ red(A)</a:t>
            </a:r>
            <a:br>
              <a:rPr lang="en-US" sz="2000" dirty="0"/>
            </a:br>
            <a:r>
              <a:rPr lang="en-US" sz="2000" dirty="0"/>
              <a:t>D </a:t>
            </a:r>
            <a:r>
              <a:rPr lang="en-US" sz="2000" i="1" dirty="0"/>
              <a:t>E</a:t>
            </a:r>
            <a:r>
              <a:rPr lang="en-US" sz="2000" dirty="0"/>
              <a:t> S ^ red(D)</a:t>
            </a:r>
            <a:br>
              <a:rPr lang="en-US" sz="2000" dirty="0"/>
            </a:br>
            <a:r>
              <a:rPr lang="en-US" sz="2000" dirty="0"/>
              <a:t>F </a:t>
            </a:r>
            <a:r>
              <a:rPr lang="en-US" sz="2000" i="1" dirty="0"/>
              <a:t>E</a:t>
            </a:r>
            <a:r>
              <a:rPr lang="en-US" sz="2000" dirty="0"/>
              <a:t> S ^ red(F)</a:t>
            </a:r>
            <a:br>
              <a:rPr lang="en-US" sz="2000" dirty="0"/>
            </a:br>
            <a:r>
              <a:rPr lang="en-US" sz="2000" dirty="0"/>
              <a:t>Conclude: For all x where x is an element of set S x is red</a:t>
            </a:r>
          </a:p>
          <a:p>
            <a:pPr marL="342900" indent="-342900">
              <a:spcBef>
                <a:spcPct val="20000"/>
              </a:spcBef>
              <a:buClr>
                <a:schemeClr val="hlink"/>
              </a:buClr>
              <a:buSzPct val="70000"/>
              <a:buFont typeface="Wingdings" pitchFamily="2" charset="2"/>
              <a:buChar char="n"/>
              <a:defRPr/>
            </a:pPr>
            <a:r>
              <a:rPr lang="en-US" sz="2000" dirty="0"/>
              <a:t>These read as: A is an element of the set S and A is red, D is an element of the set S and D is red, F is an element of the set S and F is red.</a:t>
            </a:r>
          </a:p>
          <a:p>
            <a:pPr marL="342900" indent="-342900">
              <a:spcBef>
                <a:spcPct val="20000"/>
              </a:spcBef>
              <a:buClr>
                <a:schemeClr val="hlink"/>
              </a:buClr>
              <a:buSzPct val="70000"/>
              <a:buFont typeface="Wingdings" pitchFamily="2" charset="2"/>
              <a:buChar char="n"/>
              <a:defRPr/>
            </a:pPr>
            <a:r>
              <a:rPr lang="en-US" sz="2000" dirty="0"/>
              <a:t>Example:</a:t>
            </a:r>
            <a:br>
              <a:rPr lang="en-US" sz="2000" dirty="0"/>
            </a:br>
            <a:r>
              <a:rPr lang="en-US" i="1" dirty="0"/>
              <a:t>(Fred, Derek and Charles are all men.)</a:t>
            </a:r>
            <a:r>
              <a:rPr lang="en-US" dirty="0"/>
              <a:t/>
            </a:r>
            <a:br>
              <a:rPr lang="en-US" dirty="0"/>
            </a:br>
            <a:r>
              <a:rPr lang="en-US" i="1" dirty="0"/>
              <a:t>Fred is a man and Fred is TALL.</a:t>
            </a:r>
            <a:r>
              <a:rPr lang="en-US" dirty="0"/>
              <a:t/>
            </a:r>
            <a:br>
              <a:rPr lang="en-US" dirty="0"/>
            </a:br>
            <a:r>
              <a:rPr lang="en-US" i="1" dirty="0"/>
              <a:t>Derek is a man and Derek is TALL.</a:t>
            </a:r>
            <a:r>
              <a:rPr lang="en-US" dirty="0"/>
              <a:t/>
            </a:r>
            <a:br>
              <a:rPr lang="en-US" dirty="0"/>
            </a:br>
            <a:r>
              <a:rPr lang="en-US" i="1" dirty="0"/>
              <a:t>Charles is a man and Charles is TALL.</a:t>
            </a:r>
            <a:r>
              <a:rPr lang="en-US" dirty="0"/>
              <a:t/>
            </a:r>
            <a:br>
              <a:rPr lang="en-US" dirty="0"/>
            </a:br>
            <a:r>
              <a:rPr lang="en-US" dirty="0"/>
              <a:t>Conclude from the three examples: </a:t>
            </a:r>
            <a:r>
              <a:rPr lang="en-US" i="1" dirty="0"/>
              <a:t>All men are TALL.</a:t>
            </a:r>
            <a:endParaRPr lang="en-US" dirty="0"/>
          </a:p>
          <a:p>
            <a:pPr marL="342900" indent="-342900">
              <a:spcBef>
                <a:spcPct val="20000"/>
              </a:spcBef>
              <a:buClr>
                <a:schemeClr val="hlink"/>
              </a:buClr>
              <a:buSzPct val="70000"/>
              <a:buFont typeface="Wingdings" pitchFamily="2" charset="2"/>
              <a:buChar char="n"/>
              <a:defRPr/>
            </a:pPr>
            <a:r>
              <a:rPr lang="en-US" sz="2000" dirty="0"/>
              <a:t>This is not sound. Making such a deduction from so small a sample is statistically unsound yet we do this all the time too! </a:t>
            </a:r>
          </a:p>
          <a:p>
            <a:pPr marL="342900" indent="-342900">
              <a:spcBef>
                <a:spcPct val="20000"/>
              </a:spcBef>
              <a:buClr>
                <a:schemeClr val="hlink"/>
              </a:buClr>
              <a:buSzPct val="70000"/>
              <a:buFont typeface="Wingdings" pitchFamily="2" charset="2"/>
              <a:buChar char="n"/>
              <a:defRPr/>
            </a:pPr>
            <a:r>
              <a:rPr lang="en-US" sz="2000" dirty="0"/>
              <a:t>Induction is only safe if it is statistically sound, that is, there is a sufficiently large sample and that set of samples is truly randomly selected.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4"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500"/>
                                        <p:tgtEl>
                                          <p:spTgt spid="47107">
                                            <p:txEl>
                                              <p:pRg st="0" end="0"/>
                                            </p:txEl>
                                          </p:spTgt>
                                        </p:tgtEl>
                                      </p:cBhvr>
                                    </p:animEffect>
                                    <p:anim calcmode="lin" valueType="num">
                                      <p:cBhvr>
                                        <p:cTn id="8" dur="500" fill="hold"/>
                                        <p:tgtEl>
                                          <p:spTgt spid="4710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7107">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47108">
                                            <p:txEl>
                                              <p:pRg st="0" end="0"/>
                                            </p:txEl>
                                          </p:spTgt>
                                        </p:tgtEl>
                                        <p:attrNameLst>
                                          <p:attrName>style.visibility</p:attrName>
                                        </p:attrNameLst>
                                      </p:cBhvr>
                                      <p:to>
                                        <p:strVal val="visible"/>
                                      </p:to>
                                    </p:set>
                                    <p:animEffect transition="in" filter="fade">
                                      <p:cBhvr>
                                        <p:cTn id="14" dur="500"/>
                                        <p:tgtEl>
                                          <p:spTgt spid="47108">
                                            <p:txEl>
                                              <p:pRg st="0" end="0"/>
                                            </p:txEl>
                                          </p:spTgt>
                                        </p:tgtEl>
                                      </p:cBhvr>
                                    </p:animEffect>
                                    <p:anim calcmode="lin" valueType="num">
                                      <p:cBhvr>
                                        <p:cTn id="15" dur="500" fill="hold"/>
                                        <p:tgtEl>
                                          <p:spTgt spid="47108">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7108">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4" presetClass="entr" presetSubtype="0" fill="hold" grpId="0" nodeType="clickEffect">
                                  <p:stCondLst>
                                    <p:cond delay="0"/>
                                  </p:stCondLst>
                                  <p:childTnLst>
                                    <p:set>
                                      <p:cBhvr>
                                        <p:cTn id="20" dur="1" fill="hold">
                                          <p:stCondLst>
                                            <p:cond delay="0"/>
                                          </p:stCondLst>
                                        </p:cTn>
                                        <p:tgtEl>
                                          <p:spTgt spid="47108">
                                            <p:txEl>
                                              <p:pRg st="1" end="1"/>
                                            </p:txEl>
                                          </p:spTgt>
                                        </p:tgtEl>
                                        <p:attrNameLst>
                                          <p:attrName>style.visibility</p:attrName>
                                        </p:attrNameLst>
                                      </p:cBhvr>
                                      <p:to>
                                        <p:strVal val="visible"/>
                                      </p:to>
                                    </p:set>
                                    <p:animEffect transition="in" filter="fade">
                                      <p:cBhvr>
                                        <p:cTn id="21" dur="500"/>
                                        <p:tgtEl>
                                          <p:spTgt spid="47108">
                                            <p:txEl>
                                              <p:pRg st="1" end="1"/>
                                            </p:txEl>
                                          </p:spTgt>
                                        </p:tgtEl>
                                      </p:cBhvr>
                                    </p:animEffect>
                                    <p:anim calcmode="lin" valueType="num">
                                      <p:cBhvr>
                                        <p:cTn id="22" dur="500" fill="hold"/>
                                        <p:tgtEl>
                                          <p:spTgt spid="47108">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47108">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4" presetClass="entr" presetSubtype="0" fill="hold" grpId="0" nodeType="clickEffect">
                                  <p:stCondLst>
                                    <p:cond delay="0"/>
                                  </p:stCondLst>
                                  <p:childTnLst>
                                    <p:set>
                                      <p:cBhvr>
                                        <p:cTn id="27" dur="1" fill="hold">
                                          <p:stCondLst>
                                            <p:cond delay="0"/>
                                          </p:stCondLst>
                                        </p:cTn>
                                        <p:tgtEl>
                                          <p:spTgt spid="47108">
                                            <p:txEl>
                                              <p:pRg st="2" end="2"/>
                                            </p:txEl>
                                          </p:spTgt>
                                        </p:tgtEl>
                                        <p:attrNameLst>
                                          <p:attrName>style.visibility</p:attrName>
                                        </p:attrNameLst>
                                      </p:cBhvr>
                                      <p:to>
                                        <p:strVal val="visible"/>
                                      </p:to>
                                    </p:set>
                                    <p:animEffect transition="in" filter="fade">
                                      <p:cBhvr>
                                        <p:cTn id="28" dur="500"/>
                                        <p:tgtEl>
                                          <p:spTgt spid="47108">
                                            <p:txEl>
                                              <p:pRg st="2" end="2"/>
                                            </p:txEl>
                                          </p:spTgt>
                                        </p:tgtEl>
                                      </p:cBhvr>
                                    </p:animEffect>
                                    <p:anim calcmode="lin" valueType="num">
                                      <p:cBhvr>
                                        <p:cTn id="29" dur="500" fill="hold"/>
                                        <p:tgtEl>
                                          <p:spTgt spid="47108">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47108">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4" presetClass="entr" presetSubtype="0" fill="hold" grpId="0" nodeType="clickEffect">
                                  <p:stCondLst>
                                    <p:cond delay="0"/>
                                  </p:stCondLst>
                                  <p:childTnLst>
                                    <p:set>
                                      <p:cBhvr>
                                        <p:cTn id="34" dur="1" fill="hold">
                                          <p:stCondLst>
                                            <p:cond delay="0"/>
                                          </p:stCondLst>
                                        </p:cTn>
                                        <p:tgtEl>
                                          <p:spTgt spid="47108">
                                            <p:txEl>
                                              <p:pRg st="3" end="3"/>
                                            </p:txEl>
                                          </p:spTgt>
                                        </p:tgtEl>
                                        <p:attrNameLst>
                                          <p:attrName>style.visibility</p:attrName>
                                        </p:attrNameLst>
                                      </p:cBhvr>
                                      <p:to>
                                        <p:strVal val="visible"/>
                                      </p:to>
                                    </p:set>
                                    <p:animEffect transition="in" filter="fade">
                                      <p:cBhvr>
                                        <p:cTn id="35" dur="500"/>
                                        <p:tgtEl>
                                          <p:spTgt spid="47108">
                                            <p:txEl>
                                              <p:pRg st="3" end="3"/>
                                            </p:txEl>
                                          </p:spTgt>
                                        </p:tgtEl>
                                      </p:cBhvr>
                                    </p:animEffect>
                                    <p:anim calcmode="lin" valueType="num">
                                      <p:cBhvr>
                                        <p:cTn id="36" dur="500" fill="hold"/>
                                        <p:tgtEl>
                                          <p:spTgt spid="47108">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47108">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4" presetClass="entr" presetSubtype="0" fill="hold" grpId="0" nodeType="clickEffect">
                                  <p:stCondLst>
                                    <p:cond delay="0"/>
                                  </p:stCondLst>
                                  <p:childTnLst>
                                    <p:set>
                                      <p:cBhvr>
                                        <p:cTn id="41" dur="1" fill="hold">
                                          <p:stCondLst>
                                            <p:cond delay="0"/>
                                          </p:stCondLst>
                                        </p:cTn>
                                        <p:tgtEl>
                                          <p:spTgt spid="47108">
                                            <p:txEl>
                                              <p:pRg st="4" end="4"/>
                                            </p:txEl>
                                          </p:spTgt>
                                        </p:tgtEl>
                                        <p:attrNameLst>
                                          <p:attrName>style.visibility</p:attrName>
                                        </p:attrNameLst>
                                      </p:cBhvr>
                                      <p:to>
                                        <p:strVal val="visible"/>
                                      </p:to>
                                    </p:set>
                                    <p:animEffect transition="in" filter="fade">
                                      <p:cBhvr>
                                        <p:cTn id="42" dur="500"/>
                                        <p:tgtEl>
                                          <p:spTgt spid="47108">
                                            <p:txEl>
                                              <p:pRg st="4" end="4"/>
                                            </p:txEl>
                                          </p:spTgt>
                                        </p:tgtEl>
                                      </p:cBhvr>
                                    </p:animEffect>
                                    <p:anim calcmode="lin" valueType="num">
                                      <p:cBhvr>
                                        <p:cTn id="43" dur="500" fill="hold"/>
                                        <p:tgtEl>
                                          <p:spTgt spid="47108">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47108">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P spid="47108"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AutoShape 2"/>
          <p:cNvSpPr>
            <a:spLocks noChangeArrowheads="1"/>
          </p:cNvSpPr>
          <p:nvPr/>
        </p:nvSpPr>
        <p:spPr bwMode="auto">
          <a:xfrm>
            <a:off x="1600200" y="381000"/>
            <a:ext cx="8991600" cy="609600"/>
          </a:xfrm>
          <a:prstGeom prst="roundRect">
            <a:avLst>
              <a:gd name="adj" fmla="val 9079"/>
            </a:avLst>
          </a:prstGeom>
          <a:gradFill rotWithShape="1">
            <a:gsLst>
              <a:gs pos="0">
                <a:schemeClr val="bg1"/>
              </a:gs>
              <a:gs pos="50000">
                <a:schemeClr val="accent1"/>
              </a:gs>
              <a:gs pos="100000">
                <a:schemeClr val="bg1"/>
              </a:gs>
            </a:gsLst>
            <a:lin ang="0" scaled="1"/>
          </a:gradFill>
          <a:ln w="9525">
            <a:solidFill>
              <a:schemeClr val="tx1"/>
            </a:solidFill>
            <a:round/>
            <a:headEnd/>
            <a:tailEnd/>
          </a:ln>
          <a:effectLst/>
        </p:spPr>
        <p:txBody>
          <a:bodyPr wrap="none" anchor="ctr"/>
          <a:lstStyle/>
          <a:p>
            <a:pPr>
              <a:defRPr/>
            </a:pPr>
            <a:endParaRPr lang="en-US"/>
          </a:p>
        </p:txBody>
      </p:sp>
      <p:sp>
        <p:nvSpPr>
          <p:cNvPr id="48131" name="Rectangle 3"/>
          <p:cNvSpPr>
            <a:spLocks noGrp="1" noChangeArrowheads="1"/>
          </p:cNvSpPr>
          <p:nvPr>
            <p:ph type="body" idx="1"/>
          </p:nvPr>
        </p:nvSpPr>
        <p:spPr>
          <a:xfrm>
            <a:off x="1524000" y="533400"/>
            <a:ext cx="9144000" cy="533400"/>
          </a:xfrm>
        </p:spPr>
        <p:txBody>
          <a:bodyPr/>
          <a:lstStyle/>
          <a:p>
            <a:pPr algn="ctr" eaLnBrk="1" hangingPunct="1">
              <a:lnSpc>
                <a:spcPct val="80000"/>
              </a:lnSpc>
              <a:buFont typeface="Wingdings" panose="05000000000000000000" pitchFamily="2" charset="2"/>
              <a:buNone/>
              <a:defRPr/>
            </a:pPr>
            <a:r>
              <a:rPr lang="en-US" b="1"/>
              <a:t>The Need for Structured Knowledge Representation</a:t>
            </a:r>
            <a:endParaRPr lang="en-US" sz="1800" b="1">
              <a:solidFill>
                <a:srgbClr val="FF99FF"/>
              </a:solidFill>
            </a:endParaRPr>
          </a:p>
        </p:txBody>
      </p:sp>
      <p:sp>
        <p:nvSpPr>
          <p:cNvPr id="48132" name="Rectangle 4"/>
          <p:cNvSpPr>
            <a:spLocks noChangeArrowheads="1"/>
          </p:cNvSpPr>
          <p:nvPr/>
        </p:nvSpPr>
        <p:spPr bwMode="auto">
          <a:xfrm>
            <a:off x="1524000" y="1371600"/>
            <a:ext cx="9144000" cy="6019800"/>
          </a:xfrm>
          <a:prstGeom prst="rect">
            <a:avLst/>
          </a:prstGeom>
          <a:noFill/>
          <a:ln w="9525">
            <a:noFill/>
            <a:miter lim="800000"/>
            <a:headEnd/>
            <a:tailEnd/>
          </a:ln>
          <a:effectLst/>
        </p:spPr>
        <p:txBody>
          <a:bodyPr/>
          <a:lstStyle/>
          <a:p>
            <a:pPr marL="342900" indent="-342900">
              <a:spcBef>
                <a:spcPct val="20000"/>
              </a:spcBef>
              <a:buClr>
                <a:schemeClr val="hlink"/>
              </a:buClr>
              <a:buSzPct val="70000"/>
              <a:buFont typeface="Wingdings" pitchFamily="2" charset="2"/>
              <a:buChar char="n"/>
              <a:defRPr/>
            </a:pPr>
            <a:r>
              <a:rPr lang="en-US" dirty="0"/>
              <a:t>The second requirement for intelligent behavior is the knowledge itself. </a:t>
            </a:r>
          </a:p>
          <a:p>
            <a:pPr marL="342900" indent="-342900">
              <a:spcBef>
                <a:spcPct val="20000"/>
              </a:spcBef>
              <a:buClr>
                <a:schemeClr val="hlink"/>
              </a:buClr>
              <a:buSzPct val="70000"/>
              <a:buFont typeface="Wingdings" pitchFamily="2" charset="2"/>
              <a:buChar char="n"/>
              <a:defRPr/>
            </a:pPr>
            <a:r>
              <a:rPr lang="en-US" dirty="0"/>
              <a:t>So all we do is stuff some facts into a computer system, put a reasoning program into action and  we can have an intelligent machine! </a:t>
            </a:r>
          </a:p>
          <a:p>
            <a:pPr marL="342900" indent="-342900">
              <a:spcBef>
                <a:spcPct val="20000"/>
              </a:spcBef>
              <a:buClr>
                <a:schemeClr val="hlink"/>
              </a:buClr>
              <a:buSzPct val="70000"/>
              <a:buFont typeface="Wingdings" pitchFamily="2" charset="2"/>
              <a:buChar char="n"/>
              <a:defRPr/>
            </a:pPr>
            <a:r>
              <a:rPr lang="en-US" dirty="0"/>
              <a:t>Well it's not quite that simple. </a:t>
            </a:r>
          </a:p>
          <a:p>
            <a:pPr marL="342900" indent="-342900">
              <a:spcBef>
                <a:spcPct val="20000"/>
              </a:spcBef>
              <a:buClr>
                <a:schemeClr val="hlink"/>
              </a:buClr>
              <a:buSzPct val="70000"/>
              <a:buFont typeface="Wingdings" pitchFamily="2" charset="2"/>
              <a:buChar char="n"/>
              <a:defRPr/>
            </a:pPr>
            <a:r>
              <a:rPr lang="en-US" dirty="0"/>
              <a:t>Many A.I. structures show themselves to work well in simple "toy" domains but once they are presented with real world domain problems they suddenly begin to collapse. </a:t>
            </a:r>
          </a:p>
          <a:p>
            <a:pPr marL="342900" indent="-342900">
              <a:spcBef>
                <a:spcPct val="20000"/>
              </a:spcBef>
              <a:buClr>
                <a:schemeClr val="hlink"/>
              </a:buClr>
              <a:buSzPct val="70000"/>
              <a:buFont typeface="Wingdings" pitchFamily="2" charset="2"/>
              <a:buChar char="n"/>
              <a:defRPr/>
            </a:pPr>
            <a:r>
              <a:rPr lang="en-US" dirty="0"/>
              <a:t>The problem is that they don't have enough knowledge about the domain and so can't respond to it. </a:t>
            </a:r>
          </a:p>
          <a:p>
            <a:pPr marL="342900" indent="-342900">
              <a:spcBef>
                <a:spcPct val="20000"/>
              </a:spcBef>
              <a:buClr>
                <a:schemeClr val="hlink"/>
              </a:buClr>
              <a:buSzPct val="70000"/>
              <a:buFont typeface="Wingdings" pitchFamily="2" charset="2"/>
              <a:buChar char="n"/>
              <a:defRPr/>
            </a:pPr>
            <a:r>
              <a:rPr lang="en-US" dirty="0"/>
              <a:t>If we attempt to simply solve this problem by stuffing more information into the system we quickly come across the problem of speed. The specific piece of information in the database of knowledge cannot be accessed fast enough for a reasonable response using simple search techniques. </a:t>
            </a:r>
          </a:p>
          <a:p>
            <a:pPr marL="342900" indent="-342900">
              <a:spcBef>
                <a:spcPct val="20000"/>
              </a:spcBef>
              <a:buClr>
                <a:schemeClr val="hlink"/>
              </a:buClr>
              <a:buSzPct val="70000"/>
              <a:buFont typeface="Wingdings" pitchFamily="2" charset="2"/>
              <a:buChar char="n"/>
              <a:defRPr/>
            </a:pPr>
            <a:r>
              <a:rPr lang="en-US" dirty="0"/>
              <a:t>One of the major keys to AI then is being able to store knowledge in an efficient fashion and in such a way that it is possible to compose programs that can access it in a reasonable time.</a:t>
            </a:r>
            <a:r>
              <a:rPr lang="en-US" sz="2800" b="1" dirty="0">
                <a:effectLst>
                  <a:outerShdw blurRad="38100" dist="38100" dir="2700000" algn="tl">
                    <a:srgbClr val="000000"/>
                  </a:outerShdw>
                </a:effectLst>
              </a:rPr>
              <a:t/>
            </a:r>
            <a:br>
              <a:rPr lang="en-US" sz="2800" b="1" dirty="0">
                <a:effectLst>
                  <a:outerShdw blurRad="38100" dist="38100" dir="2700000" algn="tl">
                    <a:srgbClr val="000000"/>
                  </a:outerShdw>
                </a:effectLst>
              </a:rPr>
            </a:br>
            <a:endParaRPr lang="en-US" sz="2800" b="1" dirty="0">
              <a:effectLst>
                <a:outerShdw blurRad="38100" dist="38100" dir="2700000" algn="tl">
                  <a:srgbClr val="000000"/>
                </a:outerShdw>
              </a:effectLs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4" presetClass="entr" presetSubtype="0"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fade">
                                      <p:cBhvr>
                                        <p:cTn id="7" dur="500"/>
                                        <p:tgtEl>
                                          <p:spTgt spid="48131">
                                            <p:txEl>
                                              <p:pRg st="0" end="0"/>
                                            </p:txEl>
                                          </p:spTgt>
                                        </p:tgtEl>
                                      </p:cBhvr>
                                    </p:animEffect>
                                    <p:anim calcmode="lin" valueType="num">
                                      <p:cBhvr>
                                        <p:cTn id="8" dur="500" fill="hold"/>
                                        <p:tgtEl>
                                          <p:spTgt spid="48131">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8131">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48132">
                                            <p:txEl>
                                              <p:pRg st="0" end="0"/>
                                            </p:txEl>
                                          </p:spTgt>
                                        </p:tgtEl>
                                        <p:attrNameLst>
                                          <p:attrName>style.visibility</p:attrName>
                                        </p:attrNameLst>
                                      </p:cBhvr>
                                      <p:to>
                                        <p:strVal val="visible"/>
                                      </p:to>
                                    </p:set>
                                    <p:animEffect transition="in" filter="fade">
                                      <p:cBhvr>
                                        <p:cTn id="14" dur="500"/>
                                        <p:tgtEl>
                                          <p:spTgt spid="48132">
                                            <p:txEl>
                                              <p:pRg st="0" end="0"/>
                                            </p:txEl>
                                          </p:spTgt>
                                        </p:tgtEl>
                                      </p:cBhvr>
                                    </p:animEffect>
                                    <p:anim calcmode="lin" valueType="num">
                                      <p:cBhvr>
                                        <p:cTn id="15" dur="500" fill="hold"/>
                                        <p:tgtEl>
                                          <p:spTgt spid="48132">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8132">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4" presetClass="entr" presetSubtype="0" fill="hold" grpId="0" nodeType="clickEffect">
                                  <p:stCondLst>
                                    <p:cond delay="0"/>
                                  </p:stCondLst>
                                  <p:childTnLst>
                                    <p:set>
                                      <p:cBhvr>
                                        <p:cTn id="20" dur="1" fill="hold">
                                          <p:stCondLst>
                                            <p:cond delay="0"/>
                                          </p:stCondLst>
                                        </p:cTn>
                                        <p:tgtEl>
                                          <p:spTgt spid="48132">
                                            <p:txEl>
                                              <p:pRg st="1" end="1"/>
                                            </p:txEl>
                                          </p:spTgt>
                                        </p:tgtEl>
                                        <p:attrNameLst>
                                          <p:attrName>style.visibility</p:attrName>
                                        </p:attrNameLst>
                                      </p:cBhvr>
                                      <p:to>
                                        <p:strVal val="visible"/>
                                      </p:to>
                                    </p:set>
                                    <p:animEffect transition="in" filter="fade">
                                      <p:cBhvr>
                                        <p:cTn id="21" dur="500"/>
                                        <p:tgtEl>
                                          <p:spTgt spid="48132">
                                            <p:txEl>
                                              <p:pRg st="1" end="1"/>
                                            </p:txEl>
                                          </p:spTgt>
                                        </p:tgtEl>
                                      </p:cBhvr>
                                    </p:animEffect>
                                    <p:anim calcmode="lin" valueType="num">
                                      <p:cBhvr>
                                        <p:cTn id="22" dur="500" fill="hold"/>
                                        <p:tgtEl>
                                          <p:spTgt spid="48132">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48132">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4" presetClass="entr" presetSubtype="0" fill="hold" grpId="0" nodeType="clickEffect">
                                  <p:stCondLst>
                                    <p:cond delay="0"/>
                                  </p:stCondLst>
                                  <p:childTnLst>
                                    <p:set>
                                      <p:cBhvr>
                                        <p:cTn id="27" dur="1" fill="hold">
                                          <p:stCondLst>
                                            <p:cond delay="0"/>
                                          </p:stCondLst>
                                        </p:cTn>
                                        <p:tgtEl>
                                          <p:spTgt spid="48132">
                                            <p:txEl>
                                              <p:pRg st="2" end="2"/>
                                            </p:txEl>
                                          </p:spTgt>
                                        </p:tgtEl>
                                        <p:attrNameLst>
                                          <p:attrName>style.visibility</p:attrName>
                                        </p:attrNameLst>
                                      </p:cBhvr>
                                      <p:to>
                                        <p:strVal val="visible"/>
                                      </p:to>
                                    </p:set>
                                    <p:animEffect transition="in" filter="fade">
                                      <p:cBhvr>
                                        <p:cTn id="28" dur="500"/>
                                        <p:tgtEl>
                                          <p:spTgt spid="48132">
                                            <p:txEl>
                                              <p:pRg st="2" end="2"/>
                                            </p:txEl>
                                          </p:spTgt>
                                        </p:tgtEl>
                                      </p:cBhvr>
                                    </p:animEffect>
                                    <p:anim calcmode="lin" valueType="num">
                                      <p:cBhvr>
                                        <p:cTn id="29" dur="500" fill="hold"/>
                                        <p:tgtEl>
                                          <p:spTgt spid="48132">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48132">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4" presetClass="entr" presetSubtype="0" fill="hold" grpId="0" nodeType="clickEffect">
                                  <p:stCondLst>
                                    <p:cond delay="0"/>
                                  </p:stCondLst>
                                  <p:childTnLst>
                                    <p:set>
                                      <p:cBhvr>
                                        <p:cTn id="34" dur="1" fill="hold">
                                          <p:stCondLst>
                                            <p:cond delay="0"/>
                                          </p:stCondLst>
                                        </p:cTn>
                                        <p:tgtEl>
                                          <p:spTgt spid="48132">
                                            <p:txEl>
                                              <p:pRg st="3" end="3"/>
                                            </p:txEl>
                                          </p:spTgt>
                                        </p:tgtEl>
                                        <p:attrNameLst>
                                          <p:attrName>style.visibility</p:attrName>
                                        </p:attrNameLst>
                                      </p:cBhvr>
                                      <p:to>
                                        <p:strVal val="visible"/>
                                      </p:to>
                                    </p:set>
                                    <p:animEffect transition="in" filter="fade">
                                      <p:cBhvr>
                                        <p:cTn id="35" dur="500"/>
                                        <p:tgtEl>
                                          <p:spTgt spid="48132">
                                            <p:txEl>
                                              <p:pRg st="3" end="3"/>
                                            </p:txEl>
                                          </p:spTgt>
                                        </p:tgtEl>
                                      </p:cBhvr>
                                    </p:animEffect>
                                    <p:anim calcmode="lin" valueType="num">
                                      <p:cBhvr>
                                        <p:cTn id="36" dur="500" fill="hold"/>
                                        <p:tgtEl>
                                          <p:spTgt spid="48132">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48132">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4" presetClass="entr" presetSubtype="0" fill="hold" grpId="0" nodeType="clickEffect">
                                  <p:stCondLst>
                                    <p:cond delay="0"/>
                                  </p:stCondLst>
                                  <p:childTnLst>
                                    <p:set>
                                      <p:cBhvr>
                                        <p:cTn id="41" dur="1" fill="hold">
                                          <p:stCondLst>
                                            <p:cond delay="0"/>
                                          </p:stCondLst>
                                        </p:cTn>
                                        <p:tgtEl>
                                          <p:spTgt spid="48132">
                                            <p:txEl>
                                              <p:pRg st="4" end="4"/>
                                            </p:txEl>
                                          </p:spTgt>
                                        </p:tgtEl>
                                        <p:attrNameLst>
                                          <p:attrName>style.visibility</p:attrName>
                                        </p:attrNameLst>
                                      </p:cBhvr>
                                      <p:to>
                                        <p:strVal val="visible"/>
                                      </p:to>
                                    </p:set>
                                    <p:animEffect transition="in" filter="fade">
                                      <p:cBhvr>
                                        <p:cTn id="42" dur="500"/>
                                        <p:tgtEl>
                                          <p:spTgt spid="48132">
                                            <p:txEl>
                                              <p:pRg st="4" end="4"/>
                                            </p:txEl>
                                          </p:spTgt>
                                        </p:tgtEl>
                                      </p:cBhvr>
                                    </p:animEffect>
                                    <p:anim calcmode="lin" valueType="num">
                                      <p:cBhvr>
                                        <p:cTn id="43" dur="500" fill="hold"/>
                                        <p:tgtEl>
                                          <p:spTgt spid="48132">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48132">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4" presetClass="entr" presetSubtype="0" fill="hold" grpId="0" nodeType="clickEffect">
                                  <p:stCondLst>
                                    <p:cond delay="0"/>
                                  </p:stCondLst>
                                  <p:childTnLst>
                                    <p:set>
                                      <p:cBhvr>
                                        <p:cTn id="48" dur="1" fill="hold">
                                          <p:stCondLst>
                                            <p:cond delay="0"/>
                                          </p:stCondLst>
                                        </p:cTn>
                                        <p:tgtEl>
                                          <p:spTgt spid="48132">
                                            <p:txEl>
                                              <p:pRg st="5" end="5"/>
                                            </p:txEl>
                                          </p:spTgt>
                                        </p:tgtEl>
                                        <p:attrNameLst>
                                          <p:attrName>style.visibility</p:attrName>
                                        </p:attrNameLst>
                                      </p:cBhvr>
                                      <p:to>
                                        <p:strVal val="visible"/>
                                      </p:to>
                                    </p:set>
                                    <p:animEffect transition="in" filter="fade">
                                      <p:cBhvr>
                                        <p:cTn id="49" dur="500"/>
                                        <p:tgtEl>
                                          <p:spTgt spid="48132">
                                            <p:txEl>
                                              <p:pRg st="5" end="5"/>
                                            </p:txEl>
                                          </p:spTgt>
                                        </p:tgtEl>
                                      </p:cBhvr>
                                    </p:animEffect>
                                    <p:anim calcmode="lin" valueType="num">
                                      <p:cBhvr>
                                        <p:cTn id="50" dur="500" fill="hold"/>
                                        <p:tgtEl>
                                          <p:spTgt spid="48132">
                                            <p:txEl>
                                              <p:pRg st="5" end="5"/>
                                            </p:txEl>
                                          </p:spTgt>
                                        </p:tgtEl>
                                        <p:attrNameLst>
                                          <p:attrName>ppt_x</p:attrName>
                                        </p:attrNameLst>
                                      </p:cBhvr>
                                      <p:tavLst>
                                        <p:tav tm="0">
                                          <p:val>
                                            <p:strVal val="#ppt_x"/>
                                          </p:val>
                                        </p:tav>
                                        <p:tav tm="100000">
                                          <p:val>
                                            <p:strVal val="#ppt_x"/>
                                          </p:val>
                                        </p:tav>
                                      </p:tavLst>
                                    </p:anim>
                                    <p:anim calcmode="lin" valueType="num">
                                      <p:cBhvr>
                                        <p:cTn id="51" dur="500" fill="hold"/>
                                        <p:tgtEl>
                                          <p:spTgt spid="48132">
                                            <p:txEl>
                                              <p:pRg st="5" end="5"/>
                                            </p:txEl>
                                          </p:spTgt>
                                        </p:tgtEl>
                                        <p:attrNameLst>
                                          <p:attrName>ppt_y</p:attrName>
                                        </p:attrNameLst>
                                      </p:cBhvr>
                                      <p:tavLst>
                                        <p:tav tm="0">
                                          <p:val>
                                            <p:strVal val="#ppt_y+.05"/>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4" presetClass="entr" presetSubtype="0" fill="hold" grpId="0" nodeType="clickEffect">
                                  <p:stCondLst>
                                    <p:cond delay="0"/>
                                  </p:stCondLst>
                                  <p:childTnLst>
                                    <p:set>
                                      <p:cBhvr>
                                        <p:cTn id="55" dur="1" fill="hold">
                                          <p:stCondLst>
                                            <p:cond delay="0"/>
                                          </p:stCondLst>
                                        </p:cTn>
                                        <p:tgtEl>
                                          <p:spTgt spid="48132">
                                            <p:txEl>
                                              <p:pRg st="6" end="6"/>
                                            </p:txEl>
                                          </p:spTgt>
                                        </p:tgtEl>
                                        <p:attrNameLst>
                                          <p:attrName>style.visibility</p:attrName>
                                        </p:attrNameLst>
                                      </p:cBhvr>
                                      <p:to>
                                        <p:strVal val="visible"/>
                                      </p:to>
                                    </p:set>
                                    <p:animEffect transition="in" filter="fade">
                                      <p:cBhvr>
                                        <p:cTn id="56" dur="500"/>
                                        <p:tgtEl>
                                          <p:spTgt spid="48132">
                                            <p:txEl>
                                              <p:pRg st="6" end="6"/>
                                            </p:txEl>
                                          </p:spTgt>
                                        </p:tgtEl>
                                      </p:cBhvr>
                                    </p:animEffect>
                                    <p:anim calcmode="lin" valueType="num">
                                      <p:cBhvr>
                                        <p:cTn id="57" dur="500" fill="hold"/>
                                        <p:tgtEl>
                                          <p:spTgt spid="48132">
                                            <p:txEl>
                                              <p:pRg st="6" end="6"/>
                                            </p:txEl>
                                          </p:spTgt>
                                        </p:tgtEl>
                                        <p:attrNameLst>
                                          <p:attrName>ppt_x</p:attrName>
                                        </p:attrNameLst>
                                      </p:cBhvr>
                                      <p:tavLst>
                                        <p:tav tm="0">
                                          <p:val>
                                            <p:strVal val="#ppt_x"/>
                                          </p:val>
                                        </p:tav>
                                        <p:tav tm="100000">
                                          <p:val>
                                            <p:strVal val="#ppt_x"/>
                                          </p:val>
                                        </p:tav>
                                      </p:tavLst>
                                    </p:anim>
                                    <p:anim calcmode="lin" valueType="num">
                                      <p:cBhvr>
                                        <p:cTn id="58" dur="500" fill="hold"/>
                                        <p:tgtEl>
                                          <p:spTgt spid="48132">
                                            <p:txEl>
                                              <p:pRg st="6" end="6"/>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P spid="48132"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AutoShape 2"/>
          <p:cNvSpPr>
            <a:spLocks noChangeArrowheads="1"/>
          </p:cNvSpPr>
          <p:nvPr/>
        </p:nvSpPr>
        <p:spPr bwMode="auto">
          <a:xfrm>
            <a:off x="4114800" y="232581"/>
            <a:ext cx="3733800" cy="609600"/>
          </a:xfrm>
          <a:prstGeom prst="roundRect">
            <a:avLst>
              <a:gd name="adj" fmla="val 9079"/>
            </a:avLst>
          </a:prstGeom>
          <a:gradFill rotWithShape="1">
            <a:gsLst>
              <a:gs pos="0">
                <a:schemeClr val="bg1"/>
              </a:gs>
              <a:gs pos="50000">
                <a:schemeClr val="accent1"/>
              </a:gs>
              <a:gs pos="100000">
                <a:schemeClr val="bg1"/>
              </a:gs>
            </a:gsLst>
            <a:lin ang="0" scaled="1"/>
          </a:gradFill>
          <a:ln w="9525">
            <a:solidFill>
              <a:schemeClr val="tx1"/>
            </a:solidFill>
            <a:round/>
            <a:headEnd/>
            <a:tailEnd/>
          </a:ln>
          <a:effectLst/>
        </p:spPr>
        <p:txBody>
          <a:bodyPr wrap="none" anchor="ctr"/>
          <a:lstStyle/>
          <a:p>
            <a:pPr>
              <a:defRPr/>
            </a:pPr>
            <a:endParaRPr lang="en-US"/>
          </a:p>
        </p:txBody>
      </p:sp>
      <p:sp>
        <p:nvSpPr>
          <p:cNvPr id="49155" name="Rectangle 3"/>
          <p:cNvSpPr>
            <a:spLocks noGrp="1" noChangeArrowheads="1"/>
          </p:cNvSpPr>
          <p:nvPr>
            <p:ph type="body" idx="1"/>
          </p:nvPr>
        </p:nvSpPr>
        <p:spPr>
          <a:xfrm>
            <a:off x="4114800" y="228600"/>
            <a:ext cx="3733800" cy="533400"/>
          </a:xfrm>
        </p:spPr>
        <p:txBody>
          <a:bodyPr/>
          <a:lstStyle/>
          <a:p>
            <a:pPr algn="ctr" eaLnBrk="1" hangingPunct="1">
              <a:lnSpc>
                <a:spcPct val="80000"/>
              </a:lnSpc>
              <a:buFont typeface="Wingdings" panose="05000000000000000000" pitchFamily="2" charset="2"/>
              <a:buNone/>
              <a:defRPr/>
            </a:pPr>
            <a:r>
              <a:rPr lang="en-US" sz="2800" b="1" dirty="0"/>
              <a:t>The Frame Problem</a:t>
            </a:r>
            <a:endParaRPr lang="en-US" sz="2000" b="1" dirty="0">
              <a:solidFill>
                <a:srgbClr val="FF99FF"/>
              </a:solidFill>
            </a:endParaRPr>
          </a:p>
        </p:txBody>
      </p:sp>
      <p:sp>
        <p:nvSpPr>
          <p:cNvPr id="49156" name="Rectangle 4"/>
          <p:cNvSpPr>
            <a:spLocks noChangeArrowheads="1"/>
          </p:cNvSpPr>
          <p:nvPr/>
        </p:nvSpPr>
        <p:spPr bwMode="auto">
          <a:xfrm>
            <a:off x="736979" y="1111155"/>
            <a:ext cx="9931021" cy="6019800"/>
          </a:xfrm>
          <a:prstGeom prst="rect">
            <a:avLst/>
          </a:prstGeom>
          <a:noFill/>
          <a:ln w="9525">
            <a:noFill/>
            <a:miter lim="800000"/>
            <a:headEnd/>
            <a:tailEnd/>
          </a:ln>
          <a:effectLst/>
        </p:spPr>
        <p:txBody>
          <a:bodyPr/>
          <a:lstStyle/>
          <a:p>
            <a:pPr marL="342900" indent="-342900">
              <a:spcBef>
                <a:spcPct val="20000"/>
              </a:spcBef>
              <a:buClr>
                <a:schemeClr val="hlink"/>
              </a:buClr>
              <a:buSzPct val="70000"/>
              <a:buFont typeface="Wingdings" pitchFamily="2" charset="2"/>
              <a:buChar char="n"/>
              <a:defRPr/>
            </a:pPr>
            <a:r>
              <a:rPr lang="en-US" sz="2000" dirty="0"/>
              <a:t>For any situation it's difficult to predict in advance exactly what knowledge you'll need, that is knowledge that's relevant to a given problem; this is known as the frame problem.</a:t>
            </a:r>
          </a:p>
          <a:p>
            <a:pPr marL="342900" indent="-342900">
              <a:spcBef>
                <a:spcPct val="20000"/>
              </a:spcBef>
              <a:buClr>
                <a:schemeClr val="hlink"/>
              </a:buClr>
              <a:buSzPct val="70000"/>
              <a:buFont typeface="Wingdings" pitchFamily="2" charset="2"/>
              <a:buChar char="n"/>
              <a:defRPr/>
            </a:pPr>
            <a:r>
              <a:rPr lang="en-US" sz="2000" dirty="0"/>
              <a:t>Consider the simple case of the representation of a bird, as Minsky says: </a:t>
            </a:r>
          </a:p>
          <a:p>
            <a:pPr marL="342900" indent="-342900">
              <a:spcBef>
                <a:spcPct val="20000"/>
              </a:spcBef>
              <a:buClr>
                <a:schemeClr val="hlink"/>
              </a:buClr>
              <a:buSzPct val="70000"/>
              <a:buFont typeface="Wingdings" pitchFamily="2" charset="2"/>
              <a:buChar char="n"/>
              <a:defRPr/>
            </a:pPr>
            <a:r>
              <a:rPr lang="en-US" sz="2000" dirty="0"/>
              <a:t>Let's take a very simple fact like all birds can fly. Well that's true in a certain dictionary context but it's not true of all birds, so if you try to put this information in a rule based system you'd have a little trouble. First you'd have to say if </a:t>
            </a:r>
            <a:r>
              <a:rPr lang="en-US" sz="2000" dirty="0" err="1"/>
              <a:t>Tweetie</a:t>
            </a:r>
            <a:r>
              <a:rPr lang="en-US" sz="2000" dirty="0"/>
              <a:t> is a bird it can fly unless it is an ostrich or unless it's a penguin so now you're starting to get exceptions. </a:t>
            </a:r>
            <a:br>
              <a:rPr lang="en-US" sz="2000" dirty="0"/>
            </a:br>
            <a:r>
              <a:rPr lang="en-US" sz="2000" dirty="0"/>
              <a:t>Then somebody might say "What if you clipped its feathers?" and you'd say "If something is a bird and it has normal feathers and it is not an ostrich or a penguin then it can fly". </a:t>
            </a:r>
            <a:br>
              <a:rPr lang="en-US" sz="2000" dirty="0"/>
            </a:br>
            <a:r>
              <a:rPr lang="en-US" sz="2000" dirty="0"/>
              <a:t>Then someone might say "Well what if it's dead?" so you'd reply "If it's ... and it's not dead then it can fly." Someone else might say "What if it's in a cage?", "What if it got its feet stuck in concrete?".</a:t>
            </a:r>
          </a:p>
          <a:p>
            <a:pPr marL="342900" indent="-342900">
              <a:spcBef>
                <a:spcPct val="20000"/>
              </a:spcBef>
              <a:buClr>
                <a:schemeClr val="hlink"/>
              </a:buClr>
              <a:buSzPct val="70000"/>
              <a:defRPr/>
            </a:pPr>
            <a:endParaRPr lang="en-US" sz="2000" b="1" dirty="0">
              <a:effectLst>
                <a:outerShdw blurRad="38100" dist="38100" dir="2700000" algn="tl">
                  <a:srgbClr val="000000"/>
                </a:outerShdw>
              </a:effectLs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4"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500"/>
                                        <p:tgtEl>
                                          <p:spTgt spid="49155">
                                            <p:txEl>
                                              <p:pRg st="0" end="0"/>
                                            </p:txEl>
                                          </p:spTgt>
                                        </p:tgtEl>
                                      </p:cBhvr>
                                    </p:animEffect>
                                    <p:anim calcmode="lin" valueType="num">
                                      <p:cBhvr>
                                        <p:cTn id="8" dur="500" fill="hold"/>
                                        <p:tgtEl>
                                          <p:spTgt spid="4915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9155">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49156">
                                            <p:txEl>
                                              <p:pRg st="0" end="0"/>
                                            </p:txEl>
                                          </p:spTgt>
                                        </p:tgtEl>
                                        <p:attrNameLst>
                                          <p:attrName>style.visibility</p:attrName>
                                        </p:attrNameLst>
                                      </p:cBhvr>
                                      <p:to>
                                        <p:strVal val="visible"/>
                                      </p:to>
                                    </p:set>
                                    <p:animEffect transition="in" filter="fade">
                                      <p:cBhvr>
                                        <p:cTn id="14" dur="500"/>
                                        <p:tgtEl>
                                          <p:spTgt spid="49156">
                                            <p:txEl>
                                              <p:pRg st="0" end="0"/>
                                            </p:txEl>
                                          </p:spTgt>
                                        </p:tgtEl>
                                      </p:cBhvr>
                                    </p:animEffect>
                                    <p:anim calcmode="lin" valueType="num">
                                      <p:cBhvr>
                                        <p:cTn id="15" dur="500" fill="hold"/>
                                        <p:tgtEl>
                                          <p:spTgt spid="49156">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9156">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4" presetClass="entr" presetSubtype="0" fill="hold" grpId="0" nodeType="clickEffect">
                                  <p:stCondLst>
                                    <p:cond delay="0"/>
                                  </p:stCondLst>
                                  <p:childTnLst>
                                    <p:set>
                                      <p:cBhvr>
                                        <p:cTn id="20" dur="1" fill="hold">
                                          <p:stCondLst>
                                            <p:cond delay="0"/>
                                          </p:stCondLst>
                                        </p:cTn>
                                        <p:tgtEl>
                                          <p:spTgt spid="49156">
                                            <p:txEl>
                                              <p:pRg st="1" end="1"/>
                                            </p:txEl>
                                          </p:spTgt>
                                        </p:tgtEl>
                                        <p:attrNameLst>
                                          <p:attrName>style.visibility</p:attrName>
                                        </p:attrNameLst>
                                      </p:cBhvr>
                                      <p:to>
                                        <p:strVal val="visible"/>
                                      </p:to>
                                    </p:set>
                                    <p:animEffect transition="in" filter="fade">
                                      <p:cBhvr>
                                        <p:cTn id="21" dur="500"/>
                                        <p:tgtEl>
                                          <p:spTgt spid="49156">
                                            <p:txEl>
                                              <p:pRg st="1" end="1"/>
                                            </p:txEl>
                                          </p:spTgt>
                                        </p:tgtEl>
                                      </p:cBhvr>
                                    </p:animEffect>
                                    <p:anim calcmode="lin" valueType="num">
                                      <p:cBhvr>
                                        <p:cTn id="22" dur="500" fill="hold"/>
                                        <p:tgtEl>
                                          <p:spTgt spid="49156">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49156">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4" presetClass="entr" presetSubtype="0" fill="hold" grpId="0" nodeType="clickEffect">
                                  <p:stCondLst>
                                    <p:cond delay="0"/>
                                  </p:stCondLst>
                                  <p:childTnLst>
                                    <p:set>
                                      <p:cBhvr>
                                        <p:cTn id="27" dur="1" fill="hold">
                                          <p:stCondLst>
                                            <p:cond delay="0"/>
                                          </p:stCondLst>
                                        </p:cTn>
                                        <p:tgtEl>
                                          <p:spTgt spid="49156">
                                            <p:txEl>
                                              <p:pRg st="2" end="2"/>
                                            </p:txEl>
                                          </p:spTgt>
                                        </p:tgtEl>
                                        <p:attrNameLst>
                                          <p:attrName>style.visibility</p:attrName>
                                        </p:attrNameLst>
                                      </p:cBhvr>
                                      <p:to>
                                        <p:strVal val="visible"/>
                                      </p:to>
                                    </p:set>
                                    <p:animEffect transition="in" filter="fade">
                                      <p:cBhvr>
                                        <p:cTn id="28" dur="500"/>
                                        <p:tgtEl>
                                          <p:spTgt spid="49156">
                                            <p:txEl>
                                              <p:pRg st="2" end="2"/>
                                            </p:txEl>
                                          </p:spTgt>
                                        </p:tgtEl>
                                      </p:cBhvr>
                                    </p:animEffect>
                                    <p:anim calcmode="lin" valueType="num">
                                      <p:cBhvr>
                                        <p:cTn id="29" dur="500" fill="hold"/>
                                        <p:tgtEl>
                                          <p:spTgt spid="49156">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49156">
                                            <p:txEl>
                                              <p:pRg st="2" end="2"/>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P spid="49156"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AutoShape 2"/>
          <p:cNvSpPr>
            <a:spLocks noChangeArrowheads="1"/>
          </p:cNvSpPr>
          <p:nvPr/>
        </p:nvSpPr>
        <p:spPr bwMode="auto">
          <a:xfrm>
            <a:off x="4114800" y="152400"/>
            <a:ext cx="3733800" cy="609600"/>
          </a:xfrm>
          <a:prstGeom prst="roundRect">
            <a:avLst>
              <a:gd name="adj" fmla="val 9079"/>
            </a:avLst>
          </a:prstGeom>
          <a:gradFill rotWithShape="1">
            <a:gsLst>
              <a:gs pos="0">
                <a:schemeClr val="bg1"/>
              </a:gs>
              <a:gs pos="50000">
                <a:schemeClr val="accent1"/>
              </a:gs>
              <a:gs pos="100000">
                <a:schemeClr val="bg1"/>
              </a:gs>
            </a:gsLst>
            <a:lin ang="0" scaled="1"/>
          </a:gradFill>
          <a:ln w="9525">
            <a:solidFill>
              <a:schemeClr val="tx1"/>
            </a:solidFill>
            <a:round/>
            <a:headEnd/>
            <a:tailEnd/>
          </a:ln>
          <a:effectLst/>
        </p:spPr>
        <p:txBody>
          <a:bodyPr wrap="none" anchor="ctr"/>
          <a:lstStyle/>
          <a:p>
            <a:pPr>
              <a:defRPr/>
            </a:pPr>
            <a:endParaRPr lang="en-US"/>
          </a:p>
        </p:txBody>
      </p:sp>
      <p:sp>
        <p:nvSpPr>
          <p:cNvPr id="50179" name="Rectangle 3"/>
          <p:cNvSpPr>
            <a:spLocks noGrp="1" noChangeArrowheads="1"/>
          </p:cNvSpPr>
          <p:nvPr>
            <p:ph type="body" idx="1"/>
          </p:nvPr>
        </p:nvSpPr>
        <p:spPr>
          <a:xfrm>
            <a:off x="4114800" y="228600"/>
            <a:ext cx="3810000" cy="533400"/>
          </a:xfrm>
        </p:spPr>
        <p:txBody>
          <a:bodyPr/>
          <a:lstStyle/>
          <a:p>
            <a:pPr algn="ctr" eaLnBrk="1" hangingPunct="1">
              <a:lnSpc>
                <a:spcPct val="80000"/>
              </a:lnSpc>
              <a:buFont typeface="Wingdings" panose="05000000000000000000" pitchFamily="2" charset="2"/>
              <a:buNone/>
              <a:defRPr/>
            </a:pPr>
            <a:r>
              <a:rPr lang="en-US" sz="2800" b="1"/>
              <a:t>The Frame Problem</a:t>
            </a:r>
            <a:endParaRPr lang="en-US" sz="2000" b="1">
              <a:solidFill>
                <a:srgbClr val="FF99FF"/>
              </a:solidFill>
            </a:endParaRPr>
          </a:p>
        </p:txBody>
      </p:sp>
      <p:sp>
        <p:nvSpPr>
          <p:cNvPr id="50180" name="Rectangle 4"/>
          <p:cNvSpPr>
            <a:spLocks noChangeArrowheads="1"/>
          </p:cNvSpPr>
          <p:nvPr/>
        </p:nvSpPr>
        <p:spPr bwMode="auto">
          <a:xfrm>
            <a:off x="750627" y="968990"/>
            <a:ext cx="9917373" cy="5508009"/>
          </a:xfrm>
          <a:prstGeom prst="rect">
            <a:avLst/>
          </a:prstGeom>
          <a:noFill/>
          <a:ln w="9525">
            <a:noFill/>
            <a:miter lim="800000"/>
            <a:headEnd/>
            <a:tailEnd/>
          </a:ln>
          <a:effectLst/>
        </p:spPr>
        <p:txBody>
          <a:bodyPr/>
          <a:lstStyle/>
          <a:p>
            <a:pPr marL="342900" indent="-342900">
              <a:spcBef>
                <a:spcPct val="20000"/>
              </a:spcBef>
              <a:buClr>
                <a:schemeClr val="hlink"/>
              </a:buClr>
              <a:buSzPct val="70000"/>
              <a:buFont typeface="Wingdings" pitchFamily="2" charset="2"/>
              <a:buChar char="n"/>
              <a:defRPr/>
            </a:pPr>
            <a:endParaRPr lang="en-US" sz="2400" b="1" dirty="0">
              <a:effectLst>
                <a:outerShdw blurRad="38100" dist="38100" dir="2700000" algn="tl">
                  <a:srgbClr val="000000"/>
                </a:outerShdw>
              </a:effectLst>
            </a:endParaRPr>
          </a:p>
          <a:p>
            <a:pPr marL="342900" indent="-342900">
              <a:spcBef>
                <a:spcPct val="20000"/>
              </a:spcBef>
              <a:buClr>
                <a:schemeClr val="hlink"/>
              </a:buClr>
              <a:buSzPct val="70000"/>
              <a:buFont typeface="Wingdings" pitchFamily="2" charset="2"/>
              <a:buChar char="n"/>
              <a:defRPr/>
            </a:pPr>
            <a:r>
              <a:rPr lang="en-US" sz="2000" dirty="0"/>
              <a:t>You see it's almost impossible to think of any fact about the real world that's true. </a:t>
            </a:r>
          </a:p>
          <a:p>
            <a:pPr marL="342900" indent="-342900">
              <a:spcBef>
                <a:spcPct val="20000"/>
              </a:spcBef>
              <a:buClr>
                <a:schemeClr val="hlink"/>
              </a:buClr>
              <a:buSzPct val="70000"/>
              <a:buFont typeface="Wingdings" pitchFamily="2" charset="2"/>
              <a:buChar char="n"/>
              <a:defRPr/>
            </a:pPr>
            <a:r>
              <a:rPr lang="en-US" sz="2000" dirty="0"/>
              <a:t>As you can see it seems to go on and on forever, "What's concrete?" It's difficult to know where to stop.</a:t>
            </a:r>
          </a:p>
          <a:p>
            <a:pPr marL="342900" indent="-342900">
              <a:spcBef>
                <a:spcPct val="20000"/>
              </a:spcBef>
              <a:buClr>
                <a:schemeClr val="hlink"/>
              </a:buClr>
              <a:buSzPct val="70000"/>
              <a:buFont typeface="Wingdings" pitchFamily="2" charset="2"/>
              <a:buChar char="n"/>
              <a:defRPr/>
            </a:pPr>
            <a:r>
              <a:rPr lang="en-US" sz="2000" dirty="0"/>
              <a:t>Ideally we would represent all the knowledge in the world that everybody knows, but to do this would result in an enormous data structure. It would be absolutely vast and the access time would be enormously slow. </a:t>
            </a:r>
          </a:p>
          <a:p>
            <a:pPr marL="342900" indent="-342900">
              <a:spcBef>
                <a:spcPct val="20000"/>
              </a:spcBef>
              <a:buClr>
                <a:schemeClr val="hlink"/>
              </a:buClr>
              <a:buSzPct val="70000"/>
              <a:buFont typeface="Wingdings" pitchFamily="2" charset="2"/>
              <a:buChar char="n"/>
              <a:defRPr/>
            </a:pPr>
            <a:r>
              <a:rPr lang="en-US" sz="2000" dirty="0"/>
              <a:t>The upshot is that we don't know how to build such a structure and how to index it rapidly. What is more, we don't know how to acquire all the knowledge.</a:t>
            </a:r>
          </a:p>
          <a:p>
            <a:pPr marL="342900" indent="-342900">
              <a:spcBef>
                <a:spcPct val="20000"/>
              </a:spcBef>
              <a:buClr>
                <a:schemeClr val="hlink"/>
              </a:buClr>
              <a:buSzPct val="70000"/>
              <a:buFont typeface="Wingdings" pitchFamily="2" charset="2"/>
              <a:buChar char="n"/>
              <a:defRPr/>
            </a:pPr>
            <a:r>
              <a:rPr lang="en-US" sz="2000" dirty="0"/>
              <a:t>A number of methods have been proposed for representing knowledge some more appropriate in certain situations than others but none ideal. These include first order predicate calculus, semantic nets, conceptual graphs, frames, scripts and rules (which shall lead us onto Expert Systems</a:t>
            </a:r>
            <a:r>
              <a:rPr lang="en-US" sz="2000" dirty="0" smtClean="0"/>
              <a:t>).</a:t>
            </a:r>
            <a:endParaRPr lang="en-US" sz="2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4"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fade">
                                      <p:cBhvr>
                                        <p:cTn id="7" dur="500"/>
                                        <p:tgtEl>
                                          <p:spTgt spid="50179">
                                            <p:txEl>
                                              <p:pRg st="0" end="0"/>
                                            </p:txEl>
                                          </p:spTgt>
                                        </p:tgtEl>
                                      </p:cBhvr>
                                    </p:animEffect>
                                    <p:anim calcmode="lin" valueType="num">
                                      <p:cBhvr>
                                        <p:cTn id="8" dur="500" fill="hold"/>
                                        <p:tgtEl>
                                          <p:spTgt spid="50179">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0179">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50180">
                                            <p:txEl>
                                              <p:pRg st="1" end="1"/>
                                            </p:txEl>
                                          </p:spTgt>
                                        </p:tgtEl>
                                        <p:attrNameLst>
                                          <p:attrName>style.visibility</p:attrName>
                                        </p:attrNameLst>
                                      </p:cBhvr>
                                      <p:to>
                                        <p:strVal val="visible"/>
                                      </p:to>
                                    </p:set>
                                    <p:animEffect transition="in" filter="fade">
                                      <p:cBhvr>
                                        <p:cTn id="14" dur="500"/>
                                        <p:tgtEl>
                                          <p:spTgt spid="50180">
                                            <p:txEl>
                                              <p:pRg st="1" end="1"/>
                                            </p:txEl>
                                          </p:spTgt>
                                        </p:tgtEl>
                                      </p:cBhvr>
                                    </p:animEffect>
                                    <p:anim calcmode="lin" valueType="num">
                                      <p:cBhvr>
                                        <p:cTn id="15" dur="500" fill="hold"/>
                                        <p:tgtEl>
                                          <p:spTgt spid="50180">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50180">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4" presetClass="entr" presetSubtype="0" fill="hold" grpId="0" nodeType="clickEffect">
                                  <p:stCondLst>
                                    <p:cond delay="0"/>
                                  </p:stCondLst>
                                  <p:childTnLst>
                                    <p:set>
                                      <p:cBhvr>
                                        <p:cTn id="20" dur="1" fill="hold">
                                          <p:stCondLst>
                                            <p:cond delay="0"/>
                                          </p:stCondLst>
                                        </p:cTn>
                                        <p:tgtEl>
                                          <p:spTgt spid="50180">
                                            <p:txEl>
                                              <p:pRg st="2" end="2"/>
                                            </p:txEl>
                                          </p:spTgt>
                                        </p:tgtEl>
                                        <p:attrNameLst>
                                          <p:attrName>style.visibility</p:attrName>
                                        </p:attrNameLst>
                                      </p:cBhvr>
                                      <p:to>
                                        <p:strVal val="visible"/>
                                      </p:to>
                                    </p:set>
                                    <p:animEffect transition="in" filter="fade">
                                      <p:cBhvr>
                                        <p:cTn id="21" dur="500"/>
                                        <p:tgtEl>
                                          <p:spTgt spid="50180">
                                            <p:txEl>
                                              <p:pRg st="2" end="2"/>
                                            </p:txEl>
                                          </p:spTgt>
                                        </p:tgtEl>
                                      </p:cBhvr>
                                    </p:animEffect>
                                    <p:anim calcmode="lin" valueType="num">
                                      <p:cBhvr>
                                        <p:cTn id="22" dur="500" fill="hold"/>
                                        <p:tgtEl>
                                          <p:spTgt spid="50180">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50180">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4" presetClass="entr" presetSubtype="0" fill="hold" grpId="0" nodeType="clickEffect">
                                  <p:stCondLst>
                                    <p:cond delay="0"/>
                                  </p:stCondLst>
                                  <p:childTnLst>
                                    <p:set>
                                      <p:cBhvr>
                                        <p:cTn id="27" dur="1" fill="hold">
                                          <p:stCondLst>
                                            <p:cond delay="0"/>
                                          </p:stCondLst>
                                        </p:cTn>
                                        <p:tgtEl>
                                          <p:spTgt spid="50180">
                                            <p:txEl>
                                              <p:pRg st="3" end="3"/>
                                            </p:txEl>
                                          </p:spTgt>
                                        </p:tgtEl>
                                        <p:attrNameLst>
                                          <p:attrName>style.visibility</p:attrName>
                                        </p:attrNameLst>
                                      </p:cBhvr>
                                      <p:to>
                                        <p:strVal val="visible"/>
                                      </p:to>
                                    </p:set>
                                    <p:animEffect transition="in" filter="fade">
                                      <p:cBhvr>
                                        <p:cTn id="28" dur="500"/>
                                        <p:tgtEl>
                                          <p:spTgt spid="50180">
                                            <p:txEl>
                                              <p:pRg st="3" end="3"/>
                                            </p:txEl>
                                          </p:spTgt>
                                        </p:tgtEl>
                                      </p:cBhvr>
                                    </p:animEffect>
                                    <p:anim calcmode="lin" valueType="num">
                                      <p:cBhvr>
                                        <p:cTn id="29" dur="500" fill="hold"/>
                                        <p:tgtEl>
                                          <p:spTgt spid="50180">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50180">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4" presetClass="entr" presetSubtype="0" fill="hold" grpId="0" nodeType="clickEffect">
                                  <p:stCondLst>
                                    <p:cond delay="0"/>
                                  </p:stCondLst>
                                  <p:childTnLst>
                                    <p:set>
                                      <p:cBhvr>
                                        <p:cTn id="34" dur="1" fill="hold">
                                          <p:stCondLst>
                                            <p:cond delay="0"/>
                                          </p:stCondLst>
                                        </p:cTn>
                                        <p:tgtEl>
                                          <p:spTgt spid="50180">
                                            <p:txEl>
                                              <p:pRg st="4" end="4"/>
                                            </p:txEl>
                                          </p:spTgt>
                                        </p:tgtEl>
                                        <p:attrNameLst>
                                          <p:attrName>style.visibility</p:attrName>
                                        </p:attrNameLst>
                                      </p:cBhvr>
                                      <p:to>
                                        <p:strVal val="visible"/>
                                      </p:to>
                                    </p:set>
                                    <p:animEffect transition="in" filter="fade">
                                      <p:cBhvr>
                                        <p:cTn id="35" dur="500"/>
                                        <p:tgtEl>
                                          <p:spTgt spid="50180">
                                            <p:txEl>
                                              <p:pRg st="4" end="4"/>
                                            </p:txEl>
                                          </p:spTgt>
                                        </p:tgtEl>
                                      </p:cBhvr>
                                    </p:animEffect>
                                    <p:anim calcmode="lin" valueType="num">
                                      <p:cBhvr>
                                        <p:cTn id="36" dur="500" fill="hold"/>
                                        <p:tgtEl>
                                          <p:spTgt spid="50180">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50180">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4" presetClass="entr" presetSubtype="0" fill="hold" grpId="0" nodeType="clickEffect">
                                  <p:stCondLst>
                                    <p:cond delay="0"/>
                                  </p:stCondLst>
                                  <p:childTnLst>
                                    <p:set>
                                      <p:cBhvr>
                                        <p:cTn id="41" dur="1" fill="hold">
                                          <p:stCondLst>
                                            <p:cond delay="0"/>
                                          </p:stCondLst>
                                        </p:cTn>
                                        <p:tgtEl>
                                          <p:spTgt spid="50180">
                                            <p:txEl>
                                              <p:pRg st="5" end="5"/>
                                            </p:txEl>
                                          </p:spTgt>
                                        </p:tgtEl>
                                        <p:attrNameLst>
                                          <p:attrName>style.visibility</p:attrName>
                                        </p:attrNameLst>
                                      </p:cBhvr>
                                      <p:to>
                                        <p:strVal val="visible"/>
                                      </p:to>
                                    </p:set>
                                    <p:animEffect transition="in" filter="fade">
                                      <p:cBhvr>
                                        <p:cTn id="42" dur="500"/>
                                        <p:tgtEl>
                                          <p:spTgt spid="50180">
                                            <p:txEl>
                                              <p:pRg st="5" end="5"/>
                                            </p:txEl>
                                          </p:spTgt>
                                        </p:tgtEl>
                                      </p:cBhvr>
                                    </p:animEffect>
                                    <p:anim calcmode="lin" valueType="num">
                                      <p:cBhvr>
                                        <p:cTn id="43" dur="500" fill="hold"/>
                                        <p:tgtEl>
                                          <p:spTgt spid="50180">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50180">
                                            <p:txEl>
                                              <p:pRg st="5" end="5"/>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P spid="50180"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definitions of AI</a:t>
            </a:r>
            <a:endParaRPr lang="en-US" dirty="0"/>
          </a:p>
        </p:txBody>
      </p:sp>
      <p:sp>
        <p:nvSpPr>
          <p:cNvPr id="3" name="Content Placeholder 2"/>
          <p:cNvSpPr>
            <a:spLocks noGrp="1"/>
          </p:cNvSpPr>
          <p:nvPr>
            <p:ph idx="1"/>
          </p:nvPr>
        </p:nvSpPr>
        <p:spPr/>
        <p:txBody>
          <a:bodyPr/>
          <a:lstStyle/>
          <a:p>
            <a:r>
              <a:rPr lang="en-US" dirty="0" smtClean="0"/>
              <a:t>Act like human</a:t>
            </a:r>
          </a:p>
          <a:p>
            <a:r>
              <a:rPr lang="en-US" dirty="0" smtClean="0"/>
              <a:t>Think like human</a:t>
            </a:r>
          </a:p>
          <a:p>
            <a:r>
              <a:rPr lang="en-US" dirty="0" smtClean="0"/>
              <a:t>Act Rationally</a:t>
            </a:r>
          </a:p>
          <a:p>
            <a:r>
              <a:rPr lang="en-US" dirty="0" smtClean="0"/>
              <a:t>Think rationally</a:t>
            </a:r>
            <a:endParaRPr lang="en-US" dirty="0"/>
          </a:p>
        </p:txBody>
      </p:sp>
    </p:spTree>
    <p:extLst>
      <p:ext uri="{BB962C8B-B14F-4D97-AF65-F5344CB8AC3E}">
        <p14:creationId xmlns:p14="http://schemas.microsoft.com/office/powerpoint/2010/main" val="16495200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53482"/>
            <a:ext cx="10772775" cy="983999"/>
          </a:xfrm>
        </p:spPr>
        <p:txBody>
          <a:bodyPr/>
          <a:lstStyle/>
          <a:p>
            <a:r>
              <a:rPr lang="en-US" dirty="0" smtClean="0"/>
              <a:t>Act Like Human</a:t>
            </a:r>
            <a:endParaRPr lang="en-US" dirty="0"/>
          </a:p>
        </p:txBody>
      </p:sp>
      <p:sp>
        <p:nvSpPr>
          <p:cNvPr id="3" name="Content Placeholder 2"/>
          <p:cNvSpPr>
            <a:spLocks noGrp="1"/>
          </p:cNvSpPr>
          <p:nvPr>
            <p:ph idx="1"/>
          </p:nvPr>
        </p:nvSpPr>
        <p:spPr>
          <a:xfrm>
            <a:off x="676656" y="1501254"/>
            <a:ext cx="10753725" cy="5090615"/>
          </a:xfrm>
        </p:spPr>
        <p:txBody>
          <a:bodyPr>
            <a:normAutofit lnSpcReduction="10000"/>
          </a:bodyPr>
          <a:lstStyle/>
          <a:p>
            <a:r>
              <a:rPr lang="en-US" dirty="0" smtClean="0"/>
              <a:t>“The study of how to make computers do things at which, at the moment, people are better. (Rich and Knight, 1991)</a:t>
            </a:r>
          </a:p>
          <a:p>
            <a:r>
              <a:rPr lang="en-US" dirty="0" smtClean="0"/>
              <a:t>Turing Test:</a:t>
            </a:r>
          </a:p>
          <a:p>
            <a:pPr marL="457200" lvl="1" indent="0" algn="just">
              <a:buNone/>
            </a:pPr>
            <a:r>
              <a:rPr lang="en-US" sz="1600" i="1" dirty="0" smtClean="0"/>
              <a:t>A computer passes the test if a human interrogator, after posing some written questions, cannot tell whether the written responses come from a person or from a computer.</a:t>
            </a:r>
            <a:endParaRPr lang="en-US" sz="2000" i="1" dirty="0" smtClean="0"/>
          </a:p>
          <a:p>
            <a:pPr marL="0" indent="0" algn="just">
              <a:buNone/>
            </a:pPr>
            <a:r>
              <a:rPr lang="en-US" sz="2000" b="1" dirty="0" smtClean="0"/>
              <a:t>Required Capabilities to pass Turing Test:</a:t>
            </a:r>
          </a:p>
          <a:p>
            <a:pPr algn="just"/>
            <a:r>
              <a:rPr lang="en-US" sz="2000" dirty="0" smtClean="0"/>
              <a:t>Natural Language Processing (NLP)</a:t>
            </a:r>
          </a:p>
          <a:p>
            <a:pPr algn="just"/>
            <a:r>
              <a:rPr lang="en-US" sz="2000" dirty="0" smtClean="0"/>
              <a:t>Knowledge Representation</a:t>
            </a:r>
          </a:p>
          <a:p>
            <a:pPr algn="just"/>
            <a:r>
              <a:rPr lang="en-US" sz="2000" dirty="0" smtClean="0"/>
              <a:t>Automated Reasoning</a:t>
            </a:r>
          </a:p>
          <a:p>
            <a:pPr algn="just"/>
            <a:r>
              <a:rPr lang="en-US" sz="2000" dirty="0" smtClean="0"/>
              <a:t>Machine Learning</a:t>
            </a:r>
          </a:p>
          <a:p>
            <a:pPr algn="just"/>
            <a:r>
              <a:rPr lang="en-US" sz="2000" dirty="0" smtClean="0"/>
              <a:t>Computer Vision</a:t>
            </a:r>
          </a:p>
          <a:p>
            <a:pPr algn="just"/>
            <a:r>
              <a:rPr lang="en-US" sz="2000" dirty="0" smtClean="0"/>
              <a:t>Robotics</a:t>
            </a:r>
          </a:p>
          <a:p>
            <a:pPr algn="just"/>
            <a:r>
              <a:rPr lang="en-US" sz="1600" dirty="0" smtClean="0"/>
              <a:t>These six disciplines compose most of AI. Yet AI researchers have devoted little effort to passing the Turing Test, believing that it is more important to study the underlying principles of intelligence than to duplicate an exemplar.</a:t>
            </a:r>
          </a:p>
        </p:txBody>
      </p:sp>
    </p:spTree>
    <p:extLst>
      <p:ext uri="{BB962C8B-B14F-4D97-AF65-F5344CB8AC3E}">
        <p14:creationId xmlns:p14="http://schemas.microsoft.com/office/powerpoint/2010/main" val="952029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165494"/>
          </a:xfrm>
        </p:spPr>
        <p:txBody>
          <a:bodyPr/>
          <a:lstStyle/>
          <a:p>
            <a:r>
              <a:rPr lang="en-US" dirty="0" smtClean="0"/>
              <a:t>THINK LIKE HUMANS</a:t>
            </a:r>
            <a:endParaRPr lang="en-US" dirty="0"/>
          </a:p>
        </p:txBody>
      </p:sp>
      <p:sp>
        <p:nvSpPr>
          <p:cNvPr id="3" name="Content Placeholder 2"/>
          <p:cNvSpPr>
            <a:spLocks noGrp="1"/>
          </p:cNvSpPr>
          <p:nvPr>
            <p:ph idx="1"/>
          </p:nvPr>
        </p:nvSpPr>
        <p:spPr/>
        <p:txBody>
          <a:bodyPr/>
          <a:lstStyle/>
          <a:p>
            <a:r>
              <a:rPr lang="en-US" dirty="0" smtClean="0"/>
              <a:t>“[The automation of] activities that we associate with human thinking, activities such as decision-making, problem solving, learning ...” (Bellman, 1978)</a:t>
            </a:r>
          </a:p>
          <a:p>
            <a:endParaRPr lang="en-US" dirty="0"/>
          </a:p>
          <a:p>
            <a:r>
              <a:rPr lang="en-US" dirty="0" smtClean="0"/>
              <a:t>Not to merely solve the problem correctly but also the steps used to solve it. </a:t>
            </a:r>
          </a:p>
          <a:p>
            <a:pPr lvl="1"/>
            <a:r>
              <a:rPr lang="en-US" dirty="0" smtClean="0"/>
              <a:t>Cognitive Science</a:t>
            </a:r>
            <a:endParaRPr lang="en-US" dirty="0"/>
          </a:p>
        </p:txBody>
      </p:sp>
    </p:spTree>
    <p:extLst>
      <p:ext uri="{BB962C8B-B14F-4D97-AF65-F5344CB8AC3E}">
        <p14:creationId xmlns:p14="http://schemas.microsoft.com/office/powerpoint/2010/main" val="33107989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ACTING RATIONALLY</a:t>
            </a:r>
            <a:endParaRPr lang="en-US" dirty="0"/>
          </a:p>
        </p:txBody>
      </p:sp>
      <p:sp>
        <p:nvSpPr>
          <p:cNvPr id="3" name="Content Placeholder 2"/>
          <p:cNvSpPr>
            <a:spLocks noGrp="1"/>
          </p:cNvSpPr>
          <p:nvPr>
            <p:ph idx="1"/>
          </p:nvPr>
        </p:nvSpPr>
        <p:spPr/>
        <p:txBody>
          <a:bodyPr>
            <a:normAutofit/>
          </a:bodyPr>
          <a:lstStyle/>
          <a:p>
            <a:r>
              <a:rPr lang="en-US" dirty="0" smtClean="0"/>
              <a:t>A rational agent is one that acts so as to achieve the best outcome or, when there is uncertainty, the best expected outcome</a:t>
            </a:r>
          </a:p>
          <a:p>
            <a:r>
              <a:rPr lang="en-US" dirty="0" smtClean="0"/>
              <a:t>All the skills needed for the Turing Test also allow an agent to act rationally.</a:t>
            </a:r>
          </a:p>
          <a:p>
            <a:r>
              <a:rPr lang="en-US" dirty="0" smtClean="0"/>
              <a:t>Advantages over other approaches</a:t>
            </a:r>
          </a:p>
          <a:p>
            <a:pPr lvl="1"/>
            <a:r>
              <a:rPr lang="en-US" dirty="0"/>
              <a:t>M</a:t>
            </a:r>
            <a:r>
              <a:rPr lang="en-US" dirty="0" smtClean="0"/>
              <a:t>ore general than the “laws of thought”</a:t>
            </a:r>
          </a:p>
          <a:p>
            <a:pPr lvl="1"/>
            <a:r>
              <a:rPr lang="en-US" dirty="0" smtClean="0"/>
              <a:t>Mathematically well defined</a:t>
            </a:r>
          </a:p>
          <a:p>
            <a:r>
              <a:rPr lang="en-US" dirty="0" smtClean="0"/>
              <a:t>Note: Perfect rationality not feasible due to high computation cost</a:t>
            </a:r>
          </a:p>
          <a:p>
            <a:r>
              <a:rPr lang="en-US" dirty="0" smtClean="0"/>
              <a:t>Requires reasoning abilities</a:t>
            </a:r>
          </a:p>
        </p:txBody>
      </p:sp>
    </p:spTree>
    <p:extLst>
      <p:ext uri="{BB962C8B-B14F-4D97-AF65-F5344CB8AC3E}">
        <p14:creationId xmlns:p14="http://schemas.microsoft.com/office/powerpoint/2010/main" val="12055851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RATIONALLY: </a:t>
            </a:r>
            <a:r>
              <a:rPr lang="en-US" sz="2400" dirty="0" smtClean="0"/>
              <a:t>The “laws of thought” approach</a:t>
            </a:r>
            <a:endParaRPr lang="en-US" dirty="0"/>
          </a:p>
        </p:txBody>
      </p:sp>
      <p:sp>
        <p:nvSpPr>
          <p:cNvPr id="3" name="Content Placeholder 2"/>
          <p:cNvSpPr>
            <a:spLocks noGrp="1"/>
          </p:cNvSpPr>
          <p:nvPr>
            <p:ph idx="1"/>
          </p:nvPr>
        </p:nvSpPr>
        <p:spPr/>
        <p:txBody>
          <a:bodyPr/>
          <a:lstStyle/>
          <a:p>
            <a:r>
              <a:rPr lang="en-US" dirty="0" smtClean="0"/>
              <a:t>The study of the computations that make it possible to perceive, reason, and act (Winston, 1992)</a:t>
            </a:r>
            <a:endParaRPr lang="en-US" dirty="0"/>
          </a:p>
          <a:p>
            <a:r>
              <a:rPr lang="en-US" dirty="0" smtClean="0"/>
              <a:t>Irrefutable reasoning processes</a:t>
            </a:r>
          </a:p>
          <a:p>
            <a:r>
              <a:rPr lang="en-US" dirty="0" smtClean="0"/>
              <a:t>E.g., Algorithm/planning for a robotic arm</a:t>
            </a:r>
            <a:endParaRPr lang="en-US" dirty="0"/>
          </a:p>
        </p:txBody>
      </p:sp>
    </p:spTree>
    <p:extLst>
      <p:ext uri="{BB962C8B-B14F-4D97-AF65-F5344CB8AC3E}">
        <p14:creationId xmlns:p14="http://schemas.microsoft.com/office/powerpoint/2010/main" val="4031892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015368"/>
          </a:xfrm>
        </p:spPr>
        <p:txBody>
          <a:bodyPr/>
          <a:lstStyle/>
          <a:p>
            <a:r>
              <a:rPr lang="en-US" dirty="0" smtClean="0"/>
              <a:t>Grading Policy</a:t>
            </a:r>
            <a:endParaRPr lang="en-US" dirty="0"/>
          </a:p>
        </p:txBody>
      </p:sp>
      <p:sp>
        <p:nvSpPr>
          <p:cNvPr id="3" name="Content Placeholder 2"/>
          <p:cNvSpPr>
            <a:spLocks noGrp="1"/>
          </p:cNvSpPr>
          <p:nvPr>
            <p:ph idx="1"/>
          </p:nvPr>
        </p:nvSpPr>
        <p:spPr/>
        <p:txBody>
          <a:bodyPr/>
          <a:lstStyle/>
          <a:p>
            <a:r>
              <a:rPr lang="en-US" dirty="0" smtClean="0"/>
              <a:t>Quiz 		10 </a:t>
            </a:r>
          </a:p>
          <a:p>
            <a:r>
              <a:rPr lang="en-US" dirty="0" smtClean="0"/>
              <a:t>Assign 	10</a:t>
            </a:r>
          </a:p>
          <a:p>
            <a:r>
              <a:rPr lang="en-US" dirty="0" smtClean="0"/>
              <a:t>Mid I 		15</a:t>
            </a:r>
          </a:p>
          <a:p>
            <a:r>
              <a:rPr lang="en-US" dirty="0" smtClean="0"/>
              <a:t>Mid II 		15</a:t>
            </a:r>
          </a:p>
          <a:p>
            <a:r>
              <a:rPr lang="en-US" dirty="0" smtClean="0"/>
              <a:t>Project 	10</a:t>
            </a:r>
          </a:p>
          <a:p>
            <a:r>
              <a:rPr lang="en-US" dirty="0" smtClean="0"/>
              <a:t>Final 		40</a:t>
            </a:r>
          </a:p>
          <a:p>
            <a:r>
              <a:rPr lang="en-US" dirty="0" smtClean="0"/>
              <a:t>--------------------------</a:t>
            </a:r>
          </a:p>
          <a:p>
            <a:r>
              <a:rPr lang="en-US" dirty="0" smtClean="0"/>
              <a:t>Total = 	100</a:t>
            </a:r>
            <a:endParaRPr lang="en-US" dirty="0"/>
          </a:p>
        </p:txBody>
      </p:sp>
    </p:spTree>
    <p:extLst>
      <p:ext uri="{BB962C8B-B14F-4D97-AF65-F5344CB8AC3E}">
        <p14:creationId xmlns:p14="http://schemas.microsoft.com/office/powerpoint/2010/main" val="17454536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AutoShape 2"/>
          <p:cNvSpPr>
            <a:spLocks noChangeArrowheads="1"/>
          </p:cNvSpPr>
          <p:nvPr/>
        </p:nvSpPr>
        <p:spPr bwMode="auto">
          <a:xfrm>
            <a:off x="1981200" y="152400"/>
            <a:ext cx="8229600" cy="914400"/>
          </a:xfrm>
          <a:prstGeom prst="roundRect">
            <a:avLst>
              <a:gd name="adj" fmla="val 9079"/>
            </a:avLst>
          </a:prstGeom>
          <a:gradFill rotWithShape="1">
            <a:gsLst>
              <a:gs pos="0">
                <a:schemeClr val="bg1"/>
              </a:gs>
              <a:gs pos="50000">
                <a:schemeClr val="accent1"/>
              </a:gs>
              <a:gs pos="100000">
                <a:schemeClr val="bg1"/>
              </a:gs>
            </a:gsLst>
            <a:lin ang="0" scaled="1"/>
          </a:gradFill>
          <a:ln w="9525">
            <a:solidFill>
              <a:schemeClr val="tx1"/>
            </a:solidFill>
            <a:round/>
            <a:headEnd/>
            <a:tailEnd/>
          </a:ln>
          <a:effectLst/>
        </p:spPr>
        <p:txBody>
          <a:bodyPr wrap="none" anchor="ctr"/>
          <a:lstStyle/>
          <a:p>
            <a:pPr>
              <a:defRPr/>
            </a:pPr>
            <a:endParaRPr lang="en-US"/>
          </a:p>
        </p:txBody>
      </p:sp>
      <p:sp>
        <p:nvSpPr>
          <p:cNvPr id="73731" name="Rectangle 3"/>
          <p:cNvSpPr>
            <a:spLocks noGrp="1" noChangeArrowheads="1"/>
          </p:cNvSpPr>
          <p:nvPr>
            <p:ph type="body" idx="1"/>
          </p:nvPr>
        </p:nvSpPr>
        <p:spPr>
          <a:xfrm>
            <a:off x="2057400" y="228600"/>
            <a:ext cx="8153400" cy="762000"/>
          </a:xfrm>
        </p:spPr>
        <p:txBody>
          <a:bodyPr/>
          <a:lstStyle/>
          <a:p>
            <a:pPr algn="ctr" eaLnBrk="1" hangingPunct="1">
              <a:lnSpc>
                <a:spcPct val="80000"/>
              </a:lnSpc>
              <a:buFont typeface="Wingdings" panose="05000000000000000000" pitchFamily="2" charset="2"/>
              <a:buNone/>
              <a:defRPr/>
            </a:pPr>
            <a:r>
              <a:rPr lang="en-US" b="1" smtClean="0"/>
              <a:t>Designing of an AI control Algorithm for a Robot Arm</a:t>
            </a:r>
            <a:endParaRPr lang="en-US" b="1">
              <a:solidFill>
                <a:srgbClr val="FF99FF"/>
              </a:solidFill>
            </a:endParaRPr>
          </a:p>
        </p:txBody>
      </p:sp>
      <p:sp>
        <p:nvSpPr>
          <p:cNvPr id="73732" name="Rectangle 4"/>
          <p:cNvSpPr>
            <a:spLocks noChangeArrowheads="1"/>
          </p:cNvSpPr>
          <p:nvPr/>
        </p:nvSpPr>
        <p:spPr bwMode="auto">
          <a:xfrm>
            <a:off x="1524000" y="3276600"/>
            <a:ext cx="9144000" cy="3581400"/>
          </a:xfrm>
          <a:prstGeom prst="rect">
            <a:avLst/>
          </a:prstGeom>
          <a:noFill/>
          <a:ln w="9525">
            <a:noFill/>
            <a:miter lim="800000"/>
            <a:headEnd/>
            <a:tailEnd/>
          </a:ln>
          <a:effectLst/>
        </p:spPr>
        <p:txBody>
          <a:bodyPr/>
          <a:lstStyle/>
          <a:p>
            <a:pPr marL="609600" indent="-609600">
              <a:spcBef>
                <a:spcPct val="20000"/>
              </a:spcBef>
              <a:buClr>
                <a:schemeClr val="hlink"/>
              </a:buClr>
              <a:buSzPct val="70000"/>
              <a:defRPr/>
            </a:pPr>
            <a:r>
              <a:rPr lang="en-US" sz="2800" dirty="0" smtClean="0">
                <a:effectLst>
                  <a:outerShdw blurRad="38100" dist="38100" dir="2700000" algn="tl">
                    <a:srgbClr val="000000"/>
                  </a:outerShdw>
                </a:effectLst>
              </a:rPr>
              <a:t>Objective:</a:t>
            </a:r>
            <a:endParaRPr lang="en-US" sz="2400" dirty="0">
              <a:effectLst>
                <a:outerShdw blurRad="38100" dist="38100" dir="2700000" algn="tl">
                  <a:srgbClr val="000000"/>
                </a:outerShdw>
              </a:effectLst>
            </a:endParaRPr>
          </a:p>
          <a:p>
            <a:pPr marL="609600" indent="-609600">
              <a:spcBef>
                <a:spcPct val="20000"/>
              </a:spcBef>
              <a:buClr>
                <a:schemeClr val="hlink"/>
              </a:buClr>
              <a:buSzPct val="70000"/>
              <a:buFont typeface="Wingdings" pitchFamily="2" charset="2"/>
              <a:buChar char="n"/>
              <a:defRPr/>
            </a:pPr>
            <a:r>
              <a:rPr lang="en-US" sz="2400" dirty="0">
                <a:effectLst>
                  <a:outerShdw blurRad="38100" dist="38100" dir="2700000" algn="tl">
                    <a:srgbClr val="000000"/>
                  </a:outerShdw>
                </a:effectLst>
              </a:rPr>
              <a:t>To model the block’s world shown in the figure above to design a control algorithm for a robotic arm.</a:t>
            </a:r>
          </a:p>
          <a:p>
            <a:pPr marL="609600" indent="-609600">
              <a:spcBef>
                <a:spcPct val="20000"/>
              </a:spcBef>
              <a:buClr>
                <a:schemeClr val="hlink"/>
              </a:buClr>
              <a:buSzPct val="70000"/>
              <a:defRPr/>
            </a:pPr>
            <a:r>
              <a:rPr lang="en-US" sz="2800" dirty="0" smtClean="0">
                <a:effectLst>
                  <a:outerShdw blurRad="38100" dist="38100" dir="2700000" algn="tl">
                    <a:srgbClr val="000000"/>
                  </a:outerShdw>
                </a:effectLst>
              </a:rPr>
              <a:t>Assumptions:</a:t>
            </a:r>
            <a:endParaRPr lang="en-US" sz="2400" dirty="0">
              <a:effectLst>
                <a:outerShdw blurRad="38100" dist="38100" dir="2700000" algn="tl">
                  <a:srgbClr val="000000"/>
                </a:outerShdw>
              </a:effectLst>
            </a:endParaRPr>
          </a:p>
          <a:p>
            <a:pPr marL="609600" indent="-609600">
              <a:spcBef>
                <a:spcPct val="20000"/>
              </a:spcBef>
              <a:buClr>
                <a:schemeClr val="hlink"/>
              </a:buClr>
              <a:buSzPct val="70000"/>
              <a:buFont typeface="Wingdings" pitchFamily="2" charset="2"/>
              <a:buChar char="n"/>
              <a:defRPr/>
            </a:pPr>
            <a:r>
              <a:rPr lang="en-US" sz="2400" dirty="0">
                <a:effectLst>
                  <a:outerShdw blurRad="38100" dist="38100" dir="2700000" algn="tl">
                    <a:srgbClr val="000000"/>
                  </a:outerShdw>
                </a:effectLst>
              </a:rPr>
              <a:t>The computer has knowledge of the locations of the blocks (may be in the form of three dimensional coordinates).</a:t>
            </a:r>
          </a:p>
          <a:p>
            <a:pPr marL="609600" indent="-609600">
              <a:spcBef>
                <a:spcPct val="20000"/>
              </a:spcBef>
              <a:buClr>
                <a:schemeClr val="hlink"/>
              </a:buClr>
              <a:buSzPct val="70000"/>
              <a:buFont typeface="Wingdings" pitchFamily="2" charset="2"/>
              <a:buChar char="n"/>
              <a:defRPr/>
            </a:pPr>
            <a:r>
              <a:rPr lang="en-US" sz="2400" dirty="0">
                <a:effectLst>
                  <a:outerShdw blurRad="38100" dist="38100" dir="2700000" algn="tl">
                    <a:srgbClr val="000000"/>
                  </a:outerShdw>
                </a:effectLst>
              </a:rPr>
              <a:t>It is able to keep track of these locations as the hand moves about the table.</a:t>
            </a:r>
          </a:p>
        </p:txBody>
      </p:sp>
      <p:grpSp>
        <p:nvGrpSpPr>
          <p:cNvPr id="18437" name="Group 23"/>
          <p:cNvGrpSpPr>
            <a:grpSpLocks/>
          </p:cNvGrpSpPr>
          <p:nvPr/>
        </p:nvGrpSpPr>
        <p:grpSpPr bwMode="auto">
          <a:xfrm>
            <a:off x="1801814" y="1231900"/>
            <a:ext cx="8104187" cy="1892300"/>
            <a:chOff x="175" y="776"/>
            <a:chExt cx="5105" cy="1192"/>
          </a:xfrm>
        </p:grpSpPr>
        <p:sp>
          <p:nvSpPr>
            <p:cNvPr id="18438" name="Line 5"/>
            <p:cNvSpPr>
              <a:spLocks noChangeShapeType="1"/>
            </p:cNvSpPr>
            <p:nvPr/>
          </p:nvSpPr>
          <p:spPr bwMode="auto">
            <a:xfrm>
              <a:off x="1296" y="1968"/>
              <a:ext cx="3024"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39" name="Rectangle 6"/>
            <p:cNvSpPr>
              <a:spLocks noChangeArrowheads="1"/>
            </p:cNvSpPr>
            <p:nvPr/>
          </p:nvSpPr>
          <p:spPr bwMode="auto">
            <a:xfrm>
              <a:off x="1920" y="1584"/>
              <a:ext cx="528" cy="384"/>
            </a:xfrm>
            <a:prstGeom prst="rect">
              <a:avLst/>
            </a:prstGeom>
            <a:solidFill>
              <a:schemeClr val="accent1"/>
            </a:solidFill>
            <a:ln w="38100" algn="ctr">
              <a:solidFill>
                <a:schemeClr val="tx1"/>
              </a:solidFill>
              <a:miter lim="800000"/>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800" b="1">
                  <a:latin typeface="Arial" panose="020B0604020202020204" pitchFamily="34" charset="0"/>
                </a:rPr>
                <a:t>a</a:t>
              </a:r>
            </a:p>
          </p:txBody>
        </p:sp>
        <p:sp>
          <p:nvSpPr>
            <p:cNvPr id="18440" name="Rectangle 8"/>
            <p:cNvSpPr>
              <a:spLocks noChangeArrowheads="1"/>
            </p:cNvSpPr>
            <p:nvPr/>
          </p:nvSpPr>
          <p:spPr bwMode="auto">
            <a:xfrm>
              <a:off x="1920" y="1200"/>
              <a:ext cx="528" cy="384"/>
            </a:xfrm>
            <a:prstGeom prst="rect">
              <a:avLst/>
            </a:prstGeom>
            <a:solidFill>
              <a:schemeClr val="accent1"/>
            </a:solidFill>
            <a:ln w="38100" algn="ctr">
              <a:solidFill>
                <a:schemeClr val="tx1"/>
              </a:solidFill>
              <a:miter lim="800000"/>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800" b="1">
                  <a:latin typeface="Arial" panose="020B0604020202020204" pitchFamily="34" charset="0"/>
                </a:rPr>
                <a:t>c</a:t>
              </a:r>
            </a:p>
          </p:txBody>
        </p:sp>
        <p:sp>
          <p:nvSpPr>
            <p:cNvPr id="18441" name="Rectangle 9"/>
            <p:cNvSpPr>
              <a:spLocks noChangeArrowheads="1"/>
            </p:cNvSpPr>
            <p:nvPr/>
          </p:nvSpPr>
          <p:spPr bwMode="auto">
            <a:xfrm>
              <a:off x="2880" y="1584"/>
              <a:ext cx="528" cy="384"/>
            </a:xfrm>
            <a:prstGeom prst="rect">
              <a:avLst/>
            </a:prstGeom>
            <a:solidFill>
              <a:schemeClr val="accent1"/>
            </a:solidFill>
            <a:ln w="38100" algn="ctr">
              <a:solidFill>
                <a:schemeClr val="tx1"/>
              </a:solidFill>
              <a:miter lim="800000"/>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800" b="1">
                  <a:latin typeface="Arial" panose="020B0604020202020204" pitchFamily="34" charset="0"/>
                </a:rPr>
                <a:t>d</a:t>
              </a:r>
            </a:p>
          </p:txBody>
        </p:sp>
        <p:sp>
          <p:nvSpPr>
            <p:cNvPr id="18442" name="Rectangle 10"/>
            <p:cNvSpPr>
              <a:spLocks noChangeArrowheads="1"/>
            </p:cNvSpPr>
            <p:nvPr/>
          </p:nvSpPr>
          <p:spPr bwMode="auto">
            <a:xfrm>
              <a:off x="2880" y="1200"/>
              <a:ext cx="528" cy="384"/>
            </a:xfrm>
            <a:prstGeom prst="rect">
              <a:avLst/>
            </a:prstGeom>
            <a:solidFill>
              <a:schemeClr val="accent1"/>
            </a:solidFill>
            <a:ln w="38100" algn="ctr">
              <a:solidFill>
                <a:schemeClr val="tx1"/>
              </a:solidFill>
              <a:miter lim="800000"/>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800" b="1">
                  <a:latin typeface="Arial" panose="020B0604020202020204" pitchFamily="34" charset="0"/>
                </a:rPr>
                <a:t>b</a:t>
              </a:r>
            </a:p>
          </p:txBody>
        </p:sp>
        <p:grpSp>
          <p:nvGrpSpPr>
            <p:cNvPr id="18443" name="Group 15"/>
            <p:cNvGrpSpPr>
              <a:grpSpLocks/>
            </p:cNvGrpSpPr>
            <p:nvPr/>
          </p:nvGrpSpPr>
          <p:grpSpPr bwMode="auto">
            <a:xfrm>
              <a:off x="1008" y="816"/>
              <a:ext cx="576" cy="528"/>
              <a:chOff x="1008" y="816"/>
              <a:chExt cx="576" cy="528"/>
            </a:xfrm>
          </p:grpSpPr>
          <p:sp>
            <p:nvSpPr>
              <p:cNvPr id="18451" name="Line 11"/>
              <p:cNvSpPr>
                <a:spLocks noChangeShapeType="1"/>
              </p:cNvSpPr>
              <p:nvPr/>
            </p:nvSpPr>
            <p:spPr bwMode="auto">
              <a:xfrm>
                <a:off x="1296" y="816"/>
                <a:ext cx="0" cy="43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2" name="Line 12"/>
              <p:cNvSpPr>
                <a:spLocks noChangeShapeType="1"/>
              </p:cNvSpPr>
              <p:nvPr/>
            </p:nvSpPr>
            <p:spPr bwMode="auto">
              <a:xfrm>
                <a:off x="1008" y="1248"/>
                <a:ext cx="57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3" name="Line 13"/>
              <p:cNvSpPr>
                <a:spLocks noChangeShapeType="1"/>
              </p:cNvSpPr>
              <p:nvPr/>
            </p:nvSpPr>
            <p:spPr bwMode="auto">
              <a:xfrm>
                <a:off x="1008" y="1248"/>
                <a:ext cx="0" cy="9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Line 14"/>
              <p:cNvSpPr>
                <a:spLocks noChangeShapeType="1"/>
              </p:cNvSpPr>
              <p:nvPr/>
            </p:nvSpPr>
            <p:spPr bwMode="auto">
              <a:xfrm>
                <a:off x="1584" y="1248"/>
                <a:ext cx="0" cy="9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73744" name="Text Box 16"/>
            <p:cNvSpPr txBox="1">
              <a:spLocks noChangeArrowheads="1"/>
            </p:cNvSpPr>
            <p:nvPr/>
          </p:nvSpPr>
          <p:spPr bwMode="auto">
            <a:xfrm>
              <a:off x="4102" y="841"/>
              <a:ext cx="746" cy="288"/>
            </a:xfrm>
            <a:prstGeom prst="rect">
              <a:avLst/>
            </a:prstGeom>
            <a:noFill/>
            <a:ln w="9525" algn="ctr">
              <a:noFill/>
              <a:miter lim="800000"/>
              <a:headEnd/>
              <a:tailEnd/>
            </a:ln>
            <a:effectLst/>
          </p:spPr>
          <p:txBody>
            <a:bodyPr wrap="none">
              <a:spAutoFit/>
            </a:bodyPr>
            <a:lstStyle/>
            <a:p>
              <a:pPr algn="ctr">
                <a:defRPr/>
              </a:pPr>
              <a:r>
                <a:rPr lang="en-US" sz="2400" b="1">
                  <a:effectLst>
                    <a:outerShdw blurRad="38100" dist="38100" dir="2700000" algn="tl">
                      <a:srgbClr val="000000"/>
                    </a:outerShdw>
                  </a:effectLst>
                  <a:latin typeface="Arial" charset="0"/>
                </a:rPr>
                <a:t>Blocks</a:t>
              </a:r>
            </a:p>
          </p:txBody>
        </p:sp>
        <p:sp>
          <p:nvSpPr>
            <p:cNvPr id="73745" name="Text Box 17"/>
            <p:cNvSpPr txBox="1">
              <a:spLocks noChangeArrowheads="1"/>
            </p:cNvSpPr>
            <p:nvPr/>
          </p:nvSpPr>
          <p:spPr bwMode="auto">
            <a:xfrm>
              <a:off x="4150" y="1584"/>
              <a:ext cx="1130" cy="288"/>
            </a:xfrm>
            <a:prstGeom prst="rect">
              <a:avLst/>
            </a:prstGeom>
            <a:noFill/>
            <a:ln w="9525" algn="ctr">
              <a:noFill/>
              <a:miter lim="800000"/>
              <a:headEnd/>
              <a:tailEnd/>
            </a:ln>
            <a:effectLst/>
          </p:spPr>
          <p:txBody>
            <a:bodyPr wrap="none">
              <a:spAutoFit/>
            </a:bodyPr>
            <a:lstStyle/>
            <a:p>
              <a:pPr algn="ctr">
                <a:defRPr/>
              </a:pPr>
              <a:r>
                <a:rPr lang="en-US" sz="2400" b="1">
                  <a:effectLst>
                    <a:outerShdw blurRad="38100" dist="38100" dir="2700000" algn="tl">
                      <a:srgbClr val="000000"/>
                    </a:outerShdw>
                  </a:effectLst>
                  <a:latin typeface="Arial" charset="0"/>
                </a:rPr>
                <a:t>Fixed Base</a:t>
              </a:r>
            </a:p>
          </p:txBody>
        </p:sp>
        <p:sp>
          <p:nvSpPr>
            <p:cNvPr id="73746" name="Text Box 18"/>
            <p:cNvSpPr txBox="1">
              <a:spLocks noChangeArrowheads="1"/>
            </p:cNvSpPr>
            <p:nvPr/>
          </p:nvSpPr>
          <p:spPr bwMode="auto">
            <a:xfrm>
              <a:off x="175" y="1488"/>
              <a:ext cx="1268" cy="288"/>
            </a:xfrm>
            <a:prstGeom prst="rect">
              <a:avLst/>
            </a:prstGeom>
            <a:noFill/>
            <a:ln w="9525" algn="ctr">
              <a:noFill/>
              <a:miter lim="800000"/>
              <a:headEnd/>
              <a:tailEnd/>
            </a:ln>
            <a:effectLst/>
          </p:spPr>
          <p:txBody>
            <a:bodyPr wrap="none">
              <a:spAutoFit/>
            </a:bodyPr>
            <a:lstStyle/>
            <a:p>
              <a:pPr algn="ctr">
                <a:defRPr/>
              </a:pPr>
              <a:r>
                <a:rPr lang="en-US" sz="2400" b="1">
                  <a:effectLst>
                    <a:outerShdw blurRad="38100" dist="38100" dir="2700000" algn="tl">
                      <a:srgbClr val="000000"/>
                    </a:outerShdw>
                  </a:effectLst>
                  <a:latin typeface="Arial" charset="0"/>
                </a:rPr>
                <a:t>Robotic Arm</a:t>
              </a:r>
            </a:p>
          </p:txBody>
        </p:sp>
        <p:sp>
          <p:nvSpPr>
            <p:cNvPr id="18447" name="Freeform 19"/>
            <p:cNvSpPr>
              <a:spLocks/>
            </p:cNvSpPr>
            <p:nvPr/>
          </p:nvSpPr>
          <p:spPr bwMode="auto">
            <a:xfrm>
              <a:off x="384" y="912"/>
              <a:ext cx="864" cy="576"/>
            </a:xfrm>
            <a:custGeom>
              <a:avLst/>
              <a:gdLst>
                <a:gd name="T0" fmla="*/ 0 w 864"/>
                <a:gd name="T1" fmla="*/ 576 h 576"/>
                <a:gd name="T2" fmla="*/ 240 w 864"/>
                <a:gd name="T3" fmla="*/ 480 h 576"/>
                <a:gd name="T4" fmla="*/ 336 w 864"/>
                <a:gd name="T5" fmla="*/ 192 h 576"/>
                <a:gd name="T6" fmla="*/ 864 w 864"/>
                <a:gd name="T7" fmla="*/ 0 h 576"/>
                <a:gd name="T8" fmla="*/ 0 60000 65536"/>
                <a:gd name="T9" fmla="*/ 0 60000 65536"/>
                <a:gd name="T10" fmla="*/ 0 60000 65536"/>
                <a:gd name="T11" fmla="*/ 0 60000 65536"/>
                <a:gd name="T12" fmla="*/ 0 w 864"/>
                <a:gd name="T13" fmla="*/ 0 h 576"/>
                <a:gd name="T14" fmla="*/ 864 w 864"/>
                <a:gd name="T15" fmla="*/ 576 h 576"/>
              </a:gdLst>
              <a:ahLst/>
              <a:cxnLst>
                <a:cxn ang="T8">
                  <a:pos x="T0" y="T1"/>
                </a:cxn>
                <a:cxn ang="T9">
                  <a:pos x="T2" y="T3"/>
                </a:cxn>
                <a:cxn ang="T10">
                  <a:pos x="T4" y="T5"/>
                </a:cxn>
                <a:cxn ang="T11">
                  <a:pos x="T6" y="T7"/>
                </a:cxn>
              </a:cxnLst>
              <a:rect l="T12" t="T13" r="T14" b="T15"/>
              <a:pathLst>
                <a:path w="864" h="576">
                  <a:moveTo>
                    <a:pt x="0" y="576"/>
                  </a:moveTo>
                  <a:cubicBezTo>
                    <a:pt x="92" y="560"/>
                    <a:pt x="184" y="544"/>
                    <a:pt x="240" y="480"/>
                  </a:cubicBezTo>
                  <a:cubicBezTo>
                    <a:pt x="296" y="416"/>
                    <a:pt x="232" y="272"/>
                    <a:pt x="336" y="192"/>
                  </a:cubicBezTo>
                  <a:cubicBezTo>
                    <a:pt x="440" y="112"/>
                    <a:pt x="776" y="32"/>
                    <a:pt x="864" y="0"/>
                  </a:cubicBezTo>
                </a:path>
              </a:pathLst>
            </a:custGeom>
            <a:noFill/>
            <a:ln w="38100">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8" name="Freeform 20"/>
            <p:cNvSpPr>
              <a:spLocks/>
            </p:cNvSpPr>
            <p:nvPr/>
          </p:nvSpPr>
          <p:spPr bwMode="auto">
            <a:xfrm>
              <a:off x="2496" y="776"/>
              <a:ext cx="1584" cy="328"/>
            </a:xfrm>
            <a:custGeom>
              <a:avLst/>
              <a:gdLst>
                <a:gd name="T0" fmla="*/ 1584 w 1584"/>
                <a:gd name="T1" fmla="*/ 88 h 328"/>
                <a:gd name="T2" fmla="*/ 624 w 1584"/>
                <a:gd name="T3" fmla="*/ 40 h 328"/>
                <a:gd name="T4" fmla="*/ 0 w 1584"/>
                <a:gd name="T5" fmla="*/ 328 h 328"/>
                <a:gd name="T6" fmla="*/ 0 60000 65536"/>
                <a:gd name="T7" fmla="*/ 0 60000 65536"/>
                <a:gd name="T8" fmla="*/ 0 60000 65536"/>
                <a:gd name="T9" fmla="*/ 0 w 1584"/>
                <a:gd name="T10" fmla="*/ 0 h 328"/>
                <a:gd name="T11" fmla="*/ 1584 w 1584"/>
                <a:gd name="T12" fmla="*/ 328 h 328"/>
              </a:gdLst>
              <a:ahLst/>
              <a:cxnLst>
                <a:cxn ang="T6">
                  <a:pos x="T0" y="T1"/>
                </a:cxn>
                <a:cxn ang="T7">
                  <a:pos x="T2" y="T3"/>
                </a:cxn>
                <a:cxn ang="T8">
                  <a:pos x="T4" y="T5"/>
                </a:cxn>
              </a:cxnLst>
              <a:rect l="T9" t="T10" r="T11" b="T12"/>
              <a:pathLst>
                <a:path w="1584" h="328">
                  <a:moveTo>
                    <a:pt x="1584" y="88"/>
                  </a:moveTo>
                  <a:cubicBezTo>
                    <a:pt x="1236" y="44"/>
                    <a:pt x="888" y="0"/>
                    <a:pt x="624" y="40"/>
                  </a:cubicBezTo>
                  <a:cubicBezTo>
                    <a:pt x="360" y="80"/>
                    <a:pt x="180" y="204"/>
                    <a:pt x="0" y="328"/>
                  </a:cubicBezTo>
                </a:path>
              </a:pathLst>
            </a:custGeom>
            <a:noFill/>
            <a:ln w="38100">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9" name="Freeform 21"/>
            <p:cNvSpPr>
              <a:spLocks/>
            </p:cNvSpPr>
            <p:nvPr/>
          </p:nvSpPr>
          <p:spPr bwMode="auto">
            <a:xfrm>
              <a:off x="3312" y="896"/>
              <a:ext cx="816" cy="208"/>
            </a:xfrm>
            <a:custGeom>
              <a:avLst/>
              <a:gdLst>
                <a:gd name="T0" fmla="*/ 816 w 816"/>
                <a:gd name="T1" fmla="*/ 112 h 208"/>
                <a:gd name="T2" fmla="*/ 432 w 816"/>
                <a:gd name="T3" fmla="*/ 16 h 208"/>
                <a:gd name="T4" fmla="*/ 0 w 816"/>
                <a:gd name="T5" fmla="*/ 208 h 208"/>
                <a:gd name="T6" fmla="*/ 0 60000 65536"/>
                <a:gd name="T7" fmla="*/ 0 60000 65536"/>
                <a:gd name="T8" fmla="*/ 0 60000 65536"/>
                <a:gd name="T9" fmla="*/ 0 w 816"/>
                <a:gd name="T10" fmla="*/ 0 h 208"/>
                <a:gd name="T11" fmla="*/ 816 w 816"/>
                <a:gd name="T12" fmla="*/ 208 h 208"/>
              </a:gdLst>
              <a:ahLst/>
              <a:cxnLst>
                <a:cxn ang="T6">
                  <a:pos x="T0" y="T1"/>
                </a:cxn>
                <a:cxn ang="T7">
                  <a:pos x="T2" y="T3"/>
                </a:cxn>
                <a:cxn ang="T8">
                  <a:pos x="T4" y="T5"/>
                </a:cxn>
              </a:cxnLst>
              <a:rect l="T9" t="T10" r="T11" b="T12"/>
              <a:pathLst>
                <a:path w="816" h="208">
                  <a:moveTo>
                    <a:pt x="816" y="112"/>
                  </a:moveTo>
                  <a:cubicBezTo>
                    <a:pt x="692" y="56"/>
                    <a:pt x="568" y="0"/>
                    <a:pt x="432" y="16"/>
                  </a:cubicBezTo>
                  <a:cubicBezTo>
                    <a:pt x="296" y="32"/>
                    <a:pt x="148" y="120"/>
                    <a:pt x="0" y="208"/>
                  </a:cubicBezTo>
                </a:path>
              </a:pathLst>
            </a:custGeom>
            <a:noFill/>
            <a:ln w="38100">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50" name="Freeform 22"/>
            <p:cNvSpPr>
              <a:spLocks/>
            </p:cNvSpPr>
            <p:nvPr/>
          </p:nvSpPr>
          <p:spPr bwMode="auto">
            <a:xfrm>
              <a:off x="3744" y="1296"/>
              <a:ext cx="672" cy="624"/>
            </a:xfrm>
            <a:custGeom>
              <a:avLst/>
              <a:gdLst>
                <a:gd name="T0" fmla="*/ 79 w 816"/>
                <a:gd name="T1" fmla="*/ 59521392 h 208"/>
                <a:gd name="T2" fmla="*/ 42 w 816"/>
                <a:gd name="T3" fmla="*/ 8503056 h 208"/>
                <a:gd name="T4" fmla="*/ 0 w 816"/>
                <a:gd name="T5" fmla="*/ 110539659 h 208"/>
                <a:gd name="T6" fmla="*/ 0 60000 65536"/>
                <a:gd name="T7" fmla="*/ 0 60000 65536"/>
                <a:gd name="T8" fmla="*/ 0 60000 65536"/>
                <a:gd name="T9" fmla="*/ 0 w 816"/>
                <a:gd name="T10" fmla="*/ 0 h 208"/>
                <a:gd name="T11" fmla="*/ 816 w 816"/>
                <a:gd name="T12" fmla="*/ 208 h 208"/>
              </a:gdLst>
              <a:ahLst/>
              <a:cxnLst>
                <a:cxn ang="T6">
                  <a:pos x="T0" y="T1"/>
                </a:cxn>
                <a:cxn ang="T7">
                  <a:pos x="T2" y="T3"/>
                </a:cxn>
                <a:cxn ang="T8">
                  <a:pos x="T4" y="T5"/>
                </a:cxn>
              </a:cxnLst>
              <a:rect l="T9" t="T10" r="T11" b="T12"/>
              <a:pathLst>
                <a:path w="816" h="208">
                  <a:moveTo>
                    <a:pt x="816" y="112"/>
                  </a:moveTo>
                  <a:cubicBezTo>
                    <a:pt x="692" y="56"/>
                    <a:pt x="568" y="0"/>
                    <a:pt x="432" y="16"/>
                  </a:cubicBezTo>
                  <a:cubicBezTo>
                    <a:pt x="296" y="32"/>
                    <a:pt x="148" y="120"/>
                    <a:pt x="0" y="208"/>
                  </a:cubicBezTo>
                </a:path>
              </a:pathLst>
            </a:custGeom>
            <a:noFill/>
            <a:ln w="38100">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4" presetClass="entr" presetSubtype="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fade">
                                      <p:cBhvr>
                                        <p:cTn id="7" dur="500"/>
                                        <p:tgtEl>
                                          <p:spTgt spid="73731">
                                            <p:txEl>
                                              <p:pRg st="0" end="0"/>
                                            </p:txEl>
                                          </p:spTgt>
                                        </p:tgtEl>
                                      </p:cBhvr>
                                    </p:animEffect>
                                    <p:anim calcmode="lin" valueType="num">
                                      <p:cBhvr>
                                        <p:cTn id="8" dur="500" fill="hold"/>
                                        <p:tgtEl>
                                          <p:spTgt spid="73731">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3731">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73732">
                                            <p:txEl>
                                              <p:pRg st="0" end="0"/>
                                            </p:txEl>
                                          </p:spTgt>
                                        </p:tgtEl>
                                        <p:attrNameLst>
                                          <p:attrName>style.visibility</p:attrName>
                                        </p:attrNameLst>
                                      </p:cBhvr>
                                      <p:to>
                                        <p:strVal val="visible"/>
                                      </p:to>
                                    </p:set>
                                    <p:animEffect transition="in" filter="fade">
                                      <p:cBhvr>
                                        <p:cTn id="14" dur="500"/>
                                        <p:tgtEl>
                                          <p:spTgt spid="73732">
                                            <p:txEl>
                                              <p:pRg st="0" end="0"/>
                                            </p:txEl>
                                          </p:spTgt>
                                        </p:tgtEl>
                                      </p:cBhvr>
                                    </p:animEffect>
                                    <p:anim calcmode="lin" valueType="num">
                                      <p:cBhvr>
                                        <p:cTn id="15" dur="500" fill="hold"/>
                                        <p:tgtEl>
                                          <p:spTgt spid="73732">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73732">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4" presetClass="entr" presetSubtype="0" fill="hold" grpId="0" nodeType="clickEffect">
                                  <p:stCondLst>
                                    <p:cond delay="0"/>
                                  </p:stCondLst>
                                  <p:childTnLst>
                                    <p:set>
                                      <p:cBhvr>
                                        <p:cTn id="20" dur="1" fill="hold">
                                          <p:stCondLst>
                                            <p:cond delay="0"/>
                                          </p:stCondLst>
                                        </p:cTn>
                                        <p:tgtEl>
                                          <p:spTgt spid="73732">
                                            <p:txEl>
                                              <p:pRg st="1" end="1"/>
                                            </p:txEl>
                                          </p:spTgt>
                                        </p:tgtEl>
                                        <p:attrNameLst>
                                          <p:attrName>style.visibility</p:attrName>
                                        </p:attrNameLst>
                                      </p:cBhvr>
                                      <p:to>
                                        <p:strVal val="visible"/>
                                      </p:to>
                                    </p:set>
                                    <p:animEffect transition="in" filter="fade">
                                      <p:cBhvr>
                                        <p:cTn id="21" dur="500"/>
                                        <p:tgtEl>
                                          <p:spTgt spid="73732">
                                            <p:txEl>
                                              <p:pRg st="1" end="1"/>
                                            </p:txEl>
                                          </p:spTgt>
                                        </p:tgtEl>
                                      </p:cBhvr>
                                    </p:animEffect>
                                    <p:anim calcmode="lin" valueType="num">
                                      <p:cBhvr>
                                        <p:cTn id="22" dur="500" fill="hold"/>
                                        <p:tgtEl>
                                          <p:spTgt spid="73732">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73732">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4" presetClass="entr" presetSubtype="0" fill="hold" grpId="0" nodeType="clickEffect">
                                  <p:stCondLst>
                                    <p:cond delay="0"/>
                                  </p:stCondLst>
                                  <p:childTnLst>
                                    <p:set>
                                      <p:cBhvr>
                                        <p:cTn id="27" dur="1" fill="hold">
                                          <p:stCondLst>
                                            <p:cond delay="0"/>
                                          </p:stCondLst>
                                        </p:cTn>
                                        <p:tgtEl>
                                          <p:spTgt spid="73732">
                                            <p:txEl>
                                              <p:pRg st="2" end="2"/>
                                            </p:txEl>
                                          </p:spTgt>
                                        </p:tgtEl>
                                        <p:attrNameLst>
                                          <p:attrName>style.visibility</p:attrName>
                                        </p:attrNameLst>
                                      </p:cBhvr>
                                      <p:to>
                                        <p:strVal val="visible"/>
                                      </p:to>
                                    </p:set>
                                    <p:animEffect transition="in" filter="fade">
                                      <p:cBhvr>
                                        <p:cTn id="28" dur="500"/>
                                        <p:tgtEl>
                                          <p:spTgt spid="73732">
                                            <p:txEl>
                                              <p:pRg st="2" end="2"/>
                                            </p:txEl>
                                          </p:spTgt>
                                        </p:tgtEl>
                                      </p:cBhvr>
                                    </p:animEffect>
                                    <p:anim calcmode="lin" valueType="num">
                                      <p:cBhvr>
                                        <p:cTn id="29" dur="500" fill="hold"/>
                                        <p:tgtEl>
                                          <p:spTgt spid="73732">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73732">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4" presetClass="entr" presetSubtype="0" fill="hold" grpId="0" nodeType="clickEffect">
                                  <p:stCondLst>
                                    <p:cond delay="0"/>
                                  </p:stCondLst>
                                  <p:childTnLst>
                                    <p:set>
                                      <p:cBhvr>
                                        <p:cTn id="34" dur="1" fill="hold">
                                          <p:stCondLst>
                                            <p:cond delay="0"/>
                                          </p:stCondLst>
                                        </p:cTn>
                                        <p:tgtEl>
                                          <p:spTgt spid="73732">
                                            <p:txEl>
                                              <p:pRg st="3" end="3"/>
                                            </p:txEl>
                                          </p:spTgt>
                                        </p:tgtEl>
                                        <p:attrNameLst>
                                          <p:attrName>style.visibility</p:attrName>
                                        </p:attrNameLst>
                                      </p:cBhvr>
                                      <p:to>
                                        <p:strVal val="visible"/>
                                      </p:to>
                                    </p:set>
                                    <p:animEffect transition="in" filter="fade">
                                      <p:cBhvr>
                                        <p:cTn id="35" dur="500"/>
                                        <p:tgtEl>
                                          <p:spTgt spid="73732">
                                            <p:txEl>
                                              <p:pRg st="3" end="3"/>
                                            </p:txEl>
                                          </p:spTgt>
                                        </p:tgtEl>
                                      </p:cBhvr>
                                    </p:animEffect>
                                    <p:anim calcmode="lin" valueType="num">
                                      <p:cBhvr>
                                        <p:cTn id="36" dur="500" fill="hold"/>
                                        <p:tgtEl>
                                          <p:spTgt spid="73732">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73732">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4" presetClass="entr" presetSubtype="0" fill="hold" grpId="0" nodeType="clickEffect">
                                  <p:stCondLst>
                                    <p:cond delay="0"/>
                                  </p:stCondLst>
                                  <p:childTnLst>
                                    <p:set>
                                      <p:cBhvr>
                                        <p:cTn id="41" dur="1" fill="hold">
                                          <p:stCondLst>
                                            <p:cond delay="0"/>
                                          </p:stCondLst>
                                        </p:cTn>
                                        <p:tgtEl>
                                          <p:spTgt spid="73732">
                                            <p:txEl>
                                              <p:pRg st="4" end="4"/>
                                            </p:txEl>
                                          </p:spTgt>
                                        </p:tgtEl>
                                        <p:attrNameLst>
                                          <p:attrName>style.visibility</p:attrName>
                                        </p:attrNameLst>
                                      </p:cBhvr>
                                      <p:to>
                                        <p:strVal val="visible"/>
                                      </p:to>
                                    </p:set>
                                    <p:animEffect transition="in" filter="fade">
                                      <p:cBhvr>
                                        <p:cTn id="42" dur="500"/>
                                        <p:tgtEl>
                                          <p:spTgt spid="73732">
                                            <p:txEl>
                                              <p:pRg st="4" end="4"/>
                                            </p:txEl>
                                          </p:spTgt>
                                        </p:tgtEl>
                                      </p:cBhvr>
                                    </p:animEffect>
                                    <p:anim calcmode="lin" valueType="num">
                                      <p:cBhvr>
                                        <p:cTn id="43" dur="500" fill="hold"/>
                                        <p:tgtEl>
                                          <p:spTgt spid="73732">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73732">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P spid="73732"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AutoShape 2"/>
          <p:cNvSpPr>
            <a:spLocks noChangeArrowheads="1"/>
          </p:cNvSpPr>
          <p:nvPr/>
        </p:nvSpPr>
        <p:spPr bwMode="auto">
          <a:xfrm>
            <a:off x="1981200" y="152400"/>
            <a:ext cx="8229600" cy="914400"/>
          </a:xfrm>
          <a:prstGeom prst="roundRect">
            <a:avLst>
              <a:gd name="adj" fmla="val 9079"/>
            </a:avLst>
          </a:prstGeom>
          <a:gradFill rotWithShape="1">
            <a:gsLst>
              <a:gs pos="0">
                <a:schemeClr val="bg1"/>
              </a:gs>
              <a:gs pos="50000">
                <a:schemeClr val="accent1"/>
              </a:gs>
              <a:gs pos="100000">
                <a:schemeClr val="bg1"/>
              </a:gs>
            </a:gsLst>
            <a:lin ang="0" scaled="1"/>
          </a:gradFill>
          <a:ln w="9525">
            <a:solidFill>
              <a:schemeClr val="tx1"/>
            </a:solidFill>
            <a:round/>
            <a:headEnd/>
            <a:tailEnd/>
          </a:ln>
          <a:effectLst/>
        </p:spPr>
        <p:txBody>
          <a:bodyPr wrap="none" anchor="ctr"/>
          <a:lstStyle/>
          <a:p>
            <a:pPr>
              <a:defRPr/>
            </a:pPr>
            <a:endParaRPr lang="en-US"/>
          </a:p>
        </p:txBody>
      </p:sp>
      <p:sp>
        <p:nvSpPr>
          <p:cNvPr id="74755" name="Rectangle 3"/>
          <p:cNvSpPr>
            <a:spLocks noGrp="1" noChangeArrowheads="1"/>
          </p:cNvSpPr>
          <p:nvPr>
            <p:ph type="body" idx="1"/>
          </p:nvPr>
        </p:nvSpPr>
        <p:spPr>
          <a:xfrm>
            <a:off x="2057400" y="228600"/>
            <a:ext cx="8153400" cy="762000"/>
          </a:xfrm>
        </p:spPr>
        <p:txBody>
          <a:bodyPr/>
          <a:lstStyle/>
          <a:p>
            <a:pPr algn="ctr" eaLnBrk="1" hangingPunct="1">
              <a:lnSpc>
                <a:spcPct val="80000"/>
              </a:lnSpc>
              <a:buFont typeface="Wingdings" panose="05000000000000000000" pitchFamily="2" charset="2"/>
              <a:buNone/>
              <a:defRPr/>
            </a:pPr>
            <a:r>
              <a:rPr lang="en-US" b="1" smtClean="0"/>
              <a:t>Designing of an AI control Algorithm for a Robot Arm</a:t>
            </a:r>
            <a:endParaRPr lang="en-US" b="1">
              <a:solidFill>
                <a:srgbClr val="FF99FF"/>
              </a:solidFill>
            </a:endParaRPr>
          </a:p>
        </p:txBody>
      </p:sp>
      <p:sp>
        <p:nvSpPr>
          <p:cNvPr id="74756" name="Rectangle 4"/>
          <p:cNvSpPr>
            <a:spLocks noChangeArrowheads="1"/>
          </p:cNvSpPr>
          <p:nvPr/>
        </p:nvSpPr>
        <p:spPr bwMode="auto">
          <a:xfrm>
            <a:off x="1524000" y="1143000"/>
            <a:ext cx="9144000" cy="5638800"/>
          </a:xfrm>
          <a:prstGeom prst="rect">
            <a:avLst/>
          </a:prstGeom>
          <a:noFill/>
          <a:ln w="9525">
            <a:noFill/>
            <a:miter lim="800000"/>
            <a:headEnd/>
            <a:tailEnd/>
          </a:ln>
          <a:effectLst/>
        </p:spPr>
        <p:txBody>
          <a:bodyPr/>
          <a:lstStyle/>
          <a:p>
            <a:pPr marL="609600" indent="-609600">
              <a:spcBef>
                <a:spcPct val="20000"/>
              </a:spcBef>
              <a:buClr>
                <a:schemeClr val="hlink"/>
              </a:buClr>
              <a:buSzPct val="70000"/>
              <a:defRPr/>
            </a:pPr>
            <a:r>
              <a:rPr lang="en-US" sz="2400" dirty="0">
                <a:effectLst>
                  <a:outerShdw blurRad="38100" dist="38100" dir="2700000" algn="tl">
                    <a:srgbClr val="000000"/>
                  </a:outerShdw>
                </a:effectLst>
              </a:rPr>
              <a:t>Predicate Calculus Description of the Block’s World</a:t>
            </a:r>
            <a:endParaRPr lang="en-US" sz="2000" dirty="0">
              <a:effectLst>
                <a:outerShdw blurRad="38100" dist="38100" dir="2700000" algn="tl">
                  <a:srgbClr val="000000"/>
                </a:outerShdw>
              </a:effectLst>
            </a:endParaRPr>
          </a:p>
          <a:p>
            <a:pPr marL="609600" indent="-609600">
              <a:spcBef>
                <a:spcPct val="20000"/>
              </a:spcBef>
              <a:buClr>
                <a:schemeClr val="hlink"/>
              </a:buClr>
              <a:buSzPct val="70000"/>
              <a:defRPr/>
            </a:pPr>
            <a:r>
              <a:rPr lang="en-US" sz="2000" dirty="0">
                <a:effectLst>
                  <a:outerShdw blurRad="38100" dist="38100" dir="2700000" algn="tl">
                    <a:srgbClr val="000000"/>
                  </a:outerShdw>
                </a:effectLst>
              </a:rPr>
              <a:t>		on(</a:t>
            </a:r>
            <a:r>
              <a:rPr lang="en-US" sz="2000" dirty="0" err="1">
                <a:effectLst>
                  <a:outerShdw blurRad="38100" dist="38100" dir="2700000" algn="tl">
                    <a:srgbClr val="000000"/>
                  </a:outerShdw>
                </a:effectLst>
              </a:rPr>
              <a:t>c,a</a:t>
            </a:r>
            <a:r>
              <a:rPr lang="en-US" sz="2000" dirty="0">
                <a:effectLst>
                  <a:outerShdw blurRad="38100" dist="38100" dir="2700000" algn="tl">
                    <a:srgbClr val="000000"/>
                  </a:outerShdw>
                </a:effectLst>
              </a:rPr>
              <a:t>).		Block ‘c’ is ‘on’ block ‘a’</a:t>
            </a:r>
          </a:p>
          <a:p>
            <a:pPr marL="609600" indent="-609600">
              <a:spcBef>
                <a:spcPct val="20000"/>
              </a:spcBef>
              <a:buClr>
                <a:schemeClr val="hlink"/>
              </a:buClr>
              <a:buSzPct val="70000"/>
              <a:defRPr/>
            </a:pPr>
            <a:r>
              <a:rPr lang="en-US" sz="2000" dirty="0">
                <a:effectLst>
                  <a:outerShdw blurRad="38100" dist="38100" dir="2700000" algn="tl">
                    <a:srgbClr val="000000"/>
                  </a:outerShdw>
                </a:effectLst>
              </a:rPr>
              <a:t>		on(</a:t>
            </a:r>
            <a:r>
              <a:rPr lang="en-US" sz="2000" dirty="0" err="1">
                <a:effectLst>
                  <a:outerShdw blurRad="38100" dist="38100" dir="2700000" algn="tl">
                    <a:srgbClr val="000000"/>
                  </a:outerShdw>
                </a:effectLst>
              </a:rPr>
              <a:t>b,d</a:t>
            </a:r>
            <a:r>
              <a:rPr lang="en-US" sz="2000" dirty="0">
                <a:effectLst>
                  <a:outerShdw blurRad="38100" dist="38100" dir="2700000" algn="tl">
                    <a:srgbClr val="000000"/>
                  </a:outerShdw>
                </a:effectLst>
              </a:rPr>
              <a:t>).	              Block ‘b’ is ‘on’ block ‘d’</a:t>
            </a:r>
          </a:p>
          <a:p>
            <a:pPr marL="609600" indent="-609600">
              <a:spcBef>
                <a:spcPct val="20000"/>
              </a:spcBef>
              <a:buClr>
                <a:schemeClr val="hlink"/>
              </a:buClr>
              <a:buSzPct val="70000"/>
              <a:defRPr/>
            </a:pPr>
            <a:r>
              <a:rPr lang="en-US" sz="2000" dirty="0">
                <a:effectLst>
                  <a:outerShdw blurRad="38100" dist="38100" dir="2700000" algn="tl">
                    <a:srgbClr val="000000"/>
                  </a:outerShdw>
                </a:effectLst>
              </a:rPr>
              <a:t>		</a:t>
            </a:r>
            <a:r>
              <a:rPr lang="en-US" sz="2000" dirty="0" err="1">
                <a:effectLst>
                  <a:outerShdw blurRad="38100" dist="38100" dir="2700000" algn="tl">
                    <a:srgbClr val="000000"/>
                  </a:outerShdw>
                </a:effectLst>
              </a:rPr>
              <a:t>ontable</a:t>
            </a:r>
            <a:r>
              <a:rPr lang="en-US" sz="2000" dirty="0">
                <a:effectLst>
                  <a:outerShdw blurRad="38100" dist="38100" dir="2700000" algn="tl">
                    <a:srgbClr val="000000"/>
                  </a:outerShdw>
                </a:effectLst>
              </a:rPr>
              <a:t>(a).	Block ‘a’ is on table</a:t>
            </a:r>
          </a:p>
          <a:p>
            <a:pPr marL="609600" indent="-609600">
              <a:spcBef>
                <a:spcPct val="20000"/>
              </a:spcBef>
              <a:buClr>
                <a:schemeClr val="hlink"/>
              </a:buClr>
              <a:buSzPct val="70000"/>
              <a:defRPr/>
            </a:pPr>
            <a:r>
              <a:rPr lang="en-US" sz="2000" dirty="0">
                <a:effectLst>
                  <a:outerShdw blurRad="38100" dist="38100" dir="2700000" algn="tl">
                    <a:srgbClr val="000000"/>
                  </a:outerShdw>
                </a:effectLst>
              </a:rPr>
              <a:t>		</a:t>
            </a:r>
            <a:r>
              <a:rPr lang="en-US" sz="2000" dirty="0" err="1">
                <a:effectLst>
                  <a:outerShdw blurRad="38100" dist="38100" dir="2700000" algn="tl">
                    <a:srgbClr val="000000"/>
                  </a:outerShdw>
                </a:effectLst>
              </a:rPr>
              <a:t>ontable</a:t>
            </a:r>
            <a:r>
              <a:rPr lang="en-US" sz="2000" dirty="0">
                <a:effectLst>
                  <a:outerShdw blurRad="38100" dist="38100" dir="2700000" algn="tl">
                    <a:srgbClr val="000000"/>
                  </a:outerShdw>
                </a:effectLst>
              </a:rPr>
              <a:t>(d).	Block ‘d’ is on table</a:t>
            </a:r>
          </a:p>
          <a:p>
            <a:pPr marL="609600" indent="-609600">
              <a:spcBef>
                <a:spcPct val="20000"/>
              </a:spcBef>
              <a:buClr>
                <a:schemeClr val="hlink"/>
              </a:buClr>
              <a:buSzPct val="70000"/>
              <a:defRPr/>
            </a:pPr>
            <a:r>
              <a:rPr lang="en-US" sz="2000" dirty="0">
                <a:effectLst>
                  <a:outerShdw blurRad="38100" dist="38100" dir="2700000" algn="tl">
                    <a:srgbClr val="000000"/>
                  </a:outerShdw>
                </a:effectLst>
              </a:rPr>
              <a:t>	 	clear(c).	              Block ‘c’ is clear on top</a:t>
            </a:r>
          </a:p>
          <a:p>
            <a:pPr marL="609600" indent="-609600">
              <a:spcBef>
                <a:spcPct val="20000"/>
              </a:spcBef>
              <a:buClr>
                <a:schemeClr val="hlink"/>
              </a:buClr>
              <a:buSzPct val="70000"/>
              <a:defRPr/>
            </a:pPr>
            <a:r>
              <a:rPr lang="en-US" sz="2000" dirty="0">
                <a:effectLst>
                  <a:outerShdw blurRad="38100" dist="38100" dir="2700000" algn="tl">
                    <a:srgbClr val="000000"/>
                  </a:outerShdw>
                </a:effectLst>
              </a:rPr>
              <a:t>	 	clear(b).	              Block ‘b’ is clear on top</a:t>
            </a:r>
          </a:p>
          <a:p>
            <a:pPr marL="609600" indent="-609600">
              <a:spcBef>
                <a:spcPct val="20000"/>
              </a:spcBef>
              <a:buClr>
                <a:schemeClr val="hlink"/>
              </a:buClr>
              <a:buSzPct val="70000"/>
              <a:defRPr/>
            </a:pPr>
            <a:r>
              <a:rPr lang="en-US" sz="2000" dirty="0">
                <a:effectLst>
                  <a:outerShdw blurRad="38100" dist="38100" dir="2700000" algn="tl">
                    <a:srgbClr val="000000"/>
                  </a:outerShdw>
                </a:effectLst>
              </a:rPr>
              <a:t>		</a:t>
            </a:r>
            <a:r>
              <a:rPr lang="en-US" sz="2000" dirty="0" err="1">
                <a:effectLst>
                  <a:outerShdw blurRad="38100" dist="38100" dir="2700000" algn="tl">
                    <a:srgbClr val="000000"/>
                  </a:outerShdw>
                </a:effectLst>
              </a:rPr>
              <a:t>hand_empty</a:t>
            </a:r>
            <a:r>
              <a:rPr lang="en-US" sz="2000" dirty="0">
                <a:effectLst>
                  <a:outerShdw blurRad="38100" dist="38100" dir="2700000" algn="tl">
                    <a:srgbClr val="000000"/>
                  </a:outerShdw>
                </a:effectLst>
              </a:rPr>
              <a:t>.	Robot arm is empty</a:t>
            </a:r>
          </a:p>
          <a:p>
            <a:pPr marL="609600" indent="-609600">
              <a:spcBef>
                <a:spcPct val="20000"/>
              </a:spcBef>
              <a:buClr>
                <a:schemeClr val="hlink"/>
              </a:buClr>
              <a:buSzPct val="70000"/>
              <a:defRPr/>
            </a:pPr>
            <a:r>
              <a:rPr lang="en-US" sz="2400" dirty="0">
                <a:effectLst>
                  <a:outerShdw blurRad="38100" dist="38100" dir="2700000" algn="tl">
                    <a:srgbClr val="000000"/>
                  </a:outerShdw>
                </a:effectLst>
              </a:rPr>
              <a:t>Predicate Calculus Rules to Operate on the Block’s World</a:t>
            </a:r>
            <a:endParaRPr lang="en-US" sz="2000" dirty="0">
              <a:effectLst>
                <a:outerShdw blurRad="38100" dist="38100" dir="2700000" algn="tl">
                  <a:srgbClr val="000000"/>
                </a:outerShdw>
              </a:effectLst>
            </a:endParaRPr>
          </a:p>
          <a:p>
            <a:pPr marL="609600" indent="-609600">
              <a:spcBef>
                <a:spcPct val="20000"/>
              </a:spcBef>
              <a:buClr>
                <a:schemeClr val="hlink"/>
              </a:buClr>
              <a:buSzPct val="70000"/>
              <a:buFont typeface="Wingdings" pitchFamily="2" charset="2"/>
              <a:buChar char="n"/>
              <a:defRPr/>
            </a:pPr>
            <a:r>
              <a:rPr lang="en-US" sz="2000" dirty="0">
                <a:effectLst>
                  <a:outerShdw blurRad="38100" dist="38100" dir="2700000" algn="tl">
                    <a:srgbClr val="000000"/>
                  </a:outerShdw>
                </a:effectLst>
              </a:rPr>
              <a:t>To pick up a block and stack it on another block, both blocks must be clear.</a:t>
            </a:r>
          </a:p>
          <a:p>
            <a:pPr marL="609600" indent="-609600">
              <a:spcBef>
                <a:spcPct val="20000"/>
              </a:spcBef>
              <a:buClr>
                <a:schemeClr val="hlink"/>
              </a:buClr>
              <a:buSzPct val="70000"/>
              <a:buFont typeface="Wingdings" pitchFamily="2" charset="2"/>
              <a:buChar char="n"/>
              <a:defRPr/>
            </a:pPr>
            <a:r>
              <a:rPr lang="en-US" sz="2000" dirty="0">
                <a:effectLst>
                  <a:outerShdw blurRad="38100" dist="38100" dir="2700000" algn="tl">
                    <a:srgbClr val="000000"/>
                  </a:outerShdw>
                </a:effectLst>
              </a:rPr>
              <a:t>Because the arm can move blocks, it can change the state of the world and clear a block.</a:t>
            </a:r>
          </a:p>
          <a:p>
            <a:pPr marL="609600" indent="-609600">
              <a:spcBef>
                <a:spcPct val="20000"/>
              </a:spcBef>
              <a:buClr>
                <a:schemeClr val="hlink"/>
              </a:buClr>
              <a:buSzPct val="70000"/>
              <a:buFont typeface="Wingdings" pitchFamily="2" charset="2"/>
              <a:buChar char="n"/>
              <a:defRPr/>
            </a:pPr>
            <a:r>
              <a:rPr lang="en-US" sz="2000" dirty="0">
                <a:effectLst>
                  <a:outerShdw blurRad="38100" dist="38100" dir="2700000" algn="tl">
                    <a:srgbClr val="000000"/>
                  </a:outerShdw>
                </a:effectLst>
              </a:rPr>
              <a:t>Suppose it removes block ‘c’ from block ‘a’. Thus the knowledge base is updated to reflect this, by deleting the assertion on(</a:t>
            </a:r>
            <a:r>
              <a:rPr lang="en-US" sz="2000" dirty="0" err="1">
                <a:effectLst>
                  <a:outerShdw blurRad="38100" dist="38100" dir="2700000" algn="tl">
                    <a:srgbClr val="000000"/>
                  </a:outerShdw>
                </a:effectLst>
              </a:rPr>
              <a:t>c,a</a:t>
            </a:r>
            <a:r>
              <a:rPr lang="en-US" sz="2000" dirty="0">
                <a:effectLst>
                  <a:outerShdw blurRad="38100" dist="38100" dir="2700000" algn="tl">
                    <a:srgbClr val="000000"/>
                  </a:outerShdw>
                </a:effectLst>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4" presetClass="entr" presetSubtype="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Effect transition="in" filter="fade">
                                      <p:cBhvr>
                                        <p:cTn id="7" dur="500"/>
                                        <p:tgtEl>
                                          <p:spTgt spid="74755">
                                            <p:txEl>
                                              <p:pRg st="0" end="0"/>
                                            </p:txEl>
                                          </p:spTgt>
                                        </p:tgtEl>
                                      </p:cBhvr>
                                    </p:animEffect>
                                    <p:anim calcmode="lin" valueType="num">
                                      <p:cBhvr>
                                        <p:cTn id="8" dur="500" fill="hold"/>
                                        <p:tgtEl>
                                          <p:spTgt spid="7475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4755">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74756">
                                            <p:txEl>
                                              <p:pRg st="0" end="0"/>
                                            </p:txEl>
                                          </p:spTgt>
                                        </p:tgtEl>
                                        <p:attrNameLst>
                                          <p:attrName>style.visibility</p:attrName>
                                        </p:attrNameLst>
                                      </p:cBhvr>
                                      <p:to>
                                        <p:strVal val="visible"/>
                                      </p:to>
                                    </p:set>
                                    <p:animEffect transition="in" filter="fade">
                                      <p:cBhvr>
                                        <p:cTn id="14" dur="500"/>
                                        <p:tgtEl>
                                          <p:spTgt spid="74756">
                                            <p:txEl>
                                              <p:pRg st="0" end="0"/>
                                            </p:txEl>
                                          </p:spTgt>
                                        </p:tgtEl>
                                      </p:cBhvr>
                                    </p:animEffect>
                                    <p:anim calcmode="lin" valueType="num">
                                      <p:cBhvr>
                                        <p:cTn id="15" dur="500" fill="hold"/>
                                        <p:tgtEl>
                                          <p:spTgt spid="74756">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74756">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4" presetClass="entr" presetSubtype="0" fill="hold" grpId="0" nodeType="clickEffect">
                                  <p:stCondLst>
                                    <p:cond delay="0"/>
                                  </p:stCondLst>
                                  <p:childTnLst>
                                    <p:set>
                                      <p:cBhvr>
                                        <p:cTn id="20" dur="1" fill="hold">
                                          <p:stCondLst>
                                            <p:cond delay="0"/>
                                          </p:stCondLst>
                                        </p:cTn>
                                        <p:tgtEl>
                                          <p:spTgt spid="74756">
                                            <p:txEl>
                                              <p:pRg st="1" end="1"/>
                                            </p:txEl>
                                          </p:spTgt>
                                        </p:tgtEl>
                                        <p:attrNameLst>
                                          <p:attrName>style.visibility</p:attrName>
                                        </p:attrNameLst>
                                      </p:cBhvr>
                                      <p:to>
                                        <p:strVal val="visible"/>
                                      </p:to>
                                    </p:set>
                                    <p:animEffect transition="in" filter="fade">
                                      <p:cBhvr>
                                        <p:cTn id="21" dur="500"/>
                                        <p:tgtEl>
                                          <p:spTgt spid="74756">
                                            <p:txEl>
                                              <p:pRg st="1" end="1"/>
                                            </p:txEl>
                                          </p:spTgt>
                                        </p:tgtEl>
                                      </p:cBhvr>
                                    </p:animEffect>
                                    <p:anim calcmode="lin" valueType="num">
                                      <p:cBhvr>
                                        <p:cTn id="22" dur="500" fill="hold"/>
                                        <p:tgtEl>
                                          <p:spTgt spid="74756">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74756">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4" presetClass="entr" presetSubtype="0" fill="hold" grpId="0" nodeType="clickEffect">
                                  <p:stCondLst>
                                    <p:cond delay="0"/>
                                  </p:stCondLst>
                                  <p:childTnLst>
                                    <p:set>
                                      <p:cBhvr>
                                        <p:cTn id="27" dur="1" fill="hold">
                                          <p:stCondLst>
                                            <p:cond delay="0"/>
                                          </p:stCondLst>
                                        </p:cTn>
                                        <p:tgtEl>
                                          <p:spTgt spid="74756">
                                            <p:txEl>
                                              <p:pRg st="2" end="2"/>
                                            </p:txEl>
                                          </p:spTgt>
                                        </p:tgtEl>
                                        <p:attrNameLst>
                                          <p:attrName>style.visibility</p:attrName>
                                        </p:attrNameLst>
                                      </p:cBhvr>
                                      <p:to>
                                        <p:strVal val="visible"/>
                                      </p:to>
                                    </p:set>
                                    <p:animEffect transition="in" filter="fade">
                                      <p:cBhvr>
                                        <p:cTn id="28" dur="500"/>
                                        <p:tgtEl>
                                          <p:spTgt spid="74756">
                                            <p:txEl>
                                              <p:pRg st="2" end="2"/>
                                            </p:txEl>
                                          </p:spTgt>
                                        </p:tgtEl>
                                      </p:cBhvr>
                                    </p:animEffect>
                                    <p:anim calcmode="lin" valueType="num">
                                      <p:cBhvr>
                                        <p:cTn id="29" dur="500" fill="hold"/>
                                        <p:tgtEl>
                                          <p:spTgt spid="74756">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74756">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4" presetClass="entr" presetSubtype="0" fill="hold" grpId="0" nodeType="clickEffect">
                                  <p:stCondLst>
                                    <p:cond delay="0"/>
                                  </p:stCondLst>
                                  <p:childTnLst>
                                    <p:set>
                                      <p:cBhvr>
                                        <p:cTn id="34" dur="1" fill="hold">
                                          <p:stCondLst>
                                            <p:cond delay="0"/>
                                          </p:stCondLst>
                                        </p:cTn>
                                        <p:tgtEl>
                                          <p:spTgt spid="74756">
                                            <p:txEl>
                                              <p:pRg st="3" end="3"/>
                                            </p:txEl>
                                          </p:spTgt>
                                        </p:tgtEl>
                                        <p:attrNameLst>
                                          <p:attrName>style.visibility</p:attrName>
                                        </p:attrNameLst>
                                      </p:cBhvr>
                                      <p:to>
                                        <p:strVal val="visible"/>
                                      </p:to>
                                    </p:set>
                                    <p:animEffect transition="in" filter="fade">
                                      <p:cBhvr>
                                        <p:cTn id="35" dur="500"/>
                                        <p:tgtEl>
                                          <p:spTgt spid="74756">
                                            <p:txEl>
                                              <p:pRg st="3" end="3"/>
                                            </p:txEl>
                                          </p:spTgt>
                                        </p:tgtEl>
                                      </p:cBhvr>
                                    </p:animEffect>
                                    <p:anim calcmode="lin" valueType="num">
                                      <p:cBhvr>
                                        <p:cTn id="36" dur="500" fill="hold"/>
                                        <p:tgtEl>
                                          <p:spTgt spid="74756">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74756">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4" presetClass="entr" presetSubtype="0" fill="hold" grpId="0" nodeType="clickEffect">
                                  <p:stCondLst>
                                    <p:cond delay="0"/>
                                  </p:stCondLst>
                                  <p:childTnLst>
                                    <p:set>
                                      <p:cBhvr>
                                        <p:cTn id="41" dur="1" fill="hold">
                                          <p:stCondLst>
                                            <p:cond delay="0"/>
                                          </p:stCondLst>
                                        </p:cTn>
                                        <p:tgtEl>
                                          <p:spTgt spid="74756">
                                            <p:txEl>
                                              <p:pRg st="4" end="4"/>
                                            </p:txEl>
                                          </p:spTgt>
                                        </p:tgtEl>
                                        <p:attrNameLst>
                                          <p:attrName>style.visibility</p:attrName>
                                        </p:attrNameLst>
                                      </p:cBhvr>
                                      <p:to>
                                        <p:strVal val="visible"/>
                                      </p:to>
                                    </p:set>
                                    <p:animEffect transition="in" filter="fade">
                                      <p:cBhvr>
                                        <p:cTn id="42" dur="500"/>
                                        <p:tgtEl>
                                          <p:spTgt spid="74756">
                                            <p:txEl>
                                              <p:pRg st="4" end="4"/>
                                            </p:txEl>
                                          </p:spTgt>
                                        </p:tgtEl>
                                      </p:cBhvr>
                                    </p:animEffect>
                                    <p:anim calcmode="lin" valueType="num">
                                      <p:cBhvr>
                                        <p:cTn id="43" dur="500" fill="hold"/>
                                        <p:tgtEl>
                                          <p:spTgt spid="74756">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74756">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4" presetClass="entr" presetSubtype="0" fill="hold" grpId="0" nodeType="clickEffect">
                                  <p:stCondLst>
                                    <p:cond delay="0"/>
                                  </p:stCondLst>
                                  <p:childTnLst>
                                    <p:set>
                                      <p:cBhvr>
                                        <p:cTn id="48" dur="1" fill="hold">
                                          <p:stCondLst>
                                            <p:cond delay="0"/>
                                          </p:stCondLst>
                                        </p:cTn>
                                        <p:tgtEl>
                                          <p:spTgt spid="74756">
                                            <p:txEl>
                                              <p:pRg st="5" end="5"/>
                                            </p:txEl>
                                          </p:spTgt>
                                        </p:tgtEl>
                                        <p:attrNameLst>
                                          <p:attrName>style.visibility</p:attrName>
                                        </p:attrNameLst>
                                      </p:cBhvr>
                                      <p:to>
                                        <p:strVal val="visible"/>
                                      </p:to>
                                    </p:set>
                                    <p:animEffect transition="in" filter="fade">
                                      <p:cBhvr>
                                        <p:cTn id="49" dur="500"/>
                                        <p:tgtEl>
                                          <p:spTgt spid="74756">
                                            <p:txEl>
                                              <p:pRg st="5" end="5"/>
                                            </p:txEl>
                                          </p:spTgt>
                                        </p:tgtEl>
                                      </p:cBhvr>
                                    </p:animEffect>
                                    <p:anim calcmode="lin" valueType="num">
                                      <p:cBhvr>
                                        <p:cTn id="50" dur="500" fill="hold"/>
                                        <p:tgtEl>
                                          <p:spTgt spid="74756">
                                            <p:txEl>
                                              <p:pRg st="5" end="5"/>
                                            </p:txEl>
                                          </p:spTgt>
                                        </p:tgtEl>
                                        <p:attrNameLst>
                                          <p:attrName>ppt_x</p:attrName>
                                        </p:attrNameLst>
                                      </p:cBhvr>
                                      <p:tavLst>
                                        <p:tav tm="0">
                                          <p:val>
                                            <p:strVal val="#ppt_x"/>
                                          </p:val>
                                        </p:tav>
                                        <p:tav tm="100000">
                                          <p:val>
                                            <p:strVal val="#ppt_x"/>
                                          </p:val>
                                        </p:tav>
                                      </p:tavLst>
                                    </p:anim>
                                    <p:anim calcmode="lin" valueType="num">
                                      <p:cBhvr>
                                        <p:cTn id="51" dur="500" fill="hold"/>
                                        <p:tgtEl>
                                          <p:spTgt spid="74756">
                                            <p:txEl>
                                              <p:pRg st="5" end="5"/>
                                            </p:txEl>
                                          </p:spTgt>
                                        </p:tgtEl>
                                        <p:attrNameLst>
                                          <p:attrName>ppt_y</p:attrName>
                                        </p:attrNameLst>
                                      </p:cBhvr>
                                      <p:tavLst>
                                        <p:tav tm="0">
                                          <p:val>
                                            <p:strVal val="#ppt_y+.05"/>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4" presetClass="entr" presetSubtype="0" fill="hold" grpId="0" nodeType="clickEffect">
                                  <p:stCondLst>
                                    <p:cond delay="0"/>
                                  </p:stCondLst>
                                  <p:childTnLst>
                                    <p:set>
                                      <p:cBhvr>
                                        <p:cTn id="55" dur="1" fill="hold">
                                          <p:stCondLst>
                                            <p:cond delay="0"/>
                                          </p:stCondLst>
                                        </p:cTn>
                                        <p:tgtEl>
                                          <p:spTgt spid="74756">
                                            <p:txEl>
                                              <p:pRg st="6" end="6"/>
                                            </p:txEl>
                                          </p:spTgt>
                                        </p:tgtEl>
                                        <p:attrNameLst>
                                          <p:attrName>style.visibility</p:attrName>
                                        </p:attrNameLst>
                                      </p:cBhvr>
                                      <p:to>
                                        <p:strVal val="visible"/>
                                      </p:to>
                                    </p:set>
                                    <p:animEffect transition="in" filter="fade">
                                      <p:cBhvr>
                                        <p:cTn id="56" dur="500"/>
                                        <p:tgtEl>
                                          <p:spTgt spid="74756">
                                            <p:txEl>
                                              <p:pRg st="6" end="6"/>
                                            </p:txEl>
                                          </p:spTgt>
                                        </p:tgtEl>
                                      </p:cBhvr>
                                    </p:animEffect>
                                    <p:anim calcmode="lin" valueType="num">
                                      <p:cBhvr>
                                        <p:cTn id="57" dur="500" fill="hold"/>
                                        <p:tgtEl>
                                          <p:spTgt spid="74756">
                                            <p:txEl>
                                              <p:pRg st="6" end="6"/>
                                            </p:txEl>
                                          </p:spTgt>
                                        </p:tgtEl>
                                        <p:attrNameLst>
                                          <p:attrName>ppt_x</p:attrName>
                                        </p:attrNameLst>
                                      </p:cBhvr>
                                      <p:tavLst>
                                        <p:tav tm="0">
                                          <p:val>
                                            <p:strVal val="#ppt_x"/>
                                          </p:val>
                                        </p:tav>
                                        <p:tav tm="100000">
                                          <p:val>
                                            <p:strVal val="#ppt_x"/>
                                          </p:val>
                                        </p:tav>
                                      </p:tavLst>
                                    </p:anim>
                                    <p:anim calcmode="lin" valueType="num">
                                      <p:cBhvr>
                                        <p:cTn id="58" dur="500" fill="hold"/>
                                        <p:tgtEl>
                                          <p:spTgt spid="74756">
                                            <p:txEl>
                                              <p:pRg st="6" end="6"/>
                                            </p:txEl>
                                          </p:spTgt>
                                        </p:tgtEl>
                                        <p:attrNameLst>
                                          <p:attrName>ppt_y</p:attrName>
                                        </p:attrNameLst>
                                      </p:cBhvr>
                                      <p:tavLst>
                                        <p:tav tm="0">
                                          <p:val>
                                            <p:strVal val="#ppt_y+.05"/>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44" presetClass="entr" presetSubtype="0" fill="hold" grpId="0" nodeType="clickEffect">
                                  <p:stCondLst>
                                    <p:cond delay="0"/>
                                  </p:stCondLst>
                                  <p:childTnLst>
                                    <p:set>
                                      <p:cBhvr>
                                        <p:cTn id="62" dur="1" fill="hold">
                                          <p:stCondLst>
                                            <p:cond delay="0"/>
                                          </p:stCondLst>
                                        </p:cTn>
                                        <p:tgtEl>
                                          <p:spTgt spid="74756">
                                            <p:txEl>
                                              <p:pRg st="7" end="7"/>
                                            </p:txEl>
                                          </p:spTgt>
                                        </p:tgtEl>
                                        <p:attrNameLst>
                                          <p:attrName>style.visibility</p:attrName>
                                        </p:attrNameLst>
                                      </p:cBhvr>
                                      <p:to>
                                        <p:strVal val="visible"/>
                                      </p:to>
                                    </p:set>
                                    <p:animEffect transition="in" filter="fade">
                                      <p:cBhvr>
                                        <p:cTn id="63" dur="500"/>
                                        <p:tgtEl>
                                          <p:spTgt spid="74756">
                                            <p:txEl>
                                              <p:pRg st="7" end="7"/>
                                            </p:txEl>
                                          </p:spTgt>
                                        </p:tgtEl>
                                      </p:cBhvr>
                                    </p:animEffect>
                                    <p:anim calcmode="lin" valueType="num">
                                      <p:cBhvr>
                                        <p:cTn id="64" dur="500" fill="hold"/>
                                        <p:tgtEl>
                                          <p:spTgt spid="74756">
                                            <p:txEl>
                                              <p:pRg st="7" end="7"/>
                                            </p:txEl>
                                          </p:spTgt>
                                        </p:tgtEl>
                                        <p:attrNameLst>
                                          <p:attrName>ppt_x</p:attrName>
                                        </p:attrNameLst>
                                      </p:cBhvr>
                                      <p:tavLst>
                                        <p:tav tm="0">
                                          <p:val>
                                            <p:strVal val="#ppt_x"/>
                                          </p:val>
                                        </p:tav>
                                        <p:tav tm="100000">
                                          <p:val>
                                            <p:strVal val="#ppt_x"/>
                                          </p:val>
                                        </p:tav>
                                      </p:tavLst>
                                    </p:anim>
                                    <p:anim calcmode="lin" valueType="num">
                                      <p:cBhvr>
                                        <p:cTn id="65" dur="500" fill="hold"/>
                                        <p:tgtEl>
                                          <p:spTgt spid="74756">
                                            <p:txEl>
                                              <p:pRg st="7" end="7"/>
                                            </p:txEl>
                                          </p:spTgt>
                                        </p:tgtEl>
                                        <p:attrNameLst>
                                          <p:attrName>ppt_y</p:attrName>
                                        </p:attrNameLst>
                                      </p:cBhvr>
                                      <p:tavLst>
                                        <p:tav tm="0">
                                          <p:val>
                                            <p:strVal val="#ppt_y+.05"/>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44" presetClass="entr" presetSubtype="0" fill="hold" grpId="0" nodeType="clickEffect">
                                  <p:stCondLst>
                                    <p:cond delay="0"/>
                                  </p:stCondLst>
                                  <p:childTnLst>
                                    <p:set>
                                      <p:cBhvr>
                                        <p:cTn id="69" dur="1" fill="hold">
                                          <p:stCondLst>
                                            <p:cond delay="0"/>
                                          </p:stCondLst>
                                        </p:cTn>
                                        <p:tgtEl>
                                          <p:spTgt spid="74756">
                                            <p:txEl>
                                              <p:pRg st="8" end="8"/>
                                            </p:txEl>
                                          </p:spTgt>
                                        </p:tgtEl>
                                        <p:attrNameLst>
                                          <p:attrName>style.visibility</p:attrName>
                                        </p:attrNameLst>
                                      </p:cBhvr>
                                      <p:to>
                                        <p:strVal val="visible"/>
                                      </p:to>
                                    </p:set>
                                    <p:animEffect transition="in" filter="fade">
                                      <p:cBhvr>
                                        <p:cTn id="70" dur="500"/>
                                        <p:tgtEl>
                                          <p:spTgt spid="74756">
                                            <p:txEl>
                                              <p:pRg st="8" end="8"/>
                                            </p:txEl>
                                          </p:spTgt>
                                        </p:tgtEl>
                                      </p:cBhvr>
                                    </p:animEffect>
                                    <p:anim calcmode="lin" valueType="num">
                                      <p:cBhvr>
                                        <p:cTn id="71" dur="500" fill="hold"/>
                                        <p:tgtEl>
                                          <p:spTgt spid="74756">
                                            <p:txEl>
                                              <p:pRg st="8" end="8"/>
                                            </p:txEl>
                                          </p:spTgt>
                                        </p:tgtEl>
                                        <p:attrNameLst>
                                          <p:attrName>ppt_x</p:attrName>
                                        </p:attrNameLst>
                                      </p:cBhvr>
                                      <p:tavLst>
                                        <p:tav tm="0">
                                          <p:val>
                                            <p:strVal val="#ppt_x"/>
                                          </p:val>
                                        </p:tav>
                                        <p:tav tm="100000">
                                          <p:val>
                                            <p:strVal val="#ppt_x"/>
                                          </p:val>
                                        </p:tav>
                                      </p:tavLst>
                                    </p:anim>
                                    <p:anim calcmode="lin" valueType="num">
                                      <p:cBhvr>
                                        <p:cTn id="72" dur="500" fill="hold"/>
                                        <p:tgtEl>
                                          <p:spTgt spid="74756">
                                            <p:txEl>
                                              <p:pRg st="8" end="8"/>
                                            </p:txEl>
                                          </p:spTgt>
                                        </p:tgtEl>
                                        <p:attrNameLst>
                                          <p:attrName>ppt_y</p:attrName>
                                        </p:attrNameLst>
                                      </p:cBhvr>
                                      <p:tavLst>
                                        <p:tav tm="0">
                                          <p:val>
                                            <p:strVal val="#ppt_y+.05"/>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44" presetClass="entr" presetSubtype="0" fill="hold" grpId="0" nodeType="clickEffect">
                                  <p:stCondLst>
                                    <p:cond delay="0"/>
                                  </p:stCondLst>
                                  <p:childTnLst>
                                    <p:set>
                                      <p:cBhvr>
                                        <p:cTn id="76" dur="1" fill="hold">
                                          <p:stCondLst>
                                            <p:cond delay="0"/>
                                          </p:stCondLst>
                                        </p:cTn>
                                        <p:tgtEl>
                                          <p:spTgt spid="74756">
                                            <p:txEl>
                                              <p:pRg st="9" end="9"/>
                                            </p:txEl>
                                          </p:spTgt>
                                        </p:tgtEl>
                                        <p:attrNameLst>
                                          <p:attrName>style.visibility</p:attrName>
                                        </p:attrNameLst>
                                      </p:cBhvr>
                                      <p:to>
                                        <p:strVal val="visible"/>
                                      </p:to>
                                    </p:set>
                                    <p:animEffect transition="in" filter="fade">
                                      <p:cBhvr>
                                        <p:cTn id="77" dur="500"/>
                                        <p:tgtEl>
                                          <p:spTgt spid="74756">
                                            <p:txEl>
                                              <p:pRg st="9" end="9"/>
                                            </p:txEl>
                                          </p:spTgt>
                                        </p:tgtEl>
                                      </p:cBhvr>
                                    </p:animEffect>
                                    <p:anim calcmode="lin" valueType="num">
                                      <p:cBhvr>
                                        <p:cTn id="78" dur="500" fill="hold"/>
                                        <p:tgtEl>
                                          <p:spTgt spid="74756">
                                            <p:txEl>
                                              <p:pRg st="9" end="9"/>
                                            </p:txEl>
                                          </p:spTgt>
                                        </p:tgtEl>
                                        <p:attrNameLst>
                                          <p:attrName>ppt_x</p:attrName>
                                        </p:attrNameLst>
                                      </p:cBhvr>
                                      <p:tavLst>
                                        <p:tav tm="0">
                                          <p:val>
                                            <p:strVal val="#ppt_x"/>
                                          </p:val>
                                        </p:tav>
                                        <p:tav tm="100000">
                                          <p:val>
                                            <p:strVal val="#ppt_x"/>
                                          </p:val>
                                        </p:tav>
                                      </p:tavLst>
                                    </p:anim>
                                    <p:anim calcmode="lin" valueType="num">
                                      <p:cBhvr>
                                        <p:cTn id="79" dur="500" fill="hold"/>
                                        <p:tgtEl>
                                          <p:spTgt spid="74756">
                                            <p:txEl>
                                              <p:pRg st="9" end="9"/>
                                            </p:txEl>
                                          </p:spTgt>
                                        </p:tgtEl>
                                        <p:attrNameLst>
                                          <p:attrName>ppt_y</p:attrName>
                                        </p:attrNameLst>
                                      </p:cBhvr>
                                      <p:tavLst>
                                        <p:tav tm="0">
                                          <p:val>
                                            <p:strVal val="#ppt_y+.05"/>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44" presetClass="entr" presetSubtype="0" fill="hold" grpId="0" nodeType="clickEffect">
                                  <p:stCondLst>
                                    <p:cond delay="0"/>
                                  </p:stCondLst>
                                  <p:childTnLst>
                                    <p:set>
                                      <p:cBhvr>
                                        <p:cTn id="83" dur="1" fill="hold">
                                          <p:stCondLst>
                                            <p:cond delay="0"/>
                                          </p:stCondLst>
                                        </p:cTn>
                                        <p:tgtEl>
                                          <p:spTgt spid="74756">
                                            <p:txEl>
                                              <p:pRg st="10" end="10"/>
                                            </p:txEl>
                                          </p:spTgt>
                                        </p:tgtEl>
                                        <p:attrNameLst>
                                          <p:attrName>style.visibility</p:attrName>
                                        </p:attrNameLst>
                                      </p:cBhvr>
                                      <p:to>
                                        <p:strVal val="visible"/>
                                      </p:to>
                                    </p:set>
                                    <p:animEffect transition="in" filter="fade">
                                      <p:cBhvr>
                                        <p:cTn id="84" dur="500"/>
                                        <p:tgtEl>
                                          <p:spTgt spid="74756">
                                            <p:txEl>
                                              <p:pRg st="10" end="10"/>
                                            </p:txEl>
                                          </p:spTgt>
                                        </p:tgtEl>
                                      </p:cBhvr>
                                    </p:animEffect>
                                    <p:anim calcmode="lin" valueType="num">
                                      <p:cBhvr>
                                        <p:cTn id="85" dur="500" fill="hold"/>
                                        <p:tgtEl>
                                          <p:spTgt spid="74756">
                                            <p:txEl>
                                              <p:pRg st="10" end="10"/>
                                            </p:txEl>
                                          </p:spTgt>
                                        </p:tgtEl>
                                        <p:attrNameLst>
                                          <p:attrName>ppt_x</p:attrName>
                                        </p:attrNameLst>
                                      </p:cBhvr>
                                      <p:tavLst>
                                        <p:tav tm="0">
                                          <p:val>
                                            <p:strVal val="#ppt_x"/>
                                          </p:val>
                                        </p:tav>
                                        <p:tav tm="100000">
                                          <p:val>
                                            <p:strVal val="#ppt_x"/>
                                          </p:val>
                                        </p:tav>
                                      </p:tavLst>
                                    </p:anim>
                                    <p:anim calcmode="lin" valueType="num">
                                      <p:cBhvr>
                                        <p:cTn id="86" dur="500" fill="hold"/>
                                        <p:tgtEl>
                                          <p:spTgt spid="74756">
                                            <p:txEl>
                                              <p:pRg st="10" end="10"/>
                                            </p:txEl>
                                          </p:spTgt>
                                        </p:tgtEl>
                                        <p:attrNameLst>
                                          <p:attrName>ppt_y</p:attrName>
                                        </p:attrNameLst>
                                      </p:cBhvr>
                                      <p:tavLst>
                                        <p:tav tm="0">
                                          <p:val>
                                            <p:strVal val="#ppt_y+.05"/>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44" presetClass="entr" presetSubtype="0" fill="hold" grpId="0" nodeType="clickEffect">
                                  <p:stCondLst>
                                    <p:cond delay="0"/>
                                  </p:stCondLst>
                                  <p:childTnLst>
                                    <p:set>
                                      <p:cBhvr>
                                        <p:cTn id="90" dur="1" fill="hold">
                                          <p:stCondLst>
                                            <p:cond delay="0"/>
                                          </p:stCondLst>
                                        </p:cTn>
                                        <p:tgtEl>
                                          <p:spTgt spid="74756">
                                            <p:txEl>
                                              <p:pRg st="11" end="11"/>
                                            </p:txEl>
                                          </p:spTgt>
                                        </p:tgtEl>
                                        <p:attrNameLst>
                                          <p:attrName>style.visibility</p:attrName>
                                        </p:attrNameLst>
                                      </p:cBhvr>
                                      <p:to>
                                        <p:strVal val="visible"/>
                                      </p:to>
                                    </p:set>
                                    <p:animEffect transition="in" filter="fade">
                                      <p:cBhvr>
                                        <p:cTn id="91" dur="500"/>
                                        <p:tgtEl>
                                          <p:spTgt spid="74756">
                                            <p:txEl>
                                              <p:pRg st="11" end="11"/>
                                            </p:txEl>
                                          </p:spTgt>
                                        </p:tgtEl>
                                      </p:cBhvr>
                                    </p:animEffect>
                                    <p:anim calcmode="lin" valueType="num">
                                      <p:cBhvr>
                                        <p:cTn id="92" dur="500" fill="hold"/>
                                        <p:tgtEl>
                                          <p:spTgt spid="74756">
                                            <p:txEl>
                                              <p:pRg st="11" end="11"/>
                                            </p:txEl>
                                          </p:spTgt>
                                        </p:tgtEl>
                                        <p:attrNameLst>
                                          <p:attrName>ppt_x</p:attrName>
                                        </p:attrNameLst>
                                      </p:cBhvr>
                                      <p:tavLst>
                                        <p:tav tm="0">
                                          <p:val>
                                            <p:strVal val="#ppt_x"/>
                                          </p:val>
                                        </p:tav>
                                        <p:tav tm="100000">
                                          <p:val>
                                            <p:strVal val="#ppt_x"/>
                                          </p:val>
                                        </p:tav>
                                      </p:tavLst>
                                    </p:anim>
                                    <p:anim calcmode="lin" valueType="num">
                                      <p:cBhvr>
                                        <p:cTn id="93" dur="500" fill="hold"/>
                                        <p:tgtEl>
                                          <p:spTgt spid="74756">
                                            <p:txEl>
                                              <p:pRg st="11" end="11"/>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P spid="74756"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AutoShape 2"/>
          <p:cNvSpPr>
            <a:spLocks noChangeArrowheads="1"/>
          </p:cNvSpPr>
          <p:nvPr/>
        </p:nvSpPr>
        <p:spPr bwMode="auto">
          <a:xfrm>
            <a:off x="1981200" y="152400"/>
            <a:ext cx="8229600" cy="914400"/>
          </a:xfrm>
          <a:prstGeom prst="roundRect">
            <a:avLst>
              <a:gd name="adj" fmla="val 9079"/>
            </a:avLst>
          </a:prstGeom>
          <a:gradFill rotWithShape="1">
            <a:gsLst>
              <a:gs pos="0">
                <a:schemeClr val="bg1"/>
              </a:gs>
              <a:gs pos="50000">
                <a:schemeClr val="accent1"/>
              </a:gs>
              <a:gs pos="100000">
                <a:schemeClr val="bg1"/>
              </a:gs>
            </a:gsLst>
            <a:lin ang="0" scaled="1"/>
          </a:gradFill>
          <a:ln w="9525">
            <a:solidFill>
              <a:schemeClr val="tx1"/>
            </a:solidFill>
            <a:round/>
            <a:headEnd/>
            <a:tailEnd/>
          </a:ln>
          <a:effectLst/>
        </p:spPr>
        <p:txBody>
          <a:bodyPr wrap="none" anchor="ctr"/>
          <a:lstStyle/>
          <a:p>
            <a:pPr>
              <a:defRPr/>
            </a:pPr>
            <a:endParaRPr lang="en-US"/>
          </a:p>
        </p:txBody>
      </p:sp>
      <p:sp>
        <p:nvSpPr>
          <p:cNvPr id="75779" name="Rectangle 3"/>
          <p:cNvSpPr>
            <a:spLocks noGrp="1" noChangeArrowheads="1"/>
          </p:cNvSpPr>
          <p:nvPr>
            <p:ph type="body" idx="1"/>
          </p:nvPr>
        </p:nvSpPr>
        <p:spPr>
          <a:xfrm>
            <a:off x="2057400" y="228600"/>
            <a:ext cx="8153400" cy="762000"/>
          </a:xfrm>
        </p:spPr>
        <p:txBody>
          <a:bodyPr/>
          <a:lstStyle/>
          <a:p>
            <a:pPr algn="ctr" eaLnBrk="1" hangingPunct="1">
              <a:lnSpc>
                <a:spcPct val="80000"/>
              </a:lnSpc>
              <a:buFont typeface="Wingdings" panose="05000000000000000000" pitchFamily="2" charset="2"/>
              <a:buNone/>
              <a:defRPr/>
            </a:pPr>
            <a:r>
              <a:rPr lang="en-US" b="1" smtClean="0"/>
              <a:t>Designing of an AI control Algorithm for a Robot Arm</a:t>
            </a:r>
            <a:endParaRPr lang="en-US" b="1"/>
          </a:p>
        </p:txBody>
      </p:sp>
      <p:sp>
        <p:nvSpPr>
          <p:cNvPr id="75780" name="Rectangle 4"/>
          <p:cNvSpPr>
            <a:spLocks noChangeArrowheads="1"/>
          </p:cNvSpPr>
          <p:nvPr/>
        </p:nvSpPr>
        <p:spPr bwMode="auto">
          <a:xfrm>
            <a:off x="1524000" y="1143000"/>
            <a:ext cx="9144000" cy="5638800"/>
          </a:xfrm>
          <a:prstGeom prst="rect">
            <a:avLst/>
          </a:prstGeom>
          <a:noFill/>
          <a:ln w="9525">
            <a:noFill/>
            <a:miter lim="800000"/>
            <a:headEnd/>
            <a:tailEnd/>
          </a:ln>
          <a:effectLst/>
        </p:spPr>
        <p:txBody>
          <a:bodyPr/>
          <a:lstStyle/>
          <a:p>
            <a:pPr marL="609600" indent="-609600">
              <a:spcBef>
                <a:spcPct val="20000"/>
              </a:spcBef>
              <a:buClr>
                <a:schemeClr val="hlink"/>
              </a:buClr>
              <a:buSzPct val="70000"/>
              <a:defRPr/>
            </a:pPr>
            <a:r>
              <a:rPr lang="en-US" sz="2400" b="1" dirty="0">
                <a:effectLst>
                  <a:outerShdw blurRad="38100" dist="38100" dir="2700000" algn="tl">
                    <a:srgbClr val="000000"/>
                  </a:outerShdw>
                </a:effectLst>
              </a:rPr>
              <a:t>Predicate Calculus Rules to Operate on the Block’s World</a:t>
            </a:r>
            <a:endParaRPr lang="en-US" sz="2000" dirty="0">
              <a:effectLst>
                <a:outerShdw blurRad="38100" dist="38100" dir="2700000" algn="tl">
                  <a:srgbClr val="000000"/>
                </a:outerShdw>
              </a:effectLst>
            </a:endParaRPr>
          </a:p>
          <a:p>
            <a:pPr marL="609600" indent="-609600">
              <a:spcBef>
                <a:spcPct val="20000"/>
              </a:spcBef>
              <a:buClr>
                <a:schemeClr val="hlink"/>
              </a:buClr>
              <a:buSzPct val="70000"/>
              <a:buFont typeface="Wingdings" pitchFamily="2" charset="2"/>
              <a:buChar char="n"/>
              <a:defRPr/>
            </a:pPr>
            <a:r>
              <a:rPr lang="en-US" sz="2000" dirty="0">
                <a:effectLst>
                  <a:outerShdw blurRad="38100" dist="38100" dir="2700000" algn="tl">
                    <a:srgbClr val="000000"/>
                  </a:outerShdw>
                </a:effectLst>
              </a:rPr>
              <a:t>The program needs to be able to infer that the block ‘a’ has become clear.</a:t>
            </a:r>
          </a:p>
          <a:p>
            <a:pPr marL="609600" indent="-609600">
              <a:spcBef>
                <a:spcPct val="20000"/>
              </a:spcBef>
              <a:buClr>
                <a:schemeClr val="hlink"/>
              </a:buClr>
              <a:buSzPct val="70000"/>
              <a:buFont typeface="Wingdings" pitchFamily="2" charset="2"/>
              <a:buChar char="n"/>
              <a:defRPr/>
            </a:pPr>
            <a:r>
              <a:rPr lang="en-US" sz="2000" dirty="0">
                <a:effectLst>
                  <a:outerShdw blurRad="38100" dist="38100" dir="2700000" algn="tl">
                    <a:srgbClr val="000000"/>
                  </a:outerShdw>
                </a:effectLst>
              </a:rPr>
              <a:t>The following rule describes when a block is clear”</a:t>
            </a:r>
          </a:p>
          <a:p>
            <a:pPr marL="609600" indent="-609600" algn="ctr">
              <a:spcBef>
                <a:spcPct val="20000"/>
              </a:spcBef>
              <a:buClr>
                <a:schemeClr val="hlink"/>
              </a:buClr>
              <a:buSzPct val="70000"/>
              <a:defRPr/>
            </a:pPr>
            <a:r>
              <a:rPr lang="en-US" sz="2400" b="1" dirty="0">
                <a:effectLst>
                  <a:outerShdw blurRad="38100" dist="38100" dir="2700000" algn="tl">
                    <a:srgbClr val="000000"/>
                  </a:outerShdw>
                </a:effectLst>
                <a:latin typeface="Symbol" pitchFamily="18" charset="2"/>
              </a:rPr>
              <a:t>"</a:t>
            </a:r>
            <a:r>
              <a:rPr lang="en-US" sz="2400" b="1" dirty="0">
                <a:effectLst>
                  <a:outerShdw blurRad="38100" dist="38100" dir="2700000" algn="tl">
                    <a:srgbClr val="000000"/>
                  </a:outerShdw>
                </a:effectLst>
              </a:rPr>
              <a:t>X (~ </a:t>
            </a:r>
            <a:r>
              <a:rPr lang="en-US" sz="2400" b="1" dirty="0">
                <a:effectLst>
                  <a:outerShdw blurRad="38100" dist="38100" dir="2700000" algn="tl">
                    <a:srgbClr val="000000"/>
                  </a:outerShdw>
                </a:effectLst>
                <a:latin typeface="Symbol" pitchFamily="18" charset="2"/>
              </a:rPr>
              <a:t>$</a:t>
            </a:r>
            <a:r>
              <a:rPr lang="en-US" sz="2400" b="1" dirty="0">
                <a:effectLst>
                  <a:outerShdw blurRad="38100" dist="38100" dir="2700000" algn="tl">
                    <a:srgbClr val="000000"/>
                  </a:outerShdw>
                </a:effectLst>
              </a:rPr>
              <a:t> Y on(Y,X) </a:t>
            </a:r>
            <a:r>
              <a:rPr lang="en-US" sz="2400" b="1" dirty="0">
                <a:effectLst>
                  <a:outerShdw blurRad="38100" dist="38100" dir="2700000" algn="tl">
                    <a:srgbClr val="000000"/>
                  </a:outerShdw>
                </a:effectLst>
                <a:latin typeface="Wingdings 3" pitchFamily="18" charset="2"/>
              </a:rPr>
              <a:t>a</a:t>
            </a:r>
            <a:r>
              <a:rPr lang="en-US" sz="2400" b="1" dirty="0">
                <a:effectLst>
                  <a:outerShdw blurRad="38100" dist="38100" dir="2700000" algn="tl">
                    <a:srgbClr val="000000"/>
                  </a:outerShdw>
                </a:effectLst>
              </a:rPr>
              <a:t> clear(X)).</a:t>
            </a:r>
            <a:endParaRPr lang="en-US" sz="2000" dirty="0">
              <a:effectLst>
                <a:outerShdw blurRad="38100" dist="38100" dir="2700000" algn="tl">
                  <a:srgbClr val="000000"/>
                </a:outerShdw>
              </a:effectLst>
            </a:endParaRPr>
          </a:p>
          <a:p>
            <a:pPr marL="609600" indent="-609600">
              <a:spcBef>
                <a:spcPct val="20000"/>
              </a:spcBef>
              <a:buClr>
                <a:schemeClr val="hlink"/>
              </a:buClr>
              <a:buSzPct val="70000"/>
              <a:defRPr/>
            </a:pPr>
            <a:endParaRPr lang="en-US" sz="2800" dirty="0">
              <a:effectLst>
                <a:outerShdw blurRad="38100" dist="38100" dir="2700000" algn="tl">
                  <a:srgbClr val="000000"/>
                </a:outerShdw>
              </a:effectLst>
            </a:endParaRPr>
          </a:p>
          <a:p>
            <a:pPr marL="609600" indent="-609600" algn="ctr">
              <a:spcBef>
                <a:spcPct val="20000"/>
              </a:spcBef>
              <a:buClr>
                <a:schemeClr val="hlink"/>
              </a:buClr>
              <a:buSzPct val="70000"/>
              <a:defRPr/>
            </a:pPr>
            <a:r>
              <a:rPr lang="en-US" sz="2000" b="1" dirty="0">
                <a:effectLst>
                  <a:outerShdw blurRad="38100" dist="38100" dir="2700000" algn="tl">
                    <a:srgbClr val="000000"/>
                  </a:outerShdw>
                </a:effectLst>
              </a:rPr>
              <a:t>For all X, X is clear, if there does not exist a Y such that Y is on X.</a:t>
            </a:r>
          </a:p>
          <a:p>
            <a:pPr marL="609600" indent="-609600">
              <a:spcBef>
                <a:spcPct val="20000"/>
              </a:spcBef>
              <a:buClr>
                <a:schemeClr val="hlink"/>
              </a:buClr>
              <a:buSzPct val="70000"/>
              <a:defRPr/>
            </a:pPr>
            <a:endParaRPr lang="en-US" sz="700" b="1" dirty="0">
              <a:effectLst>
                <a:outerShdw blurRad="38100" dist="38100" dir="2700000" algn="tl">
                  <a:srgbClr val="000000"/>
                </a:outerShdw>
              </a:effectLst>
            </a:endParaRPr>
          </a:p>
          <a:p>
            <a:pPr marL="609600" indent="-609600">
              <a:spcBef>
                <a:spcPct val="20000"/>
              </a:spcBef>
              <a:buClr>
                <a:schemeClr val="hlink"/>
              </a:buClr>
              <a:buSzPct val="70000"/>
              <a:buFont typeface="Wingdings" pitchFamily="2" charset="2"/>
              <a:buChar char="n"/>
              <a:defRPr/>
            </a:pPr>
            <a:r>
              <a:rPr lang="en-US" sz="2000" dirty="0">
                <a:effectLst>
                  <a:outerShdw blurRad="38100" dist="38100" dir="2700000" algn="tl">
                    <a:srgbClr val="000000"/>
                  </a:outerShdw>
                </a:effectLst>
              </a:rPr>
              <a:t>This rule not only defines ‘what it means for block to be clear’, but also provides a basis for determining ‘how to clear blocks that are not’.</a:t>
            </a:r>
          </a:p>
          <a:p>
            <a:pPr marL="609600" indent="-609600">
              <a:spcBef>
                <a:spcPct val="20000"/>
              </a:spcBef>
              <a:buClr>
                <a:schemeClr val="hlink"/>
              </a:buClr>
              <a:buSzPct val="70000"/>
              <a:buFont typeface="Wingdings" pitchFamily="2" charset="2"/>
              <a:buChar char="n"/>
              <a:defRPr/>
            </a:pPr>
            <a:r>
              <a:rPr lang="en-US" sz="2000" dirty="0">
                <a:effectLst>
                  <a:outerShdw blurRad="38100" dist="38100" dir="2700000" algn="tl">
                    <a:srgbClr val="000000"/>
                  </a:outerShdw>
                </a:effectLst>
              </a:rPr>
              <a:t>For example, “block d is not clear”:</a:t>
            </a:r>
          </a:p>
          <a:p>
            <a:pPr marL="609600" indent="-609600">
              <a:spcBef>
                <a:spcPct val="20000"/>
              </a:spcBef>
              <a:buClr>
                <a:schemeClr val="hlink"/>
              </a:buClr>
              <a:buSzPct val="70000"/>
              <a:buFont typeface="Wingdings" pitchFamily="2" charset="2"/>
              <a:buAutoNum type="arabicPeriod"/>
              <a:defRPr/>
            </a:pPr>
            <a:r>
              <a:rPr lang="en-US" sz="2000" dirty="0">
                <a:effectLst>
                  <a:outerShdw blurRad="38100" dist="38100" dir="2700000" algn="tl">
                    <a:srgbClr val="000000"/>
                  </a:outerShdw>
                </a:effectLst>
              </a:rPr>
              <a:t>Because if variable X is give value d, substituting ‘b’ for Y will make the statement false.</a:t>
            </a:r>
          </a:p>
          <a:p>
            <a:pPr marL="609600" indent="-609600">
              <a:spcBef>
                <a:spcPct val="20000"/>
              </a:spcBef>
              <a:buClr>
                <a:schemeClr val="hlink"/>
              </a:buClr>
              <a:buSzPct val="70000"/>
              <a:buFont typeface="Wingdings" pitchFamily="2" charset="2"/>
              <a:buAutoNum type="arabicPeriod"/>
              <a:defRPr/>
            </a:pPr>
            <a:r>
              <a:rPr lang="en-US" sz="2000" dirty="0">
                <a:effectLst>
                  <a:outerShdw blurRad="38100" dist="38100" dir="2700000" algn="tl">
                    <a:srgbClr val="000000"/>
                  </a:outerShdw>
                </a:effectLst>
              </a:rPr>
              <a:t>Therefore, to make this definition true, block ‘b’ must be removed from block ‘d’.</a:t>
            </a:r>
          </a:p>
          <a:p>
            <a:pPr marL="609600" indent="-609600">
              <a:spcBef>
                <a:spcPct val="20000"/>
              </a:spcBef>
              <a:buClr>
                <a:schemeClr val="hlink"/>
              </a:buClr>
              <a:buSzPct val="70000"/>
              <a:buFont typeface="Wingdings" pitchFamily="2" charset="2"/>
              <a:buAutoNum type="arabicPeriod"/>
              <a:defRPr/>
            </a:pPr>
            <a:r>
              <a:rPr lang="en-US" sz="2000" dirty="0">
                <a:effectLst>
                  <a:outerShdw blurRad="38100" dist="38100" dir="2700000" algn="tl">
                    <a:srgbClr val="000000"/>
                  </a:outerShdw>
                </a:effectLst>
              </a:rPr>
              <a:t>This is easily done because the computer has a record of all the </a:t>
            </a:r>
            <a:r>
              <a:rPr lang="en-US" sz="2000" dirty="0" err="1">
                <a:effectLst>
                  <a:outerShdw blurRad="38100" dist="38100" dir="2700000" algn="tl">
                    <a:srgbClr val="000000"/>
                  </a:outerShdw>
                </a:effectLst>
              </a:rPr>
              <a:t>blcoks</a:t>
            </a:r>
            <a:r>
              <a:rPr lang="en-US" sz="2000" dirty="0">
                <a:effectLst>
                  <a:outerShdw blurRad="38100" dist="38100" dir="2700000" algn="tl">
                    <a:srgbClr val="000000"/>
                  </a:outerShdw>
                </a:effectLst>
              </a:rPr>
              <a:t> and their locations.</a:t>
            </a:r>
          </a:p>
        </p:txBody>
      </p:sp>
      <p:grpSp>
        <p:nvGrpSpPr>
          <p:cNvPr id="20485" name="Group 15"/>
          <p:cNvGrpSpPr>
            <a:grpSpLocks/>
          </p:cNvGrpSpPr>
          <p:nvPr/>
        </p:nvGrpSpPr>
        <p:grpSpPr bwMode="auto">
          <a:xfrm>
            <a:off x="2209800" y="2667000"/>
            <a:ext cx="7696200" cy="609600"/>
            <a:chOff x="432" y="1680"/>
            <a:chExt cx="4848" cy="384"/>
          </a:xfrm>
        </p:grpSpPr>
        <p:grpSp>
          <p:nvGrpSpPr>
            <p:cNvPr id="20486" name="Group 13"/>
            <p:cNvGrpSpPr>
              <a:grpSpLocks/>
            </p:cNvGrpSpPr>
            <p:nvPr/>
          </p:nvGrpSpPr>
          <p:grpSpPr bwMode="auto">
            <a:xfrm>
              <a:off x="432" y="1680"/>
              <a:ext cx="4848" cy="384"/>
              <a:chOff x="432" y="1680"/>
              <a:chExt cx="4848" cy="384"/>
            </a:xfrm>
          </p:grpSpPr>
          <p:sp>
            <p:nvSpPr>
              <p:cNvPr id="20488" name="Line 5"/>
              <p:cNvSpPr>
                <a:spLocks noChangeShapeType="1"/>
              </p:cNvSpPr>
              <p:nvPr/>
            </p:nvSpPr>
            <p:spPr bwMode="auto">
              <a:xfrm flipH="1">
                <a:off x="816" y="1680"/>
                <a:ext cx="864" cy="288"/>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20489" name="Line 6"/>
              <p:cNvSpPr>
                <a:spLocks noChangeShapeType="1"/>
              </p:cNvSpPr>
              <p:nvPr/>
            </p:nvSpPr>
            <p:spPr bwMode="auto">
              <a:xfrm>
                <a:off x="2256" y="1680"/>
                <a:ext cx="480" cy="336"/>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20490" name="Line 7"/>
              <p:cNvSpPr>
                <a:spLocks noChangeShapeType="1"/>
              </p:cNvSpPr>
              <p:nvPr/>
            </p:nvSpPr>
            <p:spPr bwMode="auto">
              <a:xfrm>
                <a:off x="2688" y="1728"/>
                <a:ext cx="2256" cy="288"/>
              </a:xfrm>
              <a:prstGeom prst="line">
                <a:avLst/>
              </a:prstGeom>
              <a:noFill/>
              <a:ln w="28575">
                <a:solidFill>
                  <a:srgbClr val="FFFF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20491" name="Line 8"/>
              <p:cNvSpPr>
                <a:spLocks noChangeShapeType="1"/>
              </p:cNvSpPr>
              <p:nvPr/>
            </p:nvSpPr>
            <p:spPr bwMode="auto">
              <a:xfrm flipH="1">
                <a:off x="1488" y="1728"/>
                <a:ext cx="2304" cy="288"/>
              </a:xfrm>
              <a:prstGeom prst="line">
                <a:avLst/>
              </a:prstGeom>
              <a:noFill/>
              <a:ln w="28575">
                <a:solidFill>
                  <a:srgbClr val="FFFF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20492" name="Line 9"/>
              <p:cNvSpPr>
                <a:spLocks noChangeShapeType="1"/>
              </p:cNvSpPr>
              <p:nvPr/>
            </p:nvSpPr>
            <p:spPr bwMode="auto">
              <a:xfrm>
                <a:off x="432" y="2016"/>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3" name="Line 10"/>
              <p:cNvSpPr>
                <a:spLocks noChangeShapeType="1"/>
              </p:cNvSpPr>
              <p:nvPr/>
            </p:nvSpPr>
            <p:spPr bwMode="auto">
              <a:xfrm>
                <a:off x="1152" y="2064"/>
                <a:ext cx="624"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4" name="Line 11"/>
              <p:cNvSpPr>
                <a:spLocks noChangeShapeType="1"/>
              </p:cNvSpPr>
              <p:nvPr/>
            </p:nvSpPr>
            <p:spPr bwMode="auto">
              <a:xfrm>
                <a:off x="2016" y="2064"/>
                <a:ext cx="1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5" name="Line 12"/>
              <p:cNvSpPr>
                <a:spLocks noChangeShapeType="1"/>
              </p:cNvSpPr>
              <p:nvPr/>
            </p:nvSpPr>
            <p:spPr bwMode="auto">
              <a:xfrm>
                <a:off x="4704" y="2064"/>
                <a:ext cx="576"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0487" name="Line 14"/>
            <p:cNvSpPr>
              <a:spLocks noChangeShapeType="1"/>
            </p:cNvSpPr>
            <p:nvPr/>
          </p:nvSpPr>
          <p:spPr bwMode="auto">
            <a:xfrm flipH="1">
              <a:off x="816" y="1680"/>
              <a:ext cx="864" cy="288"/>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4" presetClass="entr" presetSubtype="0"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Effect transition="in" filter="fade">
                                      <p:cBhvr>
                                        <p:cTn id="7" dur="500"/>
                                        <p:tgtEl>
                                          <p:spTgt spid="75779">
                                            <p:txEl>
                                              <p:pRg st="0" end="0"/>
                                            </p:txEl>
                                          </p:spTgt>
                                        </p:tgtEl>
                                      </p:cBhvr>
                                    </p:animEffect>
                                    <p:anim calcmode="lin" valueType="num">
                                      <p:cBhvr>
                                        <p:cTn id="8" dur="500" fill="hold"/>
                                        <p:tgtEl>
                                          <p:spTgt spid="75779">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5779">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75780">
                                            <p:txEl>
                                              <p:pRg st="0" end="0"/>
                                            </p:txEl>
                                          </p:spTgt>
                                        </p:tgtEl>
                                        <p:attrNameLst>
                                          <p:attrName>style.visibility</p:attrName>
                                        </p:attrNameLst>
                                      </p:cBhvr>
                                      <p:to>
                                        <p:strVal val="visible"/>
                                      </p:to>
                                    </p:set>
                                    <p:animEffect transition="in" filter="fade">
                                      <p:cBhvr>
                                        <p:cTn id="14" dur="500"/>
                                        <p:tgtEl>
                                          <p:spTgt spid="75780">
                                            <p:txEl>
                                              <p:pRg st="0" end="0"/>
                                            </p:txEl>
                                          </p:spTgt>
                                        </p:tgtEl>
                                      </p:cBhvr>
                                    </p:animEffect>
                                    <p:anim calcmode="lin" valueType="num">
                                      <p:cBhvr>
                                        <p:cTn id="15" dur="500" fill="hold"/>
                                        <p:tgtEl>
                                          <p:spTgt spid="75780">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75780">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4" presetClass="entr" presetSubtype="0" fill="hold" grpId="0" nodeType="clickEffect">
                                  <p:stCondLst>
                                    <p:cond delay="0"/>
                                  </p:stCondLst>
                                  <p:childTnLst>
                                    <p:set>
                                      <p:cBhvr>
                                        <p:cTn id="20" dur="1" fill="hold">
                                          <p:stCondLst>
                                            <p:cond delay="0"/>
                                          </p:stCondLst>
                                        </p:cTn>
                                        <p:tgtEl>
                                          <p:spTgt spid="75780">
                                            <p:txEl>
                                              <p:pRg st="1" end="1"/>
                                            </p:txEl>
                                          </p:spTgt>
                                        </p:tgtEl>
                                        <p:attrNameLst>
                                          <p:attrName>style.visibility</p:attrName>
                                        </p:attrNameLst>
                                      </p:cBhvr>
                                      <p:to>
                                        <p:strVal val="visible"/>
                                      </p:to>
                                    </p:set>
                                    <p:animEffect transition="in" filter="fade">
                                      <p:cBhvr>
                                        <p:cTn id="21" dur="500"/>
                                        <p:tgtEl>
                                          <p:spTgt spid="75780">
                                            <p:txEl>
                                              <p:pRg st="1" end="1"/>
                                            </p:txEl>
                                          </p:spTgt>
                                        </p:tgtEl>
                                      </p:cBhvr>
                                    </p:animEffect>
                                    <p:anim calcmode="lin" valueType="num">
                                      <p:cBhvr>
                                        <p:cTn id="22" dur="500" fill="hold"/>
                                        <p:tgtEl>
                                          <p:spTgt spid="75780">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75780">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4" presetClass="entr" presetSubtype="0" fill="hold" grpId="0" nodeType="clickEffect">
                                  <p:stCondLst>
                                    <p:cond delay="0"/>
                                  </p:stCondLst>
                                  <p:childTnLst>
                                    <p:set>
                                      <p:cBhvr>
                                        <p:cTn id="27" dur="1" fill="hold">
                                          <p:stCondLst>
                                            <p:cond delay="0"/>
                                          </p:stCondLst>
                                        </p:cTn>
                                        <p:tgtEl>
                                          <p:spTgt spid="75780">
                                            <p:txEl>
                                              <p:pRg st="2" end="2"/>
                                            </p:txEl>
                                          </p:spTgt>
                                        </p:tgtEl>
                                        <p:attrNameLst>
                                          <p:attrName>style.visibility</p:attrName>
                                        </p:attrNameLst>
                                      </p:cBhvr>
                                      <p:to>
                                        <p:strVal val="visible"/>
                                      </p:to>
                                    </p:set>
                                    <p:animEffect transition="in" filter="fade">
                                      <p:cBhvr>
                                        <p:cTn id="28" dur="500"/>
                                        <p:tgtEl>
                                          <p:spTgt spid="75780">
                                            <p:txEl>
                                              <p:pRg st="2" end="2"/>
                                            </p:txEl>
                                          </p:spTgt>
                                        </p:tgtEl>
                                      </p:cBhvr>
                                    </p:animEffect>
                                    <p:anim calcmode="lin" valueType="num">
                                      <p:cBhvr>
                                        <p:cTn id="29" dur="500" fill="hold"/>
                                        <p:tgtEl>
                                          <p:spTgt spid="75780">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75780">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4" presetClass="entr" presetSubtype="0" fill="hold" grpId="0" nodeType="clickEffect">
                                  <p:stCondLst>
                                    <p:cond delay="0"/>
                                  </p:stCondLst>
                                  <p:childTnLst>
                                    <p:set>
                                      <p:cBhvr>
                                        <p:cTn id="34" dur="1" fill="hold">
                                          <p:stCondLst>
                                            <p:cond delay="0"/>
                                          </p:stCondLst>
                                        </p:cTn>
                                        <p:tgtEl>
                                          <p:spTgt spid="75780">
                                            <p:txEl>
                                              <p:pRg st="3" end="3"/>
                                            </p:txEl>
                                          </p:spTgt>
                                        </p:tgtEl>
                                        <p:attrNameLst>
                                          <p:attrName>style.visibility</p:attrName>
                                        </p:attrNameLst>
                                      </p:cBhvr>
                                      <p:to>
                                        <p:strVal val="visible"/>
                                      </p:to>
                                    </p:set>
                                    <p:animEffect transition="in" filter="fade">
                                      <p:cBhvr>
                                        <p:cTn id="35" dur="500"/>
                                        <p:tgtEl>
                                          <p:spTgt spid="75780">
                                            <p:txEl>
                                              <p:pRg st="3" end="3"/>
                                            </p:txEl>
                                          </p:spTgt>
                                        </p:tgtEl>
                                      </p:cBhvr>
                                    </p:animEffect>
                                    <p:anim calcmode="lin" valueType="num">
                                      <p:cBhvr>
                                        <p:cTn id="36" dur="500" fill="hold"/>
                                        <p:tgtEl>
                                          <p:spTgt spid="75780">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75780">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4" presetClass="entr" presetSubtype="0" fill="hold" grpId="0" nodeType="clickEffect">
                                  <p:stCondLst>
                                    <p:cond delay="0"/>
                                  </p:stCondLst>
                                  <p:childTnLst>
                                    <p:set>
                                      <p:cBhvr>
                                        <p:cTn id="41" dur="1" fill="hold">
                                          <p:stCondLst>
                                            <p:cond delay="0"/>
                                          </p:stCondLst>
                                        </p:cTn>
                                        <p:tgtEl>
                                          <p:spTgt spid="75780">
                                            <p:txEl>
                                              <p:pRg st="5" end="5"/>
                                            </p:txEl>
                                          </p:spTgt>
                                        </p:tgtEl>
                                        <p:attrNameLst>
                                          <p:attrName>style.visibility</p:attrName>
                                        </p:attrNameLst>
                                      </p:cBhvr>
                                      <p:to>
                                        <p:strVal val="visible"/>
                                      </p:to>
                                    </p:set>
                                    <p:animEffect transition="in" filter="fade">
                                      <p:cBhvr>
                                        <p:cTn id="42" dur="500"/>
                                        <p:tgtEl>
                                          <p:spTgt spid="75780">
                                            <p:txEl>
                                              <p:pRg st="5" end="5"/>
                                            </p:txEl>
                                          </p:spTgt>
                                        </p:tgtEl>
                                      </p:cBhvr>
                                    </p:animEffect>
                                    <p:anim calcmode="lin" valueType="num">
                                      <p:cBhvr>
                                        <p:cTn id="43" dur="500" fill="hold"/>
                                        <p:tgtEl>
                                          <p:spTgt spid="75780">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75780">
                                            <p:txEl>
                                              <p:pRg st="5" end="5"/>
                                            </p:txEl>
                                          </p:spTgt>
                                        </p:tgtEl>
                                        <p:attrNameLst>
                                          <p:attrName>ppt_y</p:attrName>
                                        </p:attrNameLst>
                                      </p:cBhvr>
                                      <p:tavLst>
                                        <p:tav tm="0">
                                          <p:val>
                                            <p:strVal val="#ppt_y+.05"/>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4" presetClass="entr" presetSubtype="0" fill="hold" grpId="0" nodeType="clickEffect">
                                  <p:stCondLst>
                                    <p:cond delay="0"/>
                                  </p:stCondLst>
                                  <p:childTnLst>
                                    <p:set>
                                      <p:cBhvr>
                                        <p:cTn id="48" dur="1" fill="hold">
                                          <p:stCondLst>
                                            <p:cond delay="0"/>
                                          </p:stCondLst>
                                        </p:cTn>
                                        <p:tgtEl>
                                          <p:spTgt spid="75780">
                                            <p:txEl>
                                              <p:pRg st="7" end="7"/>
                                            </p:txEl>
                                          </p:spTgt>
                                        </p:tgtEl>
                                        <p:attrNameLst>
                                          <p:attrName>style.visibility</p:attrName>
                                        </p:attrNameLst>
                                      </p:cBhvr>
                                      <p:to>
                                        <p:strVal val="visible"/>
                                      </p:to>
                                    </p:set>
                                    <p:animEffect transition="in" filter="fade">
                                      <p:cBhvr>
                                        <p:cTn id="49" dur="500"/>
                                        <p:tgtEl>
                                          <p:spTgt spid="75780">
                                            <p:txEl>
                                              <p:pRg st="7" end="7"/>
                                            </p:txEl>
                                          </p:spTgt>
                                        </p:tgtEl>
                                      </p:cBhvr>
                                    </p:animEffect>
                                    <p:anim calcmode="lin" valueType="num">
                                      <p:cBhvr>
                                        <p:cTn id="50" dur="500" fill="hold"/>
                                        <p:tgtEl>
                                          <p:spTgt spid="75780">
                                            <p:txEl>
                                              <p:pRg st="7" end="7"/>
                                            </p:txEl>
                                          </p:spTgt>
                                        </p:tgtEl>
                                        <p:attrNameLst>
                                          <p:attrName>ppt_x</p:attrName>
                                        </p:attrNameLst>
                                      </p:cBhvr>
                                      <p:tavLst>
                                        <p:tav tm="0">
                                          <p:val>
                                            <p:strVal val="#ppt_x"/>
                                          </p:val>
                                        </p:tav>
                                        <p:tav tm="100000">
                                          <p:val>
                                            <p:strVal val="#ppt_x"/>
                                          </p:val>
                                        </p:tav>
                                      </p:tavLst>
                                    </p:anim>
                                    <p:anim calcmode="lin" valueType="num">
                                      <p:cBhvr>
                                        <p:cTn id="51" dur="500" fill="hold"/>
                                        <p:tgtEl>
                                          <p:spTgt spid="75780">
                                            <p:txEl>
                                              <p:pRg st="7" end="7"/>
                                            </p:txEl>
                                          </p:spTgt>
                                        </p:tgtEl>
                                        <p:attrNameLst>
                                          <p:attrName>ppt_y</p:attrName>
                                        </p:attrNameLst>
                                      </p:cBhvr>
                                      <p:tavLst>
                                        <p:tav tm="0">
                                          <p:val>
                                            <p:strVal val="#ppt_y+.05"/>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4" presetClass="entr" presetSubtype="0" fill="hold" grpId="0" nodeType="clickEffect">
                                  <p:stCondLst>
                                    <p:cond delay="0"/>
                                  </p:stCondLst>
                                  <p:childTnLst>
                                    <p:set>
                                      <p:cBhvr>
                                        <p:cTn id="55" dur="1" fill="hold">
                                          <p:stCondLst>
                                            <p:cond delay="0"/>
                                          </p:stCondLst>
                                        </p:cTn>
                                        <p:tgtEl>
                                          <p:spTgt spid="75780">
                                            <p:txEl>
                                              <p:pRg st="8" end="8"/>
                                            </p:txEl>
                                          </p:spTgt>
                                        </p:tgtEl>
                                        <p:attrNameLst>
                                          <p:attrName>style.visibility</p:attrName>
                                        </p:attrNameLst>
                                      </p:cBhvr>
                                      <p:to>
                                        <p:strVal val="visible"/>
                                      </p:to>
                                    </p:set>
                                    <p:animEffect transition="in" filter="fade">
                                      <p:cBhvr>
                                        <p:cTn id="56" dur="500"/>
                                        <p:tgtEl>
                                          <p:spTgt spid="75780">
                                            <p:txEl>
                                              <p:pRg st="8" end="8"/>
                                            </p:txEl>
                                          </p:spTgt>
                                        </p:tgtEl>
                                      </p:cBhvr>
                                    </p:animEffect>
                                    <p:anim calcmode="lin" valueType="num">
                                      <p:cBhvr>
                                        <p:cTn id="57" dur="500" fill="hold"/>
                                        <p:tgtEl>
                                          <p:spTgt spid="75780">
                                            <p:txEl>
                                              <p:pRg st="8" end="8"/>
                                            </p:txEl>
                                          </p:spTgt>
                                        </p:tgtEl>
                                        <p:attrNameLst>
                                          <p:attrName>ppt_x</p:attrName>
                                        </p:attrNameLst>
                                      </p:cBhvr>
                                      <p:tavLst>
                                        <p:tav tm="0">
                                          <p:val>
                                            <p:strVal val="#ppt_x"/>
                                          </p:val>
                                        </p:tav>
                                        <p:tav tm="100000">
                                          <p:val>
                                            <p:strVal val="#ppt_x"/>
                                          </p:val>
                                        </p:tav>
                                      </p:tavLst>
                                    </p:anim>
                                    <p:anim calcmode="lin" valueType="num">
                                      <p:cBhvr>
                                        <p:cTn id="58" dur="500" fill="hold"/>
                                        <p:tgtEl>
                                          <p:spTgt spid="75780">
                                            <p:txEl>
                                              <p:pRg st="8" end="8"/>
                                            </p:txEl>
                                          </p:spTgt>
                                        </p:tgtEl>
                                        <p:attrNameLst>
                                          <p:attrName>ppt_y</p:attrName>
                                        </p:attrNameLst>
                                      </p:cBhvr>
                                      <p:tavLst>
                                        <p:tav tm="0">
                                          <p:val>
                                            <p:strVal val="#ppt_y+.05"/>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44" presetClass="entr" presetSubtype="0" fill="hold" grpId="0" nodeType="clickEffect">
                                  <p:stCondLst>
                                    <p:cond delay="0"/>
                                  </p:stCondLst>
                                  <p:childTnLst>
                                    <p:set>
                                      <p:cBhvr>
                                        <p:cTn id="62" dur="1" fill="hold">
                                          <p:stCondLst>
                                            <p:cond delay="0"/>
                                          </p:stCondLst>
                                        </p:cTn>
                                        <p:tgtEl>
                                          <p:spTgt spid="75780">
                                            <p:txEl>
                                              <p:pRg st="9" end="9"/>
                                            </p:txEl>
                                          </p:spTgt>
                                        </p:tgtEl>
                                        <p:attrNameLst>
                                          <p:attrName>style.visibility</p:attrName>
                                        </p:attrNameLst>
                                      </p:cBhvr>
                                      <p:to>
                                        <p:strVal val="visible"/>
                                      </p:to>
                                    </p:set>
                                    <p:animEffect transition="in" filter="fade">
                                      <p:cBhvr>
                                        <p:cTn id="63" dur="500"/>
                                        <p:tgtEl>
                                          <p:spTgt spid="75780">
                                            <p:txEl>
                                              <p:pRg st="9" end="9"/>
                                            </p:txEl>
                                          </p:spTgt>
                                        </p:tgtEl>
                                      </p:cBhvr>
                                    </p:animEffect>
                                    <p:anim calcmode="lin" valueType="num">
                                      <p:cBhvr>
                                        <p:cTn id="64" dur="500" fill="hold"/>
                                        <p:tgtEl>
                                          <p:spTgt spid="75780">
                                            <p:txEl>
                                              <p:pRg st="9" end="9"/>
                                            </p:txEl>
                                          </p:spTgt>
                                        </p:tgtEl>
                                        <p:attrNameLst>
                                          <p:attrName>ppt_x</p:attrName>
                                        </p:attrNameLst>
                                      </p:cBhvr>
                                      <p:tavLst>
                                        <p:tav tm="0">
                                          <p:val>
                                            <p:strVal val="#ppt_x"/>
                                          </p:val>
                                        </p:tav>
                                        <p:tav tm="100000">
                                          <p:val>
                                            <p:strVal val="#ppt_x"/>
                                          </p:val>
                                        </p:tav>
                                      </p:tavLst>
                                    </p:anim>
                                    <p:anim calcmode="lin" valueType="num">
                                      <p:cBhvr>
                                        <p:cTn id="65" dur="500" fill="hold"/>
                                        <p:tgtEl>
                                          <p:spTgt spid="75780">
                                            <p:txEl>
                                              <p:pRg st="9" end="9"/>
                                            </p:txEl>
                                          </p:spTgt>
                                        </p:tgtEl>
                                        <p:attrNameLst>
                                          <p:attrName>ppt_y</p:attrName>
                                        </p:attrNameLst>
                                      </p:cBhvr>
                                      <p:tavLst>
                                        <p:tav tm="0">
                                          <p:val>
                                            <p:strVal val="#ppt_y+.05"/>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44" presetClass="entr" presetSubtype="0" fill="hold" grpId="0" nodeType="clickEffect">
                                  <p:stCondLst>
                                    <p:cond delay="0"/>
                                  </p:stCondLst>
                                  <p:childTnLst>
                                    <p:set>
                                      <p:cBhvr>
                                        <p:cTn id="69" dur="1" fill="hold">
                                          <p:stCondLst>
                                            <p:cond delay="0"/>
                                          </p:stCondLst>
                                        </p:cTn>
                                        <p:tgtEl>
                                          <p:spTgt spid="75780">
                                            <p:txEl>
                                              <p:pRg st="10" end="10"/>
                                            </p:txEl>
                                          </p:spTgt>
                                        </p:tgtEl>
                                        <p:attrNameLst>
                                          <p:attrName>style.visibility</p:attrName>
                                        </p:attrNameLst>
                                      </p:cBhvr>
                                      <p:to>
                                        <p:strVal val="visible"/>
                                      </p:to>
                                    </p:set>
                                    <p:animEffect transition="in" filter="fade">
                                      <p:cBhvr>
                                        <p:cTn id="70" dur="500"/>
                                        <p:tgtEl>
                                          <p:spTgt spid="75780">
                                            <p:txEl>
                                              <p:pRg st="10" end="10"/>
                                            </p:txEl>
                                          </p:spTgt>
                                        </p:tgtEl>
                                      </p:cBhvr>
                                    </p:animEffect>
                                    <p:anim calcmode="lin" valueType="num">
                                      <p:cBhvr>
                                        <p:cTn id="71" dur="500" fill="hold"/>
                                        <p:tgtEl>
                                          <p:spTgt spid="75780">
                                            <p:txEl>
                                              <p:pRg st="10" end="10"/>
                                            </p:txEl>
                                          </p:spTgt>
                                        </p:tgtEl>
                                        <p:attrNameLst>
                                          <p:attrName>ppt_x</p:attrName>
                                        </p:attrNameLst>
                                      </p:cBhvr>
                                      <p:tavLst>
                                        <p:tav tm="0">
                                          <p:val>
                                            <p:strVal val="#ppt_x"/>
                                          </p:val>
                                        </p:tav>
                                        <p:tav tm="100000">
                                          <p:val>
                                            <p:strVal val="#ppt_x"/>
                                          </p:val>
                                        </p:tav>
                                      </p:tavLst>
                                    </p:anim>
                                    <p:anim calcmode="lin" valueType="num">
                                      <p:cBhvr>
                                        <p:cTn id="72" dur="500" fill="hold"/>
                                        <p:tgtEl>
                                          <p:spTgt spid="75780">
                                            <p:txEl>
                                              <p:pRg st="10" end="10"/>
                                            </p:txEl>
                                          </p:spTgt>
                                        </p:tgtEl>
                                        <p:attrNameLst>
                                          <p:attrName>ppt_y</p:attrName>
                                        </p:attrNameLst>
                                      </p:cBhvr>
                                      <p:tavLst>
                                        <p:tav tm="0">
                                          <p:val>
                                            <p:strVal val="#ppt_y+.05"/>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44" presetClass="entr" presetSubtype="0" fill="hold" grpId="0" nodeType="clickEffect">
                                  <p:stCondLst>
                                    <p:cond delay="0"/>
                                  </p:stCondLst>
                                  <p:childTnLst>
                                    <p:set>
                                      <p:cBhvr>
                                        <p:cTn id="76" dur="1" fill="hold">
                                          <p:stCondLst>
                                            <p:cond delay="0"/>
                                          </p:stCondLst>
                                        </p:cTn>
                                        <p:tgtEl>
                                          <p:spTgt spid="75780">
                                            <p:txEl>
                                              <p:pRg st="11" end="11"/>
                                            </p:txEl>
                                          </p:spTgt>
                                        </p:tgtEl>
                                        <p:attrNameLst>
                                          <p:attrName>style.visibility</p:attrName>
                                        </p:attrNameLst>
                                      </p:cBhvr>
                                      <p:to>
                                        <p:strVal val="visible"/>
                                      </p:to>
                                    </p:set>
                                    <p:animEffect transition="in" filter="fade">
                                      <p:cBhvr>
                                        <p:cTn id="77" dur="500"/>
                                        <p:tgtEl>
                                          <p:spTgt spid="75780">
                                            <p:txEl>
                                              <p:pRg st="11" end="11"/>
                                            </p:txEl>
                                          </p:spTgt>
                                        </p:tgtEl>
                                      </p:cBhvr>
                                    </p:animEffect>
                                    <p:anim calcmode="lin" valueType="num">
                                      <p:cBhvr>
                                        <p:cTn id="78" dur="500" fill="hold"/>
                                        <p:tgtEl>
                                          <p:spTgt spid="75780">
                                            <p:txEl>
                                              <p:pRg st="11" end="11"/>
                                            </p:txEl>
                                          </p:spTgt>
                                        </p:tgtEl>
                                        <p:attrNameLst>
                                          <p:attrName>ppt_x</p:attrName>
                                        </p:attrNameLst>
                                      </p:cBhvr>
                                      <p:tavLst>
                                        <p:tav tm="0">
                                          <p:val>
                                            <p:strVal val="#ppt_x"/>
                                          </p:val>
                                        </p:tav>
                                        <p:tav tm="100000">
                                          <p:val>
                                            <p:strVal val="#ppt_x"/>
                                          </p:val>
                                        </p:tav>
                                      </p:tavLst>
                                    </p:anim>
                                    <p:anim calcmode="lin" valueType="num">
                                      <p:cBhvr>
                                        <p:cTn id="79" dur="500" fill="hold"/>
                                        <p:tgtEl>
                                          <p:spTgt spid="75780">
                                            <p:txEl>
                                              <p:pRg st="11" end="11"/>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P spid="75780"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4" name="Rectangle 4"/>
          <p:cNvSpPr>
            <a:spLocks noChangeArrowheads="1"/>
          </p:cNvSpPr>
          <p:nvPr/>
        </p:nvSpPr>
        <p:spPr bwMode="auto">
          <a:xfrm>
            <a:off x="1524000" y="1143000"/>
            <a:ext cx="9144000" cy="5638800"/>
          </a:xfrm>
          <a:prstGeom prst="rect">
            <a:avLst/>
          </a:prstGeom>
          <a:noFill/>
          <a:ln w="9525">
            <a:noFill/>
            <a:miter lim="800000"/>
            <a:headEnd/>
            <a:tailEnd/>
          </a:ln>
          <a:effectLst/>
        </p:spPr>
        <p:txBody>
          <a:bodyPr/>
          <a:lstStyle/>
          <a:p>
            <a:pPr marL="609600" indent="-609600">
              <a:spcBef>
                <a:spcPct val="20000"/>
              </a:spcBef>
              <a:buClr>
                <a:schemeClr val="hlink"/>
              </a:buClr>
              <a:buSzPct val="70000"/>
              <a:defRPr/>
            </a:pPr>
            <a:r>
              <a:rPr lang="en-US" sz="2400" b="1">
                <a:effectLst>
                  <a:outerShdw blurRad="38100" dist="38100" dir="2700000" algn="tl">
                    <a:srgbClr val="000000"/>
                  </a:outerShdw>
                </a:effectLst>
              </a:rPr>
              <a:t>Predicate Calculus Rules to Operate on the Block’s World</a:t>
            </a:r>
            <a:endParaRPr lang="en-US" sz="2000">
              <a:effectLst>
                <a:outerShdw blurRad="38100" dist="38100" dir="2700000" algn="tl">
                  <a:srgbClr val="000000"/>
                </a:outerShdw>
              </a:effectLst>
            </a:endParaRPr>
          </a:p>
          <a:p>
            <a:pPr marL="609600" indent="-609600">
              <a:spcBef>
                <a:spcPct val="20000"/>
              </a:spcBef>
              <a:buClr>
                <a:schemeClr val="hlink"/>
              </a:buClr>
              <a:buSzPct val="70000"/>
              <a:buFont typeface="Wingdings" pitchFamily="2" charset="2"/>
              <a:buChar char="n"/>
              <a:defRPr/>
            </a:pPr>
            <a:r>
              <a:rPr lang="en-US" sz="2400">
                <a:effectLst>
                  <a:outerShdw blurRad="38100" dist="38100" dir="2700000" algn="tl">
                    <a:srgbClr val="000000"/>
                  </a:outerShdw>
                </a:effectLst>
              </a:rPr>
              <a:t>Other rules such as describing the operation of stacking one block on another can also be defined.</a:t>
            </a:r>
          </a:p>
          <a:p>
            <a:pPr marL="609600" indent="-609600">
              <a:spcBef>
                <a:spcPct val="20000"/>
              </a:spcBef>
              <a:buClr>
                <a:schemeClr val="hlink"/>
              </a:buClr>
              <a:buSzPct val="70000"/>
              <a:buFont typeface="Wingdings" pitchFamily="2" charset="2"/>
              <a:buChar char="n"/>
              <a:defRPr/>
            </a:pPr>
            <a:r>
              <a:rPr lang="en-US" sz="2400">
                <a:effectLst>
                  <a:outerShdw blurRad="38100" dist="38100" dir="2700000" algn="tl">
                    <a:srgbClr val="000000"/>
                  </a:outerShdw>
                </a:effectLst>
              </a:rPr>
              <a:t>For example: to stack X on Y, first empty the hand, then clear Y and then pick up X and put won X on Y.</a:t>
            </a:r>
          </a:p>
          <a:p>
            <a:pPr marL="609600" indent="-609600">
              <a:spcBef>
                <a:spcPct val="20000"/>
              </a:spcBef>
              <a:buClr>
                <a:schemeClr val="hlink"/>
              </a:buClr>
              <a:buSzPct val="70000"/>
              <a:buFont typeface="Wingdings" pitchFamily="2" charset="2"/>
              <a:buChar char="n"/>
              <a:defRPr/>
            </a:pPr>
            <a:endParaRPr lang="en-US" sz="2400">
              <a:effectLst>
                <a:outerShdw blurRad="38100" dist="38100" dir="2700000" algn="tl">
                  <a:srgbClr val="000000"/>
                </a:outerShdw>
              </a:effectLst>
            </a:endParaRPr>
          </a:p>
          <a:p>
            <a:pPr marL="609600" indent="-609600">
              <a:spcBef>
                <a:spcPct val="20000"/>
              </a:spcBef>
              <a:buClr>
                <a:schemeClr val="hlink"/>
              </a:buClr>
              <a:buSzPct val="70000"/>
              <a:defRPr/>
            </a:pPr>
            <a:r>
              <a:rPr lang="en-US" sz="2400" b="1">
                <a:effectLst>
                  <a:outerShdw blurRad="38100" dist="38100" dir="2700000" algn="tl">
                    <a:srgbClr val="000000"/>
                  </a:outerShdw>
                </a:effectLst>
                <a:latin typeface="Symbol" pitchFamily="18" charset="2"/>
              </a:rPr>
              <a:t>       "</a:t>
            </a:r>
            <a:r>
              <a:rPr lang="en-US" sz="2400" b="1">
                <a:effectLst>
                  <a:outerShdw blurRad="38100" dist="38100" dir="2700000" algn="tl">
                    <a:srgbClr val="000000"/>
                  </a:outerShdw>
                </a:effectLst>
              </a:rPr>
              <a:t>X  </a:t>
            </a:r>
            <a:r>
              <a:rPr lang="en-US" sz="2400" b="1">
                <a:effectLst>
                  <a:outerShdw blurRad="38100" dist="38100" dir="2700000" algn="tl">
                    <a:srgbClr val="000000"/>
                  </a:outerShdw>
                </a:effectLst>
                <a:latin typeface="Symbol" pitchFamily="18" charset="2"/>
              </a:rPr>
              <a:t>"</a:t>
            </a:r>
            <a:r>
              <a:rPr lang="en-US" sz="2400" b="1">
                <a:effectLst>
                  <a:outerShdw blurRad="38100" dist="38100" dir="2700000" algn="tl">
                    <a:srgbClr val="000000"/>
                  </a:outerShdw>
                </a:effectLst>
              </a:rPr>
              <a:t>Y (hand_empty ^ clear(X) ^ clear(Y)</a:t>
            </a:r>
          </a:p>
          <a:p>
            <a:pPr marL="609600" indent="-609600">
              <a:spcBef>
                <a:spcPct val="20000"/>
              </a:spcBef>
              <a:buClr>
                <a:schemeClr val="hlink"/>
              </a:buClr>
              <a:buSzPct val="70000"/>
              <a:defRPr/>
            </a:pPr>
            <a:r>
              <a:rPr lang="en-US" sz="2400" b="1">
                <a:effectLst>
                  <a:outerShdw blurRad="38100" dist="38100" dir="2700000" algn="tl">
                    <a:srgbClr val="000000"/>
                  </a:outerShdw>
                </a:effectLst>
              </a:rPr>
              <a:t>               ^ pick_up(X) ^ put_down(X,Y)</a:t>
            </a:r>
          </a:p>
          <a:p>
            <a:pPr marL="609600" indent="-609600">
              <a:spcBef>
                <a:spcPct val="20000"/>
              </a:spcBef>
              <a:buClr>
                <a:schemeClr val="hlink"/>
              </a:buClr>
              <a:buSzPct val="70000"/>
              <a:defRPr/>
            </a:pPr>
            <a:r>
              <a:rPr lang="en-US" sz="2400" b="1">
                <a:effectLst>
                  <a:outerShdw blurRad="38100" dist="38100" dir="2700000" algn="tl">
                    <a:srgbClr val="000000"/>
                  </a:outerShdw>
                </a:effectLst>
              </a:rPr>
              <a:t>               </a:t>
            </a:r>
            <a:r>
              <a:rPr lang="en-US" sz="2400" b="1">
                <a:effectLst>
                  <a:outerShdw blurRad="38100" dist="38100" dir="2700000" algn="tl">
                    <a:srgbClr val="000000"/>
                  </a:outerShdw>
                </a:effectLst>
                <a:latin typeface="Wingdings 3" pitchFamily="18" charset="2"/>
              </a:rPr>
              <a:t>a</a:t>
            </a:r>
            <a:r>
              <a:rPr lang="en-US" sz="2400" b="1">
                <a:effectLst>
                  <a:outerShdw blurRad="38100" dist="38100" dir="2700000" algn="tl">
                    <a:srgbClr val="000000"/>
                  </a:outerShdw>
                </a:effectLst>
              </a:rPr>
              <a:t> stack(X,Y) ).</a:t>
            </a:r>
            <a:endParaRPr lang="en-US" sz="2000">
              <a:effectLst>
                <a:outerShdw blurRad="38100" dist="38100" dir="2700000" algn="tl">
                  <a:srgbClr val="000000"/>
                </a:outerShdw>
              </a:effectLst>
            </a:endParaRPr>
          </a:p>
          <a:p>
            <a:pPr marL="609600" indent="-609600">
              <a:spcBef>
                <a:spcPct val="20000"/>
              </a:spcBef>
              <a:buClr>
                <a:schemeClr val="hlink"/>
              </a:buClr>
              <a:buSzPct val="70000"/>
              <a:defRPr/>
            </a:pPr>
            <a:endParaRPr lang="en-US" sz="2000" b="1">
              <a:effectLst>
                <a:outerShdw blurRad="38100" dist="38100" dir="2700000" algn="tl">
                  <a:srgbClr val="000000"/>
                </a:outerShdw>
              </a:effectLst>
            </a:endParaRPr>
          </a:p>
          <a:p>
            <a:pPr marL="609600" indent="-609600">
              <a:spcBef>
                <a:spcPct val="20000"/>
              </a:spcBef>
              <a:buClr>
                <a:schemeClr val="hlink"/>
              </a:buClr>
              <a:buSzPct val="70000"/>
              <a:buFont typeface="Wingdings" pitchFamily="2" charset="2"/>
              <a:buChar char="n"/>
              <a:defRPr/>
            </a:pPr>
            <a:r>
              <a:rPr lang="en-US" sz="2400">
                <a:effectLst>
                  <a:outerShdw blurRad="38100" dist="38100" dir="2700000" algn="tl">
                    <a:srgbClr val="000000"/>
                  </a:outerShdw>
                </a:effectLst>
              </a:rPr>
              <a:t>It must be noted that in implementation of the above description, it is necessary to “attach” an action of the robot arm to each predicate such as pick_up(X).</a:t>
            </a:r>
          </a:p>
          <a:p>
            <a:pPr marL="609600" indent="-609600">
              <a:spcBef>
                <a:spcPct val="20000"/>
              </a:spcBef>
              <a:buClr>
                <a:schemeClr val="hlink"/>
              </a:buClr>
              <a:buSzPct val="70000"/>
              <a:buFont typeface="Wingdings" pitchFamily="2" charset="2"/>
              <a:buChar char="n"/>
              <a:defRPr/>
            </a:pPr>
            <a:endParaRPr lang="en-US" sz="2400">
              <a:effectLst>
                <a:outerShdw blurRad="38100" dist="38100" dir="2700000" algn="tl">
                  <a:srgbClr val="000000"/>
                </a:outerShdw>
              </a:effectLst>
            </a:endParaRPr>
          </a:p>
        </p:txBody>
      </p:sp>
      <p:sp>
        <p:nvSpPr>
          <p:cNvPr id="76802" name="AutoShape 2"/>
          <p:cNvSpPr>
            <a:spLocks noChangeArrowheads="1"/>
          </p:cNvSpPr>
          <p:nvPr/>
        </p:nvSpPr>
        <p:spPr bwMode="auto">
          <a:xfrm>
            <a:off x="1981200" y="152400"/>
            <a:ext cx="8229600" cy="914400"/>
          </a:xfrm>
          <a:prstGeom prst="roundRect">
            <a:avLst>
              <a:gd name="adj" fmla="val 9079"/>
            </a:avLst>
          </a:prstGeom>
          <a:gradFill rotWithShape="1">
            <a:gsLst>
              <a:gs pos="0">
                <a:schemeClr val="bg1"/>
              </a:gs>
              <a:gs pos="50000">
                <a:schemeClr val="accent1"/>
              </a:gs>
              <a:gs pos="100000">
                <a:schemeClr val="bg1"/>
              </a:gs>
            </a:gsLst>
            <a:lin ang="0" scaled="1"/>
          </a:gradFill>
          <a:ln w="9525">
            <a:solidFill>
              <a:schemeClr val="tx1"/>
            </a:solidFill>
            <a:round/>
            <a:headEnd/>
            <a:tailEnd/>
          </a:ln>
          <a:effectLst/>
        </p:spPr>
        <p:txBody>
          <a:bodyPr wrap="none" anchor="ctr"/>
          <a:lstStyle/>
          <a:p>
            <a:pPr>
              <a:defRPr/>
            </a:pPr>
            <a:endParaRPr lang="en-US"/>
          </a:p>
        </p:txBody>
      </p:sp>
      <p:sp>
        <p:nvSpPr>
          <p:cNvPr id="76803" name="Rectangle 3"/>
          <p:cNvSpPr>
            <a:spLocks noGrp="1" noChangeArrowheads="1"/>
          </p:cNvSpPr>
          <p:nvPr>
            <p:ph type="body" sz="half" idx="1"/>
          </p:nvPr>
        </p:nvSpPr>
        <p:spPr>
          <a:xfrm>
            <a:off x="1981200" y="228600"/>
            <a:ext cx="8229600" cy="762000"/>
          </a:xfrm>
        </p:spPr>
        <p:txBody>
          <a:bodyPr>
            <a:normAutofit fontScale="92500" lnSpcReduction="20000"/>
          </a:bodyPr>
          <a:lstStyle/>
          <a:p>
            <a:pPr algn="ctr" eaLnBrk="1" hangingPunct="1">
              <a:lnSpc>
                <a:spcPct val="80000"/>
              </a:lnSpc>
              <a:buFont typeface="Wingdings" panose="05000000000000000000" pitchFamily="2" charset="2"/>
              <a:buNone/>
              <a:defRPr/>
            </a:pPr>
            <a:r>
              <a:rPr lang="en-US" sz="2800" b="1"/>
              <a:t>Designing of an AI control Algorithm for </a:t>
            </a:r>
          </a:p>
          <a:p>
            <a:pPr algn="ctr" eaLnBrk="1" hangingPunct="1">
              <a:lnSpc>
                <a:spcPct val="80000"/>
              </a:lnSpc>
              <a:buFont typeface="Wingdings" panose="05000000000000000000" pitchFamily="2" charset="2"/>
              <a:buNone/>
              <a:defRPr/>
            </a:pPr>
            <a:r>
              <a:rPr lang="en-US" sz="2800" b="1"/>
              <a:t>a Robot Arm</a:t>
            </a:r>
            <a:endParaRPr lang="en-US" sz="2000" b="1"/>
          </a:p>
        </p:txBody>
      </p:sp>
      <p:pic>
        <p:nvPicPr>
          <p:cNvPr id="21509" name="Picture 15" descr="j0240695"/>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8382001" y="3427413"/>
            <a:ext cx="1825625" cy="1458912"/>
          </a:xfr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4" presetClass="entr" presetSubtype="0"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Effect transition="in" filter="fade">
                                      <p:cBhvr>
                                        <p:cTn id="7" dur="500"/>
                                        <p:tgtEl>
                                          <p:spTgt spid="76803">
                                            <p:txEl>
                                              <p:pRg st="0" end="0"/>
                                            </p:txEl>
                                          </p:spTgt>
                                        </p:tgtEl>
                                      </p:cBhvr>
                                    </p:animEffect>
                                    <p:anim calcmode="lin" valueType="num">
                                      <p:cBhvr>
                                        <p:cTn id="8" dur="500" fill="hold"/>
                                        <p:tgtEl>
                                          <p:spTgt spid="7680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6803">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76803">
                                            <p:txEl>
                                              <p:pRg st="1" end="1"/>
                                            </p:txEl>
                                          </p:spTgt>
                                        </p:tgtEl>
                                        <p:attrNameLst>
                                          <p:attrName>style.visibility</p:attrName>
                                        </p:attrNameLst>
                                      </p:cBhvr>
                                      <p:to>
                                        <p:strVal val="visible"/>
                                      </p:to>
                                    </p:set>
                                    <p:animEffect transition="in" filter="fade">
                                      <p:cBhvr>
                                        <p:cTn id="14" dur="500"/>
                                        <p:tgtEl>
                                          <p:spTgt spid="76803">
                                            <p:txEl>
                                              <p:pRg st="1" end="1"/>
                                            </p:txEl>
                                          </p:spTgt>
                                        </p:tgtEl>
                                      </p:cBhvr>
                                    </p:animEffect>
                                    <p:anim calcmode="lin" valueType="num">
                                      <p:cBhvr>
                                        <p:cTn id="15" dur="500" fill="hold"/>
                                        <p:tgtEl>
                                          <p:spTgt spid="7680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76803">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4" presetClass="entr" presetSubtype="0" fill="hold" grpId="0" nodeType="clickEffect">
                                  <p:stCondLst>
                                    <p:cond delay="0"/>
                                  </p:stCondLst>
                                  <p:childTnLst>
                                    <p:set>
                                      <p:cBhvr>
                                        <p:cTn id="20" dur="1" fill="hold">
                                          <p:stCondLst>
                                            <p:cond delay="0"/>
                                          </p:stCondLst>
                                        </p:cTn>
                                        <p:tgtEl>
                                          <p:spTgt spid="76804">
                                            <p:txEl>
                                              <p:pRg st="0" end="0"/>
                                            </p:txEl>
                                          </p:spTgt>
                                        </p:tgtEl>
                                        <p:attrNameLst>
                                          <p:attrName>style.visibility</p:attrName>
                                        </p:attrNameLst>
                                      </p:cBhvr>
                                      <p:to>
                                        <p:strVal val="visible"/>
                                      </p:to>
                                    </p:set>
                                    <p:animEffect transition="in" filter="fade">
                                      <p:cBhvr>
                                        <p:cTn id="21" dur="500"/>
                                        <p:tgtEl>
                                          <p:spTgt spid="76804">
                                            <p:txEl>
                                              <p:pRg st="0" end="0"/>
                                            </p:txEl>
                                          </p:spTgt>
                                        </p:tgtEl>
                                      </p:cBhvr>
                                    </p:animEffect>
                                    <p:anim calcmode="lin" valueType="num">
                                      <p:cBhvr>
                                        <p:cTn id="22" dur="500" fill="hold"/>
                                        <p:tgtEl>
                                          <p:spTgt spid="7680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76804">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4" presetClass="entr" presetSubtype="0" fill="hold" grpId="0" nodeType="clickEffect">
                                  <p:stCondLst>
                                    <p:cond delay="0"/>
                                  </p:stCondLst>
                                  <p:childTnLst>
                                    <p:set>
                                      <p:cBhvr>
                                        <p:cTn id="27" dur="1" fill="hold">
                                          <p:stCondLst>
                                            <p:cond delay="0"/>
                                          </p:stCondLst>
                                        </p:cTn>
                                        <p:tgtEl>
                                          <p:spTgt spid="76804">
                                            <p:txEl>
                                              <p:pRg st="1" end="1"/>
                                            </p:txEl>
                                          </p:spTgt>
                                        </p:tgtEl>
                                        <p:attrNameLst>
                                          <p:attrName>style.visibility</p:attrName>
                                        </p:attrNameLst>
                                      </p:cBhvr>
                                      <p:to>
                                        <p:strVal val="visible"/>
                                      </p:to>
                                    </p:set>
                                    <p:animEffect transition="in" filter="fade">
                                      <p:cBhvr>
                                        <p:cTn id="28" dur="500"/>
                                        <p:tgtEl>
                                          <p:spTgt spid="76804">
                                            <p:txEl>
                                              <p:pRg st="1" end="1"/>
                                            </p:txEl>
                                          </p:spTgt>
                                        </p:tgtEl>
                                      </p:cBhvr>
                                    </p:animEffect>
                                    <p:anim calcmode="lin" valueType="num">
                                      <p:cBhvr>
                                        <p:cTn id="29" dur="500" fill="hold"/>
                                        <p:tgtEl>
                                          <p:spTgt spid="76804">
                                            <p:txEl>
                                              <p:pRg st="1" end="1"/>
                                            </p:txEl>
                                          </p:spTgt>
                                        </p:tgtEl>
                                        <p:attrNameLst>
                                          <p:attrName>ppt_x</p:attrName>
                                        </p:attrNameLst>
                                      </p:cBhvr>
                                      <p:tavLst>
                                        <p:tav tm="0">
                                          <p:val>
                                            <p:strVal val="#ppt_x"/>
                                          </p:val>
                                        </p:tav>
                                        <p:tav tm="100000">
                                          <p:val>
                                            <p:strVal val="#ppt_x"/>
                                          </p:val>
                                        </p:tav>
                                      </p:tavLst>
                                    </p:anim>
                                    <p:anim calcmode="lin" valueType="num">
                                      <p:cBhvr>
                                        <p:cTn id="30" dur="500" fill="hold"/>
                                        <p:tgtEl>
                                          <p:spTgt spid="76804">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4" presetClass="entr" presetSubtype="0" fill="hold" grpId="0" nodeType="clickEffect">
                                  <p:stCondLst>
                                    <p:cond delay="0"/>
                                  </p:stCondLst>
                                  <p:childTnLst>
                                    <p:set>
                                      <p:cBhvr>
                                        <p:cTn id="34" dur="1" fill="hold">
                                          <p:stCondLst>
                                            <p:cond delay="0"/>
                                          </p:stCondLst>
                                        </p:cTn>
                                        <p:tgtEl>
                                          <p:spTgt spid="76804">
                                            <p:txEl>
                                              <p:pRg st="2" end="2"/>
                                            </p:txEl>
                                          </p:spTgt>
                                        </p:tgtEl>
                                        <p:attrNameLst>
                                          <p:attrName>style.visibility</p:attrName>
                                        </p:attrNameLst>
                                      </p:cBhvr>
                                      <p:to>
                                        <p:strVal val="visible"/>
                                      </p:to>
                                    </p:set>
                                    <p:animEffect transition="in" filter="fade">
                                      <p:cBhvr>
                                        <p:cTn id="35" dur="500"/>
                                        <p:tgtEl>
                                          <p:spTgt spid="76804">
                                            <p:txEl>
                                              <p:pRg st="2" end="2"/>
                                            </p:txEl>
                                          </p:spTgt>
                                        </p:tgtEl>
                                      </p:cBhvr>
                                    </p:animEffect>
                                    <p:anim calcmode="lin" valueType="num">
                                      <p:cBhvr>
                                        <p:cTn id="36" dur="500" fill="hold"/>
                                        <p:tgtEl>
                                          <p:spTgt spid="76804">
                                            <p:txEl>
                                              <p:pRg st="2" end="2"/>
                                            </p:txEl>
                                          </p:spTgt>
                                        </p:tgtEl>
                                        <p:attrNameLst>
                                          <p:attrName>ppt_x</p:attrName>
                                        </p:attrNameLst>
                                      </p:cBhvr>
                                      <p:tavLst>
                                        <p:tav tm="0">
                                          <p:val>
                                            <p:strVal val="#ppt_x"/>
                                          </p:val>
                                        </p:tav>
                                        <p:tav tm="100000">
                                          <p:val>
                                            <p:strVal val="#ppt_x"/>
                                          </p:val>
                                        </p:tav>
                                      </p:tavLst>
                                    </p:anim>
                                    <p:anim calcmode="lin" valueType="num">
                                      <p:cBhvr>
                                        <p:cTn id="37" dur="500" fill="hold"/>
                                        <p:tgtEl>
                                          <p:spTgt spid="76804">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4" presetClass="entr" presetSubtype="0" fill="hold" grpId="0" nodeType="clickEffect">
                                  <p:stCondLst>
                                    <p:cond delay="0"/>
                                  </p:stCondLst>
                                  <p:childTnLst>
                                    <p:set>
                                      <p:cBhvr>
                                        <p:cTn id="41" dur="1" fill="hold">
                                          <p:stCondLst>
                                            <p:cond delay="0"/>
                                          </p:stCondLst>
                                        </p:cTn>
                                        <p:tgtEl>
                                          <p:spTgt spid="76804">
                                            <p:txEl>
                                              <p:pRg st="4" end="4"/>
                                            </p:txEl>
                                          </p:spTgt>
                                        </p:tgtEl>
                                        <p:attrNameLst>
                                          <p:attrName>style.visibility</p:attrName>
                                        </p:attrNameLst>
                                      </p:cBhvr>
                                      <p:to>
                                        <p:strVal val="visible"/>
                                      </p:to>
                                    </p:set>
                                    <p:animEffect transition="in" filter="fade">
                                      <p:cBhvr>
                                        <p:cTn id="42" dur="500"/>
                                        <p:tgtEl>
                                          <p:spTgt spid="76804">
                                            <p:txEl>
                                              <p:pRg st="4" end="4"/>
                                            </p:txEl>
                                          </p:spTgt>
                                        </p:tgtEl>
                                      </p:cBhvr>
                                    </p:animEffect>
                                    <p:anim calcmode="lin" valueType="num">
                                      <p:cBhvr>
                                        <p:cTn id="43" dur="500" fill="hold"/>
                                        <p:tgtEl>
                                          <p:spTgt spid="76804">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76804">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4" presetClass="entr" presetSubtype="0" fill="hold" grpId="0" nodeType="clickEffect">
                                  <p:stCondLst>
                                    <p:cond delay="0"/>
                                  </p:stCondLst>
                                  <p:childTnLst>
                                    <p:set>
                                      <p:cBhvr>
                                        <p:cTn id="48" dur="1" fill="hold">
                                          <p:stCondLst>
                                            <p:cond delay="0"/>
                                          </p:stCondLst>
                                        </p:cTn>
                                        <p:tgtEl>
                                          <p:spTgt spid="76804">
                                            <p:txEl>
                                              <p:pRg st="5" end="5"/>
                                            </p:txEl>
                                          </p:spTgt>
                                        </p:tgtEl>
                                        <p:attrNameLst>
                                          <p:attrName>style.visibility</p:attrName>
                                        </p:attrNameLst>
                                      </p:cBhvr>
                                      <p:to>
                                        <p:strVal val="visible"/>
                                      </p:to>
                                    </p:set>
                                    <p:animEffect transition="in" filter="fade">
                                      <p:cBhvr>
                                        <p:cTn id="49" dur="500"/>
                                        <p:tgtEl>
                                          <p:spTgt spid="76804">
                                            <p:txEl>
                                              <p:pRg st="5" end="5"/>
                                            </p:txEl>
                                          </p:spTgt>
                                        </p:tgtEl>
                                      </p:cBhvr>
                                    </p:animEffect>
                                    <p:anim calcmode="lin" valueType="num">
                                      <p:cBhvr>
                                        <p:cTn id="50" dur="500" fill="hold"/>
                                        <p:tgtEl>
                                          <p:spTgt spid="76804">
                                            <p:txEl>
                                              <p:pRg st="5" end="5"/>
                                            </p:txEl>
                                          </p:spTgt>
                                        </p:tgtEl>
                                        <p:attrNameLst>
                                          <p:attrName>ppt_x</p:attrName>
                                        </p:attrNameLst>
                                      </p:cBhvr>
                                      <p:tavLst>
                                        <p:tav tm="0">
                                          <p:val>
                                            <p:strVal val="#ppt_x"/>
                                          </p:val>
                                        </p:tav>
                                        <p:tav tm="100000">
                                          <p:val>
                                            <p:strVal val="#ppt_x"/>
                                          </p:val>
                                        </p:tav>
                                      </p:tavLst>
                                    </p:anim>
                                    <p:anim calcmode="lin" valueType="num">
                                      <p:cBhvr>
                                        <p:cTn id="51" dur="500" fill="hold"/>
                                        <p:tgtEl>
                                          <p:spTgt spid="76804">
                                            <p:txEl>
                                              <p:pRg st="5" end="5"/>
                                            </p:txEl>
                                          </p:spTgt>
                                        </p:tgtEl>
                                        <p:attrNameLst>
                                          <p:attrName>ppt_y</p:attrName>
                                        </p:attrNameLst>
                                      </p:cBhvr>
                                      <p:tavLst>
                                        <p:tav tm="0">
                                          <p:val>
                                            <p:strVal val="#ppt_y+.05"/>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4" presetClass="entr" presetSubtype="0" fill="hold" grpId="0" nodeType="clickEffect">
                                  <p:stCondLst>
                                    <p:cond delay="0"/>
                                  </p:stCondLst>
                                  <p:childTnLst>
                                    <p:set>
                                      <p:cBhvr>
                                        <p:cTn id="55" dur="1" fill="hold">
                                          <p:stCondLst>
                                            <p:cond delay="0"/>
                                          </p:stCondLst>
                                        </p:cTn>
                                        <p:tgtEl>
                                          <p:spTgt spid="76804">
                                            <p:txEl>
                                              <p:pRg st="6" end="6"/>
                                            </p:txEl>
                                          </p:spTgt>
                                        </p:tgtEl>
                                        <p:attrNameLst>
                                          <p:attrName>style.visibility</p:attrName>
                                        </p:attrNameLst>
                                      </p:cBhvr>
                                      <p:to>
                                        <p:strVal val="visible"/>
                                      </p:to>
                                    </p:set>
                                    <p:animEffect transition="in" filter="fade">
                                      <p:cBhvr>
                                        <p:cTn id="56" dur="500"/>
                                        <p:tgtEl>
                                          <p:spTgt spid="76804">
                                            <p:txEl>
                                              <p:pRg st="6" end="6"/>
                                            </p:txEl>
                                          </p:spTgt>
                                        </p:tgtEl>
                                      </p:cBhvr>
                                    </p:animEffect>
                                    <p:anim calcmode="lin" valueType="num">
                                      <p:cBhvr>
                                        <p:cTn id="57" dur="500" fill="hold"/>
                                        <p:tgtEl>
                                          <p:spTgt spid="76804">
                                            <p:txEl>
                                              <p:pRg st="6" end="6"/>
                                            </p:txEl>
                                          </p:spTgt>
                                        </p:tgtEl>
                                        <p:attrNameLst>
                                          <p:attrName>ppt_x</p:attrName>
                                        </p:attrNameLst>
                                      </p:cBhvr>
                                      <p:tavLst>
                                        <p:tav tm="0">
                                          <p:val>
                                            <p:strVal val="#ppt_x"/>
                                          </p:val>
                                        </p:tav>
                                        <p:tav tm="100000">
                                          <p:val>
                                            <p:strVal val="#ppt_x"/>
                                          </p:val>
                                        </p:tav>
                                      </p:tavLst>
                                    </p:anim>
                                    <p:anim calcmode="lin" valueType="num">
                                      <p:cBhvr>
                                        <p:cTn id="58" dur="500" fill="hold"/>
                                        <p:tgtEl>
                                          <p:spTgt spid="76804">
                                            <p:txEl>
                                              <p:pRg st="6" end="6"/>
                                            </p:txEl>
                                          </p:spTgt>
                                        </p:tgtEl>
                                        <p:attrNameLst>
                                          <p:attrName>ppt_y</p:attrName>
                                        </p:attrNameLst>
                                      </p:cBhvr>
                                      <p:tavLst>
                                        <p:tav tm="0">
                                          <p:val>
                                            <p:strVal val="#ppt_y+.05"/>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44" presetClass="entr" presetSubtype="0" fill="hold" grpId="0" nodeType="clickEffect">
                                  <p:stCondLst>
                                    <p:cond delay="0"/>
                                  </p:stCondLst>
                                  <p:childTnLst>
                                    <p:set>
                                      <p:cBhvr>
                                        <p:cTn id="62" dur="1" fill="hold">
                                          <p:stCondLst>
                                            <p:cond delay="0"/>
                                          </p:stCondLst>
                                        </p:cTn>
                                        <p:tgtEl>
                                          <p:spTgt spid="76804">
                                            <p:txEl>
                                              <p:pRg st="8" end="8"/>
                                            </p:txEl>
                                          </p:spTgt>
                                        </p:tgtEl>
                                        <p:attrNameLst>
                                          <p:attrName>style.visibility</p:attrName>
                                        </p:attrNameLst>
                                      </p:cBhvr>
                                      <p:to>
                                        <p:strVal val="visible"/>
                                      </p:to>
                                    </p:set>
                                    <p:animEffect transition="in" filter="fade">
                                      <p:cBhvr>
                                        <p:cTn id="63" dur="500"/>
                                        <p:tgtEl>
                                          <p:spTgt spid="76804">
                                            <p:txEl>
                                              <p:pRg st="8" end="8"/>
                                            </p:txEl>
                                          </p:spTgt>
                                        </p:tgtEl>
                                      </p:cBhvr>
                                    </p:animEffect>
                                    <p:anim calcmode="lin" valueType="num">
                                      <p:cBhvr>
                                        <p:cTn id="64" dur="500" fill="hold"/>
                                        <p:tgtEl>
                                          <p:spTgt spid="76804">
                                            <p:txEl>
                                              <p:pRg st="8" end="8"/>
                                            </p:txEl>
                                          </p:spTgt>
                                        </p:tgtEl>
                                        <p:attrNameLst>
                                          <p:attrName>ppt_x</p:attrName>
                                        </p:attrNameLst>
                                      </p:cBhvr>
                                      <p:tavLst>
                                        <p:tav tm="0">
                                          <p:val>
                                            <p:strVal val="#ppt_x"/>
                                          </p:val>
                                        </p:tav>
                                        <p:tav tm="100000">
                                          <p:val>
                                            <p:strVal val="#ppt_x"/>
                                          </p:val>
                                        </p:tav>
                                      </p:tavLst>
                                    </p:anim>
                                    <p:anim calcmode="lin" valueType="num">
                                      <p:cBhvr>
                                        <p:cTn id="65" dur="500" fill="hold"/>
                                        <p:tgtEl>
                                          <p:spTgt spid="76804">
                                            <p:txEl>
                                              <p:pRg st="8" end="8"/>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build="p"/>
      <p:bldP spid="7680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513601"/>
            <a:ext cx="10772775" cy="674174"/>
          </a:xfrm>
        </p:spPr>
        <p:txBody>
          <a:bodyPr>
            <a:normAutofit fontScale="90000"/>
          </a:bodyPr>
          <a:lstStyle/>
          <a:p>
            <a:r>
              <a:rPr lang="en-US" dirty="0" smtClean="0"/>
              <a:t>Rational Agents</a:t>
            </a:r>
            <a:endParaRPr lang="en-US" dirty="0"/>
          </a:p>
        </p:txBody>
      </p:sp>
      <p:sp>
        <p:nvSpPr>
          <p:cNvPr id="3" name="Content Placeholder 2"/>
          <p:cNvSpPr>
            <a:spLocks noGrp="1"/>
          </p:cNvSpPr>
          <p:nvPr>
            <p:ph idx="1"/>
          </p:nvPr>
        </p:nvSpPr>
        <p:spPr>
          <a:xfrm>
            <a:off x="676656" y="1519312"/>
            <a:ext cx="10753725" cy="4258554"/>
          </a:xfrm>
        </p:spPr>
        <p:txBody>
          <a:bodyPr/>
          <a:lstStyle/>
          <a:p>
            <a:r>
              <a:rPr lang="en-US" dirty="0" smtClean="0"/>
              <a:t>In this course we will focus on Rational Agents</a:t>
            </a:r>
          </a:p>
          <a:p>
            <a:endParaRPr lang="en-US" dirty="0" smtClean="0"/>
          </a:p>
          <a:p>
            <a:pPr marL="0" indent="0">
              <a:buNone/>
            </a:pPr>
            <a:r>
              <a:rPr lang="en-US" dirty="0" smtClean="0"/>
              <a:t>An </a:t>
            </a:r>
            <a:r>
              <a:rPr lang="en-US" b="1" dirty="0" smtClean="0"/>
              <a:t>agent</a:t>
            </a:r>
            <a:r>
              <a:rPr lang="en-US" dirty="0" smtClean="0"/>
              <a:t> is just something that acts (agent comes from the Latin </a:t>
            </a:r>
            <a:r>
              <a:rPr lang="en-US" i="1" dirty="0" err="1" smtClean="0"/>
              <a:t>agere</a:t>
            </a:r>
            <a:r>
              <a:rPr lang="en-US" dirty="0" smtClean="0"/>
              <a:t>, to do).</a:t>
            </a:r>
          </a:p>
          <a:p>
            <a:pPr marL="0" indent="0">
              <a:buNone/>
            </a:pPr>
            <a:r>
              <a:rPr lang="en-US" dirty="0" smtClean="0"/>
              <a:t>A </a:t>
            </a:r>
            <a:r>
              <a:rPr lang="en-US" b="1" dirty="0" smtClean="0"/>
              <a:t>rational agent</a:t>
            </a:r>
            <a:r>
              <a:rPr lang="en-US" dirty="0" smtClean="0"/>
              <a:t> is one that acts so as to achieve the best outcome or, when there is uncertainty, the best expected outcome</a:t>
            </a:r>
          </a:p>
          <a:p>
            <a:endParaRPr lang="en-US" dirty="0"/>
          </a:p>
        </p:txBody>
      </p:sp>
    </p:spTree>
    <p:extLst>
      <p:ext uri="{BB962C8B-B14F-4D97-AF65-F5344CB8AC3E}">
        <p14:creationId xmlns:p14="http://schemas.microsoft.com/office/powerpoint/2010/main" val="12738652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INTELLIGENT AGENT</a:t>
            </a:r>
            <a:endParaRPr lang="en-US" dirty="0"/>
          </a:p>
        </p:txBody>
      </p:sp>
      <p:pic>
        <p:nvPicPr>
          <p:cNvPr id="4" name="Content Placeholder 3"/>
          <p:cNvPicPr>
            <a:picLocks noChangeAspect="1"/>
          </p:cNvPicPr>
          <p:nvPr/>
        </p:nvPicPr>
        <p:blipFill>
          <a:blip r:embed="rId3"/>
          <a:stretch>
            <a:fillRect/>
          </a:stretch>
        </p:blipFill>
        <p:spPr>
          <a:xfrm>
            <a:off x="1678676" y="1825625"/>
            <a:ext cx="8336862" cy="4335573"/>
          </a:xfrm>
          <a:prstGeom prst="rect">
            <a:avLst/>
          </a:prstGeom>
        </p:spPr>
      </p:pic>
    </p:spTree>
    <p:extLst>
      <p:ext uri="{BB962C8B-B14F-4D97-AF65-F5344CB8AC3E}">
        <p14:creationId xmlns:p14="http://schemas.microsoft.com/office/powerpoint/2010/main" val="41486033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describe an Agents</a:t>
            </a:r>
            <a:endParaRPr lang="en-US" dirty="0"/>
          </a:p>
        </p:txBody>
      </p:sp>
      <p:sp>
        <p:nvSpPr>
          <p:cNvPr id="3" name="Content Placeholder 2"/>
          <p:cNvSpPr>
            <a:spLocks noGrp="1"/>
          </p:cNvSpPr>
          <p:nvPr>
            <p:ph idx="1"/>
          </p:nvPr>
        </p:nvSpPr>
        <p:spPr/>
        <p:txBody>
          <a:bodyPr>
            <a:normAutofit/>
          </a:bodyPr>
          <a:lstStyle/>
          <a:p>
            <a:r>
              <a:rPr lang="en-US" dirty="0" smtClean="0"/>
              <a:t>What is the </a:t>
            </a:r>
            <a:r>
              <a:rPr lang="en-US" b="1" dirty="0" smtClean="0"/>
              <a:t>Environment?</a:t>
            </a:r>
            <a:endParaRPr lang="en-US" b="1" dirty="0" smtClean="0"/>
          </a:p>
          <a:p>
            <a:r>
              <a:rPr lang="en-US" dirty="0" smtClean="0"/>
              <a:t>What type of </a:t>
            </a:r>
            <a:r>
              <a:rPr lang="en-US" b="1" dirty="0" smtClean="0"/>
              <a:t>Sensors</a:t>
            </a:r>
            <a:r>
              <a:rPr lang="en-US" dirty="0" smtClean="0"/>
              <a:t> it requires?</a:t>
            </a:r>
            <a:endParaRPr lang="en-US" dirty="0" smtClean="0"/>
          </a:p>
          <a:p>
            <a:r>
              <a:rPr lang="en-US" dirty="0" smtClean="0"/>
              <a:t>Which </a:t>
            </a:r>
            <a:r>
              <a:rPr lang="en-US" b="1" dirty="0" smtClean="0"/>
              <a:t>Actuators</a:t>
            </a:r>
            <a:r>
              <a:rPr lang="en-US" dirty="0" smtClean="0"/>
              <a:t> are required?</a:t>
            </a:r>
            <a:endParaRPr lang="en-US" dirty="0" smtClean="0"/>
          </a:p>
          <a:p>
            <a:r>
              <a:rPr lang="en-US" dirty="0" smtClean="0"/>
              <a:t>What </a:t>
            </a:r>
            <a:r>
              <a:rPr lang="en-US" b="1" dirty="0" smtClean="0"/>
              <a:t>Percepts </a:t>
            </a:r>
            <a:r>
              <a:rPr lang="en-US" dirty="0" smtClean="0"/>
              <a:t>it is getting via sensors from </a:t>
            </a:r>
            <a:r>
              <a:rPr lang="en-US" dirty="0" smtClean="0"/>
              <a:t>environment?</a:t>
            </a:r>
            <a:endParaRPr lang="en-US" b="1" dirty="0" smtClean="0"/>
          </a:p>
          <a:p>
            <a:pPr lvl="1"/>
            <a:r>
              <a:rPr lang="en-US" dirty="0" smtClean="0"/>
              <a:t>Percept </a:t>
            </a:r>
            <a:r>
              <a:rPr lang="en-US" dirty="0" smtClean="0"/>
              <a:t>Sequence</a:t>
            </a:r>
            <a:endParaRPr lang="en-US" dirty="0" smtClean="0"/>
          </a:p>
          <a:p>
            <a:r>
              <a:rPr lang="en-US" b="1" dirty="0" smtClean="0">
                <a:solidFill>
                  <a:srgbClr val="FF0000"/>
                </a:solidFill>
              </a:rPr>
              <a:t>Agent Function (map percepts or percept sequence to action</a:t>
            </a:r>
            <a:r>
              <a:rPr lang="en-US" b="1" dirty="0" smtClean="0">
                <a:solidFill>
                  <a:srgbClr val="FF0000"/>
                </a:solidFill>
              </a:rPr>
              <a:t>)?</a:t>
            </a:r>
            <a:endParaRPr lang="en-US" b="1" dirty="0" smtClean="0">
              <a:solidFill>
                <a:srgbClr val="FF0000"/>
              </a:solidFill>
            </a:endParaRPr>
          </a:p>
          <a:p>
            <a:pPr lvl="1"/>
            <a:r>
              <a:rPr lang="en-US" b="1" dirty="0" smtClean="0">
                <a:solidFill>
                  <a:srgbClr val="FF0000"/>
                </a:solidFill>
              </a:rPr>
              <a:t>Agent Program</a:t>
            </a:r>
            <a:endParaRPr lang="en-US" b="1" dirty="0">
              <a:solidFill>
                <a:srgbClr val="FF0000"/>
              </a:solidFill>
            </a:endParaRPr>
          </a:p>
          <a:p>
            <a:r>
              <a:rPr lang="en-US" b="1" dirty="0" smtClean="0"/>
              <a:t>Performance Measure: </a:t>
            </a:r>
            <a:r>
              <a:rPr lang="en-US" dirty="0" smtClean="0"/>
              <a:t>that evaluated the effect of actions</a:t>
            </a:r>
          </a:p>
        </p:txBody>
      </p:sp>
    </p:spTree>
    <p:extLst>
      <p:ext uri="{BB962C8B-B14F-4D97-AF65-F5344CB8AC3E}">
        <p14:creationId xmlns:p14="http://schemas.microsoft.com/office/powerpoint/2010/main" val="3828803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Agent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Agent: Vacuum Cleaner</a:t>
            </a:r>
          </a:p>
          <a:p>
            <a:r>
              <a:rPr lang="en-US" dirty="0" smtClean="0"/>
              <a:t>Environment: Area A and B</a:t>
            </a:r>
          </a:p>
          <a:p>
            <a:r>
              <a:rPr lang="en-US" dirty="0" smtClean="0"/>
              <a:t>Sensor: Camera</a:t>
            </a:r>
          </a:p>
          <a:p>
            <a:r>
              <a:rPr lang="en-US" dirty="0" smtClean="0"/>
              <a:t>Percept: Area clean or not</a:t>
            </a:r>
          </a:p>
          <a:p>
            <a:r>
              <a:rPr lang="en-US" dirty="0" smtClean="0"/>
              <a:t>Actuator: </a:t>
            </a:r>
          </a:p>
          <a:p>
            <a:r>
              <a:rPr lang="en-US" dirty="0" smtClean="0"/>
              <a:t>Action: Move left, Move Right,</a:t>
            </a:r>
          </a:p>
          <a:p>
            <a:pPr lvl="1"/>
            <a:r>
              <a:rPr lang="en-US" dirty="0" smtClean="0"/>
              <a:t>Start cleaning </a:t>
            </a:r>
          </a:p>
          <a:p>
            <a:r>
              <a:rPr lang="en-US" dirty="0" smtClean="0"/>
              <a:t>Agent Function: on next slide</a:t>
            </a:r>
          </a:p>
          <a:p>
            <a:r>
              <a:rPr lang="en-US" dirty="0" smtClean="0"/>
              <a:t>Performance Measure?</a:t>
            </a:r>
          </a:p>
          <a:p>
            <a:endParaRPr lang="en-US" dirty="0"/>
          </a:p>
        </p:txBody>
      </p:sp>
      <p:pic>
        <p:nvPicPr>
          <p:cNvPr id="4" name="Picture 3"/>
          <p:cNvPicPr>
            <a:picLocks noChangeAspect="1"/>
          </p:cNvPicPr>
          <p:nvPr/>
        </p:nvPicPr>
        <p:blipFill rotWithShape="1">
          <a:blip r:embed="rId2"/>
          <a:srcRect l="19651" t="6081" r="24789" b="3534"/>
          <a:stretch/>
        </p:blipFill>
        <p:spPr>
          <a:xfrm>
            <a:off x="5961888" y="2318798"/>
            <a:ext cx="5669280" cy="3364992"/>
          </a:xfrm>
          <a:prstGeom prst="rect">
            <a:avLst/>
          </a:prstGeom>
        </p:spPr>
      </p:pic>
    </p:spTree>
    <p:extLst>
      <p:ext uri="{BB962C8B-B14F-4D97-AF65-F5344CB8AC3E}">
        <p14:creationId xmlns:p14="http://schemas.microsoft.com/office/powerpoint/2010/main" val="18329074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646879"/>
          </a:xfrm>
        </p:spPr>
        <p:txBody>
          <a:bodyPr>
            <a:normAutofit fontScale="90000"/>
          </a:bodyPr>
          <a:lstStyle/>
          <a:p>
            <a:endParaRPr lang="en-US"/>
          </a:p>
        </p:txBody>
      </p:sp>
      <p:pic>
        <p:nvPicPr>
          <p:cNvPr id="4" name="Picture 3"/>
          <p:cNvPicPr>
            <a:picLocks noChangeAspect="1"/>
          </p:cNvPicPr>
          <p:nvPr/>
        </p:nvPicPr>
        <p:blipFill>
          <a:blip r:embed="rId2"/>
          <a:stretch>
            <a:fillRect/>
          </a:stretch>
        </p:blipFill>
        <p:spPr>
          <a:xfrm>
            <a:off x="1491172" y="1488815"/>
            <a:ext cx="9209656" cy="4688148"/>
          </a:xfrm>
          <a:prstGeom prst="rect">
            <a:avLst/>
          </a:prstGeom>
        </p:spPr>
      </p:pic>
    </p:spTree>
    <p:extLst>
      <p:ext uri="{BB962C8B-B14F-4D97-AF65-F5344CB8AC3E}">
        <p14:creationId xmlns:p14="http://schemas.microsoft.com/office/powerpoint/2010/main" val="38511049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Agent</a:t>
            </a:r>
            <a:endParaRPr lang="en-US" dirty="0"/>
          </a:p>
        </p:txBody>
      </p:sp>
      <p:sp>
        <p:nvSpPr>
          <p:cNvPr id="3" name="Content Placeholder 2"/>
          <p:cNvSpPr>
            <a:spLocks noGrp="1"/>
          </p:cNvSpPr>
          <p:nvPr>
            <p:ph idx="1"/>
          </p:nvPr>
        </p:nvSpPr>
        <p:spPr>
          <a:xfrm>
            <a:off x="838200" y="1690688"/>
            <a:ext cx="10515600" cy="4351338"/>
          </a:xfrm>
        </p:spPr>
        <p:txBody>
          <a:bodyPr>
            <a:normAutofit/>
          </a:bodyPr>
          <a:lstStyle/>
          <a:p>
            <a:r>
              <a:rPr lang="en-US" dirty="0" smtClean="0"/>
              <a:t>Agent: Email Spam filter</a:t>
            </a:r>
          </a:p>
          <a:p>
            <a:r>
              <a:rPr lang="en-US" dirty="0" smtClean="0"/>
              <a:t>Environment: Inbox</a:t>
            </a:r>
          </a:p>
          <a:p>
            <a:r>
              <a:rPr lang="en-US" dirty="0" smtClean="0"/>
              <a:t>Sensor: </a:t>
            </a:r>
          </a:p>
          <a:p>
            <a:r>
              <a:rPr lang="en-US" dirty="0" smtClean="0"/>
              <a:t>Percept: Email</a:t>
            </a:r>
          </a:p>
          <a:p>
            <a:r>
              <a:rPr lang="en-US" dirty="0" smtClean="0"/>
              <a:t>Actuator:</a:t>
            </a:r>
          </a:p>
          <a:p>
            <a:r>
              <a:rPr lang="en-US" dirty="0" smtClean="0"/>
              <a:t>Action: Move email to spam or inbox</a:t>
            </a:r>
          </a:p>
          <a:p>
            <a:r>
              <a:rPr lang="en-US" dirty="0" smtClean="0"/>
              <a:t>Agent Function: Classification Model</a:t>
            </a:r>
          </a:p>
          <a:p>
            <a:r>
              <a:rPr lang="en-US" dirty="0" smtClean="0"/>
              <a:t>Performance Measure: Accuracy, </a:t>
            </a:r>
            <a:r>
              <a:rPr lang="en-US" dirty="0" smtClean="0"/>
              <a:t>Precision, Recall  </a:t>
            </a:r>
            <a:endParaRPr lang="en-US" dirty="0" smtClean="0"/>
          </a:p>
        </p:txBody>
      </p:sp>
      <p:pic>
        <p:nvPicPr>
          <p:cNvPr id="1026" name="Picture 2" descr="Image result for spam filtering emai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0635" y="1634555"/>
            <a:ext cx="5176879" cy="2138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022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Project</a:t>
            </a:r>
            <a:endParaRPr lang="en-US" dirty="0"/>
          </a:p>
        </p:txBody>
      </p:sp>
      <p:sp>
        <p:nvSpPr>
          <p:cNvPr id="3" name="Content Placeholder 2"/>
          <p:cNvSpPr>
            <a:spLocks noGrp="1"/>
          </p:cNvSpPr>
          <p:nvPr>
            <p:ph idx="1"/>
          </p:nvPr>
        </p:nvSpPr>
        <p:spPr/>
        <p:txBody>
          <a:bodyPr/>
          <a:lstStyle/>
          <a:p>
            <a:r>
              <a:rPr lang="en-US" dirty="0" smtClean="0"/>
              <a:t>Submission of 1-2 pages proposal with project title, group info, contact details, abstract, tentative /algorithms or tools, outcome or deliverables, references</a:t>
            </a:r>
          </a:p>
          <a:p>
            <a:r>
              <a:rPr lang="en-US" dirty="0" smtClean="0"/>
              <a:t>Submission of Mid Evaluation Report </a:t>
            </a:r>
          </a:p>
          <a:p>
            <a:r>
              <a:rPr lang="en-US" dirty="0" smtClean="0"/>
              <a:t>Demo and Final Report [Problem formulation, existing solutions, proposed solution/methodology/framework, implementation/experiments, results, conclusion, references]</a:t>
            </a:r>
          </a:p>
          <a:p>
            <a:r>
              <a:rPr lang="en-US" dirty="0" smtClean="0"/>
              <a:t>3-4 students in a group</a:t>
            </a:r>
          </a:p>
          <a:p>
            <a:endParaRPr lang="en-US" dirty="0" smtClean="0"/>
          </a:p>
          <a:p>
            <a:endParaRPr lang="en-US" dirty="0"/>
          </a:p>
        </p:txBody>
      </p:sp>
    </p:spTree>
    <p:extLst>
      <p:ext uri="{BB962C8B-B14F-4D97-AF65-F5344CB8AC3E}">
        <p14:creationId xmlns:p14="http://schemas.microsoft.com/office/powerpoint/2010/main" val="36889142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more examples</a:t>
            </a:r>
            <a:endParaRPr lang="en-US" dirty="0"/>
          </a:p>
        </p:txBody>
      </p:sp>
      <p:pic>
        <p:nvPicPr>
          <p:cNvPr id="4" name="Picture 3"/>
          <p:cNvPicPr>
            <a:picLocks noChangeAspect="1"/>
          </p:cNvPicPr>
          <p:nvPr/>
        </p:nvPicPr>
        <p:blipFill>
          <a:blip r:embed="rId2"/>
          <a:stretch>
            <a:fillRect/>
          </a:stretch>
        </p:blipFill>
        <p:spPr>
          <a:xfrm>
            <a:off x="1162049" y="2195512"/>
            <a:ext cx="10295379" cy="3614738"/>
          </a:xfrm>
          <a:prstGeom prst="rect">
            <a:avLst/>
          </a:prstGeom>
        </p:spPr>
      </p:pic>
    </p:spTree>
    <p:extLst>
      <p:ext uri="{BB962C8B-B14F-4D97-AF65-F5344CB8AC3E}">
        <p14:creationId xmlns:p14="http://schemas.microsoft.com/office/powerpoint/2010/main" val="7275844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a:t>
            </a:r>
            <a:br>
              <a:rPr lang="en-US" dirty="0" smtClean="0"/>
            </a:br>
            <a:r>
              <a:rPr lang="en-US" dirty="0" smtClean="0"/>
              <a:t>More</a:t>
            </a:r>
            <a:br>
              <a:rPr lang="en-US" dirty="0" smtClean="0"/>
            </a:br>
            <a:r>
              <a:rPr lang="en-US" dirty="0" smtClean="0"/>
              <a:t>Examples</a:t>
            </a:r>
            <a:endParaRPr lang="en-US" dirty="0"/>
          </a:p>
        </p:txBody>
      </p:sp>
      <p:pic>
        <p:nvPicPr>
          <p:cNvPr id="4" name="Picture 3"/>
          <p:cNvPicPr>
            <a:picLocks noChangeAspect="1"/>
          </p:cNvPicPr>
          <p:nvPr/>
        </p:nvPicPr>
        <p:blipFill>
          <a:blip r:embed="rId2"/>
          <a:stretch>
            <a:fillRect/>
          </a:stretch>
        </p:blipFill>
        <p:spPr>
          <a:xfrm>
            <a:off x="2876550" y="209549"/>
            <a:ext cx="8953499" cy="6424389"/>
          </a:xfrm>
          <a:prstGeom prst="rect">
            <a:avLst/>
          </a:prstGeom>
        </p:spPr>
      </p:pic>
    </p:spTree>
    <p:extLst>
      <p:ext uri="{BB962C8B-B14F-4D97-AF65-F5344CB8AC3E}">
        <p14:creationId xmlns:p14="http://schemas.microsoft.com/office/powerpoint/2010/main" val="14283769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Environment</a:t>
            </a:r>
            <a:endParaRPr lang="en-US" dirty="0"/>
          </a:p>
        </p:txBody>
      </p:sp>
      <p:sp>
        <p:nvSpPr>
          <p:cNvPr id="3" name="Content Placeholder 2"/>
          <p:cNvSpPr>
            <a:spLocks noGrp="1"/>
          </p:cNvSpPr>
          <p:nvPr>
            <p:ph idx="1"/>
          </p:nvPr>
        </p:nvSpPr>
        <p:spPr/>
        <p:txBody>
          <a:bodyPr/>
          <a:lstStyle/>
          <a:p>
            <a:r>
              <a:rPr lang="en-US" dirty="0" smtClean="0"/>
              <a:t>Fully observable vs. Partially observable</a:t>
            </a:r>
          </a:p>
          <a:p>
            <a:r>
              <a:rPr lang="en-US" dirty="0" smtClean="0"/>
              <a:t>Deterministic vs. stochastic</a:t>
            </a:r>
          </a:p>
          <a:p>
            <a:r>
              <a:rPr lang="en-US" dirty="0" smtClean="0"/>
              <a:t>Episodic vs. Sequential</a:t>
            </a:r>
          </a:p>
          <a:p>
            <a:r>
              <a:rPr lang="en-US" dirty="0" smtClean="0"/>
              <a:t>Static vs. Dynamic</a:t>
            </a:r>
          </a:p>
          <a:p>
            <a:r>
              <a:rPr lang="en-US" dirty="0" smtClean="0"/>
              <a:t>Discrete vs. Continuous</a:t>
            </a:r>
          </a:p>
          <a:p>
            <a:r>
              <a:rPr lang="en-US" dirty="0" smtClean="0"/>
              <a:t>Single vs. Multivalent</a:t>
            </a:r>
            <a:endParaRPr lang="en-US" dirty="0"/>
          </a:p>
        </p:txBody>
      </p:sp>
    </p:spTree>
    <p:extLst>
      <p:ext uri="{BB962C8B-B14F-4D97-AF65-F5344CB8AC3E}">
        <p14:creationId xmlns:p14="http://schemas.microsoft.com/office/powerpoint/2010/main" val="27433591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a:xfrm>
            <a:off x="721256" y="5720324"/>
            <a:ext cx="10515600" cy="4351338"/>
          </a:xfrm>
        </p:spPr>
        <p:txBody>
          <a:bodyPr/>
          <a:lstStyle/>
          <a:p>
            <a:r>
              <a:rPr lang="en-US" dirty="0" smtClean="0"/>
              <a:t>hardest case is partially observable, </a:t>
            </a:r>
            <a:r>
              <a:rPr lang="en-US" dirty="0" err="1" smtClean="0"/>
              <a:t>multiagent</a:t>
            </a:r>
            <a:r>
              <a:rPr lang="en-US" dirty="0" smtClean="0"/>
              <a:t>, stochastic, sequential, dynamic, continuous, and unknown</a:t>
            </a:r>
            <a:endParaRPr lang="en-US" dirty="0"/>
          </a:p>
        </p:txBody>
      </p:sp>
      <p:pic>
        <p:nvPicPr>
          <p:cNvPr id="5" name="Picture 4"/>
          <p:cNvPicPr>
            <a:picLocks noChangeAspect="1"/>
          </p:cNvPicPr>
          <p:nvPr/>
        </p:nvPicPr>
        <p:blipFill>
          <a:blip r:embed="rId2"/>
          <a:stretch>
            <a:fillRect/>
          </a:stretch>
        </p:blipFill>
        <p:spPr>
          <a:xfrm>
            <a:off x="721256" y="365125"/>
            <a:ext cx="10749487" cy="5355199"/>
          </a:xfrm>
          <a:prstGeom prst="rect">
            <a:avLst/>
          </a:prstGeom>
        </p:spPr>
      </p:pic>
    </p:spTree>
    <p:extLst>
      <p:ext uri="{BB962C8B-B14F-4D97-AF65-F5344CB8AC3E}">
        <p14:creationId xmlns:p14="http://schemas.microsoft.com/office/powerpoint/2010/main" val="32405523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kinds of Agents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Simple Reflex Agent </a:t>
            </a:r>
          </a:p>
          <a:p>
            <a:pPr lvl="1"/>
            <a:r>
              <a:rPr lang="en-US" dirty="0" smtClean="0"/>
              <a:t>act only on current percept</a:t>
            </a:r>
            <a:r>
              <a:rPr lang="en-US" dirty="0"/>
              <a:t>.</a:t>
            </a:r>
            <a:endParaRPr lang="en-US" dirty="0" smtClean="0"/>
          </a:p>
          <a:p>
            <a:r>
              <a:rPr lang="en-US" dirty="0" smtClean="0"/>
              <a:t>Model Based Reflex Agent.</a:t>
            </a:r>
          </a:p>
          <a:p>
            <a:pPr lvl="1"/>
            <a:r>
              <a:rPr lang="en-US" dirty="0" smtClean="0"/>
              <a:t>How the world works. Percept sequence.</a:t>
            </a:r>
          </a:p>
          <a:p>
            <a:r>
              <a:rPr lang="en-US" dirty="0" smtClean="0"/>
              <a:t>Goal based Agent</a:t>
            </a:r>
          </a:p>
          <a:p>
            <a:pPr lvl="1"/>
            <a:r>
              <a:rPr lang="en-US" dirty="0" smtClean="0"/>
              <a:t>Act to fulfill some goal.</a:t>
            </a:r>
          </a:p>
          <a:p>
            <a:r>
              <a:rPr lang="en-US" dirty="0" smtClean="0"/>
              <a:t>Utility agent</a:t>
            </a:r>
          </a:p>
          <a:p>
            <a:pPr lvl="1"/>
            <a:r>
              <a:rPr lang="en-US" dirty="0" smtClean="0"/>
              <a:t>Act to maximize a utility function.</a:t>
            </a:r>
          </a:p>
          <a:p>
            <a:r>
              <a:rPr lang="en-US" dirty="0" smtClean="0"/>
              <a:t>Learning Agent</a:t>
            </a:r>
          </a:p>
          <a:p>
            <a:pPr lvl="1"/>
            <a:r>
              <a:rPr lang="en-US" dirty="0" smtClean="0"/>
              <a:t>Learn from environment and feed back on actions</a:t>
            </a:r>
            <a:endParaRPr lang="en-US" dirty="0"/>
          </a:p>
        </p:txBody>
      </p:sp>
    </p:spTree>
    <p:extLst>
      <p:ext uri="{BB962C8B-B14F-4D97-AF65-F5344CB8AC3E}">
        <p14:creationId xmlns:p14="http://schemas.microsoft.com/office/powerpoint/2010/main" val="5420386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57224" y="499533"/>
            <a:ext cx="10772775" cy="654018"/>
          </a:xfrm>
        </p:spPr>
        <p:txBody>
          <a:bodyPr>
            <a:normAutofit fontScale="90000"/>
          </a:bodyPr>
          <a:lstStyle/>
          <a:p>
            <a:pPr eaLnBrk="1" hangingPunct="1"/>
            <a:r>
              <a:rPr lang="en-US" altLang="en-US" dirty="0" smtClean="0"/>
              <a:t>Books &amp; Resources</a:t>
            </a:r>
          </a:p>
        </p:txBody>
      </p:sp>
      <p:sp>
        <p:nvSpPr>
          <p:cNvPr id="4099" name="Content Placeholder 2"/>
          <p:cNvSpPr>
            <a:spLocks noGrp="1"/>
          </p:cNvSpPr>
          <p:nvPr>
            <p:ph idx="1"/>
          </p:nvPr>
        </p:nvSpPr>
        <p:spPr>
          <a:xfrm>
            <a:off x="1981200" y="1371600"/>
            <a:ext cx="8229600" cy="4953000"/>
          </a:xfrm>
        </p:spPr>
        <p:txBody>
          <a:bodyPr rtlCol="0">
            <a:normAutofit/>
          </a:bodyPr>
          <a:lstStyle/>
          <a:p>
            <a:pPr>
              <a:buNone/>
              <a:defRPr/>
            </a:pPr>
            <a:r>
              <a:rPr lang="en-US" b="1" u="sng" dirty="0" smtClean="0"/>
              <a:t>Text/Reference Book:</a:t>
            </a:r>
            <a:r>
              <a:rPr lang="en-US" dirty="0" smtClean="0"/>
              <a:t> </a:t>
            </a:r>
          </a:p>
          <a:p>
            <a:pPr>
              <a:buNone/>
              <a:defRPr/>
            </a:pPr>
            <a:endParaRPr lang="en-US" dirty="0" smtClean="0"/>
          </a:p>
          <a:p>
            <a:pPr>
              <a:defRPr/>
            </a:pPr>
            <a:r>
              <a:rPr lang="en-US" dirty="0" smtClean="0"/>
              <a:t>Artificial Intelligence</a:t>
            </a:r>
          </a:p>
          <a:p>
            <a:pPr>
              <a:buNone/>
              <a:defRPr/>
            </a:pPr>
            <a:r>
              <a:rPr lang="en-US" dirty="0" smtClean="0"/>
              <a:t>		George F. Luger</a:t>
            </a:r>
          </a:p>
          <a:p>
            <a:pPr>
              <a:defRPr/>
            </a:pPr>
            <a:r>
              <a:rPr lang="en-US" dirty="0" smtClean="0"/>
              <a:t>Artificial Intelligence: A Modern Approach</a:t>
            </a:r>
          </a:p>
          <a:p>
            <a:pPr>
              <a:buNone/>
              <a:defRPr/>
            </a:pPr>
            <a:r>
              <a:rPr lang="en-US" dirty="0" smtClean="0"/>
              <a:t>		Russell &amp; </a:t>
            </a:r>
            <a:r>
              <a:rPr lang="en-US" dirty="0" err="1" smtClean="0"/>
              <a:t>Norvig</a:t>
            </a:r>
            <a:endParaRPr lang="en-US" dirty="0" smtClean="0"/>
          </a:p>
          <a:p>
            <a:pPr>
              <a:defRPr/>
            </a:pPr>
            <a:r>
              <a:rPr lang="en-US" dirty="0" smtClean="0"/>
              <a:t>Machine Learning: Tom Mitchell </a:t>
            </a:r>
          </a:p>
          <a:p>
            <a:pPr>
              <a:buNone/>
              <a:defRPr/>
            </a:pPr>
            <a:endParaRPr lang="en-US" dirty="0" smtClean="0"/>
          </a:p>
          <a:p>
            <a:pPr>
              <a:defRPr/>
            </a:pPr>
            <a:r>
              <a:rPr lang="en-US" dirty="0" smtClean="0"/>
              <a:t>Slides will be provided through SLATE</a:t>
            </a:r>
          </a:p>
        </p:txBody>
      </p:sp>
      <p:sp>
        <p:nvSpPr>
          <p:cNvPr id="819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970D4B6-44C9-4A91-BDFD-697B8D016507}" type="slidenum">
              <a:rPr lang="en-US" altLang="en-US" sz="1200">
                <a:solidFill>
                  <a:srgbClr val="898989"/>
                </a:solidFill>
                <a:latin typeface="Garamond" panose="02020404030301010803" pitchFamily="18" charset="0"/>
              </a:rPr>
              <a:pPr>
                <a:spcBef>
                  <a:spcPct val="0"/>
                </a:spcBef>
                <a:buFontTx/>
                <a:buNone/>
              </a:pPr>
              <a:t>5</a:t>
            </a:fld>
            <a:endParaRPr lang="en-US" altLang="en-US" sz="1200">
              <a:solidFill>
                <a:srgbClr val="898989"/>
              </a:solidFill>
              <a:latin typeface="Garamond" panose="02020404030301010803" pitchFamily="18"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892539"/>
          </a:xfrm>
        </p:spPr>
        <p:txBody>
          <a:bodyPr/>
          <a:lstStyle/>
          <a:p>
            <a:r>
              <a:rPr lang="en-US" dirty="0" smtClean="0"/>
              <a:t>Tentative Course Outline</a:t>
            </a:r>
            <a:endParaRPr lang="en-US" dirty="0"/>
          </a:p>
        </p:txBody>
      </p:sp>
      <p:sp>
        <p:nvSpPr>
          <p:cNvPr id="3" name="Content Placeholder 2"/>
          <p:cNvSpPr>
            <a:spLocks noGrp="1"/>
          </p:cNvSpPr>
          <p:nvPr>
            <p:ph idx="1"/>
          </p:nvPr>
        </p:nvSpPr>
        <p:spPr>
          <a:xfrm>
            <a:off x="676656" y="1392071"/>
            <a:ext cx="10753725" cy="5281683"/>
          </a:xfrm>
        </p:spPr>
        <p:txBody>
          <a:bodyPr>
            <a:normAutofit lnSpcReduction="10000"/>
          </a:bodyPr>
          <a:lstStyle/>
          <a:p>
            <a:r>
              <a:rPr lang="en-US" dirty="0" smtClean="0"/>
              <a:t>Introduction</a:t>
            </a:r>
          </a:p>
          <a:p>
            <a:r>
              <a:rPr lang="en-US" dirty="0" smtClean="0"/>
              <a:t>State Space Search </a:t>
            </a:r>
            <a:r>
              <a:rPr lang="en-US" sz="1700" dirty="0" smtClean="0"/>
              <a:t>(Blind and Heuristic search) </a:t>
            </a:r>
          </a:p>
          <a:p>
            <a:r>
              <a:rPr lang="en-US" dirty="0" smtClean="0"/>
              <a:t>Game Playing </a:t>
            </a:r>
            <a:r>
              <a:rPr lang="en-US" sz="1700" dirty="0" smtClean="0"/>
              <a:t>(Minimax search and Alpha-Beta pruning) </a:t>
            </a:r>
          </a:p>
          <a:p>
            <a:r>
              <a:rPr lang="en-US" dirty="0" smtClean="0"/>
              <a:t>Evolutionary Search </a:t>
            </a:r>
            <a:r>
              <a:rPr lang="en-US" sz="1700" dirty="0" smtClean="0"/>
              <a:t>(EA, EP)</a:t>
            </a:r>
          </a:p>
          <a:p>
            <a:r>
              <a:rPr lang="en-US" dirty="0" smtClean="0"/>
              <a:t>Neural Computing </a:t>
            </a:r>
            <a:r>
              <a:rPr lang="en-US" sz="1700" dirty="0" smtClean="0"/>
              <a:t>(ANN)</a:t>
            </a:r>
          </a:p>
          <a:p>
            <a:r>
              <a:rPr lang="en-US" dirty="0" smtClean="0"/>
              <a:t>Deep Learning</a:t>
            </a:r>
          </a:p>
          <a:p>
            <a:r>
              <a:rPr lang="en-US" dirty="0" smtClean="0"/>
              <a:t>Fuzzy Control Systems </a:t>
            </a:r>
            <a:r>
              <a:rPr lang="en-US" sz="1700" dirty="0" smtClean="0"/>
              <a:t>(FES)</a:t>
            </a:r>
          </a:p>
          <a:p>
            <a:r>
              <a:rPr lang="en-US" dirty="0" smtClean="0"/>
              <a:t>Expert Systems</a:t>
            </a:r>
          </a:p>
          <a:p>
            <a:r>
              <a:rPr lang="en-US" dirty="0" smtClean="0"/>
              <a:t>Multi Agent Systems</a:t>
            </a:r>
          </a:p>
          <a:p>
            <a:r>
              <a:rPr lang="en-US" dirty="0" smtClean="0"/>
              <a:t>Agent-based Search </a:t>
            </a:r>
            <a:r>
              <a:rPr lang="en-US" sz="1700" dirty="0"/>
              <a:t>(MTS, BDS, RTA*, LRTA*, etc</a:t>
            </a:r>
            <a:r>
              <a:rPr lang="en-US" sz="1700" dirty="0" smtClean="0"/>
              <a:t>.,)</a:t>
            </a:r>
          </a:p>
          <a:p>
            <a:r>
              <a:rPr lang="en-US" dirty="0"/>
              <a:t>Machine Learning </a:t>
            </a:r>
          </a:p>
          <a:p>
            <a:r>
              <a:rPr lang="en-US" dirty="0" smtClean="0"/>
              <a:t>Data Mining </a:t>
            </a:r>
            <a:r>
              <a:rPr lang="en-US" sz="1700" dirty="0" smtClean="0"/>
              <a:t>(Classification, Clustering, Association, Attributes selection, Visualization) </a:t>
            </a:r>
          </a:p>
        </p:txBody>
      </p:sp>
    </p:spTree>
    <p:extLst>
      <p:ext uri="{BB962C8B-B14F-4D97-AF65-F5344CB8AC3E}">
        <p14:creationId xmlns:p14="http://schemas.microsoft.com/office/powerpoint/2010/main" val="14243253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905000" y="0"/>
            <a:ext cx="8229600" cy="838200"/>
          </a:xfrm>
        </p:spPr>
        <p:txBody>
          <a:bodyPr/>
          <a:lstStyle/>
          <a:p>
            <a:pPr eaLnBrk="1" hangingPunct="1"/>
            <a:r>
              <a:rPr lang="en-US" altLang="en-US" sz="3600">
                <a:solidFill>
                  <a:schemeClr val="hlink"/>
                </a:solidFill>
              </a:rPr>
              <a:t>Some Thought Provoking Questions</a:t>
            </a:r>
          </a:p>
        </p:txBody>
      </p:sp>
      <p:sp>
        <p:nvSpPr>
          <p:cNvPr id="22531" name="Rectangle 3"/>
          <p:cNvSpPr>
            <a:spLocks noGrp="1" noChangeArrowheads="1"/>
          </p:cNvSpPr>
          <p:nvPr>
            <p:ph idx="1"/>
          </p:nvPr>
        </p:nvSpPr>
        <p:spPr>
          <a:xfrm>
            <a:off x="1524000" y="990600"/>
            <a:ext cx="8915400" cy="5867400"/>
          </a:xfrm>
        </p:spPr>
        <p:txBody>
          <a:bodyPr/>
          <a:lstStyle/>
          <a:p>
            <a:pPr eaLnBrk="1" hangingPunct="1">
              <a:lnSpc>
                <a:spcPct val="80000"/>
              </a:lnSpc>
            </a:pPr>
            <a:r>
              <a:rPr lang="en-US" altLang="en-US" sz="2800" dirty="0"/>
              <a:t>What is Intelligence?</a:t>
            </a:r>
          </a:p>
          <a:p>
            <a:pPr eaLnBrk="1" hangingPunct="1">
              <a:lnSpc>
                <a:spcPct val="80000"/>
              </a:lnSpc>
            </a:pPr>
            <a:r>
              <a:rPr lang="en-US" altLang="en-US" sz="2800" dirty="0"/>
              <a:t> Is it possible for a Machine to be Intelligent?</a:t>
            </a:r>
          </a:p>
          <a:p>
            <a:pPr eaLnBrk="1" hangingPunct="1">
              <a:lnSpc>
                <a:spcPct val="80000"/>
              </a:lnSpc>
            </a:pPr>
            <a:r>
              <a:rPr lang="en-US" altLang="en-US" sz="2800" dirty="0"/>
              <a:t> </a:t>
            </a:r>
            <a:r>
              <a:rPr lang="en-US" altLang="en-US" sz="2800" dirty="0">
                <a:solidFill>
                  <a:schemeClr val="hlink"/>
                </a:solidFill>
              </a:rPr>
              <a:t>==</a:t>
            </a:r>
            <a:r>
              <a:rPr lang="en-US" altLang="en-US" sz="2800" dirty="0"/>
              <a:t> Why can't we expect machines that can perform 100s of millions of floating-point operations per second to be able to distinguish between different kinds of objects?</a:t>
            </a:r>
          </a:p>
          <a:p>
            <a:pPr eaLnBrk="1" hangingPunct="1">
              <a:lnSpc>
                <a:spcPct val="80000"/>
              </a:lnSpc>
            </a:pPr>
            <a:r>
              <a:rPr lang="en-US" altLang="en-US" sz="2800" dirty="0"/>
              <a:t> </a:t>
            </a:r>
            <a:r>
              <a:rPr lang="en-US" altLang="en-US" sz="2800" dirty="0">
                <a:solidFill>
                  <a:schemeClr val="hlink"/>
                </a:solidFill>
              </a:rPr>
              <a:t>==</a:t>
            </a:r>
            <a:r>
              <a:rPr lang="en-US" altLang="en-US" sz="2800" dirty="0"/>
              <a:t> Why can't that same machine </a:t>
            </a:r>
            <a:r>
              <a:rPr lang="en-US" altLang="en-US" sz="2800" i="1" dirty="0"/>
              <a:t>learn</a:t>
            </a:r>
            <a:r>
              <a:rPr lang="en-US" altLang="en-US" sz="2800" dirty="0"/>
              <a:t> from experience, rather than repeating forever an explicit set of instructions generated by a human programmer?</a:t>
            </a:r>
          </a:p>
          <a:p>
            <a:pPr eaLnBrk="1" hangingPunct="1">
              <a:lnSpc>
                <a:spcPct val="80000"/>
              </a:lnSpc>
            </a:pPr>
            <a:r>
              <a:rPr lang="en-US" altLang="en-US" sz="2800" dirty="0"/>
              <a:t> Can machines think? </a:t>
            </a:r>
          </a:p>
          <a:p>
            <a:pPr eaLnBrk="1" hangingPunct="1">
              <a:lnSpc>
                <a:spcPct val="80000"/>
              </a:lnSpc>
            </a:pPr>
            <a:r>
              <a:rPr lang="en-US" altLang="en-US" sz="2800" dirty="0"/>
              <a:t> Can machines decide?</a:t>
            </a:r>
          </a:p>
          <a:p>
            <a:pPr eaLnBrk="1" hangingPunct="1">
              <a:lnSpc>
                <a:spcPct val="80000"/>
              </a:lnSpc>
            </a:pPr>
            <a:r>
              <a:rPr lang="en-US" altLang="en-US" sz="2800" dirty="0"/>
              <a:t> Can a machine be aware of its own existence?</a:t>
            </a:r>
          </a:p>
          <a:p>
            <a:pPr eaLnBrk="1" hangingPunct="1">
              <a:lnSpc>
                <a:spcPct val="80000"/>
              </a:lnSpc>
              <a:buFontTx/>
              <a:buNone/>
            </a:pPr>
            <a:endParaRPr lang="en-US" altLang="en-US" sz="2800" b="1" dirty="0"/>
          </a:p>
          <a:p>
            <a:pPr eaLnBrk="1" hangingPunct="1">
              <a:lnSpc>
                <a:spcPct val="80000"/>
              </a:lnSpc>
              <a:buFontTx/>
              <a:buNone/>
            </a:pPr>
            <a:r>
              <a:rPr lang="en-US" altLang="en-US" sz="2800" dirty="0"/>
              <a:t> </a:t>
            </a:r>
          </a:p>
        </p:txBody>
      </p:sp>
      <p:sp>
        <p:nvSpPr>
          <p:cNvPr id="1126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06D05A2-B14C-4223-9DFE-309D27AEF956}" type="slidenum">
              <a:rPr lang="en-US" altLang="en-US" sz="1200">
                <a:solidFill>
                  <a:srgbClr val="898989"/>
                </a:solidFill>
                <a:latin typeface="Garamond" panose="02020404030301010803" pitchFamily="18" charset="0"/>
              </a:rPr>
              <a:pPr>
                <a:spcBef>
                  <a:spcPct val="0"/>
                </a:spcBef>
                <a:buFontTx/>
                <a:buNone/>
              </a:pPr>
              <a:t>7</a:t>
            </a:fld>
            <a:endParaRPr lang="en-US" altLang="en-US" sz="1200">
              <a:solidFill>
                <a:srgbClr val="898989"/>
              </a:solidFill>
              <a:latin typeface="Garamond" panose="02020404030301010803"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fade">
                                      <p:cBhvr>
                                        <p:cTn id="7" dur="2000"/>
                                        <p:tgtEl>
                                          <p:spTgt spid="22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0" end="0"/>
                                            </p:txEl>
                                          </p:spTgt>
                                        </p:tgtEl>
                                        <p:attrNameLst>
                                          <p:attrName>style.visibility</p:attrName>
                                        </p:attrNameLst>
                                      </p:cBhvr>
                                      <p:to>
                                        <p:strVal val="visible"/>
                                      </p:to>
                                    </p:set>
                                    <p:animEffect transition="in" filter="fade">
                                      <p:cBhvr>
                                        <p:cTn id="12" dur="500"/>
                                        <p:tgtEl>
                                          <p:spTgt spid="2253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1">
                                            <p:txEl>
                                              <p:pRg st="1" end="1"/>
                                            </p:txEl>
                                          </p:spTgt>
                                        </p:tgtEl>
                                        <p:attrNameLst>
                                          <p:attrName>style.visibility</p:attrName>
                                        </p:attrNameLst>
                                      </p:cBhvr>
                                      <p:to>
                                        <p:strVal val="visible"/>
                                      </p:to>
                                    </p:set>
                                    <p:animEffect transition="in" filter="fade">
                                      <p:cBhvr>
                                        <p:cTn id="17" dur="500"/>
                                        <p:tgtEl>
                                          <p:spTgt spid="2253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531">
                                            <p:txEl>
                                              <p:pRg st="2" end="2"/>
                                            </p:txEl>
                                          </p:spTgt>
                                        </p:tgtEl>
                                        <p:attrNameLst>
                                          <p:attrName>style.visibility</p:attrName>
                                        </p:attrNameLst>
                                      </p:cBhvr>
                                      <p:to>
                                        <p:strVal val="visible"/>
                                      </p:to>
                                    </p:set>
                                    <p:animEffect transition="in" filter="fade">
                                      <p:cBhvr>
                                        <p:cTn id="22" dur="500"/>
                                        <p:tgtEl>
                                          <p:spTgt spid="2253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531">
                                            <p:txEl>
                                              <p:pRg st="3" end="3"/>
                                            </p:txEl>
                                          </p:spTgt>
                                        </p:tgtEl>
                                        <p:attrNameLst>
                                          <p:attrName>style.visibility</p:attrName>
                                        </p:attrNameLst>
                                      </p:cBhvr>
                                      <p:to>
                                        <p:strVal val="visible"/>
                                      </p:to>
                                    </p:set>
                                    <p:animEffect transition="in" filter="fade">
                                      <p:cBhvr>
                                        <p:cTn id="27" dur="500"/>
                                        <p:tgtEl>
                                          <p:spTgt spid="2253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531">
                                            <p:txEl>
                                              <p:pRg st="4" end="4"/>
                                            </p:txEl>
                                          </p:spTgt>
                                        </p:tgtEl>
                                        <p:attrNameLst>
                                          <p:attrName>style.visibility</p:attrName>
                                        </p:attrNameLst>
                                      </p:cBhvr>
                                      <p:to>
                                        <p:strVal val="visible"/>
                                      </p:to>
                                    </p:set>
                                    <p:animEffect transition="in" filter="fade">
                                      <p:cBhvr>
                                        <p:cTn id="32" dur="500"/>
                                        <p:tgtEl>
                                          <p:spTgt spid="22531">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531">
                                            <p:txEl>
                                              <p:pRg st="5" end="5"/>
                                            </p:txEl>
                                          </p:spTgt>
                                        </p:tgtEl>
                                        <p:attrNameLst>
                                          <p:attrName>style.visibility</p:attrName>
                                        </p:attrNameLst>
                                      </p:cBhvr>
                                      <p:to>
                                        <p:strVal val="visible"/>
                                      </p:to>
                                    </p:set>
                                    <p:animEffect transition="in" filter="fade">
                                      <p:cBhvr>
                                        <p:cTn id="37" dur="500"/>
                                        <p:tgtEl>
                                          <p:spTgt spid="22531">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2531">
                                            <p:txEl>
                                              <p:pRg st="6" end="6"/>
                                            </p:txEl>
                                          </p:spTgt>
                                        </p:tgtEl>
                                        <p:attrNameLst>
                                          <p:attrName>style.visibility</p:attrName>
                                        </p:attrNameLst>
                                      </p:cBhvr>
                                      <p:to>
                                        <p:strVal val="visible"/>
                                      </p:to>
                                    </p:set>
                                    <p:animEffect transition="in" filter="fade">
                                      <p:cBhvr>
                                        <p:cTn id="42" dur="500"/>
                                        <p:tgtEl>
                                          <p:spTgt spid="22531">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2531">
                                            <p:txEl>
                                              <p:pRg st="8" end="8"/>
                                            </p:txEl>
                                          </p:spTgt>
                                        </p:tgtEl>
                                        <p:attrNameLst>
                                          <p:attrName>style.visibility</p:attrName>
                                        </p:attrNameLst>
                                      </p:cBhvr>
                                      <p:to>
                                        <p:strVal val="visible"/>
                                      </p:to>
                                    </p:set>
                                    <p:animEffect transition="in" filter="fade">
                                      <p:cBhvr>
                                        <p:cTn id="47" dur="500"/>
                                        <p:tgtEl>
                                          <p:spTgt spid="2253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xit" presetSubtype="0" fill="hold" grpId="1" nodeType="clickEffect">
                                  <p:stCondLst>
                                    <p:cond delay="0"/>
                                  </p:stCondLst>
                                  <p:childTnLst>
                                    <p:animEffect transition="out" filter="dissolve">
                                      <p:cBhvr>
                                        <p:cTn id="51" dur="500"/>
                                        <p:tgtEl>
                                          <p:spTgt spid="22530"/>
                                        </p:tgtEl>
                                      </p:cBhvr>
                                    </p:animEffect>
                                    <p:set>
                                      <p:cBhvr>
                                        <p:cTn id="52" dur="1" fill="hold">
                                          <p:stCondLst>
                                            <p:cond delay="499"/>
                                          </p:stCondLst>
                                        </p:cTn>
                                        <p:tgtEl>
                                          <p:spTgt spid="225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30" grpId="1"/>
      <p:bldP spid="2253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9"/>
          <p:cNvSpPr>
            <a:spLocks noGrp="1" noChangeArrowheads="1"/>
          </p:cNvSpPr>
          <p:nvPr>
            <p:ph type="title"/>
          </p:nvPr>
        </p:nvSpPr>
        <p:spPr>
          <a:xfrm>
            <a:off x="2057400" y="-304800"/>
            <a:ext cx="8229600" cy="1143000"/>
          </a:xfrm>
        </p:spPr>
        <p:txBody>
          <a:bodyPr/>
          <a:lstStyle/>
          <a:p>
            <a:pPr eaLnBrk="1" hangingPunct="1"/>
            <a:r>
              <a:rPr lang="en-US" altLang="en-US" sz="3600">
                <a:solidFill>
                  <a:schemeClr val="hlink"/>
                </a:solidFill>
              </a:rPr>
              <a:t>Contd…</a:t>
            </a:r>
          </a:p>
        </p:txBody>
      </p:sp>
      <p:sp>
        <p:nvSpPr>
          <p:cNvPr id="23562" name="Rectangle 10"/>
          <p:cNvSpPr>
            <a:spLocks noGrp="1" noChangeArrowheads="1"/>
          </p:cNvSpPr>
          <p:nvPr>
            <p:ph type="body" sz="half" idx="1"/>
          </p:nvPr>
        </p:nvSpPr>
        <p:spPr>
          <a:xfrm>
            <a:off x="1905000" y="533400"/>
            <a:ext cx="8305800" cy="2743200"/>
          </a:xfrm>
        </p:spPr>
        <p:txBody>
          <a:bodyPr/>
          <a:lstStyle/>
          <a:p>
            <a:pPr eaLnBrk="1" hangingPunct="1"/>
            <a:r>
              <a:rPr lang="en-US" altLang="en-US" sz="2800" dirty="0"/>
              <a:t>These are only few of the many questions facing computer designers, engineers and programmers, all of whom are striving to create more intelligent computer systems. </a:t>
            </a:r>
          </a:p>
          <a:p>
            <a:pPr eaLnBrk="1" hangingPunct="1"/>
            <a:r>
              <a:rPr lang="en-US" altLang="en-US" sz="2800" dirty="0"/>
              <a:t>Some people say that we have brains that computer does not have!!!</a:t>
            </a:r>
          </a:p>
        </p:txBody>
      </p:sp>
      <p:pic>
        <p:nvPicPr>
          <p:cNvPr id="12292" name="Picture 11"/>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4009293" y="3502855"/>
            <a:ext cx="4346916" cy="2593145"/>
          </a:xfrm>
        </p:spPr>
      </p:pic>
      <p:sp>
        <p:nvSpPr>
          <p:cNvPr id="1229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93B71C8-ED96-4A6F-AD6F-347AC907EA21}" type="slidenum">
              <a:rPr lang="en-US" altLang="en-US" sz="1200">
                <a:solidFill>
                  <a:srgbClr val="898989"/>
                </a:solidFill>
                <a:latin typeface="Garamond" panose="02020404030301010803" pitchFamily="18" charset="0"/>
              </a:rPr>
              <a:pPr>
                <a:spcBef>
                  <a:spcPct val="0"/>
                </a:spcBef>
                <a:buFontTx/>
                <a:buNone/>
              </a:pPr>
              <a:t>8</a:t>
            </a:fld>
            <a:endParaRPr lang="en-US" altLang="en-US" sz="1200">
              <a:solidFill>
                <a:srgbClr val="898989"/>
              </a:solidFill>
              <a:latin typeface="Garamond" panose="02020404030301010803"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562">
                                            <p:txEl>
                                              <p:pRg st="0" end="0"/>
                                            </p:txEl>
                                          </p:spTgt>
                                        </p:tgtEl>
                                        <p:attrNameLst>
                                          <p:attrName>style.visibility</p:attrName>
                                        </p:attrNameLst>
                                      </p:cBhvr>
                                      <p:to>
                                        <p:strVal val="visible"/>
                                      </p:to>
                                    </p:set>
                                    <p:animEffect transition="in" filter="fade">
                                      <p:cBhvr>
                                        <p:cTn id="7" dur="500"/>
                                        <p:tgtEl>
                                          <p:spTgt spid="235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562">
                                            <p:txEl>
                                              <p:pRg st="1" end="1"/>
                                            </p:txEl>
                                          </p:spTgt>
                                        </p:tgtEl>
                                        <p:attrNameLst>
                                          <p:attrName>style.visibility</p:attrName>
                                        </p:attrNameLst>
                                      </p:cBhvr>
                                      <p:to>
                                        <p:strVal val="visible"/>
                                      </p:to>
                                    </p:set>
                                    <p:animEffect transition="in" filter="fade">
                                      <p:cBhvr>
                                        <p:cTn id="12" dur="500"/>
                                        <p:tgtEl>
                                          <p:spTgt spid="2356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xit" presetSubtype="0" fill="hold" grpId="1" nodeType="clickEffect">
                                  <p:stCondLst>
                                    <p:cond delay="0"/>
                                  </p:stCondLst>
                                  <p:childTnLst>
                                    <p:animEffect transition="out" filter="fade">
                                      <p:cBhvr>
                                        <p:cTn id="16" dur="500"/>
                                        <p:tgtEl>
                                          <p:spTgt spid="23562">
                                            <p:txEl>
                                              <p:pRg st="0" end="0"/>
                                            </p:txEl>
                                          </p:spTgt>
                                        </p:tgtEl>
                                      </p:cBhvr>
                                    </p:animEffect>
                                    <p:set>
                                      <p:cBhvr>
                                        <p:cTn id="17" dur="1" fill="hold">
                                          <p:stCondLst>
                                            <p:cond delay="499"/>
                                          </p:stCondLst>
                                        </p:cTn>
                                        <p:tgtEl>
                                          <p:spTgt spid="23562">
                                            <p:txEl>
                                              <p:pRg st="0" end="0"/>
                                            </p:txEl>
                                          </p:spTgt>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xit" presetSubtype="0" fill="hold" grpId="1" nodeType="clickEffect">
                                  <p:stCondLst>
                                    <p:cond delay="0"/>
                                  </p:stCondLst>
                                  <p:childTnLst>
                                    <p:animEffect transition="out" filter="fade">
                                      <p:cBhvr>
                                        <p:cTn id="21" dur="500"/>
                                        <p:tgtEl>
                                          <p:spTgt spid="23562">
                                            <p:txEl>
                                              <p:pRg st="1" end="1"/>
                                            </p:txEl>
                                          </p:spTgt>
                                        </p:tgtEl>
                                      </p:cBhvr>
                                    </p:animEffect>
                                    <p:set>
                                      <p:cBhvr>
                                        <p:cTn id="22" dur="1" fill="hold">
                                          <p:stCondLst>
                                            <p:cond delay="499"/>
                                          </p:stCondLst>
                                        </p:cTn>
                                        <p:tgtEl>
                                          <p:spTgt spid="23562">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2" grpId="0" build="p"/>
      <p:bldP spid="23562" grpI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885070" y="191458"/>
            <a:ext cx="8229600" cy="678165"/>
          </a:xfrm>
        </p:spPr>
        <p:txBody>
          <a:bodyPr/>
          <a:lstStyle/>
          <a:p>
            <a:pPr eaLnBrk="1" hangingPunct="1"/>
            <a:r>
              <a:rPr lang="en-US" altLang="en-US" sz="3600" dirty="0">
                <a:solidFill>
                  <a:schemeClr val="hlink"/>
                </a:solidFill>
              </a:rPr>
              <a:t>What is Intelligence?</a:t>
            </a:r>
          </a:p>
        </p:txBody>
      </p:sp>
      <p:sp>
        <p:nvSpPr>
          <p:cNvPr id="29699" name="Rectangle 3"/>
          <p:cNvSpPr>
            <a:spLocks noGrp="1" noChangeArrowheads="1"/>
          </p:cNvSpPr>
          <p:nvPr>
            <p:ph idx="1"/>
          </p:nvPr>
        </p:nvSpPr>
        <p:spPr>
          <a:xfrm>
            <a:off x="1223889" y="1905001"/>
            <a:ext cx="9551963" cy="4794737"/>
          </a:xfrm>
        </p:spPr>
        <p:txBody>
          <a:bodyPr/>
          <a:lstStyle/>
          <a:p>
            <a:pPr eaLnBrk="1" hangingPunct="1">
              <a:lnSpc>
                <a:spcPct val="80000"/>
              </a:lnSpc>
              <a:buFont typeface="Arial" charset="0"/>
              <a:buChar char="•"/>
              <a:defRPr/>
            </a:pPr>
            <a:r>
              <a:rPr lang="en-US" b="1" dirty="0" smtClean="0"/>
              <a:t>Webster’s Dictionary Definition</a:t>
            </a:r>
            <a:r>
              <a:rPr lang="en-US" dirty="0" smtClean="0"/>
              <a:t> </a:t>
            </a:r>
          </a:p>
          <a:p>
            <a:pPr eaLnBrk="1" hangingPunct="1">
              <a:lnSpc>
                <a:spcPct val="80000"/>
              </a:lnSpc>
              <a:buFontTx/>
              <a:buNone/>
              <a:defRPr/>
            </a:pPr>
            <a:r>
              <a:rPr lang="en-US" sz="2800" dirty="0"/>
              <a:t>	The faculty of acquiring and applying knowledge.                    </a:t>
            </a:r>
            <a:endParaRPr lang="en-US" sz="2800" dirty="0" smtClean="0"/>
          </a:p>
          <a:p>
            <a:pPr eaLnBrk="1" hangingPunct="1">
              <a:lnSpc>
                <a:spcPct val="80000"/>
              </a:lnSpc>
              <a:buFontTx/>
              <a:buNone/>
              <a:defRPr/>
            </a:pPr>
            <a:r>
              <a:rPr lang="en-US" sz="2800" dirty="0" smtClean="0"/>
              <a:t>(</a:t>
            </a:r>
            <a:r>
              <a:rPr lang="en-US" sz="2800" dirty="0"/>
              <a:t>But what is knowledge?)</a:t>
            </a:r>
          </a:p>
          <a:p>
            <a:pPr eaLnBrk="1" hangingPunct="1">
              <a:lnSpc>
                <a:spcPct val="80000"/>
              </a:lnSpc>
              <a:buFont typeface="Arial" charset="0"/>
              <a:buChar char="•"/>
              <a:defRPr/>
            </a:pPr>
            <a:r>
              <a:rPr lang="en-US" b="1" dirty="0" smtClean="0"/>
              <a:t>The Man In The Street</a:t>
            </a:r>
          </a:p>
          <a:p>
            <a:pPr eaLnBrk="1" hangingPunct="1">
              <a:lnSpc>
                <a:spcPct val="80000"/>
              </a:lnSpc>
              <a:buFontTx/>
              <a:buNone/>
              <a:defRPr/>
            </a:pPr>
            <a:r>
              <a:rPr lang="en-US" sz="2800" dirty="0"/>
              <a:t>	Mental skill or brightness.</a:t>
            </a:r>
          </a:p>
          <a:p>
            <a:pPr eaLnBrk="1" hangingPunct="1">
              <a:lnSpc>
                <a:spcPct val="80000"/>
              </a:lnSpc>
              <a:buFont typeface="Arial" charset="0"/>
              <a:buChar char="•"/>
              <a:defRPr/>
            </a:pPr>
            <a:r>
              <a:rPr lang="en-US" b="1" dirty="0" smtClean="0"/>
              <a:t>Trying to be more Scientific</a:t>
            </a:r>
          </a:p>
          <a:p>
            <a:pPr algn="just" eaLnBrk="1" hangingPunct="1">
              <a:lnSpc>
                <a:spcPct val="80000"/>
              </a:lnSpc>
              <a:buFontTx/>
              <a:buNone/>
              <a:defRPr/>
            </a:pPr>
            <a:r>
              <a:rPr lang="en-US" dirty="0" smtClean="0"/>
              <a:t>	</a:t>
            </a:r>
            <a:r>
              <a:rPr lang="en-US" sz="2800" dirty="0"/>
              <a:t>Intelligence is a </a:t>
            </a:r>
            <a:r>
              <a:rPr lang="en-US" sz="2800" b="1" dirty="0">
                <a:solidFill>
                  <a:schemeClr val="tx2">
                    <a:lumMod val="60000"/>
                    <a:lumOff val="40000"/>
                  </a:schemeClr>
                </a:solidFill>
              </a:rPr>
              <a:t>measure</a:t>
            </a:r>
            <a:r>
              <a:rPr lang="en-US" sz="2800" dirty="0"/>
              <a:t> of the success of </a:t>
            </a:r>
            <a:r>
              <a:rPr lang="en-US" sz="2800" b="1" dirty="0">
                <a:solidFill>
                  <a:schemeClr val="tx2">
                    <a:lumMod val="60000"/>
                    <a:lumOff val="40000"/>
                  </a:schemeClr>
                </a:solidFill>
              </a:rPr>
              <a:t>an entity </a:t>
            </a:r>
            <a:r>
              <a:rPr lang="en-US" sz="2800" dirty="0"/>
              <a:t>in achieving its </a:t>
            </a:r>
            <a:r>
              <a:rPr lang="en-US" sz="2800" b="1" dirty="0">
                <a:solidFill>
                  <a:schemeClr val="tx2">
                    <a:lumMod val="60000"/>
                    <a:lumOff val="40000"/>
                  </a:schemeClr>
                </a:solidFill>
              </a:rPr>
              <a:t>objectives</a:t>
            </a:r>
            <a:r>
              <a:rPr lang="en-US" sz="2800" dirty="0"/>
              <a:t> by interaction with its </a:t>
            </a:r>
            <a:r>
              <a:rPr lang="en-US" sz="2800" b="1" dirty="0">
                <a:solidFill>
                  <a:schemeClr val="tx2">
                    <a:lumMod val="60000"/>
                    <a:lumOff val="40000"/>
                  </a:schemeClr>
                </a:solidFill>
              </a:rPr>
              <a:t>environment</a:t>
            </a:r>
            <a:r>
              <a:rPr lang="en-US" sz="2800" dirty="0"/>
              <a:t>.</a:t>
            </a:r>
          </a:p>
          <a:p>
            <a:pPr eaLnBrk="1" hangingPunct="1">
              <a:lnSpc>
                <a:spcPct val="80000"/>
              </a:lnSpc>
              <a:buFontTx/>
              <a:buNone/>
              <a:defRPr/>
            </a:pPr>
            <a:r>
              <a:rPr lang="en-US" sz="2800" dirty="0"/>
              <a:t> </a:t>
            </a:r>
          </a:p>
        </p:txBody>
      </p:sp>
      <p:sp>
        <p:nvSpPr>
          <p:cNvPr id="13316"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A4F9751-00DF-4800-AAE3-44C1C09DA98F}" type="slidenum">
              <a:rPr lang="en-US" altLang="en-US" sz="1200">
                <a:solidFill>
                  <a:srgbClr val="898989"/>
                </a:solidFill>
                <a:latin typeface="Garamond" panose="02020404030301010803" pitchFamily="18" charset="0"/>
              </a:rPr>
              <a:pPr>
                <a:spcBef>
                  <a:spcPct val="0"/>
                </a:spcBef>
                <a:buFontTx/>
                <a:buNone/>
              </a:pPr>
              <a:t>9</a:t>
            </a:fld>
            <a:endParaRPr lang="en-US" altLang="en-US" sz="1200">
              <a:solidFill>
                <a:srgbClr val="898989"/>
              </a:solidFill>
              <a:latin typeface="Garamond" panose="02020404030301010803" pitchFamily="18" charset="0"/>
            </a:endParaRPr>
          </a:p>
        </p:txBody>
      </p:sp>
      <p:sp>
        <p:nvSpPr>
          <p:cNvPr id="29700" name="Text Box 4"/>
          <p:cNvSpPr txBox="1">
            <a:spLocks noChangeArrowheads="1"/>
          </p:cNvSpPr>
          <p:nvPr/>
        </p:nvSpPr>
        <p:spPr bwMode="auto">
          <a:xfrm>
            <a:off x="1223889" y="1100455"/>
            <a:ext cx="91393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2400" b="1" dirty="0">
                <a:latin typeface="Garamond" panose="02020404030301010803" pitchFamily="18" charset="0"/>
              </a:rPr>
              <a:t>Before defining artificial intelligence, we must define intelligence.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9698"/>
                                        </p:tgtEl>
                                        <p:attrNameLst>
                                          <p:attrName>style.visibility</p:attrName>
                                        </p:attrNameLst>
                                      </p:cBhvr>
                                      <p:to>
                                        <p:strVal val="visible"/>
                                      </p:to>
                                    </p:set>
                                    <p:anim calcmode="lin" valueType="num">
                                      <p:cBhvr>
                                        <p:cTn id="7" dur="500" fill="hold"/>
                                        <p:tgtEl>
                                          <p:spTgt spid="2969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9698"/>
                                        </p:tgtEl>
                                        <p:attrNameLst>
                                          <p:attrName>ppt_y</p:attrName>
                                        </p:attrNameLst>
                                      </p:cBhvr>
                                      <p:tavLst>
                                        <p:tav tm="0">
                                          <p:val>
                                            <p:strVal val="#ppt_y"/>
                                          </p:val>
                                        </p:tav>
                                        <p:tav tm="100000">
                                          <p:val>
                                            <p:strVal val="#ppt_y"/>
                                          </p:val>
                                        </p:tav>
                                      </p:tavLst>
                                    </p:anim>
                                    <p:anim calcmode="lin" valueType="num">
                                      <p:cBhvr>
                                        <p:cTn id="9" dur="500" fill="hold"/>
                                        <p:tgtEl>
                                          <p:spTgt spid="2969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969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969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9700"/>
                                        </p:tgtEl>
                                        <p:attrNameLst>
                                          <p:attrName>style.visibility</p:attrName>
                                        </p:attrNameLst>
                                      </p:cBhvr>
                                      <p:to>
                                        <p:strVal val="visible"/>
                                      </p:to>
                                    </p:set>
                                    <p:animEffect transition="in" filter="fade">
                                      <p:cBhvr>
                                        <p:cTn id="16" dur="500"/>
                                        <p:tgtEl>
                                          <p:spTgt spid="2970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9699">
                                            <p:txEl>
                                              <p:pRg st="0" end="0"/>
                                            </p:txEl>
                                          </p:spTgt>
                                        </p:tgtEl>
                                        <p:attrNameLst>
                                          <p:attrName>style.visibility</p:attrName>
                                        </p:attrNameLst>
                                      </p:cBhvr>
                                      <p:to>
                                        <p:strVal val="visible"/>
                                      </p:to>
                                    </p:set>
                                    <p:animEffect transition="in" filter="fade">
                                      <p:cBhvr>
                                        <p:cTn id="21" dur="500"/>
                                        <p:tgtEl>
                                          <p:spTgt spid="29699">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9699">
                                            <p:txEl>
                                              <p:pRg st="1" end="1"/>
                                            </p:txEl>
                                          </p:spTgt>
                                        </p:tgtEl>
                                        <p:attrNameLst>
                                          <p:attrName>style.visibility</p:attrName>
                                        </p:attrNameLst>
                                      </p:cBhvr>
                                      <p:to>
                                        <p:strVal val="visible"/>
                                      </p:to>
                                    </p:set>
                                    <p:animEffect transition="in" filter="fade">
                                      <p:cBhvr>
                                        <p:cTn id="26" dur="500"/>
                                        <p:tgtEl>
                                          <p:spTgt spid="29699">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9699">
                                            <p:txEl>
                                              <p:pRg st="2" end="2"/>
                                            </p:txEl>
                                          </p:spTgt>
                                        </p:tgtEl>
                                        <p:attrNameLst>
                                          <p:attrName>style.visibility</p:attrName>
                                        </p:attrNameLst>
                                      </p:cBhvr>
                                      <p:to>
                                        <p:strVal val="visible"/>
                                      </p:to>
                                    </p:set>
                                    <p:animEffect transition="in" filter="fade">
                                      <p:cBhvr>
                                        <p:cTn id="31" dur="500"/>
                                        <p:tgtEl>
                                          <p:spTgt spid="29699">
                                            <p:txEl>
                                              <p:pRg st="2" end="2"/>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9699">
                                            <p:txEl>
                                              <p:pRg st="3" end="3"/>
                                            </p:txEl>
                                          </p:spTgt>
                                        </p:tgtEl>
                                        <p:attrNameLst>
                                          <p:attrName>style.visibility</p:attrName>
                                        </p:attrNameLst>
                                      </p:cBhvr>
                                      <p:to>
                                        <p:strVal val="visible"/>
                                      </p:to>
                                    </p:set>
                                    <p:animEffect transition="in" filter="fade">
                                      <p:cBhvr>
                                        <p:cTn id="36" dur="500"/>
                                        <p:tgtEl>
                                          <p:spTgt spid="29699">
                                            <p:txEl>
                                              <p:pRg st="3" end="3"/>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9699">
                                            <p:txEl>
                                              <p:pRg st="4" end="4"/>
                                            </p:txEl>
                                          </p:spTgt>
                                        </p:tgtEl>
                                        <p:attrNameLst>
                                          <p:attrName>style.visibility</p:attrName>
                                        </p:attrNameLst>
                                      </p:cBhvr>
                                      <p:to>
                                        <p:strVal val="visible"/>
                                      </p:to>
                                    </p:set>
                                    <p:animEffect transition="in" filter="fade">
                                      <p:cBhvr>
                                        <p:cTn id="41" dur="500"/>
                                        <p:tgtEl>
                                          <p:spTgt spid="29699">
                                            <p:txEl>
                                              <p:pRg st="4" end="4"/>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9699">
                                            <p:txEl>
                                              <p:pRg st="5" end="5"/>
                                            </p:txEl>
                                          </p:spTgt>
                                        </p:tgtEl>
                                        <p:attrNameLst>
                                          <p:attrName>style.visibility</p:attrName>
                                        </p:attrNameLst>
                                      </p:cBhvr>
                                      <p:to>
                                        <p:strVal val="visible"/>
                                      </p:to>
                                    </p:set>
                                    <p:animEffect transition="in" filter="fade">
                                      <p:cBhvr>
                                        <p:cTn id="46" dur="500"/>
                                        <p:tgtEl>
                                          <p:spTgt spid="29699">
                                            <p:txEl>
                                              <p:pRg st="5" end="5"/>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9699">
                                            <p:txEl>
                                              <p:pRg st="6" end="6"/>
                                            </p:txEl>
                                          </p:spTgt>
                                        </p:tgtEl>
                                        <p:attrNameLst>
                                          <p:attrName>style.visibility</p:attrName>
                                        </p:attrNameLst>
                                      </p:cBhvr>
                                      <p:to>
                                        <p:strVal val="visible"/>
                                      </p:to>
                                    </p:set>
                                    <p:animEffect transition="in" filter="fade">
                                      <p:cBhvr>
                                        <p:cTn id="51" dur="500"/>
                                        <p:tgtEl>
                                          <p:spTgt spid="29699">
                                            <p:txEl>
                                              <p:pRg st="6" end="6"/>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9699">
                                            <p:txEl>
                                              <p:pRg st="7" end="7"/>
                                            </p:txEl>
                                          </p:spTgt>
                                        </p:tgtEl>
                                        <p:attrNameLst>
                                          <p:attrName>style.visibility</p:attrName>
                                        </p:attrNameLst>
                                      </p:cBhvr>
                                      <p:to>
                                        <p:strVal val="visible"/>
                                      </p:to>
                                    </p:set>
                                    <p:animEffect transition="in" filter="fade">
                                      <p:cBhvr>
                                        <p:cTn id="56" dur="500"/>
                                        <p:tgtEl>
                                          <p:spTgt spid="296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699" grpId="0" build="p"/>
      <p:bldP spid="29700" grpId="0"/>
    </p:bld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1248</TotalTime>
  <Words>2624</Words>
  <Application>Microsoft Office PowerPoint</Application>
  <PresentationFormat>Widescreen</PresentationFormat>
  <Paragraphs>411</Paragraphs>
  <Slides>44</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Arial</vt:lpstr>
      <vt:lpstr>Arial</vt:lpstr>
      <vt:lpstr>Calibri</vt:lpstr>
      <vt:lpstr>Calibri Light</vt:lpstr>
      <vt:lpstr>Garamond</vt:lpstr>
      <vt:lpstr>Symbol</vt:lpstr>
      <vt:lpstr>Times New Roman</vt:lpstr>
      <vt:lpstr>Wingdings</vt:lpstr>
      <vt:lpstr>Wingdings 3</vt:lpstr>
      <vt:lpstr>Metropolitan</vt:lpstr>
      <vt:lpstr>CS 401 Introduction to  Artificial Intelligence </vt:lpstr>
      <vt:lpstr>Contact Information</vt:lpstr>
      <vt:lpstr>Grading Policy</vt:lpstr>
      <vt:lpstr>Term Project</vt:lpstr>
      <vt:lpstr>Books &amp; Resources</vt:lpstr>
      <vt:lpstr>Tentative Course Outline</vt:lpstr>
      <vt:lpstr>Some Thought Provoking Questions</vt:lpstr>
      <vt:lpstr>Contd…</vt:lpstr>
      <vt:lpstr>What is Intelligence?</vt:lpstr>
      <vt:lpstr>If we accept the third definition then this has some important consequences: </vt:lpstr>
      <vt:lpstr>PowerPoint Presentation</vt:lpstr>
      <vt:lpstr>PowerPoint Presentation</vt:lpstr>
      <vt:lpstr>PowerPoint Presentation</vt:lpstr>
      <vt:lpstr>PowerPoint Presentation</vt:lpstr>
      <vt:lpstr>PowerPoint Presentation</vt:lpstr>
      <vt:lpstr>PowerPoint Presentation</vt:lpstr>
      <vt:lpstr>Applications of AI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Some definitions of AI</vt:lpstr>
      <vt:lpstr>Act Like Human</vt:lpstr>
      <vt:lpstr>THINK LIKE HUMANS</vt:lpstr>
      <vt:lpstr>ACTING RATIONALLY</vt:lpstr>
      <vt:lpstr>THINKING RATIONALLY: The “laws of thought” approach</vt:lpstr>
      <vt:lpstr>PowerPoint Presentation</vt:lpstr>
      <vt:lpstr>PowerPoint Presentation</vt:lpstr>
      <vt:lpstr>PowerPoint Presentation</vt:lpstr>
      <vt:lpstr>PowerPoint Presentation</vt:lpstr>
      <vt:lpstr>Rational Agents</vt:lpstr>
      <vt:lpstr>INTELLIGENT AGENT</vt:lpstr>
      <vt:lpstr>How to describe an Agents</vt:lpstr>
      <vt:lpstr>Example of Agent</vt:lpstr>
      <vt:lpstr>PowerPoint Presentation</vt:lpstr>
      <vt:lpstr>Example of Agent</vt:lpstr>
      <vt:lpstr>Some more examples</vt:lpstr>
      <vt:lpstr>Some More Examples</vt:lpstr>
      <vt:lpstr>Properties of Environment</vt:lpstr>
      <vt:lpstr>PowerPoint Presentation</vt:lpstr>
      <vt:lpstr>Four kinds of Agents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CS401- INTRO TO AI</dc:title>
  <dc:creator>NUCES</dc:creator>
  <cp:lastModifiedBy>kashif.zafar</cp:lastModifiedBy>
  <cp:revision>48</cp:revision>
  <dcterms:created xsi:type="dcterms:W3CDTF">2018-01-21T07:03:18Z</dcterms:created>
  <dcterms:modified xsi:type="dcterms:W3CDTF">2018-09-03T04:22:44Z</dcterms:modified>
</cp:coreProperties>
</file>