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5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ink/ink6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7.xml" ContentType="application/inkml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53"/>
  </p:notesMasterIdLst>
  <p:sldIdLst>
    <p:sldId id="632" r:id="rId5"/>
    <p:sldId id="460" r:id="rId6"/>
    <p:sldId id="549" r:id="rId7"/>
    <p:sldId id="521" r:id="rId8"/>
    <p:sldId id="608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524" r:id="rId19"/>
    <p:sldId id="576" r:id="rId20"/>
    <p:sldId id="552" r:id="rId21"/>
    <p:sldId id="609" r:id="rId22"/>
    <p:sldId id="560" r:id="rId23"/>
    <p:sldId id="578" r:id="rId24"/>
    <p:sldId id="610" r:id="rId25"/>
    <p:sldId id="595" r:id="rId26"/>
    <p:sldId id="565" r:id="rId27"/>
    <p:sldId id="606" r:id="rId28"/>
    <p:sldId id="582" r:id="rId29"/>
    <p:sldId id="611" r:id="rId30"/>
    <p:sldId id="570" r:id="rId31"/>
    <p:sldId id="584" r:id="rId32"/>
    <p:sldId id="573" r:id="rId33"/>
    <p:sldId id="612" r:id="rId34"/>
    <p:sldId id="614" r:id="rId35"/>
    <p:sldId id="615" r:id="rId36"/>
    <p:sldId id="616" r:id="rId37"/>
    <p:sldId id="617" r:id="rId38"/>
    <p:sldId id="618" r:id="rId39"/>
    <p:sldId id="619" r:id="rId40"/>
    <p:sldId id="620" r:id="rId41"/>
    <p:sldId id="621" r:id="rId42"/>
    <p:sldId id="622" r:id="rId43"/>
    <p:sldId id="623" r:id="rId44"/>
    <p:sldId id="624" r:id="rId45"/>
    <p:sldId id="625" r:id="rId46"/>
    <p:sldId id="626" r:id="rId47"/>
    <p:sldId id="627" r:id="rId48"/>
    <p:sldId id="628" r:id="rId49"/>
    <p:sldId id="629" r:id="rId50"/>
    <p:sldId id="630" r:id="rId51"/>
    <p:sldId id="631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39" autoAdjust="0"/>
  </p:normalViewPr>
  <p:slideViewPr>
    <p:cSldViewPr>
      <p:cViewPr varScale="1">
        <p:scale>
          <a:sx n="92" d="100"/>
          <a:sy n="92" d="100"/>
        </p:scale>
        <p:origin x="780" y="90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563776"/>
        <c:axId val="1754566496"/>
      </c:lineChart>
      <c:catAx>
        <c:axId val="1754563776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54566496"/>
        <c:crosses val="autoZero"/>
        <c:auto val="1"/>
        <c:lblAlgn val="ctr"/>
        <c:lblOffset val="100"/>
        <c:noMultiLvlLbl val="0"/>
      </c:catAx>
      <c:valAx>
        <c:axId val="175456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754563776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564320"/>
        <c:axId val="1754555616"/>
      </c:lineChart>
      <c:catAx>
        <c:axId val="175456432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54555616"/>
        <c:crosses val="autoZero"/>
        <c:auto val="1"/>
        <c:lblAlgn val="ctr"/>
        <c:lblOffset val="100"/>
        <c:noMultiLvlLbl val="0"/>
      </c:catAx>
      <c:valAx>
        <c:axId val="175455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75456432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09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72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5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28">7563 13095 1345,'-21'20'9000,"21"-20"-8711,-20 0 1024,20 0 513,20 0-673,1 0-481,-3 0-287,22 0 63,1 0-224,-2-20-192,1 20 0,19 0-96,-19 0-288,-20 20-257,19-20-416,-19 19-896,20-19-2307</inkml:trace>
  <inkml:trace contextRef="#ctx0" brushRef="#br0" timeOffset="1638.0936">9150 13134 6502,'-20'0'4292,"20"0"-2883,0 0 801,-20 0-224,20 0-1185,20 0-449,-20 0 32,20 0-95,20 0 31,-1 0-160,1 0-128,19 0-192,-18 0-705,-3 0-576,3 0-1986</inkml:trace>
  <inkml:trace contextRef="#ctx0" brushRef="#br0" timeOffset="3419.1955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88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38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4">18282 4510 14093,'0'-39'448,"0"39"481,0 0-512,0 0-161,20 19 577,-20 21-257,0 20-448,0 19-64,20-19 0,-20 19 32,20 1-160,-20-20 160,19-21-480,1 1-256,0 0-353,-20-20-769,20 0-2274,0-20-6084</inkml:trace>
  <inkml:trace contextRef="#ctx0" brushRef="#br0" timeOffset="50397.8826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61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06">19235 4729 14285,'0'-21'673,"0"21"448,0 0-96,20 0 256,-1 21-192,21-21-673,0 0-256,-1 0 33,2 0-225,-21 0 0,18 0-641,-38 0-64,21 0 33,-21-21-866,-21 21-1184,21-19-1026,-18-1-6180</inkml:trace>
  <inkml:trace contextRef="#ctx0" brushRef="#br0" timeOffset="51076.9212">19393 4510 11242,'0'40'1570,"0"-20"768,0 19-352,-20 1-737,20 19-480,-19-18-353,19 18-288,0-18-32,0 18-128,0-19-608,0-20-449,0-1-289,19 1-512,-19 0-1825</inkml:trace>
  <inkml:trace contextRef="#ctx0" brushRef="#br0" timeOffset="51398.9398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39">19871 5007 9192,'0'20'64,"0"-20"2210,0 0 641,-20 0-609,20 0-768,0-20-609,0 0-289,-21 1-159,21-1-65,0 0-320,0 0-192,21 0-192,-21 0 416,20 20-224,-2 0-32,2 0 32,1 0-449,-1 20-896,0-20-2691</inkml:trace>
  <inkml:trace contextRef="#ctx0" brushRef="#br0" timeOffset="51809.9632">20128 4888 15182,'0'20'2018,"0"-20"-1282,0 20 898,0-20-609,0 20-609,0 0-352,20-1-320,-20 1-737,0 0-704,20-20-1955</inkml:trace>
  <inkml:trace contextRef="#ctx0" brushRef="#br0" timeOffset="51940.9708">20148 4708 11370,'20'-19'-6438</inkml:trace>
  <inkml:trace contextRef="#ctx0" brushRef="#br0" timeOffset="52207.9861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.0099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09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3">21815 4411 17168,'0'20'-353,"20"0"321,-20 19 64,20 1 65,-20 20 351,20-1-192,-20 0-160,20 22-96,-20-21-384,21-21-641,-21 21-961,18-40-1858</inkml:trace>
  <inkml:trace contextRef="#ctx0" brushRef="#br0" timeOffset="55886.1965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26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248">22590 4968 864,'-20'19'8520,"20"-19"-6406,0-19 1218,-20 19-962,20-20-993,0 0-480,0 0-449,0 0-480,0-19 673,20 19-513,-20 20-672,0-21-129,20 21-288,-20 0-448,20 21-353,-20-21-832,19 20-3044</inkml:trace>
  <inkml:trace contextRef="#ctx0" brushRef="#br0" timeOffset="56528.2332">22709 4888 12812,'0'0'1281,"0"0"-1505,0 20 896,0-20-736,0 20 417,0 0-706,21 0-512,-21-1-800,18 1-129,-18-20-1217</inkml:trace>
  <inkml:trace contextRef="#ctx0" brushRef="#br0" timeOffset="56650.2402">22730 4749 14894,'0'-20'-353,"0"20"-1344,0 0-193</inkml:trace>
  <inkml:trace contextRef="#ctx0" brushRef="#br0" timeOffset="56832.2506">22829 4808 13196,'39'21'641,"1"-21"1633,-1-21-160,21 21-609,-21 0-640,1-19-577,-20 19-288,0-21-416,-1 21-1154,-19-19-2594</inkml:trace>
  <inkml:trace contextRef="#ctx0" brushRef="#br0" timeOffset="57018.2608">22987 4590 12716,'20'19'480,"0"2"1506,-20 18 64,0-19-961,19 20-513,-19 20-383,0-20-97,0 19-160,0-19-321,20 0-960,-20-1-705,20-19-641,-20 0-2978</inkml:trace>
  <inkml:trace contextRef="#ctx0" brushRef="#br0" timeOffset="57429.2847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36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09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19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0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04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2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06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319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429">21677 1788 10666,'20'0'2882,"-20"21"-3266,0-21 128,0 19 320,-20 0-32,20 2-32,-20-2-1281,20 2-1826,-20-1-3235</inkml:trace>
  <inkml:trace contextRef="#ctx0" brushRef="#br0" timeOffset="87040.9784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901">22709 1708 14765,'21'20'353,"-21"0"127,0-20 1282,-21 20-897,21 21-481,-20-22-288,0 0-448,0 2-737,0 19-1826</inkml:trace>
  <inkml:trace contextRef="#ctx0" brushRef="#br0" timeOffset="87784.021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494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53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87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24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41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72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43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59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279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809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027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71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89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78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87">12683 2483 17264,'20'0'705,"-20"0"480,21-19 736,17 19-992,-17 0-128,19 0-673,-20 0-352,19 0-1345,-19 0-642,-20 0-2177</inkml:trace>
  <inkml:trace contextRef="#ctx0" brushRef="#br0" timeOffset="30343.7354">12762 2563 13484,'41'20'160,"-21"-20"737,20 0-576,-21 0-706,21 0-2658</inkml:trace>
  <inkml:trace contextRef="#ctx0" brushRef="#br0" timeOffset="30704.7563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069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49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65">20942 2245 11562,'-20'0'0,"0"0"-160,1 0 224,-21 20 0,-1 1 385,3-21 640,-3 38-449,3-17-255,-3-2 352,1 2-65,1-2-512,-1 1-96,20 0-160,1-20-672,-1 20-1090,20-20-2530</inkml:trace>
  <inkml:trace contextRef="#ctx0" brushRef="#br0" timeOffset="50969.9153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05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13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73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96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5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411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19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641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933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39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59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84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015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73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191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225534.8993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225751.9123">8356 10750 10794,'0'40'4644,"0"-20"-4260,0 19 545,0-19 673,20 0-929,-20 0-609,19-20-481,1 20-832,-20-20-1730,20 0-8584</inkml:trace>
  <inkml:trace contextRef="#ctx0" brushRef="#br0" timeOffset="226169.9359">8713 10592 13292,'0'0'3011,"0"0"-2563,0 19 1026,0-19 191,0 0-768,20 0-384,20 0-193,-19 0-256,17-19-64,-18 19-865,1 0-608,-1 0-2179,-20 0-11786</inkml:trace>
  <inkml:trace contextRef="#ctx0" brushRef="#br0" timeOffset="226320.9449">8753 10691 16111,'0'20'192,"20"-1"705,1-19 864,-3 0-832,22 0-544,-19 0-385,-1 0-609,-2 0-928,3 0-2339</inkml:trace>
  <inkml:trace contextRef="#ctx0" brushRef="#br0" timeOffset="226926.9793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227157.9927">9885 10393 17168,'-40'19'544,"20"-19"-352,1 20 65,-1 0 736,0 20-257,-1 0-255,-17-1-417,18 1-32,20 19 32,-21-18-96,1-2-417,20-19-351,0 0-706,0-20-1761,0 0-8520</inkml:trace>
  <inkml:trace contextRef="#ctx0" brushRef="#br0" timeOffset="227649.0205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227865.0332">10321 10134 10473,'0'20'2915,"20"0"-2050,-20-1 737,0 2-385,0-1-673,0-1-224,0 1-127,0-20-161,0 20-64,0-20-641,20 20-1153,-20-20-3170</inkml:trace>
  <inkml:trace contextRef="#ctx0" brushRef="#br0" timeOffset="228031.0427">10321 10035 15726,'0'0'193,"0"0"31,0-20 128,0 20-576,0 0-1346,0 0-2241</inkml:trace>
  <inkml:trace contextRef="#ctx0" brushRef="#br0" timeOffset="228334.0597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231449.2382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232149.2782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232575.3023">9051 11863 17616,'-20'0'833,"20"0"-481,0 0 1987,0 0-610,0 0-768,20 0 64,20 0-448,-21 0-385,21 0-96,0-20-481,-21 20-928,1 20-1441,-20-20-1346,0 20-12268</inkml:trace>
  <inkml:trace contextRef="#ctx0" brushRef="#br0" timeOffset="232705.3097">9110 11961 17136,'-39'21'1922,"39"-1"-1538,0 0 1281,20-20 161,19 0-609,-19-20-992,20 20-386,-1-20-1056,1 20-1281,-1 0-2787</inkml:trace>
  <inkml:trace contextRef="#ctx0" brushRef="#br0" timeOffset="233195.3379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233419.3503">10221 11783 18577,'-18'20'352,"-2"-20"-31,-1 20 1376,1 0-928,0 0-449,2 19-127,-3 1-161,1 0-129,0 20 97,0-21-288,20 1-737,0-20-128,0 0-256,0-20-1058,0 0-3971</inkml:trace>
  <inkml:trace contextRef="#ctx0" brushRef="#br0" timeOffset="233758.3703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233967.3819">10638 11486 14637,'0'40'513,"0"-1"-257,0-19 1698,21 20-641,-1-1-832,-20-19-321,20 0-128,-20 0 64,20 0 0,-20 0 0,-20-20-64,20 0-288,-20 0-417,20 0-512,-20 0-1826,-1-20-3331</inkml:trace>
  <inkml:trace contextRef="#ctx0" brushRef="#br0" timeOffset="234104.3893">10620 11306 18321,'0'0'737,"0"0"-1410,18 0 833,-18 0-224,0 0-577,21 0-1601,-21 20-4772</inkml:trace>
  <inkml:trace contextRef="#ctx0" brushRef="#br0" timeOffset="234327.4028">10758 11227 12523,'40'20'577,"-20"0"672,19 0 865,-19 19-544,0 1-962,0 19-191,-1-19-161,1 21-224,0-22 32,-20 1-320,0 0-257,-20-1-31,0-19-674,1 20-1568,-1-20-4773</inkml:trace>
  <inkml:trace contextRef="#ctx0" brushRef="#br0" timeOffset="235207.4529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237336.5749">8932 12618 13805,'20'20'1697,"-20"-20"-1088,0 0 1184,0 0-768,0 0-896,0 0-866,0 0-192,0 19-544,0-19-2019,0 0-6469</inkml:trace>
  <inkml:trace contextRef="#ctx0" brushRef="#br0" timeOffset="237443.5809">8992 12796 13965,'0'21'-160,"0"-21"-3588</inkml:trace>
  <inkml:trace contextRef="#ctx0" brushRef="#br0" timeOffset="237574.5883">8992 12895 12716,'0'21'-97,"19"-21"-1888,-19 20-4357</inkml:trace>
  <inkml:trace contextRef="#ctx0" brushRef="#br0" timeOffset="237710.5963">9071 13035 16783,'-40'40'481,"40"-20"-866,0 0-127,-20-20-1025,20 0-4037</inkml:trace>
  <inkml:trace contextRef="#ctx0" brushRef="#br0" timeOffset="316002.0743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316262.0892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317091.136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317358.1516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05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43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87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49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092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5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77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21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31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01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7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87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81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058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54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091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922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213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942">7502 6200 1697,'0'-21'4933,"0"21"-3268,0 0 642,0 0-225,0 0-1282,0 21 161,0-2-96,0 1-545,20 20-224,-20 0-32,20-21-64,-20 2-256,21-1-801,-3-1-1345,-18-19-2595</inkml:trace>
  <inkml:trace contextRef="#ctx0" brushRef="#br1" timeOffset="38526.2028">7621 6179 14541,'0'40'513,"0"-20"-481,0 1 0,21-2 0,-1 21-192,-2-21-673,3 2-2498,-1-1-7494</inkml:trace>
  <inkml:trace contextRef="#ctx0" brushRef="#br1" timeOffset="39017.2308">7939 6260 12716,'0'0'192,"0"19"-160,0 1 0,0 19 256,-20 2 577,20 18-32,0-19-385,20-1-224,0 1-32,1 0 97,-3-19-33,23-2-32,-1 0-128,-1-19-32,1 0-96,-1 0-160,-19-19-448,0 19-1731,0-19-5412</inkml:trace>
  <inkml:trace contextRef="#ctx0" brushRef="#br1" timeOffset="39178.2406">8018 6557 17168,'0'0'320,"21"-20"-192,19 0 545,-22 20-289,23-19 33,-21-1-385,0 20-577,-1-20-2402,-19 20-4452</inkml:trace>
  <inkml:trace contextRef="#ctx0" brushRef="#br1" timeOffset="39319.2488">8039 6338 11723,'-21'0'4228,"21"0"-3972,0-19-64,21-1 0,-1 20 0,18-20 1,-17 1-418,19 19-1857,-1-21-4548</inkml:trace>
  <inkml:trace contextRef="#ctx0" brushRef="#br1" timeOffset="39659.2674">8415 6120 13292,'20'40'801,"-20"0"832,0-1-672,21 21-96,-21-21-192,0 2-321,20 18-224,-20-19-96,18-1-32,-18 1 96,20-20-352,1 0-352,-21-20-770,20 21-1408,-20-21-3044</inkml:trace>
  <inkml:trace contextRef="#ctx0" brushRef="#br1" timeOffset="40539.3188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48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7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15">9745 5822 17360,'0'0'961,"0"0"-801,0 20 993,0-1-224,0 2-705,0 18-160,0-19-480,0 0-1058,21 0-1504,-1-20-2660</inkml:trace>
  <inkml:trace contextRef="#ctx0" brushRef="#br1" timeOffset="41771.3892">9924 5842 15566,'0'0'1506,"0"0"-1218,-19 19 1025,19 2-480,0 18-673,0-19-256,0 20-1281,0-20-3716</inkml:trace>
  <inkml:trace contextRef="#ctx0" brushRef="#br1" timeOffset="48241.7592">2778 5365 2690,'0'19'224,"-20"-19"289,20 0-609,0 0 128,0 0 288,0 0 289,0 0-65,0 0-704,0 0-128,0 0-385,0 0-896,0 0-417</inkml:trace>
  <inkml:trace contextRef="#ctx0" brushRef="#br1" timeOffset="49633.8389">3532 4868 6950,'0'0'2530,"0"0"-223,0 0-610,0-19-223,20-1-33,20-1-448,-1 2-256,21-2-321,-1-18-32,2-1-223,-2 20-1,0 0-160,1-20-32,-1 21 0,-39 19-481,0 0-352,0-20-608,-20 20-673,-20 20-2114</inkml:trace>
  <inkml:trace contextRef="#ctx0" brushRef="#br1" timeOffset="49929.8559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12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35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02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15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045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48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12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5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69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37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98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233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623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0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52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51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9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38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33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036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63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93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09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55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01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74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83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58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64">4346 4928 14990,'20'0'768,"-20"0"-223,20 0 512,0 0-865,-1 0-160,21-20-96,-20 20-1057,0 0-1954,-1 0-6598</inkml:trace>
  <inkml:trace contextRef="#ctx0" brushRef="#br0" timeOffset="598.0339">4445 4987 160,'0'20'12780,"0"-20"-12908,20 0 704,0 0 225,0 0-321,-1 0-223,21 0-1058,-20-20-4068</inkml:trace>
  <inkml:trace contextRef="#ctx0" brushRef="#br0" timeOffset="1001.0569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5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03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58">7204 5226 12651,'21'20'3204,"-21"-20"-3237,0 20-223,0-1-160,0 2-33,0-1 321,0-1-1922,0-19-5989</inkml:trace>
  <inkml:trace contextRef="#ctx0" brushRef="#br0" timeOffset="4298.2456">8277 5067 11210,'19'-20'641,"-19"20"1409,0 0-417,0 20-95,0 0-577,0 0-577,0-1-352,0 2 0,0-2-96,0 22 32,0-41-705,0 19-736,0-19-1250,0 0-2530</inkml:trace>
  <inkml:trace contextRef="#ctx0" brushRef="#br0" timeOffset="4572.2615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42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07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11">16634 4948 15630,'0'0'641,"20"0"-577,-20 0 833,20 0-641,0 0-192,0 0-256,-1 0-1442,1 0-3330</inkml:trace>
  <inkml:trace contextRef="#ctx0" brushRef="#br0" timeOffset="6617.3782">16714 4987 10954,'-20'20'544,"20"-20"-800,0 0 993,20 20 224,-1-20-737,21 0-224,0 0-961,-21 0-2851</inkml:trace>
  <inkml:trace contextRef="#ctx0" brushRef="#br0" timeOffset="6993.3999">17170 4729 6566,'0'0'6662,"0"0"-5861,20-21 1441,0 21-705,0 0-640,19 0-96,2-19-545,-21 19-224,-2 0-352,2 0-289,-20 0-1184,0 0-3973</inkml:trace>
  <inkml:trace contextRef="#ctx0" brushRef="#br0" timeOffset="7310.4178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37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03">19175 4768 10634,'0'0'3235,"0"0"-2723,0 0 1,-19 0 31,19 21-63,-20-2 287,20 22-255,-40-22-257,19 41 128,-17-20 97,17 19-321,-19-19-160,22 0-192,-3 0-353,21-21-800,0 1-1378,0-20-4708</inkml:trace>
  <inkml:trace contextRef="#ctx0" brushRef="#br0" timeOffset="9769.5584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94">19989 5107 17520,'40'0'352,"-40"0"-352,0 19 737,0 2-320,-20-2-353,0 1 96,1 20-160,-21-20-1025,19 0-1057,-17-1-4452</inkml:trace>
  <inkml:trace contextRef="#ctx0" brushRef="#br0" timeOffset="10627.6077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82">20883 5126 9769,'59'0'6662,"-39"0"-6566,-20 21 0,0-21 641,0 19-289,0 1-191,-20 1-129,0 18-256,0-19-225,1-20-255,-1 19-1923,0 2-10953</inkml:trace>
  <inkml:trace contextRef="#ctx0" brushRef="#br0" timeOffset="11593.663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43">22351 4987 17296,'0'40'128,"0"-20"-256,-20 0 352,1 20-160,-1-21-352,20 2-1410,-20-2-7334</inkml:trace>
  <inkml:trace contextRef="#ctx0" brushRef="#br0" timeOffset="12741.7288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95">23325 5087 19442,'0'0'-128,"0"20"64,0-20 864,-20 19-511,0 2-289,-1 18-321,1 1-1504,2-20-4261</inkml:trace>
  <inkml:trace contextRef="#ctx0" brushRef="#br0" timeOffset="13411.7668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95">24019 4808 17360,'21'0'-577,"-21"0"417,-21 21 609,21-1-65,-20-1-224,0 21-160,0 0 192,-19-1-64,19-19-31,0 20-97,0-20-321,1 20-704,-1-21-1249,20-19-2210</inkml:trace>
  <inkml:trace contextRef="#ctx0" brushRef="#br0" timeOffset="14089.8055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97">23841 5107 2882,'19'0'5862,"-19"0"-4517,0 0 1378,0 0-193,0 0-1281,0 0-224,0 19-256,-19 2-513,19-2-224,0 1-352,-20 1-1506,20-2-9833</inkml:trace>
  <inkml:trace contextRef="#ctx0" brushRef="#br0" timeOffset="30600.7501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22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95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29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088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68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228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62">14252 10074 8616,'-40'0'5541,"20"0"-4965,20 0 33,0 0 544,0 20-64,20 1-544,20-2-193,-1 1-160,-19 0-96,21-1-32,-3 2-32,3-1-512,-21-20-385,0 19-384,0-19-769,-1 0-2178</inkml:trace>
  <inkml:trace contextRef="#ctx0" brushRef="#br0" timeOffset="44884.5669">14491 10035 7751,'-20'39'5157,"0"-19"-4773,0 1 705,-1-2 256,1 21-448,2-21-448,-2 2-289,-1-1-128,21-1-128,-20 1-801,20-20-2658,20 20-8873</inkml:trace>
  <inkml:trace contextRef="#ctx0" brushRef="#br0" timeOffset="45238.5875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909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55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32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42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266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63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62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23">21280 6478 13164,'0'0'1313,"0"0"-96,0 0 65,20 0 159,19 20-128,1-1-320,-1 21-416,21 0-161,-1 0-224,2 0-96,-2 0-64,0-1-192,1 21-160,-21-40-385,1 19-96,-20-19-191,0 0-866,1-20-2626</inkml:trace>
  <inkml:trace contextRef="#ctx0" brushRef="#br0" timeOffset="55503.1745">21776 6557 17104,'0'0'320,"0"0"-416,-20 0 993,20 20-353,-20 21-127,0-22-161,-19 21-192,19 0 0,-21-1-32,3 1-96,17-20-416,1 19-545,20-19-1057,0 0-2275</inkml:trace>
  <inkml:trace contextRef="#ctx0" brushRef="#br0" timeOffset="55972.2009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12788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7643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4336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908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480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052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CB810-242E-4D96-ACEB-5CEF7E985F08}" type="slidenum">
              <a:rPr lang="fr-BE" altLang="en-US" smtClean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</a:rPr>
              <a:pPr>
                <a:spcBef>
                  <a:spcPct val="0"/>
                </a:spcBef>
              </a:pPr>
              <a:t>1</a:t>
            </a:fld>
            <a:endParaRPr lang="fr-BE" altLang="en-US" smtClean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818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7055E-5952-415D-A511-E0CB66182970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7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64F1E6-7FDB-435A-A2CF-02D9C72D9B68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9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3BEC97-EAEF-4E19-8764-4C1D5B81CA20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2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243EB-2C33-466B-83CE-B41F97B3657D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3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9FD11B-B6DE-46CC-AA16-2F5EA4602BCB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</a:rPr>
              <a:t>Define D(C, C)=0, the distance between two exactly same clusters is ZERO!</a:t>
            </a:r>
          </a:p>
        </p:txBody>
      </p:sp>
    </p:spTree>
    <p:extLst>
      <p:ext uri="{BB962C8B-B14F-4D97-AF65-F5344CB8AC3E}">
        <p14:creationId xmlns:p14="http://schemas.microsoft.com/office/powerpoint/2010/main" val="727320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A8AE36-66BE-41E3-9832-65F9CCA985DE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</a:rPr>
              <a:t>For distance matrix, single feature regardless of p: (|x-y|^p)^(1/p)=|x-y|, x, y scalar!</a:t>
            </a:r>
          </a:p>
        </p:txBody>
      </p:sp>
    </p:spTree>
    <p:extLst>
      <p:ext uri="{BB962C8B-B14F-4D97-AF65-F5344CB8AC3E}">
        <p14:creationId xmlns:p14="http://schemas.microsoft.com/office/powerpoint/2010/main" val="229873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37B8-1BC2-4437-AD33-309A18EC6C9C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53073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52712-0DC2-4884-B063-02F2BAF1A996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8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anose="020B0604020202020204" pitchFamily="34" charset="0"/>
              </a:rPr>
              <a:t>Emphasize the difference between individual cluster lifetime and K-cluster lifetime!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BCFD4F-EC63-49FC-8AAA-B22067A17659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9442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1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6.png"/><Relationship Id="rId3" Type="http://schemas.openxmlformats.org/officeDocument/2006/relationships/tags" Target="../tags/tag15.xml"/><Relationship Id="rId21" Type="http://schemas.openxmlformats.org/officeDocument/2006/relationships/image" Target="../media/image29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7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1.png"/><Relationship Id="rId3" Type="http://schemas.openxmlformats.org/officeDocument/2006/relationships/tags" Target="../tags/tag26.xml"/><Relationship Id="rId21" Type="http://schemas.openxmlformats.org/officeDocument/2006/relationships/image" Target="../media/image34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0.png"/><Relationship Id="rId2" Type="http://schemas.openxmlformats.org/officeDocument/2006/relationships/tags" Target="../tags/tag25.xml"/><Relationship Id="rId16" Type="http://schemas.openxmlformats.org/officeDocument/2006/relationships/image" Target="../media/image25.png"/><Relationship Id="rId20" Type="http://schemas.openxmlformats.org/officeDocument/2006/relationships/image" Target="../media/image3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24.png"/><Relationship Id="rId23" Type="http://schemas.openxmlformats.org/officeDocument/2006/relationships/image" Target="../media/image36.png"/><Relationship Id="rId10" Type="http://schemas.openxmlformats.org/officeDocument/2006/relationships/tags" Target="../tags/tag33.xml"/><Relationship Id="rId19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3.png"/><Relationship Id="rId2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emf"/><Relationship Id="rId4" Type="http://schemas.openxmlformats.org/officeDocument/2006/relationships/tags" Target="../tags/tag5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37.png"/><Relationship Id="rId3" Type="http://schemas.openxmlformats.org/officeDocument/2006/relationships/tags" Target="../tags/tag37.xml"/><Relationship Id="rId21" Type="http://schemas.openxmlformats.org/officeDocument/2006/relationships/image" Target="../media/image28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36.xml"/><Relationship Id="rId16" Type="http://schemas.openxmlformats.org/officeDocument/2006/relationships/image" Target="../media/image24.png"/><Relationship Id="rId20" Type="http://schemas.openxmlformats.org/officeDocument/2006/relationships/image" Target="../media/image3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23.png"/><Relationship Id="rId10" Type="http://schemas.openxmlformats.org/officeDocument/2006/relationships/tags" Target="../tags/tag44.xml"/><Relationship Id="rId19" Type="http://schemas.openxmlformats.org/officeDocument/2006/relationships/image" Target="../media/image27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2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37.png"/><Relationship Id="rId3" Type="http://schemas.openxmlformats.org/officeDocument/2006/relationships/tags" Target="../tags/tag48.xml"/><Relationship Id="rId21" Type="http://schemas.openxmlformats.org/officeDocument/2006/relationships/image" Target="../media/image28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47.xml"/><Relationship Id="rId16" Type="http://schemas.openxmlformats.org/officeDocument/2006/relationships/image" Target="../media/image24.png"/><Relationship Id="rId20" Type="http://schemas.openxmlformats.org/officeDocument/2006/relationships/image" Target="../media/image3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23.png"/><Relationship Id="rId10" Type="http://schemas.openxmlformats.org/officeDocument/2006/relationships/tags" Target="../tags/tag55.xml"/><Relationship Id="rId19" Type="http://schemas.openxmlformats.org/officeDocument/2006/relationships/image" Target="../media/image27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2.png"/><Relationship Id="rId2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59.xml"/><Relationship Id="rId7" Type="http://schemas.openxmlformats.org/officeDocument/2006/relationships/image" Target="../media/image3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3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5.xml"/><Relationship Id="rId4" Type="http://schemas.openxmlformats.org/officeDocument/2006/relationships/tags" Target="../tags/tag60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4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7.xml"/><Relationship Id="rId4" Type="http://schemas.openxmlformats.org/officeDocument/2006/relationships/tags" Target="../tags/tag67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0.pn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3.png"/><Relationship Id="rId11" Type="http://schemas.openxmlformats.org/officeDocument/2006/relationships/image" Target="../media/image59.png"/><Relationship Id="rId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8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5.jpe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1.png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4.jpeg"/><Relationship Id="rId5" Type="http://schemas.openxmlformats.org/officeDocument/2006/relationships/image" Target="../media/image81.png"/><Relationship Id="rId4" Type="http://schemas.openxmlformats.org/officeDocument/2006/relationships/image" Target="../media/image8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1827610" y="746522"/>
            <a:ext cx="5486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0479" bIns="0" anchor="ctr"/>
          <a:lstStyle>
            <a:lvl1pPr marL="39688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3300">
              <a:solidFill>
                <a:srgbClr val="FF3300"/>
              </a:solidFill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5160" y="578644"/>
            <a:ext cx="6611540" cy="946547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Artificial Intelligence – CS 401</a:t>
            </a:r>
            <a:endParaRPr lang="fr-BE" sz="2400" dirty="0">
              <a:solidFill>
                <a:schemeClr val="accent5"/>
              </a:solidFill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body" sz="half" idx="2"/>
          </p:nvPr>
        </p:nvSpPr>
        <p:spPr>
          <a:xfrm>
            <a:off x="2588419" y="3496866"/>
            <a:ext cx="3756422" cy="800100"/>
          </a:xfrm>
        </p:spPr>
        <p:txBody>
          <a:bodyPr vert="horz" lIns="0" tIns="0" rIns="30479" bIns="0" rtlCol="0">
            <a:normAutofit lnSpcReduction="10000"/>
          </a:bodyPr>
          <a:lstStyle/>
          <a:p>
            <a:pPr marL="286941" indent="-257175" algn="ctr">
              <a:spcBef>
                <a:spcPts val="413"/>
              </a:spcBef>
            </a:pPr>
            <a:endParaRPr lang="en-US" altLang="en-US" sz="180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marL="286941" indent="-257175" algn="ctr">
              <a:spcBef>
                <a:spcPts val="413"/>
              </a:spcBef>
            </a:pPr>
            <a:endParaRPr lang="en-US" altLang="en-US" sz="180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marL="286941" indent="-257175" algn="ctr">
              <a:spcBef>
                <a:spcPts val="413"/>
              </a:spcBef>
            </a:pPr>
            <a:r>
              <a:rPr lang="en-US" altLang="en-US" sz="1200" dirty="0" smtClean="0">
                <a:solidFill>
                  <a:srgbClr val="3333CC"/>
                </a:solidFill>
                <a:cs typeface="Arial" panose="020B0604020202020204" pitchFamily="34" charset="0"/>
              </a:rPr>
              <a:t>November 12, 2018</a:t>
            </a:r>
            <a:endParaRPr lang="en-US" altLang="en-US" sz="1200" dirty="0">
              <a:solidFill>
                <a:srgbClr val="3333CC"/>
              </a:solidFill>
              <a:cs typeface="Arial" panose="020B0604020202020204" pitchFamily="34" charset="0"/>
            </a:endParaRPr>
          </a:p>
        </p:txBody>
      </p:sp>
      <p:sp>
        <p:nvSpPr>
          <p:cNvPr id="8197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1846660" y="4367213"/>
            <a:ext cx="5239940" cy="6738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557213" indent="-214313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8572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2001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15430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r>
              <a:rPr lang="sv-SE" altLang="en-US" sz="1500">
                <a:solidFill>
                  <a:schemeClr val="tx2"/>
                </a:solidFill>
              </a:rPr>
              <a:t>National University of Computer and Emerging Sciences, Lahore</a:t>
            </a:r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557213" indent="-214313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8572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2001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15430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fld id="{D5F73BA6-A7A1-4BCA-B2F4-64239A8C12D1}" type="slidenum">
              <a:rPr lang="en-US" altLang="en-US" sz="2100">
                <a:solidFill>
                  <a:srgbClr val="FFFFFF"/>
                </a:solidFill>
              </a:rPr>
              <a:pPr/>
              <a:t>1</a:t>
            </a:fld>
            <a:endParaRPr lang="en-US" altLang="en-US" sz="2100">
              <a:solidFill>
                <a:srgbClr val="FFFFFF"/>
              </a:solidFill>
            </a:endParaRPr>
          </a:p>
        </p:txBody>
      </p:sp>
      <p:sp>
        <p:nvSpPr>
          <p:cNvPr id="8199" name="AutoShape 8" descr="Image result for mobile applications"/>
          <p:cNvSpPr>
            <a:spLocks noChangeAspect="1" noChangeArrowheads="1"/>
          </p:cNvSpPr>
          <p:nvPr/>
        </p:nvSpPr>
        <p:spPr bwMode="auto">
          <a:xfrm>
            <a:off x="1275160" y="-136922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0" name="AutoShape 10" descr="Image result for mobile applications"/>
          <p:cNvSpPr>
            <a:spLocks noChangeAspect="1" noChangeArrowheads="1"/>
          </p:cNvSpPr>
          <p:nvPr/>
        </p:nvSpPr>
        <p:spPr bwMode="auto">
          <a:xfrm>
            <a:off x="1389460" y="-22622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1" name="AutoShape 12" descr="Image result for mobile applications"/>
          <p:cNvSpPr>
            <a:spLocks noChangeAspect="1" noChangeArrowheads="1"/>
          </p:cNvSpPr>
          <p:nvPr/>
        </p:nvSpPr>
        <p:spPr bwMode="auto">
          <a:xfrm>
            <a:off x="1503760" y="9167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2" name="AutoShape 14" descr="data:image/jpeg;base64,/9j/4AAQSkZJRgABAQAAAQABAAD/2wCEAAkGBxQTEhUUExQVFRQXGBoWGBgYFxwcHhsdGBcXHRgbHB0YHiggHBwlHRgeITEiJSkrLi4uGB8zODMsNygtLi0BCgoKDg0OGxAQGywlICQvLCwvLCwsLC8sLCwsLywsLCwsLCwsLCwsLCwsLCwsLCwsLCwsLCwsLCwsLCwsLCwsLP/AABEIAJEBXAMBEQACEQEDEQH/xAAcAAEAAgMBAQEAAAAAAAAAAAAABQYDBAcCAQj/xABEEAACAQIEAwUFBQYDBwUBAAABAgMAEQQFEiEGMUETIlFhcQcygZGhFEJSscEjM2Jy0fCCsuEVNFNjc8LxJTVDksMk/8QAGwEBAAMBAQEBAAAAAAAAAAAAAAIDBAEFBgf/xAA3EQACAQIFAQYGAgEBCQAAAAAAAQIDEQQSITFBUQUTYXGB8CIykaGx0cHhI0IUFTM0UnKSovH/2gAMAwEAAhEDEQA/AO40AoBQCgFAKAUAoBQCgFAKAUAoBQCgFAKAwY9mEblPeCkj1tUo2zK5XVclBuO9jmEGIYSqJJ5mXUAwMsnI9dmHrzFem4LLol9EfKRxMo1UpybV+r/fqbs2Owm4IxAO4vqe4+eIPL0NVqlU8PfoaJY7DbNT++n/ALk5wHjtpIGYsyHULkna9mAv0B3/AMVU4mFrSXJu7JxLlmoyeq9v7/ktbuACTsBWKc4wi5Sdkj2km3ZETPPr3LMF52Xw5C/qdq+er4lYj4nOUY76XWmyv/3PRb3eyauzVGOXSyuYcHhyWGk2PMnwqODwcm007S3b6e/v5EqlTTXYjc+9n0GKxRxEjuoZVDolhqK7Aljcju2G3hzr350FKV2W4ftSrQpd3FLwb4Ga4nCZTGogw69o+yheZA6vIbtb5n621YbDKTstDzcb2hUlrUbk+nH6RXMTmsmIiEuKYFGLHswWVFVTpuFRg0jarXLG2493nXowpqE8sN+um/rt6a+Z5VSq5wzT26a7em+vXTyMuW5guCk7VVYRGyyKTc6SdnA59QRfc6tvvaezg68cr34/Xv8AV64z/wBnlnXy8rw6++vnaw8TTDWjGRzC6XUI2zfpaxBvvzr43tSnLvkpyko22XVHrupFK58wv2JEDswa4vZjc+mlflvXaOEwNOCnLXz/AEg6sbXuaeHzPs8b0VS+iwtYK1gvu7eB+FRp/wCLFtpWV7ej229Cl17Tsy9V7poFAKAUAoBQCgFAKAUAoBQCgFAKAUAoBQCgFAKAUAoBQCgFAKAUAoBQCgOU8VImGxPeAZb30kkal2IG2/I2+FenTqXp7nyOPoKlib5brp1XvT0IGfN42kLkLYtq0d63O9r87VNTSja5hnGU6rqZd3e3HkTHDWddpmEZiUAu2kot7BNNm5+CjV6iqajj3WVs9HBurLGKpGKV+F0t7fmXfi3M2iKqVbQfvDkW8Phzt1+FfJdrurK0No/l9PT7+h9pQyrXk0cFjZZWUGKQryB0mw9Ta3xrJTp16ko503bRaaL31ZY5RS0LZg8PoW3U8z/fSvoqFFUo255Mk5ZmZ6uIkJxbkYxUJAt2qXaM+fVT5Ny+R6VZSnklcprUu8jbk5Xhs17Jikv7Ox2fRcoRcFbXuNyQbb95h1BX2FHvI5o+q9+/58ZVO7lllp0dtvf766bK2mjfD4NTO723UN3F1aj2jyqv3tVrWB1G+43jfJJTq6W+/GiRZlU4OnS1vz051b9S1Yzh+aDLFRi00sTa9KAsQGNiibXIF7+O3oK8HtRLEvNFcm+NCUKChe7XuxAJgsW+hZgIF30CV+9Ym7aY1u3PncCvPjg6kkk+CCw9Wehasr4HjsryTPJyYae4viPE/IitEMFGO7LI4NJ/Ey41sNYoBQCgFAKAUAoBQCgFAKAUAoBQCgFAKAUAoBQCgFAKAj8Rm6IxUhiRtsB+pqSiyxUm1c134hQfdf6f1plJdy+pv5bjVmjWRQQGvz57Ej9KiyqSs7GzQ4U/Dys6j9pIWP8AGT6i1/De/Kvk+7qzgrTk5t2+Z9Xpa91ZfFfa2huzRT2VvL35Gw8DAX1kjlcMT86qxGGr0o5nO61V020vPoShOL4J3Kv3Y9T+dfS4BWoJGOr8x4x2T4eZg0sMUjAWBdFY28NxyrapNbGeVKEneST9DWTLcEjaVhw6tysI05/AVRLG0lNU3NZulyccKkrqCt5ElDhkX3UVfRQPyq+4SS2Krxj7Q8LgDoN5p/8AhRkXXw1k7L6bnflapRg5HHJI3+B+JRj8MJtHZuGZHj1atJB271he6lTy6kdK5KOV2Op3M+bZ6I7rGA78v4V9T1PkPpXEiyNNsgziZ2G8z6r76e6tvK1rfX1qSiWxp6m3l2GkZgQWYgg3ZiQPnUnZE5ZYrUZ3wNBicQJnZgvN41sNbDYEtzUW52sTYG43vKniZ01aJ5dTC06kryLDgMBHCgjiRY0HRRb1J8SfE7mqpScnds0RioqyRFY/OWMjxRjSUsCx57i/dHL4n5USuXU4KW5p4XBLqJa5JBZje7Gw2uTufLwqe2xdpFfCTWTTApp/D+R5frUJLUpqxs7khUSoUAoBQCgFAKAUAoBQCgFAKAUAoBQCgFAKAUAoBQCgFAV7HgGZ1uAdrX6mwsPK9WLY0xdoJkPn05WNo0Pe6sPxeXkOVWUUnNZtinEylGjKadnbQiMuMiRLqxEigkWVZggUMb35Ekkam+HXpulGF7Rivpc8WM6jSlOb18bELxXjMVDE7pi8RawKntmuO8t1Ok2JF9+m/wAKshGnJfKvoVuVSM18Ta8zcyDOO/cm9mYWv5kV+fyaw+JzWvZvwPp7OUbFqXGJp0ob3N7npblWbEVMNToulRbd3e74ttbrfXfX7E4qbleR8zviN8Jl8k0IRpQ4Ch7le9IisTpIOwY9RuK+gwFWCjTpN6yvb0V2Za8WryKZgONc3xbCNBhxsSSI3AAHVj2hIHT1IrfiMLCpGzlJLwaV/W1yiFWSeiXqasHE2YCVY3ESEOFa0ZuveAP3yLisVPsHCJprN9f6JTxlWzvb6f2dB47x2I/2Y02Gco4CtIVHe0cpNJ+6Re+rmADaxsa20JwqO66teqdvyiM7qJxXIo0SUSOQQdYJYahdlYXYfeF2uR13rVJaFSepdPZ7mX2fGfZ2dGixSWVk93UCwQi9rbh0t42qE1dX6EouzOjRZFJ1KD0v/QVTc05zciyf8TXHOwFvreu5gqjWxJxxhRYCwqJBtvcq+L41j1ukKCXQdLOXCpq6gEBmNup0286jmvsZnXTbUdbeP/38FWx/tFxRYrGkCDxBMnyNwPp/Sq3UZ5WI7UqQdkl+SyY6Q3w+JKlTKgSQEWsxFxz/ALstXwdz3cNUcoqTVro2ftI0EabMRa9+YuDy8dqstqbMrvfg38mwjqdR2BFrHmfh0qMmiqrNNWRL1AoFAKAUAoBQCgFAKAUAoBQCgFAKAUAoBQCgFAKAUAoBQEXjsn7Ry2si9treAt41JSsWxq5VaxC8Q8P6cNO/aG6RO3u/hQnx8quoS/yx80U4qrehNeD/AAUfA4wTwBVdRIoRSvZRMe6QqsNZBYWLEnpf5+nUXdzu1pry/wCDw6X+WmknqrcJ7efqQfHGaIw7NGDWDlioUC7sG09wkNa3ME8/G9Toxai2/D7eYqtOpFR4v9/I7nlMSNDE2le9GjXsN7qDevBlFX2PdT0NwRL+EfIVHLHoduyqe1KMf7OlbqhjPwMsYP8AflUe4Uq1OfMW/umrfh+hyUrQa6nKuFsW7O8aLFKHXS0UkgTWNQICsSO8Dvty8K2ztuURPeJxMSYspA+uISKEa4YEErex6gEkA9bXqcL6XIzSs7HYeHlLxMjreNlA3GxutmHmCK8DA95GvXi08ueTT8bu9jdKzpw62X4OCcTZa2DxE0DE2jbYnqpF0a/mpF/O/hXvRd1cxNWdiw5XlNjh8XmJMEaBewhjXTLL2bFwwXYRpc+9sT5XBKEJTuoHJ1Iws5l4n46xEovhoI40N9MmIcb2veyAqNgDuGIFjfkamsLGLtOWvRIqeKlJXgvVsrOY53mCuJXmk1RsJAgIVGCndbR2DLa43v1rXDD0HGyXqY54mspLN9Cy+0riSRcJA2H2hxI70gNmsVDKg8CwJ3590ivDrJweV+RsxlaSppw55KNlhx7KFghlC9CsR22AFmIsOV+m+/Wq03sjz4PE5bRT+hduCOC3DCbFpYqbrGSCS34msT8vHny3lGHLLMH2dJVHVrei/llt4qxOHTDk4qVYoyRZiQDe9wFHMnyAJ51cr8HtXsbGVYaLQskbCQMAVkuCCCNiCNrHxFdbZOVRyRIVEgKAUAoBQCgFAKAUAoBQCgFAKAUAoBQCgFAKAUAoBQCgFAVv2gTSJg2aJ2jYMveU6TYmxFxuKjLYxdoVJU6DlHw/JQswy3FISPt0zKFkLntJdjHpDJYtvdnVQeuqoWa5PPqKtF/O3o778cW8bpLzI/gvDf8AqEEcoEiP2isjjUNo2IuG6ggVONaqpL4n9WRwVTPVUZfRo6SuSQ6riCAHmP2MW3xKbVe6knu39T2VBLZL6El2kg21n5L/AEqsldmbIcS8kIaSxa7A2FuTG30oycXdHvOcrjxMLwSgmNxY2NjsQRY+oFE7O4auUIezCBXOjtxY91u0t6G9r/KvJniO0+9cIxi1fRtaW+v8FypUMt3c3sH7K8IhVi8xZSDsy22Nx929erSqVVH/ACNN+CsvyyiUIPYuL4iOFQt9lAAUbmwFh/5Ndd27jSKsRcUGFxEwlkgjM6gKrOoY2BJGkkbEXPnvXbtKwVmyN9pmUiXDia3ehNz/ACNYN8iFPoDWnB1Ms8vUy4ynmhm6fgpcuJHZoVZEARWUhdbfswxsA11BCtfmpujeG2uEfiaeuvktbeu/nujLUfwpp20utLvS/XTby2Z7zKYnDvIRJZQjq0hts7gaVU9Fu45nbTzAFrKVlUUdOdvD2vuU1k3ScteHr4v+Nft4Fk9kmaiTDvh23aBrpf8AA9yPkdQ9CKy9oUss8y5/Js7Pq56eV8FwzTOIMOAZ5Uj1bLqYAnxsOZrzz1KdGdR2gm/Ip/HntD+y6IsKiyyyxiVXJ/Zqj3CtYG7k25bC29+lWQhcqqNwbi90c2ZftYaXFzh8VqIBlkKqqEKe6oUrzBGlQvO5ubVb8r0Kr3WpNcOcVS5ZIsUlpMO4D6UNxpfcSRk+O+xtffkd65KKlqgnlOzYLFpLGksZ1I6hlPiCLg771nasXGegFAKAUAoBQCgFAKAUAoBQHy9AeWkANibE3Pytf865dHUmz4Zl8RTMjuV9DycUv9iuZ0d7uRjbGDoKi5nVTMT44+QqLqE1SNds0I8DUO+aLO4TJOCYOoZeRrRGSkrozSi4uzMldIigFAKArftEjJwE2kFiNBsBc7SJfYeV6jPYx4+Dnh5JeH5OdYHiaSMJ23asQ6k6ha0ag7C/3ixDXP4E3qtSPKp4qpTS7xN6r6L+b6+iPWRY4TZrhWj1tpsrMw7zaYipd7E2v6npvXE7yRbh6iqYlSjfZK73dluzpSzWJvyOx+f+laT17nqSYWWxO22/re/1oLlJbiTFRTPFGR2YO3cB3JN968ztDEVqLThtboTh4krHxFiiN2F/5RXjPtfFJ20+n9lmhh4M4nxU2YSQTEvH2bMDpXuFXsCSqjZhfY33tX0WFqupSUpb/wBJl0clTDd4kk1Jx51S82X+UbVoMzIefC6Dq94X/u9SIbGjOqkbn0sN/j0+tDlzZy/MO0vBMNYcFL+IINw3wvv/AOaLR3R291ZlAynhfMoZnjjjVolcgPI2kEAnSylDrFwb2G25uK9SrWw84qUnr4f3oefSoV6cnFLTx93LFH7PmkULPMqICWMcCnckk7ySklrFjYaQN+VZ1jMrvFXfV/pF8sJnjlk7Lov2yv4/ieHAdphsuiIfUVknluTqQlSFB52N+dlBvsb1TUqzrO82fQ9m9iQUcz0T4W782VeeIOwkxWIbtpQGuUMllO6GQ6gVBBuFUNYEGwvakYeB9BSi4JqjTulpva75to722u2tSz5ZwyuPwrREiPHYNiiSdGQksivb3kvqAIvYWIuCQeSllemzPn+2aEe8VaG01f15X78Sg4qOaCYxSKY50Ybdb37pHQg7EEXB86sTTR4exf8Ah72fYjFsJ8e7qth3T+9Ybkarjujf712ttYWFVuajpEmot6s6zhoFjRUQWVVCqPAKLAfIVQWmSgFAKAUAoBQCgFAKAUAoBQGv9pFdsDQx0t3X0P5iqKu6NFHZnyoFhjdmHSuNs6kma82NsLG6nxqDmTVMgsbO55k1nbbNKSWx8wGPPuv866pHHHlEvkeO7OQo3utuPDyP6GrqNTK7PYor088brdFrrcecKAUByLMzjHmxDjFyIscrpbtnUAByB3U2sBbfzFePOVaUpNSsk3yfZ0Y4SNKnF0k3KKfyp8dWRuaY3Hwxa/tcpDKzKRKWuFtc2PqOYpGrWjKN5aMSw+CqRnlp2cfBr+jr3DeKMuEw0rG7PDE7HxLIpJ+Zr1ou6TPkKscs5R6NnPfaBmGK+3CGGaZbqmhI3KbtcfdI69Sdq0wgnHMz6TsvC4eWEdWpFaN3bV9vfBDy51jFVjHi45igu6qgJAHNgXjGtR1IJPXlvTu35CXZeGk1mpON9m39tJOz6J+W+hM8G8QyywYyScdqYBGUCgJfVr526XAuegBqDi1KzPOxPZdOFeFJO2Z7v0PXDmIYSySPdhpLPa23eG9rjbe23jXjUMTPvZSnqrfS3vzPBVS0muETuc5sHhXs9WktYki3ui9vrf4VHH11VopR2b/B2VXS6NThPPsLAJ+2kjjlaQnf3mQAaeXMai9vU1swKboJpbdPJFNHERSkpu3xN/Wx4zP2hMWth0TT4vvf4KRaqa1bGJ3hSaXim39tvuXrEUP+tfVF3wc6zRpIvJ1DW9RyPn0rfTmpxUlyWNEZjMvJe0Y9b8l+P6VZchlNTO2+wYZ8QoEko0qNVwvedQbAf3tUJyaRXWqdzTcyrp7SsUoBkwiWYXU3dLjxBYG48xVed9DF/vGUUnKO/vob2G9qCn38K6/yyBvzC13vPAf71gleSZX/AGk5cNaYhAQs6CSxHUgagbdbFT6k1qozSPtew8VmVn75X6IbE9j2UWJSQdujRK0bEWtHGqggW3F47npZ6lneq4PSg6veToSXwNSaa8W3v6/VF34NwuIOKlx8ijD4Z0NxIbEqAuk2sLAab6mtsbC43qptWseNjqtGGGjh080o8rbm/wCf58D3i+MYZMSJYcIswiFvtLCzBWax0d0kKeQJIuTyq6FBtau1z5Ov2jGEvhV7bvoX9GBAI3B3HxrMekmmro9UOigFAKAUAoBQCgFAKAUAoBQEF2ldOmnmGK0tGf5h9BWevpZmnDa3R7XHjqapzl/dmGbOEtYNvXHVR1UWRuNxhNVynctjGxqYfFh+6fhUCVjUzBiki+DC4+Frj6j50sdN/D4sWAPL8j4il7HGi2cO5jrBjY3ZeR8V/wBK20Kl1lZgxNLK8y5JmtBlFAcezrEth8XigYHYNKXVrWC6gddgyMrBlcr6E9Tt5s1lnLTk+0w8YV8NStNJqNmutttmmrNX+nrAcQ53HNHZQVfv6yWWxuioLBQALKgWwAGw251XJqTT98GulhZ04Tu7prTfTd7vfVtmpwwuIII7V1sp0hiT7o7qC/LYbDyr1IfKj4fEO9WXmSkWJZZ45JyW7p8iUYOu3pcmtEW8lj6TsmEqmAlCO+Z/VZWbuC+xpPiXF+zUHsB3tw3dZbNubqxHeqUpTaSZsrLFzo04vd/NtpbVPTx6Et7IYgZMZGwurRxAg9R+1B/OoVXd3PL7ebjUhJb6/wAG5xJmGTYObsZ5mjkABKr2j6QRcX0q1tje3O1YJYOk3ex8rLDwk23yQeYZ9l0if/wYlpZQ26Orju2NyNSLvfSOfWpU+zaVSVrv36GLGRjQp511sYsvlgHemi7Rmub6UO1yLDVv08etejSwfdLLTehhjjqEY/5I3b146258j7m6Qk64lCKVBC2tyYg7XPh41qjFqNmYMZWpzd4Kya29X59C4ezPNtaPh2O6d9P5WPeA9G3/AMdfO4CVoZOnv8n1lOd20XSadUF3ZVHixA/Ot5aVb2mTD7ASCCGdLHx3uPyqE9jB2n/y79CuYXHxz2dSTplR1VxYLI6JHFGNzcagXNui1y9yhVada0lw09eG0kl9dSDz/ACKzCQyBzJ3iuk6o30vcXOxO4PnUZPQ8fG0O7aea97/AFT1OmZvkAxWEjiLaCoQhrXtZbEWuOYJHPwq6Oh9lhKzoNSXQ0uGeA4MKQ7/ALeYbhmFlX+VLkA+ZufC1Scrm/F9qVa/wr4Y9P2yse0KeeXGHDytaABXjjGwfYd59+8Qwaw5DSNr71pw8YvU+W7Rq1Ippbe/5PbZqqQxwRxgBgA5tzJ2YqNyW2943PQWHPQqXxOTex5NTGpU40YR33/Dt4+L16Fx4LxxeAxv+8hYxsPT3f6f4ax4iKU7rZ6ntdlVXKjkl80Hlfpt+vQsFUHpCgFAKAUAoBQCgFAKAUAoBQFUZ66SIvPHOlD/ABf9jVRiPlNGG+YiVnJ61iNpr67k1EkbMM/jQ6R63jkZb3BJdT/CxO3wNx8K6CTt2yEeG4boCP1I2tz3riTONpGth5Li9Dpv4TGGOzqbMp2+PTn/AHeuxbTujkoqSs9mdFwk+tFcbalDW8LjlXpxd1c8iUcraK1i49Uzi5LaiAOZ6kegAHwr4nE0KlTF1EpPNmdl9X10SS8baaHqQsqadtLEDxMjrhpSryxuq6gVkkQixB+6wruDrYqnXjGcpeTv/JZGlTk07Jl8ythJBC7WYtGjXO/NQb19otUmeRO8ZNI5/m2Wzpi5nSGQgy9oGVGIPXmu1tzUyJjmwDMmkwlNwfdI5avEfxW+AoSjOUfldi1cM5DC2Ei7fDRl7G/aRLq95rX1C/K1LtF0cZiI7VJf+T/ZO4HLooQRDEkYO50KFv62G9G29yurWqVXepJt+Luci4s4Ujxmc4vXH2rLBA6oZTEpv3GJZUY7AXG3Mb1wqKy2QYTB5gcNA2JecqF7+jRdwrhbgA302N+XSrqE1GV2ef2nh51qGWCu7p8Ey2OXEKJokVYVAS6XtsTzLdSSa0f7TRp2Upq76s8DE4XETtLurJJLT3ySGLwskxUwYaVYyAE2ZgeZJ1kWsSSb8hVkakct8yZVWw9SpNd3Sklst/z6lrwTQYQFcJGZZiLNK2/ra3MXtstl2G5ryqdGNNaH18IqO25DZqk0h1TFmPnaw9ANgKuR1p7sk8PlxzDAjDCXs2hkU3K6rrZtIIuLDcj/AACq5xuU16Pf08l7EW/s9xqALHNEyhu0A1Mp1DYNbSRew8aryM819m14q0JKyd/UxZnw1mUzDtI1awIBVolUXN2NgRuSbk2ua5KMmU4jB4ytJZktPJLxL1xBxRBglAdtUlu7Gu7Hwv8AhHmfrVx9EipZdx5i2kLvAjQnki7OBci4N+9yN+7bbpXTp742xUWKhjxMJPaQmzqRZgjkC5HWzaRcXHfNW0ZWZixtJThr7uQmU4V8QY48OG7VWZmc+6oOnQb9LaSfEk7XrZOoldvY+Zo4WdRxp0080W7vhbW/B0/IMkTDKQCXkc3kc82O/wAhudvOsNSo5s+owuEjh4u2re76slKrNQoBQCgFAKAUAoBQCgFAKAUBTwa6SIrP27qD+I/Qf61nxD+E0YZfEyLwakgjrWQ2HiTDFSSNxYH5Gx+lq44klI8OPConUYMVD2iAgAvGSy6hcEfeUjrcfUCueBI23xbuqghFTmAq29NyS31rtiCVmeJJP2mwJLW2A3vyNh8L11akmakmOBJQHkd/Ig8vUEV1qxxanReC8yV4ezLDUn5H/W/0rVh53jlfBhxVNqWZcmti4Jo8WZViZ0DXGmxuCtj59TXk1MNVhjHXUW1e+nlY3U50amGVNzSdufMhuNJZZ45tMEykwsoUxtctpa1rDe9xVVdTrYuFXJJbLVdGX4enClSazxe70aJTIsAPs0AmMkcqwxKe8w0kRqCpsbixvX0kVaKPnqsk6kteWfcwwckaSFZZgwRmU9tIw2UkGzMRbarIJOSTKak5Ri2t7MsHDmJaTCwO51M0alj4mwudvOuVYqM2kdw83OlGT3aRI1AuFAUniDhzGfbWxeEeEF4kiYSX+6xPLTbw3v40OkNPlGZduuIbBYKWZBpWQCzAb9TKPE9NrmgJD2YcKyYWB48REACdlbS17G4NgSK44p7o49S/EdK6Co53huzk1A21bE/L9LGpIrejK/jZ9ALI+sD3huOfr+dSSvoccsquncy8H4l/tw7FS8TJ+0I5ICLrq6A3AsOdmNq618Ou5BTvUSjt+CxcVcbwYO6D9tP0iQ8vDW3JB9fAGslWvCmtT18H2dWxL+FWXUq+T8Y4zFFoXaOFpAezeNCSrcwO8xuCoIvsb2rNQxneVMrWh6WP7Ghh8P3kJNtb9LeHvYiWyaWB27Ua9W5kID3IvbdhcX5b2O/lXoHz5u4TB3AFrA/dUHvH0/pQFzyLh7SCZVXQylTGQDcH8XT4UucaTVmUTifjLG4fEyxZThIWw8R0ORHcvKNpCoR1ZgpshIB3Vt6Nt7kYwjH5VYwcNe1HNJcUmHxGDiS4LsSksZCLzbvsevdBtzIrhI7FhJ9aK9iNQvY0BmoBQCgFAKAUAoBQCgFAKAUBRsAjCNFY3YAA+ZrpI+ZjlzPpI30j3fXn+nyqirTctUXUqqjoyRyXIF0Bn1An7uwI9edchR5Z2dd7I0854IWRG0SHVuVDAbnoLgi1+V7Vx4foyUMU09UVHAB/dkB1AlTfnsSLHzrK9zb4kjhMvdj3B+g+JrmRs5nSK/mecvhyY2h0MOWs/I2A3HoamoC/JAYfPpVcyByGPWjh0LoVI2s0ZWzftJDIdix7/wDN4/H87+NLPZnJqK1jsWvhnMuyOq4JP5VG7iyLjm0OgZVm9x5f38q0QqMx1aCJuLEq3X51oU0zJKDRB4nE6JXDawC6ixQ6WVrajqtba9aowvFWPOnWyzad91w7W8/A0MXmSGEjUCQzoBffSVuDbnapqk8xVLFQcN+WiW4KJ+wwXBHc6+RNqqxH/EZowLvh4eRN1SaxQCgFAKAUBEcSYEywtpF2AuAPEdPiLj41KDV9Suom4uxXsv4Uech8QOxTQEMaHvML37x+5fbYb+Yq2U1HRalUacp6y0VrW6/o0PaBjJ8KI8NhAuHgZCS8Ys5N7MoP3eYJb3jq5ivLxmInBpLnk+m7E7Pw9aLlP/S9uPPxvqVPLuHyI+2ZWdTc6Y+87bkFmIvoXUCNRBNwdutecqcpLPLXy3/pH0M8VCEu5p2j4vRLwW2Z24v68Enm6vFGssUSxGAx95LEXcAkMbk6kl7tmOo6vKr5U7JSSta3v0ZnwzhUm6dSTlnzaPfS+2ytKOummnidIwnZYzDpKBbtEB26EjcHxINx8K9WEs0Uz5DEUZUKsqcuHb+/Uz5Tk0cA27z9XPP4eA/vepFBHce5/wDYsHJKv71v2cX873sbdQoBcjqFNAcczDEYaTDJh4sQYOSvI0TlmTvF7lRuWc6jvYknxoSLT7O8nMrdqwYdoFRAxuUw0I0xgnxb3iepcUOHWwLUOH2gFAKAUAoBQCgFAKAUAoBQEFhcKq7nvH6V06bYehw+Ge1AYMzzRYIXmc91Re3ieijzJ2+NclLKrkoRcpWRSeGYZJy88xJ1sWt0F/DyHL4Vh+aVz02lCKiTGYzPEhKqSB4eHoKO6OwjGT1KFxZncckP7Qavw+I8xblUY5myc0o7nPmxB6Xt5itGUzZ+hkweJBYee1RlEsp1CyZZK0TqXuFv3SevkbVW1cmnY6LFmPaKrRe9969wLeO43N/75VzV7EW0tzcwmYshJlmhUfxSKB9TU1GZXKdOxIRcZ4RNnx2E9BMh/Jia0QUluY5uL2RixPH+X/exMLeis/5A1am0UuKe6NSb2p4AcpyfSGT9VrhKxqv7WMMCNPbSeXZqPqzC1BYv2W41Z4o5UvpkVXF+dmF7HzocNmgFAKAUAoBQEFxll3bYZja7R98fD3h/9b/ECsuMpd5Sdt1qej2ZiO6rrXR6fr7nLMJmqRhxKHLpq7EobEdqumTvH3RpAIIBtc7b1gouKjf6eu59fWw0ptODVnbNfX5Xdac67rS9lqbeTcP4nMWuxEMGotc33J5soJ1SOesjk8zueVaIUpVNePf18zJisfh8Cssfina3l4O2kV0ikvLk6nlmAhwWHEakrGgJJY3O5JYk+JJ6fAVtWWlDXZHyWIr1MTVdSe7KlmuezylpInMUKbDe1/4jtufL9a8idbEYi9Sk8sFy9L+Oz9+Ny2nThFqMtWzVybEz4hxFPeeOTZ4nsQF2u3kRzB8bdTVWFxdeVaMU83Xy6+n9cnpYjBUYUHKWj48+nqSWO9nGXBSx1wqOZ7U2Hxl1CvoDwbli4fyZMMlkkaQG1mfSTpHIXUAEUOErQCgFAKAUAoBQCgFAKAUAoBQEOi25106fS9dBjvc1wFC9oeZ65Y8MvuqQ7+p90fAXP+IVmry4NuFh/qZOZNmqhFQDYDYCqIy4NFSld3N/E3YbLc+ZtU3qQjofn7MMdiWeRZGEZDkMhjFwRzHuHl6/OtCpw4RkdWpfVmg8bn3pNv5f62qSikQdST3ZgSQf8Yj0AH5Gu2QuyXhyXGOmtYsc6WuCA9iPEbXI9KjniiWSTNPEYIBQ0iyWPIuT+q1K5XY9w5dtqXDSlfxCOS3zG1Rzx6lipT6GysCi20Y8rqTv4gkkVK6IZW+Cx5DwjNigXhjQqDYkBdj8QKJpnJJx3RYoPZjijz0r8E/RqkQuycy/2YGw7SZgL72PTwsOvneguzo+GgWNFRRZVAUDwAFhXAZaAUAoBQCgFAKAqg9n+E7UyMHcWsELd0c99gCbDYXJ5VmhhKcHp9D1p9tYqVLu00vFb+/KxF4jJ8Xlx14XVicKNzAx/aRj/lOeYt907cgNPOtas9zyTznmaTTqLRydla6jTcsSNmbTcbdBy6+nzGM7SjUqOCdkrrXR36u/Tp/O3oUKKWtyIwqTTMqNdjfupYCx8TYdPPlvUJVq1e1JO/0/g9ejQo4eLqvQuUckOAj07POwuwBsT4XJ91B8zvsa97CYSNCFuXu/fB4WMxcsRO/C2RTs6xsuJcGRiR91F2UegO7Hz5/lWyxibNfLcXLH+4kkjsSCDbT5907E325eNaadDNvsefiMaoaR3Or5fKzxIzAqxUEgi1jbfas00lJpG+lJygpSVnY2KiWCgFAKAUAoBQCgFAKAUAoCmJmr/eF66SsbAzRT5UOWM0mIFrgigOOS4gzTPLe+pyw9CTb6bVhk7tnqwWVJEph8cQ3Mj9aqsWZiYhz8gWNdTZFpFJ4wxepy6gK3Ujr6g7GrabaKqkVJamlw1l5xDa5wGRT3V0gBjtckKBcVOrUa0RChRTd2dDx2AieBlbDpYDUCVAsRuLfGqE3wbMtPkmMDPKwFth4mizcCbpLfc5umWdpmM8ti6LK+m++4O/wDXt6VZOfwpFFOCzuTOmYGd2WwWwt15VCN2XTUE7tlebgovM7hNmYty8T4V20tkVKpTWrOg8I5B9lV+QL6dv5b/wBa0Uqbje5ixNZVGrcFgq4zCgFAKAUAoBQCgFAKAUAoCIzrKGlQ9jKYJOYYKrAnzVgR8qw1uzMLWm51IXb5u1+GiyNWcVZMq+XZycHNox8awyvZRiBfsZPDc37Fieh7pNt72FW4fA0cOv8AEvq2/wAkqmIqVIqEnotiZzrKoZNUpsptdiNjy59Q3StOZJXZR3bk7IqWJyg6lGtZUfvK1gL+rXOwuPnWqjOko529jz8VTxLmqUI767fzx5l14f4fjiAckO/Qj3V/lH6n6VCpiXU0jsWYfAKi7z1l+PL9k9VBtFAKAUB8JtzoDwJ1va4qOddSWSXQyVIiKAUAoBQHxmsLmgIvERuzEiWw8Nq6dOO4TjHEbBoY2JIGxYc/Leh25YosykO5jW3hc/naljtjcixwP/xOPiKWFiGw3BWl9UEkgQ/cePVbyBUj61TKimXrENbmzmHBk6qZEVmA3ItZvMhQSSPr5VVKk1sWwxEXo9Cu6CB58qqLzRx2BDsoI25n0Fv1Irqdg9SfyPD6V2HLp+dQe53gzZxaSWK4JILEHytY+m5H1rt7kY6Flw7AKBfp8amtitrU+5Tw+SzMljdix8ixJ512NNtnJ1klYuOX4ARjfdvy9K0xhYxTnmN2pkBQCgFAKAUAoBQCgFAKAUAoBQCgMGNwccyFJEDodiCL0BzzMYZcqlVcOxmwzC4w7kgrvYiCQ7A/8s7HYADc1xyjezJqEnHMuDaw/YYxTJhHCuv7yJhpIPg6c0JP3hdTz3FU1KHQ0UcXKOj2MmAzUQN2byGOT8Dkb+Gk8mHpVKvA0StV1LVh8c3NuX9+FXRqPkyypLg3opg3KrlJMolFx3E8yopZjYCjaSuzkYuTsiv4zipAO7sPE8/lWaVfoa4YXqR7ZpLIRq7ifxHvH0X7vqbVS5uW5oVOMdjLHnMQOnVv5An60UzjgTWDzMX0vy6H+v8AWtFOrwzNUo8xJWtBlFAKAUBXM8xhldsPFKEdACy23a4uBz5f1rp1FRlzCWMlHDXHheh0tc3AuELq6o0ZU3srbHyIa9h6WpciT0eCjUWWNB6KK4DMqAcgBQHqgFAQ2b8NQT3Yrpc82Xa/qOR9efnVcqakWwrSiU/F8HPE5Y99baQVB5b8xzH5edZ5UpI1xrxkvEw4fChedV2Jt3NqPBGUqUUkr5ePOpKLexFyS3LTlOTgd6RdzyB/M1ohT5ZlqVXsiajjCiygAeAFXJWKW29z1Q4KAUAoBQCgFAKAUAoBQCgFAKAUAoBQEXxDlK4iIqRci9geRv0qupDMi2jUcJXOT5plc0Eof9orqbLIm0qX8ekiHwbnYXJA01TGrKGkjVKhCqrxdn9mS+B4ognCJmCx91joxK7Rhv4usD+N+7yJ03ArRaM1dGT46crPcnZUmw4Jvrh5q6jdQfxKNiv8S7b8hzrNKm4muFWM99zPLnHYRrI5UA2t3h1Gx26H9a5mcdSThGehS894zkmk7NLuWNkVRcn0A/vaovNN6lkYRghl+BeEkz2EwPuag2i4B3IJBex5jYch4mMo2diSndaG00zyd2PdiQCegvfdj0Gx9bbVEJdSXhgRLb3P5/0ojhtzY2TbuHT63qV2csi34OW8SN4qp+YFb46pHmT0kzIs1SInmUMQbMPKuAr+ZY+ZSBMpQC9nF9DAjkWHuHwJrp0rOausbJ2zMA28WJG7KR9yS3vDzHT4iugncPjInUF2R25Fl5H5iuAuNcOCgFAKAUAoBQGOWBW95Vb1AP51xpM6m1sekQAWAAHgBaunG7nqgFAKAUAoBQCgFAKAUAoBQCgFAKAUAoBQCgFAVvjWwSMnnqI+Gkk/kKor7I0Ye92cy/2eG7RkcK2onyYcrMOvLY/kbGs6bi7o3NxayzV0MizyfB6RHZojuIGbuEeOHf7h/gNxyABJLVqhVUtHozFVwzgs0dV90TkmBwuZqz4eRo5V9/DtZSD4MpuUuRbUh0n50nR5Qp4lrR7HPMwzSXBu0QjOGcc77MfDvffU22IJBttVHdy5N8a0OFc1cLxC8kwEk3vsqlri4Gw69bUyWRyU1J6I6CuKWMBI1bSe7ZLF2P4hf3m23v08LC1XBzdmXD6kGqRg0ngPdUfq30HIX5nh19DZh4pUdyzDzqV2cyovuVYoNDGRyKL+Vb4fKjzKnzM3FqRAarUB6E3jQELiMHHOhGhLXHNQVPw/Wh0014dC7CCAjyW30oNC3Vw4KAUAoBQCgFAKAUAoBQCgFAKAUAoBQCgFAKAUAoBQCgFAKAUAoBQFb46/cp/P/wBrVRX2Rpw3zM5tiPd+B/Ws5s5NTiP/AHGb+U/5K6t0cMXD3/u2E/6X/wCSV6X+g8n/AFHTeIuS+h/zLWeoaKfJk4T/AHKfyfpU1sVy3Zzvhr3j/wBI/wCZawSPVRuS+61RiJEHPzqYOrcM/wC6Qf8ATWt0PlR5lT535k5hPdHpUisxS866geh7p9D+VcB5w/ufCgMuE9xfSug//9k="/>
          <p:cNvSpPr>
            <a:spLocks noChangeAspect="1" noChangeArrowheads="1"/>
          </p:cNvSpPr>
          <p:nvPr/>
        </p:nvSpPr>
        <p:spPr bwMode="auto">
          <a:xfrm>
            <a:off x="1618060" y="20597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503760" y="1856185"/>
            <a:ext cx="5810250" cy="16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</a:t>
            </a:r>
            <a:r>
              <a:rPr lang="sv-SE" altLang="en-US" sz="2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III</a:t>
            </a:r>
            <a:endParaRPr lang="sv-SE" altLang="en-US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sv-SE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en-US" sz="1600" dirty="0">
                <a:solidFill>
                  <a:srgbClr val="92D050"/>
                </a:solidFill>
              </a:rPr>
              <a:t>Hierarchical Clustering </a:t>
            </a:r>
            <a:r>
              <a:rPr lang="en-US" altLang="en-US" sz="1600" dirty="0" smtClean="0">
                <a:solidFill>
                  <a:srgbClr val="92D050"/>
                </a:solidFill>
              </a:rPr>
              <a:t>Approach</a:t>
            </a:r>
            <a:r>
              <a:rPr lang="en-US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 eaLnBrk="1" hangingPunct="1">
              <a:defRPr/>
            </a:pPr>
            <a:endParaRPr lang="sv-SE" altLang="en-US" sz="2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sv-SE" altLang="en-US" sz="2100" dirty="0">
                <a:solidFill>
                  <a:srgbClr val="18069C"/>
                </a:solidFill>
              </a:rPr>
              <a:t>Lecture No. </a:t>
            </a:r>
            <a:r>
              <a:rPr lang="sv-SE" altLang="en-US" sz="2100" dirty="0" smtClean="0">
                <a:solidFill>
                  <a:srgbClr val="18069C"/>
                </a:solidFill>
              </a:rPr>
              <a:t>22</a:t>
            </a:r>
            <a:endParaRPr lang="sv-SE" altLang="en-US" sz="2100" dirty="0">
              <a:solidFill>
                <a:srgbClr val="18069C"/>
              </a:solidFill>
            </a:endParaRPr>
          </a:p>
          <a:p>
            <a:pPr algn="ctr" eaLnBrk="1" hangingPunct="1">
              <a:defRPr/>
            </a:pPr>
            <a:endParaRPr lang="sv-SE" altLang="en-US" sz="1350" dirty="0">
              <a:solidFill>
                <a:srgbClr val="18069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Training set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(drop             convention)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Optimization Objective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 smtClean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 smtClean="0"/>
              <a:t>= cluster centroid     (              )</a:t>
            </a:r>
          </a:p>
          <a:p>
            <a:pPr marL="630238" lvl="1" indent="-173038"/>
            <a:r>
              <a:rPr lang="en-US" sz="2200" dirty="0" smtClean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Optimization objective: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						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Random Initialization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have  </a:t>
            </a:r>
          </a:p>
          <a:p>
            <a:endParaRPr lang="en-US" sz="2800" dirty="0"/>
          </a:p>
          <a:p>
            <a:r>
              <a:rPr lang="en-US" sz="2800" dirty="0" smtClean="0"/>
              <a:t>Randomly pick     training </a:t>
            </a:r>
          </a:p>
          <a:p>
            <a:r>
              <a:rPr lang="en-US" sz="2800" dirty="0" smtClean="0"/>
              <a:t>examples.</a:t>
            </a:r>
          </a:p>
          <a:p>
            <a:endParaRPr lang="en-US" sz="2800" dirty="0"/>
          </a:p>
          <a:p>
            <a:r>
              <a:rPr lang="en-US" sz="2800" dirty="0" smtClean="0"/>
              <a:t>Set                     equal to these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</a:t>
            </a:r>
            <a:r>
              <a:rPr lang="en-US" sz="2400" dirty="0" smtClean="0">
                <a:latin typeface="+mj-lt"/>
                <a:cs typeface="Courier New" pitchFamily="49" charset="0"/>
              </a:rPr>
              <a:t>or i = 1 to 100 {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Compute cost function (distortion)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Choosing the number of clusters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the right value of K?</a:t>
            </a:r>
            <a:endParaRPr lang="en-US" sz="22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 smtClean="0"/>
              <a:t>E.g.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426" y="1535653"/>
            <a:ext cx="6375316" cy="11025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Hierarchical and Ensemble Clustering </a:t>
            </a:r>
            <a:br>
              <a:rPr lang="en-US" altLang="en-US" smtClean="0">
                <a:solidFill>
                  <a:schemeClr val="tx1"/>
                </a:solidFill>
              </a:rPr>
            </a:br>
            <a:endParaRPr lang="en-GB" altLang="en-US" smtClean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9267" y="2520458"/>
            <a:ext cx="7360121" cy="131415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GB" altLang="en-US" b="1" dirty="0" smtClean="0"/>
          </a:p>
          <a:p>
            <a:pPr eaLnBrk="1" hangingPunct="1">
              <a:lnSpc>
                <a:spcPct val="90000"/>
              </a:lnSpc>
            </a:pPr>
            <a:endParaRPr lang="en-GB" altLang="en-US" b="1" dirty="0"/>
          </a:p>
          <a:p>
            <a:pPr eaLnBrk="1" hangingPunct="1">
              <a:lnSpc>
                <a:spcPct val="90000"/>
              </a:lnSpc>
            </a:pPr>
            <a:endParaRPr lang="en-GB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/>
              <a:t>By </a:t>
            </a:r>
            <a:r>
              <a:rPr lang="en-GB" altLang="en-US" b="1" dirty="0" err="1" smtClean="0"/>
              <a:t>Ke</a:t>
            </a:r>
            <a:r>
              <a:rPr lang="en-GB" altLang="en-US" b="1" dirty="0" smtClean="0"/>
              <a:t> Chen</a:t>
            </a:r>
          </a:p>
          <a:p>
            <a:pPr eaLnBrk="1" hangingPunct="1">
              <a:lnSpc>
                <a:spcPct val="90000"/>
              </a:lnSpc>
            </a:pPr>
            <a:endParaRPr lang="en-GB" altLang="en-US" b="1" dirty="0" smtClean="0"/>
          </a:p>
          <a:p>
            <a:pPr eaLnBrk="1" hangingPunct="1">
              <a:lnSpc>
                <a:spcPct val="90000"/>
              </a:lnSpc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2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D078F-8BBF-4B59-A440-25CC7614C244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763" y="135"/>
            <a:ext cx="6545929" cy="857385"/>
          </a:xfrm>
        </p:spPr>
        <p:txBody>
          <a:bodyPr/>
          <a:lstStyle/>
          <a:p>
            <a:pPr eaLnBrk="1" hangingPunct="1"/>
            <a:r>
              <a:rPr lang="en-GB" altLang="en-US" sz="3673"/>
              <a:t> 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3921" y="965503"/>
            <a:ext cx="6219821" cy="362930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Introduction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Cluster Distance Measures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Agglomerative Algorithm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Example and Demo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Key Concepts in Hierarchal Clustering 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Clustering Ensemble via Evidence Accumulation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mtClean="0"/>
              <a:t>Summary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396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D950B-20BE-4B61-96A2-7D251667730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Introduction</a:t>
            </a:r>
            <a:r>
              <a:rPr lang="en-US" altLang="en-US" smtClean="0"/>
              <a:t>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603" y="820806"/>
            <a:ext cx="7567448" cy="3887388"/>
          </a:xfrm>
        </p:spPr>
        <p:txBody>
          <a:bodyPr>
            <a:normAutofit fontScale="77500" lnSpcReduction="20000"/>
          </a:bodyPr>
          <a:lstStyle/>
          <a:p>
            <a:pPr marL="362819" indent="-362819">
              <a:defRPr/>
            </a:pPr>
            <a:r>
              <a:rPr lang="en-US" altLang="en-US" dirty="0"/>
              <a:t>Hierarchical Clustering Approach</a:t>
            </a:r>
          </a:p>
          <a:p>
            <a:pPr marL="666248" lvl="1" indent="-310987">
              <a:defRPr/>
            </a:pPr>
            <a:r>
              <a:rPr lang="en-US" altLang="en-US" sz="1360" dirty="0"/>
              <a:t>A typical clustering analysis approach via partitioning data set </a:t>
            </a:r>
            <a:r>
              <a:rPr lang="en-US" altLang="en-US" sz="1360" dirty="0">
                <a:solidFill>
                  <a:srgbClr val="FF0000"/>
                </a:solidFill>
              </a:rPr>
              <a:t>sequentially</a:t>
            </a:r>
          </a:p>
          <a:p>
            <a:pPr marL="666248" lvl="1" indent="-310987">
              <a:defRPr/>
            </a:pPr>
            <a:r>
              <a:rPr lang="en-GB" altLang="en-US" sz="1360" dirty="0"/>
              <a:t>Construct nested partitions layer by layer via grouping objects  into a tree of clusters </a:t>
            </a:r>
            <a:r>
              <a:rPr lang="en-US" altLang="en-US" sz="1360" dirty="0"/>
              <a:t>(</a:t>
            </a:r>
            <a:r>
              <a:rPr lang="en-US" altLang="en-US" sz="136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1360" dirty="0"/>
              <a:t>)</a:t>
            </a:r>
          </a:p>
          <a:p>
            <a:pPr marL="666248" lvl="1" indent="-310987">
              <a:defRPr/>
            </a:pPr>
            <a:r>
              <a:rPr lang="en-GB" altLang="en-US" sz="1360" dirty="0"/>
              <a:t>Use (generalised) distance matrix as clustering criteria</a:t>
            </a:r>
            <a:endParaRPr lang="en-US" altLang="en-US" sz="1360" dirty="0"/>
          </a:p>
          <a:p>
            <a:pPr marL="362819" indent="-362819">
              <a:defRPr/>
            </a:pPr>
            <a:r>
              <a:rPr lang="en-US" altLang="en-US" dirty="0"/>
              <a:t>Agglomerative vs. Divisive</a:t>
            </a:r>
          </a:p>
          <a:p>
            <a:pPr marL="666248" lvl="1" indent="-310987">
              <a:defRPr/>
            </a:pPr>
            <a:r>
              <a:rPr lang="en-US" altLang="en-US" sz="136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968597" lvl="2" indent="-259156">
              <a:defRPr/>
            </a:pPr>
            <a:r>
              <a:rPr lang="en-US" altLang="en-US" dirty="0"/>
              <a:t>Initially each data object is in its own (atomic) cluster</a:t>
            </a:r>
          </a:p>
          <a:p>
            <a:pPr marL="968597" lvl="2" indent="-259156" algn="just">
              <a:defRPr/>
            </a:pPr>
            <a:r>
              <a:rPr lang="en-US" altLang="en-US" dirty="0"/>
              <a:t>Then merge these atomic clusters into larger and larger clusters</a:t>
            </a:r>
            <a:endParaRPr lang="en-GB" altLang="en-US" dirty="0"/>
          </a:p>
          <a:p>
            <a:pPr marL="666248" lvl="1" indent="-310987">
              <a:defRPr/>
            </a:pPr>
            <a:r>
              <a:rPr lang="en-GB" altLang="en-US" sz="1360" dirty="0">
                <a:solidFill>
                  <a:srgbClr val="FF0000"/>
                </a:solidFill>
              </a:rPr>
              <a:t>Divisive: a top-down strategy</a:t>
            </a:r>
          </a:p>
          <a:p>
            <a:pPr marL="968597" lvl="2" indent="-259156">
              <a:defRPr/>
            </a:pPr>
            <a:r>
              <a:rPr lang="en-US" altLang="en-US" dirty="0"/>
              <a:t>Initially all objects are in one single cluster</a:t>
            </a:r>
          </a:p>
          <a:p>
            <a:pPr marL="968597" lvl="2" indent="-259156">
              <a:defRPr/>
            </a:pPr>
            <a:r>
              <a:rPr lang="en-US" altLang="en-US" dirty="0"/>
              <a:t>Then the cluster is subdivided into smaller and smaller clusters</a:t>
            </a:r>
          </a:p>
          <a:p>
            <a:pPr marL="347701" indent="-259156">
              <a:defRPr/>
            </a:pPr>
            <a:r>
              <a:rPr lang="en-US" altLang="en-US" dirty="0"/>
              <a:t>Clustering Ensemble</a:t>
            </a:r>
          </a:p>
          <a:p>
            <a:pPr marL="658689" lvl="1" indent="-259156">
              <a:defRPr/>
            </a:pPr>
            <a:r>
              <a:rPr lang="en-US" altLang="en-US" sz="1360" dirty="0"/>
              <a:t>Using multiple clustering results for robustness and overcoming weaknesses of single clustering algorithms. </a:t>
            </a:r>
            <a:endParaRPr lang="en-GB" altLang="en-US" sz="1360" dirty="0"/>
          </a:p>
          <a:p>
            <a:pPr marL="666248" lvl="1" indent="-310987">
              <a:lnSpc>
                <a:spcPct val="110000"/>
              </a:lnSpc>
              <a:buNone/>
              <a:defRPr/>
            </a:pPr>
            <a:endParaRPr lang="en-US" altLang="en-US" sz="1360" dirty="0"/>
          </a:p>
        </p:txBody>
      </p:sp>
    </p:spTree>
    <p:extLst>
      <p:ext uri="{BB962C8B-B14F-4D97-AF65-F5344CB8AC3E}">
        <p14:creationId xmlns:p14="http://schemas.microsoft.com/office/powerpoint/2010/main" val="863968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8BD437-2999-44DF-BBF7-5E7EFD65D4E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5283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Introduction: Illustration</a:t>
            </a:r>
            <a:r>
              <a:rPr lang="en-US" altLang="en-US" smtClean="0"/>
              <a:t>	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31" y="913671"/>
            <a:ext cx="6797530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Illustrative Example: Agglomerative vs. Divisive</a:t>
            </a:r>
          </a:p>
          <a:p>
            <a:pPr marL="666248" lvl="1" indent="-310987">
              <a:lnSpc>
                <a:spcPct val="110000"/>
              </a:lnSpc>
              <a:buNone/>
            </a:pPr>
            <a:r>
              <a:rPr lang="en-GB" altLang="en-US" sz="1800" dirty="0" smtClean="0"/>
              <a:t>Agglomerative and divisive clustering on the data set {a, b, c, d ,e }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altLang="en-US" dirty="0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763054" y="2779618"/>
            <a:ext cx="1977169" cy="594986"/>
            <a:chOff x="4760" y="2622"/>
            <a:chExt cx="1831" cy="551"/>
          </a:xfrm>
        </p:grpSpPr>
        <p:sp>
          <p:nvSpPr>
            <p:cNvPr id="23615" name="Rectangle 61"/>
            <p:cNvSpPr>
              <a:spLocks noChangeArrowheads="1"/>
            </p:cNvSpPr>
            <p:nvPr/>
          </p:nvSpPr>
          <p:spPr bwMode="auto">
            <a:xfrm>
              <a:off x="4760" y="2622"/>
              <a:ext cx="17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3401">
                <a:latin typeface="Times New Roman" panose="02020603050405020304" pitchFamily="18" charset="0"/>
              </a:endParaRPr>
            </a:p>
          </p:txBody>
        </p:sp>
        <p:sp>
          <p:nvSpPr>
            <p:cNvPr id="23616" name="Text Box 60"/>
            <p:cNvSpPr txBox="1">
              <a:spLocks noChangeArrowheads="1"/>
            </p:cNvSpPr>
            <p:nvPr/>
          </p:nvSpPr>
          <p:spPr bwMode="auto">
            <a:xfrm>
              <a:off x="4760" y="2622"/>
              <a:ext cx="183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GB" altLang="en-US" sz="1360" dirty="0">
                  <a:solidFill>
                    <a:srgbClr val="FF0000"/>
                  </a:solidFill>
                </a:rPr>
                <a:t> Cluster distance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GB" altLang="en-US" sz="1360" dirty="0">
                  <a:solidFill>
                    <a:srgbClr val="FF0000"/>
                  </a:solidFill>
                </a:rPr>
                <a:t> Termination condition</a:t>
              </a:r>
            </a:p>
          </p:txBody>
        </p:sp>
      </p:grp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1600200" y="2013896"/>
            <a:ext cx="5656775" cy="2823531"/>
            <a:chOff x="1200" y="1776"/>
            <a:chExt cx="4313" cy="2258"/>
          </a:xfrm>
        </p:grpSpPr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grpSp>
          <p:nvGrpSpPr>
            <p:cNvPr id="23561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3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0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2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11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2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1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3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9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2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4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7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08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3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5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5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0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4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6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3567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568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569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570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3571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2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3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4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5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6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3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 b</a:t>
              </a:r>
            </a:p>
          </p:txBody>
        </p:sp>
        <p:sp>
          <p:nvSpPr>
            <p:cNvPr id="23577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8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3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d e</a:t>
              </a:r>
            </a:p>
          </p:txBody>
        </p:sp>
        <p:sp>
          <p:nvSpPr>
            <p:cNvPr id="23579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0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c d e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2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 b c d e</a:t>
              </a:r>
            </a:p>
          </p:txBody>
        </p:sp>
        <p:sp>
          <p:nvSpPr>
            <p:cNvPr id="23583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4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5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6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4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8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3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0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2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2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1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4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0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6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7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8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9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0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1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2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3" name="Text Box 58"/>
            <p:cNvSpPr txBox="1">
              <a:spLocks noChangeArrowheads="1"/>
            </p:cNvSpPr>
            <p:nvPr/>
          </p:nvSpPr>
          <p:spPr bwMode="auto">
            <a:xfrm>
              <a:off x="4374" y="1824"/>
              <a:ext cx="11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32" b="1">
                  <a:latin typeface="Times New Roman" panose="02020603050405020304" pitchFamily="18" charset="0"/>
                  <a:ea typeface="宋体" panose="02010600030101010101" pitchFamily="2" charset="-122"/>
                </a:rPr>
                <a:t>Agglomerative</a:t>
              </a:r>
            </a:p>
          </p:txBody>
        </p:sp>
        <p:sp>
          <p:nvSpPr>
            <p:cNvPr id="23604" name="Text Box 59"/>
            <p:cNvSpPr txBox="1">
              <a:spLocks noChangeArrowheads="1"/>
            </p:cNvSpPr>
            <p:nvPr/>
          </p:nvSpPr>
          <p:spPr bwMode="auto">
            <a:xfrm>
              <a:off x="4497" y="3552"/>
              <a:ext cx="6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32" b="1">
                  <a:latin typeface="Times New Roman" panose="02020603050405020304" pitchFamily="18" charset="0"/>
                  <a:ea typeface="宋体" panose="02010600030101010101" pitchFamily="2" charset="-122"/>
                </a:rPr>
                <a:t>Divisive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1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AE4F9-068D-4246-970E-2767B5DF9E52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grpSp>
        <p:nvGrpSpPr>
          <p:cNvPr id="25604" name="Group 57"/>
          <p:cNvGrpSpPr>
            <a:grpSpLocks/>
          </p:cNvGrpSpPr>
          <p:nvPr/>
        </p:nvGrpSpPr>
        <p:grpSpPr bwMode="auto">
          <a:xfrm>
            <a:off x="4623832" y="705264"/>
            <a:ext cx="3006247" cy="4103354"/>
            <a:chOff x="3464" y="749"/>
            <a:chExt cx="2784" cy="3800"/>
          </a:xfrm>
        </p:grpSpPr>
        <p:grpSp>
          <p:nvGrpSpPr>
            <p:cNvPr id="25608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25625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26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8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31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4"/>
              </a:p>
            </p:txBody>
          </p:sp>
        </p:grpSp>
        <p:sp>
          <p:nvSpPr>
            <p:cNvPr id="25609" name="Text Box 28"/>
            <p:cNvSpPr txBox="1">
              <a:spLocks noChangeArrowheads="1"/>
            </p:cNvSpPr>
            <p:nvPr/>
          </p:nvSpPr>
          <p:spPr bwMode="auto">
            <a:xfrm>
              <a:off x="4328" y="749"/>
              <a:ext cx="87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single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 (min)</a:t>
              </a:r>
            </a:p>
          </p:txBody>
        </p:sp>
        <p:grpSp>
          <p:nvGrpSpPr>
            <p:cNvPr id="25610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25614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15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6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7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8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9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20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2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4"/>
              </a:p>
            </p:txBody>
          </p:sp>
        </p:grpSp>
        <p:sp>
          <p:nvSpPr>
            <p:cNvPr id="25611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112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complete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   (max)</a:t>
              </a:r>
            </a:p>
          </p:txBody>
        </p:sp>
        <p:pic>
          <p:nvPicPr>
            <p:cNvPr id="256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88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average </a:t>
              </a:r>
              <a:endParaRPr lang="en-GB" altLang="en-US" sz="1360"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-72214"/>
            <a:ext cx="7005937" cy="857386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Cluster Distance Measures</a:t>
            </a:r>
            <a:r>
              <a:rPr lang="en-US" altLang="en-US" smtClean="0"/>
              <a:t>	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594" y="758176"/>
            <a:ext cx="3213574" cy="4042883"/>
          </a:xfrm>
        </p:spPr>
        <p:txBody>
          <a:bodyPr/>
          <a:lstStyle/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min{d(x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max{d(x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avg distance between elements in one cluster and  elements in the other, i.e.,  </a:t>
            </a:r>
          </a:p>
          <a:p>
            <a:pPr marL="362819" indent="-362819">
              <a:lnSpc>
                <a:spcPct val="140000"/>
              </a:lnSpc>
              <a:buNone/>
            </a:pP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     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avg{d(x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666248" lvl="1" indent="-310987">
              <a:lnSpc>
                <a:spcPct val="110000"/>
              </a:lnSpc>
              <a:buNone/>
            </a:pPr>
            <a:endParaRPr lang="en-US" altLang="en-US" sz="1224"/>
          </a:p>
        </p:txBody>
      </p:sp>
      <p:sp>
        <p:nvSpPr>
          <p:cNvPr id="25607" name="TextBox 38"/>
          <p:cNvSpPr txBox="1">
            <a:spLocks noChangeArrowheads="1"/>
          </p:cNvSpPr>
          <p:nvPr/>
        </p:nvSpPr>
        <p:spPr bwMode="auto">
          <a:xfrm rot="-5400000">
            <a:off x="5909043" y="4210932"/>
            <a:ext cx="435825" cy="1036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32" b="1">
                <a:solidFill>
                  <a:srgbClr val="FF0000"/>
                </a:solidFill>
                <a:latin typeface="Times New Roman" panose="02020603050405020304" pitchFamily="18" charset="0"/>
              </a:rPr>
              <a:t>d(C, C)=0</a:t>
            </a:r>
          </a:p>
        </p:txBody>
      </p:sp>
    </p:spTree>
    <p:extLst>
      <p:ext uri="{BB962C8B-B14F-4D97-AF65-F5344CB8AC3E}">
        <p14:creationId xmlns:p14="http://schemas.microsoft.com/office/powerpoint/2010/main" val="146422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8B0A6-DCAF-4051-A354-F218AA85B716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-72214"/>
            <a:ext cx="7005937" cy="857386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Cluster Distance Measures</a:t>
            </a:r>
            <a:r>
              <a:rPr lang="en-US" altLang="en-US" smtClean="0"/>
              <a:t>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763" y="758176"/>
            <a:ext cx="7567448" cy="4042883"/>
          </a:xfrm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  <a:defRPr/>
            </a:pPr>
            <a:r>
              <a:rPr lang="en-US" sz="1360" b="1" dirty="0"/>
              <a:t>Example</a:t>
            </a:r>
            <a:r>
              <a:rPr lang="en-US" sz="1360" dirty="0"/>
              <a:t>: Given a data set of five objects </a:t>
            </a:r>
            <a:r>
              <a:rPr lang="en-US" sz="1360" dirty="0" smtClean="0"/>
              <a:t>characterized </a:t>
            </a:r>
            <a:r>
              <a:rPr lang="en-US" sz="1360" dirty="0"/>
              <a:t>by a single continuous  feature, assume that there are two clusters: C</a:t>
            </a:r>
            <a:r>
              <a:rPr lang="en-US" sz="952" dirty="0"/>
              <a:t>1</a:t>
            </a:r>
            <a:r>
              <a:rPr lang="en-US" sz="1360" dirty="0"/>
              <a:t>: {a, b} and C</a:t>
            </a:r>
            <a:r>
              <a:rPr lang="en-US" sz="952" dirty="0"/>
              <a:t>2</a:t>
            </a:r>
            <a:r>
              <a:rPr lang="en-US" sz="1360" dirty="0"/>
              <a:t>: {c, d, e}.</a:t>
            </a:r>
          </a:p>
          <a:p>
            <a:pPr marL="666248" lvl="1" indent="-666248">
              <a:lnSpc>
                <a:spcPct val="110000"/>
              </a:lnSpc>
              <a:buNone/>
              <a:defRPr/>
            </a:pPr>
            <a:endParaRPr lang="en-US" dirty="0"/>
          </a:p>
          <a:p>
            <a:pPr marL="666248" lvl="1" indent="-666248">
              <a:lnSpc>
                <a:spcPct val="110000"/>
              </a:lnSpc>
              <a:buNone/>
              <a:defRPr/>
            </a:pPr>
            <a:endParaRPr lang="en-US" dirty="0"/>
          </a:p>
          <a:p>
            <a:pPr marL="666248" lvl="1" indent="-666248">
              <a:lnSpc>
                <a:spcPct val="110000"/>
              </a:lnSpc>
              <a:buNone/>
              <a:defRPr/>
            </a:pPr>
            <a:r>
              <a:rPr lang="en-US" sz="1224" dirty="0"/>
              <a:t>1. Calculate the distance matrix .       2. Calculate three cluster distances between C</a:t>
            </a:r>
            <a:r>
              <a:rPr lang="en-US" sz="952" dirty="0"/>
              <a:t>1</a:t>
            </a:r>
            <a:r>
              <a:rPr lang="en-US" sz="1224" dirty="0"/>
              <a:t> and C</a:t>
            </a:r>
            <a:r>
              <a:rPr lang="en-US" sz="952" dirty="0"/>
              <a:t>2</a:t>
            </a:r>
            <a:r>
              <a:rPr lang="en-US" sz="1224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032240" y="1275415"/>
          <a:ext cx="4849517" cy="505360"/>
        </p:xfrm>
        <a:graphic>
          <a:graphicData uri="http://schemas.openxmlformats.org/drawingml/2006/table">
            <a:tbl>
              <a:tblPr/>
              <a:tblGrid>
                <a:gridCol w="807713">
                  <a:extLst>
                    <a:ext uri="{9D8B030D-6E8A-4147-A177-3AD203B41FA5}"/>
                  </a:extLst>
                </a:gridCol>
                <a:gridCol w="808793">
                  <a:extLst>
                    <a:ext uri="{9D8B030D-6E8A-4147-A177-3AD203B41FA5}"/>
                  </a:extLst>
                </a:gridCol>
                <a:gridCol w="807713">
                  <a:extLst>
                    <a:ext uri="{9D8B030D-6E8A-4147-A177-3AD203B41FA5}"/>
                  </a:extLst>
                </a:gridCol>
                <a:gridCol w="808792">
                  <a:extLst>
                    <a:ext uri="{9D8B030D-6E8A-4147-A177-3AD203B41FA5}"/>
                  </a:extLst>
                </a:gridCol>
                <a:gridCol w="807713">
                  <a:extLst>
                    <a:ext uri="{9D8B030D-6E8A-4147-A177-3AD203B41FA5}"/>
                  </a:extLst>
                </a:gridCol>
                <a:gridCol w="808793">
                  <a:extLst>
                    <a:ext uri="{9D8B030D-6E8A-4147-A177-3AD203B41FA5}"/>
                  </a:extLst>
                </a:gridCol>
              </a:tblGrid>
              <a:tr h="252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252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Feature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06594" y="2415715"/>
          <a:ext cx="2176938" cy="2021442"/>
        </p:xfrm>
        <a:graphic>
          <a:graphicData uri="http://schemas.openxmlformats.org/drawingml/2006/table">
            <a:tbl>
              <a:tblPr/>
              <a:tblGrid>
                <a:gridCol w="362823">
                  <a:extLst>
                    <a:ext uri="{9D8B030D-6E8A-4147-A177-3AD203B41FA5}"/>
                  </a:extLst>
                </a:gridCol>
                <a:gridCol w="362823">
                  <a:extLst>
                    <a:ext uri="{9D8B030D-6E8A-4147-A177-3AD203B41FA5}"/>
                  </a:extLst>
                </a:gridCol>
                <a:gridCol w="362823">
                  <a:extLst>
                    <a:ext uri="{9D8B030D-6E8A-4147-A177-3AD203B41FA5}"/>
                  </a:extLst>
                </a:gridCol>
                <a:gridCol w="362823">
                  <a:extLst>
                    <a:ext uri="{9D8B030D-6E8A-4147-A177-3AD203B41FA5}"/>
                  </a:extLst>
                </a:gridCol>
                <a:gridCol w="362823">
                  <a:extLst>
                    <a:ext uri="{9D8B030D-6E8A-4147-A177-3AD203B41FA5}"/>
                  </a:extLst>
                </a:gridCol>
                <a:gridCol w="362823">
                  <a:extLst>
                    <a:ext uri="{9D8B030D-6E8A-4147-A177-3AD203B41FA5}"/>
                  </a:extLst>
                </a:gridCol>
              </a:tblGrid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728" name="Left Bracket 38"/>
          <p:cNvSpPr>
            <a:spLocks/>
          </p:cNvSpPr>
          <p:nvPr/>
        </p:nvSpPr>
        <p:spPr bwMode="auto">
          <a:xfrm>
            <a:off x="1669417" y="2726706"/>
            <a:ext cx="31315" cy="1762282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sp>
        <p:nvSpPr>
          <p:cNvPr id="27729" name="Right Bracket 39"/>
          <p:cNvSpPr>
            <a:spLocks/>
          </p:cNvSpPr>
          <p:nvPr/>
        </p:nvSpPr>
        <p:spPr bwMode="auto">
          <a:xfrm>
            <a:off x="3431699" y="2726706"/>
            <a:ext cx="51832" cy="1762282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3733800" y="2501243"/>
            <a:ext cx="3783724" cy="14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950" tIns="35475" rIns="70950" bIns="35475"/>
          <a:lstStyle/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Single link</a:t>
            </a:r>
            <a:endParaRPr lang="en-US" sz="1224" kern="0" dirty="0">
              <a:cs typeface="Tahoma" pitchFamily="34" charset="0"/>
              <a:sym typeface="Symbol" pitchFamily="18" charset="2"/>
            </a:endParaRPr>
          </a:p>
          <a:p>
            <a:pPr marL="362819" indent="-362819" defTabSz="709440">
              <a:lnSpc>
                <a:spcPct val="200000"/>
              </a:lnSpc>
              <a:spcBef>
                <a:spcPct val="20000"/>
              </a:spcBef>
              <a:defRPr/>
            </a:pPr>
            <a:endParaRPr lang="en-US" sz="1224" kern="0" dirty="0">
              <a:solidFill>
                <a:srgbClr val="FF0000"/>
              </a:solidFill>
              <a:cs typeface="Tahoma" pitchFamily="34" charset="0"/>
              <a:sym typeface="Symbol" pitchFamily="18" charset="2"/>
            </a:endParaRP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Complete link</a:t>
            </a: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endParaRPr lang="en-US" sz="1224" kern="0" dirty="0">
              <a:cs typeface="Tahoma" pitchFamily="34" charset="0"/>
              <a:sym typeface="Symbol" pitchFamily="18" charset="2"/>
            </a:endParaRP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Average</a:t>
            </a:r>
            <a:endParaRPr lang="en-US" sz="1224" kern="0" dirty="0"/>
          </a:p>
        </p:txBody>
      </p:sp>
      <p:graphicFrame>
        <p:nvGraphicFramePr>
          <p:cNvPr id="27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489670"/>
              </p:ext>
            </p:extLst>
          </p:nvPr>
        </p:nvGraphicFramePr>
        <p:xfrm>
          <a:off x="4356359" y="2916093"/>
          <a:ext cx="4095795" cy="44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3949700" imgH="431800" progId="Equation.3">
                  <p:embed/>
                </p:oleObj>
              </mc:Choice>
              <mc:Fallback>
                <p:oleObj name="Equation" r:id="rId4" imgW="3949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59" y="2916093"/>
                        <a:ext cx="4095795" cy="44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81752"/>
              </p:ext>
            </p:extLst>
          </p:nvPr>
        </p:nvGraphicFramePr>
        <p:xfrm>
          <a:off x="4375470" y="3633242"/>
          <a:ext cx="4121711" cy="44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3975100" imgH="431800" progId="Equation.3">
                  <p:embed/>
                </p:oleObj>
              </mc:Choice>
              <mc:Fallback>
                <p:oleObj name="Equation" r:id="rId6" imgW="397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470" y="3633242"/>
                        <a:ext cx="4121711" cy="44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02303"/>
              </p:ext>
            </p:extLst>
          </p:nvPr>
        </p:nvGraphicFramePr>
        <p:xfrm>
          <a:off x="4456998" y="4208503"/>
          <a:ext cx="3958657" cy="77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8" imgW="4013200" imgH="787400" progId="Equation.3">
                  <p:embed/>
                </p:oleObj>
              </mc:Choice>
              <mc:Fallback>
                <p:oleObj name="Equation" r:id="rId8" imgW="4013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998" y="4208503"/>
                        <a:ext cx="3958657" cy="77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90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FB2EF-AA9F-44DA-9485-F9948C31B137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 Agglomerative Algorithm</a:t>
            </a:r>
            <a:r>
              <a:rPr lang="en-US" altLang="en-US" smtClean="0"/>
              <a:t>	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762" y="808928"/>
            <a:ext cx="6841803" cy="3887388"/>
          </a:xfrm>
        </p:spPr>
        <p:txBody>
          <a:bodyPr/>
          <a:lstStyle/>
          <a:p>
            <a:pPr marL="362819" indent="-362819"/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Agglomerative </a:t>
            </a:r>
            <a:r>
              <a:rPr lang="en-US" altLang="en-US" sz="1800" dirty="0" smtClean="0"/>
              <a:t>algorithm is carried out in three steps:</a:t>
            </a:r>
          </a:p>
          <a:p>
            <a:pPr marL="1626205" lvl="4" indent="-207325">
              <a:lnSpc>
                <a:spcPct val="120000"/>
              </a:lnSpc>
            </a:pPr>
            <a:endParaRPr lang="en-US" altLang="en-US" sz="1224" dirty="0"/>
          </a:p>
          <a:p>
            <a:pPr marL="666248" lvl="1" indent="-310987">
              <a:lnSpc>
                <a:spcPct val="110000"/>
              </a:lnSpc>
            </a:pPr>
            <a:endParaRPr lang="en-US" altLang="en-US" sz="1905" dirty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721249" y="1328326"/>
            <a:ext cx="3265406" cy="286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chemeClr val="accent6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chemeClr val="accent6"/>
                </a:solidFill>
              </a:rPr>
              <a:t>Set each object as a cluster (thus if we have </a:t>
            </a:r>
            <a:r>
              <a:rPr lang="en-GB" altLang="en-US" sz="1400" i="1" dirty="0">
                <a:solidFill>
                  <a:schemeClr val="accent6"/>
                </a:solidFill>
              </a:rPr>
              <a:t>N</a:t>
            </a:r>
            <a:r>
              <a:rPr lang="en-GB" altLang="en-US" sz="1400" dirty="0">
                <a:solidFill>
                  <a:schemeClr val="accent6"/>
                </a:solidFill>
              </a:rPr>
              <a:t> objects, we will have </a:t>
            </a:r>
            <a:r>
              <a:rPr lang="en-GB" altLang="en-US" sz="1400" i="1" dirty="0">
                <a:solidFill>
                  <a:schemeClr val="accent6"/>
                </a:solidFill>
              </a:rPr>
              <a:t>N</a:t>
            </a:r>
            <a:r>
              <a:rPr lang="en-GB" altLang="en-US" sz="1400" dirty="0">
                <a:solidFill>
                  <a:schemeClr val="accent6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1400" dirty="0">
                <a:solidFill>
                  <a:schemeClr val="accent6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632" dirty="0">
              <a:solidFill>
                <a:srgbClr val="FF0000"/>
              </a:solidFill>
            </a:endParaRP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50" y="1380158"/>
            <a:ext cx="2611029" cy="321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038486" y="1328326"/>
            <a:ext cx="2695256" cy="3317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cxnSp>
        <p:nvCxnSpPr>
          <p:cNvPr id="29705" name="Straight Arrow Connector 9"/>
          <p:cNvCxnSpPr>
            <a:cxnSpLocks noChangeShapeType="1"/>
          </p:cNvCxnSpPr>
          <p:nvPr/>
        </p:nvCxnSpPr>
        <p:spPr bwMode="auto">
          <a:xfrm flipV="1">
            <a:off x="4831159" y="3556016"/>
            <a:ext cx="777478" cy="2073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4854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35EE86-885D-4C65-A71F-91EC62F951FA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Problem: clustering analysis with agglomerative algorithm</a:t>
            </a:r>
          </a:p>
          <a:p>
            <a:pPr marL="362819" indent="-362819">
              <a:buNone/>
            </a:pPr>
            <a:r>
              <a:rPr lang="en-US" altLang="en-US" sz="1800" dirty="0" smtClean="0"/>
              <a:t>     </a:t>
            </a:r>
            <a:endParaRPr lang="en-US" altLang="en-US" sz="1800" dirty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072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53" y="3401600"/>
            <a:ext cx="2954415" cy="39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9" y="3816255"/>
            <a:ext cx="2695256" cy="41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 Box 49"/>
          <p:cNvSpPr txBox="1">
            <a:spLocks noChangeArrowheads="1"/>
          </p:cNvSpPr>
          <p:nvPr/>
        </p:nvSpPr>
        <p:spPr bwMode="auto">
          <a:xfrm>
            <a:off x="5805166" y="2675954"/>
            <a:ext cx="1059906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data matrix</a:t>
            </a:r>
          </a:p>
        </p:txBody>
      </p:sp>
      <p:sp>
        <p:nvSpPr>
          <p:cNvPr id="30729" name="Text Box 50"/>
          <p:cNvSpPr txBox="1">
            <a:spLocks noChangeArrowheads="1"/>
          </p:cNvSpPr>
          <p:nvPr/>
        </p:nvSpPr>
        <p:spPr bwMode="auto">
          <a:xfrm>
            <a:off x="5764132" y="4531102"/>
            <a:ext cx="135646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distance matrix</a:t>
            </a:r>
          </a:p>
        </p:txBody>
      </p:sp>
      <p:sp>
        <p:nvSpPr>
          <p:cNvPr id="30730" name="Text Box 51"/>
          <p:cNvSpPr txBox="1">
            <a:spLocks noChangeArrowheads="1"/>
          </p:cNvSpPr>
          <p:nvPr/>
        </p:nvSpPr>
        <p:spPr bwMode="auto">
          <a:xfrm>
            <a:off x="2262244" y="4179077"/>
            <a:ext cx="1605119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Euclidean distance</a:t>
            </a:r>
          </a:p>
        </p:txBody>
      </p:sp>
      <p:pic>
        <p:nvPicPr>
          <p:cNvPr id="3073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27" y="3076571"/>
            <a:ext cx="3187658" cy="15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76" y="1275415"/>
            <a:ext cx="2377786" cy="195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46" y="1327247"/>
            <a:ext cx="1807635" cy="1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46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4B6A17-45D3-4B92-AC93-F1AA7124BD45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Merge two closest clusters (iteration 1) </a:t>
            </a:r>
          </a:p>
          <a:p>
            <a:pPr marL="362819" indent="-362819">
              <a:buNone/>
            </a:pPr>
            <a:r>
              <a:rPr lang="en-US" altLang="en-US" dirty="0" smtClean="0"/>
              <a:t>     </a:t>
            </a:r>
            <a:endParaRPr lang="en-US" altLang="en-US" sz="1360" dirty="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1750" name="Line 26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1751" name="Line 27"/>
          <p:cNvSpPr>
            <a:spLocks noChangeShapeType="1"/>
          </p:cNvSpPr>
          <p:nvPr/>
        </p:nvSpPr>
        <p:spPr bwMode="auto">
          <a:xfrm>
            <a:off x="3846354" y="2935113"/>
            <a:ext cx="570150" cy="46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175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7247"/>
            <a:ext cx="3187658" cy="148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9" y="1793733"/>
            <a:ext cx="2377786" cy="20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68" y="2985865"/>
            <a:ext cx="3207095" cy="140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19" y="3400520"/>
            <a:ext cx="466487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50" y="3400520"/>
            <a:ext cx="553953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1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1FA4C-78DD-40CE-BD97-AAD62B11EC88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9036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Update distance matrix (iteration 1)</a:t>
            </a:r>
          </a:p>
          <a:p>
            <a:pPr marL="362819" indent="-362819">
              <a:buNone/>
            </a:pPr>
            <a:r>
              <a:rPr lang="en-US" altLang="en-US" dirty="0" smtClean="0"/>
              <a:t>     </a:t>
            </a:r>
            <a:endParaRPr lang="en-US" altLang="en-US" sz="1360" dirty="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27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1431990"/>
            <a:ext cx="2954415" cy="3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1794813"/>
            <a:ext cx="2954415" cy="24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2105804"/>
            <a:ext cx="2954415" cy="24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2422194"/>
            <a:ext cx="2954415" cy="25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Line 19"/>
          <p:cNvSpPr>
            <a:spLocks noChangeShapeType="1"/>
          </p:cNvSpPr>
          <p:nvPr/>
        </p:nvSpPr>
        <p:spPr bwMode="auto">
          <a:xfrm flipH="1">
            <a:off x="4053682" y="2727786"/>
            <a:ext cx="881141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2779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2" y="3141361"/>
            <a:ext cx="3045120" cy="13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16" y="3024739"/>
            <a:ext cx="3343154" cy="156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54" y="1301331"/>
            <a:ext cx="3168221" cy="14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78" y="3659679"/>
            <a:ext cx="375781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72" y="3550616"/>
            <a:ext cx="570150" cy="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1" y="3641322"/>
            <a:ext cx="570150" cy="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9" y="3560335"/>
            <a:ext cx="437331" cy="19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73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08569-262E-489B-9276-ED97F69A50B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 smtClean="0"/>
              <a:t>Merge two closest clusters (iteration 2) </a:t>
            </a:r>
          </a:p>
          <a:p>
            <a:pPr marL="362819" indent="-362819">
              <a:buNone/>
            </a:pPr>
            <a:r>
              <a:rPr lang="en-US" altLang="en-US" dirty="0" smtClean="0"/>
              <a:t>     </a:t>
            </a:r>
            <a:endParaRPr lang="en-US" altLang="en-US" sz="1360" dirty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4822" name="Line 12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4823" name="Line 13"/>
          <p:cNvSpPr>
            <a:spLocks noChangeShapeType="1"/>
          </p:cNvSpPr>
          <p:nvPr/>
        </p:nvSpPr>
        <p:spPr bwMode="auto">
          <a:xfrm>
            <a:off x="3846354" y="2935113"/>
            <a:ext cx="570150" cy="46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482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52" y="1223583"/>
            <a:ext cx="3291322" cy="15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69" y="3037697"/>
            <a:ext cx="3168221" cy="13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58" y="1897397"/>
            <a:ext cx="2384265" cy="196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82" y="1845565"/>
            <a:ext cx="414655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03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C8E17-E56A-4F12-AB99-D7B54F05B4ED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Update distance matrix (iteration 2) 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</a:t>
            </a:r>
            <a:endParaRPr lang="en-US" altLang="en-US" sz="3265" b="1">
              <a:solidFill>
                <a:schemeClr val="tx2"/>
              </a:solidFill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 flipH="1">
            <a:off x="4105514" y="2779617"/>
            <a:ext cx="881141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5847" name="Line 12"/>
          <p:cNvSpPr>
            <a:spLocks noChangeShapeType="1"/>
          </p:cNvSpPr>
          <p:nvPr/>
        </p:nvSpPr>
        <p:spPr bwMode="auto">
          <a:xfrm>
            <a:off x="4468336" y="3816254"/>
            <a:ext cx="36282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584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4" y="1613401"/>
            <a:ext cx="3265406" cy="23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9" name="Group 19"/>
          <p:cNvGrpSpPr>
            <a:grpSpLocks/>
          </p:cNvGrpSpPr>
          <p:nvPr/>
        </p:nvGrpSpPr>
        <p:grpSpPr bwMode="auto">
          <a:xfrm>
            <a:off x="4675664" y="1898476"/>
            <a:ext cx="2954415" cy="367142"/>
            <a:chOff x="3560" y="1710"/>
            <a:chExt cx="2736" cy="340"/>
          </a:xfrm>
        </p:grpSpPr>
        <p:pic>
          <p:nvPicPr>
            <p:cNvPr id="35855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5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4" y="2343367"/>
            <a:ext cx="3058078" cy="25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59" y="3089529"/>
            <a:ext cx="3019205" cy="13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2" y="3193193"/>
            <a:ext cx="2966293" cy="124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26" y="1275415"/>
            <a:ext cx="3291322" cy="15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2" y="1897397"/>
            <a:ext cx="375781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1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5AB41-6969-4AB1-9D48-0944FDA5CED7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1099" y="860760"/>
            <a:ext cx="6797530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 smtClean="0"/>
              <a:t>Merge two closest clusters/update distance matrix (iteration 3) </a:t>
            </a:r>
          </a:p>
          <a:p>
            <a:pPr marL="362819" indent="-362819">
              <a:buNone/>
            </a:pPr>
            <a:r>
              <a:rPr lang="en-US" altLang="en-US" sz="1800" dirty="0" smtClean="0"/>
              <a:t>     </a:t>
            </a:r>
            <a:endParaRPr lang="en-US" altLang="en-US" sz="1800" dirty="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</a:t>
            </a:r>
            <a:endParaRPr lang="en-US" altLang="en-US" sz="3265" b="1">
              <a:solidFill>
                <a:schemeClr val="tx2"/>
              </a:solidFill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3898186" y="3142440"/>
            <a:ext cx="621982" cy="3109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687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7952"/>
            <a:ext cx="3323717" cy="156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90" y="1897397"/>
            <a:ext cx="2377786" cy="19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7" name="Group 28"/>
          <p:cNvGrpSpPr>
            <a:grpSpLocks/>
          </p:cNvGrpSpPr>
          <p:nvPr/>
        </p:nvGrpSpPr>
        <p:grpSpPr bwMode="auto">
          <a:xfrm>
            <a:off x="4572000" y="3089529"/>
            <a:ext cx="3277284" cy="1451291"/>
            <a:chOff x="5346700" y="4542631"/>
            <a:chExt cx="4818130" cy="2133600"/>
          </a:xfrm>
        </p:grpSpPr>
        <p:pic>
          <p:nvPicPr>
            <p:cNvPr id="36878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75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E5721-6BDB-4F38-B2EB-C3628D961E44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763" y="808928"/>
            <a:ext cx="6797530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 smtClean="0"/>
              <a:t>Merge two closest clusters/update distance matrix (iteration 4) </a:t>
            </a:r>
          </a:p>
          <a:p>
            <a:pPr marL="362819" indent="-362819">
              <a:buNone/>
            </a:pPr>
            <a:r>
              <a:rPr lang="en-US" altLang="en-US" sz="2000" dirty="0" smtClean="0"/>
              <a:t>     </a:t>
            </a:r>
            <a:endParaRPr lang="en-US" altLang="en-US" sz="2000" dirty="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3898186" y="3142440"/>
            <a:ext cx="621982" cy="3109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78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26" y="1793733"/>
            <a:ext cx="2377786" cy="19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0" name="Group 30"/>
          <p:cNvGrpSpPr>
            <a:grpSpLocks/>
          </p:cNvGrpSpPr>
          <p:nvPr/>
        </p:nvGrpSpPr>
        <p:grpSpPr bwMode="auto">
          <a:xfrm>
            <a:off x="4572000" y="1430910"/>
            <a:ext cx="3116389" cy="1380023"/>
            <a:chOff x="5346700" y="2104231"/>
            <a:chExt cx="4581525" cy="2028825"/>
          </a:xfrm>
        </p:grpSpPr>
        <p:pic>
          <p:nvPicPr>
            <p:cNvPr id="37904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5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1" name="Group 16"/>
          <p:cNvGrpSpPr>
            <a:grpSpLocks/>
          </p:cNvGrpSpPr>
          <p:nvPr/>
        </p:nvGrpSpPr>
        <p:grpSpPr bwMode="auto">
          <a:xfrm>
            <a:off x="4675663" y="3089529"/>
            <a:ext cx="2993289" cy="1263401"/>
            <a:chOff x="5499100" y="4541838"/>
            <a:chExt cx="4400550" cy="1857375"/>
          </a:xfrm>
        </p:grpSpPr>
        <p:pic>
          <p:nvPicPr>
            <p:cNvPr id="37902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62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E5595-A2C0-4795-A1EA-B84E23F888D3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763" y="1017335"/>
            <a:ext cx="6797530" cy="3576397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 smtClean="0"/>
              <a:t>Final result (meeting termination condition) </a:t>
            </a:r>
          </a:p>
          <a:p>
            <a:pPr marL="362819" indent="-362819">
              <a:buNone/>
            </a:pPr>
            <a:r>
              <a:rPr lang="en-US" altLang="en-US" sz="2000" dirty="0" smtClean="0"/>
              <a:t>     </a:t>
            </a:r>
            <a:endParaRPr lang="en-US" altLang="en-US" sz="2000" dirty="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891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9" y="1534574"/>
            <a:ext cx="6317005" cy="289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8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7144A-6340-46D8-99C1-E190B3160E57}" type="slidenum">
              <a:rPr lang="en-GB" altLang="en-US" sz="1088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08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7671" y="801369"/>
            <a:ext cx="6797530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Dendrogram tree</a:t>
            </a:r>
            <a:r>
              <a:rPr lang="en-US" altLang="en-US" smtClean="0"/>
              <a:t> representation </a:t>
            </a:r>
          </a:p>
          <a:p>
            <a:pPr marL="362819" indent="-362819">
              <a:buNone/>
            </a:pPr>
            <a:r>
              <a:rPr lang="en-US" altLang="en-US" smtClean="0"/>
              <a:t>     </a:t>
            </a:r>
            <a:endParaRPr lang="en-US" altLang="en-US" sz="136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54763" y="-72213"/>
            <a:ext cx="7256457" cy="85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93">
                <a:solidFill>
                  <a:srgbClr val="000000"/>
                </a:solidFill>
              </a:rPr>
              <a:t>Key Concepts in Hierarchal Clustering </a:t>
            </a:r>
            <a:r>
              <a:rPr lang="en-US" altLang="en-US" sz="3265" b="1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9942" name="Text Box 13"/>
          <p:cNvSpPr txBox="1">
            <a:spLocks noChangeArrowheads="1"/>
          </p:cNvSpPr>
          <p:nvPr/>
        </p:nvSpPr>
        <p:spPr bwMode="auto">
          <a:xfrm>
            <a:off x="4723177" y="1272175"/>
            <a:ext cx="3559501" cy="3357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36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36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36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36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36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36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36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360">
              <a:solidFill>
                <a:srgbClr val="000000"/>
              </a:solidFill>
            </a:endParaRPr>
          </a:p>
        </p:txBody>
      </p: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1092108" y="1328326"/>
            <a:ext cx="3376228" cy="3400724"/>
            <a:chOff x="230775" y="1952625"/>
            <a:chExt cx="4963525" cy="5000037"/>
          </a:xfrm>
        </p:grpSpPr>
        <p:pic>
          <p:nvPicPr>
            <p:cNvPr id="3994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Box 7"/>
            <p:cNvSpPr txBox="1">
              <a:spLocks noChangeArrowheads="1"/>
            </p:cNvSpPr>
            <p:nvPr/>
          </p:nvSpPr>
          <p:spPr bwMode="auto">
            <a:xfrm>
              <a:off x="1765301" y="53800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TextBox 8"/>
            <p:cNvSpPr txBox="1">
              <a:spLocks noChangeArrowheads="1"/>
            </p:cNvSpPr>
            <p:nvPr/>
          </p:nvSpPr>
          <p:spPr bwMode="auto">
            <a:xfrm>
              <a:off x="4127499" y="50752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8" name="TextBox 10"/>
            <p:cNvSpPr txBox="1">
              <a:spLocks noChangeArrowheads="1"/>
            </p:cNvSpPr>
            <p:nvPr/>
          </p:nvSpPr>
          <p:spPr bwMode="auto">
            <a:xfrm>
              <a:off x="2755899" y="4160837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9" name="TextBox 11"/>
            <p:cNvSpPr txBox="1">
              <a:spLocks noChangeArrowheads="1"/>
            </p:cNvSpPr>
            <p:nvPr/>
          </p:nvSpPr>
          <p:spPr bwMode="auto">
            <a:xfrm>
              <a:off x="3441700" y="2636837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93951" cy="50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32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39951" name="TextBox 13"/>
            <p:cNvSpPr txBox="1">
              <a:spLocks noChangeArrowheads="1"/>
            </p:cNvSpPr>
            <p:nvPr/>
          </p:nvSpPr>
          <p:spPr bwMode="auto">
            <a:xfrm>
              <a:off x="230775" y="3475831"/>
              <a:ext cx="640723" cy="111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32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2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9718" y="4785942"/>
            <a:ext cx="3333435" cy="35742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GB" altLang="en-US" sz="952" kern="0">
                <a:latin typeface="Arial" panose="020B0604020202020204" pitchFamily="34" charset="0"/>
              </a:rPr>
              <a:t>COMP24111  Machine Learning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4E727-1955-4983-A3A3-8E0EE1BF0606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1751" y="590550"/>
            <a:ext cx="7689469" cy="4105766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Lifetime vs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-cluster Lifetime</a:t>
            </a:r>
            <a:r>
              <a:rPr lang="en-US" altLang="en-US" dirty="0" smtClean="0"/>
              <a:t> </a:t>
            </a:r>
          </a:p>
          <a:p>
            <a:pPr marL="362819" indent="-362819">
              <a:buNone/>
            </a:pPr>
            <a:r>
              <a:rPr lang="en-US" altLang="en-US" dirty="0" smtClean="0"/>
              <a:t>     </a:t>
            </a:r>
            <a:endParaRPr lang="en-US" altLang="en-US" sz="1360" dirty="0"/>
          </a:p>
        </p:txBody>
      </p: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314658" y="1326167"/>
            <a:ext cx="3376201" cy="3400491"/>
            <a:chOff x="230815" y="1952625"/>
            <a:chExt cx="4963485" cy="4999694"/>
          </a:xfrm>
        </p:grpSpPr>
        <p:pic>
          <p:nvPicPr>
            <p:cNvPr id="4199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Box 7"/>
            <p:cNvSpPr txBox="1">
              <a:spLocks noChangeArrowheads="1"/>
            </p:cNvSpPr>
            <p:nvPr/>
          </p:nvSpPr>
          <p:spPr bwMode="auto">
            <a:xfrm>
              <a:off x="1765299" y="5380380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2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Box 8"/>
            <p:cNvSpPr txBox="1">
              <a:spLocks noChangeArrowheads="1"/>
            </p:cNvSpPr>
            <p:nvPr/>
          </p:nvSpPr>
          <p:spPr bwMode="auto">
            <a:xfrm>
              <a:off x="4127500" y="5075551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3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5" name="TextBox 9"/>
            <p:cNvSpPr txBox="1">
              <a:spLocks noChangeArrowheads="1"/>
            </p:cNvSpPr>
            <p:nvPr/>
          </p:nvSpPr>
          <p:spPr bwMode="auto">
            <a:xfrm>
              <a:off x="2146301" y="4694513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4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Box 10"/>
            <p:cNvSpPr txBox="1">
              <a:spLocks noChangeArrowheads="1"/>
            </p:cNvSpPr>
            <p:nvPr/>
          </p:nvSpPr>
          <p:spPr bwMode="auto">
            <a:xfrm>
              <a:off x="2755900" y="4161059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5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7" name="TextBox 11"/>
            <p:cNvSpPr txBox="1">
              <a:spLocks noChangeArrowheads="1"/>
            </p:cNvSpPr>
            <p:nvPr/>
          </p:nvSpPr>
          <p:spPr bwMode="auto">
            <a:xfrm>
              <a:off x="3441700" y="2636906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6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8" name="TextBox 12"/>
            <p:cNvSpPr txBox="1">
              <a:spLocks noChangeArrowheads="1"/>
            </p:cNvSpPr>
            <p:nvPr/>
          </p:nvSpPr>
          <p:spPr bwMode="auto">
            <a:xfrm>
              <a:off x="2679699" y="6447288"/>
              <a:ext cx="1093951" cy="50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632" kern="0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230815" y="3475190"/>
              <a:ext cx="640723" cy="111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632" kern="0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1254763" y="-72213"/>
            <a:ext cx="7256457" cy="107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93" dirty="0">
                <a:solidFill>
                  <a:schemeClr val="tx2"/>
                </a:solidFill>
              </a:rPr>
              <a:t>Key Concepts in Hierarchal Clustering </a:t>
            </a:r>
            <a:r>
              <a:rPr lang="en-US" altLang="en-US" sz="3265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39027" y="1171751"/>
            <a:ext cx="4924025" cy="383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altLang="en-US" sz="1360" b="1" dirty="0">
                <a:solidFill>
                  <a:srgbClr val="FF0000"/>
                </a:solidFill>
              </a:rPr>
              <a:t>Lifetime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The distance between that a cluster is created and that it disappears (merges with other clusters during clustering).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e.g. lifetime of A, B, C, D, E  and F are 0.71, 0.71, 1.41,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0.50, 1.00 and 0.50, respectively, the life time of (A, B) is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2.50 – 0.71 = 1.79, 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136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1360" b="1" i="1" dirty="0">
                <a:solidFill>
                  <a:srgbClr val="FF0000"/>
                </a:solidFill>
              </a:rPr>
              <a:t>K</a:t>
            </a:r>
            <a:r>
              <a:rPr lang="en-US" altLang="en-US" sz="1360" b="1" dirty="0">
                <a:solidFill>
                  <a:srgbClr val="FF0000"/>
                </a:solidFill>
              </a:rPr>
              <a:t>-cluster Lifetime</a:t>
            </a:r>
            <a:endParaRPr lang="en-GB" altLang="en-US" sz="1360" b="1" dirty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The distance from that </a:t>
            </a:r>
            <a:r>
              <a:rPr lang="en-GB" altLang="en-US" sz="1360" i="1" dirty="0"/>
              <a:t>K</a:t>
            </a:r>
            <a:r>
              <a:rPr lang="en-GB" altLang="en-US" sz="1360" dirty="0"/>
              <a:t> clusters emerge to that </a:t>
            </a:r>
            <a:r>
              <a:rPr lang="en-GB" altLang="en-US" sz="1360" i="1" dirty="0"/>
              <a:t>K</a:t>
            </a:r>
            <a:r>
              <a:rPr lang="en-GB" altLang="en-US" sz="1360" dirty="0"/>
              <a:t> clusters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 vanish (due to the reduction to </a:t>
            </a:r>
            <a:r>
              <a:rPr lang="en-GB" altLang="en-US" sz="1360" i="1" dirty="0"/>
              <a:t>K-1</a:t>
            </a:r>
            <a:r>
              <a:rPr lang="en-GB" altLang="en-US" sz="1360" dirty="0"/>
              <a:t> clusters). 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e.g. 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5-cluster lifetime is  0.71 - 0.50 = 0.21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4-cluster lifetime is  1.00 - 0.71 = 0.29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3-cluster lifetime is  1.41 – 1.00 = 0.41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2-cluster lifetime is  2.50 – 1.41 = 1.09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682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9D92F-B678-4640-9679-7C351E6EEB30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36" y="-124045"/>
            <a:ext cx="8211027" cy="85846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  Relevant Issues</a:t>
            </a:r>
            <a:r>
              <a:rPr lang="en-US" altLang="en-US" smtClean="0"/>
              <a:t>	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117" y="757096"/>
            <a:ext cx="8545774" cy="4042883"/>
          </a:xfrm>
        </p:spPr>
        <p:txBody>
          <a:bodyPr>
            <a:normAutofit fontScale="70000" lnSpcReduction="20000"/>
          </a:bodyPr>
          <a:lstStyle/>
          <a:p>
            <a:pPr marL="362819" indent="-362819">
              <a:defRPr/>
            </a:pPr>
            <a:r>
              <a:rPr lang="en-GB" altLang="en-US" dirty="0" smtClean="0"/>
              <a:t>How to determine the number of clusters </a:t>
            </a:r>
          </a:p>
          <a:p>
            <a:pPr marL="666248" lvl="1" indent="-310987">
              <a:defRPr/>
            </a:pPr>
            <a:r>
              <a:rPr lang="en-GB" altLang="en-US" dirty="0" smtClean="0"/>
              <a:t>If the number of clusters known, termination condition is given!</a:t>
            </a:r>
          </a:p>
          <a:p>
            <a:pPr marL="666248" lvl="1" indent="-310987">
              <a:defRPr/>
            </a:pPr>
            <a:r>
              <a:rPr lang="en-GB" altLang="en-US" dirty="0" smtClean="0"/>
              <a:t>The </a:t>
            </a:r>
            <a:r>
              <a:rPr lang="en-GB" altLang="en-US" i="1" dirty="0" smtClean="0">
                <a:solidFill>
                  <a:srgbClr val="FF0000"/>
                </a:solidFill>
              </a:rPr>
              <a:t>K</a:t>
            </a:r>
            <a:r>
              <a:rPr lang="en-GB" altLang="en-US" dirty="0" smtClean="0">
                <a:solidFill>
                  <a:srgbClr val="FF0000"/>
                </a:solidFill>
              </a:rPr>
              <a:t>-cluster lifetime </a:t>
            </a:r>
            <a:r>
              <a:rPr lang="en-GB" altLang="en-US" dirty="0" smtClean="0"/>
              <a:t>as </a:t>
            </a:r>
            <a:r>
              <a:rPr lang="en-GB" altLang="en-US" dirty="0" smtClean="0">
                <a:solidFill>
                  <a:srgbClr val="FF0000"/>
                </a:solidFill>
              </a:rPr>
              <a:t>the range of threshold value</a:t>
            </a:r>
            <a:r>
              <a:rPr lang="en-GB" altLang="en-US" dirty="0" smtClean="0"/>
              <a:t> on the </a:t>
            </a:r>
            <a:r>
              <a:rPr lang="en-GB" altLang="en-US" dirty="0" err="1" smtClean="0"/>
              <a:t>dendrogram</a:t>
            </a:r>
            <a:r>
              <a:rPr lang="en-GB" altLang="en-US" dirty="0" smtClean="0"/>
              <a:t> tree </a:t>
            </a:r>
          </a:p>
          <a:p>
            <a:pPr marL="355260" lvl="1" indent="0"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  that leads to the identification of </a:t>
            </a:r>
            <a:r>
              <a:rPr lang="en-GB" altLang="en-US" i="1" dirty="0" smtClean="0"/>
              <a:t>K</a:t>
            </a:r>
            <a:r>
              <a:rPr lang="en-GB" altLang="en-US" dirty="0" smtClean="0"/>
              <a:t> clusters </a:t>
            </a:r>
          </a:p>
          <a:p>
            <a:pPr marL="666248" lvl="1" indent="-310987">
              <a:defRPr/>
            </a:pPr>
            <a:r>
              <a:rPr lang="en-GB" altLang="en-US" dirty="0" smtClean="0"/>
              <a:t>Heuristic rule: </a:t>
            </a:r>
            <a:r>
              <a:rPr lang="en-GB" altLang="en-US" dirty="0" smtClean="0">
                <a:solidFill>
                  <a:srgbClr val="FF0000"/>
                </a:solidFill>
              </a:rPr>
              <a:t>cut a </a:t>
            </a:r>
            <a:r>
              <a:rPr lang="en-GB" altLang="en-US" dirty="0" err="1" smtClean="0">
                <a:solidFill>
                  <a:srgbClr val="FF0000"/>
                </a:solidFill>
              </a:rPr>
              <a:t>dendrogram</a:t>
            </a:r>
            <a:r>
              <a:rPr lang="en-GB" altLang="en-US" dirty="0" smtClean="0">
                <a:solidFill>
                  <a:srgbClr val="FF0000"/>
                </a:solidFill>
              </a:rPr>
              <a:t> tree with maximum life time to find a “proper” </a:t>
            </a:r>
            <a:r>
              <a:rPr lang="en-GB" altLang="en-US" i="1" dirty="0" smtClean="0">
                <a:solidFill>
                  <a:srgbClr val="FF0000"/>
                </a:solidFill>
              </a:rPr>
              <a:t>K</a:t>
            </a:r>
          </a:p>
          <a:p>
            <a:pPr marL="362819" indent="-362819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Major weakness of agglomerative clustering methods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ea typeface="宋体" pitchFamily="2" charset="-122"/>
              </a:rPr>
              <a:t>Can never undo what was done previously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GB" altLang="en-US" sz="1496" dirty="0">
                <a:ea typeface="宋体" pitchFamily="2" charset="-122"/>
              </a:rPr>
              <a:t>Sensitive to cluster distance measures and noise/outliers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ea typeface="宋体" pitchFamily="2" charset="-122"/>
              </a:rPr>
              <a:t>Less efficient: </a:t>
            </a:r>
            <a:r>
              <a:rPr lang="en-US" altLang="zh-CN" sz="1496" i="1" dirty="0">
                <a:solidFill>
                  <a:srgbClr val="000000"/>
                </a:solidFill>
                <a:ea typeface="宋体" pitchFamily="2" charset="-122"/>
              </a:rPr>
              <a:t>O </a:t>
            </a:r>
            <a:r>
              <a:rPr lang="en-US" altLang="zh-CN" sz="1496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1496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1496" i="1" baseline="30000" dirty="0">
                <a:solidFill>
                  <a:srgbClr val="000000"/>
                </a:solidFill>
                <a:ea typeface="宋体" pitchFamily="2" charset="-122"/>
              </a:rPr>
              <a:t>2 </a:t>
            </a:r>
            <a:r>
              <a:rPr lang="en-US" altLang="zh-CN" sz="1496" i="1" dirty="0" err="1">
                <a:solidFill>
                  <a:srgbClr val="000000"/>
                </a:solidFill>
                <a:ea typeface="宋体" pitchFamily="2" charset="-122"/>
              </a:rPr>
              <a:t>logn</a:t>
            </a:r>
            <a:r>
              <a:rPr lang="en-US" altLang="zh-CN" sz="1496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sz="1496" dirty="0">
                <a:ea typeface="宋体" pitchFamily="2" charset="-122"/>
              </a:rPr>
              <a:t> where </a:t>
            </a:r>
            <a:r>
              <a:rPr lang="en-US" altLang="zh-CN" sz="1496" i="1" dirty="0">
                <a:ea typeface="宋体" pitchFamily="2" charset="-122"/>
              </a:rPr>
              <a:t>n </a:t>
            </a:r>
            <a:r>
              <a:rPr lang="en-US" altLang="zh-CN" sz="1496" dirty="0">
                <a:ea typeface="宋体" pitchFamily="2" charset="-122"/>
              </a:rPr>
              <a:t> is the number of total objects</a:t>
            </a:r>
            <a:endParaRPr lang="en-GB" altLang="en-US" sz="1496" dirty="0"/>
          </a:p>
          <a:p>
            <a:pPr marL="362819" indent="-362819">
              <a:lnSpc>
                <a:spcPct val="110000"/>
              </a:lnSpc>
              <a:defRPr/>
            </a:pPr>
            <a:r>
              <a:rPr lang="en-GB" altLang="en-US" dirty="0" smtClean="0"/>
              <a:t>There are several </a:t>
            </a:r>
            <a:r>
              <a:rPr lang="en-GB" altLang="en-US" dirty="0" smtClean="0">
                <a:solidFill>
                  <a:srgbClr val="FF0000"/>
                </a:solidFill>
              </a:rPr>
              <a:t>variants</a:t>
            </a:r>
            <a:r>
              <a:rPr lang="en-GB" altLang="en-US" dirty="0" smtClean="0"/>
              <a:t> to overcome its weaknesses 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BIRCH</a:t>
            </a:r>
            <a:r>
              <a:rPr lang="en-US" altLang="zh-CN" sz="1496" dirty="0">
                <a:ea typeface="宋体" pitchFamily="2" charset="-122"/>
              </a:rPr>
              <a:t>: scalable to a large data set</a:t>
            </a:r>
            <a:endParaRPr lang="en-US" altLang="zh-CN" sz="1496" u="sng" dirty="0">
              <a:ea typeface="宋体" pitchFamily="2" charset="-122"/>
            </a:endParaRP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ROCK</a:t>
            </a:r>
            <a:r>
              <a:rPr lang="en-US" altLang="zh-CN" sz="1496" dirty="0">
                <a:ea typeface="宋体" pitchFamily="2" charset="-122"/>
              </a:rPr>
              <a:t>: clustering categorical data 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CHAMELEON</a:t>
            </a:r>
            <a:r>
              <a:rPr lang="en-US" altLang="zh-CN" sz="1496" dirty="0">
                <a:ea typeface="宋体" pitchFamily="2" charset="-122"/>
              </a:rPr>
              <a:t>: hierarchical clustering using dynamic modelling</a:t>
            </a:r>
            <a:endParaRPr lang="en-US" altLang="en-US" sz="1701" dirty="0">
              <a:solidFill>
                <a:srgbClr val="FF0000"/>
              </a:solidFill>
            </a:endParaRPr>
          </a:p>
          <a:p>
            <a:pPr marL="362819" indent="-362819">
              <a:defRPr/>
            </a:pPr>
            <a:endParaRPr lang="en-US" altLang="en-US" sz="1496" dirty="0"/>
          </a:p>
        </p:txBody>
      </p:sp>
    </p:spTree>
    <p:extLst>
      <p:ext uri="{BB962C8B-B14F-4D97-AF65-F5344CB8AC3E}">
        <p14:creationId xmlns:p14="http://schemas.microsoft.com/office/powerpoint/2010/main" val="200672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344A2-615A-4371-8427-13DFAB9F26E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	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940" y="913671"/>
            <a:ext cx="8252060" cy="3887388"/>
          </a:xfrm>
        </p:spPr>
        <p:txBody>
          <a:bodyPr/>
          <a:lstStyle/>
          <a:p>
            <a:pPr marL="362819" indent="-362819">
              <a:lnSpc>
                <a:spcPct val="80000"/>
              </a:lnSpc>
            </a:pPr>
            <a:r>
              <a:rPr lang="en-GB" altLang="en-US" dirty="0" smtClean="0">
                <a:solidFill>
                  <a:srgbClr val="FF0000"/>
                </a:solidFill>
              </a:rPr>
              <a:t>Hierarchical </a:t>
            </a:r>
            <a:r>
              <a:rPr lang="en-GB" altLang="en-US" dirty="0" smtClean="0"/>
              <a:t>algorithm is a sequential clustering algorithm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 dirty="0"/>
              <a:t>Use distance matrix to construct a tree of clusters (</a:t>
            </a:r>
            <a:r>
              <a:rPr lang="en-GB" altLang="en-US" sz="1496" dirty="0" err="1">
                <a:solidFill>
                  <a:srgbClr val="FF0000"/>
                </a:solidFill>
              </a:rPr>
              <a:t>dendrogram</a:t>
            </a:r>
            <a:r>
              <a:rPr lang="en-GB" altLang="en-US" sz="1496" dirty="0"/>
              <a:t>)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/>
              <a:t>Hierarchical representation without the need of knowing # of clusters (can set termination condition with known # of clusters)</a:t>
            </a:r>
          </a:p>
          <a:p>
            <a:pPr marL="362819" indent="-362819">
              <a:lnSpc>
                <a:spcPct val="8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Major weakness of agglomerative clustering methods</a:t>
            </a:r>
          </a:p>
          <a:p>
            <a:pPr marL="666248" lvl="1" indent="-310987">
              <a:lnSpc>
                <a:spcPct val="90000"/>
              </a:lnSpc>
            </a:pPr>
            <a:r>
              <a:rPr lang="en-US" altLang="zh-CN" sz="1496" dirty="0">
                <a:ea typeface="宋体" panose="02010600030101010101" pitchFamily="2" charset="-122"/>
              </a:rPr>
              <a:t>Can never undo what was done previously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 dirty="0">
                <a:ea typeface="宋体" panose="02010600030101010101" pitchFamily="2" charset="-122"/>
              </a:rPr>
              <a:t>Sensitive to cluster distance measures and noise/outliers</a:t>
            </a:r>
          </a:p>
          <a:p>
            <a:pPr marL="666248" lvl="1" indent="-310987">
              <a:lnSpc>
                <a:spcPct val="90000"/>
              </a:lnSpc>
            </a:pPr>
            <a:r>
              <a:rPr lang="en-US" altLang="zh-CN" sz="1496" dirty="0">
                <a:ea typeface="宋体" panose="02010600030101010101" pitchFamily="2" charset="-122"/>
              </a:rPr>
              <a:t>Less efficient: </a:t>
            </a:r>
            <a:r>
              <a:rPr lang="en-US" altLang="zh-CN" sz="1496" i="1" dirty="0">
                <a:ea typeface="宋体" panose="02010600030101010101" pitchFamily="2" charset="-122"/>
              </a:rPr>
              <a:t>O </a:t>
            </a:r>
            <a:r>
              <a:rPr lang="en-US" altLang="zh-CN" sz="1496" dirty="0">
                <a:ea typeface="宋体" panose="02010600030101010101" pitchFamily="2" charset="-122"/>
              </a:rPr>
              <a:t>(</a:t>
            </a:r>
            <a:r>
              <a:rPr lang="en-US" altLang="zh-CN" sz="1496" i="1" dirty="0">
                <a:ea typeface="宋体" panose="02010600030101010101" pitchFamily="2" charset="-122"/>
              </a:rPr>
              <a:t>n</a:t>
            </a:r>
            <a:r>
              <a:rPr lang="en-US" altLang="zh-CN" sz="1496" i="1" baseline="30000" dirty="0">
                <a:ea typeface="宋体" panose="02010600030101010101" pitchFamily="2" charset="-122"/>
              </a:rPr>
              <a:t>2 </a:t>
            </a:r>
            <a:r>
              <a:rPr lang="en-US" altLang="zh-CN" sz="1496" i="1" dirty="0" err="1">
                <a:ea typeface="宋体" panose="02010600030101010101" pitchFamily="2" charset="-122"/>
              </a:rPr>
              <a:t>logn</a:t>
            </a:r>
            <a:r>
              <a:rPr lang="en-US" altLang="zh-CN" sz="1496" dirty="0">
                <a:ea typeface="宋体" panose="02010600030101010101" pitchFamily="2" charset="-122"/>
              </a:rPr>
              <a:t>), where </a:t>
            </a:r>
            <a:r>
              <a:rPr lang="en-US" altLang="zh-CN" sz="1496" i="1" dirty="0">
                <a:ea typeface="宋体" panose="02010600030101010101" pitchFamily="2" charset="-122"/>
              </a:rPr>
              <a:t>n </a:t>
            </a:r>
            <a:r>
              <a:rPr lang="en-US" altLang="zh-CN" sz="1496" dirty="0">
                <a:ea typeface="宋体" panose="02010600030101010101" pitchFamily="2" charset="-122"/>
              </a:rPr>
              <a:t> is the number of total objects</a:t>
            </a:r>
            <a:endParaRPr lang="en-GB" altLang="en-US" sz="1496" dirty="0"/>
          </a:p>
          <a:p>
            <a:pPr marL="666248" lvl="1" indent="-310987">
              <a:lnSpc>
                <a:spcPct val="90000"/>
              </a:lnSpc>
            </a:pPr>
            <a:endParaRPr lang="en-GB" altLang="en-US" sz="1496" dirty="0"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1196" y="4074334"/>
            <a:ext cx="7002697" cy="6219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273" eaLnBrk="1" hangingPunct="1">
              <a:spcBef>
                <a:spcPct val="20000"/>
              </a:spcBef>
              <a:defRPr/>
            </a:pPr>
            <a:r>
              <a:rPr lang="en-GB" altLang="en-US" sz="1632" b="1" kern="0" dirty="0">
                <a:solidFill>
                  <a:srgbClr val="000000"/>
                </a:solidFill>
                <a:latin typeface="Tahoma"/>
              </a:rPr>
              <a:t>Online tutorial</a:t>
            </a:r>
            <a:r>
              <a:rPr lang="en-GB" altLang="en-US" sz="1632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how to use hierarchical clustering functions in </a:t>
            </a:r>
            <a:r>
              <a:rPr lang="en-GB" altLang="en-US" sz="1632" kern="0" dirty="0" err="1">
                <a:solidFill>
                  <a:srgbClr val="FF0000"/>
                </a:solidFill>
                <a:latin typeface="Tahoma"/>
              </a:rPr>
              <a:t>Matlab</a:t>
            </a: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:  </a:t>
            </a:r>
          </a:p>
          <a:p>
            <a:pPr marL="44273" eaLnBrk="1" hangingPunct="1">
              <a:spcBef>
                <a:spcPct val="20000"/>
              </a:spcBef>
              <a:defRPr/>
            </a:pP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                     https://www.youtube.com/watch?v=aYzjenNNOcc</a:t>
            </a:r>
          </a:p>
        </p:txBody>
      </p:sp>
    </p:spTree>
    <p:extLst>
      <p:ext uri="{BB962C8B-B14F-4D97-AF65-F5344CB8AC3E}">
        <p14:creationId xmlns:p14="http://schemas.microsoft.com/office/powerpoint/2010/main" val="3009484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K-means Algorithm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4937</TotalTime>
  <Words>1633</Words>
  <Application>Microsoft Office PowerPoint</Application>
  <PresentationFormat>On-screen Show (16:9)</PresentationFormat>
  <Paragraphs>392</Paragraphs>
  <Slides>48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SimSun</vt:lpstr>
      <vt:lpstr>ヒラギノ角ゴ ProN W3</vt:lpstr>
      <vt:lpstr>Arial</vt:lpstr>
      <vt:lpstr>Calibri</vt:lpstr>
      <vt:lpstr>Courier New</vt:lpstr>
      <vt:lpstr>Gill Sans MT</vt:lpstr>
      <vt:lpstr>Symbol</vt:lpstr>
      <vt:lpstr>Tahoma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Artificial Intelligence – CS 401</vt:lpstr>
      <vt:lpstr>PowerPoint Presentation</vt:lpstr>
      <vt:lpstr>PowerPoint Presentation</vt:lpstr>
      <vt:lpstr>PowerPoint Presentation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  <vt:lpstr>Hierarchical and Ensemble Clustering  </vt:lpstr>
      <vt:lpstr>  Outline</vt:lpstr>
      <vt:lpstr>Introduction </vt:lpstr>
      <vt:lpstr>Introduction: Illustration </vt:lpstr>
      <vt:lpstr>Cluster Distance Measures </vt:lpstr>
      <vt:lpstr>Cluster Distance Measures </vt:lpstr>
      <vt:lpstr> Agglomerative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Relevant Issues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kashif.zafar</cp:lastModifiedBy>
  <cp:revision>654</cp:revision>
  <dcterms:created xsi:type="dcterms:W3CDTF">2010-07-08T21:59:02Z</dcterms:created>
  <dcterms:modified xsi:type="dcterms:W3CDTF">2018-11-12T09:24:38Z</dcterms:modified>
</cp:coreProperties>
</file>