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46"/>
  </p:notes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71" r:id="rId10"/>
    <p:sldId id="313" r:id="rId11"/>
    <p:sldId id="314" r:id="rId12"/>
    <p:sldId id="315" r:id="rId13"/>
    <p:sldId id="316" r:id="rId14"/>
    <p:sldId id="317" r:id="rId15"/>
    <p:sldId id="319" r:id="rId16"/>
    <p:sldId id="318" r:id="rId17"/>
    <p:sldId id="320" r:id="rId18"/>
    <p:sldId id="32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312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portland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portlan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portland!$A$1:$A$48</c:f>
              <c:numCache>
                <c:formatCode>General</c:formatCode>
                <c:ptCount val="48"/>
                <c:pt idx="0">
                  <c:v>2104</c:v>
                </c:pt>
                <c:pt idx="1">
                  <c:v>1600</c:v>
                </c:pt>
                <c:pt idx="2">
                  <c:v>2400</c:v>
                </c:pt>
                <c:pt idx="3">
                  <c:v>1416</c:v>
                </c:pt>
                <c:pt idx="4">
                  <c:v>3000</c:v>
                </c:pt>
                <c:pt idx="5">
                  <c:v>1985</c:v>
                </c:pt>
                <c:pt idx="6">
                  <c:v>1534</c:v>
                </c:pt>
                <c:pt idx="7">
                  <c:v>1427</c:v>
                </c:pt>
                <c:pt idx="8">
                  <c:v>1380</c:v>
                </c:pt>
                <c:pt idx="9">
                  <c:v>1494</c:v>
                </c:pt>
                <c:pt idx="10">
                  <c:v>1940</c:v>
                </c:pt>
                <c:pt idx="11">
                  <c:v>2000</c:v>
                </c:pt>
                <c:pt idx="12">
                  <c:v>1890</c:v>
                </c:pt>
                <c:pt idx="13">
                  <c:v>4478</c:v>
                </c:pt>
                <c:pt idx="14">
                  <c:v>1268</c:v>
                </c:pt>
                <c:pt idx="15">
                  <c:v>2300</c:v>
                </c:pt>
                <c:pt idx="16">
                  <c:v>1320</c:v>
                </c:pt>
                <c:pt idx="17">
                  <c:v>1236</c:v>
                </c:pt>
                <c:pt idx="18">
                  <c:v>2609</c:v>
                </c:pt>
                <c:pt idx="19">
                  <c:v>3031</c:v>
                </c:pt>
                <c:pt idx="20">
                  <c:v>1767</c:v>
                </c:pt>
                <c:pt idx="21">
                  <c:v>1888</c:v>
                </c:pt>
                <c:pt idx="22">
                  <c:v>1604</c:v>
                </c:pt>
                <c:pt idx="23">
                  <c:v>1962</c:v>
                </c:pt>
                <c:pt idx="24">
                  <c:v>3890</c:v>
                </c:pt>
                <c:pt idx="25">
                  <c:v>1100</c:v>
                </c:pt>
                <c:pt idx="26">
                  <c:v>1458</c:v>
                </c:pt>
                <c:pt idx="27">
                  <c:v>2526</c:v>
                </c:pt>
                <c:pt idx="28">
                  <c:v>2200</c:v>
                </c:pt>
                <c:pt idx="29">
                  <c:v>2637</c:v>
                </c:pt>
                <c:pt idx="30">
                  <c:v>1839</c:v>
                </c:pt>
                <c:pt idx="31">
                  <c:v>1000</c:v>
                </c:pt>
                <c:pt idx="32">
                  <c:v>2040</c:v>
                </c:pt>
                <c:pt idx="33">
                  <c:v>3137</c:v>
                </c:pt>
                <c:pt idx="34">
                  <c:v>1811</c:v>
                </c:pt>
                <c:pt idx="35">
                  <c:v>1437</c:v>
                </c:pt>
                <c:pt idx="36">
                  <c:v>1239</c:v>
                </c:pt>
                <c:pt idx="37">
                  <c:v>2132</c:v>
                </c:pt>
                <c:pt idx="38">
                  <c:v>4215</c:v>
                </c:pt>
                <c:pt idx="39">
                  <c:v>2162</c:v>
                </c:pt>
                <c:pt idx="40">
                  <c:v>1664</c:v>
                </c:pt>
                <c:pt idx="41">
                  <c:v>2238</c:v>
                </c:pt>
                <c:pt idx="42">
                  <c:v>2567</c:v>
                </c:pt>
                <c:pt idx="43">
                  <c:v>1200</c:v>
                </c:pt>
                <c:pt idx="44">
                  <c:v>852</c:v>
                </c:pt>
                <c:pt idx="45">
                  <c:v>1852</c:v>
                </c:pt>
                <c:pt idx="46">
                  <c:v>1203</c:v>
                </c:pt>
              </c:numCache>
            </c:numRef>
          </c:xVal>
          <c:yVal>
            <c:numRef>
              <c:f>portland!$B$1:$B$48</c:f>
              <c:numCache>
                <c:formatCode>General</c:formatCode>
                <c:ptCount val="48"/>
                <c:pt idx="0">
                  <c:v>399900</c:v>
                </c:pt>
                <c:pt idx="1">
                  <c:v>329900</c:v>
                </c:pt>
                <c:pt idx="2">
                  <c:v>369000</c:v>
                </c:pt>
                <c:pt idx="3">
                  <c:v>232000</c:v>
                </c:pt>
                <c:pt idx="4">
                  <c:v>539900</c:v>
                </c:pt>
                <c:pt idx="5">
                  <c:v>299900</c:v>
                </c:pt>
                <c:pt idx="6">
                  <c:v>314900</c:v>
                </c:pt>
                <c:pt idx="7">
                  <c:v>198999</c:v>
                </c:pt>
                <c:pt idx="8">
                  <c:v>212000</c:v>
                </c:pt>
                <c:pt idx="9">
                  <c:v>242500</c:v>
                </c:pt>
                <c:pt idx="10">
                  <c:v>239999</c:v>
                </c:pt>
                <c:pt idx="11">
                  <c:v>347000</c:v>
                </c:pt>
                <c:pt idx="12">
                  <c:v>329999</c:v>
                </c:pt>
                <c:pt idx="13">
                  <c:v>699900</c:v>
                </c:pt>
                <c:pt idx="14">
                  <c:v>259900</c:v>
                </c:pt>
                <c:pt idx="15">
                  <c:v>449900</c:v>
                </c:pt>
                <c:pt idx="16">
                  <c:v>299900</c:v>
                </c:pt>
                <c:pt idx="17">
                  <c:v>199900</c:v>
                </c:pt>
                <c:pt idx="18">
                  <c:v>499998</c:v>
                </c:pt>
                <c:pt idx="19">
                  <c:v>599000</c:v>
                </c:pt>
                <c:pt idx="20">
                  <c:v>252900</c:v>
                </c:pt>
                <c:pt idx="21">
                  <c:v>255000</c:v>
                </c:pt>
                <c:pt idx="22">
                  <c:v>242900</c:v>
                </c:pt>
                <c:pt idx="23">
                  <c:v>259900</c:v>
                </c:pt>
                <c:pt idx="24">
                  <c:v>573900</c:v>
                </c:pt>
                <c:pt idx="25">
                  <c:v>249900</c:v>
                </c:pt>
                <c:pt idx="26">
                  <c:v>464500</c:v>
                </c:pt>
                <c:pt idx="27">
                  <c:v>469000</c:v>
                </c:pt>
                <c:pt idx="28">
                  <c:v>475000</c:v>
                </c:pt>
                <c:pt idx="29">
                  <c:v>299900</c:v>
                </c:pt>
                <c:pt idx="30">
                  <c:v>349900</c:v>
                </c:pt>
                <c:pt idx="31">
                  <c:v>169900</c:v>
                </c:pt>
                <c:pt idx="32">
                  <c:v>314900</c:v>
                </c:pt>
                <c:pt idx="33">
                  <c:v>579900</c:v>
                </c:pt>
                <c:pt idx="34">
                  <c:v>285900</c:v>
                </c:pt>
                <c:pt idx="35">
                  <c:v>249900</c:v>
                </c:pt>
                <c:pt idx="36">
                  <c:v>229900</c:v>
                </c:pt>
                <c:pt idx="37">
                  <c:v>345000</c:v>
                </c:pt>
                <c:pt idx="38">
                  <c:v>549000</c:v>
                </c:pt>
                <c:pt idx="39">
                  <c:v>287000</c:v>
                </c:pt>
                <c:pt idx="40">
                  <c:v>368500</c:v>
                </c:pt>
                <c:pt idx="41">
                  <c:v>329900</c:v>
                </c:pt>
                <c:pt idx="42">
                  <c:v>314000</c:v>
                </c:pt>
                <c:pt idx="43">
                  <c:v>299000</c:v>
                </c:pt>
                <c:pt idx="44">
                  <c:v>179900</c:v>
                </c:pt>
                <c:pt idx="45">
                  <c:v>299900</c:v>
                </c:pt>
                <c:pt idx="46">
                  <c:v>239500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120773520"/>
        <c:axId val="-1120770800"/>
      </c:scatterChart>
      <c:valAx>
        <c:axId val="-1120773520"/>
        <c:scaling>
          <c:orientation val="minMax"/>
          <c:max val="3000"/>
        </c:scaling>
        <c:delete val="0"/>
        <c:axPos val="b"/>
        <c:numFmt formatCode="General" sourceLinked="1"/>
        <c:majorTickMark val="out"/>
        <c:minorTickMark val="none"/>
        <c:tickLblPos val="nextTo"/>
        <c:crossAx val="-1120770800"/>
        <c:crosses val="autoZero"/>
        <c:crossBetween val="midCat"/>
      </c:valAx>
      <c:valAx>
        <c:axId val="-1120770800"/>
        <c:scaling>
          <c:orientation val="minMax"/>
          <c:max val="500000"/>
        </c:scaling>
        <c:delete val="0"/>
        <c:axPos val="l"/>
        <c:majorGridlines/>
        <c:numFmt formatCode="General" sourceLinked="0"/>
        <c:majorTickMark val="out"/>
        <c:minorTickMark val="none"/>
        <c:tickLblPos val="nextTo"/>
        <c:crossAx val="-1120773520"/>
        <c:crosses val="autoZero"/>
        <c:crossBetween val="midCat"/>
        <c:majorUnit val="100000"/>
        <c:dispUnits>
          <c:builtInUnit val="thousands"/>
        </c:dispUnits>
      </c:valAx>
    </c:plotArea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8"/>
            <c:spPr>
              <a:noFill/>
              <a:ln w="12700">
                <a:solidFill>
                  <a:srgbClr val="C00000"/>
                </a:solidFill>
              </a:ln>
            </c:spPr>
          </c:marker>
          <c:xVal>
            <c:numRef>
              <c:f>portland!$A$1:$A$48</c:f>
              <c:numCache>
                <c:formatCode>General</c:formatCode>
                <c:ptCount val="48"/>
                <c:pt idx="0">
                  <c:v>2104</c:v>
                </c:pt>
                <c:pt idx="1">
                  <c:v>1600</c:v>
                </c:pt>
                <c:pt idx="2">
                  <c:v>2400</c:v>
                </c:pt>
                <c:pt idx="3">
                  <c:v>1416</c:v>
                </c:pt>
                <c:pt idx="4">
                  <c:v>3000</c:v>
                </c:pt>
                <c:pt idx="5">
                  <c:v>1985</c:v>
                </c:pt>
                <c:pt idx="6">
                  <c:v>1534</c:v>
                </c:pt>
                <c:pt idx="7">
                  <c:v>1427</c:v>
                </c:pt>
                <c:pt idx="8">
                  <c:v>1380</c:v>
                </c:pt>
                <c:pt idx="9">
                  <c:v>1494</c:v>
                </c:pt>
                <c:pt idx="10">
                  <c:v>1940</c:v>
                </c:pt>
                <c:pt idx="11">
                  <c:v>2000</c:v>
                </c:pt>
                <c:pt idx="12">
                  <c:v>1890</c:v>
                </c:pt>
                <c:pt idx="13">
                  <c:v>4478</c:v>
                </c:pt>
                <c:pt idx="14">
                  <c:v>1268</c:v>
                </c:pt>
                <c:pt idx="15">
                  <c:v>2300</c:v>
                </c:pt>
                <c:pt idx="16">
                  <c:v>1320</c:v>
                </c:pt>
                <c:pt idx="17">
                  <c:v>1236</c:v>
                </c:pt>
                <c:pt idx="18">
                  <c:v>2609</c:v>
                </c:pt>
                <c:pt idx="19">
                  <c:v>3031</c:v>
                </c:pt>
                <c:pt idx="20">
                  <c:v>1767</c:v>
                </c:pt>
                <c:pt idx="21">
                  <c:v>1888</c:v>
                </c:pt>
                <c:pt idx="22">
                  <c:v>1604</c:v>
                </c:pt>
                <c:pt idx="23">
                  <c:v>1962</c:v>
                </c:pt>
                <c:pt idx="24">
                  <c:v>3890</c:v>
                </c:pt>
                <c:pt idx="25">
                  <c:v>1100</c:v>
                </c:pt>
                <c:pt idx="26">
                  <c:v>1458</c:v>
                </c:pt>
                <c:pt idx="27">
                  <c:v>2526</c:v>
                </c:pt>
                <c:pt idx="28">
                  <c:v>2200</c:v>
                </c:pt>
                <c:pt idx="29">
                  <c:v>2637</c:v>
                </c:pt>
                <c:pt idx="30">
                  <c:v>1839</c:v>
                </c:pt>
                <c:pt idx="31">
                  <c:v>1000</c:v>
                </c:pt>
                <c:pt idx="32">
                  <c:v>2040</c:v>
                </c:pt>
                <c:pt idx="33">
                  <c:v>3137</c:v>
                </c:pt>
                <c:pt idx="34">
                  <c:v>1811</c:v>
                </c:pt>
                <c:pt idx="35">
                  <c:v>1437</c:v>
                </c:pt>
                <c:pt idx="36">
                  <c:v>1239</c:v>
                </c:pt>
                <c:pt idx="37">
                  <c:v>2132</c:v>
                </c:pt>
                <c:pt idx="38">
                  <c:v>4215</c:v>
                </c:pt>
                <c:pt idx="39">
                  <c:v>2162</c:v>
                </c:pt>
                <c:pt idx="40">
                  <c:v>1664</c:v>
                </c:pt>
                <c:pt idx="41">
                  <c:v>2238</c:v>
                </c:pt>
                <c:pt idx="42">
                  <c:v>2567</c:v>
                </c:pt>
                <c:pt idx="43">
                  <c:v>1200</c:v>
                </c:pt>
                <c:pt idx="44">
                  <c:v>852</c:v>
                </c:pt>
                <c:pt idx="45">
                  <c:v>1852</c:v>
                </c:pt>
                <c:pt idx="46">
                  <c:v>1203</c:v>
                </c:pt>
              </c:numCache>
            </c:numRef>
          </c:xVal>
          <c:yVal>
            <c:numRef>
              <c:f>portland!$B$1:$B$48</c:f>
              <c:numCache>
                <c:formatCode>General</c:formatCode>
                <c:ptCount val="48"/>
                <c:pt idx="0">
                  <c:v>399900</c:v>
                </c:pt>
                <c:pt idx="1">
                  <c:v>329900</c:v>
                </c:pt>
                <c:pt idx="2">
                  <c:v>369000</c:v>
                </c:pt>
                <c:pt idx="3">
                  <c:v>232000</c:v>
                </c:pt>
                <c:pt idx="4">
                  <c:v>539900</c:v>
                </c:pt>
                <c:pt idx="5">
                  <c:v>299900</c:v>
                </c:pt>
                <c:pt idx="6">
                  <c:v>314900</c:v>
                </c:pt>
                <c:pt idx="7">
                  <c:v>198999</c:v>
                </c:pt>
                <c:pt idx="8">
                  <c:v>212000</c:v>
                </c:pt>
                <c:pt idx="9">
                  <c:v>242500</c:v>
                </c:pt>
                <c:pt idx="10">
                  <c:v>239999</c:v>
                </c:pt>
                <c:pt idx="11">
                  <c:v>347000</c:v>
                </c:pt>
                <c:pt idx="12">
                  <c:v>329999</c:v>
                </c:pt>
                <c:pt idx="13">
                  <c:v>699900</c:v>
                </c:pt>
                <c:pt idx="14">
                  <c:v>259900</c:v>
                </c:pt>
                <c:pt idx="15">
                  <c:v>449900</c:v>
                </c:pt>
                <c:pt idx="16">
                  <c:v>299900</c:v>
                </c:pt>
                <c:pt idx="17">
                  <c:v>199900</c:v>
                </c:pt>
                <c:pt idx="18">
                  <c:v>499998</c:v>
                </c:pt>
                <c:pt idx="19">
                  <c:v>599000</c:v>
                </c:pt>
                <c:pt idx="20">
                  <c:v>252900</c:v>
                </c:pt>
                <c:pt idx="21">
                  <c:v>255000</c:v>
                </c:pt>
                <c:pt idx="22">
                  <c:v>242900</c:v>
                </c:pt>
                <c:pt idx="23">
                  <c:v>259900</c:v>
                </c:pt>
                <c:pt idx="24">
                  <c:v>573900</c:v>
                </c:pt>
                <c:pt idx="25">
                  <c:v>249900</c:v>
                </c:pt>
                <c:pt idx="26">
                  <c:v>464500</c:v>
                </c:pt>
                <c:pt idx="27">
                  <c:v>469000</c:v>
                </c:pt>
                <c:pt idx="28">
                  <c:v>475000</c:v>
                </c:pt>
                <c:pt idx="29">
                  <c:v>299900</c:v>
                </c:pt>
                <c:pt idx="30">
                  <c:v>349900</c:v>
                </c:pt>
                <c:pt idx="31">
                  <c:v>169900</c:v>
                </c:pt>
                <c:pt idx="32">
                  <c:v>314900</c:v>
                </c:pt>
                <c:pt idx="33">
                  <c:v>579900</c:v>
                </c:pt>
                <c:pt idx="34">
                  <c:v>285900</c:v>
                </c:pt>
                <c:pt idx="35">
                  <c:v>249900</c:v>
                </c:pt>
                <c:pt idx="36">
                  <c:v>229900</c:v>
                </c:pt>
                <c:pt idx="37">
                  <c:v>345000</c:v>
                </c:pt>
                <c:pt idx="38">
                  <c:v>549000</c:v>
                </c:pt>
                <c:pt idx="39">
                  <c:v>287000</c:v>
                </c:pt>
                <c:pt idx="40">
                  <c:v>368500</c:v>
                </c:pt>
                <c:pt idx="41">
                  <c:v>329900</c:v>
                </c:pt>
                <c:pt idx="42">
                  <c:v>314000</c:v>
                </c:pt>
                <c:pt idx="43">
                  <c:v>299000</c:v>
                </c:pt>
                <c:pt idx="44">
                  <c:v>179900</c:v>
                </c:pt>
                <c:pt idx="45">
                  <c:v>299900</c:v>
                </c:pt>
                <c:pt idx="46">
                  <c:v>239500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120771344"/>
        <c:axId val="-1120776784"/>
      </c:scatterChart>
      <c:valAx>
        <c:axId val="-1120771344"/>
        <c:scaling>
          <c:orientation val="minMax"/>
          <c:max val="3000"/>
        </c:scaling>
        <c:delete val="0"/>
        <c:axPos val="b"/>
        <c:numFmt formatCode="General" sourceLinked="1"/>
        <c:majorTickMark val="out"/>
        <c:minorTickMark val="none"/>
        <c:tickLblPos val="nextTo"/>
        <c:crossAx val="-1120776784"/>
        <c:crosses val="autoZero"/>
        <c:crossBetween val="midCat"/>
      </c:valAx>
      <c:valAx>
        <c:axId val="-1120776784"/>
        <c:scaling>
          <c:orientation val="minMax"/>
          <c:max val="500000"/>
        </c:scaling>
        <c:delete val="0"/>
        <c:axPos val="l"/>
        <c:majorGridlines/>
        <c:numFmt formatCode="General" sourceLinked="0"/>
        <c:majorTickMark val="out"/>
        <c:minorTickMark val="none"/>
        <c:tickLblPos val="nextTo"/>
        <c:crossAx val="-1120771344"/>
        <c:crosses val="autoZero"/>
        <c:crossBetween val="midCat"/>
        <c:majorUnit val="100000"/>
        <c:dispUnits>
          <c:builtInUnit val="thousands"/>
        </c:dispUnits>
      </c:valAx>
    </c:plotArea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67D4C-589D-40B8-A0A0-130D4980D78D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5B66C-A224-4E0C-8ED0-66ECC6E42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316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93700" y="692150"/>
            <a:ext cx="6070600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sv-SE" altLang="en-US" smtClean="0"/>
          </a:p>
        </p:txBody>
      </p:sp>
    </p:spTree>
    <p:extLst>
      <p:ext uri="{BB962C8B-B14F-4D97-AF65-F5344CB8AC3E}">
        <p14:creationId xmlns:p14="http://schemas.microsoft.com/office/powerpoint/2010/main" val="37051845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539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1624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609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22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590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226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330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928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2055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281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5B66C-A224-4E0C-8ED0-66ECC6E426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6137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181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319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080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34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071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641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591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876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070600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FF38DAD-5F37-4EA5-A798-26ED1E45393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27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070600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FF38DAD-5F37-4EA5-A798-26ED1E45393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705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2EF69363-EF2D-4215-8F35-DDC6AC7B5087}" type="slidenum">
              <a:rPr lang="en-US" smtClean="0">
                <a:latin typeface="Arial" pitchFamily="34" charset="0"/>
              </a:rPr>
              <a:pPr/>
              <a:t>8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209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070600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FF38DAD-5F37-4EA5-A798-26ED1E45393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356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49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502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10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3E267-D7DE-4A56-92FA-A88024D4E99E}" type="datetime1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212F-51B1-46F6-AD1A-A2AE64F7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30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C82B4-D065-4579-BA73-B0271676D12E}" type="datetime1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212F-51B1-46F6-AD1A-A2AE64F7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82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FC35E-F3E9-4C20-8843-6050F3CF79A3}" type="datetime1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212F-51B1-46F6-AD1A-A2AE64F7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018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E8FFD-FAF8-4226-A029-6C3E86F54249}" type="datetime1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212F-51B1-46F6-AD1A-A2AE64F7390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8238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BBB85-0DEB-41FE-9B2C-197C57D3AB3E}" type="datetime1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212F-51B1-46F6-AD1A-A2AE64F7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57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8FB40-7DFD-4E38-8A0B-DC0C52AFF9B9}" type="datetime1">
              <a:rPr lang="en-US" smtClean="0"/>
              <a:t>11/27/2018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212F-51B1-46F6-AD1A-A2AE64F7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69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7CF7-D60B-4D12-82D2-FC8AA2F5CED0}" type="datetime1">
              <a:rPr lang="en-US" smtClean="0"/>
              <a:t>11/27/2018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212F-51B1-46F6-AD1A-A2AE64F7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49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06A64-2275-4157-8FCF-BBE21B659A73}" type="datetime1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212F-51B1-46F6-AD1A-A2AE64F7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128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4901E-557E-4893-8C10-F73A02940C83}" type="datetime1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212F-51B1-46F6-AD1A-A2AE64F7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328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92692-7932-4AE2-85EC-5F2E418BE4C9}" type="datetime1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212F-51B1-46F6-AD1A-A2AE64F7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508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53B-9473-42BF-8187-2BF4372E2FB4}" type="datetime1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212F-51B1-46F6-AD1A-A2AE64F7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80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ED82-84F3-4FA4-8E5A-EA330F780794}" type="datetime1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212F-51B1-46F6-AD1A-A2AE64F7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53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C1C1D-DA9F-457C-9CDB-F9D1EAFE1D26}" type="datetime1">
              <a:rPr lang="en-US" smtClean="0"/>
              <a:t>11/27/2018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212F-51B1-46F6-AD1A-A2AE64F7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53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360BE-1BE4-45FC-8738-41E896740C65}" type="datetime1">
              <a:rPr lang="en-US" smtClean="0"/>
              <a:t>11/27/2018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212F-51B1-46F6-AD1A-A2AE64F7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1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22CA-DF95-47E3-AC4D-3FF22F73248D}" type="datetime1">
              <a:rPr lang="en-US" smtClean="0"/>
              <a:t>11/27/2018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212F-51B1-46F6-AD1A-A2AE64F7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23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69C62-D09D-4E67-B6F1-A8E3DE4A0E96}" type="datetime1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212F-51B1-46F6-AD1A-A2AE64F7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975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2844D-A5FC-4035-8F4C-8DC0A3689F81}" type="datetime1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212F-51B1-46F6-AD1A-A2AE64F7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73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1E2D569-9FBD-48F7-88A1-5146B1753319}" type="datetime1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3EB212F-51B1-46F6-AD1A-A2AE64F7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4138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3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4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5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6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2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20.emf"/><Relationship Id="rId4" Type="http://schemas.openxmlformats.org/officeDocument/2006/relationships/oleObject" Target="../embeddings/oleObject7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2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22.e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24.e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2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25.e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27.e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8.e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3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31.e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33.e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/>
          </p:cNvSpPr>
          <p:nvPr/>
        </p:nvSpPr>
        <p:spPr bwMode="auto">
          <a:xfrm>
            <a:off x="2462213" y="1434866"/>
            <a:ext cx="73152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 anchor="ctr"/>
          <a:lstStyle>
            <a:lvl1pPr marL="39688"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fr-FR" altLang="en-US" sz="440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524001" y="896704"/>
            <a:ext cx="8815387" cy="1262063"/>
          </a:xfrm>
        </p:spPr>
        <p:txBody>
          <a:bodyPr rtlCol="0">
            <a:normAutofit/>
          </a:bodyPr>
          <a:lstStyle/>
          <a:p>
            <a:pPr algn="ctr">
              <a:defRPr/>
            </a:pPr>
            <a:r>
              <a:rPr lang="en-US" b="1" dirty="0" smtClean="0"/>
              <a:t>Artificial Intelligence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CS 401</a:t>
            </a:r>
            <a:endParaRPr lang="fr-BE" b="1" dirty="0"/>
          </a:p>
        </p:txBody>
      </p:sp>
      <p:sp>
        <p:nvSpPr>
          <p:cNvPr id="4100" name="Rectangle 2"/>
          <p:cNvSpPr>
            <a:spLocks noGrp="1"/>
          </p:cNvSpPr>
          <p:nvPr>
            <p:ph type="body" sz="half" idx="2"/>
          </p:nvPr>
        </p:nvSpPr>
        <p:spPr>
          <a:xfrm>
            <a:off x="3501543" y="5640082"/>
            <a:ext cx="5008563" cy="1066800"/>
          </a:xfrm>
        </p:spPr>
        <p:txBody>
          <a:bodyPr vert="horz" lIns="0" tIns="0" rIns="40639" bIns="0" rtlCol="0">
            <a:normAutofit/>
          </a:bodyPr>
          <a:lstStyle/>
          <a:p>
            <a:pPr marL="382588" indent="-342900" algn="ctr">
              <a:spcBef>
                <a:spcPts val="550"/>
              </a:spcBef>
            </a:pPr>
            <a:endParaRPr lang="en-US" altLang="en-US" sz="2400" dirty="0">
              <a:cs typeface="Arial" panose="020B0604020202020204" pitchFamily="34" charset="0"/>
            </a:endParaRPr>
          </a:p>
          <a:p>
            <a:pPr marL="382588" indent="-342900" algn="ctr">
              <a:spcBef>
                <a:spcPts val="550"/>
              </a:spcBef>
            </a:pPr>
            <a:r>
              <a:rPr lang="en-US" altLang="en-US" dirty="0" smtClean="0">
                <a:cs typeface="Arial" panose="020B0604020202020204" pitchFamily="34" charset="0"/>
              </a:rPr>
              <a:t>November 27, 2018</a:t>
            </a:r>
            <a:endParaRPr lang="en-US" altLang="en-US" dirty="0">
              <a:cs typeface="Arial" panose="020B0604020202020204" pitchFamily="34" charset="0"/>
            </a:endParaRPr>
          </a:p>
        </p:txBody>
      </p:sp>
      <p:sp>
        <p:nvSpPr>
          <p:cNvPr id="4103" name="AutoShape 8" descr="Image result for mobile applications"/>
          <p:cNvSpPr>
            <a:spLocks noChangeAspect="1" noChangeArrowheads="1"/>
          </p:cNvSpPr>
          <p:nvPr/>
        </p:nvSpPr>
        <p:spPr bwMode="auto">
          <a:xfrm>
            <a:off x="1700213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9pPr>
          </a:lstStyle>
          <a:p>
            <a:pPr eaLnBrk="1" hangingPunct="1"/>
            <a:endParaRPr lang="sv-SE" altLang="en-US">
              <a:solidFill>
                <a:schemeClr val="tx1"/>
              </a:solidFill>
            </a:endParaRPr>
          </a:p>
        </p:txBody>
      </p:sp>
      <p:sp>
        <p:nvSpPr>
          <p:cNvPr id="4104" name="AutoShape 10" descr="Image result for mobile applications"/>
          <p:cNvSpPr>
            <a:spLocks noChangeAspect="1" noChangeArrowheads="1"/>
          </p:cNvSpPr>
          <p:nvPr/>
        </p:nvSpPr>
        <p:spPr bwMode="auto">
          <a:xfrm>
            <a:off x="1852613" y="-301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9pPr>
          </a:lstStyle>
          <a:p>
            <a:pPr eaLnBrk="1" hangingPunct="1"/>
            <a:endParaRPr lang="sv-SE" altLang="en-US">
              <a:solidFill>
                <a:schemeClr val="tx1"/>
              </a:solidFill>
            </a:endParaRPr>
          </a:p>
        </p:txBody>
      </p:sp>
      <p:sp>
        <p:nvSpPr>
          <p:cNvPr id="4105" name="AutoShape 12" descr="Image result for mobile applications"/>
          <p:cNvSpPr>
            <a:spLocks noChangeAspect="1" noChangeArrowheads="1"/>
          </p:cNvSpPr>
          <p:nvPr/>
        </p:nvSpPr>
        <p:spPr bwMode="auto">
          <a:xfrm>
            <a:off x="2005013" y="1222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9pPr>
          </a:lstStyle>
          <a:p>
            <a:pPr eaLnBrk="1" hangingPunct="1"/>
            <a:endParaRPr lang="sv-SE" altLang="en-US">
              <a:solidFill>
                <a:schemeClr val="tx1"/>
              </a:solidFill>
            </a:endParaRPr>
          </a:p>
        </p:txBody>
      </p:sp>
      <p:sp>
        <p:nvSpPr>
          <p:cNvPr id="4106" name="AutoShape 14" descr="data:image/jpeg;base64,/9j/4AAQSkZJRgABAQAAAQABAAD/2wCEAAkGBxQTEhUUExQVFRQXGBoWGBgYFxwcHhsdGBcXHRgbHB0YHiggHBwlHRgeITEiJSkrLi4uGB8zODMsNygtLi0BCgoKDg0OGxAQGywlICQvLCwvLCwsLC8sLCwsLywsLCwsLCwsLCwsLCwsLCwsLCwsLCwsLCwsLCwsLCwsLCwsLP/AABEIAJEBXAMBEQACEQEDEQH/xAAcAAEAAgMBAQEAAAAAAAAAAAAABQYDBAcCAQj/xABEEAACAQIEAwUFBQYDBwUBAAABAgMAEQQFEiEGMUETIlFhcQcygZGhFEJSscEjM2Jy0fCCsuEVNFNjc8LxJTVDksMk/8QAGwEBAAMBAQEBAAAAAAAAAAAAAAIDBAEFBgf/xAA3EQACAQIFAQYGAgEBCQAAAAAAAQIDEQQSITFBUQUTYXGB8CIykaGx0cHhI0IUFTM0UnKSovH/2gAMAwEAAhEDEQA/AO40AoBQCgFAKAUAoBQCgFAKAUAoBQCgFAKAwY9mEblPeCkj1tUo2zK5XVclBuO9jmEGIYSqJJ5mXUAwMsnI9dmHrzFem4LLol9EfKRxMo1UpybV+r/fqbs2Owm4IxAO4vqe4+eIPL0NVqlU8PfoaJY7DbNT++n/ALk5wHjtpIGYsyHULkna9mAv0B3/AMVU4mFrSXJu7JxLlmoyeq9v7/ktbuACTsBWKc4wi5Sdkj2km3ZETPPr3LMF52Xw5C/qdq+er4lYj4nOUY76XWmyv/3PRb3eyauzVGOXSyuYcHhyWGk2PMnwqODwcm007S3b6e/v5EqlTTXYjc+9n0GKxRxEjuoZVDolhqK7Aljcju2G3hzr350FKV2W4ftSrQpd3FLwb4Ga4nCZTGogw69o+yheZA6vIbtb5n621YbDKTstDzcb2hUlrUbk+nH6RXMTmsmIiEuKYFGLHswWVFVTpuFRg0jarXLG2493nXowpqE8sN+um/rt6a+Z5VSq5wzT26a7em+vXTyMuW5guCk7VVYRGyyKTc6SdnA59QRfc6tvvaezg68cr34/Xv8AV64z/wBnlnXy8rw6++vnaw8TTDWjGRzC6XUI2zfpaxBvvzr43tSnLvkpyko22XVHrupFK58wv2JEDswa4vZjc+mlflvXaOEwNOCnLXz/AEg6sbXuaeHzPs8b0VS+iwtYK1gvu7eB+FRp/wCLFtpWV7ej229Cl17Tsy9V7poFAKAUAoBQCgFAKAUAoBQCgFAKAUAoBQCgFAKAUAoBQCgFAKAUAoBQCgOU8VImGxPeAZb30kkal2IG2/I2+FenTqXp7nyOPoKlib5brp1XvT0IGfN42kLkLYtq0d63O9r87VNTSja5hnGU6rqZd3e3HkTHDWddpmEZiUAu2kot7BNNm5+CjV6iqajj3WVs9HBurLGKpGKV+F0t7fmXfi3M2iKqVbQfvDkW8Phzt1+FfJdrurK0No/l9PT7+h9pQyrXk0cFjZZWUGKQryB0mw9Ta3xrJTp16ko503bRaaL31ZY5RS0LZg8PoW3U8z/fSvoqFFUo255Mk5ZmZ6uIkJxbkYxUJAt2qXaM+fVT5Ny+R6VZSnklcprUu8jbk5Xhs17Jikv7Ox2fRcoRcFbXuNyQbb95h1BX2FHvI5o+q9+/58ZVO7lllp0dtvf766bK2mjfD4NTO723UN3F1aj2jyqv3tVrWB1G+43jfJJTq6W+/GiRZlU4OnS1vz051b9S1Yzh+aDLFRi00sTa9KAsQGNiibXIF7+O3oK8HtRLEvNFcm+NCUKChe7XuxAJgsW+hZgIF30CV+9Ym7aY1u3PncCvPjg6kkk+CCw9Wehasr4HjsryTPJyYae4viPE/IitEMFGO7LI4NJ/Ey41sNYoBQCgFAKAUAoBQCgFAKAUAoBQCgFAKAUAoBQCgFAKAj8Rm6IxUhiRtsB+pqSiyxUm1c134hQfdf6f1plJdy+pv5bjVmjWRQQGvz57Ej9KiyqSs7GzQ4U/Dys6j9pIWP8AGT6i1/De/Kvk+7qzgrTk5t2+Z9Xpa91ZfFfa2huzRT2VvL35Gw8DAX1kjlcMT86qxGGr0o5nO61V020vPoShOL4J3Kv3Y9T+dfS4BWoJGOr8x4x2T4eZg0sMUjAWBdFY28NxyrapNbGeVKEneST9DWTLcEjaVhw6tysI05/AVRLG0lNU3NZulyccKkrqCt5ElDhkX3UVfRQPyq+4SS2Krxj7Q8LgDoN5p/8AhRkXXw1k7L6bnflapRg5HHJI3+B+JRj8MJtHZuGZHj1atJB271he6lTy6kdK5KOV2Op3M+bZ6I7rGA78v4V9T1PkPpXEiyNNsgziZ2G8z6r76e6tvK1rfX1qSiWxp6m3l2GkZgQWYgg3ZiQPnUnZE5ZYrUZ3wNBicQJnZgvN41sNbDYEtzUW52sTYG43vKniZ01aJ5dTC06kryLDgMBHCgjiRY0HRRb1J8SfE7mqpScnds0RioqyRFY/OWMjxRjSUsCx57i/dHL4n5USuXU4KW5p4XBLqJa5JBZje7Gw2uTufLwqe2xdpFfCTWTTApp/D+R5frUJLUpqxs7khUSoUAoBQCgFAKAUAoBQCgFAKAUAoBQCgFAKAUAoBQCgFAV7HgGZ1uAdrX6mwsPK9WLY0xdoJkPn05WNo0Pe6sPxeXkOVWUUnNZtinEylGjKadnbQiMuMiRLqxEigkWVZggUMb35Ekkam+HXpulGF7Rivpc8WM6jSlOb18bELxXjMVDE7pi8RawKntmuO8t1Ok2JF9+m/wAKshGnJfKvoVuVSM18Ta8zcyDOO/cm9mYWv5kV+fyaw+JzWvZvwPp7OUbFqXGJp0ob3N7npblWbEVMNToulRbd3e74ttbrfXfX7E4qbleR8zviN8Jl8k0IRpQ4Ch7le9IisTpIOwY9RuK+gwFWCjTpN6yvb0V2Za8WryKZgONc3xbCNBhxsSSI3AAHVj2hIHT1IrfiMLCpGzlJLwaV/W1yiFWSeiXqasHE2YCVY3ESEOFa0ZuveAP3yLisVPsHCJprN9f6JTxlWzvb6f2dB47x2I/2Y02Gco4CtIVHe0cpNJ+6Re+rmADaxsa20JwqO66teqdvyiM7qJxXIo0SUSOQQdYJYahdlYXYfeF2uR13rVJaFSepdPZ7mX2fGfZ2dGixSWVk93UCwQi9rbh0t42qE1dX6EouzOjRZFJ1KD0v/QVTc05zciyf8TXHOwFvreu5gqjWxJxxhRYCwqJBtvcq+L41j1ukKCXQdLOXCpq6gEBmNup0286jmvsZnXTbUdbeP/38FWx/tFxRYrGkCDxBMnyNwPp/Sq3UZ5WI7UqQdkl+SyY6Q3w+JKlTKgSQEWsxFxz/ALstXwdz3cNUcoqTVro2ftI0EabMRa9+YuDy8dqstqbMrvfg38mwjqdR2BFrHmfh0qMmiqrNNWRL1AoFAKAUAoBQCgFAKAUAoBQCgFAKAUAoBQCgFAKAUAoBQEXjsn7Ry2si9treAt41JSsWxq5VaxC8Q8P6cNO/aG6RO3u/hQnx8quoS/yx80U4qrehNeD/AAUfA4wTwBVdRIoRSvZRMe6QqsNZBYWLEnpf5+nUXdzu1pry/wCDw6X+WmknqrcJ7efqQfHGaIw7NGDWDlioUC7sG09wkNa3ME8/G9Toxai2/D7eYqtOpFR4v9/I7nlMSNDE2le9GjXsN7qDevBlFX2PdT0NwRL+EfIVHLHoduyqe1KMf7OlbqhjPwMsYP8AflUe4Uq1OfMW/umrfh+hyUrQa6nKuFsW7O8aLFKHXS0UkgTWNQICsSO8Dvty8K2ztuURPeJxMSYspA+uISKEa4YEErex6gEkA9bXqcL6XIzSs7HYeHlLxMjreNlA3GxutmHmCK8DA95GvXi08ueTT8bu9jdKzpw62X4OCcTZa2DxE0DE2jbYnqpF0a/mpF/O/hXvRd1cxNWdiw5XlNjh8XmJMEaBewhjXTLL2bFwwXYRpc+9sT5XBKEJTuoHJ1Iws5l4n46xEovhoI40N9MmIcb2veyAqNgDuGIFjfkamsLGLtOWvRIqeKlJXgvVsrOY53mCuJXmk1RsJAgIVGCndbR2DLa43v1rXDD0HGyXqY54mspLN9Cy+0riSRcJA2H2hxI70gNmsVDKg8CwJ3590ivDrJweV+RsxlaSppw55KNlhx7KFghlC9CsR22AFmIsOV+m+/Wq03sjz4PE5bRT+hduCOC3DCbFpYqbrGSCS34msT8vHny3lGHLLMH2dJVHVrei/llt4qxOHTDk4qVYoyRZiQDe9wFHMnyAJ51cr8HtXsbGVYaLQskbCQMAVkuCCCNiCNrHxFdbZOVRyRIVEgKAUAoBQCgFAKAUAoBQCgFAKAUAoBQCgFAKAUAoBQCgFAVv2gTSJg2aJ2jYMveU6TYmxFxuKjLYxdoVJU6DlHw/JQswy3FISPt0zKFkLntJdjHpDJYtvdnVQeuqoWa5PPqKtF/O3o778cW8bpLzI/gvDf8AqEEcoEiP2isjjUNo2IuG6ggVONaqpL4n9WRwVTPVUZfRo6SuSQ6riCAHmP2MW3xKbVe6knu39T2VBLZL6El2kg21n5L/AEqsldmbIcS8kIaSxa7A2FuTG30oycXdHvOcrjxMLwSgmNxY2NjsQRY+oFE7O4auUIezCBXOjtxY91u0t6G9r/KvJniO0+9cIxi1fRtaW+v8FypUMt3c3sH7K8IhVi8xZSDsy22Nx929erSqVVH/ACNN+CsvyyiUIPYuL4iOFQt9lAAUbmwFh/5Ndd27jSKsRcUGFxEwlkgjM6gKrOoY2BJGkkbEXPnvXbtKwVmyN9pmUiXDia3ehNz/ACNYN8iFPoDWnB1Ms8vUy4ynmhm6fgpcuJHZoVZEARWUhdbfswxsA11BCtfmpujeG2uEfiaeuvktbeu/nujLUfwpp20utLvS/XTby2Z7zKYnDvIRJZQjq0hts7gaVU9Fu45nbTzAFrKVlUUdOdvD2vuU1k3ScteHr4v+Nft4Fk9kmaiTDvh23aBrpf8AA9yPkdQ9CKy9oUss8y5/Js7Pq56eV8FwzTOIMOAZ5Uj1bLqYAnxsOZrzz1KdGdR2gm/Ip/HntD+y6IsKiyyyxiVXJ/Zqj3CtYG7k25bC29+lWQhcqqNwbi90c2ZftYaXFzh8VqIBlkKqqEKe6oUrzBGlQvO5ubVb8r0Kr3WpNcOcVS5ZIsUlpMO4D6UNxpfcSRk+O+xtffkd65KKlqgnlOzYLFpLGksZ1I6hlPiCLg771nasXGegFAKAUAoBQCgFAKAUAoBQHy9AeWkANibE3Pytf865dHUmz4Zl8RTMjuV9DycUv9iuZ0d7uRjbGDoKi5nVTMT44+QqLqE1SNds0I8DUO+aLO4TJOCYOoZeRrRGSkrozSi4uzMldIigFAKArftEjJwE2kFiNBsBc7SJfYeV6jPYx4+Dnh5JeH5OdYHiaSMJ23asQ6k6ha0ag7C/3ixDXP4E3qtSPKp4qpTS7xN6r6L+b6+iPWRY4TZrhWj1tpsrMw7zaYipd7E2v6npvXE7yRbh6iqYlSjfZK73dluzpSzWJvyOx+f+laT17nqSYWWxO22/re/1oLlJbiTFRTPFGR2YO3cB3JN968ztDEVqLThtboTh4krHxFiiN2F/5RXjPtfFJ20+n9lmhh4M4nxU2YSQTEvH2bMDpXuFXsCSqjZhfY33tX0WFqupSUpb/wBJl0clTDd4kk1Jx51S82X+UbVoMzIefC6Dq94X/u9SIbGjOqkbn0sN/j0+tDlzZy/MO0vBMNYcFL+IINw3wvv/AOaLR3R291ZlAynhfMoZnjjjVolcgPI2kEAnSylDrFwb2G25uK9SrWw84qUnr4f3oefSoV6cnFLTx93LFH7PmkULPMqICWMcCnckk7ySklrFjYaQN+VZ1jMrvFXfV/pF8sJnjlk7Lov2yv4/ieHAdphsuiIfUVknluTqQlSFB52N+dlBvsb1TUqzrO82fQ9m9iQUcz0T4W782VeeIOwkxWIbtpQGuUMllO6GQ6gVBBuFUNYEGwvakYeB9BSi4JqjTulpva75to722u2tSz5ZwyuPwrREiPHYNiiSdGQksivb3kvqAIvYWIuCQeSllemzPn+2aEe8VaG01f15X78Sg4qOaCYxSKY50Ybdb37pHQg7EEXB86sTTR4exf8Ah72fYjFsJ8e7qth3T+9Ybkarjujf712ttYWFVuajpEmot6s6zhoFjRUQWVVCqPAKLAfIVQWmSgFAKAUAoBQCgFAKAUAoBQGv9pFdsDQx0t3X0P5iqKu6NFHZnyoFhjdmHSuNs6kma82NsLG6nxqDmTVMgsbO55k1nbbNKSWx8wGPPuv866pHHHlEvkeO7OQo3utuPDyP6GrqNTK7PYor088brdFrrcecKAUByLMzjHmxDjFyIscrpbtnUAByB3U2sBbfzFePOVaUpNSsk3yfZ0Y4SNKnF0k3KKfyp8dWRuaY3Hwxa/tcpDKzKRKWuFtc2PqOYpGrWjKN5aMSw+CqRnlp2cfBr+jr3DeKMuEw0rG7PDE7HxLIpJ+Zr1ou6TPkKscs5R6NnPfaBmGK+3CGGaZbqmhI3KbtcfdI69Sdq0wgnHMz6TsvC4eWEdWpFaN3bV9vfBDy51jFVjHi45igu6qgJAHNgXjGtR1IJPXlvTu35CXZeGk1mpON9m39tJOz6J+W+hM8G8QyywYyScdqYBGUCgJfVr526XAuegBqDi1KzPOxPZdOFeFJO2Z7v0PXDmIYSySPdhpLPa23eG9rjbe23jXjUMTPvZSnqrfS3vzPBVS0muETuc5sHhXs9WktYki3ui9vrf4VHH11VopR2b/B2VXS6NThPPsLAJ+2kjjlaQnf3mQAaeXMai9vU1swKboJpbdPJFNHERSkpu3xN/Wx4zP2hMWth0TT4vvf4KRaqa1bGJ3hSaXim39tvuXrEUP+tfVF3wc6zRpIvJ1DW9RyPn0rfTmpxUlyWNEZjMvJe0Y9b8l+P6VZchlNTO2+wYZ8QoEko0qNVwvedQbAf3tUJyaRXWqdzTcyrp7SsUoBkwiWYXU3dLjxBYG48xVed9DF/vGUUnKO/vob2G9qCn38K6/yyBvzC13vPAf71gleSZX/AGk5cNaYhAQs6CSxHUgagbdbFT6k1qozSPtew8VmVn75X6IbE9j2UWJSQdujRK0bEWtHGqggW3F47npZ6lneq4PSg6veToSXwNSaa8W3v6/VF34NwuIOKlx8ijD4Z0NxIbEqAuk2sLAab6mtsbC43qptWseNjqtGGGjh080o8rbm/wCf58D3i+MYZMSJYcIswiFvtLCzBWax0d0kKeQJIuTyq6FBtau1z5Ov2jGEvhV7bvoX9GBAI3B3HxrMekmmro9UOigFAKAUAoBQCgFAKAUAoBQEF2ldOmnmGK0tGf5h9BWevpZmnDa3R7XHjqapzl/dmGbOEtYNvXHVR1UWRuNxhNVynctjGxqYfFh+6fhUCVjUzBiki+DC4+Frj6j50sdN/D4sWAPL8j4il7HGi2cO5jrBjY3ZeR8V/wBK20Kl1lZgxNLK8y5JmtBlFAcezrEth8XigYHYNKXVrWC6gddgyMrBlcr6E9Tt5s1lnLTk+0w8YV8NStNJqNmutttmmrNX+nrAcQ53HNHZQVfv6yWWxuioLBQALKgWwAGw251XJqTT98GulhZ04Tu7prTfTd7vfVtmpwwuIII7V1sp0hiT7o7qC/LYbDyr1IfKj4fEO9WXmSkWJZZ45JyW7p8iUYOu3pcmtEW8lj6TsmEqmAlCO+Z/VZWbuC+xpPiXF+zUHsB3tw3dZbNubqxHeqUpTaSZsrLFzo04vd/NtpbVPTx6Et7IYgZMZGwurRxAg9R+1B/OoVXd3PL7ebjUhJb6/wAG5xJmGTYObsZ5mjkABKr2j6QRcX0q1tje3O1YJYOk3ex8rLDwk23yQeYZ9l0if/wYlpZQ26Orju2NyNSLvfSOfWpU+zaVSVrv36GLGRjQp511sYsvlgHemi7Rmub6UO1yLDVv08etejSwfdLLTehhjjqEY/5I3b146258j7m6Qk64lCKVBC2tyYg7XPh41qjFqNmYMZWpzd4Kya29X59C4ezPNtaPh2O6d9P5WPeA9G3/AMdfO4CVoZOnv8n1lOd20XSadUF3ZVHixA/Ot5aVb2mTD7ASCCGdLHx3uPyqE9jB2n/y79CuYXHxz2dSTplR1VxYLI6JHFGNzcagXNui1y9yhVada0lw09eG0kl9dSDz/ACKzCQyBzJ3iuk6o30vcXOxO4PnUZPQ8fG0O7aea97/AFT1OmZvkAxWEjiLaCoQhrXtZbEWuOYJHPwq6Oh9lhKzoNSXQ0uGeA4MKQ7/ALeYbhmFlX+VLkA+ZufC1Scrm/F9qVa/wr4Y9P2yse0KeeXGHDytaABXjjGwfYd59+8Qwaw5DSNr71pw8YvU+W7Rq1Ippbe/5PbZqqQxwRxgBgA5tzJ2YqNyW2943PQWHPQqXxOTex5NTGpU40YR33/Dt4+L16Fx4LxxeAxv+8hYxsPT3f6f4ax4iKU7rZ6ntdlVXKjkl80Hlfpt+vQsFUHpCgFAKAUAoBQCgFAKAUAoBQFUZ66SIvPHOlD/ABf9jVRiPlNGG+YiVnJ61iNpr67k1EkbMM/jQ6R63jkZb3BJdT/CxO3wNx8K6CTt2yEeG4boCP1I2tz3riTONpGth5Li9Dpv4TGGOzqbMp2+PTn/AHeuxbTujkoqSs9mdFwk+tFcbalDW8LjlXpxd1c8iUcraK1i49Uzi5LaiAOZ6kegAHwr4nE0KlTF1EpPNmdl9X10SS8baaHqQsqadtLEDxMjrhpSryxuq6gVkkQixB+6wruDrYqnXjGcpeTv/JZGlTk07Jl8ythJBC7WYtGjXO/NQb19otUmeRO8ZNI5/m2Wzpi5nSGQgy9oGVGIPXmu1tzUyJjmwDMmkwlNwfdI5avEfxW+AoSjOUfldi1cM5DC2Ei7fDRl7G/aRLq95rX1C/K1LtF0cZiI7VJf+T/ZO4HLooQRDEkYO50KFv62G9G29yurWqVXepJt+Luci4s4Ujxmc4vXH2rLBA6oZTEpv3GJZUY7AXG3Mb1wqKy2QYTB5gcNA2JecqF7+jRdwrhbgA302N+XSrqE1GV2ef2nh51qGWCu7p8Ey2OXEKJokVYVAS6XtsTzLdSSa0f7TRp2Upq76s8DE4XETtLurJJLT3ySGLwskxUwYaVYyAE2ZgeZJ1kWsSSb8hVkakct8yZVWw9SpNd3Sklst/z6lrwTQYQFcJGZZiLNK2/ra3MXtstl2G5ryqdGNNaH18IqO25DZqk0h1TFmPnaw9ANgKuR1p7sk8PlxzDAjDCXs2hkU3K6rrZtIIuLDcj/AACq5xuU16Pf08l7EW/s9xqALHNEyhu0A1Mp1DYNbSRew8aryM819m14q0JKyd/UxZnw1mUzDtI1awIBVolUXN2NgRuSbk2ua5KMmU4jB4ytJZktPJLxL1xBxRBglAdtUlu7Gu7Hwv8AhHmfrVx9EipZdx5i2kLvAjQnki7OBci4N+9yN+7bbpXTp742xUWKhjxMJPaQmzqRZgjkC5HWzaRcXHfNW0ZWZixtJThr7uQmU4V8QY48OG7VWZmc+6oOnQb9LaSfEk7XrZOoldvY+Zo4WdRxp0080W7vhbW/B0/IMkTDKQCXkc3kc82O/wAhudvOsNSo5s+owuEjh4u2re76slKrNQoBQCgFAKAUAoBQCgFAKAUBTwa6SIrP27qD+I/Qf61nxD+E0YZfEyLwakgjrWQ2HiTDFSSNxYH5Gx+lq44klI8OPConUYMVD2iAgAvGSy6hcEfeUjrcfUCueBI23xbuqghFTmAq29NyS31rtiCVmeJJP2mwJLW2A3vyNh8L11akmakmOBJQHkd/Ig8vUEV1qxxanReC8yV4ezLDUn5H/W/0rVh53jlfBhxVNqWZcmti4Jo8WZViZ0DXGmxuCtj59TXk1MNVhjHXUW1e+nlY3U50amGVNzSdufMhuNJZZ45tMEykwsoUxtctpa1rDe9xVVdTrYuFXJJbLVdGX4enClSazxe70aJTIsAPs0AmMkcqwxKe8w0kRqCpsbixvX0kVaKPnqsk6kteWfcwwckaSFZZgwRmU9tIw2UkGzMRbarIJOSTKak5Ri2t7MsHDmJaTCwO51M0alj4mwudvOuVYqM2kdw83OlGT3aRI1AuFAUniDhzGfbWxeEeEF4kiYSX+6xPLTbw3v40OkNPlGZduuIbBYKWZBpWQCzAb9TKPE9NrmgJD2YcKyYWB48REACdlbS17G4NgSK44p7o49S/EdK6Co53huzk1A21bE/L9LGpIrejK/jZ9ALI+sD3huOfr+dSSvoccsquncy8H4l/tw7FS8TJ+0I5ICLrq6A3AsOdmNq618Ou5BTvUSjt+CxcVcbwYO6D9tP0iQ8vDW3JB9fAGslWvCmtT18H2dWxL+FWXUq+T8Y4zFFoXaOFpAezeNCSrcwO8xuCoIvsb2rNQxneVMrWh6WP7Ghh8P3kJNtb9LeHvYiWyaWB27Ua9W5kID3IvbdhcX5b2O/lXoHz5u4TB3AFrA/dUHvH0/pQFzyLh7SCZVXQylTGQDcH8XT4UucaTVmUTifjLG4fEyxZThIWw8R0ORHcvKNpCoR1ZgpshIB3Vt6Nt7kYwjH5VYwcNe1HNJcUmHxGDiS4LsSksZCLzbvsevdBtzIrhI7FhJ9aK9iNQvY0BmoBQCgFAKAUAoBQCgFAKAUBRsAjCNFY3YAA+ZrpI+ZjlzPpI30j3fXn+nyqirTctUXUqqjoyRyXIF0Bn1An7uwI9edchR5Z2dd7I0854IWRG0SHVuVDAbnoLgi1+V7Vx4foyUMU09UVHAB/dkB1AlTfnsSLHzrK9zb4kjhMvdj3B+g+JrmRs5nSK/mecvhyY2h0MOWs/I2A3HoamoC/JAYfPpVcyByGPWjh0LoVI2s0ZWzftJDIdix7/wDN4/H87+NLPZnJqK1jsWvhnMuyOq4JP5VG7iyLjm0OgZVm9x5f38q0QqMx1aCJuLEq3X51oU0zJKDRB4nE6JXDawC6ixQ6WVrajqtba9aowvFWPOnWyzad91w7W8/A0MXmSGEjUCQzoBffSVuDbnapqk8xVLFQcN+WiW4KJ+wwXBHc6+RNqqxH/EZowLvh4eRN1SaxQCgFAKAUBEcSYEywtpF2AuAPEdPiLj41KDV9Suom4uxXsv4Uech8QOxTQEMaHvML37x+5fbYb+Yq2U1HRalUacp6y0VrW6/o0PaBjJ8KI8NhAuHgZCS8Ys5N7MoP3eYJb3jq5ivLxmInBpLnk+m7E7Pw9aLlP/S9uPPxvqVPLuHyI+2ZWdTc6Y+87bkFmIvoXUCNRBNwdutecqcpLPLXy3/pH0M8VCEu5p2j4vRLwW2Z24v68Enm6vFGssUSxGAx95LEXcAkMbk6kl7tmOo6vKr5U7JSSta3v0ZnwzhUm6dSTlnzaPfS+2ytKOummnidIwnZYzDpKBbtEB26EjcHxINx8K9WEs0Uz5DEUZUKsqcuHb+/Uz5Tk0cA27z9XPP4eA/vepFBHce5/wDYsHJKv71v2cX873sbdQoBcjqFNAcczDEYaTDJh4sQYOSvI0TlmTvF7lRuWc6jvYknxoSLT7O8nMrdqwYdoFRAxuUw0I0xgnxb3iepcUOHWwLUOH2gFAKAUAoBQCgFAKAUAoBQEFhcKq7nvH6V06bYehw+Ge1AYMzzRYIXmc91Re3ieijzJ2+NclLKrkoRcpWRSeGYZJy88xJ1sWt0F/DyHL4Vh+aVz02lCKiTGYzPEhKqSB4eHoKO6OwjGT1KFxZncckP7Qavw+I8xblUY5myc0o7nPmxB6Xt5itGUzZ+hkweJBYee1RlEsp1CyZZK0TqXuFv3SevkbVW1cmnY6LFmPaKrRe9969wLeO43N/75VzV7EW0tzcwmYshJlmhUfxSKB9TU1GZXKdOxIRcZ4RNnx2E9BMh/Jia0QUluY5uL2RixPH+X/exMLeis/5A1am0UuKe6NSb2p4AcpyfSGT9VrhKxqv7WMMCNPbSeXZqPqzC1BYv2W41Z4o5UvpkVXF+dmF7HzocNmgFAKAUAoBQEFxll3bYZja7R98fD3h/9b/ECsuMpd5Sdt1qej2ZiO6rrXR6fr7nLMJmqRhxKHLpq7EobEdqumTvH3RpAIIBtc7b1gouKjf6eu59fWw0ptODVnbNfX5Xdac67rS9lqbeTcP4nMWuxEMGotc33J5soJ1SOesjk8zueVaIUpVNePf18zJisfh8Cssfina3l4O2kV0ikvLk6nlmAhwWHEakrGgJJY3O5JYk+JJ6fAVtWWlDXZHyWIr1MTVdSe7KlmuezylpInMUKbDe1/4jtufL9a8idbEYi9Sk8sFy9L+Oz9+Ny2nThFqMtWzVybEz4hxFPeeOTZ4nsQF2u3kRzB8bdTVWFxdeVaMU83Xy6+n9cnpYjBUYUHKWj48+nqSWO9nGXBSx1wqOZ7U2Hxl1CvoDwbli4fyZMMlkkaQG1mfSTpHIXUAEUOErQCgFAKAUAoBQCgFAKAUAoBQEOi25106fS9dBjvc1wFC9oeZ65Y8MvuqQ7+p90fAXP+IVmry4NuFh/qZOZNmqhFQDYDYCqIy4NFSld3N/E3YbLc+ZtU3qQjofn7MMdiWeRZGEZDkMhjFwRzHuHl6/OtCpw4RkdWpfVmg8bn3pNv5f62qSikQdST3ZgSQf8Yj0AH5Gu2QuyXhyXGOmtYsc6WuCA9iPEbXI9KjniiWSTNPEYIBQ0iyWPIuT+q1K5XY9w5dtqXDSlfxCOS3zG1Rzx6lipT6GysCi20Y8rqTv4gkkVK6IZW+Cx5DwjNigXhjQqDYkBdj8QKJpnJJx3RYoPZjijz0r8E/RqkQuycy/2YGw7SZgL72PTwsOvneguzo+GgWNFRRZVAUDwAFhXAZaAUAoBQCgFAKAqg9n+E7UyMHcWsELd0c99gCbDYXJ5VmhhKcHp9D1p9tYqVLu00vFb+/KxF4jJ8Xlx14XVicKNzAx/aRj/lOeYt907cgNPOtas9zyTznmaTTqLRydla6jTcsSNmbTcbdBy6+nzGM7SjUqOCdkrrXR36u/Tp/O3oUKKWtyIwqTTMqNdjfupYCx8TYdPPlvUJVq1e1JO/0/g9ejQo4eLqvQuUckOAj07POwuwBsT4XJ91B8zvsa97CYSNCFuXu/fB4WMxcsRO/C2RTs6xsuJcGRiR91F2UegO7Hz5/lWyxibNfLcXLH+4kkjsSCDbT5907E325eNaadDNvsefiMaoaR3Or5fKzxIzAqxUEgi1jbfas00lJpG+lJygpSVnY2KiWCgFAKAUAoBQCgFAKAUAoCmJmr/eF66SsbAzRT5UOWM0mIFrgigOOS4gzTPLe+pyw9CTb6bVhk7tnqwWVJEph8cQ3Mj9aqsWZiYhz8gWNdTZFpFJ4wxepy6gK3Ujr6g7GrabaKqkVJamlw1l5xDa5wGRT3V0gBjtckKBcVOrUa0RChRTd2dDx2AieBlbDpYDUCVAsRuLfGqE3wbMtPkmMDPKwFth4mizcCbpLfc5umWdpmM8ti6LK+m++4O/wDXt6VZOfwpFFOCzuTOmYGd2WwWwt15VCN2XTUE7tlebgovM7hNmYty8T4V20tkVKpTWrOg8I5B9lV+QL6dv5b/wBa0Uqbje5ixNZVGrcFgq4zCgFAKAUAoBQCgFAKAUAoCIzrKGlQ9jKYJOYYKrAnzVgR8qw1uzMLWm51IXb5u1+GiyNWcVZMq+XZycHNox8awyvZRiBfsZPDc37Fieh7pNt72FW4fA0cOv8AEvq2/wAkqmIqVIqEnotiZzrKoZNUpsptdiNjy59Q3StOZJXZR3bk7IqWJyg6lGtZUfvK1gL+rXOwuPnWqjOko529jz8VTxLmqUI767fzx5l14f4fjiAckO/Qj3V/lH6n6VCpiXU0jsWYfAKi7z1l+PL9k9VBtFAKAUB8JtzoDwJ1va4qOddSWSXQyVIiKAUAoBQHxmsLmgIvERuzEiWw8Nq6dOO4TjHEbBoY2JIGxYc/Leh25YosykO5jW3hc/naljtjcixwP/xOPiKWFiGw3BWl9UEkgQ/cePVbyBUj61TKimXrENbmzmHBk6qZEVmA3ItZvMhQSSPr5VVKk1sWwxEXo9Cu6CB58qqLzRx2BDsoI25n0Fv1Irqdg9SfyPD6V2HLp+dQe53gzZxaSWK4JILEHytY+m5H1rt7kY6Flw7AKBfp8amtitrU+5Tw+SzMljdix8ixJ512NNtnJ1klYuOX4ARjfdvy9K0xhYxTnmN2pkBQCgFAKAUAoBQCgFAKAUAoBQCgMGNwccyFJEDodiCL0BzzMYZcqlVcOxmwzC4w7kgrvYiCQ7A/8s7HYADc1xyjezJqEnHMuDaw/YYxTJhHCuv7yJhpIPg6c0JP3hdTz3FU1KHQ0UcXKOj2MmAzUQN2byGOT8Dkb+Gk8mHpVKvA0StV1LVh8c3NuX9+FXRqPkyypLg3opg3KrlJMolFx3E8yopZjYCjaSuzkYuTsiv4zipAO7sPE8/lWaVfoa4YXqR7ZpLIRq7ifxHvH0X7vqbVS5uW5oVOMdjLHnMQOnVv5An60UzjgTWDzMX0vy6H+v8AWtFOrwzNUo8xJWtBlFAKAUBXM8xhldsPFKEdACy23a4uBz5f1rp1FRlzCWMlHDXHheh0tc3AuELq6o0ZU3srbHyIa9h6WpciT0eCjUWWNB6KK4DMqAcgBQHqgFAQ2b8NQT3Yrpc82Xa/qOR9efnVcqakWwrSiU/F8HPE5Y99baQVB5b8xzH5edZ5UpI1xrxkvEw4fChedV2Jt3NqPBGUqUUkr5ePOpKLexFyS3LTlOTgd6RdzyB/M1ohT5ZlqVXsiajjCiygAeAFXJWKW29z1Q4KAUAoBQCgFAKAUAoBQCgFAKAUAoBQEXxDlK4iIqRci9geRv0qupDMi2jUcJXOT5plc0Eof9orqbLIm0qX8ekiHwbnYXJA01TGrKGkjVKhCqrxdn9mS+B4ognCJmCx91joxK7Rhv4usD+N+7yJ03ArRaM1dGT46crPcnZUmw4Jvrh5q6jdQfxKNiv8S7b8hzrNKm4muFWM99zPLnHYRrI5UA2t3h1Gx26H9a5mcdSThGehS894zkmk7NLuWNkVRcn0A/vaovNN6lkYRghl+BeEkz2EwPuag2i4B3IJBex5jYch4mMo2diSndaG00zyd2PdiQCegvfdj0Gx9bbVEJdSXhgRLb3P5/0ojhtzY2TbuHT63qV2csi34OW8SN4qp+YFb46pHmT0kzIs1SInmUMQbMPKuAr+ZY+ZSBMpQC9nF9DAjkWHuHwJrp0rOausbJ2zMA28WJG7KR9yS3vDzHT4iugncPjInUF2R25Fl5H5iuAuNcOCgFAKAUAoBQGOWBW95Vb1AP51xpM6m1sekQAWAAHgBaunG7nqgFAKAUAoBQCgFAKAUAoBQCgFAKAUAoBQCgFAVvjWwSMnnqI+Gkk/kKor7I0Ye92cy/2eG7RkcK2onyYcrMOvLY/kbGs6bi7o3NxayzV0MizyfB6RHZojuIGbuEeOHf7h/gNxyABJLVqhVUtHozFVwzgs0dV90TkmBwuZqz4eRo5V9/DtZSD4MpuUuRbUh0n50nR5Qp4lrR7HPMwzSXBu0QjOGcc77MfDvffU22IJBttVHdy5N8a0OFc1cLxC8kwEk3vsqlri4Gw69bUyWRyU1J6I6CuKWMBI1bSe7ZLF2P4hf3m23v08LC1XBzdmXD6kGqRg0ngPdUfq30HIX5nh19DZh4pUdyzDzqV2cyovuVYoNDGRyKL+Vb4fKjzKnzM3FqRAarUB6E3jQELiMHHOhGhLXHNQVPw/Wh0014dC7CCAjyW30oNC3Vw4KAUAoBQCgFAKAUAoBQCgFAKAUAoBQCgFAKAUAoBQCgFAKAUAoBQFb46/cp/P/wBrVRX2Rpw3zM5tiPd+B/Ws5s5NTiP/AHGb+U/5K6t0cMXD3/u2E/6X/wCSV6X+g8n/AFHTeIuS+h/zLWeoaKfJk4T/AHKfyfpU1sVy3Zzvhr3j/wBI/wCZawSPVRuS+61RiJEHPzqYOrcM/wC6Qf8ATWt0PlR5lT535k5hPdHpUisxS866geh7p9D+VcB5w/ufCgMuE9xfSug//9k="/>
          <p:cNvSpPr>
            <a:spLocks noChangeAspect="1" noChangeArrowheads="1"/>
          </p:cNvSpPr>
          <p:nvPr/>
        </p:nvSpPr>
        <p:spPr bwMode="auto">
          <a:xfrm>
            <a:off x="2157413" y="274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9pPr>
          </a:lstStyle>
          <a:p>
            <a:pPr eaLnBrk="1" hangingPunct="1"/>
            <a:endParaRPr lang="sv-SE" altLang="en-US">
              <a:solidFill>
                <a:schemeClr val="tx1"/>
              </a:solidFill>
            </a:endParaRPr>
          </a:p>
        </p:txBody>
      </p:sp>
      <p:sp>
        <p:nvSpPr>
          <p:cNvPr id="4107" name="TextBox 1"/>
          <p:cNvSpPr txBox="1">
            <a:spLocks noChangeArrowheads="1"/>
          </p:cNvSpPr>
          <p:nvPr/>
        </p:nvSpPr>
        <p:spPr bwMode="auto">
          <a:xfrm>
            <a:off x="2157413" y="2553125"/>
            <a:ext cx="7747000" cy="2523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sv-SE" altLang="en-US" sz="2800" dirty="0" smtClean="0">
                <a:solidFill>
                  <a:schemeClr val="tx1"/>
                </a:solidFill>
              </a:rPr>
              <a:t>Learning </a:t>
            </a:r>
            <a:r>
              <a:rPr lang="sv-SE" altLang="en-US" sz="2800" dirty="0">
                <a:solidFill>
                  <a:schemeClr val="tx1"/>
                </a:solidFill>
              </a:rPr>
              <a:t>Algorithms - I</a:t>
            </a:r>
          </a:p>
          <a:p>
            <a:pPr algn="ctr" eaLnBrk="1" hangingPunct="1">
              <a:defRPr/>
            </a:pPr>
            <a:r>
              <a:rPr lang="sv-SE" altLang="en-US" sz="2800" dirty="0" smtClean="0">
                <a:solidFill>
                  <a:schemeClr val="tx1"/>
                </a:solidFill>
              </a:rPr>
              <a:t>(Prediction: </a:t>
            </a:r>
            <a:r>
              <a:rPr lang="sv-SE" altLang="en-US" sz="1600" dirty="0" smtClean="0">
                <a:solidFill>
                  <a:schemeClr val="tx1"/>
                </a:solidFill>
              </a:rPr>
              <a:t>(Linear </a:t>
            </a:r>
            <a:r>
              <a:rPr lang="sv-SE" altLang="en-US" sz="1600" dirty="0">
                <a:solidFill>
                  <a:schemeClr val="tx1"/>
                </a:solidFill>
              </a:rPr>
              <a:t>Regression</a:t>
            </a:r>
            <a:r>
              <a:rPr lang="sv-SE" altLang="en-US" sz="2800" dirty="0">
                <a:solidFill>
                  <a:schemeClr val="tx1"/>
                </a:solidFill>
              </a:rPr>
              <a:t>)</a:t>
            </a:r>
          </a:p>
          <a:p>
            <a:pPr algn="ctr" eaLnBrk="1" hangingPunct="1">
              <a:defRPr/>
            </a:pPr>
            <a:r>
              <a:rPr lang="sv-SE" altLang="en-US" sz="2800" dirty="0">
                <a:solidFill>
                  <a:schemeClr val="tx1"/>
                </a:solidFill>
              </a:rPr>
              <a:t>Lecture No. </a:t>
            </a:r>
            <a:r>
              <a:rPr lang="sv-SE" altLang="en-US" sz="2800" dirty="0" smtClean="0">
                <a:solidFill>
                  <a:schemeClr val="tx1"/>
                </a:solidFill>
              </a:rPr>
              <a:t>26</a:t>
            </a:r>
          </a:p>
          <a:p>
            <a:pPr algn="ctr" eaLnBrk="1" hangingPunct="1">
              <a:defRPr/>
            </a:pPr>
            <a:endParaRPr lang="sv-SE" altLang="en-US" sz="2800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endParaRPr lang="sv-SE" altLang="en-US" sz="2800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r>
              <a:rPr lang="sv-SE" altLang="en-US" sz="1800" dirty="0">
                <a:solidFill>
                  <a:schemeClr val="tx1"/>
                </a:solidFill>
              </a:rPr>
              <a:t>Fall 2018</a:t>
            </a:r>
          </a:p>
        </p:txBody>
      </p:sp>
      <p:grpSp>
        <p:nvGrpSpPr>
          <p:cNvPr id="10" name="Group 152"/>
          <p:cNvGrpSpPr>
            <a:grpSpLocks/>
          </p:cNvGrpSpPr>
          <p:nvPr/>
        </p:nvGrpSpPr>
        <p:grpSpPr bwMode="auto">
          <a:xfrm>
            <a:off x="7874336" y="3567447"/>
            <a:ext cx="2428764" cy="2042845"/>
            <a:chOff x="1555" y="1968"/>
            <a:chExt cx="2160" cy="2160"/>
          </a:xfrm>
        </p:grpSpPr>
        <p:grpSp>
          <p:nvGrpSpPr>
            <p:cNvPr id="11" name="Group 8"/>
            <p:cNvGrpSpPr>
              <a:grpSpLocks/>
            </p:cNvGrpSpPr>
            <p:nvPr/>
          </p:nvGrpSpPr>
          <p:grpSpPr bwMode="auto">
            <a:xfrm>
              <a:off x="1828" y="1968"/>
              <a:ext cx="270" cy="2160"/>
              <a:chOff x="720" y="0"/>
              <a:chExt cx="576" cy="4608"/>
            </a:xfrm>
          </p:grpSpPr>
          <p:sp>
            <p:nvSpPr>
              <p:cNvPr id="147" name="Rectangle 9"/>
              <p:cNvSpPr>
                <a:spLocks noChangeArrowheads="1"/>
              </p:cNvSpPr>
              <p:nvPr/>
            </p:nvSpPr>
            <p:spPr bwMode="auto">
              <a:xfrm>
                <a:off x="720" y="0"/>
                <a:ext cx="576" cy="576"/>
              </a:xfrm>
              <a:prstGeom prst="rect">
                <a:avLst/>
              </a:prstGeom>
              <a:solidFill>
                <a:srgbClr val="00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" name="Rectangle 10"/>
              <p:cNvSpPr>
                <a:spLocks noChangeArrowheads="1"/>
              </p:cNvSpPr>
              <p:nvPr/>
            </p:nvSpPr>
            <p:spPr bwMode="auto">
              <a:xfrm>
                <a:off x="720" y="576"/>
                <a:ext cx="576" cy="576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" name="Rectangle 11"/>
              <p:cNvSpPr>
                <a:spLocks noChangeArrowheads="1"/>
              </p:cNvSpPr>
              <p:nvPr/>
            </p:nvSpPr>
            <p:spPr bwMode="auto">
              <a:xfrm>
                <a:off x="720" y="1152"/>
                <a:ext cx="576" cy="576"/>
              </a:xfrm>
              <a:prstGeom prst="rect">
                <a:avLst/>
              </a:prstGeom>
              <a:solidFill>
                <a:srgbClr val="00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" name="Rectangle 12"/>
              <p:cNvSpPr>
                <a:spLocks noChangeArrowheads="1"/>
              </p:cNvSpPr>
              <p:nvPr/>
            </p:nvSpPr>
            <p:spPr bwMode="auto">
              <a:xfrm>
                <a:off x="720" y="1728"/>
                <a:ext cx="576" cy="576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" name="Rectangle 13"/>
              <p:cNvSpPr>
                <a:spLocks noChangeArrowheads="1"/>
              </p:cNvSpPr>
              <p:nvPr/>
            </p:nvSpPr>
            <p:spPr bwMode="auto">
              <a:xfrm>
                <a:off x="720" y="2304"/>
                <a:ext cx="576" cy="576"/>
              </a:xfrm>
              <a:prstGeom prst="rect">
                <a:avLst/>
              </a:prstGeom>
              <a:solidFill>
                <a:srgbClr val="00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" name="Rectangle 14"/>
              <p:cNvSpPr>
                <a:spLocks noChangeArrowheads="1"/>
              </p:cNvSpPr>
              <p:nvPr/>
            </p:nvSpPr>
            <p:spPr bwMode="auto">
              <a:xfrm>
                <a:off x="720" y="2880"/>
                <a:ext cx="576" cy="576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" name="Rectangle 15"/>
              <p:cNvSpPr>
                <a:spLocks noChangeArrowheads="1"/>
              </p:cNvSpPr>
              <p:nvPr/>
            </p:nvSpPr>
            <p:spPr bwMode="auto">
              <a:xfrm>
                <a:off x="720" y="3456"/>
                <a:ext cx="576" cy="576"/>
              </a:xfrm>
              <a:prstGeom prst="rect">
                <a:avLst/>
              </a:prstGeom>
              <a:solidFill>
                <a:srgbClr val="00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" name="Rectangle 16"/>
              <p:cNvSpPr>
                <a:spLocks noChangeArrowheads="1"/>
              </p:cNvSpPr>
              <p:nvPr/>
            </p:nvSpPr>
            <p:spPr bwMode="auto">
              <a:xfrm>
                <a:off x="720" y="4032"/>
                <a:ext cx="576" cy="576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" name="Group 17"/>
            <p:cNvGrpSpPr>
              <a:grpSpLocks/>
            </p:cNvGrpSpPr>
            <p:nvPr/>
          </p:nvGrpSpPr>
          <p:grpSpPr bwMode="auto">
            <a:xfrm rot="10800000">
              <a:off x="2098" y="1968"/>
              <a:ext cx="269" cy="2160"/>
              <a:chOff x="720" y="0"/>
              <a:chExt cx="576" cy="4608"/>
            </a:xfrm>
          </p:grpSpPr>
          <p:sp>
            <p:nvSpPr>
              <p:cNvPr id="139" name="Rectangle 18"/>
              <p:cNvSpPr>
                <a:spLocks noChangeArrowheads="1"/>
              </p:cNvSpPr>
              <p:nvPr/>
            </p:nvSpPr>
            <p:spPr bwMode="auto">
              <a:xfrm>
                <a:off x="720" y="0"/>
                <a:ext cx="576" cy="576"/>
              </a:xfrm>
              <a:prstGeom prst="rect">
                <a:avLst/>
              </a:prstGeom>
              <a:solidFill>
                <a:srgbClr val="00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" name="Rectangle 19"/>
              <p:cNvSpPr>
                <a:spLocks noChangeArrowheads="1"/>
              </p:cNvSpPr>
              <p:nvPr/>
            </p:nvSpPr>
            <p:spPr bwMode="auto">
              <a:xfrm>
                <a:off x="720" y="576"/>
                <a:ext cx="576" cy="576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" name="Rectangle 20"/>
              <p:cNvSpPr>
                <a:spLocks noChangeArrowheads="1"/>
              </p:cNvSpPr>
              <p:nvPr/>
            </p:nvSpPr>
            <p:spPr bwMode="auto">
              <a:xfrm>
                <a:off x="720" y="1152"/>
                <a:ext cx="576" cy="576"/>
              </a:xfrm>
              <a:prstGeom prst="rect">
                <a:avLst/>
              </a:prstGeom>
              <a:solidFill>
                <a:srgbClr val="00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" name="Rectangle 21"/>
              <p:cNvSpPr>
                <a:spLocks noChangeArrowheads="1"/>
              </p:cNvSpPr>
              <p:nvPr/>
            </p:nvSpPr>
            <p:spPr bwMode="auto">
              <a:xfrm>
                <a:off x="720" y="1728"/>
                <a:ext cx="576" cy="576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" name="Rectangle 22"/>
              <p:cNvSpPr>
                <a:spLocks noChangeArrowheads="1"/>
              </p:cNvSpPr>
              <p:nvPr/>
            </p:nvSpPr>
            <p:spPr bwMode="auto">
              <a:xfrm>
                <a:off x="720" y="2304"/>
                <a:ext cx="576" cy="576"/>
              </a:xfrm>
              <a:prstGeom prst="rect">
                <a:avLst/>
              </a:prstGeom>
              <a:solidFill>
                <a:srgbClr val="00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" name="Rectangle 23"/>
              <p:cNvSpPr>
                <a:spLocks noChangeArrowheads="1"/>
              </p:cNvSpPr>
              <p:nvPr/>
            </p:nvSpPr>
            <p:spPr bwMode="auto">
              <a:xfrm>
                <a:off x="720" y="2880"/>
                <a:ext cx="576" cy="576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" name="Rectangle 24"/>
              <p:cNvSpPr>
                <a:spLocks noChangeArrowheads="1"/>
              </p:cNvSpPr>
              <p:nvPr/>
            </p:nvSpPr>
            <p:spPr bwMode="auto">
              <a:xfrm>
                <a:off x="720" y="3456"/>
                <a:ext cx="576" cy="576"/>
              </a:xfrm>
              <a:prstGeom prst="rect">
                <a:avLst/>
              </a:prstGeom>
              <a:solidFill>
                <a:srgbClr val="00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" name="Rectangle 25"/>
              <p:cNvSpPr>
                <a:spLocks noChangeArrowheads="1"/>
              </p:cNvSpPr>
              <p:nvPr/>
            </p:nvSpPr>
            <p:spPr bwMode="auto">
              <a:xfrm>
                <a:off x="720" y="4032"/>
                <a:ext cx="576" cy="576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" name="Group 26"/>
            <p:cNvGrpSpPr>
              <a:grpSpLocks/>
            </p:cNvGrpSpPr>
            <p:nvPr/>
          </p:nvGrpSpPr>
          <p:grpSpPr bwMode="auto">
            <a:xfrm>
              <a:off x="2367" y="1968"/>
              <a:ext cx="270" cy="2160"/>
              <a:chOff x="720" y="0"/>
              <a:chExt cx="576" cy="4608"/>
            </a:xfrm>
          </p:grpSpPr>
          <p:sp>
            <p:nvSpPr>
              <p:cNvPr id="131" name="Rectangle 27"/>
              <p:cNvSpPr>
                <a:spLocks noChangeArrowheads="1"/>
              </p:cNvSpPr>
              <p:nvPr/>
            </p:nvSpPr>
            <p:spPr bwMode="auto">
              <a:xfrm>
                <a:off x="720" y="0"/>
                <a:ext cx="576" cy="576"/>
              </a:xfrm>
              <a:prstGeom prst="rect">
                <a:avLst/>
              </a:prstGeom>
              <a:solidFill>
                <a:srgbClr val="00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" name="Rectangle 28"/>
              <p:cNvSpPr>
                <a:spLocks noChangeArrowheads="1"/>
              </p:cNvSpPr>
              <p:nvPr/>
            </p:nvSpPr>
            <p:spPr bwMode="auto">
              <a:xfrm>
                <a:off x="720" y="576"/>
                <a:ext cx="576" cy="576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" name="Rectangle 29"/>
              <p:cNvSpPr>
                <a:spLocks noChangeArrowheads="1"/>
              </p:cNvSpPr>
              <p:nvPr/>
            </p:nvSpPr>
            <p:spPr bwMode="auto">
              <a:xfrm>
                <a:off x="720" y="1152"/>
                <a:ext cx="576" cy="576"/>
              </a:xfrm>
              <a:prstGeom prst="rect">
                <a:avLst/>
              </a:prstGeom>
              <a:solidFill>
                <a:srgbClr val="00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" name="Rectangle 30"/>
              <p:cNvSpPr>
                <a:spLocks noChangeArrowheads="1"/>
              </p:cNvSpPr>
              <p:nvPr/>
            </p:nvSpPr>
            <p:spPr bwMode="auto">
              <a:xfrm>
                <a:off x="720" y="1728"/>
                <a:ext cx="576" cy="576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" name="Rectangle 31"/>
              <p:cNvSpPr>
                <a:spLocks noChangeArrowheads="1"/>
              </p:cNvSpPr>
              <p:nvPr/>
            </p:nvSpPr>
            <p:spPr bwMode="auto">
              <a:xfrm>
                <a:off x="720" y="2304"/>
                <a:ext cx="576" cy="576"/>
              </a:xfrm>
              <a:prstGeom prst="rect">
                <a:avLst/>
              </a:prstGeom>
              <a:solidFill>
                <a:srgbClr val="00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" name="Rectangle 32"/>
              <p:cNvSpPr>
                <a:spLocks noChangeArrowheads="1"/>
              </p:cNvSpPr>
              <p:nvPr/>
            </p:nvSpPr>
            <p:spPr bwMode="auto">
              <a:xfrm>
                <a:off x="720" y="2880"/>
                <a:ext cx="576" cy="576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" name="Rectangle 33"/>
              <p:cNvSpPr>
                <a:spLocks noChangeArrowheads="1"/>
              </p:cNvSpPr>
              <p:nvPr/>
            </p:nvSpPr>
            <p:spPr bwMode="auto">
              <a:xfrm>
                <a:off x="720" y="3456"/>
                <a:ext cx="576" cy="576"/>
              </a:xfrm>
              <a:prstGeom prst="rect">
                <a:avLst/>
              </a:prstGeom>
              <a:solidFill>
                <a:srgbClr val="00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" name="Rectangle 34"/>
              <p:cNvSpPr>
                <a:spLocks noChangeArrowheads="1"/>
              </p:cNvSpPr>
              <p:nvPr/>
            </p:nvSpPr>
            <p:spPr bwMode="auto">
              <a:xfrm>
                <a:off x="720" y="4032"/>
                <a:ext cx="576" cy="576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" name="Group 35"/>
            <p:cNvGrpSpPr>
              <a:grpSpLocks/>
            </p:cNvGrpSpPr>
            <p:nvPr/>
          </p:nvGrpSpPr>
          <p:grpSpPr bwMode="auto">
            <a:xfrm rot="10800000">
              <a:off x="2637" y="1968"/>
              <a:ext cx="269" cy="2160"/>
              <a:chOff x="720" y="0"/>
              <a:chExt cx="576" cy="4608"/>
            </a:xfrm>
          </p:grpSpPr>
          <p:sp>
            <p:nvSpPr>
              <p:cNvPr id="123" name="Rectangle 36"/>
              <p:cNvSpPr>
                <a:spLocks noChangeArrowheads="1"/>
              </p:cNvSpPr>
              <p:nvPr/>
            </p:nvSpPr>
            <p:spPr bwMode="auto">
              <a:xfrm>
                <a:off x="720" y="0"/>
                <a:ext cx="576" cy="576"/>
              </a:xfrm>
              <a:prstGeom prst="rect">
                <a:avLst/>
              </a:prstGeom>
              <a:solidFill>
                <a:srgbClr val="00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" name="Rectangle 37"/>
              <p:cNvSpPr>
                <a:spLocks noChangeArrowheads="1"/>
              </p:cNvSpPr>
              <p:nvPr/>
            </p:nvSpPr>
            <p:spPr bwMode="auto">
              <a:xfrm>
                <a:off x="720" y="576"/>
                <a:ext cx="576" cy="576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" name="Rectangle 38"/>
              <p:cNvSpPr>
                <a:spLocks noChangeArrowheads="1"/>
              </p:cNvSpPr>
              <p:nvPr/>
            </p:nvSpPr>
            <p:spPr bwMode="auto">
              <a:xfrm>
                <a:off x="720" y="1152"/>
                <a:ext cx="576" cy="576"/>
              </a:xfrm>
              <a:prstGeom prst="rect">
                <a:avLst/>
              </a:prstGeom>
              <a:solidFill>
                <a:srgbClr val="00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" name="Rectangle 39"/>
              <p:cNvSpPr>
                <a:spLocks noChangeArrowheads="1"/>
              </p:cNvSpPr>
              <p:nvPr/>
            </p:nvSpPr>
            <p:spPr bwMode="auto">
              <a:xfrm>
                <a:off x="720" y="1728"/>
                <a:ext cx="576" cy="576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" name="Rectangle 40"/>
              <p:cNvSpPr>
                <a:spLocks noChangeArrowheads="1"/>
              </p:cNvSpPr>
              <p:nvPr/>
            </p:nvSpPr>
            <p:spPr bwMode="auto">
              <a:xfrm>
                <a:off x="720" y="2304"/>
                <a:ext cx="576" cy="576"/>
              </a:xfrm>
              <a:prstGeom prst="rect">
                <a:avLst/>
              </a:prstGeom>
              <a:solidFill>
                <a:srgbClr val="00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" name="Rectangle 41"/>
              <p:cNvSpPr>
                <a:spLocks noChangeArrowheads="1"/>
              </p:cNvSpPr>
              <p:nvPr/>
            </p:nvSpPr>
            <p:spPr bwMode="auto">
              <a:xfrm>
                <a:off x="720" y="2880"/>
                <a:ext cx="576" cy="576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" name="Rectangle 42"/>
              <p:cNvSpPr>
                <a:spLocks noChangeArrowheads="1"/>
              </p:cNvSpPr>
              <p:nvPr/>
            </p:nvSpPr>
            <p:spPr bwMode="auto">
              <a:xfrm>
                <a:off x="720" y="3456"/>
                <a:ext cx="576" cy="576"/>
              </a:xfrm>
              <a:prstGeom prst="rect">
                <a:avLst/>
              </a:prstGeom>
              <a:solidFill>
                <a:srgbClr val="00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" name="Rectangle 43"/>
              <p:cNvSpPr>
                <a:spLocks noChangeArrowheads="1"/>
              </p:cNvSpPr>
              <p:nvPr/>
            </p:nvSpPr>
            <p:spPr bwMode="auto">
              <a:xfrm>
                <a:off x="720" y="4032"/>
                <a:ext cx="576" cy="576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" name="Group 44"/>
            <p:cNvGrpSpPr>
              <a:grpSpLocks/>
            </p:cNvGrpSpPr>
            <p:nvPr/>
          </p:nvGrpSpPr>
          <p:grpSpPr bwMode="auto">
            <a:xfrm>
              <a:off x="2906" y="1968"/>
              <a:ext cx="270" cy="2160"/>
              <a:chOff x="720" y="0"/>
              <a:chExt cx="576" cy="4608"/>
            </a:xfrm>
          </p:grpSpPr>
          <p:sp>
            <p:nvSpPr>
              <p:cNvPr id="115" name="Rectangle 45"/>
              <p:cNvSpPr>
                <a:spLocks noChangeArrowheads="1"/>
              </p:cNvSpPr>
              <p:nvPr/>
            </p:nvSpPr>
            <p:spPr bwMode="auto">
              <a:xfrm>
                <a:off x="720" y="0"/>
                <a:ext cx="576" cy="576"/>
              </a:xfrm>
              <a:prstGeom prst="rect">
                <a:avLst/>
              </a:prstGeom>
              <a:solidFill>
                <a:srgbClr val="00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" name="Rectangle 46"/>
              <p:cNvSpPr>
                <a:spLocks noChangeArrowheads="1"/>
              </p:cNvSpPr>
              <p:nvPr/>
            </p:nvSpPr>
            <p:spPr bwMode="auto">
              <a:xfrm>
                <a:off x="720" y="576"/>
                <a:ext cx="576" cy="576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" name="Rectangle 47"/>
              <p:cNvSpPr>
                <a:spLocks noChangeArrowheads="1"/>
              </p:cNvSpPr>
              <p:nvPr/>
            </p:nvSpPr>
            <p:spPr bwMode="auto">
              <a:xfrm>
                <a:off x="720" y="1152"/>
                <a:ext cx="576" cy="576"/>
              </a:xfrm>
              <a:prstGeom prst="rect">
                <a:avLst/>
              </a:prstGeom>
              <a:solidFill>
                <a:srgbClr val="00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" name="Rectangle 48"/>
              <p:cNvSpPr>
                <a:spLocks noChangeArrowheads="1"/>
              </p:cNvSpPr>
              <p:nvPr/>
            </p:nvSpPr>
            <p:spPr bwMode="auto">
              <a:xfrm>
                <a:off x="720" y="1728"/>
                <a:ext cx="576" cy="576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" name="Rectangle 49"/>
              <p:cNvSpPr>
                <a:spLocks noChangeArrowheads="1"/>
              </p:cNvSpPr>
              <p:nvPr/>
            </p:nvSpPr>
            <p:spPr bwMode="auto">
              <a:xfrm>
                <a:off x="720" y="2304"/>
                <a:ext cx="576" cy="576"/>
              </a:xfrm>
              <a:prstGeom prst="rect">
                <a:avLst/>
              </a:prstGeom>
              <a:solidFill>
                <a:srgbClr val="00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" name="Rectangle 50"/>
              <p:cNvSpPr>
                <a:spLocks noChangeArrowheads="1"/>
              </p:cNvSpPr>
              <p:nvPr/>
            </p:nvSpPr>
            <p:spPr bwMode="auto">
              <a:xfrm>
                <a:off x="720" y="2880"/>
                <a:ext cx="576" cy="576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" name="Rectangle 51"/>
              <p:cNvSpPr>
                <a:spLocks noChangeArrowheads="1"/>
              </p:cNvSpPr>
              <p:nvPr/>
            </p:nvSpPr>
            <p:spPr bwMode="auto">
              <a:xfrm>
                <a:off x="720" y="3456"/>
                <a:ext cx="576" cy="576"/>
              </a:xfrm>
              <a:prstGeom prst="rect">
                <a:avLst/>
              </a:prstGeom>
              <a:solidFill>
                <a:srgbClr val="00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" name="Rectangle 52"/>
              <p:cNvSpPr>
                <a:spLocks noChangeArrowheads="1"/>
              </p:cNvSpPr>
              <p:nvPr/>
            </p:nvSpPr>
            <p:spPr bwMode="auto">
              <a:xfrm>
                <a:off x="720" y="4032"/>
                <a:ext cx="576" cy="576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" name="Group 53"/>
            <p:cNvGrpSpPr>
              <a:grpSpLocks/>
            </p:cNvGrpSpPr>
            <p:nvPr/>
          </p:nvGrpSpPr>
          <p:grpSpPr bwMode="auto">
            <a:xfrm rot="10800000">
              <a:off x="3176" y="1968"/>
              <a:ext cx="269" cy="2160"/>
              <a:chOff x="720" y="0"/>
              <a:chExt cx="576" cy="4608"/>
            </a:xfrm>
          </p:grpSpPr>
          <p:sp>
            <p:nvSpPr>
              <p:cNvPr id="107" name="Rectangle 54"/>
              <p:cNvSpPr>
                <a:spLocks noChangeArrowheads="1"/>
              </p:cNvSpPr>
              <p:nvPr/>
            </p:nvSpPr>
            <p:spPr bwMode="auto">
              <a:xfrm>
                <a:off x="720" y="0"/>
                <a:ext cx="576" cy="576"/>
              </a:xfrm>
              <a:prstGeom prst="rect">
                <a:avLst/>
              </a:prstGeom>
              <a:solidFill>
                <a:srgbClr val="00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Rectangle 55"/>
              <p:cNvSpPr>
                <a:spLocks noChangeArrowheads="1"/>
              </p:cNvSpPr>
              <p:nvPr/>
            </p:nvSpPr>
            <p:spPr bwMode="auto">
              <a:xfrm>
                <a:off x="720" y="576"/>
                <a:ext cx="576" cy="576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" name="Rectangle 56"/>
              <p:cNvSpPr>
                <a:spLocks noChangeArrowheads="1"/>
              </p:cNvSpPr>
              <p:nvPr/>
            </p:nvSpPr>
            <p:spPr bwMode="auto">
              <a:xfrm>
                <a:off x="720" y="1152"/>
                <a:ext cx="576" cy="576"/>
              </a:xfrm>
              <a:prstGeom prst="rect">
                <a:avLst/>
              </a:prstGeom>
              <a:solidFill>
                <a:srgbClr val="00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" name="Rectangle 57"/>
              <p:cNvSpPr>
                <a:spLocks noChangeArrowheads="1"/>
              </p:cNvSpPr>
              <p:nvPr/>
            </p:nvSpPr>
            <p:spPr bwMode="auto">
              <a:xfrm>
                <a:off x="720" y="1728"/>
                <a:ext cx="576" cy="576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" name="Rectangle 58"/>
              <p:cNvSpPr>
                <a:spLocks noChangeArrowheads="1"/>
              </p:cNvSpPr>
              <p:nvPr/>
            </p:nvSpPr>
            <p:spPr bwMode="auto">
              <a:xfrm>
                <a:off x="720" y="2304"/>
                <a:ext cx="576" cy="576"/>
              </a:xfrm>
              <a:prstGeom prst="rect">
                <a:avLst/>
              </a:prstGeom>
              <a:solidFill>
                <a:srgbClr val="00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" name="Rectangle 59"/>
              <p:cNvSpPr>
                <a:spLocks noChangeArrowheads="1"/>
              </p:cNvSpPr>
              <p:nvPr/>
            </p:nvSpPr>
            <p:spPr bwMode="auto">
              <a:xfrm>
                <a:off x="720" y="2880"/>
                <a:ext cx="576" cy="576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" name="Rectangle 60"/>
              <p:cNvSpPr>
                <a:spLocks noChangeArrowheads="1"/>
              </p:cNvSpPr>
              <p:nvPr/>
            </p:nvSpPr>
            <p:spPr bwMode="auto">
              <a:xfrm>
                <a:off x="720" y="3456"/>
                <a:ext cx="576" cy="576"/>
              </a:xfrm>
              <a:prstGeom prst="rect">
                <a:avLst/>
              </a:prstGeom>
              <a:solidFill>
                <a:srgbClr val="00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" name="Rectangle 61"/>
              <p:cNvSpPr>
                <a:spLocks noChangeArrowheads="1"/>
              </p:cNvSpPr>
              <p:nvPr/>
            </p:nvSpPr>
            <p:spPr bwMode="auto">
              <a:xfrm>
                <a:off x="720" y="4032"/>
                <a:ext cx="576" cy="576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" name="Group 62"/>
            <p:cNvGrpSpPr>
              <a:grpSpLocks/>
            </p:cNvGrpSpPr>
            <p:nvPr/>
          </p:nvGrpSpPr>
          <p:grpSpPr bwMode="auto">
            <a:xfrm>
              <a:off x="3445" y="1968"/>
              <a:ext cx="270" cy="2160"/>
              <a:chOff x="720" y="0"/>
              <a:chExt cx="576" cy="4608"/>
            </a:xfrm>
          </p:grpSpPr>
          <p:sp>
            <p:nvSpPr>
              <p:cNvPr id="99" name="Rectangle 63"/>
              <p:cNvSpPr>
                <a:spLocks noChangeArrowheads="1"/>
              </p:cNvSpPr>
              <p:nvPr/>
            </p:nvSpPr>
            <p:spPr bwMode="auto">
              <a:xfrm>
                <a:off x="720" y="0"/>
                <a:ext cx="576" cy="576"/>
              </a:xfrm>
              <a:prstGeom prst="rect">
                <a:avLst/>
              </a:prstGeom>
              <a:solidFill>
                <a:srgbClr val="00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Rectangle 64"/>
              <p:cNvSpPr>
                <a:spLocks noChangeArrowheads="1"/>
              </p:cNvSpPr>
              <p:nvPr/>
            </p:nvSpPr>
            <p:spPr bwMode="auto">
              <a:xfrm>
                <a:off x="720" y="576"/>
                <a:ext cx="576" cy="576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Rectangle 65"/>
              <p:cNvSpPr>
                <a:spLocks noChangeArrowheads="1"/>
              </p:cNvSpPr>
              <p:nvPr/>
            </p:nvSpPr>
            <p:spPr bwMode="auto">
              <a:xfrm>
                <a:off x="720" y="1152"/>
                <a:ext cx="576" cy="576"/>
              </a:xfrm>
              <a:prstGeom prst="rect">
                <a:avLst/>
              </a:prstGeom>
              <a:solidFill>
                <a:srgbClr val="00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Rectangle 66"/>
              <p:cNvSpPr>
                <a:spLocks noChangeArrowheads="1"/>
              </p:cNvSpPr>
              <p:nvPr/>
            </p:nvSpPr>
            <p:spPr bwMode="auto">
              <a:xfrm>
                <a:off x="720" y="1728"/>
                <a:ext cx="576" cy="576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Rectangle 67"/>
              <p:cNvSpPr>
                <a:spLocks noChangeArrowheads="1"/>
              </p:cNvSpPr>
              <p:nvPr/>
            </p:nvSpPr>
            <p:spPr bwMode="auto">
              <a:xfrm>
                <a:off x="720" y="2304"/>
                <a:ext cx="576" cy="576"/>
              </a:xfrm>
              <a:prstGeom prst="rect">
                <a:avLst/>
              </a:prstGeom>
              <a:solidFill>
                <a:srgbClr val="00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Rectangle 68"/>
              <p:cNvSpPr>
                <a:spLocks noChangeArrowheads="1"/>
              </p:cNvSpPr>
              <p:nvPr/>
            </p:nvSpPr>
            <p:spPr bwMode="auto">
              <a:xfrm>
                <a:off x="720" y="2880"/>
                <a:ext cx="576" cy="576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Rectangle 69"/>
              <p:cNvSpPr>
                <a:spLocks noChangeArrowheads="1"/>
              </p:cNvSpPr>
              <p:nvPr/>
            </p:nvSpPr>
            <p:spPr bwMode="auto">
              <a:xfrm>
                <a:off x="720" y="3456"/>
                <a:ext cx="576" cy="576"/>
              </a:xfrm>
              <a:prstGeom prst="rect">
                <a:avLst/>
              </a:prstGeom>
              <a:solidFill>
                <a:srgbClr val="00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Rectangle 70"/>
              <p:cNvSpPr>
                <a:spLocks noChangeArrowheads="1"/>
              </p:cNvSpPr>
              <p:nvPr/>
            </p:nvSpPr>
            <p:spPr bwMode="auto">
              <a:xfrm>
                <a:off x="720" y="4032"/>
                <a:ext cx="576" cy="576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" name="Group 71"/>
            <p:cNvGrpSpPr>
              <a:grpSpLocks/>
            </p:cNvGrpSpPr>
            <p:nvPr/>
          </p:nvGrpSpPr>
          <p:grpSpPr bwMode="auto">
            <a:xfrm rot="10800000">
              <a:off x="1555" y="1968"/>
              <a:ext cx="269" cy="2160"/>
              <a:chOff x="720" y="0"/>
              <a:chExt cx="576" cy="4608"/>
            </a:xfrm>
          </p:grpSpPr>
          <p:sp>
            <p:nvSpPr>
              <p:cNvPr id="91" name="Rectangle 72"/>
              <p:cNvSpPr>
                <a:spLocks noChangeArrowheads="1"/>
              </p:cNvSpPr>
              <p:nvPr/>
            </p:nvSpPr>
            <p:spPr bwMode="auto">
              <a:xfrm>
                <a:off x="720" y="0"/>
                <a:ext cx="576" cy="576"/>
              </a:xfrm>
              <a:prstGeom prst="rect">
                <a:avLst/>
              </a:prstGeom>
              <a:solidFill>
                <a:srgbClr val="00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Rectangle 73"/>
              <p:cNvSpPr>
                <a:spLocks noChangeArrowheads="1"/>
              </p:cNvSpPr>
              <p:nvPr/>
            </p:nvSpPr>
            <p:spPr bwMode="auto">
              <a:xfrm>
                <a:off x="720" y="576"/>
                <a:ext cx="576" cy="576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Rectangle 74"/>
              <p:cNvSpPr>
                <a:spLocks noChangeArrowheads="1"/>
              </p:cNvSpPr>
              <p:nvPr/>
            </p:nvSpPr>
            <p:spPr bwMode="auto">
              <a:xfrm>
                <a:off x="720" y="1152"/>
                <a:ext cx="576" cy="576"/>
              </a:xfrm>
              <a:prstGeom prst="rect">
                <a:avLst/>
              </a:prstGeom>
              <a:solidFill>
                <a:srgbClr val="00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Rectangle 75"/>
              <p:cNvSpPr>
                <a:spLocks noChangeArrowheads="1"/>
              </p:cNvSpPr>
              <p:nvPr/>
            </p:nvSpPr>
            <p:spPr bwMode="auto">
              <a:xfrm>
                <a:off x="720" y="1728"/>
                <a:ext cx="576" cy="576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Rectangle 76"/>
              <p:cNvSpPr>
                <a:spLocks noChangeArrowheads="1"/>
              </p:cNvSpPr>
              <p:nvPr/>
            </p:nvSpPr>
            <p:spPr bwMode="auto">
              <a:xfrm>
                <a:off x="720" y="2304"/>
                <a:ext cx="576" cy="576"/>
              </a:xfrm>
              <a:prstGeom prst="rect">
                <a:avLst/>
              </a:prstGeom>
              <a:solidFill>
                <a:srgbClr val="00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Rectangle 77"/>
              <p:cNvSpPr>
                <a:spLocks noChangeArrowheads="1"/>
              </p:cNvSpPr>
              <p:nvPr/>
            </p:nvSpPr>
            <p:spPr bwMode="auto">
              <a:xfrm>
                <a:off x="720" y="2880"/>
                <a:ext cx="576" cy="576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" name="Rectangle 78"/>
              <p:cNvSpPr>
                <a:spLocks noChangeArrowheads="1"/>
              </p:cNvSpPr>
              <p:nvPr/>
            </p:nvSpPr>
            <p:spPr bwMode="auto">
              <a:xfrm>
                <a:off x="720" y="3456"/>
                <a:ext cx="576" cy="576"/>
              </a:xfrm>
              <a:prstGeom prst="rect">
                <a:avLst/>
              </a:prstGeom>
              <a:solidFill>
                <a:srgbClr val="00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Rectangle 79"/>
              <p:cNvSpPr>
                <a:spLocks noChangeArrowheads="1"/>
              </p:cNvSpPr>
              <p:nvPr/>
            </p:nvSpPr>
            <p:spPr bwMode="auto">
              <a:xfrm>
                <a:off x="720" y="4032"/>
                <a:ext cx="576" cy="576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9" name="Group 80"/>
            <p:cNvGrpSpPr>
              <a:grpSpLocks/>
            </p:cNvGrpSpPr>
            <p:nvPr/>
          </p:nvGrpSpPr>
          <p:grpSpPr bwMode="auto">
            <a:xfrm>
              <a:off x="1828" y="1968"/>
              <a:ext cx="270" cy="270"/>
              <a:chOff x="912" y="720"/>
              <a:chExt cx="360" cy="360"/>
            </a:xfrm>
          </p:grpSpPr>
          <p:sp>
            <p:nvSpPr>
              <p:cNvPr id="89" name="Rectangle 81"/>
              <p:cNvSpPr>
                <a:spLocks noChangeArrowheads="1"/>
              </p:cNvSpPr>
              <p:nvPr/>
            </p:nvSpPr>
            <p:spPr bwMode="auto">
              <a:xfrm>
                <a:off x="912" y="720"/>
                <a:ext cx="360" cy="360"/>
              </a:xfrm>
              <a:prstGeom prst="rect">
                <a:avLst/>
              </a:prstGeom>
              <a:solidFill>
                <a:srgbClr val="00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Oval 82"/>
              <p:cNvSpPr>
                <a:spLocks noChangeArrowheads="1"/>
              </p:cNvSpPr>
              <p:nvPr/>
            </p:nvSpPr>
            <p:spPr bwMode="auto">
              <a:xfrm>
                <a:off x="942" y="762"/>
                <a:ext cx="288" cy="288"/>
              </a:xfrm>
              <a:prstGeom prst="ellipse">
                <a:avLst/>
              </a:prstGeom>
              <a:solidFill>
                <a:srgbClr val="C0C0C0"/>
              </a:solidFill>
              <a:ln w="9525">
                <a:round/>
                <a:headEnd/>
                <a:tailEnd/>
              </a:ln>
              <a:scene3d>
                <a:camera prst="legacyObliqueTopRight"/>
                <a:lightRig rig="legacyFlat1" dir="t"/>
              </a:scene3d>
              <a:sp3d extrusionH="36500" prstMaterial="legacyMetal">
                <a:bevelT w="13500" h="13500" prst="angle"/>
                <a:bevelB w="13500" h="13500" prst="angle"/>
                <a:extrusionClr>
                  <a:schemeClr val="tx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</p:grpSp>
        <p:grpSp>
          <p:nvGrpSpPr>
            <p:cNvPr id="20" name="Group 83"/>
            <p:cNvGrpSpPr>
              <a:grpSpLocks/>
            </p:cNvGrpSpPr>
            <p:nvPr/>
          </p:nvGrpSpPr>
          <p:grpSpPr bwMode="auto">
            <a:xfrm>
              <a:off x="2367" y="1968"/>
              <a:ext cx="270" cy="270"/>
              <a:chOff x="912" y="720"/>
              <a:chExt cx="360" cy="360"/>
            </a:xfrm>
          </p:grpSpPr>
          <p:sp>
            <p:nvSpPr>
              <p:cNvPr id="87" name="Rectangle 84"/>
              <p:cNvSpPr>
                <a:spLocks noChangeArrowheads="1"/>
              </p:cNvSpPr>
              <p:nvPr/>
            </p:nvSpPr>
            <p:spPr bwMode="auto">
              <a:xfrm>
                <a:off x="912" y="720"/>
                <a:ext cx="360" cy="360"/>
              </a:xfrm>
              <a:prstGeom prst="rect">
                <a:avLst/>
              </a:prstGeom>
              <a:solidFill>
                <a:srgbClr val="00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Oval 85"/>
              <p:cNvSpPr>
                <a:spLocks noChangeArrowheads="1"/>
              </p:cNvSpPr>
              <p:nvPr/>
            </p:nvSpPr>
            <p:spPr bwMode="auto">
              <a:xfrm>
                <a:off x="942" y="762"/>
                <a:ext cx="288" cy="288"/>
              </a:xfrm>
              <a:prstGeom prst="ellipse">
                <a:avLst/>
              </a:prstGeom>
              <a:solidFill>
                <a:srgbClr val="C0C0C0"/>
              </a:solidFill>
              <a:ln w="9525">
                <a:round/>
                <a:headEnd/>
                <a:tailEnd/>
              </a:ln>
              <a:scene3d>
                <a:camera prst="legacyObliqueTopRight"/>
                <a:lightRig rig="legacyFlat1" dir="t"/>
              </a:scene3d>
              <a:sp3d extrusionH="36500" prstMaterial="legacyMetal">
                <a:bevelT w="13500" h="13500" prst="angle"/>
                <a:bevelB w="13500" h="13500" prst="angle"/>
                <a:extrusionClr>
                  <a:schemeClr val="tx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</p:grpSp>
        <p:grpSp>
          <p:nvGrpSpPr>
            <p:cNvPr id="21" name="Group 86"/>
            <p:cNvGrpSpPr>
              <a:grpSpLocks/>
            </p:cNvGrpSpPr>
            <p:nvPr/>
          </p:nvGrpSpPr>
          <p:grpSpPr bwMode="auto">
            <a:xfrm>
              <a:off x="3176" y="2238"/>
              <a:ext cx="269" cy="270"/>
              <a:chOff x="912" y="720"/>
              <a:chExt cx="360" cy="360"/>
            </a:xfrm>
          </p:grpSpPr>
          <p:sp>
            <p:nvSpPr>
              <p:cNvPr id="85" name="Rectangle 87"/>
              <p:cNvSpPr>
                <a:spLocks noChangeArrowheads="1"/>
              </p:cNvSpPr>
              <p:nvPr/>
            </p:nvSpPr>
            <p:spPr bwMode="auto">
              <a:xfrm>
                <a:off x="912" y="720"/>
                <a:ext cx="360" cy="360"/>
              </a:xfrm>
              <a:prstGeom prst="rect">
                <a:avLst/>
              </a:prstGeom>
              <a:solidFill>
                <a:srgbClr val="00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Oval 88"/>
              <p:cNvSpPr>
                <a:spLocks noChangeArrowheads="1"/>
              </p:cNvSpPr>
              <p:nvPr/>
            </p:nvSpPr>
            <p:spPr bwMode="auto">
              <a:xfrm>
                <a:off x="942" y="762"/>
                <a:ext cx="288" cy="288"/>
              </a:xfrm>
              <a:prstGeom prst="ellipse">
                <a:avLst/>
              </a:prstGeom>
              <a:solidFill>
                <a:srgbClr val="C0C0C0"/>
              </a:solidFill>
              <a:ln w="9525">
                <a:round/>
                <a:headEnd/>
                <a:tailEnd/>
              </a:ln>
              <a:scene3d>
                <a:camera prst="legacyObliqueTopRight"/>
                <a:lightRig rig="legacyFlat1" dir="t"/>
              </a:scene3d>
              <a:sp3d extrusionH="36500" prstMaterial="legacyMetal">
                <a:bevelT w="13500" h="13500" prst="angle"/>
                <a:bevelB w="13500" h="13500" prst="angle"/>
                <a:extrusionClr>
                  <a:schemeClr val="tx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</p:grpSp>
        <p:grpSp>
          <p:nvGrpSpPr>
            <p:cNvPr id="22" name="Group 89"/>
            <p:cNvGrpSpPr>
              <a:grpSpLocks/>
            </p:cNvGrpSpPr>
            <p:nvPr/>
          </p:nvGrpSpPr>
          <p:grpSpPr bwMode="auto">
            <a:xfrm>
              <a:off x="2632" y="2238"/>
              <a:ext cx="270" cy="270"/>
              <a:chOff x="912" y="720"/>
              <a:chExt cx="360" cy="360"/>
            </a:xfrm>
          </p:grpSpPr>
          <p:sp>
            <p:nvSpPr>
              <p:cNvPr id="83" name="Rectangle 90"/>
              <p:cNvSpPr>
                <a:spLocks noChangeArrowheads="1"/>
              </p:cNvSpPr>
              <p:nvPr/>
            </p:nvSpPr>
            <p:spPr bwMode="auto">
              <a:xfrm>
                <a:off x="912" y="720"/>
                <a:ext cx="360" cy="360"/>
              </a:xfrm>
              <a:prstGeom prst="rect">
                <a:avLst/>
              </a:prstGeom>
              <a:solidFill>
                <a:srgbClr val="00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Oval 91"/>
              <p:cNvSpPr>
                <a:spLocks noChangeArrowheads="1"/>
              </p:cNvSpPr>
              <p:nvPr/>
            </p:nvSpPr>
            <p:spPr bwMode="auto">
              <a:xfrm>
                <a:off x="942" y="762"/>
                <a:ext cx="288" cy="288"/>
              </a:xfrm>
              <a:prstGeom prst="ellipse">
                <a:avLst/>
              </a:prstGeom>
              <a:solidFill>
                <a:srgbClr val="C0C0C0"/>
              </a:solidFill>
              <a:ln w="9525">
                <a:round/>
                <a:headEnd/>
                <a:tailEnd/>
              </a:ln>
              <a:scene3d>
                <a:camera prst="legacyObliqueTopRight"/>
                <a:lightRig rig="legacyFlat1" dir="t"/>
              </a:scene3d>
              <a:sp3d extrusionH="36500" prstMaterial="legacyMetal">
                <a:bevelT w="13500" h="13500" prst="angle"/>
                <a:bevelB w="13500" h="13500" prst="angle"/>
                <a:extrusionClr>
                  <a:schemeClr val="tx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</p:grpSp>
        <p:grpSp>
          <p:nvGrpSpPr>
            <p:cNvPr id="23" name="Group 92"/>
            <p:cNvGrpSpPr>
              <a:grpSpLocks/>
            </p:cNvGrpSpPr>
            <p:nvPr/>
          </p:nvGrpSpPr>
          <p:grpSpPr bwMode="auto">
            <a:xfrm>
              <a:off x="2098" y="2238"/>
              <a:ext cx="269" cy="270"/>
              <a:chOff x="912" y="720"/>
              <a:chExt cx="360" cy="360"/>
            </a:xfrm>
          </p:grpSpPr>
          <p:sp>
            <p:nvSpPr>
              <p:cNvPr id="81" name="Rectangle 93"/>
              <p:cNvSpPr>
                <a:spLocks noChangeArrowheads="1"/>
              </p:cNvSpPr>
              <p:nvPr/>
            </p:nvSpPr>
            <p:spPr bwMode="auto">
              <a:xfrm>
                <a:off x="912" y="720"/>
                <a:ext cx="360" cy="360"/>
              </a:xfrm>
              <a:prstGeom prst="rect">
                <a:avLst/>
              </a:prstGeom>
              <a:solidFill>
                <a:srgbClr val="00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Oval 94"/>
              <p:cNvSpPr>
                <a:spLocks noChangeArrowheads="1"/>
              </p:cNvSpPr>
              <p:nvPr/>
            </p:nvSpPr>
            <p:spPr bwMode="auto">
              <a:xfrm>
                <a:off x="942" y="762"/>
                <a:ext cx="288" cy="288"/>
              </a:xfrm>
              <a:prstGeom prst="ellipse">
                <a:avLst/>
              </a:prstGeom>
              <a:solidFill>
                <a:srgbClr val="C0C0C0"/>
              </a:solidFill>
              <a:ln w="9525">
                <a:round/>
                <a:headEnd/>
                <a:tailEnd/>
              </a:ln>
              <a:scene3d>
                <a:camera prst="legacyObliqueTopRight"/>
                <a:lightRig rig="legacyFlat1" dir="t"/>
              </a:scene3d>
              <a:sp3d extrusionH="36500" prstMaterial="legacyMetal">
                <a:bevelT w="13500" h="13500" prst="angle"/>
                <a:bevelB w="13500" h="13500" prst="angle"/>
                <a:extrusionClr>
                  <a:schemeClr val="tx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</p:grpSp>
        <p:grpSp>
          <p:nvGrpSpPr>
            <p:cNvPr id="24" name="Group 95"/>
            <p:cNvGrpSpPr>
              <a:grpSpLocks/>
            </p:cNvGrpSpPr>
            <p:nvPr/>
          </p:nvGrpSpPr>
          <p:grpSpPr bwMode="auto">
            <a:xfrm>
              <a:off x="3441" y="1968"/>
              <a:ext cx="269" cy="270"/>
              <a:chOff x="912" y="720"/>
              <a:chExt cx="360" cy="360"/>
            </a:xfrm>
          </p:grpSpPr>
          <p:sp>
            <p:nvSpPr>
              <p:cNvPr id="79" name="Rectangle 96"/>
              <p:cNvSpPr>
                <a:spLocks noChangeArrowheads="1"/>
              </p:cNvSpPr>
              <p:nvPr/>
            </p:nvSpPr>
            <p:spPr bwMode="auto">
              <a:xfrm>
                <a:off x="912" y="720"/>
                <a:ext cx="360" cy="360"/>
              </a:xfrm>
              <a:prstGeom prst="rect">
                <a:avLst/>
              </a:prstGeom>
              <a:solidFill>
                <a:srgbClr val="00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Oval 97"/>
              <p:cNvSpPr>
                <a:spLocks noChangeArrowheads="1"/>
              </p:cNvSpPr>
              <p:nvPr/>
            </p:nvSpPr>
            <p:spPr bwMode="auto">
              <a:xfrm>
                <a:off x="942" y="762"/>
                <a:ext cx="288" cy="288"/>
              </a:xfrm>
              <a:prstGeom prst="ellipse">
                <a:avLst/>
              </a:prstGeom>
              <a:solidFill>
                <a:srgbClr val="C0C0C0"/>
              </a:solidFill>
              <a:ln w="9525">
                <a:round/>
                <a:headEnd/>
                <a:tailEnd/>
              </a:ln>
              <a:scene3d>
                <a:camera prst="legacyObliqueTopRight"/>
                <a:lightRig rig="legacyFlat1" dir="t"/>
              </a:scene3d>
              <a:sp3d extrusionH="36500" prstMaterial="legacyMetal">
                <a:bevelT w="13500" h="13500" prst="angle"/>
                <a:bevelB w="13500" h="13500" prst="angle"/>
                <a:extrusionClr>
                  <a:schemeClr val="tx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</p:grpSp>
        <p:grpSp>
          <p:nvGrpSpPr>
            <p:cNvPr id="25" name="Group 98"/>
            <p:cNvGrpSpPr>
              <a:grpSpLocks/>
            </p:cNvGrpSpPr>
            <p:nvPr/>
          </p:nvGrpSpPr>
          <p:grpSpPr bwMode="auto">
            <a:xfrm>
              <a:off x="2902" y="1968"/>
              <a:ext cx="269" cy="270"/>
              <a:chOff x="912" y="720"/>
              <a:chExt cx="360" cy="360"/>
            </a:xfrm>
          </p:grpSpPr>
          <p:sp>
            <p:nvSpPr>
              <p:cNvPr id="77" name="Rectangle 99"/>
              <p:cNvSpPr>
                <a:spLocks noChangeArrowheads="1"/>
              </p:cNvSpPr>
              <p:nvPr/>
            </p:nvSpPr>
            <p:spPr bwMode="auto">
              <a:xfrm>
                <a:off x="912" y="720"/>
                <a:ext cx="360" cy="360"/>
              </a:xfrm>
              <a:prstGeom prst="rect">
                <a:avLst/>
              </a:prstGeom>
              <a:solidFill>
                <a:srgbClr val="00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Oval 100"/>
              <p:cNvSpPr>
                <a:spLocks noChangeArrowheads="1"/>
              </p:cNvSpPr>
              <p:nvPr/>
            </p:nvSpPr>
            <p:spPr bwMode="auto">
              <a:xfrm>
                <a:off x="942" y="762"/>
                <a:ext cx="288" cy="288"/>
              </a:xfrm>
              <a:prstGeom prst="ellipse">
                <a:avLst/>
              </a:prstGeom>
              <a:solidFill>
                <a:srgbClr val="C0C0C0"/>
              </a:solidFill>
              <a:ln w="9525">
                <a:round/>
                <a:headEnd/>
                <a:tailEnd/>
              </a:ln>
              <a:scene3d>
                <a:camera prst="legacyObliqueTopRight"/>
                <a:lightRig rig="legacyFlat1" dir="t"/>
              </a:scene3d>
              <a:sp3d extrusionH="36500" prstMaterial="legacyMetal">
                <a:bevelT w="13500" h="13500" prst="angle"/>
                <a:bevelB w="13500" h="13500" prst="angle"/>
                <a:extrusionClr>
                  <a:schemeClr val="tx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</p:grpSp>
        <p:grpSp>
          <p:nvGrpSpPr>
            <p:cNvPr id="26" name="Group 101"/>
            <p:cNvGrpSpPr>
              <a:grpSpLocks/>
            </p:cNvGrpSpPr>
            <p:nvPr/>
          </p:nvGrpSpPr>
          <p:grpSpPr bwMode="auto">
            <a:xfrm>
              <a:off x="1556" y="2238"/>
              <a:ext cx="270" cy="270"/>
              <a:chOff x="912" y="720"/>
              <a:chExt cx="360" cy="360"/>
            </a:xfrm>
          </p:grpSpPr>
          <p:sp>
            <p:nvSpPr>
              <p:cNvPr id="75" name="Rectangle 102"/>
              <p:cNvSpPr>
                <a:spLocks noChangeArrowheads="1"/>
              </p:cNvSpPr>
              <p:nvPr/>
            </p:nvSpPr>
            <p:spPr bwMode="auto">
              <a:xfrm>
                <a:off x="912" y="720"/>
                <a:ext cx="360" cy="360"/>
              </a:xfrm>
              <a:prstGeom prst="rect">
                <a:avLst/>
              </a:prstGeom>
              <a:solidFill>
                <a:srgbClr val="00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Oval 103"/>
              <p:cNvSpPr>
                <a:spLocks noChangeArrowheads="1"/>
              </p:cNvSpPr>
              <p:nvPr/>
            </p:nvSpPr>
            <p:spPr bwMode="auto">
              <a:xfrm>
                <a:off x="942" y="762"/>
                <a:ext cx="288" cy="288"/>
              </a:xfrm>
              <a:prstGeom prst="ellipse">
                <a:avLst/>
              </a:prstGeom>
              <a:solidFill>
                <a:srgbClr val="C0C0C0"/>
              </a:solidFill>
              <a:ln w="9525">
                <a:round/>
                <a:headEnd/>
                <a:tailEnd/>
              </a:ln>
              <a:scene3d>
                <a:camera prst="legacyObliqueTopRight"/>
                <a:lightRig rig="legacyFlat1" dir="t"/>
              </a:scene3d>
              <a:sp3d extrusionH="36500" prstMaterial="legacyMetal">
                <a:bevelT w="13500" h="13500" prst="angle"/>
                <a:bevelB w="13500" h="13500" prst="angle"/>
                <a:extrusionClr>
                  <a:schemeClr val="tx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</p:grpSp>
        <p:grpSp>
          <p:nvGrpSpPr>
            <p:cNvPr id="27" name="Group 104"/>
            <p:cNvGrpSpPr>
              <a:grpSpLocks/>
            </p:cNvGrpSpPr>
            <p:nvPr/>
          </p:nvGrpSpPr>
          <p:grpSpPr bwMode="auto">
            <a:xfrm>
              <a:off x="3441" y="2508"/>
              <a:ext cx="269" cy="270"/>
              <a:chOff x="912" y="720"/>
              <a:chExt cx="360" cy="360"/>
            </a:xfrm>
          </p:grpSpPr>
          <p:sp>
            <p:nvSpPr>
              <p:cNvPr id="73" name="Rectangle 105"/>
              <p:cNvSpPr>
                <a:spLocks noChangeArrowheads="1"/>
              </p:cNvSpPr>
              <p:nvPr/>
            </p:nvSpPr>
            <p:spPr bwMode="auto">
              <a:xfrm>
                <a:off x="912" y="720"/>
                <a:ext cx="360" cy="360"/>
              </a:xfrm>
              <a:prstGeom prst="rect">
                <a:avLst/>
              </a:prstGeom>
              <a:solidFill>
                <a:srgbClr val="00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Oval 106"/>
              <p:cNvSpPr>
                <a:spLocks noChangeArrowheads="1"/>
              </p:cNvSpPr>
              <p:nvPr/>
            </p:nvSpPr>
            <p:spPr bwMode="auto">
              <a:xfrm>
                <a:off x="942" y="762"/>
                <a:ext cx="288" cy="288"/>
              </a:xfrm>
              <a:prstGeom prst="ellipse">
                <a:avLst/>
              </a:prstGeom>
              <a:solidFill>
                <a:srgbClr val="C0C0C0"/>
              </a:solidFill>
              <a:ln w="9525">
                <a:round/>
                <a:headEnd/>
                <a:tailEnd/>
              </a:ln>
              <a:scene3d>
                <a:camera prst="legacyObliqueTopRight"/>
                <a:lightRig rig="legacyFlat1" dir="t"/>
              </a:scene3d>
              <a:sp3d extrusionH="36500" prstMaterial="legacyMetal">
                <a:bevelT w="13500" h="13500" prst="angle"/>
                <a:bevelB w="13500" h="13500" prst="angle"/>
                <a:extrusionClr>
                  <a:schemeClr val="tx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</p:grpSp>
        <p:grpSp>
          <p:nvGrpSpPr>
            <p:cNvPr id="28" name="Group 107"/>
            <p:cNvGrpSpPr>
              <a:grpSpLocks/>
            </p:cNvGrpSpPr>
            <p:nvPr/>
          </p:nvGrpSpPr>
          <p:grpSpPr bwMode="auto">
            <a:xfrm>
              <a:off x="2906" y="2513"/>
              <a:ext cx="270" cy="270"/>
              <a:chOff x="912" y="720"/>
              <a:chExt cx="360" cy="360"/>
            </a:xfrm>
          </p:grpSpPr>
          <p:sp>
            <p:nvSpPr>
              <p:cNvPr id="71" name="Rectangle 108"/>
              <p:cNvSpPr>
                <a:spLocks noChangeArrowheads="1"/>
              </p:cNvSpPr>
              <p:nvPr/>
            </p:nvSpPr>
            <p:spPr bwMode="auto">
              <a:xfrm>
                <a:off x="912" y="720"/>
                <a:ext cx="360" cy="360"/>
              </a:xfrm>
              <a:prstGeom prst="rect">
                <a:avLst/>
              </a:prstGeom>
              <a:solidFill>
                <a:srgbClr val="00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Oval 109"/>
              <p:cNvSpPr>
                <a:spLocks noChangeArrowheads="1"/>
              </p:cNvSpPr>
              <p:nvPr/>
            </p:nvSpPr>
            <p:spPr bwMode="auto">
              <a:xfrm>
                <a:off x="942" y="762"/>
                <a:ext cx="288" cy="288"/>
              </a:xfrm>
              <a:prstGeom prst="ellipse">
                <a:avLst/>
              </a:prstGeom>
              <a:solidFill>
                <a:srgbClr val="C0C0C0"/>
              </a:solidFill>
              <a:ln w="9525">
                <a:round/>
                <a:headEnd/>
                <a:tailEnd/>
              </a:ln>
              <a:scene3d>
                <a:camera prst="legacyObliqueTopRight"/>
                <a:lightRig rig="legacyFlat1" dir="t"/>
              </a:scene3d>
              <a:sp3d extrusionH="36500" prstMaterial="legacyMetal">
                <a:bevelT w="13500" h="13500" prst="angle"/>
                <a:bevelB w="13500" h="13500" prst="angle"/>
                <a:extrusionClr>
                  <a:schemeClr val="tx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</p:grpSp>
        <p:grpSp>
          <p:nvGrpSpPr>
            <p:cNvPr id="29" name="Group 110"/>
            <p:cNvGrpSpPr>
              <a:grpSpLocks/>
            </p:cNvGrpSpPr>
            <p:nvPr/>
          </p:nvGrpSpPr>
          <p:grpSpPr bwMode="auto">
            <a:xfrm>
              <a:off x="2363" y="2508"/>
              <a:ext cx="269" cy="270"/>
              <a:chOff x="912" y="720"/>
              <a:chExt cx="360" cy="360"/>
            </a:xfrm>
          </p:grpSpPr>
          <p:sp>
            <p:nvSpPr>
              <p:cNvPr id="69" name="Rectangle 111"/>
              <p:cNvSpPr>
                <a:spLocks noChangeArrowheads="1"/>
              </p:cNvSpPr>
              <p:nvPr/>
            </p:nvSpPr>
            <p:spPr bwMode="auto">
              <a:xfrm>
                <a:off x="912" y="720"/>
                <a:ext cx="360" cy="360"/>
              </a:xfrm>
              <a:prstGeom prst="rect">
                <a:avLst/>
              </a:prstGeom>
              <a:solidFill>
                <a:srgbClr val="00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Oval 112"/>
              <p:cNvSpPr>
                <a:spLocks noChangeArrowheads="1"/>
              </p:cNvSpPr>
              <p:nvPr/>
            </p:nvSpPr>
            <p:spPr bwMode="auto">
              <a:xfrm>
                <a:off x="942" y="762"/>
                <a:ext cx="288" cy="288"/>
              </a:xfrm>
              <a:prstGeom prst="ellipse">
                <a:avLst/>
              </a:prstGeom>
              <a:solidFill>
                <a:srgbClr val="C0C0C0"/>
              </a:solidFill>
              <a:ln w="9525">
                <a:round/>
                <a:headEnd/>
                <a:tailEnd/>
              </a:ln>
              <a:scene3d>
                <a:camera prst="legacyObliqueTopRight"/>
                <a:lightRig rig="legacyFlat1" dir="t"/>
              </a:scene3d>
              <a:sp3d extrusionH="36500" prstMaterial="legacyMetal">
                <a:bevelT w="13500" h="13500" prst="angle"/>
                <a:bevelB w="13500" h="13500" prst="angle"/>
                <a:extrusionClr>
                  <a:schemeClr val="tx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</p:grpSp>
        <p:grpSp>
          <p:nvGrpSpPr>
            <p:cNvPr id="30" name="Group 113"/>
            <p:cNvGrpSpPr>
              <a:grpSpLocks/>
            </p:cNvGrpSpPr>
            <p:nvPr/>
          </p:nvGrpSpPr>
          <p:grpSpPr bwMode="auto">
            <a:xfrm>
              <a:off x="1824" y="2508"/>
              <a:ext cx="269" cy="270"/>
              <a:chOff x="912" y="720"/>
              <a:chExt cx="360" cy="360"/>
            </a:xfrm>
          </p:grpSpPr>
          <p:sp>
            <p:nvSpPr>
              <p:cNvPr id="67" name="Rectangle 114"/>
              <p:cNvSpPr>
                <a:spLocks noChangeArrowheads="1"/>
              </p:cNvSpPr>
              <p:nvPr/>
            </p:nvSpPr>
            <p:spPr bwMode="auto">
              <a:xfrm>
                <a:off x="912" y="720"/>
                <a:ext cx="360" cy="360"/>
              </a:xfrm>
              <a:prstGeom prst="rect">
                <a:avLst/>
              </a:prstGeom>
              <a:solidFill>
                <a:srgbClr val="00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Oval 115"/>
              <p:cNvSpPr>
                <a:spLocks noChangeArrowheads="1"/>
              </p:cNvSpPr>
              <p:nvPr/>
            </p:nvSpPr>
            <p:spPr bwMode="auto">
              <a:xfrm>
                <a:off x="942" y="762"/>
                <a:ext cx="288" cy="288"/>
              </a:xfrm>
              <a:prstGeom prst="ellipse">
                <a:avLst/>
              </a:prstGeom>
              <a:solidFill>
                <a:srgbClr val="C0C0C0"/>
              </a:solidFill>
              <a:ln w="9525">
                <a:round/>
                <a:headEnd/>
                <a:tailEnd/>
              </a:ln>
              <a:scene3d>
                <a:camera prst="legacyObliqueTopRight"/>
                <a:lightRig rig="legacyFlat1" dir="t"/>
              </a:scene3d>
              <a:sp3d extrusionH="36500" prstMaterial="legacyMetal">
                <a:bevelT w="13500" h="13500" prst="angle"/>
                <a:bevelB w="13500" h="13500" prst="angle"/>
                <a:extrusionClr>
                  <a:schemeClr val="tx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</p:grpSp>
        <p:grpSp>
          <p:nvGrpSpPr>
            <p:cNvPr id="31" name="Group 116"/>
            <p:cNvGrpSpPr>
              <a:grpSpLocks/>
            </p:cNvGrpSpPr>
            <p:nvPr/>
          </p:nvGrpSpPr>
          <p:grpSpPr bwMode="auto">
            <a:xfrm>
              <a:off x="2098" y="3318"/>
              <a:ext cx="269" cy="270"/>
              <a:chOff x="4416" y="2016"/>
              <a:chExt cx="360" cy="360"/>
            </a:xfrm>
          </p:grpSpPr>
          <p:sp>
            <p:nvSpPr>
              <p:cNvPr id="65" name="Rectangle 117"/>
              <p:cNvSpPr>
                <a:spLocks noChangeArrowheads="1"/>
              </p:cNvSpPr>
              <p:nvPr/>
            </p:nvSpPr>
            <p:spPr bwMode="auto">
              <a:xfrm>
                <a:off x="4416" y="2016"/>
                <a:ext cx="360" cy="360"/>
              </a:xfrm>
              <a:prstGeom prst="rect">
                <a:avLst/>
              </a:prstGeom>
              <a:solidFill>
                <a:srgbClr val="00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Oval 118"/>
              <p:cNvSpPr>
                <a:spLocks noChangeArrowheads="1"/>
              </p:cNvSpPr>
              <p:nvPr/>
            </p:nvSpPr>
            <p:spPr bwMode="auto">
              <a:xfrm>
                <a:off x="4446" y="2058"/>
                <a:ext cx="288" cy="288"/>
              </a:xfrm>
              <a:prstGeom prst="ellipse">
                <a:avLst/>
              </a:prstGeom>
              <a:solidFill>
                <a:srgbClr val="680000"/>
              </a:solidFill>
              <a:ln w="9525">
                <a:round/>
                <a:headEnd/>
                <a:tailEnd/>
              </a:ln>
              <a:scene3d>
                <a:camera prst="legacyObliqueTopRight"/>
                <a:lightRig rig="legacyFlat1" dir="t"/>
              </a:scene3d>
              <a:sp3d extrusionH="36500" prstMaterial="legacyMetal">
                <a:bevelT w="13500" h="13500" prst="angle"/>
                <a:bevelB w="13500" h="13500" prst="angle"/>
                <a:extrusionClr>
                  <a:schemeClr val="tx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</p:grpSp>
        <p:grpSp>
          <p:nvGrpSpPr>
            <p:cNvPr id="32" name="Group 119"/>
            <p:cNvGrpSpPr>
              <a:grpSpLocks/>
            </p:cNvGrpSpPr>
            <p:nvPr/>
          </p:nvGrpSpPr>
          <p:grpSpPr bwMode="auto">
            <a:xfrm>
              <a:off x="2367" y="3588"/>
              <a:ext cx="270" cy="270"/>
              <a:chOff x="4416" y="2016"/>
              <a:chExt cx="360" cy="360"/>
            </a:xfrm>
          </p:grpSpPr>
          <p:sp>
            <p:nvSpPr>
              <p:cNvPr id="63" name="Rectangle 120"/>
              <p:cNvSpPr>
                <a:spLocks noChangeArrowheads="1"/>
              </p:cNvSpPr>
              <p:nvPr/>
            </p:nvSpPr>
            <p:spPr bwMode="auto">
              <a:xfrm>
                <a:off x="4416" y="2016"/>
                <a:ext cx="360" cy="360"/>
              </a:xfrm>
              <a:prstGeom prst="rect">
                <a:avLst/>
              </a:prstGeom>
              <a:solidFill>
                <a:srgbClr val="00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Oval 121"/>
              <p:cNvSpPr>
                <a:spLocks noChangeArrowheads="1"/>
              </p:cNvSpPr>
              <p:nvPr/>
            </p:nvSpPr>
            <p:spPr bwMode="auto">
              <a:xfrm>
                <a:off x="4446" y="2058"/>
                <a:ext cx="288" cy="288"/>
              </a:xfrm>
              <a:prstGeom prst="ellipse">
                <a:avLst/>
              </a:prstGeom>
              <a:solidFill>
                <a:srgbClr val="680000"/>
              </a:solidFill>
              <a:ln w="9525">
                <a:round/>
                <a:headEnd/>
                <a:tailEnd/>
              </a:ln>
              <a:scene3d>
                <a:camera prst="legacyObliqueTopRight"/>
                <a:lightRig rig="legacyFlat1" dir="t"/>
              </a:scene3d>
              <a:sp3d extrusionH="36500" prstMaterial="legacyMetal">
                <a:bevelT w="13500" h="13500" prst="angle"/>
                <a:bevelB w="13500" h="13500" prst="angle"/>
                <a:extrusionClr>
                  <a:schemeClr val="tx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</p:grpSp>
        <p:grpSp>
          <p:nvGrpSpPr>
            <p:cNvPr id="33" name="Group 122"/>
            <p:cNvGrpSpPr>
              <a:grpSpLocks/>
            </p:cNvGrpSpPr>
            <p:nvPr/>
          </p:nvGrpSpPr>
          <p:grpSpPr bwMode="auto">
            <a:xfrm>
              <a:off x="1828" y="3588"/>
              <a:ext cx="270" cy="270"/>
              <a:chOff x="4416" y="2016"/>
              <a:chExt cx="360" cy="360"/>
            </a:xfrm>
          </p:grpSpPr>
          <p:sp>
            <p:nvSpPr>
              <p:cNvPr id="61" name="Rectangle 123"/>
              <p:cNvSpPr>
                <a:spLocks noChangeArrowheads="1"/>
              </p:cNvSpPr>
              <p:nvPr/>
            </p:nvSpPr>
            <p:spPr bwMode="auto">
              <a:xfrm>
                <a:off x="4416" y="2016"/>
                <a:ext cx="360" cy="360"/>
              </a:xfrm>
              <a:prstGeom prst="rect">
                <a:avLst/>
              </a:prstGeom>
              <a:solidFill>
                <a:srgbClr val="00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Oval 124"/>
              <p:cNvSpPr>
                <a:spLocks noChangeArrowheads="1"/>
              </p:cNvSpPr>
              <p:nvPr/>
            </p:nvSpPr>
            <p:spPr bwMode="auto">
              <a:xfrm>
                <a:off x="4446" y="2058"/>
                <a:ext cx="288" cy="288"/>
              </a:xfrm>
              <a:prstGeom prst="ellipse">
                <a:avLst/>
              </a:prstGeom>
              <a:solidFill>
                <a:srgbClr val="680000"/>
              </a:solidFill>
              <a:ln w="9525">
                <a:round/>
                <a:headEnd/>
                <a:tailEnd/>
              </a:ln>
              <a:scene3d>
                <a:camera prst="legacyObliqueTopRight"/>
                <a:lightRig rig="legacyFlat1" dir="t"/>
              </a:scene3d>
              <a:sp3d extrusionH="36500" prstMaterial="legacyMetal">
                <a:bevelT w="13500" h="13500" prst="angle"/>
                <a:bevelB w="13500" h="13500" prst="angle"/>
                <a:extrusionClr>
                  <a:schemeClr val="tx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</p:grpSp>
        <p:grpSp>
          <p:nvGrpSpPr>
            <p:cNvPr id="34" name="Group 125"/>
            <p:cNvGrpSpPr>
              <a:grpSpLocks/>
            </p:cNvGrpSpPr>
            <p:nvPr/>
          </p:nvGrpSpPr>
          <p:grpSpPr bwMode="auto">
            <a:xfrm>
              <a:off x="2098" y="3858"/>
              <a:ext cx="269" cy="270"/>
              <a:chOff x="4416" y="2016"/>
              <a:chExt cx="360" cy="360"/>
            </a:xfrm>
          </p:grpSpPr>
          <p:sp>
            <p:nvSpPr>
              <p:cNvPr id="59" name="Rectangle 126"/>
              <p:cNvSpPr>
                <a:spLocks noChangeArrowheads="1"/>
              </p:cNvSpPr>
              <p:nvPr/>
            </p:nvSpPr>
            <p:spPr bwMode="auto">
              <a:xfrm>
                <a:off x="4416" y="2016"/>
                <a:ext cx="360" cy="360"/>
              </a:xfrm>
              <a:prstGeom prst="rect">
                <a:avLst/>
              </a:prstGeom>
              <a:solidFill>
                <a:srgbClr val="00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Oval 127"/>
              <p:cNvSpPr>
                <a:spLocks noChangeArrowheads="1"/>
              </p:cNvSpPr>
              <p:nvPr/>
            </p:nvSpPr>
            <p:spPr bwMode="auto">
              <a:xfrm>
                <a:off x="4446" y="2058"/>
                <a:ext cx="288" cy="288"/>
              </a:xfrm>
              <a:prstGeom prst="ellipse">
                <a:avLst/>
              </a:prstGeom>
              <a:solidFill>
                <a:srgbClr val="680000"/>
              </a:solidFill>
              <a:ln w="9525">
                <a:round/>
                <a:headEnd/>
                <a:tailEnd/>
              </a:ln>
              <a:scene3d>
                <a:camera prst="legacyObliqueTopRight"/>
                <a:lightRig rig="legacyFlat1" dir="t"/>
              </a:scene3d>
              <a:sp3d extrusionH="36500" prstMaterial="legacyMetal">
                <a:bevelT w="13500" h="13500" prst="angle"/>
                <a:bevelB w="13500" h="13500" prst="angle"/>
                <a:extrusionClr>
                  <a:schemeClr val="tx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</p:grpSp>
        <p:grpSp>
          <p:nvGrpSpPr>
            <p:cNvPr id="35" name="Group 128"/>
            <p:cNvGrpSpPr>
              <a:grpSpLocks/>
            </p:cNvGrpSpPr>
            <p:nvPr/>
          </p:nvGrpSpPr>
          <p:grpSpPr bwMode="auto">
            <a:xfrm>
              <a:off x="2637" y="3858"/>
              <a:ext cx="269" cy="270"/>
              <a:chOff x="4416" y="2016"/>
              <a:chExt cx="360" cy="360"/>
            </a:xfrm>
          </p:grpSpPr>
          <p:sp>
            <p:nvSpPr>
              <p:cNvPr id="57" name="Rectangle 129"/>
              <p:cNvSpPr>
                <a:spLocks noChangeArrowheads="1"/>
              </p:cNvSpPr>
              <p:nvPr/>
            </p:nvSpPr>
            <p:spPr bwMode="auto">
              <a:xfrm>
                <a:off x="4416" y="2016"/>
                <a:ext cx="360" cy="360"/>
              </a:xfrm>
              <a:prstGeom prst="rect">
                <a:avLst/>
              </a:prstGeom>
              <a:solidFill>
                <a:srgbClr val="00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Oval 130"/>
              <p:cNvSpPr>
                <a:spLocks noChangeArrowheads="1"/>
              </p:cNvSpPr>
              <p:nvPr/>
            </p:nvSpPr>
            <p:spPr bwMode="auto">
              <a:xfrm>
                <a:off x="4446" y="2058"/>
                <a:ext cx="288" cy="288"/>
              </a:xfrm>
              <a:prstGeom prst="ellipse">
                <a:avLst/>
              </a:prstGeom>
              <a:solidFill>
                <a:srgbClr val="680000"/>
              </a:solidFill>
              <a:ln w="9525">
                <a:round/>
                <a:headEnd/>
                <a:tailEnd/>
              </a:ln>
              <a:scene3d>
                <a:camera prst="legacyObliqueTopRight"/>
                <a:lightRig rig="legacyFlat1" dir="t"/>
              </a:scene3d>
              <a:sp3d extrusionH="36500" prstMaterial="legacyMetal">
                <a:bevelT w="13500" h="13500" prst="angle"/>
                <a:bevelB w="13500" h="13500" prst="angle"/>
                <a:extrusionClr>
                  <a:schemeClr val="tx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</p:grpSp>
        <p:grpSp>
          <p:nvGrpSpPr>
            <p:cNvPr id="36" name="Group 131"/>
            <p:cNvGrpSpPr>
              <a:grpSpLocks/>
            </p:cNvGrpSpPr>
            <p:nvPr/>
          </p:nvGrpSpPr>
          <p:grpSpPr bwMode="auto">
            <a:xfrm>
              <a:off x="2906" y="3588"/>
              <a:ext cx="270" cy="270"/>
              <a:chOff x="4416" y="2016"/>
              <a:chExt cx="360" cy="360"/>
            </a:xfrm>
          </p:grpSpPr>
          <p:sp>
            <p:nvSpPr>
              <p:cNvPr id="55" name="Rectangle 132"/>
              <p:cNvSpPr>
                <a:spLocks noChangeArrowheads="1"/>
              </p:cNvSpPr>
              <p:nvPr/>
            </p:nvSpPr>
            <p:spPr bwMode="auto">
              <a:xfrm>
                <a:off x="4416" y="2016"/>
                <a:ext cx="360" cy="360"/>
              </a:xfrm>
              <a:prstGeom prst="rect">
                <a:avLst/>
              </a:prstGeom>
              <a:solidFill>
                <a:srgbClr val="00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Oval 133"/>
              <p:cNvSpPr>
                <a:spLocks noChangeArrowheads="1"/>
              </p:cNvSpPr>
              <p:nvPr/>
            </p:nvSpPr>
            <p:spPr bwMode="auto">
              <a:xfrm>
                <a:off x="4446" y="2058"/>
                <a:ext cx="288" cy="288"/>
              </a:xfrm>
              <a:prstGeom prst="ellipse">
                <a:avLst/>
              </a:prstGeom>
              <a:solidFill>
                <a:srgbClr val="680000"/>
              </a:solidFill>
              <a:ln w="9525">
                <a:round/>
                <a:headEnd/>
                <a:tailEnd/>
              </a:ln>
              <a:scene3d>
                <a:camera prst="legacyObliqueTopRight"/>
                <a:lightRig rig="legacyFlat1" dir="t"/>
              </a:scene3d>
              <a:sp3d extrusionH="36500" prstMaterial="legacyMetal">
                <a:bevelT w="13500" h="13500" prst="angle"/>
                <a:bevelB w="13500" h="13500" prst="angle"/>
                <a:extrusionClr>
                  <a:schemeClr val="tx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</p:grpSp>
        <p:grpSp>
          <p:nvGrpSpPr>
            <p:cNvPr id="37" name="Group 134"/>
            <p:cNvGrpSpPr>
              <a:grpSpLocks/>
            </p:cNvGrpSpPr>
            <p:nvPr/>
          </p:nvGrpSpPr>
          <p:grpSpPr bwMode="auto">
            <a:xfrm>
              <a:off x="1555" y="3858"/>
              <a:ext cx="269" cy="270"/>
              <a:chOff x="4416" y="2016"/>
              <a:chExt cx="360" cy="360"/>
            </a:xfrm>
          </p:grpSpPr>
          <p:sp>
            <p:nvSpPr>
              <p:cNvPr id="53" name="Rectangle 135"/>
              <p:cNvSpPr>
                <a:spLocks noChangeArrowheads="1"/>
              </p:cNvSpPr>
              <p:nvPr/>
            </p:nvSpPr>
            <p:spPr bwMode="auto">
              <a:xfrm>
                <a:off x="4416" y="2016"/>
                <a:ext cx="360" cy="360"/>
              </a:xfrm>
              <a:prstGeom prst="rect">
                <a:avLst/>
              </a:prstGeom>
              <a:solidFill>
                <a:srgbClr val="00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Oval 136"/>
              <p:cNvSpPr>
                <a:spLocks noChangeArrowheads="1"/>
              </p:cNvSpPr>
              <p:nvPr/>
            </p:nvSpPr>
            <p:spPr bwMode="auto">
              <a:xfrm>
                <a:off x="4446" y="2058"/>
                <a:ext cx="288" cy="288"/>
              </a:xfrm>
              <a:prstGeom prst="ellipse">
                <a:avLst/>
              </a:prstGeom>
              <a:solidFill>
                <a:srgbClr val="680000"/>
              </a:solidFill>
              <a:ln w="9525">
                <a:round/>
                <a:headEnd/>
                <a:tailEnd/>
              </a:ln>
              <a:scene3d>
                <a:camera prst="legacyObliqueTopRight"/>
                <a:lightRig rig="legacyFlat1" dir="t"/>
              </a:scene3d>
              <a:sp3d extrusionH="36500" prstMaterial="legacyMetal">
                <a:bevelT w="13500" h="13500" prst="angle"/>
                <a:bevelB w="13500" h="13500" prst="angle"/>
                <a:extrusionClr>
                  <a:schemeClr val="tx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</p:grpSp>
        <p:grpSp>
          <p:nvGrpSpPr>
            <p:cNvPr id="38" name="Group 137"/>
            <p:cNvGrpSpPr>
              <a:grpSpLocks/>
            </p:cNvGrpSpPr>
            <p:nvPr/>
          </p:nvGrpSpPr>
          <p:grpSpPr bwMode="auto">
            <a:xfrm>
              <a:off x="3176" y="3858"/>
              <a:ext cx="269" cy="270"/>
              <a:chOff x="4416" y="2016"/>
              <a:chExt cx="360" cy="360"/>
            </a:xfrm>
          </p:grpSpPr>
          <p:sp>
            <p:nvSpPr>
              <p:cNvPr id="51" name="Rectangle 138"/>
              <p:cNvSpPr>
                <a:spLocks noChangeArrowheads="1"/>
              </p:cNvSpPr>
              <p:nvPr/>
            </p:nvSpPr>
            <p:spPr bwMode="auto">
              <a:xfrm>
                <a:off x="4416" y="2016"/>
                <a:ext cx="360" cy="360"/>
              </a:xfrm>
              <a:prstGeom prst="rect">
                <a:avLst/>
              </a:prstGeom>
              <a:solidFill>
                <a:srgbClr val="00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Oval 139"/>
              <p:cNvSpPr>
                <a:spLocks noChangeArrowheads="1"/>
              </p:cNvSpPr>
              <p:nvPr/>
            </p:nvSpPr>
            <p:spPr bwMode="auto">
              <a:xfrm>
                <a:off x="4446" y="2058"/>
                <a:ext cx="288" cy="288"/>
              </a:xfrm>
              <a:prstGeom prst="ellipse">
                <a:avLst/>
              </a:prstGeom>
              <a:solidFill>
                <a:srgbClr val="680000"/>
              </a:solidFill>
              <a:ln w="9525">
                <a:round/>
                <a:headEnd/>
                <a:tailEnd/>
              </a:ln>
              <a:scene3d>
                <a:camera prst="legacyObliqueTopRight"/>
                <a:lightRig rig="legacyFlat1" dir="t"/>
              </a:scene3d>
              <a:sp3d extrusionH="36500" prstMaterial="legacyMetal">
                <a:bevelT w="13500" h="13500" prst="angle"/>
                <a:bevelB w="13500" h="13500" prst="angle"/>
                <a:extrusionClr>
                  <a:schemeClr val="tx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</p:grpSp>
        <p:grpSp>
          <p:nvGrpSpPr>
            <p:cNvPr id="39" name="Group 140"/>
            <p:cNvGrpSpPr>
              <a:grpSpLocks/>
            </p:cNvGrpSpPr>
            <p:nvPr/>
          </p:nvGrpSpPr>
          <p:grpSpPr bwMode="auto">
            <a:xfrm>
              <a:off x="3445" y="3588"/>
              <a:ext cx="270" cy="270"/>
              <a:chOff x="4416" y="2016"/>
              <a:chExt cx="360" cy="360"/>
            </a:xfrm>
          </p:grpSpPr>
          <p:sp>
            <p:nvSpPr>
              <p:cNvPr id="49" name="Rectangle 141"/>
              <p:cNvSpPr>
                <a:spLocks noChangeArrowheads="1"/>
              </p:cNvSpPr>
              <p:nvPr/>
            </p:nvSpPr>
            <p:spPr bwMode="auto">
              <a:xfrm>
                <a:off x="4416" y="2016"/>
                <a:ext cx="360" cy="360"/>
              </a:xfrm>
              <a:prstGeom prst="rect">
                <a:avLst/>
              </a:prstGeom>
              <a:solidFill>
                <a:srgbClr val="00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Oval 142"/>
              <p:cNvSpPr>
                <a:spLocks noChangeArrowheads="1"/>
              </p:cNvSpPr>
              <p:nvPr/>
            </p:nvSpPr>
            <p:spPr bwMode="auto">
              <a:xfrm>
                <a:off x="4446" y="2058"/>
                <a:ext cx="288" cy="288"/>
              </a:xfrm>
              <a:prstGeom prst="ellipse">
                <a:avLst/>
              </a:prstGeom>
              <a:solidFill>
                <a:srgbClr val="680000"/>
              </a:solidFill>
              <a:ln w="9525">
                <a:round/>
                <a:headEnd/>
                <a:tailEnd/>
              </a:ln>
              <a:scene3d>
                <a:camera prst="legacyObliqueTopRight"/>
                <a:lightRig rig="legacyFlat1" dir="t"/>
              </a:scene3d>
              <a:sp3d extrusionH="36500" prstMaterial="legacyMetal">
                <a:bevelT w="13500" h="13500" prst="angle"/>
                <a:bevelB w="13500" h="13500" prst="angle"/>
                <a:extrusionClr>
                  <a:schemeClr val="tx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</p:grpSp>
        <p:grpSp>
          <p:nvGrpSpPr>
            <p:cNvPr id="40" name="Group 143"/>
            <p:cNvGrpSpPr>
              <a:grpSpLocks/>
            </p:cNvGrpSpPr>
            <p:nvPr/>
          </p:nvGrpSpPr>
          <p:grpSpPr bwMode="auto">
            <a:xfrm>
              <a:off x="1555" y="3318"/>
              <a:ext cx="269" cy="270"/>
              <a:chOff x="4416" y="2016"/>
              <a:chExt cx="360" cy="360"/>
            </a:xfrm>
          </p:grpSpPr>
          <p:sp>
            <p:nvSpPr>
              <p:cNvPr id="47" name="Rectangle 144"/>
              <p:cNvSpPr>
                <a:spLocks noChangeArrowheads="1"/>
              </p:cNvSpPr>
              <p:nvPr/>
            </p:nvSpPr>
            <p:spPr bwMode="auto">
              <a:xfrm>
                <a:off x="4416" y="2016"/>
                <a:ext cx="360" cy="360"/>
              </a:xfrm>
              <a:prstGeom prst="rect">
                <a:avLst/>
              </a:prstGeom>
              <a:solidFill>
                <a:srgbClr val="00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Oval 145"/>
              <p:cNvSpPr>
                <a:spLocks noChangeArrowheads="1"/>
              </p:cNvSpPr>
              <p:nvPr/>
            </p:nvSpPr>
            <p:spPr bwMode="auto">
              <a:xfrm>
                <a:off x="4446" y="2058"/>
                <a:ext cx="288" cy="288"/>
              </a:xfrm>
              <a:prstGeom prst="ellipse">
                <a:avLst/>
              </a:prstGeom>
              <a:solidFill>
                <a:srgbClr val="680000"/>
              </a:solidFill>
              <a:ln w="9525">
                <a:round/>
                <a:headEnd/>
                <a:tailEnd/>
              </a:ln>
              <a:scene3d>
                <a:camera prst="legacyObliqueTopRight"/>
                <a:lightRig rig="legacyFlat1" dir="t"/>
              </a:scene3d>
              <a:sp3d extrusionH="36500" prstMaterial="legacyMetal">
                <a:bevelT w="13500" h="13500" prst="angle"/>
                <a:bevelB w="13500" h="13500" prst="angle"/>
                <a:extrusionClr>
                  <a:schemeClr val="tx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</p:grpSp>
        <p:grpSp>
          <p:nvGrpSpPr>
            <p:cNvPr id="41" name="Group 146"/>
            <p:cNvGrpSpPr>
              <a:grpSpLocks/>
            </p:cNvGrpSpPr>
            <p:nvPr/>
          </p:nvGrpSpPr>
          <p:grpSpPr bwMode="auto">
            <a:xfrm>
              <a:off x="3176" y="3318"/>
              <a:ext cx="269" cy="270"/>
              <a:chOff x="4416" y="2016"/>
              <a:chExt cx="360" cy="360"/>
            </a:xfrm>
          </p:grpSpPr>
          <p:sp>
            <p:nvSpPr>
              <p:cNvPr id="45" name="Rectangle 147"/>
              <p:cNvSpPr>
                <a:spLocks noChangeArrowheads="1"/>
              </p:cNvSpPr>
              <p:nvPr/>
            </p:nvSpPr>
            <p:spPr bwMode="auto">
              <a:xfrm>
                <a:off x="4416" y="2016"/>
                <a:ext cx="360" cy="360"/>
              </a:xfrm>
              <a:prstGeom prst="rect">
                <a:avLst/>
              </a:prstGeom>
              <a:solidFill>
                <a:srgbClr val="00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Oval 148"/>
              <p:cNvSpPr>
                <a:spLocks noChangeArrowheads="1"/>
              </p:cNvSpPr>
              <p:nvPr/>
            </p:nvSpPr>
            <p:spPr bwMode="auto">
              <a:xfrm>
                <a:off x="4446" y="2058"/>
                <a:ext cx="288" cy="288"/>
              </a:xfrm>
              <a:prstGeom prst="ellipse">
                <a:avLst/>
              </a:prstGeom>
              <a:solidFill>
                <a:srgbClr val="680000"/>
              </a:solidFill>
              <a:ln w="9525">
                <a:round/>
                <a:headEnd/>
                <a:tailEnd/>
              </a:ln>
              <a:scene3d>
                <a:camera prst="legacyObliqueTopRight"/>
                <a:lightRig rig="legacyFlat1" dir="t"/>
              </a:scene3d>
              <a:sp3d extrusionH="36500" prstMaterial="legacyMetal">
                <a:bevelT w="13500" h="13500" prst="angle"/>
                <a:bevelB w="13500" h="13500" prst="angle"/>
                <a:extrusionClr>
                  <a:schemeClr val="tx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</p:grpSp>
        <p:grpSp>
          <p:nvGrpSpPr>
            <p:cNvPr id="42" name="Group 149"/>
            <p:cNvGrpSpPr>
              <a:grpSpLocks/>
            </p:cNvGrpSpPr>
            <p:nvPr/>
          </p:nvGrpSpPr>
          <p:grpSpPr bwMode="auto">
            <a:xfrm>
              <a:off x="2637" y="3318"/>
              <a:ext cx="269" cy="270"/>
              <a:chOff x="4416" y="2016"/>
              <a:chExt cx="360" cy="360"/>
            </a:xfrm>
          </p:grpSpPr>
          <p:sp>
            <p:nvSpPr>
              <p:cNvPr id="43" name="Rectangle 150"/>
              <p:cNvSpPr>
                <a:spLocks noChangeArrowheads="1"/>
              </p:cNvSpPr>
              <p:nvPr/>
            </p:nvSpPr>
            <p:spPr bwMode="auto">
              <a:xfrm>
                <a:off x="4416" y="2016"/>
                <a:ext cx="360" cy="360"/>
              </a:xfrm>
              <a:prstGeom prst="rect">
                <a:avLst/>
              </a:prstGeom>
              <a:solidFill>
                <a:srgbClr val="00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Oval 151"/>
              <p:cNvSpPr>
                <a:spLocks noChangeArrowheads="1"/>
              </p:cNvSpPr>
              <p:nvPr/>
            </p:nvSpPr>
            <p:spPr bwMode="auto">
              <a:xfrm>
                <a:off x="4446" y="2058"/>
                <a:ext cx="288" cy="288"/>
              </a:xfrm>
              <a:prstGeom prst="ellipse">
                <a:avLst/>
              </a:prstGeom>
              <a:solidFill>
                <a:srgbClr val="680000"/>
              </a:solidFill>
              <a:ln w="9525">
                <a:round/>
                <a:headEnd/>
                <a:tailEnd/>
              </a:ln>
              <a:scene3d>
                <a:camera prst="legacyObliqueTopRight"/>
                <a:lightRig rig="legacyFlat1" dir="t"/>
              </a:scene3d>
              <a:sp3d extrusionH="36500" prstMaterial="legacyMetal">
                <a:bevelT w="13500" h="13500" prst="angle"/>
                <a:bevelB w="13500" h="13500" prst="angle"/>
                <a:extrusionClr>
                  <a:schemeClr val="tx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212F-51B1-46F6-AD1A-A2AE64F739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166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338" y="1732449"/>
            <a:ext cx="10559219" cy="405875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Regression </a:t>
            </a:r>
            <a:r>
              <a:rPr lang="en-US" sz="2400" dirty="0"/>
              <a:t>analysis is a statistical tool for investigating the relationship between a dependent variable and one or more independent variable. </a:t>
            </a:r>
            <a:endParaRPr lang="en-US" sz="2400" dirty="0" smtClean="0"/>
          </a:p>
          <a:p>
            <a:r>
              <a:rPr lang="en-US" sz="2400" dirty="0" smtClean="0"/>
              <a:t>Regression </a:t>
            </a:r>
            <a:r>
              <a:rPr lang="en-US" sz="2400" dirty="0"/>
              <a:t>analysis is widely used for prediction and forecasting.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212F-51B1-46F6-AD1A-A2AE64F7390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0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0354"/>
            <a:ext cx="10353762" cy="970450"/>
          </a:xfrm>
        </p:spPr>
        <p:txBody>
          <a:bodyPr/>
          <a:lstStyle/>
          <a:p>
            <a:r>
              <a:rPr lang="en-US" dirty="0" smtClean="0"/>
              <a:t>Sample Data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95" y="1275009"/>
            <a:ext cx="10149157" cy="497339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212F-51B1-46F6-AD1A-A2AE64F7390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37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0"/>
            <a:ext cx="10353762" cy="970450"/>
          </a:xfrm>
        </p:spPr>
        <p:txBody>
          <a:bodyPr/>
          <a:lstStyle/>
          <a:p>
            <a:r>
              <a:rPr lang="en-US" dirty="0" smtClean="0"/>
              <a:t>Scatter Plot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1369" y="1210614"/>
            <a:ext cx="10456187" cy="529321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212F-51B1-46F6-AD1A-A2AE64F7390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5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0355"/>
            <a:ext cx="10353762" cy="970450"/>
          </a:xfrm>
        </p:spPr>
        <p:txBody>
          <a:bodyPr/>
          <a:lstStyle/>
          <a:p>
            <a:r>
              <a:rPr lang="en-US" dirty="0" smtClean="0"/>
              <a:t>Simple Linear Regression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8490" y="1339403"/>
            <a:ext cx="10290219" cy="490899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212F-51B1-46F6-AD1A-A2AE64F7390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9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300507"/>
            <a:ext cx="10353762" cy="970450"/>
          </a:xfrm>
        </p:spPr>
        <p:txBody>
          <a:bodyPr/>
          <a:lstStyle/>
          <a:p>
            <a:r>
              <a:rPr lang="en-US" dirty="0" smtClean="0"/>
              <a:t>Some Basic Assumptions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94" y="1270957"/>
            <a:ext cx="10353761" cy="497744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212F-51B1-46F6-AD1A-A2AE64F7390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6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339144"/>
            <a:ext cx="10353762" cy="970450"/>
          </a:xfrm>
        </p:spPr>
        <p:txBody>
          <a:bodyPr/>
          <a:lstStyle/>
          <a:p>
            <a:r>
              <a:rPr lang="en-US" dirty="0" smtClean="0"/>
              <a:t>Normal Distribution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4553" y="1309595"/>
            <a:ext cx="10263003" cy="506544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212F-51B1-46F6-AD1A-A2AE64F7390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4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250" y="364902"/>
            <a:ext cx="10353762" cy="970450"/>
          </a:xfrm>
        </p:spPr>
        <p:txBody>
          <a:bodyPr/>
          <a:lstStyle/>
          <a:p>
            <a:r>
              <a:rPr lang="en-US" dirty="0" smtClean="0"/>
              <a:t>Least Squares Estimation of Parameters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95" y="1335352"/>
            <a:ext cx="10200673" cy="512984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212F-51B1-46F6-AD1A-A2AE64F7390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4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339143"/>
            <a:ext cx="10353762" cy="970450"/>
          </a:xfrm>
        </p:spPr>
        <p:txBody>
          <a:bodyPr/>
          <a:lstStyle/>
          <a:p>
            <a:r>
              <a:rPr lang="en-US" dirty="0" smtClean="0"/>
              <a:t>Fitted Line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94" y="1481070"/>
            <a:ext cx="10239309" cy="491972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212F-51B1-46F6-AD1A-A2AE64F7390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4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352023"/>
            <a:ext cx="10353762" cy="970450"/>
          </a:xfrm>
        </p:spPr>
        <p:txBody>
          <a:bodyPr/>
          <a:lstStyle/>
          <a:p>
            <a:r>
              <a:rPr lang="en-US" dirty="0" smtClean="0"/>
              <a:t>Least Squares Estimation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459" y="1322473"/>
            <a:ext cx="10663707" cy="492592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212F-51B1-46F6-AD1A-A2AE64F7390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31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/>
          </p:nvPr>
        </p:nvGraphicFramePr>
        <p:xfrm>
          <a:off x="4791052" y="990600"/>
          <a:ext cx="531876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/>
          </p:nvPr>
        </p:nvGraphicFramePr>
        <p:xfrm>
          <a:off x="4791052" y="990600"/>
          <a:ext cx="531876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977422" y="1066802"/>
            <a:ext cx="23519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Housing Prices</a:t>
            </a:r>
          </a:p>
          <a:p>
            <a:pPr algn="ctr"/>
            <a:r>
              <a:rPr lang="en-US" sz="2800" b="1" dirty="0"/>
              <a:t>(Portland, OR)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52800" y="2228673"/>
            <a:ext cx="1575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Price</a:t>
            </a:r>
          </a:p>
          <a:p>
            <a:pPr algn="ctr"/>
            <a:r>
              <a:rPr lang="en-US" sz="2400" dirty="0"/>
              <a:t>(in 1000s of dollars)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64958" y="3657602"/>
            <a:ext cx="1519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Size (feet</a:t>
            </a:r>
            <a:r>
              <a:rPr lang="en-US" sz="2400" baseline="30000" dirty="0"/>
              <a:t>2</a:t>
            </a:r>
            <a:r>
              <a:rPr lang="en-US" sz="24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0913" y="4128197"/>
            <a:ext cx="528838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Supervised Learning</a:t>
            </a:r>
          </a:p>
          <a:p>
            <a:endParaRPr lang="en-US" sz="1000" dirty="0"/>
          </a:p>
          <a:p>
            <a:r>
              <a:rPr lang="en-US" sz="2400" dirty="0"/>
              <a:t>Given the “right answer” for each example in the data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Fundamentally, classification  is about predicting a label.</a:t>
            </a:r>
          </a:p>
          <a:p>
            <a:r>
              <a:rPr lang="en-US" sz="2400" dirty="0" smtClean="0"/>
              <a:t>Discrete class labels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791200" y="4128197"/>
            <a:ext cx="41148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Regression Problem</a:t>
            </a:r>
          </a:p>
          <a:p>
            <a:endParaRPr lang="en-US" sz="1000" dirty="0"/>
          </a:p>
          <a:p>
            <a:r>
              <a:rPr lang="en-US" sz="2400" dirty="0"/>
              <a:t>Predict real-valued </a:t>
            </a:r>
            <a:r>
              <a:rPr lang="en-US" sz="2400" dirty="0" smtClean="0"/>
              <a:t>output</a:t>
            </a:r>
          </a:p>
          <a:p>
            <a:r>
              <a:rPr lang="en-US" sz="2400" dirty="0" smtClean="0"/>
              <a:t>Regression is about predicting a quantity. </a:t>
            </a:r>
          </a:p>
          <a:p>
            <a:r>
              <a:rPr lang="en-US" sz="2400" dirty="0" smtClean="0"/>
              <a:t>Continuous  quantity output</a:t>
            </a:r>
            <a:endParaRPr lang="en-US" sz="24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5638800" y="4204397"/>
            <a:ext cx="0" cy="151060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212F-51B1-46F6-AD1A-A2AE64F7390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7" grpId="0">
        <p:bldAsOne/>
      </p:bldGraphic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2152650" y="365126"/>
            <a:ext cx="7886700" cy="701675"/>
          </a:xfrm>
        </p:spPr>
        <p:txBody>
          <a:bodyPr>
            <a:normAutofit/>
          </a:bodyPr>
          <a:lstStyle/>
          <a:p>
            <a:r>
              <a:rPr lang="en-US" altLang="en-US" b="1" smtClean="0"/>
              <a:t>Algorithm Vs Model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811369" y="1371601"/>
            <a:ext cx="10483403" cy="4805363"/>
          </a:xfrm>
        </p:spPr>
        <p:txBody>
          <a:bodyPr/>
          <a:lstStyle/>
          <a:p>
            <a:pPr marL="0" indent="0" algn="just">
              <a:buNone/>
              <a:defRPr/>
            </a:pPr>
            <a:r>
              <a:rPr lang="en-US" altLang="en-US" sz="2400" dirty="0"/>
              <a:t>In the purest sense, an </a:t>
            </a:r>
            <a:r>
              <a:rPr lang="en-US" altLang="en-US" sz="2400" b="1" dirty="0">
                <a:solidFill>
                  <a:srgbClr val="0070C0"/>
                </a:solidFill>
              </a:rPr>
              <a:t>algorithm</a:t>
            </a:r>
            <a:r>
              <a:rPr lang="en-US" altLang="en-US" sz="2400" dirty="0"/>
              <a:t> is a set of rules or steps to follow to accomplish some task, </a:t>
            </a:r>
            <a:endParaRPr lang="en-US" altLang="en-US" sz="2400" dirty="0" smtClean="0"/>
          </a:p>
          <a:p>
            <a:pPr marL="0" indent="0" algn="just">
              <a:buNone/>
              <a:defRPr/>
            </a:pPr>
            <a:r>
              <a:rPr lang="en-US" altLang="en-US" sz="2400" dirty="0" smtClean="0"/>
              <a:t>and </a:t>
            </a:r>
          </a:p>
          <a:p>
            <a:pPr marL="0" indent="0" algn="just">
              <a:buNone/>
              <a:defRPr/>
            </a:pPr>
            <a:r>
              <a:rPr lang="en-US" altLang="en-US" sz="2400" dirty="0" smtClean="0"/>
              <a:t>a </a:t>
            </a:r>
            <a:r>
              <a:rPr lang="en-US" altLang="en-US" sz="2400" b="1" dirty="0">
                <a:solidFill>
                  <a:srgbClr val="0070C0"/>
                </a:solidFill>
              </a:rPr>
              <a:t>model</a:t>
            </a:r>
            <a:r>
              <a:rPr lang="en-US" altLang="en-US" sz="2400" b="1" dirty="0"/>
              <a:t> </a:t>
            </a:r>
            <a:r>
              <a:rPr lang="en-US" altLang="en-US" sz="2400" dirty="0"/>
              <a:t>is an attempt to describe or capture the world. </a:t>
            </a:r>
            <a:endParaRPr lang="en-US" altLang="en-US" sz="2400" dirty="0" smtClean="0"/>
          </a:p>
          <a:p>
            <a:pPr marL="0" indent="0" algn="just">
              <a:buNone/>
              <a:defRPr/>
            </a:pPr>
            <a:endParaRPr lang="en-US" altLang="en-US" sz="2400" dirty="0"/>
          </a:p>
          <a:p>
            <a:pPr marL="0" indent="0" algn="just">
              <a:buNone/>
              <a:defRPr/>
            </a:pPr>
            <a:r>
              <a:rPr lang="en-US" altLang="en-US" sz="2400" dirty="0" smtClean="0"/>
              <a:t>These </a:t>
            </a:r>
            <a:r>
              <a:rPr lang="en-US" altLang="en-US" sz="2400" dirty="0"/>
              <a:t>two seem obviously different, so it seems the distinction should be obvious. Unfortunately, it isn’t. For example, regression can be described as a statistical model as well as a machine learning algorithm.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212F-51B1-46F6-AD1A-A2AE64F7390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17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37582" y="3352802"/>
            <a:ext cx="5512663" cy="15850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Notation:</a:t>
            </a:r>
          </a:p>
          <a:p>
            <a:r>
              <a:rPr lang="en-US" sz="100" dirty="0"/>
              <a:t> </a:t>
            </a:r>
            <a:endParaRPr lang="en-US" sz="2000" dirty="0"/>
          </a:p>
          <a:p>
            <a:r>
              <a:rPr lang="en-US" sz="2400" dirty="0"/>
              <a:t>   </a:t>
            </a:r>
            <a:r>
              <a:rPr lang="en-US" sz="2400" b="1" dirty="0"/>
              <a:t>m</a:t>
            </a:r>
            <a:r>
              <a:rPr lang="en-US" sz="2400" dirty="0"/>
              <a:t> = Number of training examples</a:t>
            </a:r>
          </a:p>
          <a:p>
            <a:r>
              <a:rPr lang="en-US" sz="2400" dirty="0"/>
              <a:t>   </a:t>
            </a:r>
            <a:r>
              <a:rPr lang="en-US" sz="2400" b="1" dirty="0"/>
              <a:t>x</a:t>
            </a:r>
            <a:r>
              <a:rPr lang="en-US" sz="2400" dirty="0"/>
              <a:t>’s = “input” variable / features</a:t>
            </a:r>
          </a:p>
          <a:p>
            <a:r>
              <a:rPr lang="en-US" sz="2400" dirty="0"/>
              <a:t>   </a:t>
            </a:r>
            <a:r>
              <a:rPr lang="en-US" sz="2400" b="1" dirty="0"/>
              <a:t>y</a:t>
            </a:r>
            <a:r>
              <a:rPr lang="en-US" sz="2400" dirty="0"/>
              <a:t>’s = “output” variable / “target” variable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800600" y="1066800"/>
          <a:ext cx="5334000" cy="23241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391103"/>
                <a:gridCol w="2942897"/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 smtClean="0">
                          <a:effectLst/>
                        </a:rPr>
                        <a:t>Size in</a:t>
                      </a:r>
                      <a:r>
                        <a:rPr lang="en-US" sz="2400" b="1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2400" b="1" u="none" strike="noStrike" dirty="0" smtClean="0">
                          <a:effectLst/>
                        </a:rPr>
                        <a:t>feet</a:t>
                      </a:r>
                      <a:r>
                        <a:rPr lang="en-US" sz="2400" b="1" u="none" strike="noStrike" baseline="30000" dirty="0" smtClean="0">
                          <a:effectLst/>
                        </a:rPr>
                        <a:t>2</a:t>
                      </a:r>
                      <a:r>
                        <a:rPr lang="en-US" sz="2400" b="1" u="none" strike="noStrike" dirty="0" smtClean="0">
                          <a:effectLst/>
                        </a:rPr>
                        <a:t> (</a:t>
                      </a:r>
                      <a:r>
                        <a:rPr lang="en-US" sz="2400" b="0" u="none" strike="noStrike" dirty="0" smtClean="0">
                          <a:effectLst/>
                        </a:rPr>
                        <a:t>x</a:t>
                      </a:r>
                      <a:r>
                        <a:rPr lang="en-US" sz="2400" b="1" u="none" strike="noStrike" dirty="0" smtClean="0">
                          <a:effectLst/>
                        </a:rPr>
                        <a:t>)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 smtClean="0">
                          <a:effectLst/>
                        </a:rPr>
                        <a:t>Price ($) in 1000's (</a:t>
                      </a:r>
                      <a:r>
                        <a:rPr lang="en-US" sz="2400" b="0" u="none" strike="noStrike" dirty="0" smtClean="0">
                          <a:effectLst/>
                        </a:rPr>
                        <a:t>y</a:t>
                      </a:r>
                      <a:r>
                        <a:rPr lang="en-US" sz="2400" b="1" u="none" strike="noStrike" dirty="0" smtClean="0">
                          <a:effectLst/>
                        </a:rPr>
                        <a:t>)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2104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460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1416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232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1534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315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852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178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…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…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93452" y="1066802"/>
            <a:ext cx="231986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Training set of</a:t>
            </a:r>
          </a:p>
          <a:p>
            <a:pPr algn="ctr"/>
            <a:r>
              <a:rPr lang="en-US" sz="2800" b="1" dirty="0"/>
              <a:t>housing prices</a:t>
            </a:r>
          </a:p>
          <a:p>
            <a:pPr algn="ctr"/>
            <a:endParaRPr lang="en-US" sz="28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212F-51B1-46F6-AD1A-A2AE64F7390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4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6351431" y="1317486"/>
            <a:ext cx="0" cy="4114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2572288" y="1256736"/>
            <a:ext cx="2533112" cy="609600"/>
          </a:xfrm>
          <a:prstGeom prst="round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Training Set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267488" y="2475936"/>
            <a:ext cx="3142712" cy="586556"/>
          </a:xfrm>
          <a:prstGeom prst="round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Learning Algorithm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457844" y="3695136"/>
            <a:ext cx="762000" cy="586556"/>
          </a:xfrm>
          <a:prstGeom prst="round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0" y="3664805"/>
            <a:ext cx="114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Size of house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76800" y="3664805"/>
            <a:ext cx="1531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Estimated price</a:t>
            </a:r>
          </a:p>
        </p:txBody>
      </p:sp>
      <p:cxnSp>
        <p:nvCxnSpPr>
          <p:cNvPr id="12" name="Straight Arrow Connector 11"/>
          <p:cNvCxnSpPr>
            <a:stCxn id="5" idx="2"/>
            <a:endCxn id="6" idx="0"/>
          </p:cNvCxnSpPr>
          <p:nvPr/>
        </p:nvCxnSpPr>
        <p:spPr>
          <a:xfrm>
            <a:off x="3838844" y="1866336"/>
            <a:ext cx="0" cy="609600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7" idx="0"/>
          </p:cNvCxnSpPr>
          <p:nvPr/>
        </p:nvCxnSpPr>
        <p:spPr>
          <a:xfrm>
            <a:off x="3838844" y="3062492"/>
            <a:ext cx="0" cy="632644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1"/>
          </p:cNvCxnSpPr>
          <p:nvPr/>
        </p:nvCxnSpPr>
        <p:spPr>
          <a:xfrm>
            <a:off x="2667000" y="3988414"/>
            <a:ext cx="790844" cy="0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</p:cNvCxnSpPr>
          <p:nvPr/>
        </p:nvCxnSpPr>
        <p:spPr>
          <a:xfrm>
            <a:off x="4219844" y="3988414"/>
            <a:ext cx="733156" cy="0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426736" y="1295402"/>
            <a:ext cx="3369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How do we represent </a:t>
            </a:r>
            <a:r>
              <a:rPr lang="en-US" sz="2400" b="1" i="1" dirty="0"/>
              <a:t>h</a:t>
            </a:r>
            <a:r>
              <a:rPr lang="en-US" sz="2400" b="1" dirty="0"/>
              <a:t> ?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294139" y="4724400"/>
            <a:ext cx="38930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Linear regression with one variable.</a:t>
            </a:r>
          </a:p>
          <a:p>
            <a:r>
              <a:rPr lang="en-US" sz="2000" dirty="0"/>
              <a:t>Univariate linear regression.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212F-51B1-46F6-AD1A-A2AE64F7390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  <p:bldP spid="36" grpId="0"/>
      <p:bldP spid="3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8213" y="176213"/>
            <a:ext cx="7772400" cy="1262062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Simple Linear Regression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2228850" y="1611313"/>
            <a:ext cx="5549900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Simple Linear Regression Model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2228850" y="2068513"/>
            <a:ext cx="5549900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Least Squares Method</a:t>
            </a: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2228850" y="2525713"/>
            <a:ext cx="5549900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Coefficient of Determination</a:t>
            </a: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2228850" y="2982913"/>
            <a:ext cx="5549900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Model Assumptions</a:t>
            </a: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2228850" y="3440113"/>
            <a:ext cx="55499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rgbClr val="66FFFF"/>
              </a:buClr>
              <a:buSzPct val="75000"/>
            </a:pP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212F-51B1-46F6-AD1A-A2AE64F7390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2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autoUpdateAnimBg="0"/>
      <p:bldP spid="5125" grpId="0" autoUpdateAnimBg="0"/>
      <p:bldP spid="5126" grpId="0" autoUpdateAnimBg="0"/>
      <p:bldP spid="5127" grpId="0" autoUpdateAnimBg="0"/>
      <p:bldP spid="5128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7" name="Rectangle 3"/>
          <p:cNvSpPr>
            <a:spLocks noChangeArrowheads="1"/>
          </p:cNvSpPr>
          <p:nvPr/>
        </p:nvSpPr>
        <p:spPr bwMode="auto">
          <a:xfrm>
            <a:off x="2209800" y="184150"/>
            <a:ext cx="7772400" cy="528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Simple Linear Regression</a:t>
            </a:r>
          </a:p>
        </p:txBody>
      </p:sp>
      <p:sp>
        <p:nvSpPr>
          <p:cNvPr id="369670" name="Text Box 6"/>
          <p:cNvSpPr txBox="1">
            <a:spLocks noChangeArrowheads="1"/>
          </p:cNvSpPr>
          <p:nvPr/>
        </p:nvSpPr>
        <p:spPr bwMode="auto">
          <a:xfrm>
            <a:off x="2193926" y="1976439"/>
            <a:ext cx="7192995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Clr>
                <a:srgbClr val="66FFFF"/>
              </a:buClr>
              <a:buFont typeface="Wingdings" pitchFamily="2" charset="2"/>
              <a:buChar char="n"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</a:t>
            </a:r>
            <a:r>
              <a:rPr lang="en-US" sz="2400" u="sng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Regression analysis</a:t>
            </a: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can be used to develop an</a:t>
            </a:r>
          </a:p>
          <a:p>
            <a:pPr algn="l">
              <a:buClr>
                <a:srgbClr val="66FFFF"/>
              </a:buClr>
              <a:buFont typeface="Wingdings" pitchFamily="2" charset="2"/>
              <a:buNone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equation showing how the variables are related.</a:t>
            </a:r>
          </a:p>
        </p:txBody>
      </p:sp>
      <p:sp>
        <p:nvSpPr>
          <p:cNvPr id="369671" name="Text Box 7"/>
          <p:cNvSpPr txBox="1">
            <a:spLocks noChangeArrowheads="1"/>
          </p:cNvSpPr>
          <p:nvPr/>
        </p:nvSpPr>
        <p:spPr bwMode="auto">
          <a:xfrm>
            <a:off x="2193925" y="1119189"/>
            <a:ext cx="6647974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Clr>
                <a:srgbClr val="66FFFF"/>
              </a:buClr>
              <a:buFont typeface="Wingdings" pitchFamily="2" charset="2"/>
              <a:buChar char="n"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Managerial decisions often are based on the</a:t>
            </a:r>
          </a:p>
          <a:p>
            <a:pPr algn="l">
              <a:buClr>
                <a:srgbClr val="66FFFF"/>
              </a:buClr>
              <a:buFont typeface="Wingdings" pitchFamily="2" charset="2"/>
              <a:buNone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relationship between two or more variables.</a:t>
            </a:r>
          </a:p>
        </p:txBody>
      </p:sp>
      <p:sp>
        <p:nvSpPr>
          <p:cNvPr id="369674" name="Text Box 10"/>
          <p:cNvSpPr txBox="1">
            <a:spLocks noChangeArrowheads="1"/>
          </p:cNvSpPr>
          <p:nvPr/>
        </p:nvSpPr>
        <p:spPr bwMode="auto">
          <a:xfrm>
            <a:off x="2203450" y="3757614"/>
            <a:ext cx="7606570" cy="12003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Clr>
                <a:srgbClr val="66FFFF"/>
              </a:buClr>
              <a:buFont typeface="Wingdings" pitchFamily="2" charset="2"/>
              <a:buChar char="n"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The variables being used to predict the value of the</a:t>
            </a:r>
          </a:p>
          <a:p>
            <a:pPr algn="l">
              <a:buClr>
                <a:srgbClr val="66FFFF"/>
              </a:buClr>
              <a:buFont typeface="Wingdings" pitchFamily="2" charset="2"/>
              <a:buNone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dependent variable are called the </a:t>
            </a:r>
            <a:r>
              <a:rPr lang="en-US" sz="2400" u="sng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independent</a:t>
            </a:r>
          </a:p>
          <a:p>
            <a:pPr algn="l">
              <a:buClr>
                <a:srgbClr val="66FFFF"/>
              </a:buClr>
              <a:buFont typeface="Wingdings" pitchFamily="2" charset="2"/>
              <a:buNone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</a:t>
            </a:r>
            <a:r>
              <a:rPr lang="en-US" sz="2400" u="sng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variables</a:t>
            </a: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and are denoted by </a:t>
            </a:r>
            <a:r>
              <a:rPr lang="en-US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x</a:t>
            </a: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369675" name="Text Box 11"/>
          <p:cNvSpPr txBox="1">
            <a:spLocks noChangeArrowheads="1"/>
          </p:cNvSpPr>
          <p:nvPr/>
        </p:nvSpPr>
        <p:spPr bwMode="auto">
          <a:xfrm>
            <a:off x="2203451" y="2900364"/>
            <a:ext cx="7774885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Clr>
                <a:srgbClr val="66FFFF"/>
              </a:buClr>
              <a:buFont typeface="Wingdings" pitchFamily="2" charset="2"/>
              <a:buChar char="n"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The variable being predicted is called the </a:t>
            </a:r>
            <a:r>
              <a:rPr lang="en-US" sz="2400" u="sng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dependent</a:t>
            </a:r>
          </a:p>
          <a:p>
            <a:pPr algn="l">
              <a:buClr>
                <a:srgbClr val="66FFFF"/>
              </a:buClr>
              <a:buFont typeface="Wingdings" pitchFamily="2" charset="2"/>
              <a:buNone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</a:t>
            </a:r>
            <a:r>
              <a:rPr lang="en-US" sz="2400" u="sng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variable</a:t>
            </a: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and is denoted by </a:t>
            </a:r>
            <a:r>
              <a:rPr lang="en-US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y</a:t>
            </a: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212F-51B1-46F6-AD1A-A2AE64F7390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6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369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369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369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369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70" grpId="0" autoUpdateAnimBg="0"/>
      <p:bldP spid="369671" grpId="0" autoUpdateAnimBg="0"/>
      <p:bldP spid="369674" grpId="0" autoUpdateAnimBg="0"/>
      <p:bldP spid="369675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ChangeArrowheads="1"/>
          </p:cNvSpPr>
          <p:nvPr/>
        </p:nvSpPr>
        <p:spPr bwMode="auto">
          <a:xfrm>
            <a:off x="2209800" y="184150"/>
            <a:ext cx="7772400" cy="528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Simple Linear Regression</a:t>
            </a:r>
          </a:p>
        </p:txBody>
      </p:sp>
      <p:sp>
        <p:nvSpPr>
          <p:cNvPr id="370691" name="Text Box 3"/>
          <p:cNvSpPr txBox="1">
            <a:spLocks noChangeArrowheads="1"/>
          </p:cNvSpPr>
          <p:nvPr/>
        </p:nvSpPr>
        <p:spPr bwMode="auto">
          <a:xfrm>
            <a:off x="2193925" y="1976439"/>
            <a:ext cx="6809878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Clr>
                <a:srgbClr val="66FFFF"/>
              </a:buClr>
              <a:buFont typeface="Wingdings" pitchFamily="2" charset="2"/>
              <a:buChar char="n"/>
            </a:pP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  The relationship between the two variables is</a:t>
            </a:r>
          </a:p>
          <a:p>
            <a:pPr algn="l">
              <a:buClr>
                <a:srgbClr val="66FFFF"/>
              </a:buClr>
              <a:buFont typeface="Wingdings" pitchFamily="2" charset="2"/>
              <a:buNone/>
            </a:pP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     approximated by a straight line.</a:t>
            </a:r>
          </a:p>
        </p:txBody>
      </p:sp>
      <p:sp>
        <p:nvSpPr>
          <p:cNvPr id="370692" name="Text Box 4"/>
          <p:cNvSpPr txBox="1">
            <a:spLocks noChangeArrowheads="1"/>
          </p:cNvSpPr>
          <p:nvPr/>
        </p:nvSpPr>
        <p:spPr bwMode="auto">
          <a:xfrm>
            <a:off x="2193926" y="1119189"/>
            <a:ext cx="754244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Clr>
                <a:srgbClr val="66FFFF"/>
              </a:buClr>
              <a:buFont typeface="Wingdings" pitchFamily="2" charset="2"/>
              <a:buChar char="n"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  </a:t>
            </a:r>
            <a:r>
              <a:rPr lang="en-US" sz="2400" u="sng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Simple linear regression</a:t>
            </a: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involves one independent</a:t>
            </a:r>
          </a:p>
          <a:p>
            <a:pPr algn="l">
              <a:buClr>
                <a:srgbClr val="66FFFF"/>
              </a:buClr>
              <a:buFont typeface="Wingdings" pitchFamily="2" charset="2"/>
              <a:buNone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     variable and one dependent variable.</a:t>
            </a:r>
          </a:p>
        </p:txBody>
      </p:sp>
      <p:sp>
        <p:nvSpPr>
          <p:cNvPr id="370696" name="Text Box 8"/>
          <p:cNvSpPr txBox="1">
            <a:spLocks noChangeArrowheads="1"/>
          </p:cNvSpPr>
          <p:nvPr/>
        </p:nvSpPr>
        <p:spPr bwMode="auto">
          <a:xfrm>
            <a:off x="2203450" y="2836864"/>
            <a:ext cx="7661072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Clr>
                <a:srgbClr val="66FFFF"/>
              </a:buClr>
              <a:buFont typeface="Wingdings" pitchFamily="2" charset="2"/>
              <a:buChar char="n"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  Regression analysis involving two or more </a:t>
            </a:r>
          </a:p>
          <a:p>
            <a:pPr algn="l">
              <a:buClr>
                <a:srgbClr val="66FFFF"/>
              </a:buClr>
              <a:buFont typeface="Wingdings" pitchFamily="2" charset="2"/>
              <a:buNone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     independent variables is called </a:t>
            </a:r>
            <a:r>
              <a:rPr lang="en-US" sz="2400" u="sng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multiple regression</a:t>
            </a: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212F-51B1-46F6-AD1A-A2AE64F7390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9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370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370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370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1" grpId="0" autoUpdateAnimBg="0"/>
      <p:bldP spid="370692" grpId="0" autoUpdateAnimBg="0"/>
      <p:bldP spid="370696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5010150" y="2590800"/>
            <a:ext cx="2305050" cy="762000"/>
          </a:xfrm>
          <a:prstGeom prst="rect">
            <a:avLst/>
          </a:prstGeom>
          <a:gradFill flip="none" rotWithShape="1">
            <a:gsLst>
              <a:gs pos="0">
                <a:srgbClr val="69B800">
                  <a:shade val="30000"/>
                  <a:satMod val="115000"/>
                </a:srgbClr>
              </a:gs>
              <a:gs pos="50000">
                <a:srgbClr val="69B800">
                  <a:shade val="67500"/>
                  <a:satMod val="115000"/>
                </a:srgbClr>
              </a:gs>
              <a:gs pos="100000">
                <a:srgbClr val="69B8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84150"/>
            <a:ext cx="7772400" cy="528638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/>
              <a:t>Simple Linear Regression Model</a:t>
            </a: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5184776" y="2740025"/>
            <a:ext cx="163057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y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</a:t>
            </a: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b</a:t>
            </a:r>
            <a:r>
              <a:rPr lang="en-US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+ </a:t>
            </a: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b</a:t>
            </a:r>
            <a:r>
              <a:rPr lang="en-US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</a:t>
            </a: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x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+</a:t>
            </a: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2613025" y="3348039"/>
            <a:ext cx="7035900" cy="134806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where:</a:t>
            </a:r>
          </a:p>
          <a:p>
            <a:pPr lvl="1" algn="l">
              <a:spcBef>
                <a:spcPct val="20000"/>
              </a:spcBef>
              <a:buClr>
                <a:srgbClr val="66FFFF"/>
              </a:buClr>
              <a:buSzPct val="125000"/>
            </a:pPr>
            <a:r>
              <a:rPr lang="en-US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    b</a:t>
            </a:r>
            <a:r>
              <a:rPr lang="en-US" sz="2400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and </a:t>
            </a:r>
            <a:r>
              <a:rPr lang="en-US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b</a:t>
            </a:r>
            <a:r>
              <a:rPr lang="en-US" sz="2400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</a:t>
            </a: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are called </a:t>
            </a:r>
            <a:r>
              <a:rPr lang="en-US" sz="2400" u="sng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parameters of the model</a:t>
            </a: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,</a:t>
            </a:r>
          </a:p>
          <a:p>
            <a:pPr lvl="1" algn="l">
              <a:spcBef>
                <a:spcPct val="20000"/>
              </a:spcBef>
              <a:buClr>
                <a:srgbClr val="66FFFF"/>
              </a:buClr>
              <a:buSzPct val="125000"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</a:t>
            </a:r>
            <a:r>
              <a:rPr lang="en-US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e</a:t>
            </a: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is a random variable called the</a:t>
            </a:r>
            <a:r>
              <a:rPr lang="en-US" sz="2400" u="sng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error term</a:t>
            </a: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  <a:endParaRPr lang="en-US" sz="2400" u="sng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2193926" y="1976438"/>
            <a:ext cx="57562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Clr>
                <a:srgbClr val="66FFFF"/>
              </a:buClr>
              <a:buFont typeface="Wingdings" pitchFamily="2" charset="2"/>
              <a:buChar char="n"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The </a:t>
            </a:r>
            <a:r>
              <a:rPr lang="en-US" sz="2400" u="sng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simple linear regression model</a:t>
            </a: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is:</a:t>
            </a:r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2193925" y="1119189"/>
            <a:ext cx="7795724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Clr>
                <a:srgbClr val="66FFFF"/>
              </a:buClr>
              <a:buFont typeface="Wingdings" pitchFamily="2" charset="2"/>
              <a:buChar char="n"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The equation that describes how </a:t>
            </a:r>
            <a:r>
              <a:rPr lang="en-US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y</a:t>
            </a: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is related to </a:t>
            </a:r>
            <a:r>
              <a:rPr lang="en-US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x</a:t>
            </a: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and</a:t>
            </a:r>
          </a:p>
          <a:p>
            <a:pPr algn="l"/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an error term is called the </a:t>
            </a:r>
            <a:r>
              <a:rPr lang="en-US" sz="2400" u="sng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regression model</a:t>
            </a: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212F-51B1-46F6-AD1A-A2AE64F7390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3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 animBg="1"/>
      <p:bldP spid="6151" grpId="0" autoUpdateAnimBg="0"/>
      <p:bldP spid="6152" grpId="0" autoUpdateAnimBg="0"/>
      <p:bldP spid="6153" grpId="0" autoUpdateAnimBg="0"/>
      <p:bldP spid="6154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3" name="Rectangle 5"/>
          <p:cNvSpPr>
            <a:spLocks noChangeArrowheads="1"/>
          </p:cNvSpPr>
          <p:nvPr/>
        </p:nvSpPr>
        <p:spPr bwMode="auto">
          <a:xfrm>
            <a:off x="4781550" y="1695450"/>
            <a:ext cx="2628900" cy="742950"/>
          </a:xfrm>
          <a:prstGeom prst="rect">
            <a:avLst/>
          </a:prstGeom>
          <a:gradFill flip="none" rotWithShape="1">
            <a:gsLst>
              <a:gs pos="0">
                <a:srgbClr val="69B800">
                  <a:shade val="30000"/>
                  <a:satMod val="115000"/>
                </a:srgbClr>
              </a:gs>
              <a:gs pos="50000">
                <a:srgbClr val="69B800">
                  <a:shade val="67500"/>
                  <a:satMod val="115000"/>
                </a:srgbClr>
              </a:gs>
              <a:gs pos="100000">
                <a:srgbClr val="69B8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176130" name="Rectangle 2"/>
          <p:cNvSpPr>
            <a:spLocks noChangeArrowheads="1"/>
          </p:cNvSpPr>
          <p:nvPr/>
        </p:nvSpPr>
        <p:spPr bwMode="auto">
          <a:xfrm>
            <a:off x="2209800" y="184150"/>
            <a:ext cx="7772400" cy="528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Simple Linear Regression Equation</a:t>
            </a:r>
          </a:p>
        </p:txBody>
      </p:sp>
      <p:sp>
        <p:nvSpPr>
          <p:cNvPr id="176131" name="Rectangle 3"/>
          <p:cNvSpPr>
            <a:spLocks noChangeArrowheads="1"/>
          </p:cNvSpPr>
          <p:nvPr/>
        </p:nvSpPr>
        <p:spPr bwMode="auto">
          <a:xfrm>
            <a:off x="2208213" y="1098550"/>
            <a:ext cx="7772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The </a:t>
            </a:r>
            <a:r>
              <a:rPr lang="en-US" sz="2400" u="sng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simple linear regression equation</a:t>
            </a: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is:</a:t>
            </a:r>
            <a:endParaRPr lang="en-US" sz="2400" i="1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76134" name="Text Box 6"/>
          <p:cNvSpPr txBox="1">
            <a:spLocks noChangeArrowheads="1"/>
          </p:cNvSpPr>
          <p:nvPr/>
        </p:nvSpPr>
        <p:spPr bwMode="auto">
          <a:xfrm>
            <a:off x="2193926" y="3862388"/>
            <a:ext cx="76739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 algn="l">
              <a:spcBef>
                <a:spcPct val="20000"/>
              </a:spcBef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E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y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) is the expected value of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y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for a given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x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value.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76136" name="Text Box 8"/>
          <p:cNvSpPr txBox="1">
            <a:spLocks noChangeArrowheads="1"/>
          </p:cNvSpPr>
          <p:nvPr/>
        </p:nvSpPr>
        <p:spPr bwMode="auto">
          <a:xfrm>
            <a:off x="2193925" y="3421063"/>
            <a:ext cx="58435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 algn="l">
              <a:spcBef>
                <a:spcPct val="20000"/>
              </a:spcBef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b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is the slope of the regression line.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76138" name="Text Box 10"/>
          <p:cNvSpPr txBox="1">
            <a:spLocks noChangeArrowheads="1"/>
          </p:cNvSpPr>
          <p:nvPr/>
        </p:nvSpPr>
        <p:spPr bwMode="auto">
          <a:xfrm>
            <a:off x="2193926" y="2982913"/>
            <a:ext cx="65563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 algn="l">
              <a:spcBef>
                <a:spcPct val="20000"/>
              </a:spcBef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b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is the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y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intercept of the regression line.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76139" name="Text Box 11"/>
          <p:cNvSpPr txBox="1">
            <a:spLocks noChangeArrowheads="1"/>
          </p:cNvSpPr>
          <p:nvPr/>
        </p:nvSpPr>
        <p:spPr bwMode="auto">
          <a:xfrm>
            <a:off x="2193925" y="2547938"/>
            <a:ext cx="77597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 algn="l">
              <a:spcBef>
                <a:spcPct val="20000"/>
              </a:spcBef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Graph of the regression equation is a straight line.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76140" name="Text Box 12"/>
          <p:cNvSpPr txBox="1">
            <a:spLocks noChangeArrowheads="1"/>
          </p:cNvSpPr>
          <p:nvPr/>
        </p:nvSpPr>
        <p:spPr bwMode="auto">
          <a:xfrm>
            <a:off x="5070476" y="1820863"/>
            <a:ext cx="208756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y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) =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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+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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x</a:t>
            </a:r>
          </a:p>
        </p:txBody>
      </p:sp>
      <p:sp>
        <p:nvSpPr>
          <p:cNvPr id="176141" name="AutoShape 13"/>
          <p:cNvSpPr>
            <a:spLocks noChangeArrowheads="1"/>
          </p:cNvSpPr>
          <p:nvPr/>
        </p:nvSpPr>
        <p:spPr bwMode="auto">
          <a:xfrm rot="5400000">
            <a:off x="4429126" y="19939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212F-51B1-46F6-AD1A-A2AE64F7390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1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761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6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6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6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176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176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000"/>
                            </p:stCondLst>
                            <p:childTnLst>
                              <p:par>
                                <p:cTn id="27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9" dur="500"/>
                                        <p:tgtEl>
                                          <p:spTgt spid="176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9500"/>
                            </p:stCondLst>
                            <p:childTnLst>
                              <p:par>
                                <p:cTn id="31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3" dur="500"/>
                                        <p:tgtEl>
                                          <p:spTgt spid="176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3" grpId="0" animBg="1"/>
      <p:bldP spid="176134" grpId="0" autoUpdateAnimBg="0"/>
      <p:bldP spid="176136" grpId="0" autoUpdateAnimBg="0"/>
      <p:bldP spid="176138" grpId="0" autoUpdateAnimBg="0"/>
      <p:bldP spid="176139" grpId="0" autoUpdateAnimBg="0"/>
      <p:bldP spid="176140" grpId="0" autoUpdateAnimBg="0"/>
      <p:bldP spid="17614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9689"/>
            <a:ext cx="7772400" cy="814387"/>
          </a:xfrm>
        </p:spPr>
        <p:txBody>
          <a:bodyPr>
            <a:normAutofit fontScale="90000"/>
          </a:bodyPr>
          <a:lstStyle/>
          <a:p>
            <a:r>
              <a:rPr lang="en-US"/>
              <a:t>Simple Linear Regression Equation</a:t>
            </a:r>
          </a:p>
        </p:txBody>
      </p:sp>
      <p:sp>
        <p:nvSpPr>
          <p:cNvPr id="178179" name="Rectangle 3"/>
          <p:cNvSpPr>
            <a:spLocks noChangeArrowheads="1"/>
          </p:cNvSpPr>
          <p:nvPr/>
        </p:nvSpPr>
        <p:spPr bwMode="auto">
          <a:xfrm>
            <a:off x="2208213" y="1098550"/>
            <a:ext cx="7772400" cy="4610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Positive Linear Relationship</a:t>
            </a:r>
            <a:endParaRPr lang="en-US" sz="2400" i="1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78188" name="Rectangle 12"/>
          <p:cNvSpPr>
            <a:spLocks noChangeArrowheads="1"/>
          </p:cNvSpPr>
          <p:nvPr/>
        </p:nvSpPr>
        <p:spPr bwMode="auto">
          <a:xfrm>
            <a:off x="3219450" y="1638300"/>
            <a:ext cx="5810250" cy="411480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4514850" y="1824038"/>
            <a:ext cx="725488" cy="3605212"/>
            <a:chOff x="2990850" y="1824038"/>
            <a:chExt cx="725488" cy="3605212"/>
          </a:xfrm>
        </p:grpSpPr>
        <p:sp>
          <p:nvSpPr>
            <p:cNvPr id="178180" name="Line 4"/>
            <p:cNvSpPr>
              <a:spLocks noChangeShapeType="1"/>
            </p:cNvSpPr>
            <p:nvPr/>
          </p:nvSpPr>
          <p:spPr bwMode="auto">
            <a:xfrm>
              <a:off x="3333750" y="2343150"/>
              <a:ext cx="0" cy="30861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8181" name="Text Box 5"/>
            <p:cNvSpPr txBox="1">
              <a:spLocks noChangeArrowheads="1"/>
            </p:cNvSpPr>
            <p:nvPr/>
          </p:nvSpPr>
          <p:spPr bwMode="auto">
            <a:xfrm>
              <a:off x="2990850" y="1824038"/>
              <a:ext cx="725488" cy="45720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E</a:t>
              </a: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(</a:t>
              </a:r>
              <a:r>
                <a:rPr 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y</a:t>
              </a: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)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857751" y="5138738"/>
            <a:ext cx="3806825" cy="457200"/>
            <a:chOff x="3333750" y="5138738"/>
            <a:chExt cx="3806825" cy="457200"/>
          </a:xfrm>
        </p:grpSpPr>
        <p:sp>
          <p:nvSpPr>
            <p:cNvPr id="178182" name="Line 6"/>
            <p:cNvSpPr>
              <a:spLocks noChangeShapeType="1"/>
            </p:cNvSpPr>
            <p:nvPr/>
          </p:nvSpPr>
          <p:spPr bwMode="auto">
            <a:xfrm rot="5400000">
              <a:off x="5010150" y="3733800"/>
              <a:ext cx="0" cy="33528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8183" name="Text Box 7"/>
            <p:cNvSpPr txBox="1">
              <a:spLocks noChangeArrowheads="1"/>
            </p:cNvSpPr>
            <p:nvPr/>
          </p:nvSpPr>
          <p:spPr bwMode="auto">
            <a:xfrm>
              <a:off x="6804025" y="5138738"/>
              <a:ext cx="336550" cy="45720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i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x</a:t>
              </a:r>
              <a:endPara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</p:grpSp>
      <p:sp>
        <p:nvSpPr>
          <p:cNvPr id="178184" name="Line 8"/>
          <p:cNvSpPr>
            <a:spLocks noChangeShapeType="1"/>
          </p:cNvSpPr>
          <p:nvPr/>
        </p:nvSpPr>
        <p:spPr bwMode="auto">
          <a:xfrm flipV="1">
            <a:off x="4857750" y="2800350"/>
            <a:ext cx="3295650" cy="1333500"/>
          </a:xfrm>
          <a:prstGeom prst="line">
            <a:avLst/>
          </a:prstGeom>
          <a:noFill/>
          <a:ln w="38100">
            <a:solidFill>
              <a:srgbClr val="D20078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78185" name="Text Box 9"/>
          <p:cNvSpPr txBox="1">
            <a:spLocks noChangeArrowheads="1"/>
          </p:cNvSpPr>
          <p:nvPr/>
        </p:nvSpPr>
        <p:spPr bwMode="auto">
          <a:xfrm>
            <a:off x="6732588" y="3630614"/>
            <a:ext cx="1564852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Slope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b</a:t>
            </a:r>
            <a:r>
              <a:rPr lang="en-US" sz="24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is positive</a:t>
            </a:r>
          </a:p>
        </p:txBody>
      </p:sp>
      <p:sp>
        <p:nvSpPr>
          <p:cNvPr id="178186" name="Text Box 10"/>
          <p:cNvSpPr txBox="1">
            <a:spLocks noChangeArrowheads="1"/>
          </p:cNvSpPr>
          <p:nvPr/>
        </p:nvSpPr>
        <p:spPr bwMode="auto">
          <a:xfrm>
            <a:off x="5067300" y="2667000"/>
            <a:ext cx="23431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Regression line</a:t>
            </a:r>
          </a:p>
        </p:txBody>
      </p:sp>
      <p:sp>
        <p:nvSpPr>
          <p:cNvPr id="178187" name="Text Box 11"/>
          <p:cNvSpPr txBox="1">
            <a:spLocks noChangeArrowheads="1"/>
          </p:cNvSpPr>
          <p:nvPr/>
        </p:nvSpPr>
        <p:spPr bwMode="auto">
          <a:xfrm>
            <a:off x="3379788" y="3500439"/>
            <a:ext cx="1455848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Intercept</a:t>
            </a:r>
          </a:p>
          <a:p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             b</a:t>
            </a:r>
            <a:r>
              <a:rPr lang="en-US" sz="24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78189" name="AutoShape 13"/>
          <p:cNvSpPr>
            <a:spLocks noChangeArrowheads="1"/>
          </p:cNvSpPr>
          <p:nvPr/>
        </p:nvSpPr>
        <p:spPr bwMode="auto">
          <a:xfrm rot="5400000">
            <a:off x="2943226" y="36322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212F-51B1-46F6-AD1A-A2AE64F7390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8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781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8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8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78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7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8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8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8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8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12" presetClass="entr" presetSubtype="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5" dur="500"/>
                                        <p:tgtEl>
                                          <p:spTgt spid="178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75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78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88" grpId="0" animBg="1"/>
      <p:bldP spid="178184" grpId="0" animBg="1"/>
      <p:bldP spid="178185" grpId="0" autoUpdateAnimBg="0"/>
      <p:bldP spid="178186" grpId="0" autoUpdateAnimBg="0"/>
      <p:bldP spid="178187" grpId="0" autoUpdateAnimBg="0"/>
      <p:bldP spid="17818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5" name="Rectangle 3"/>
          <p:cNvSpPr>
            <a:spLocks noChangeArrowheads="1"/>
          </p:cNvSpPr>
          <p:nvPr/>
        </p:nvSpPr>
        <p:spPr bwMode="auto">
          <a:xfrm>
            <a:off x="2209800" y="39689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Simple Linear Regression Equation</a:t>
            </a:r>
          </a:p>
        </p:txBody>
      </p:sp>
      <p:sp>
        <p:nvSpPr>
          <p:cNvPr id="182276" name="Rectangle 4"/>
          <p:cNvSpPr>
            <a:spLocks noChangeArrowheads="1"/>
          </p:cNvSpPr>
          <p:nvPr/>
        </p:nvSpPr>
        <p:spPr bwMode="auto">
          <a:xfrm>
            <a:off x="2208213" y="1098550"/>
            <a:ext cx="4991100" cy="622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Negative Linear Relationship</a:t>
            </a:r>
            <a:endParaRPr lang="en-US" sz="2400" i="1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82274" name="Rectangle 2"/>
          <p:cNvSpPr>
            <a:spLocks noChangeArrowheads="1"/>
          </p:cNvSpPr>
          <p:nvPr/>
        </p:nvSpPr>
        <p:spPr bwMode="auto">
          <a:xfrm>
            <a:off x="3219450" y="1638300"/>
            <a:ext cx="5810250" cy="411480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514851" y="1824038"/>
            <a:ext cx="4149725" cy="3771900"/>
            <a:chOff x="2990850" y="1824038"/>
            <a:chExt cx="4149725" cy="3771900"/>
          </a:xfrm>
        </p:grpSpPr>
        <p:sp>
          <p:nvSpPr>
            <p:cNvPr id="182277" name="Line 5"/>
            <p:cNvSpPr>
              <a:spLocks noChangeShapeType="1"/>
            </p:cNvSpPr>
            <p:nvPr/>
          </p:nvSpPr>
          <p:spPr bwMode="auto">
            <a:xfrm>
              <a:off x="3333750" y="2343150"/>
              <a:ext cx="0" cy="30861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82278" name="Text Box 6"/>
            <p:cNvSpPr txBox="1">
              <a:spLocks noChangeArrowheads="1"/>
            </p:cNvSpPr>
            <p:nvPr/>
          </p:nvSpPr>
          <p:spPr bwMode="auto">
            <a:xfrm>
              <a:off x="2990850" y="1824038"/>
              <a:ext cx="725488" cy="45720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i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E</a:t>
              </a:r>
              <a:r>
                <a: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(</a:t>
              </a:r>
              <a:r>
                <a:rPr lang="en-US" sz="2400" i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y</a:t>
              </a:r>
              <a:r>
                <a: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)</a:t>
              </a:r>
            </a:p>
          </p:txBody>
        </p:sp>
        <p:sp>
          <p:nvSpPr>
            <p:cNvPr id="182279" name="Line 7"/>
            <p:cNvSpPr>
              <a:spLocks noChangeShapeType="1"/>
            </p:cNvSpPr>
            <p:nvPr/>
          </p:nvSpPr>
          <p:spPr bwMode="auto">
            <a:xfrm rot="5400000">
              <a:off x="5010150" y="3733800"/>
              <a:ext cx="0" cy="33528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82280" name="Text Box 8"/>
            <p:cNvSpPr txBox="1">
              <a:spLocks noChangeArrowheads="1"/>
            </p:cNvSpPr>
            <p:nvPr/>
          </p:nvSpPr>
          <p:spPr bwMode="auto">
            <a:xfrm>
              <a:off x="6804025" y="5138738"/>
              <a:ext cx="336550" cy="45720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x</a:t>
              </a:r>
              <a:endPara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</p:grpSp>
      <p:sp>
        <p:nvSpPr>
          <p:cNvPr id="182281" name="Line 9"/>
          <p:cNvSpPr>
            <a:spLocks noChangeShapeType="1"/>
          </p:cNvSpPr>
          <p:nvPr/>
        </p:nvSpPr>
        <p:spPr bwMode="auto">
          <a:xfrm>
            <a:off x="4857750" y="3219450"/>
            <a:ext cx="3276600" cy="876300"/>
          </a:xfrm>
          <a:prstGeom prst="line">
            <a:avLst/>
          </a:prstGeom>
          <a:noFill/>
          <a:ln w="38100">
            <a:solidFill>
              <a:srgbClr val="D20078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82282" name="Text Box 10"/>
          <p:cNvSpPr txBox="1">
            <a:spLocks noChangeArrowheads="1"/>
          </p:cNvSpPr>
          <p:nvPr/>
        </p:nvSpPr>
        <p:spPr bwMode="auto">
          <a:xfrm>
            <a:off x="5338763" y="3954464"/>
            <a:ext cx="1645002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Slope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b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is negative</a:t>
            </a:r>
          </a:p>
        </p:txBody>
      </p:sp>
      <p:sp>
        <p:nvSpPr>
          <p:cNvPr id="182283" name="Text Box 11"/>
          <p:cNvSpPr txBox="1">
            <a:spLocks noChangeArrowheads="1"/>
          </p:cNvSpPr>
          <p:nvPr/>
        </p:nvSpPr>
        <p:spPr bwMode="auto">
          <a:xfrm>
            <a:off x="5372100" y="2933700"/>
            <a:ext cx="23431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Regression line</a:t>
            </a:r>
          </a:p>
        </p:txBody>
      </p:sp>
      <p:sp>
        <p:nvSpPr>
          <p:cNvPr id="182284" name="Text Box 12"/>
          <p:cNvSpPr txBox="1">
            <a:spLocks noChangeArrowheads="1"/>
          </p:cNvSpPr>
          <p:nvPr/>
        </p:nvSpPr>
        <p:spPr bwMode="auto">
          <a:xfrm>
            <a:off x="3379788" y="2586039"/>
            <a:ext cx="1455848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Intercept</a:t>
            </a:r>
          </a:p>
          <a:p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             b</a:t>
            </a:r>
            <a:r>
              <a:rPr lang="en-US" sz="24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82286" name="AutoShape 14"/>
          <p:cNvSpPr>
            <a:spLocks noChangeArrowheads="1"/>
          </p:cNvSpPr>
          <p:nvPr/>
        </p:nvSpPr>
        <p:spPr bwMode="auto">
          <a:xfrm rot="5400000">
            <a:off x="2943226" y="36322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212F-51B1-46F6-AD1A-A2AE64F7390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7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822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2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2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7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" dur="500"/>
                                        <p:tgtEl>
                                          <p:spTgt spid="182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82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4" grpId="0" animBg="1"/>
      <p:bldP spid="182281" grpId="0" animBg="1"/>
      <p:bldP spid="182282" grpId="0" autoUpdateAnimBg="0"/>
      <p:bldP spid="182283" grpId="0" autoUpdateAnimBg="0"/>
      <p:bldP spid="182284" grpId="0" autoUpdateAnimBg="0"/>
      <p:bldP spid="18228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9" name="Rectangle 3"/>
          <p:cNvSpPr>
            <a:spLocks noChangeArrowheads="1"/>
          </p:cNvSpPr>
          <p:nvPr/>
        </p:nvSpPr>
        <p:spPr bwMode="auto">
          <a:xfrm>
            <a:off x="2209800" y="39689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Simple Linear Regression Equation</a:t>
            </a:r>
          </a:p>
        </p:txBody>
      </p:sp>
      <p:sp>
        <p:nvSpPr>
          <p:cNvPr id="183300" name="Rectangle 4"/>
          <p:cNvSpPr>
            <a:spLocks noChangeArrowheads="1"/>
          </p:cNvSpPr>
          <p:nvPr/>
        </p:nvSpPr>
        <p:spPr bwMode="auto">
          <a:xfrm>
            <a:off x="2208213" y="1098550"/>
            <a:ext cx="7772400" cy="4610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No Relationship</a:t>
            </a:r>
            <a:endParaRPr lang="en-US" sz="2400" i="1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83298" name="Rectangle 2"/>
          <p:cNvSpPr>
            <a:spLocks noChangeArrowheads="1"/>
          </p:cNvSpPr>
          <p:nvPr/>
        </p:nvSpPr>
        <p:spPr bwMode="auto">
          <a:xfrm>
            <a:off x="3219450" y="1638300"/>
            <a:ext cx="5810250" cy="411480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4514851" y="1824038"/>
            <a:ext cx="4149725" cy="3771900"/>
            <a:chOff x="2990850" y="1824038"/>
            <a:chExt cx="4149725" cy="3771900"/>
          </a:xfrm>
        </p:grpSpPr>
        <p:sp>
          <p:nvSpPr>
            <p:cNvPr id="183301" name="Line 5"/>
            <p:cNvSpPr>
              <a:spLocks noChangeShapeType="1"/>
            </p:cNvSpPr>
            <p:nvPr/>
          </p:nvSpPr>
          <p:spPr bwMode="auto">
            <a:xfrm>
              <a:off x="3333750" y="2343150"/>
              <a:ext cx="0" cy="30861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3302" name="Text Box 6"/>
            <p:cNvSpPr txBox="1">
              <a:spLocks noChangeArrowheads="1"/>
            </p:cNvSpPr>
            <p:nvPr/>
          </p:nvSpPr>
          <p:spPr bwMode="auto">
            <a:xfrm>
              <a:off x="2990850" y="1824038"/>
              <a:ext cx="725488" cy="45720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i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E</a:t>
              </a:r>
              <a:r>
                <a: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(</a:t>
              </a:r>
              <a:r>
                <a:rPr lang="en-US" sz="2400" i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y</a:t>
              </a:r>
              <a:r>
                <a: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)</a:t>
              </a:r>
            </a:p>
          </p:txBody>
        </p:sp>
        <p:sp>
          <p:nvSpPr>
            <p:cNvPr id="183303" name="Line 7"/>
            <p:cNvSpPr>
              <a:spLocks noChangeShapeType="1"/>
            </p:cNvSpPr>
            <p:nvPr/>
          </p:nvSpPr>
          <p:spPr bwMode="auto">
            <a:xfrm rot="5400000">
              <a:off x="5010150" y="3733800"/>
              <a:ext cx="0" cy="33528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3304" name="Text Box 8"/>
            <p:cNvSpPr txBox="1">
              <a:spLocks noChangeArrowheads="1"/>
            </p:cNvSpPr>
            <p:nvPr/>
          </p:nvSpPr>
          <p:spPr bwMode="auto">
            <a:xfrm>
              <a:off x="6804025" y="5138738"/>
              <a:ext cx="336550" cy="45720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x</a:t>
              </a:r>
              <a:endPara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</p:grpSp>
      <p:sp>
        <p:nvSpPr>
          <p:cNvPr id="183305" name="Line 9"/>
          <p:cNvSpPr>
            <a:spLocks noChangeShapeType="1"/>
          </p:cNvSpPr>
          <p:nvPr/>
        </p:nvSpPr>
        <p:spPr bwMode="auto">
          <a:xfrm flipV="1">
            <a:off x="4876800" y="3543300"/>
            <a:ext cx="3276600" cy="0"/>
          </a:xfrm>
          <a:prstGeom prst="line">
            <a:avLst/>
          </a:prstGeom>
          <a:noFill/>
          <a:ln w="38100">
            <a:solidFill>
              <a:srgbClr val="D20078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83306" name="Text Box 10"/>
          <p:cNvSpPr txBox="1">
            <a:spLocks noChangeArrowheads="1"/>
          </p:cNvSpPr>
          <p:nvPr/>
        </p:nvSpPr>
        <p:spPr bwMode="auto">
          <a:xfrm>
            <a:off x="5937250" y="3725864"/>
            <a:ext cx="1284326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Slope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b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is 0</a:t>
            </a:r>
          </a:p>
        </p:txBody>
      </p:sp>
      <p:sp>
        <p:nvSpPr>
          <p:cNvPr id="183307" name="Text Box 11"/>
          <p:cNvSpPr txBox="1">
            <a:spLocks noChangeArrowheads="1"/>
          </p:cNvSpPr>
          <p:nvPr/>
        </p:nvSpPr>
        <p:spPr bwMode="auto">
          <a:xfrm>
            <a:off x="5384800" y="3035300"/>
            <a:ext cx="23431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Regression line</a:t>
            </a:r>
          </a:p>
        </p:txBody>
      </p:sp>
      <p:sp>
        <p:nvSpPr>
          <p:cNvPr id="183308" name="Text Box 12"/>
          <p:cNvSpPr txBox="1">
            <a:spLocks noChangeArrowheads="1"/>
          </p:cNvSpPr>
          <p:nvPr/>
        </p:nvSpPr>
        <p:spPr bwMode="auto">
          <a:xfrm>
            <a:off x="3379788" y="2928939"/>
            <a:ext cx="1455848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Intercept</a:t>
            </a:r>
          </a:p>
          <a:p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             b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83310" name="AutoShape 14"/>
          <p:cNvSpPr>
            <a:spLocks noChangeArrowheads="1"/>
          </p:cNvSpPr>
          <p:nvPr/>
        </p:nvSpPr>
        <p:spPr bwMode="auto">
          <a:xfrm rot="5400000">
            <a:off x="2943226" y="36322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212F-51B1-46F6-AD1A-A2AE64F7390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4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833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3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3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3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7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3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3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3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3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" dur="500"/>
                                        <p:tgtEl>
                                          <p:spTgt spid="183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83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8" grpId="0" animBg="1"/>
      <p:bldP spid="183305" grpId="0" animBg="1"/>
      <p:bldP spid="183306" grpId="0" autoUpdateAnimBg="0"/>
      <p:bldP spid="183307" grpId="0" autoUpdateAnimBg="0"/>
      <p:bldP spid="183308" grpId="0" autoUpdateAnimBg="0"/>
      <p:bldP spid="1833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2152650" y="365126"/>
            <a:ext cx="7886700" cy="701675"/>
          </a:xfrm>
        </p:spPr>
        <p:txBody>
          <a:bodyPr>
            <a:normAutofit/>
          </a:bodyPr>
          <a:lstStyle/>
          <a:p>
            <a:r>
              <a:rPr lang="en-US" altLang="en-US" b="1" smtClean="0"/>
              <a:t>Machine Learning Algorithms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734096" y="1223493"/>
            <a:ext cx="10599312" cy="5035638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en-US" sz="2400" dirty="0"/>
              <a:t>Machine learning algorithms are largely used to predict, classify, or cluster.</a:t>
            </a:r>
          </a:p>
          <a:p>
            <a:pPr marL="0" indent="0" algn="just">
              <a:buNone/>
            </a:pPr>
            <a:endParaRPr lang="en-US" altLang="en-US" sz="2400" dirty="0"/>
          </a:p>
          <a:p>
            <a:pPr marL="0" indent="0" algn="just">
              <a:buNone/>
            </a:pPr>
            <a:r>
              <a:rPr lang="en-US" altLang="en-US" sz="2400" b="1" dirty="0">
                <a:solidFill>
                  <a:srgbClr val="0070C0"/>
                </a:solidFill>
              </a:rPr>
              <a:t>Statistical </a:t>
            </a:r>
            <a:r>
              <a:rPr lang="en-US" altLang="en-US" sz="2400" b="1" i="1" dirty="0">
                <a:solidFill>
                  <a:srgbClr val="0070C0"/>
                </a:solidFill>
              </a:rPr>
              <a:t>modeling </a:t>
            </a:r>
            <a:r>
              <a:rPr lang="en-US" altLang="en-US" sz="2400" dirty="0"/>
              <a:t>came out of statistics departments, and </a:t>
            </a:r>
            <a:r>
              <a:rPr lang="en-US" altLang="en-US" sz="2400" dirty="0">
                <a:solidFill>
                  <a:srgbClr val="0070C0"/>
                </a:solidFill>
              </a:rPr>
              <a:t>M</a:t>
            </a:r>
            <a:r>
              <a:rPr lang="en-US" altLang="en-US" sz="2400" b="1" dirty="0">
                <a:solidFill>
                  <a:srgbClr val="0070C0"/>
                </a:solidFill>
              </a:rPr>
              <a:t>achine learning </a:t>
            </a:r>
            <a:r>
              <a:rPr lang="en-US" altLang="en-US" sz="2400" b="1" i="1" dirty="0"/>
              <a:t>algorithms </a:t>
            </a:r>
            <a:r>
              <a:rPr lang="en-US" altLang="en-US" sz="2400" dirty="0"/>
              <a:t>came out of computer science departments. </a:t>
            </a:r>
          </a:p>
          <a:p>
            <a:pPr marL="0" indent="0" algn="just">
              <a:buNone/>
            </a:pPr>
            <a:endParaRPr lang="en-US" altLang="en-US" sz="2400" dirty="0"/>
          </a:p>
          <a:p>
            <a:pPr marL="0" indent="0" algn="just">
              <a:buNone/>
            </a:pPr>
            <a:r>
              <a:rPr lang="en-US" altLang="en-US" sz="2400" dirty="0"/>
              <a:t>Certain methods and techniques are considered to be part of both, and you’ll see that we often use the words somewhat interchangeably.</a:t>
            </a:r>
          </a:p>
          <a:p>
            <a:pPr marL="0" indent="0" algn="just">
              <a:buNone/>
            </a:pPr>
            <a:endParaRPr lang="en-US" altLang="en-US" dirty="0" smtClean="0"/>
          </a:p>
          <a:p>
            <a:pPr marL="0" indent="0" algn="just">
              <a:buNone/>
            </a:pPr>
            <a:endParaRPr lang="en-US" altLang="en-US" dirty="0" smtClean="0"/>
          </a:p>
          <a:p>
            <a:pPr marL="0" indent="0">
              <a:buNone/>
            </a:pPr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212F-51B1-46F6-AD1A-A2AE64F739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03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8" name="Rectangle 6"/>
          <p:cNvSpPr>
            <a:spLocks noChangeArrowheads="1"/>
          </p:cNvSpPr>
          <p:nvPr/>
        </p:nvSpPr>
        <p:spPr bwMode="auto">
          <a:xfrm>
            <a:off x="4991100" y="1847850"/>
            <a:ext cx="2152650" cy="762000"/>
          </a:xfrm>
          <a:prstGeom prst="rect">
            <a:avLst/>
          </a:prstGeom>
          <a:gradFill flip="none" rotWithShape="1">
            <a:gsLst>
              <a:gs pos="0">
                <a:srgbClr val="69B800">
                  <a:shade val="30000"/>
                  <a:satMod val="115000"/>
                </a:srgbClr>
              </a:gs>
              <a:gs pos="50000">
                <a:srgbClr val="69B800">
                  <a:shade val="67500"/>
                  <a:satMod val="115000"/>
                </a:srgbClr>
              </a:gs>
              <a:gs pos="100000">
                <a:srgbClr val="69B8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177154" name="Rectangle 2"/>
          <p:cNvSpPr>
            <a:spLocks noChangeArrowheads="1"/>
          </p:cNvSpPr>
          <p:nvPr/>
        </p:nvSpPr>
        <p:spPr bwMode="auto">
          <a:xfrm>
            <a:off x="2209800" y="184150"/>
            <a:ext cx="7772400" cy="528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Estimated Simple Linear Regression Equation</a:t>
            </a:r>
          </a:p>
        </p:txBody>
      </p:sp>
      <p:sp>
        <p:nvSpPr>
          <p:cNvPr id="177155" name="Rectangle 3"/>
          <p:cNvSpPr>
            <a:spLocks noChangeArrowheads="1"/>
          </p:cNvSpPr>
          <p:nvPr/>
        </p:nvSpPr>
        <p:spPr bwMode="auto">
          <a:xfrm>
            <a:off x="2208213" y="1098550"/>
            <a:ext cx="7772400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The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estimated simple linear regression equation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endParaRPr lang="en-US" sz="2400" i="1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graphicFrame>
        <p:nvGraphicFramePr>
          <p:cNvPr id="177157" name="Object 5"/>
          <p:cNvGraphicFramePr>
            <a:graphicFrameLocks noChangeAspect="1"/>
          </p:cNvGraphicFramePr>
          <p:nvPr/>
        </p:nvGraphicFramePr>
        <p:xfrm>
          <a:off x="5259389" y="1974850"/>
          <a:ext cx="1684337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" name="Equation" r:id="rId4" imgW="647640" imgH="190440" progId="Equation.DSMT4">
                  <p:embed/>
                </p:oleObj>
              </mc:Choice>
              <mc:Fallback>
                <p:oleObj name="Equation" r:id="rId4" imgW="64764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9389" y="1974850"/>
                        <a:ext cx="1684337" cy="495300"/>
                      </a:xfrm>
                      <a:prstGeom prst="rect">
                        <a:avLst/>
                      </a:prstGeom>
                      <a:noFill/>
                      <a:effectLst>
                        <a:outerShdw dist="1796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7166" name="Group 14"/>
          <p:cNvGrpSpPr>
            <a:grpSpLocks/>
          </p:cNvGrpSpPr>
          <p:nvPr/>
        </p:nvGrpSpPr>
        <p:grpSpPr bwMode="auto">
          <a:xfrm>
            <a:off x="2193925" y="4167188"/>
            <a:ext cx="7480300" cy="512762"/>
            <a:chOff x="422" y="2625"/>
            <a:chExt cx="4712" cy="323"/>
          </a:xfrm>
        </p:grpSpPr>
        <p:sp>
          <p:nvSpPr>
            <p:cNvPr id="177165" name="Text Box 13"/>
            <p:cNvSpPr txBox="1">
              <a:spLocks noChangeArrowheads="1"/>
            </p:cNvSpPr>
            <p:nvPr/>
          </p:nvSpPr>
          <p:spPr bwMode="auto">
            <a:xfrm>
              <a:off x="422" y="2625"/>
              <a:ext cx="4712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lvl="1" algn="l">
                <a:spcBef>
                  <a:spcPct val="20000"/>
                </a:spcBef>
                <a:buClr>
                  <a:srgbClr val="66FFFF"/>
                </a:buClr>
                <a:buSzPct val="125000"/>
                <a:buFontTx/>
                <a:buChar char="•"/>
              </a:pPr>
              <a:r>
                <a:rPr 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   </a:t>
              </a: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is the estimated value of </a:t>
              </a:r>
              <a:r>
                <a:rPr 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y</a:t>
              </a: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for a given </a:t>
              </a:r>
              <a:r>
                <a:rPr 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x</a:t>
              </a: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value.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  <p:graphicFrame>
          <p:nvGraphicFramePr>
            <p:cNvPr id="177160" name="Object 8"/>
            <p:cNvGraphicFramePr>
              <a:graphicFrameLocks noChangeAspect="1"/>
            </p:cNvGraphicFramePr>
            <p:nvPr/>
          </p:nvGraphicFramePr>
          <p:xfrm>
            <a:off x="977" y="2636"/>
            <a:ext cx="188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3" name="Equation" r:id="rId6" imgW="114120" imgH="190440" progId="Equation.DSMT4">
                    <p:embed/>
                  </p:oleObj>
                </mc:Choice>
                <mc:Fallback>
                  <p:oleObj name="Equation" r:id="rId6" imgW="114120" imgH="190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7" y="2636"/>
                          <a:ext cx="188" cy="312"/>
                        </a:xfrm>
                        <a:prstGeom prst="rect">
                          <a:avLst/>
                        </a:prstGeom>
                        <a:noFill/>
                        <a:effectLst>
                          <a:outerShdw dist="1796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7162" name="Text Box 10"/>
          <p:cNvSpPr txBox="1">
            <a:spLocks noChangeArrowheads="1"/>
          </p:cNvSpPr>
          <p:nvPr/>
        </p:nvSpPr>
        <p:spPr bwMode="auto">
          <a:xfrm>
            <a:off x="2193926" y="3729038"/>
            <a:ext cx="434816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 algn="l">
              <a:spcBef>
                <a:spcPct val="20000"/>
              </a:spcBef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b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is the slope of the line.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77163" name="Text Box 11"/>
          <p:cNvSpPr txBox="1">
            <a:spLocks noChangeArrowheads="1"/>
          </p:cNvSpPr>
          <p:nvPr/>
        </p:nvSpPr>
        <p:spPr bwMode="auto">
          <a:xfrm>
            <a:off x="2193925" y="3290888"/>
            <a:ext cx="50609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 algn="l">
              <a:spcBef>
                <a:spcPct val="20000"/>
              </a:spcBef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b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is the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y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intercept of the line.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77164" name="Text Box 12"/>
          <p:cNvSpPr txBox="1">
            <a:spLocks noChangeArrowheads="1"/>
          </p:cNvSpPr>
          <p:nvPr/>
        </p:nvSpPr>
        <p:spPr bwMode="auto">
          <a:xfrm>
            <a:off x="2193926" y="2852738"/>
            <a:ext cx="759936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 algn="l">
              <a:spcBef>
                <a:spcPct val="20000"/>
              </a:spcBef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The graph is called the estimated regression line.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77167" name="AutoShape 15"/>
          <p:cNvSpPr>
            <a:spLocks noChangeArrowheads="1"/>
          </p:cNvSpPr>
          <p:nvPr/>
        </p:nvSpPr>
        <p:spPr bwMode="auto">
          <a:xfrm rot="5400000">
            <a:off x="4695826" y="212725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212F-51B1-46F6-AD1A-A2AE64F7390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5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771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7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77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7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0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77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9500"/>
                            </p:stCondLst>
                            <p:childTnLst>
                              <p:par>
                                <p:cTn id="31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77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8" grpId="0" animBg="1"/>
      <p:bldP spid="177162" grpId="0" autoUpdateAnimBg="0"/>
      <p:bldP spid="177163" grpId="0" autoUpdateAnimBg="0"/>
      <p:bldP spid="177164" grpId="0" autoUpdateAnimBg="0"/>
      <p:bldP spid="17716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9689"/>
            <a:ext cx="7772400" cy="814387"/>
          </a:xfrm>
        </p:spPr>
        <p:txBody>
          <a:bodyPr/>
          <a:lstStyle/>
          <a:p>
            <a:r>
              <a:rPr lang="en-US"/>
              <a:t>Estimation Process</a:t>
            </a:r>
          </a:p>
        </p:txBody>
      </p:sp>
      <p:sp>
        <p:nvSpPr>
          <p:cNvPr id="174083" name="Oval 3"/>
          <p:cNvSpPr>
            <a:spLocks noChangeArrowheads="1"/>
          </p:cNvSpPr>
          <p:nvPr/>
        </p:nvSpPr>
        <p:spPr bwMode="auto">
          <a:xfrm>
            <a:off x="2286000" y="990600"/>
            <a:ext cx="3543300" cy="2324100"/>
          </a:xfrm>
          <a:prstGeom prst="ellipse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>
              <a:lnSpc>
                <a:spcPct val="90000"/>
              </a:lnSpc>
            </a:pPr>
            <a:endParaRPr lang="en-US" sz="6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Regression Model</a:t>
            </a:r>
          </a:p>
          <a:p>
            <a:pPr>
              <a:lnSpc>
                <a:spcPct val="90000"/>
              </a:lnSpc>
            </a:pP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y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</a:t>
            </a: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b</a:t>
            </a:r>
            <a:r>
              <a:rPr lang="en-US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+ </a:t>
            </a: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b</a:t>
            </a:r>
            <a:r>
              <a:rPr lang="en-US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</a:t>
            </a: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x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+</a:t>
            </a: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e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Regression Equation</a:t>
            </a:r>
          </a:p>
          <a:p>
            <a:pPr>
              <a:lnSpc>
                <a:spcPct val="90000"/>
              </a:lnSpc>
            </a:pP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</a:t>
            </a: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y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) = </a:t>
            </a: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b</a:t>
            </a:r>
            <a:r>
              <a:rPr lang="en-US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+ </a:t>
            </a: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b</a:t>
            </a:r>
            <a:r>
              <a:rPr lang="en-US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</a:t>
            </a: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x</a:t>
            </a:r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Unknown Parameters</a:t>
            </a:r>
          </a:p>
          <a:p>
            <a:pPr>
              <a:lnSpc>
                <a:spcPct val="90000"/>
              </a:lnSpc>
            </a:pP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b</a:t>
            </a:r>
            <a:r>
              <a:rPr lang="en-US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, </a:t>
            </a: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b</a:t>
            </a:r>
            <a:r>
              <a:rPr lang="en-US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</a:t>
            </a:r>
            <a:endParaRPr lang="en-US" i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grpSp>
        <p:nvGrpSpPr>
          <p:cNvPr id="174100" name="Group 20"/>
          <p:cNvGrpSpPr>
            <a:grpSpLocks/>
          </p:cNvGrpSpPr>
          <p:nvPr/>
        </p:nvGrpSpPr>
        <p:grpSpPr bwMode="auto">
          <a:xfrm>
            <a:off x="6381750" y="952500"/>
            <a:ext cx="3486150" cy="2400300"/>
            <a:chOff x="3060" y="600"/>
            <a:chExt cx="2196" cy="1512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74084" name="Oval 4"/>
            <p:cNvSpPr>
              <a:spLocks noChangeArrowheads="1"/>
            </p:cNvSpPr>
            <p:nvPr/>
          </p:nvSpPr>
          <p:spPr bwMode="auto">
            <a:xfrm>
              <a:off x="3060" y="600"/>
              <a:ext cx="2196" cy="1512"/>
            </a:xfrm>
            <a:prstGeom prst="ellipse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12700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pPr>
                <a:lnSpc>
                  <a:spcPct val="90000"/>
                </a:lnSpc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Sample Data:</a:t>
              </a:r>
            </a:p>
            <a:p>
              <a:pPr>
                <a:lnSpc>
                  <a:spcPct val="90000"/>
                </a:lnSpc>
              </a:pPr>
              <a:r>
                <a:rPr lang="en-US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x        y</a:t>
              </a:r>
            </a:p>
            <a:p>
              <a:pPr>
                <a:lnSpc>
                  <a:spcPct val="90000"/>
                </a:lnSpc>
              </a:pPr>
              <a:endParaRPr lang="en-US" sz="6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  <a:p>
              <a:pPr>
                <a:lnSpc>
                  <a:spcPct val="90000"/>
                </a:lnSpc>
              </a:pPr>
              <a:r>
                <a:rPr lang="en-US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x</a:t>
              </a:r>
              <a:r>
                <a:rPr lang="en-US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1</a:t>
              </a: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</a:t>
              </a:r>
              <a:r>
                <a:rPr lang="en-US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  y</a:t>
              </a:r>
              <a:r>
                <a:rPr lang="en-US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b="1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.       .</a:t>
              </a:r>
            </a:p>
            <a:p>
              <a:pPr>
                <a:lnSpc>
                  <a:spcPct val="90000"/>
                </a:lnSpc>
              </a:pPr>
              <a:r>
                <a:rPr lang="en-US" b="1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.       .</a:t>
              </a: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</a:t>
              </a:r>
              <a:endParaRPr lang="en-US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endParaRPr>
            </a:p>
            <a:p>
              <a:pPr>
                <a:lnSpc>
                  <a:spcPct val="90000"/>
                </a:lnSpc>
              </a:pPr>
              <a:r>
                <a:rPr lang="en-US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x</a:t>
              </a:r>
              <a:r>
                <a:rPr lang="en-US" i="1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n</a:t>
              </a: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  </a:t>
              </a:r>
              <a:r>
                <a:rPr lang="en-US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y</a:t>
              </a:r>
              <a:r>
                <a:rPr lang="en-US" i="1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n</a:t>
              </a:r>
              <a:endParaRPr lang="en-US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174085" name="Line 5"/>
            <p:cNvSpPr>
              <a:spLocks noChangeShapeType="1"/>
            </p:cNvSpPr>
            <p:nvPr/>
          </p:nvSpPr>
          <p:spPr bwMode="auto">
            <a:xfrm>
              <a:off x="3828" y="1188"/>
              <a:ext cx="684" cy="0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087" name="Oval 7"/>
          <p:cNvSpPr>
            <a:spLocks noChangeArrowheads="1"/>
          </p:cNvSpPr>
          <p:nvPr/>
        </p:nvSpPr>
        <p:spPr bwMode="auto">
          <a:xfrm>
            <a:off x="2286000" y="3829050"/>
            <a:ext cx="3543300" cy="2324100"/>
          </a:xfrm>
          <a:prstGeom prst="ellipse">
            <a:avLst/>
          </a:prstGeom>
          <a:gradFill flip="none" rotWithShape="1">
            <a:gsLst>
              <a:gs pos="0">
                <a:srgbClr val="69B800">
                  <a:shade val="30000"/>
                  <a:satMod val="115000"/>
                </a:srgbClr>
              </a:gs>
              <a:gs pos="50000">
                <a:srgbClr val="69B800">
                  <a:shade val="67500"/>
                  <a:satMod val="115000"/>
                </a:srgbClr>
              </a:gs>
              <a:gs pos="100000">
                <a:srgbClr val="69B8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b</a:t>
            </a:r>
            <a:r>
              <a: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and </a:t>
            </a:r>
            <a:r>
              <a:rPr lang="en-US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b</a:t>
            </a:r>
            <a:r>
              <a: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provide estimates of</a:t>
            </a:r>
          </a:p>
          <a:p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b</a:t>
            </a:r>
            <a:r>
              <a:rPr lang="en-US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and </a:t>
            </a: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b</a:t>
            </a:r>
            <a:r>
              <a:rPr lang="en-US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</a:t>
            </a:r>
          </a:p>
        </p:txBody>
      </p:sp>
      <p:cxnSp>
        <p:nvCxnSpPr>
          <p:cNvPr id="174090" name="AutoShape 10"/>
          <p:cNvCxnSpPr>
            <a:cxnSpLocks noChangeShapeType="1"/>
            <a:stCxn id="174083" idx="6"/>
            <a:endCxn id="174084" idx="2"/>
          </p:cNvCxnSpPr>
          <p:nvPr/>
        </p:nvCxnSpPr>
        <p:spPr bwMode="auto">
          <a:xfrm>
            <a:off x="5829300" y="2152650"/>
            <a:ext cx="5524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</p:cxnSp>
      <p:cxnSp>
        <p:nvCxnSpPr>
          <p:cNvPr id="174091" name="AutoShape 11"/>
          <p:cNvCxnSpPr>
            <a:cxnSpLocks noChangeShapeType="1"/>
            <a:stCxn id="174086" idx="2"/>
            <a:endCxn id="174087" idx="6"/>
          </p:cNvCxnSpPr>
          <p:nvPr/>
        </p:nvCxnSpPr>
        <p:spPr bwMode="auto">
          <a:xfrm flipH="1">
            <a:off x="5829300" y="4991100"/>
            <a:ext cx="5524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</p:cxnSp>
      <p:cxnSp>
        <p:nvCxnSpPr>
          <p:cNvPr id="174092" name="AutoShape 12"/>
          <p:cNvCxnSpPr>
            <a:cxnSpLocks noChangeShapeType="1"/>
            <a:stCxn id="174084" idx="4"/>
            <a:endCxn id="174086" idx="0"/>
          </p:cNvCxnSpPr>
          <p:nvPr/>
        </p:nvCxnSpPr>
        <p:spPr bwMode="auto">
          <a:xfrm>
            <a:off x="8124825" y="3352800"/>
            <a:ext cx="0" cy="476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</p:cxnSp>
      <p:cxnSp>
        <p:nvCxnSpPr>
          <p:cNvPr id="174093" name="AutoShape 13"/>
          <p:cNvCxnSpPr>
            <a:cxnSpLocks noChangeShapeType="1"/>
            <a:stCxn id="174087" idx="0"/>
            <a:endCxn id="174083" idx="4"/>
          </p:cNvCxnSpPr>
          <p:nvPr/>
        </p:nvCxnSpPr>
        <p:spPr bwMode="auto">
          <a:xfrm flipV="1">
            <a:off x="4057650" y="3314700"/>
            <a:ext cx="0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</p:cxnSp>
      <p:sp>
        <p:nvSpPr>
          <p:cNvPr id="174096" name="AutoShape 16"/>
          <p:cNvSpPr>
            <a:spLocks noChangeArrowheads="1"/>
          </p:cNvSpPr>
          <p:nvPr/>
        </p:nvSpPr>
        <p:spPr bwMode="auto">
          <a:xfrm rot="5400000">
            <a:off x="2009776" y="20701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097" name="AutoShape 17"/>
          <p:cNvSpPr>
            <a:spLocks noChangeArrowheads="1"/>
          </p:cNvSpPr>
          <p:nvPr/>
        </p:nvSpPr>
        <p:spPr bwMode="auto">
          <a:xfrm rot="16200000" flipH="1">
            <a:off x="9877426" y="20701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098" name="AutoShape 18"/>
          <p:cNvSpPr>
            <a:spLocks noChangeArrowheads="1"/>
          </p:cNvSpPr>
          <p:nvPr/>
        </p:nvSpPr>
        <p:spPr bwMode="auto">
          <a:xfrm rot="16200000" flipH="1">
            <a:off x="9896476" y="49276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099" name="AutoShape 19"/>
          <p:cNvSpPr>
            <a:spLocks noChangeArrowheads="1"/>
          </p:cNvSpPr>
          <p:nvPr/>
        </p:nvSpPr>
        <p:spPr bwMode="auto">
          <a:xfrm rot="5400000">
            <a:off x="2009776" y="494665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6381750" y="3829050"/>
            <a:ext cx="3486150" cy="2324100"/>
            <a:chOff x="4857750" y="3829050"/>
            <a:chExt cx="3486150" cy="2324100"/>
          </a:xfrm>
        </p:grpSpPr>
        <p:sp>
          <p:nvSpPr>
            <p:cNvPr id="174086" name="Oval 6"/>
            <p:cNvSpPr>
              <a:spLocks noChangeArrowheads="1"/>
            </p:cNvSpPr>
            <p:nvPr/>
          </p:nvSpPr>
          <p:spPr bwMode="auto">
            <a:xfrm>
              <a:off x="4857750" y="3829050"/>
              <a:ext cx="3486150" cy="2324100"/>
            </a:xfrm>
            <a:prstGeom prst="ellipse">
              <a:avLst/>
            </a:prstGeom>
            <a:gradFill rotWithShape="0">
              <a:gsLst>
                <a:gs pos="0">
                  <a:srgbClr val="0099CC">
                    <a:gamma/>
                    <a:shade val="46275"/>
                    <a:invGamma/>
                  </a:srgbClr>
                </a:gs>
                <a:gs pos="50000">
                  <a:srgbClr val="0099CC"/>
                </a:gs>
                <a:gs pos="100000">
                  <a:srgbClr val="0099CC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2700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Estimated</a:t>
              </a:r>
            </a:p>
            <a:p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Regression Equation</a:t>
              </a:r>
            </a:p>
            <a:p>
              <a:r>
                <a:rPr lang="en-US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  <a:p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Sample Statistics</a:t>
              </a:r>
            </a:p>
            <a:p>
              <a:r>
                <a:rPr lang="en-US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b</a:t>
              </a:r>
              <a:r>
                <a:rPr lang="en-US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0</a:t>
              </a: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, </a:t>
              </a:r>
              <a:r>
                <a:rPr lang="en-US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b</a:t>
              </a:r>
              <a:r>
                <a:rPr lang="en-US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1</a:t>
              </a:r>
              <a:endParaRPr lang="en-US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  <p:graphicFrame>
          <p:nvGraphicFramePr>
            <p:cNvPr id="174088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5867400" y="4775200"/>
            <a:ext cx="1554163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8" name="Equation" r:id="rId4" imgW="647640" imgH="190440" progId="Equation.DSMT4">
                    <p:embed/>
                  </p:oleObj>
                </mc:Choice>
                <mc:Fallback>
                  <p:oleObj name="Equation" r:id="rId4" imgW="647640" imgH="190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67400" y="4775200"/>
                          <a:ext cx="1554163" cy="457200"/>
                        </a:xfrm>
                        <a:prstGeom prst="rect">
                          <a:avLst/>
                        </a:prstGeom>
                        <a:noFill/>
                        <a:effectLst>
                          <a:outerShdw dist="1796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212F-51B1-46F6-AD1A-A2AE64F7390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6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740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4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6" dur="500"/>
                                        <p:tgtEl>
                                          <p:spTgt spid="1740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174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7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2" presetClass="entr" presetSubtype="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9" dur="500"/>
                                        <p:tgtEl>
                                          <p:spTgt spid="1740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4" dur="500"/>
                                        <p:tgtEl>
                                          <p:spTgt spid="174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250"/>
                            </p:stCondLst>
                            <p:childTnLst>
                              <p:par>
                                <p:cTn id="40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1740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7" dur="500"/>
                                        <p:tgtEl>
                                          <p:spTgt spid="174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74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174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3" grpId="0" animBg="1" autoUpdateAnimBg="0"/>
      <p:bldP spid="174087" grpId="0" animBg="1" autoUpdateAnimBg="0"/>
      <p:bldP spid="174096" grpId="0" animBg="1"/>
      <p:bldP spid="174097" grpId="0" animBg="1"/>
      <p:bldP spid="174098" grpId="0" animBg="1"/>
      <p:bldP spid="17409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4845050" y="1651000"/>
            <a:ext cx="2609850" cy="800100"/>
          </a:xfrm>
          <a:prstGeom prst="rect">
            <a:avLst/>
          </a:prstGeom>
          <a:gradFill flip="none" rotWithShape="1">
            <a:gsLst>
              <a:gs pos="0">
                <a:srgbClr val="69B800">
                  <a:shade val="30000"/>
                  <a:satMod val="115000"/>
                </a:srgbClr>
              </a:gs>
              <a:gs pos="50000">
                <a:srgbClr val="69B800">
                  <a:shade val="67500"/>
                  <a:satMod val="115000"/>
                </a:srgbClr>
              </a:gs>
              <a:gs pos="100000">
                <a:srgbClr val="69B8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84150"/>
            <a:ext cx="7772400" cy="528638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/>
              <a:t>Least Squares Method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2208213" y="1096964"/>
            <a:ext cx="7772400" cy="566737"/>
          </a:xfrm>
          <a:noFill/>
          <a:ln/>
        </p:spPr>
        <p:txBody>
          <a:bodyPr/>
          <a:lstStyle/>
          <a:p>
            <a:r>
              <a:rPr lang="en-US">
                <a:solidFill>
                  <a:srgbClr val="66FFFF"/>
                </a:solidFill>
              </a:rPr>
              <a:t>Least Squares Criterion</a:t>
            </a:r>
            <a:endParaRPr lang="en-US"/>
          </a:p>
        </p:txBody>
      </p:sp>
      <p:graphicFrame>
        <p:nvGraphicFramePr>
          <p:cNvPr id="7172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5092701" y="1816101"/>
          <a:ext cx="2968625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Equation" r:id="rId4" imgW="2977920" imgH="820440" progId="Equation.DSMT4">
                  <p:embed/>
                </p:oleObj>
              </mc:Choice>
              <mc:Fallback>
                <p:oleObj name="Equation" r:id="rId4" imgW="2977920" imgH="82044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2701" y="1816101"/>
                        <a:ext cx="2968625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2555875" y="2490789"/>
            <a:ext cx="7300396" cy="134806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where: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	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y</a:t>
            </a:r>
            <a:r>
              <a:rPr lang="en-US" sz="2400" i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observed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value of the dependent variable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	       for the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 observation</a:t>
            </a:r>
          </a:p>
        </p:txBody>
      </p:sp>
      <p:sp>
        <p:nvSpPr>
          <p:cNvPr id="7177" name="AutoShape 9"/>
          <p:cNvSpPr>
            <a:spLocks noChangeArrowheads="1"/>
          </p:cNvSpPr>
          <p:nvPr/>
        </p:nvSpPr>
        <p:spPr bwMode="auto">
          <a:xfrm rot="5400000">
            <a:off x="4562476" y="19939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179" name="Group 11"/>
          <p:cNvGrpSpPr>
            <a:grpSpLocks/>
          </p:cNvGrpSpPr>
          <p:nvPr/>
        </p:nvGrpSpPr>
        <p:grpSpPr bwMode="auto">
          <a:xfrm>
            <a:off x="3451226" y="3740151"/>
            <a:ext cx="6462713" cy="989013"/>
            <a:chOff x="1178" y="2944"/>
            <a:chExt cx="4071" cy="623"/>
          </a:xfrm>
        </p:grpSpPr>
        <p:sp>
          <p:nvSpPr>
            <p:cNvPr id="7173" name="Rectangle 5"/>
            <p:cNvSpPr>
              <a:spLocks noChangeArrowheads="1"/>
            </p:cNvSpPr>
            <p:nvPr/>
          </p:nvSpPr>
          <p:spPr bwMode="auto">
            <a:xfrm>
              <a:off x="1201" y="2944"/>
              <a:ext cx="213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^</a:t>
              </a:r>
            </a:p>
          </p:txBody>
        </p:sp>
        <p:sp>
          <p:nvSpPr>
            <p:cNvPr id="7178" name="Text Box 10"/>
            <p:cNvSpPr txBox="1">
              <a:spLocks noChangeArrowheads="1"/>
            </p:cNvSpPr>
            <p:nvPr/>
          </p:nvSpPr>
          <p:spPr bwMode="auto">
            <a:xfrm>
              <a:off x="1178" y="2997"/>
              <a:ext cx="4071" cy="5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20000"/>
                </a:spcBef>
                <a:buClr>
                  <a:srgbClr val="66FFFF"/>
                </a:buClr>
                <a:buSzPct val="75000"/>
                <a:buFont typeface="Monotype Sorts" pitchFamily="2" charset="2"/>
                <a:buNone/>
              </a:pPr>
              <a:r>
                <a:rPr 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y</a:t>
              </a:r>
              <a:r>
                <a:rPr lang="en-US" sz="2400" i="1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i</a:t>
              </a: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= </a:t>
              </a:r>
              <a:r>
                <a:rPr lang="en-US" sz="2400" u="sng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estimated</a:t>
              </a: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value of the dependent variable</a:t>
              </a:r>
            </a:p>
            <a:p>
              <a:pPr algn="l">
                <a:spcBef>
                  <a:spcPct val="20000"/>
                </a:spcBef>
                <a:buClr>
                  <a:srgbClr val="66FFFF"/>
                </a:buClr>
                <a:buSzPct val="75000"/>
                <a:buFont typeface="Monotype Sorts" pitchFamily="2" charset="2"/>
                <a:buNone/>
              </a:pP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    for the </a:t>
              </a:r>
              <a:r>
                <a:rPr 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i</a:t>
              </a: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th observation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212F-51B1-46F6-AD1A-A2AE64F7390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 animBg="1"/>
      <p:bldP spid="7175" grpId="0" autoUpdateAnimBg="0"/>
      <p:bldP spid="717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4202113" y="1684338"/>
            <a:ext cx="3808412" cy="1358900"/>
          </a:xfrm>
          <a:prstGeom prst="rect">
            <a:avLst/>
          </a:prstGeom>
          <a:gradFill flip="none" rotWithShape="1">
            <a:gsLst>
              <a:gs pos="0">
                <a:srgbClr val="69B800">
                  <a:shade val="30000"/>
                  <a:satMod val="115000"/>
                </a:srgbClr>
              </a:gs>
              <a:gs pos="50000">
                <a:srgbClr val="69B800">
                  <a:shade val="67500"/>
                  <a:satMod val="115000"/>
                </a:srgbClr>
              </a:gs>
              <a:gs pos="100000">
                <a:srgbClr val="69B8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8200" name="Rectangle 8"/>
          <p:cNvSpPr>
            <a:spLocks noGrp="1" noChangeArrowheads="1"/>
          </p:cNvSpPr>
          <p:nvPr>
            <p:ph type="title"/>
          </p:nvPr>
        </p:nvSpPr>
        <p:spPr>
          <a:xfrm>
            <a:off x="2209800" y="158750"/>
            <a:ext cx="7772400" cy="579438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/>
              <a:t>Least Squares Method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idx="1"/>
          </p:nvPr>
        </p:nvSpPr>
        <p:spPr>
          <a:xfrm>
            <a:off x="2208213" y="1096963"/>
            <a:ext cx="7772400" cy="533400"/>
          </a:xfrm>
          <a:noFill/>
          <a:ln/>
        </p:spPr>
        <p:txBody>
          <a:bodyPr/>
          <a:lstStyle/>
          <a:p>
            <a:r>
              <a:rPr lang="en-US">
                <a:solidFill>
                  <a:srgbClr val="66FFFF"/>
                </a:solidFill>
              </a:rPr>
              <a:t>Slope for the Estimated Regression Equation</a:t>
            </a:r>
            <a:endParaRPr lang="en-US"/>
          </a:p>
        </p:txBody>
      </p:sp>
      <p:graphicFrame>
        <p:nvGraphicFramePr>
          <p:cNvPr id="8197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4452938" y="1862139"/>
          <a:ext cx="3294062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6" name="Equation" r:id="rId4" imgW="3301920" imgH="1041120" progId="Equation.DSMT4">
                  <p:embed/>
                </p:oleObj>
              </mc:Choice>
              <mc:Fallback>
                <p:oleObj name="Equation" r:id="rId4" imgW="3301920" imgH="104112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2938" y="1862139"/>
                        <a:ext cx="3294062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3" name="AutoShape 11"/>
          <p:cNvSpPr>
            <a:spLocks noChangeArrowheads="1"/>
          </p:cNvSpPr>
          <p:nvPr/>
        </p:nvSpPr>
        <p:spPr bwMode="auto">
          <a:xfrm rot="5400000">
            <a:off x="3800476" y="22987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2555875" y="3209926"/>
            <a:ext cx="6654386" cy="11633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where: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	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x</a:t>
            </a:r>
            <a:r>
              <a:rPr lang="en-US" sz="2400" i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value of independent variable for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	        observation</a:t>
            </a:r>
          </a:p>
        </p:txBody>
      </p:sp>
      <p:grpSp>
        <p:nvGrpSpPr>
          <p:cNvPr id="8206" name="Group 14"/>
          <p:cNvGrpSpPr>
            <a:grpSpLocks/>
          </p:cNvGrpSpPr>
          <p:nvPr/>
        </p:nvGrpSpPr>
        <p:grpSpPr bwMode="auto">
          <a:xfrm>
            <a:off x="3546475" y="5214938"/>
            <a:ext cx="5392738" cy="709612"/>
            <a:chOff x="1370" y="3486"/>
            <a:chExt cx="3397" cy="447"/>
          </a:xfrm>
        </p:grpSpPr>
        <p:sp>
          <p:nvSpPr>
            <p:cNvPr id="8207" name="Rectangle 15"/>
            <p:cNvSpPr>
              <a:spLocks noChangeArrowheads="1"/>
            </p:cNvSpPr>
            <p:nvPr/>
          </p:nvSpPr>
          <p:spPr bwMode="auto">
            <a:xfrm>
              <a:off x="1370" y="3486"/>
              <a:ext cx="212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_</a:t>
              </a:r>
            </a:p>
          </p:txBody>
        </p:sp>
        <p:sp>
          <p:nvSpPr>
            <p:cNvPr id="8208" name="Text Box 16"/>
            <p:cNvSpPr txBox="1">
              <a:spLocks noChangeArrowheads="1"/>
            </p:cNvSpPr>
            <p:nvPr/>
          </p:nvSpPr>
          <p:spPr bwMode="auto">
            <a:xfrm>
              <a:off x="1370" y="3645"/>
              <a:ext cx="3397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y</a:t>
              </a: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= mean value for dependent variable</a:t>
              </a:r>
            </a:p>
          </p:txBody>
        </p:sp>
      </p:grpSp>
      <p:grpSp>
        <p:nvGrpSpPr>
          <p:cNvPr id="8209" name="Group 17"/>
          <p:cNvGrpSpPr>
            <a:grpSpLocks/>
          </p:cNvGrpSpPr>
          <p:nvPr/>
        </p:nvGrpSpPr>
        <p:grpSpPr bwMode="auto">
          <a:xfrm>
            <a:off x="3527425" y="4778376"/>
            <a:ext cx="5659438" cy="708025"/>
            <a:chOff x="1178" y="3427"/>
            <a:chExt cx="3565" cy="446"/>
          </a:xfrm>
        </p:grpSpPr>
        <p:sp>
          <p:nvSpPr>
            <p:cNvPr id="8210" name="Rectangle 18"/>
            <p:cNvSpPr>
              <a:spLocks noChangeArrowheads="1"/>
            </p:cNvSpPr>
            <p:nvPr/>
          </p:nvSpPr>
          <p:spPr bwMode="auto">
            <a:xfrm>
              <a:off x="1184" y="3427"/>
              <a:ext cx="212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_</a:t>
              </a:r>
            </a:p>
          </p:txBody>
        </p:sp>
        <p:sp>
          <p:nvSpPr>
            <p:cNvPr id="8211" name="Text Box 19"/>
            <p:cNvSpPr txBox="1">
              <a:spLocks noChangeArrowheads="1"/>
            </p:cNvSpPr>
            <p:nvPr/>
          </p:nvSpPr>
          <p:spPr bwMode="auto">
            <a:xfrm>
              <a:off x="1178" y="3585"/>
              <a:ext cx="3565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x</a:t>
              </a: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= mean value for independent variable</a:t>
              </a:r>
            </a:p>
          </p:txBody>
        </p:sp>
      </p:grpSp>
      <p:sp>
        <p:nvSpPr>
          <p:cNvPr id="8212" name="Text Box 20"/>
          <p:cNvSpPr txBox="1">
            <a:spLocks noChangeArrowheads="1"/>
          </p:cNvSpPr>
          <p:nvPr/>
        </p:nvSpPr>
        <p:spPr bwMode="auto">
          <a:xfrm>
            <a:off x="3470275" y="4362450"/>
            <a:ext cx="5461752" cy="7571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y</a:t>
            </a:r>
            <a:r>
              <a:rPr lang="en-US" sz="2400" i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value of dependent variable for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 observation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212F-51B1-46F6-AD1A-A2AE64F7390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2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000"/>
                            </p:stCondLst>
                            <p:childTnLst>
                              <p:par>
                                <p:cTn id="27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9500"/>
                            </p:stCondLst>
                            <p:childTnLst>
                              <p:par>
                                <p:cTn id="31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1" grpId="0" animBg="1"/>
      <p:bldP spid="8203" grpId="0" animBg="1"/>
      <p:bldP spid="8204" grpId="0" autoUpdateAnimBg="0"/>
      <p:bldP spid="8212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6" name="Rectangle 4"/>
          <p:cNvSpPr>
            <a:spLocks noChangeArrowheads="1"/>
          </p:cNvSpPr>
          <p:nvPr/>
        </p:nvSpPr>
        <p:spPr bwMode="auto">
          <a:xfrm>
            <a:off x="2208213" y="1122363"/>
            <a:ext cx="7772400" cy="476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y</a:t>
            </a: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-Intercept for the Estimated Regression Equation</a:t>
            </a: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87394" name="Rectangle 2"/>
          <p:cNvSpPr>
            <a:spLocks noChangeArrowheads="1"/>
          </p:cNvSpPr>
          <p:nvPr/>
        </p:nvSpPr>
        <p:spPr bwMode="auto">
          <a:xfrm>
            <a:off x="5029201" y="1660526"/>
            <a:ext cx="2111375" cy="885825"/>
          </a:xfrm>
          <a:prstGeom prst="rect">
            <a:avLst/>
          </a:prstGeom>
          <a:gradFill flip="none" rotWithShape="1">
            <a:gsLst>
              <a:gs pos="0">
                <a:srgbClr val="69B800">
                  <a:shade val="30000"/>
                  <a:satMod val="115000"/>
                </a:srgbClr>
              </a:gs>
              <a:gs pos="50000">
                <a:srgbClr val="69B800">
                  <a:shade val="67500"/>
                  <a:satMod val="115000"/>
                </a:srgbClr>
              </a:gs>
              <a:gs pos="100000">
                <a:srgbClr val="69B8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187402" name="Rectangle 10"/>
          <p:cNvSpPr>
            <a:spLocks noChangeArrowheads="1"/>
          </p:cNvSpPr>
          <p:nvPr/>
        </p:nvSpPr>
        <p:spPr bwMode="auto">
          <a:xfrm>
            <a:off x="2209800" y="158750"/>
            <a:ext cx="7772400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Least Squares Method</a:t>
            </a:r>
          </a:p>
        </p:txBody>
      </p:sp>
      <p:graphicFrame>
        <p:nvGraphicFramePr>
          <p:cNvPr id="187403" name="Object 11"/>
          <p:cNvGraphicFramePr>
            <a:graphicFrameLocks noChangeAspect="1"/>
          </p:cNvGraphicFramePr>
          <p:nvPr/>
        </p:nvGraphicFramePr>
        <p:xfrm>
          <a:off x="5259389" y="1846263"/>
          <a:ext cx="1684337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0" name="Equation" r:id="rId4" imgW="647640" imgH="190440" progId="Equation.DSMT4">
                  <p:embed/>
                </p:oleObj>
              </mc:Choice>
              <mc:Fallback>
                <p:oleObj name="Equation" r:id="rId4" imgW="64764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9389" y="1846263"/>
                        <a:ext cx="1684337" cy="495300"/>
                      </a:xfrm>
                      <a:prstGeom prst="rect">
                        <a:avLst/>
                      </a:prstGeom>
                      <a:noFill/>
                      <a:effectLst>
                        <a:outerShdw dist="1796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405" name="AutoShape 13"/>
          <p:cNvSpPr>
            <a:spLocks noChangeArrowheads="1"/>
          </p:cNvSpPr>
          <p:nvPr/>
        </p:nvSpPr>
        <p:spPr bwMode="auto">
          <a:xfrm rot="5400000">
            <a:off x="4733926" y="2017714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212F-51B1-46F6-AD1A-A2AE64F7390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09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874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7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74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74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4" grpId="0" animBg="1"/>
      <p:bldP spid="18740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2551113" y="1557339"/>
            <a:ext cx="7772400" cy="2319337"/>
          </a:xfrm>
          <a:noFill/>
          <a:ln/>
        </p:spPr>
        <p:txBody>
          <a:bodyPr>
            <a:normAutofit/>
          </a:bodyPr>
          <a:lstStyle/>
          <a:p>
            <a:pPr>
              <a:buNone/>
              <a:tabLst>
                <a:tab pos="2114550" algn="ctr"/>
                <a:tab pos="5200650" algn="ctr"/>
              </a:tabLst>
            </a:pPr>
            <a:r>
              <a:rPr lang="en-US"/>
              <a:t>	Reed Auto periodically has a special week-long sale.  </a:t>
            </a:r>
          </a:p>
          <a:p>
            <a:pPr>
              <a:buNone/>
              <a:tabLst>
                <a:tab pos="2114550" algn="ctr"/>
                <a:tab pos="5200650" algn="ctr"/>
              </a:tabLst>
            </a:pPr>
            <a:r>
              <a:rPr lang="en-US"/>
              <a:t>As part of the advertising campaign Reed runs one or</a:t>
            </a:r>
          </a:p>
          <a:p>
            <a:pPr>
              <a:buNone/>
              <a:tabLst>
                <a:tab pos="2114550" algn="ctr"/>
                <a:tab pos="5200650" algn="ctr"/>
              </a:tabLst>
            </a:pPr>
            <a:r>
              <a:rPr lang="en-US"/>
              <a:t>more television commercials during the weekend</a:t>
            </a:r>
          </a:p>
          <a:p>
            <a:pPr>
              <a:buNone/>
              <a:tabLst>
                <a:tab pos="2114550" algn="ctr"/>
                <a:tab pos="5200650" algn="ctr"/>
              </a:tabLst>
            </a:pPr>
            <a:r>
              <a:rPr lang="en-US"/>
              <a:t>preceding the sale.  Data from a sample of 5 previous</a:t>
            </a:r>
          </a:p>
          <a:p>
            <a:pPr>
              <a:buNone/>
              <a:tabLst>
                <a:tab pos="2114550" algn="ctr"/>
                <a:tab pos="5200650" algn="ctr"/>
              </a:tabLst>
            </a:pPr>
            <a:r>
              <a:rPr lang="en-US"/>
              <a:t>sales are shown on the next slide.</a:t>
            </a:r>
          </a:p>
        </p:txBody>
      </p:sp>
      <p:sp>
        <p:nvSpPr>
          <p:cNvPr id="9436" name="Rectangle 220"/>
          <p:cNvSpPr>
            <a:spLocks noChangeArrowheads="1"/>
          </p:cNvSpPr>
          <p:nvPr/>
        </p:nvSpPr>
        <p:spPr bwMode="auto">
          <a:xfrm>
            <a:off x="2209800" y="127000"/>
            <a:ext cx="7772400" cy="642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Simple Linear Regression</a:t>
            </a:r>
          </a:p>
        </p:txBody>
      </p:sp>
      <p:sp>
        <p:nvSpPr>
          <p:cNvPr id="9437" name="Rectangle 221"/>
          <p:cNvSpPr>
            <a:spLocks noChangeArrowheads="1"/>
          </p:cNvSpPr>
          <p:nvPr/>
        </p:nvSpPr>
        <p:spPr bwMode="auto">
          <a:xfrm>
            <a:off x="2208213" y="1100139"/>
            <a:ext cx="5772150" cy="585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  <a:tabLst>
                <a:tab pos="2114550" algn="ctr"/>
                <a:tab pos="5200650" algn="ctr"/>
              </a:tabLst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Example:  Reed Auto Sales</a:t>
            </a: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9438" name="AutoShape 222"/>
          <p:cNvSpPr>
            <a:spLocks noChangeArrowheads="1"/>
          </p:cNvSpPr>
          <p:nvPr/>
        </p:nvSpPr>
        <p:spPr bwMode="auto">
          <a:xfrm rot="5400000">
            <a:off x="2276476" y="16891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212F-51B1-46F6-AD1A-A2AE64F7390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5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94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animBg="1" autoUpdateAnimBg="0"/>
      <p:bldP spid="943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ChangeArrowheads="1"/>
          </p:cNvSpPr>
          <p:nvPr/>
        </p:nvSpPr>
        <p:spPr bwMode="auto">
          <a:xfrm>
            <a:off x="4105275" y="1681164"/>
            <a:ext cx="3963988" cy="3921125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186371" name="Rectangle 3"/>
          <p:cNvSpPr>
            <a:spLocks noChangeArrowheads="1"/>
          </p:cNvSpPr>
          <p:nvPr/>
        </p:nvSpPr>
        <p:spPr bwMode="auto">
          <a:xfrm>
            <a:off x="2209800" y="127000"/>
            <a:ext cx="7772400" cy="642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Simple Linear Regression</a:t>
            </a:r>
          </a:p>
        </p:txBody>
      </p:sp>
      <p:sp>
        <p:nvSpPr>
          <p:cNvPr id="186372" name="Rectangle 4"/>
          <p:cNvSpPr>
            <a:spLocks noChangeArrowheads="1"/>
          </p:cNvSpPr>
          <p:nvPr/>
        </p:nvSpPr>
        <p:spPr bwMode="auto">
          <a:xfrm>
            <a:off x="2208213" y="1100139"/>
            <a:ext cx="5772150" cy="585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  <a:tabLst>
                <a:tab pos="2114550" algn="ctr"/>
                <a:tab pos="5200650" algn="ctr"/>
              </a:tabLst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Example:  Reed Auto Sales</a:t>
            </a: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86705" name="Text Box 337"/>
          <p:cNvSpPr txBox="1">
            <a:spLocks noChangeArrowheads="1"/>
          </p:cNvSpPr>
          <p:nvPr/>
        </p:nvSpPr>
        <p:spPr bwMode="auto">
          <a:xfrm>
            <a:off x="4203701" y="1804989"/>
            <a:ext cx="1742785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Number of</a:t>
            </a:r>
          </a:p>
          <a:p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TV Ads (</a:t>
            </a:r>
            <a:r>
              <a:rPr lang="en-US" sz="2400" i="1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x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)</a:t>
            </a:r>
          </a:p>
        </p:txBody>
      </p:sp>
      <p:sp>
        <p:nvSpPr>
          <p:cNvPr id="186706" name="Text Box 338"/>
          <p:cNvSpPr txBox="1">
            <a:spLocks noChangeArrowheads="1"/>
          </p:cNvSpPr>
          <p:nvPr/>
        </p:nvSpPr>
        <p:spPr bwMode="auto">
          <a:xfrm>
            <a:off x="6035676" y="1804989"/>
            <a:ext cx="1928733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Number of</a:t>
            </a:r>
          </a:p>
          <a:p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Cars Sold (</a:t>
            </a:r>
            <a:r>
              <a:rPr lang="en-US" sz="2400" i="1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y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)</a:t>
            </a:r>
          </a:p>
        </p:txBody>
      </p:sp>
      <p:sp>
        <p:nvSpPr>
          <p:cNvPr id="186707" name="Text Box 339"/>
          <p:cNvSpPr txBox="1">
            <a:spLocks noChangeArrowheads="1"/>
          </p:cNvSpPr>
          <p:nvPr/>
        </p:nvSpPr>
        <p:spPr bwMode="auto">
          <a:xfrm>
            <a:off x="5027613" y="2624138"/>
            <a:ext cx="338554" cy="19389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3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2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3</a:t>
            </a:r>
          </a:p>
        </p:txBody>
      </p:sp>
      <p:sp>
        <p:nvSpPr>
          <p:cNvPr id="186708" name="Text Box 340"/>
          <p:cNvSpPr txBox="1">
            <a:spLocks noChangeArrowheads="1"/>
          </p:cNvSpPr>
          <p:nvPr/>
        </p:nvSpPr>
        <p:spPr bwMode="auto">
          <a:xfrm>
            <a:off x="6837364" y="2624138"/>
            <a:ext cx="492443" cy="19389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14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24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18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17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27</a:t>
            </a:r>
          </a:p>
        </p:txBody>
      </p:sp>
      <p:sp>
        <p:nvSpPr>
          <p:cNvPr id="187298" name="Text Box 930"/>
          <p:cNvSpPr txBox="1">
            <a:spLocks noChangeArrowheads="1"/>
          </p:cNvSpPr>
          <p:nvPr/>
        </p:nvSpPr>
        <p:spPr bwMode="auto">
          <a:xfrm>
            <a:off x="4219576" y="4579938"/>
            <a:ext cx="11588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x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10</a:t>
            </a:r>
          </a:p>
        </p:txBody>
      </p:sp>
      <p:sp>
        <p:nvSpPr>
          <p:cNvPr id="187299" name="Line 931"/>
          <p:cNvSpPr>
            <a:spLocks noChangeShapeType="1"/>
          </p:cNvSpPr>
          <p:nvPr/>
        </p:nvSpPr>
        <p:spPr bwMode="auto">
          <a:xfrm flipV="1">
            <a:off x="4886325" y="4559300"/>
            <a:ext cx="522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>
            <a:outerShdw dist="40161" dir="1106097" algn="ctr" rotWithShape="0">
              <a:srgbClr val="00000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87300" name="Text Box 932"/>
          <p:cNvSpPr txBox="1">
            <a:spLocks noChangeArrowheads="1"/>
          </p:cNvSpPr>
          <p:nvPr/>
        </p:nvSpPr>
        <p:spPr bwMode="auto">
          <a:xfrm>
            <a:off x="5995989" y="4589463"/>
            <a:ext cx="13112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y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100</a:t>
            </a:r>
          </a:p>
        </p:txBody>
      </p:sp>
      <p:sp>
        <p:nvSpPr>
          <p:cNvPr id="187301" name="Line 933"/>
          <p:cNvSpPr>
            <a:spLocks noChangeShapeType="1"/>
          </p:cNvSpPr>
          <p:nvPr/>
        </p:nvSpPr>
        <p:spPr bwMode="auto">
          <a:xfrm flipV="1">
            <a:off x="6738938" y="4554538"/>
            <a:ext cx="5508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>
            <a:outerShdw dist="40161" dir="1106097" algn="ctr" rotWithShape="0">
              <a:srgbClr val="000000"/>
            </a:outerShdw>
          </a:effectLst>
        </p:spPr>
        <p:txBody>
          <a:bodyPr/>
          <a:lstStyle/>
          <a:p>
            <a:endParaRPr lang="en-US"/>
          </a:p>
        </p:txBody>
      </p:sp>
      <p:graphicFrame>
        <p:nvGraphicFramePr>
          <p:cNvPr id="187302" name="Object 934"/>
          <p:cNvGraphicFramePr>
            <a:graphicFrameLocks noChangeAspect="1"/>
          </p:cNvGraphicFramePr>
          <p:nvPr/>
        </p:nvGraphicFramePr>
        <p:xfrm>
          <a:off x="4552950" y="5043488"/>
          <a:ext cx="8128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2" name="Equation" r:id="rId4" imgW="317160" imgH="152280" progId="Equation.DSMT4">
                  <p:embed/>
                </p:oleObj>
              </mc:Choice>
              <mc:Fallback>
                <p:oleObj name="Equation" r:id="rId4" imgW="317160" imgH="152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2950" y="5043488"/>
                        <a:ext cx="812800" cy="374650"/>
                      </a:xfrm>
                      <a:prstGeom prst="rect">
                        <a:avLst/>
                      </a:prstGeom>
                      <a:noFill/>
                      <a:effectLst>
                        <a:outerShdw dist="1796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303" name="Object 935"/>
          <p:cNvGraphicFramePr>
            <a:graphicFrameLocks noChangeAspect="1"/>
          </p:cNvGraphicFramePr>
          <p:nvPr/>
        </p:nvGraphicFramePr>
        <p:xfrm>
          <a:off x="6310314" y="5049838"/>
          <a:ext cx="9747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3" name="Equation" r:id="rId6" imgW="380880" imgH="177480" progId="Equation.DSMT4">
                  <p:embed/>
                </p:oleObj>
              </mc:Choice>
              <mc:Fallback>
                <p:oleObj name="Equation" r:id="rId6" imgW="3808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0314" y="5049838"/>
                        <a:ext cx="974725" cy="438150"/>
                      </a:xfrm>
                      <a:prstGeom prst="rect">
                        <a:avLst/>
                      </a:prstGeom>
                      <a:noFill/>
                      <a:effectLst>
                        <a:outerShdw dist="1796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212F-51B1-46F6-AD1A-A2AE64F7390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5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6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86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300"/>
                                        <p:tgtEl>
                                          <p:spTgt spid="186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86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300"/>
                                        <p:tgtEl>
                                          <p:spTgt spid="186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187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7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87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1" dur="500"/>
                                        <p:tgtEl>
                                          <p:spTgt spid="187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87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87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0" grpId="0" animBg="1"/>
      <p:bldP spid="186705" grpId="0" autoUpdateAnimBg="0"/>
      <p:bldP spid="186706" grpId="0" autoUpdateAnimBg="0"/>
      <p:bldP spid="186707" grpId="0" autoUpdateAnimBg="0"/>
      <p:bldP spid="186708" grpId="0" autoUpdateAnimBg="0"/>
      <p:bldP spid="187298" grpId="0" autoUpdateAnimBg="0"/>
      <p:bldP spid="187299" grpId="0" animBg="1"/>
      <p:bldP spid="187300" grpId="0" autoUpdateAnimBg="0"/>
      <p:bldP spid="18730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5"/>
          <p:cNvSpPr>
            <a:spLocks noGrp="1" noChangeArrowheads="1"/>
          </p:cNvSpPr>
          <p:nvPr>
            <p:ph type="title"/>
          </p:nvPr>
        </p:nvSpPr>
        <p:spPr>
          <a:xfrm>
            <a:off x="2209800" y="141514"/>
            <a:ext cx="7772400" cy="642938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dirty="0"/>
              <a:t>Estimated Regression Equation</a:t>
            </a:r>
          </a:p>
        </p:txBody>
      </p:sp>
      <p:graphicFrame>
        <p:nvGraphicFramePr>
          <p:cNvPr id="10578" name="Object 338"/>
          <p:cNvGraphicFramePr>
            <a:graphicFrameLocks noChangeAspect="1"/>
          </p:cNvGraphicFramePr>
          <p:nvPr/>
        </p:nvGraphicFramePr>
        <p:xfrm>
          <a:off x="5359401" y="4343400"/>
          <a:ext cx="1520825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4" name="Equation" r:id="rId4" imgW="1663560" imgH="419040" progId="Equation.DSMT4">
                  <p:embed/>
                </p:oleObj>
              </mc:Choice>
              <mc:Fallback>
                <p:oleObj name="Equation" r:id="rId4" imgW="16635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9401" y="4343400"/>
                        <a:ext cx="1520825" cy="382588"/>
                      </a:xfrm>
                      <a:prstGeom prst="rect">
                        <a:avLst/>
                      </a:prstGeom>
                      <a:noFill/>
                      <a:effectLst>
                        <a:outerShdw dist="1796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84" name="Object 344">
            <a:hlinkClick r:id="" action="ppaction://ole?verb=0"/>
          </p:cNvPr>
          <p:cNvGraphicFramePr>
            <a:graphicFrameLocks/>
          </p:cNvGraphicFramePr>
          <p:nvPr/>
        </p:nvGraphicFramePr>
        <p:xfrm>
          <a:off x="4011613" y="1614489"/>
          <a:ext cx="419735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5" name="Equation" r:id="rId6" imgW="4622760" imgH="1041120" progId="Equation.DSMT4">
                  <p:embed/>
                </p:oleObj>
              </mc:Choice>
              <mc:Fallback>
                <p:oleObj name="Equation" r:id="rId6" imgW="4622760" imgH="104112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1613" y="1614489"/>
                        <a:ext cx="4197350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85" name="Object 345"/>
          <p:cNvGraphicFramePr>
            <a:graphicFrameLocks noChangeAspect="1"/>
          </p:cNvGraphicFramePr>
          <p:nvPr/>
        </p:nvGraphicFramePr>
        <p:xfrm>
          <a:off x="4232275" y="3165476"/>
          <a:ext cx="3767138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6" name="Equation" r:id="rId8" imgW="1511280" imgH="190440" progId="Equation.DSMT4">
                  <p:embed/>
                </p:oleObj>
              </mc:Choice>
              <mc:Fallback>
                <p:oleObj name="Equation" r:id="rId8" imgW="151128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2275" y="3165476"/>
                        <a:ext cx="3767138" cy="455613"/>
                      </a:xfrm>
                      <a:prstGeom prst="rect">
                        <a:avLst/>
                      </a:prstGeom>
                      <a:noFill/>
                      <a:effectLst>
                        <a:outerShdw dist="1796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86" name="Rectangle 346"/>
          <p:cNvSpPr>
            <a:spLocks noChangeArrowheads="1"/>
          </p:cNvSpPr>
          <p:nvPr/>
        </p:nvSpPr>
        <p:spPr bwMode="auto">
          <a:xfrm>
            <a:off x="2208213" y="1103314"/>
            <a:ext cx="7181850" cy="4714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Slope for the Estimated Regression Equation</a:t>
            </a:r>
            <a:endParaRPr lang="en-US" sz="2400" i="1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0587" name="Rectangle 347"/>
          <p:cNvSpPr>
            <a:spLocks noChangeArrowheads="1"/>
          </p:cNvSpPr>
          <p:nvPr/>
        </p:nvSpPr>
        <p:spPr bwMode="auto">
          <a:xfrm>
            <a:off x="2208213" y="2646364"/>
            <a:ext cx="7277100" cy="4714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y</a:t>
            </a: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-Intercept for the Estimated Regression Equation</a:t>
            </a:r>
            <a:endParaRPr lang="en-US" sz="2400" i="1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0588" name="Rectangle 348"/>
          <p:cNvSpPr>
            <a:spLocks noChangeArrowheads="1"/>
          </p:cNvSpPr>
          <p:nvPr/>
        </p:nvSpPr>
        <p:spPr bwMode="auto">
          <a:xfrm>
            <a:off x="2208213" y="3751264"/>
            <a:ext cx="6648450" cy="433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Estimated Regression Equation</a:t>
            </a:r>
            <a:endParaRPr lang="en-US" sz="2400" i="1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212F-51B1-46F6-AD1A-A2AE64F7390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27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5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5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3" presetClass="entr" presetSubtype="27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5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5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3" presetClass="entr" presetSubtype="27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86" grpId="0" autoUpdateAnimBg="0"/>
      <p:bldP spid="10587" grpId="0" autoUpdateAnimBg="0"/>
      <p:bldP spid="10588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4210050" y="1695450"/>
            <a:ext cx="3829050" cy="685800"/>
          </a:xfrm>
          <a:prstGeom prst="rect">
            <a:avLst/>
          </a:prstGeom>
          <a:gradFill flip="none" rotWithShape="1">
            <a:gsLst>
              <a:gs pos="0">
                <a:srgbClr val="69B800">
                  <a:shade val="30000"/>
                  <a:satMod val="115000"/>
                </a:srgbClr>
              </a:gs>
              <a:gs pos="50000">
                <a:srgbClr val="69B800">
                  <a:shade val="67500"/>
                  <a:satMod val="115000"/>
                </a:srgbClr>
              </a:gs>
              <a:gs pos="100000">
                <a:srgbClr val="69B8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3652838" y="2627314"/>
            <a:ext cx="4933950" cy="815975"/>
          </a:xfrm>
          <a:prstGeom prst="rect">
            <a:avLst/>
          </a:prstGeom>
          <a:gradFill flip="none" rotWithShape="1">
            <a:gsLst>
              <a:gs pos="0">
                <a:srgbClr val="69B800">
                  <a:shade val="30000"/>
                  <a:satMod val="115000"/>
                </a:srgbClr>
              </a:gs>
              <a:gs pos="50000">
                <a:srgbClr val="69B800">
                  <a:shade val="67500"/>
                  <a:satMod val="115000"/>
                </a:srgbClr>
              </a:gs>
              <a:gs pos="100000">
                <a:srgbClr val="69B8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585788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/>
              <a:t>Coefficient of Determination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2208213" y="1106489"/>
            <a:ext cx="7772400" cy="547687"/>
          </a:xfrm>
          <a:noFill/>
          <a:ln/>
        </p:spPr>
        <p:txBody>
          <a:bodyPr/>
          <a:lstStyle/>
          <a:p>
            <a:r>
              <a:rPr lang="en-US">
                <a:solidFill>
                  <a:srgbClr val="66FFFF"/>
                </a:solidFill>
              </a:rPr>
              <a:t>Relationship Among SST, SSR, SSE</a:t>
            </a:r>
            <a:endParaRPr lang="en-US"/>
          </a:p>
        </p:txBody>
      </p:sp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2460625" y="3443288"/>
            <a:ext cx="6845144" cy="168046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where: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	    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SST = total sum of squares</a:t>
            </a:r>
            <a:endParaRPr lang="en-US" sz="24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	    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SSR = sum of squares due to regression</a:t>
            </a:r>
            <a:endParaRPr lang="en-US" sz="24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	    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SSE = sum of squares due to error</a:t>
            </a:r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4479925" y="1804988"/>
            <a:ext cx="33099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SST    =    SSR    +    SSE</a:t>
            </a:r>
          </a:p>
        </p:txBody>
      </p:sp>
      <p:sp>
        <p:nvSpPr>
          <p:cNvPr id="11280" name="Line 16"/>
          <p:cNvSpPr>
            <a:spLocks noChangeShapeType="1"/>
          </p:cNvSpPr>
          <p:nvPr/>
        </p:nvSpPr>
        <p:spPr bwMode="auto">
          <a:xfrm flipH="1">
            <a:off x="4591050" y="2266950"/>
            <a:ext cx="152400" cy="552450"/>
          </a:xfrm>
          <a:prstGeom prst="line">
            <a:avLst/>
          </a:prstGeom>
          <a:noFill/>
          <a:ln w="12700">
            <a:solidFill>
              <a:srgbClr val="66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1281" name="Line 17"/>
          <p:cNvSpPr>
            <a:spLocks noChangeShapeType="1"/>
          </p:cNvSpPr>
          <p:nvPr/>
        </p:nvSpPr>
        <p:spPr bwMode="auto">
          <a:xfrm>
            <a:off x="7410450" y="2266950"/>
            <a:ext cx="323850" cy="533400"/>
          </a:xfrm>
          <a:prstGeom prst="line">
            <a:avLst/>
          </a:prstGeom>
          <a:noFill/>
          <a:ln w="12700">
            <a:solidFill>
              <a:srgbClr val="66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1282" name="Line 18"/>
          <p:cNvSpPr>
            <a:spLocks noChangeShapeType="1"/>
          </p:cNvSpPr>
          <p:nvPr/>
        </p:nvSpPr>
        <p:spPr bwMode="auto">
          <a:xfrm>
            <a:off x="6115050" y="2247900"/>
            <a:ext cx="0" cy="552450"/>
          </a:xfrm>
          <a:prstGeom prst="line">
            <a:avLst/>
          </a:prstGeom>
          <a:noFill/>
          <a:ln w="12700">
            <a:solidFill>
              <a:srgbClr val="66FF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1293" name="Object 29">
            <a:hlinkClick r:id="" action="ppaction://ole?verb=0"/>
          </p:cNvPr>
          <p:cNvGraphicFramePr>
            <a:graphicFrameLocks/>
          </p:cNvGraphicFramePr>
          <p:nvPr/>
        </p:nvGraphicFramePr>
        <p:xfrm>
          <a:off x="3857625" y="2822575"/>
          <a:ext cx="12890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8" name="Equation" r:id="rId4" imgW="1638000" imgH="507960" progId="Equation.DSMT4">
                  <p:embed/>
                </p:oleObj>
              </mc:Choice>
              <mc:Fallback>
                <p:oleObj name="Equation" r:id="rId4" imgW="1638000" imgH="50796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25" y="2822575"/>
                        <a:ext cx="128905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4" name="Object 30">
            <a:hlinkClick r:id="" action="ppaction://ole?verb=0"/>
          </p:cNvPr>
          <p:cNvGraphicFramePr>
            <a:graphicFrameLocks/>
          </p:cNvGraphicFramePr>
          <p:nvPr/>
        </p:nvGraphicFramePr>
        <p:xfrm>
          <a:off x="5214939" y="2822575"/>
          <a:ext cx="15081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9" name="Equation" r:id="rId6" imgW="1917360" imgH="507960" progId="Equation.DSMT4">
                  <p:embed/>
                </p:oleObj>
              </mc:Choice>
              <mc:Fallback>
                <p:oleObj name="Equation" r:id="rId6" imgW="1917360" imgH="50796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4939" y="2822575"/>
                        <a:ext cx="150812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5" name="Object 31">
            <a:hlinkClick r:id="" action="ppaction://ole?verb=0"/>
          </p:cNvPr>
          <p:cNvGraphicFramePr>
            <a:graphicFrameLocks/>
          </p:cNvGraphicFramePr>
          <p:nvPr/>
        </p:nvGraphicFramePr>
        <p:xfrm>
          <a:off x="6808789" y="2822575"/>
          <a:ext cx="151923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0" name="Equation" r:id="rId8" imgW="1930320" imgH="507960" progId="Equation.DSMT4">
                  <p:embed/>
                </p:oleObj>
              </mc:Choice>
              <mc:Fallback>
                <p:oleObj name="Equation" r:id="rId8" imgW="1930320" imgH="50796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8789" y="2822575"/>
                        <a:ext cx="1519237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212F-51B1-46F6-AD1A-A2AE64F7390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150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500"/>
                            </p:stCondLst>
                            <p:childTnLst>
                              <p:par>
                                <p:cTn id="18" presetID="17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000"/>
                            </p:stCondLst>
                            <p:childTnLst>
                              <p:par>
                                <p:cTn id="25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500"/>
                            </p:stCondLst>
                            <p:childTnLst>
                              <p:par>
                                <p:cTn id="30" presetID="17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2500"/>
                            </p:stCondLst>
                            <p:childTnLst>
                              <p:par>
                                <p:cTn id="42" presetID="17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0"/>
                            </p:stCondLst>
                            <p:childTnLst>
                              <p:par>
                                <p:cTn id="49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2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6500"/>
                            </p:stCondLst>
                            <p:childTnLst>
                              <p:par>
                                <p:cTn id="54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5" grpId="0" animBg="1"/>
      <p:bldP spid="11273" grpId="0" animBg="1"/>
      <p:bldP spid="11276" grpId="0" autoUpdateAnimBg="0"/>
      <p:bldP spid="11278" grpId="0" autoUpdateAnimBg="0"/>
      <p:bldP spid="11280" grpId="0" animBg="1"/>
      <p:bldP spid="11281" grpId="0" animBg="1"/>
      <p:bldP spid="1128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ChangeArrowheads="1"/>
          </p:cNvSpPr>
          <p:nvPr/>
        </p:nvSpPr>
        <p:spPr bwMode="auto">
          <a:xfrm>
            <a:off x="4962525" y="1681164"/>
            <a:ext cx="2292350" cy="809625"/>
          </a:xfrm>
          <a:prstGeom prst="rect">
            <a:avLst/>
          </a:prstGeom>
          <a:gradFill flip="none" rotWithShape="1">
            <a:gsLst>
              <a:gs pos="0">
                <a:srgbClr val="69B800">
                  <a:shade val="30000"/>
                  <a:satMod val="115000"/>
                </a:srgbClr>
              </a:gs>
              <a:gs pos="50000">
                <a:srgbClr val="69B800">
                  <a:shade val="67500"/>
                  <a:satMod val="115000"/>
                </a:srgbClr>
              </a:gs>
              <a:gs pos="100000">
                <a:srgbClr val="69B8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188421" name="Rectangle 5"/>
          <p:cNvSpPr>
            <a:spLocks noChangeArrowheads="1"/>
          </p:cNvSpPr>
          <p:nvPr/>
        </p:nvSpPr>
        <p:spPr bwMode="auto">
          <a:xfrm>
            <a:off x="2208213" y="1106489"/>
            <a:ext cx="7772400" cy="5667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The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coefficient of determination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is:</a:t>
            </a:r>
          </a:p>
        </p:txBody>
      </p:sp>
      <p:sp>
        <p:nvSpPr>
          <p:cNvPr id="188420" name="Rectangle 4"/>
          <p:cNvSpPr>
            <a:spLocks noChangeArrowheads="1"/>
          </p:cNvSpPr>
          <p:nvPr/>
        </p:nvSpPr>
        <p:spPr bwMode="auto">
          <a:xfrm>
            <a:off x="2209800" y="152400"/>
            <a:ext cx="7772400" cy="585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Coefficient of Determination</a:t>
            </a:r>
          </a:p>
        </p:txBody>
      </p:sp>
      <p:sp>
        <p:nvSpPr>
          <p:cNvPr id="188428" name="Text Box 12"/>
          <p:cNvSpPr txBox="1">
            <a:spLocks noChangeArrowheads="1"/>
          </p:cNvSpPr>
          <p:nvPr/>
        </p:nvSpPr>
        <p:spPr bwMode="auto">
          <a:xfrm>
            <a:off x="2687639" y="2547939"/>
            <a:ext cx="6460423" cy="134806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where: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	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SSR = sum of squares due to regression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	SST = total sum of squares</a:t>
            </a:r>
          </a:p>
        </p:txBody>
      </p:sp>
      <p:sp>
        <p:nvSpPr>
          <p:cNvPr id="188429" name="Text Box 13"/>
          <p:cNvSpPr txBox="1">
            <a:spLocks noChangeArrowheads="1"/>
          </p:cNvSpPr>
          <p:nvPr/>
        </p:nvSpPr>
        <p:spPr bwMode="auto">
          <a:xfrm>
            <a:off x="5137150" y="1843088"/>
            <a:ext cx="19573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</a:t>
            </a:r>
            <a:r>
              <a:rPr lang="en-US" sz="2400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2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SSR/SST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212F-51B1-46F6-AD1A-A2AE64F7390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1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8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84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84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8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8" grpId="0" animBg="1"/>
      <p:bldP spid="188428" grpId="0" autoUpdateAnimBg="0"/>
      <p:bldP spid="18842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770577" y="592428"/>
            <a:ext cx="8382000" cy="8953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accent2"/>
                </a:solidFill>
              </a:rPr>
              <a:t>What Is Machine Learning?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837127" y="1600200"/>
            <a:ext cx="10430429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400" dirty="0"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cs typeface="Arial" pitchFamily="34" charset="0"/>
              </a:rPr>
              <a:t>Automating automation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cs typeface="Arial" pitchFamily="34" charset="0"/>
              </a:rPr>
              <a:t>Getting computers to program themselves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cs typeface="Arial" pitchFamily="34" charset="0"/>
              </a:rPr>
              <a:t>Let the </a:t>
            </a:r>
            <a:r>
              <a:rPr lang="en-US" sz="2400" b="1" dirty="0">
                <a:cs typeface="Arial" pitchFamily="34" charset="0"/>
              </a:rPr>
              <a:t>data</a:t>
            </a:r>
            <a:r>
              <a:rPr lang="en-US" sz="2400" dirty="0">
                <a:cs typeface="Arial" pitchFamily="34" charset="0"/>
              </a:rPr>
              <a:t> do the work!</a:t>
            </a:r>
          </a:p>
          <a:p>
            <a:pPr rtl="0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cs typeface="Arial" pitchFamily="34" charset="0"/>
            </a:endParaRPr>
          </a:p>
          <a:p>
            <a:pPr rtl="0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212F-51B1-46F6-AD1A-A2AE64F739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371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6" name="Rectangle 338"/>
          <p:cNvSpPr>
            <a:spLocks noChangeArrowheads="1"/>
          </p:cNvSpPr>
          <p:nvPr/>
        </p:nvSpPr>
        <p:spPr bwMode="auto">
          <a:xfrm>
            <a:off x="3581400" y="307851"/>
            <a:ext cx="7772400" cy="585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Coefficient of Determination</a:t>
            </a:r>
          </a:p>
        </p:txBody>
      </p:sp>
      <p:sp>
        <p:nvSpPr>
          <p:cNvPr id="12793" name="Text Box 505"/>
          <p:cNvSpPr txBox="1">
            <a:spLocks noChangeArrowheads="1"/>
          </p:cNvSpPr>
          <p:nvPr/>
        </p:nvSpPr>
        <p:spPr bwMode="auto">
          <a:xfrm>
            <a:off x="3813175" y="1443038"/>
            <a:ext cx="45672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</a:t>
            </a:r>
            <a:r>
              <a:rPr lang="en-US" sz="2400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2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SSR/SST = 100/114 =   .8772</a:t>
            </a:r>
          </a:p>
        </p:txBody>
      </p:sp>
      <p:sp>
        <p:nvSpPr>
          <p:cNvPr id="12794" name="Oval 506"/>
          <p:cNvSpPr>
            <a:spLocks noChangeArrowheads="1"/>
          </p:cNvSpPr>
          <p:nvPr/>
        </p:nvSpPr>
        <p:spPr bwMode="auto">
          <a:xfrm>
            <a:off x="7467600" y="1428750"/>
            <a:ext cx="990600" cy="495300"/>
          </a:xfrm>
          <a:prstGeom prst="ellipse">
            <a:avLst/>
          </a:prstGeom>
          <a:noFill/>
          <a:ln w="19050">
            <a:solidFill>
              <a:srgbClr val="66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796" name="Text Box 508"/>
          <p:cNvSpPr txBox="1">
            <a:spLocks noChangeArrowheads="1"/>
          </p:cNvSpPr>
          <p:nvPr/>
        </p:nvSpPr>
        <p:spPr bwMode="auto">
          <a:xfrm>
            <a:off x="875763" y="2384673"/>
            <a:ext cx="10391793" cy="13111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The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regression relationship is very strong; 87.72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% of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the variability in the number of cars sold can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be explained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by the linear relationship between the</a:t>
            </a:r>
          </a:p>
          <a:p>
            <a:pPr algn="l">
              <a:lnSpc>
                <a:spcPct val="110000"/>
              </a:lnSpc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number of TV ads and the number of cars sold.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212F-51B1-46F6-AD1A-A2AE64F7390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99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2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2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93" grpId="0" autoUpdateAnimBg="0"/>
      <p:bldP spid="12794" grpId="0" animBg="1"/>
      <p:bldP spid="12796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2652714" y="1322389"/>
            <a:ext cx="6886575" cy="1431925"/>
          </a:xfrm>
          <a:prstGeom prst="rect">
            <a:avLst/>
          </a:prstGeom>
          <a:gradFill flip="none" rotWithShape="1">
            <a:gsLst>
              <a:gs pos="0">
                <a:srgbClr val="69B800">
                  <a:shade val="30000"/>
                  <a:satMod val="115000"/>
                </a:srgbClr>
              </a:gs>
              <a:gs pos="50000">
                <a:srgbClr val="69B800">
                  <a:shade val="67500"/>
                  <a:satMod val="115000"/>
                </a:srgbClr>
              </a:gs>
              <a:gs pos="100000">
                <a:srgbClr val="69B8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209800" y="179614"/>
            <a:ext cx="7772400" cy="566738"/>
          </a:xfrm>
          <a:prstGeom prst="rect">
            <a:avLst/>
          </a:prstGeom>
          <a:noFill/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en-US" dirty="0"/>
              <a:t>Sample Correlation Coefficient</a:t>
            </a:r>
          </a:p>
        </p:txBody>
      </p:sp>
      <p:graphicFrame>
        <p:nvGraphicFramePr>
          <p:cNvPr id="4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2781301" y="2000250"/>
          <a:ext cx="2951163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2" name="Equation" r:id="rId3" imgW="1307880" imgH="291960" progId="Equation.3">
                  <p:embed/>
                </p:oleObj>
              </mc:Choice>
              <mc:Fallback>
                <p:oleObj name="Equation" r:id="rId3" imgW="1307880" imgH="2919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1301" y="2000250"/>
                        <a:ext cx="2951163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2781301" y="1476375"/>
          <a:ext cx="6680199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3" name="Equation" r:id="rId5" imgW="2946240" imgH="266400" progId="Equation.3">
                  <p:embed/>
                </p:oleObj>
              </mc:Choice>
              <mc:Fallback>
                <p:oleObj name="Equation" r:id="rId5" imgW="2946240" imgH="2664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1301" y="1476375"/>
                        <a:ext cx="6680199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12"/>
          <p:cNvGrpSpPr>
            <a:grpSpLocks/>
          </p:cNvGrpSpPr>
          <p:nvPr/>
        </p:nvGrpSpPr>
        <p:grpSpPr bwMode="auto">
          <a:xfrm>
            <a:off x="2708275" y="2833688"/>
            <a:ext cx="6816726" cy="1376362"/>
            <a:chOff x="746" y="2013"/>
            <a:chExt cx="4294" cy="867"/>
          </a:xfrm>
        </p:grpSpPr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746" y="2013"/>
              <a:ext cx="4294" cy="84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20000"/>
                </a:spcBef>
                <a:buClr>
                  <a:srgbClr val="66FFFF"/>
                </a:buClr>
                <a:buSzPct val="75000"/>
                <a:buFont typeface="Monotype Sorts" pitchFamily="2" charset="2"/>
                <a:buNone/>
              </a:pP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where:</a:t>
              </a:r>
            </a:p>
            <a:p>
              <a:pPr algn="l">
                <a:spcBef>
                  <a:spcPct val="20000"/>
                </a:spcBef>
                <a:buClr>
                  <a:srgbClr val="66FFFF"/>
                </a:buClr>
                <a:buSzPct val="75000"/>
                <a:buFont typeface="Monotype Sorts" pitchFamily="2" charset="2"/>
                <a:buNone/>
              </a:pP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	  </a:t>
              </a:r>
              <a:r>
                <a:rPr 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b</a:t>
              </a:r>
              <a:r>
                <a:rPr lang="en-US" sz="24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1</a:t>
              </a: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= the slope of the estimated regression</a:t>
              </a:r>
            </a:p>
            <a:p>
              <a:pPr algn="l">
                <a:spcBef>
                  <a:spcPct val="20000"/>
                </a:spcBef>
                <a:buClr>
                  <a:srgbClr val="66FFFF"/>
                </a:buClr>
                <a:buSzPct val="75000"/>
                <a:buFont typeface="Monotype Sorts" pitchFamily="2" charset="2"/>
                <a:buNone/>
              </a:pP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	          equation</a:t>
              </a:r>
            </a:p>
          </p:txBody>
        </p:sp>
        <p:graphicFrame>
          <p:nvGraphicFramePr>
            <p:cNvPr id="9" name="Object 10"/>
            <p:cNvGraphicFramePr>
              <a:graphicFrameLocks noChangeAspect="1"/>
            </p:cNvGraphicFramePr>
            <p:nvPr/>
          </p:nvGraphicFramePr>
          <p:xfrm>
            <a:off x="2652" y="2574"/>
            <a:ext cx="969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64" name="Equation" r:id="rId7" imgW="723600" imgH="228600" progId="Equation.3">
                    <p:embed/>
                  </p:oleObj>
                </mc:Choice>
                <mc:Fallback>
                  <p:oleObj name="Equation" r:id="rId7" imgW="7236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2" y="2574"/>
                          <a:ext cx="969" cy="306"/>
                        </a:xfrm>
                        <a:prstGeom prst="rect">
                          <a:avLst/>
                        </a:prstGeom>
                        <a:noFill/>
                        <a:effectLst>
                          <a:outerShdw dist="1796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212F-51B1-46F6-AD1A-A2AE64F7390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11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3" presetClass="entr" presetSubtype="27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84" name="Rectangle 508"/>
          <p:cNvSpPr>
            <a:spLocks noChangeArrowheads="1"/>
          </p:cNvSpPr>
          <p:nvPr/>
        </p:nvSpPr>
        <p:spPr bwMode="auto">
          <a:xfrm>
            <a:off x="4476750" y="1314450"/>
            <a:ext cx="3276600" cy="876300"/>
          </a:xfrm>
          <a:prstGeom prst="rect">
            <a:avLst/>
          </a:prstGeom>
          <a:gradFill flip="none" rotWithShape="1">
            <a:gsLst>
              <a:gs pos="0">
                <a:srgbClr val="69B800">
                  <a:shade val="30000"/>
                  <a:satMod val="115000"/>
                </a:srgbClr>
              </a:gs>
              <a:gs pos="50000">
                <a:srgbClr val="69B800">
                  <a:shade val="67500"/>
                  <a:satMod val="115000"/>
                </a:srgbClr>
              </a:gs>
              <a:gs pos="100000">
                <a:srgbClr val="69B8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2580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4648201" y="1428750"/>
          <a:ext cx="2951163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6" name="Equation" r:id="rId4" imgW="1307880" imgH="291960" progId="Equation.3">
                  <p:embed/>
                </p:oleObj>
              </mc:Choice>
              <mc:Fallback>
                <p:oleObj name="Equation" r:id="rId4" imgW="1307880" imgH="2919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1" y="1428750"/>
                        <a:ext cx="2951163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088" name="Group 512"/>
          <p:cNvGrpSpPr>
            <a:grpSpLocks/>
          </p:cNvGrpSpPr>
          <p:nvPr/>
        </p:nvGrpSpPr>
        <p:grpSpPr bwMode="auto">
          <a:xfrm>
            <a:off x="2727325" y="2319338"/>
            <a:ext cx="6605588" cy="461962"/>
            <a:chOff x="998" y="2925"/>
            <a:chExt cx="4161" cy="291"/>
          </a:xfrm>
        </p:grpSpPr>
        <p:sp>
          <p:nvSpPr>
            <p:cNvPr id="153087" name="Text Box 511"/>
            <p:cNvSpPr txBox="1">
              <a:spLocks noChangeArrowheads="1"/>
            </p:cNvSpPr>
            <p:nvPr/>
          </p:nvSpPr>
          <p:spPr bwMode="auto">
            <a:xfrm>
              <a:off x="998" y="2925"/>
              <a:ext cx="4161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20000"/>
                </a:spcBef>
                <a:buClr>
                  <a:srgbClr val="66FFFF"/>
                </a:buClr>
                <a:buSzPct val="75000"/>
                <a:buFont typeface="Monotype Sorts" pitchFamily="2" charset="2"/>
                <a:buNone/>
              </a:pP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The sign of </a:t>
              </a:r>
              <a:r>
                <a:rPr 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b</a:t>
              </a:r>
              <a:r>
                <a:rPr lang="en-US" sz="24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1</a:t>
              </a: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in the equation		 is “+”.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  <p:graphicFrame>
          <p:nvGraphicFramePr>
            <p:cNvPr id="152581" name="Object 5"/>
            <p:cNvGraphicFramePr>
              <a:graphicFrameLocks noChangeAspect="1"/>
            </p:cNvGraphicFramePr>
            <p:nvPr/>
          </p:nvGraphicFramePr>
          <p:xfrm>
            <a:off x="3588" y="2952"/>
            <a:ext cx="939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87" name="Equation" r:id="rId6" imgW="723600" imgH="203040" progId="Equation.DSMT4">
                    <p:embed/>
                  </p:oleObj>
                </mc:Choice>
                <mc:Fallback>
                  <p:oleObj name="Equation" r:id="rId6" imgW="72360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8" y="2952"/>
                          <a:ext cx="939" cy="264"/>
                        </a:xfrm>
                        <a:prstGeom prst="rect">
                          <a:avLst/>
                        </a:prstGeom>
                        <a:noFill/>
                        <a:effectLst>
                          <a:outerShdw dist="1796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2582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5172075" y="2997201"/>
          <a:ext cx="18161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8" name="Equation" r:id="rId8" imgW="825480" imgH="253800" progId="Equation.DSMT4">
                  <p:embed/>
                </p:oleObj>
              </mc:Choice>
              <mc:Fallback>
                <p:oleObj name="Equation" r:id="rId8" imgW="825480" imgH="2538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2075" y="2997201"/>
                        <a:ext cx="181610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917" name="Rectangle 341"/>
          <p:cNvSpPr>
            <a:spLocks noGrp="1" noChangeArrowheads="1"/>
          </p:cNvSpPr>
          <p:nvPr>
            <p:ph type="title"/>
          </p:nvPr>
        </p:nvSpPr>
        <p:spPr>
          <a:xfrm>
            <a:off x="2209800" y="165100"/>
            <a:ext cx="7772400" cy="566738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/>
              <a:t>Sample Correlation Coefficient</a:t>
            </a:r>
          </a:p>
        </p:txBody>
      </p:sp>
      <p:sp>
        <p:nvSpPr>
          <p:cNvPr id="153085" name="Text Box 509"/>
          <p:cNvSpPr txBox="1">
            <a:spLocks noChangeArrowheads="1"/>
          </p:cNvSpPr>
          <p:nvPr/>
        </p:nvSpPr>
        <p:spPr bwMode="auto">
          <a:xfrm>
            <a:off x="5108576" y="3671888"/>
            <a:ext cx="190976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</a:t>
            </a:r>
            <a:r>
              <a:rPr lang="en-US" sz="2400" i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xy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</a:t>
            </a:r>
            <a:r>
              <a:rPr lang="en-US" sz="1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+.9366</a:t>
            </a:r>
          </a:p>
        </p:txBody>
      </p:sp>
      <p:sp>
        <p:nvSpPr>
          <p:cNvPr id="153086" name="Oval 510"/>
          <p:cNvSpPr>
            <a:spLocks noChangeArrowheads="1"/>
          </p:cNvSpPr>
          <p:nvPr/>
        </p:nvSpPr>
        <p:spPr bwMode="auto">
          <a:xfrm>
            <a:off x="5943600" y="3638550"/>
            <a:ext cx="1200150" cy="495300"/>
          </a:xfrm>
          <a:prstGeom prst="ellipse">
            <a:avLst/>
          </a:prstGeom>
          <a:noFill/>
          <a:ln w="19050">
            <a:solidFill>
              <a:srgbClr val="66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212F-51B1-46F6-AD1A-A2AE64F7390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9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5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084" grpId="0" animBg="1"/>
      <p:bldP spid="153085" grpId="0" autoUpdateAnimBg="0"/>
      <p:bldP spid="15308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77800"/>
            <a:ext cx="7772400" cy="522288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/>
              <a:t>Assumptions About the Error Term </a:t>
            </a:r>
            <a:r>
              <a:rPr lang="en-US" i="1">
                <a:latin typeface="Symbol" pitchFamily="18" charset="2"/>
              </a:rPr>
              <a:t>e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2324100" y="1257300"/>
            <a:ext cx="7543800" cy="571500"/>
          </a:xfrm>
          <a:prstGeom prst="rect">
            <a:avLst/>
          </a:prstGeom>
          <a:gradFill flip="none" rotWithShape="1">
            <a:gsLst>
              <a:gs pos="0">
                <a:srgbClr val="69B800">
                  <a:shade val="30000"/>
                  <a:satMod val="115000"/>
                </a:srgbClr>
              </a:gs>
              <a:gs pos="50000">
                <a:srgbClr val="69B800">
                  <a:shade val="67500"/>
                  <a:satMod val="115000"/>
                </a:srgbClr>
              </a:gs>
              <a:gs pos="100000">
                <a:srgbClr val="69B8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1.  The error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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is a random variable with mean of zero.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2324100" y="1924050"/>
            <a:ext cx="7543800" cy="1009650"/>
          </a:xfrm>
          <a:prstGeom prst="rect">
            <a:avLst/>
          </a:prstGeom>
          <a:gradFill flip="none" rotWithShape="1">
            <a:gsLst>
              <a:gs pos="0">
                <a:srgbClr val="69B800">
                  <a:shade val="30000"/>
                  <a:satMod val="115000"/>
                </a:srgbClr>
              </a:gs>
              <a:gs pos="50000">
                <a:srgbClr val="69B800">
                  <a:shade val="67500"/>
                  <a:satMod val="115000"/>
                </a:srgbClr>
              </a:gs>
              <a:gs pos="100000">
                <a:srgbClr val="69B8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marL="457200" indent="-457200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2.  The variance of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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, denoted by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 </a:t>
            </a:r>
            <a:r>
              <a:rPr lang="en-US" sz="2400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2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, is the same for</a:t>
            </a:r>
          </a:p>
          <a:p>
            <a:pPr marL="457200" indent="-457200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all values of the independent variable.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2324100" y="3028950"/>
            <a:ext cx="7543800" cy="571500"/>
          </a:xfrm>
          <a:prstGeom prst="rect">
            <a:avLst/>
          </a:prstGeom>
          <a:gradFill flip="none" rotWithShape="1">
            <a:gsLst>
              <a:gs pos="0">
                <a:srgbClr val="69B800">
                  <a:shade val="30000"/>
                  <a:satMod val="115000"/>
                </a:srgbClr>
              </a:gs>
              <a:gs pos="50000">
                <a:srgbClr val="69B800">
                  <a:shade val="67500"/>
                  <a:satMod val="115000"/>
                </a:srgbClr>
              </a:gs>
              <a:gs pos="100000">
                <a:srgbClr val="69B8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3.  The values of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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are independent.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2324100" y="3695700"/>
            <a:ext cx="7543800" cy="1009650"/>
          </a:xfrm>
          <a:prstGeom prst="rect">
            <a:avLst/>
          </a:prstGeom>
          <a:gradFill flip="none" rotWithShape="1">
            <a:gsLst>
              <a:gs pos="0">
                <a:srgbClr val="69B800">
                  <a:shade val="30000"/>
                  <a:satMod val="115000"/>
                </a:srgbClr>
              </a:gs>
              <a:gs pos="50000">
                <a:srgbClr val="69B800">
                  <a:shade val="67500"/>
                  <a:satMod val="115000"/>
                </a:srgbClr>
              </a:gs>
              <a:gs pos="100000">
                <a:srgbClr val="69B8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marL="457200" indent="-457200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4.  The error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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is a normally distributed random</a:t>
            </a:r>
          </a:p>
          <a:p>
            <a:pPr marL="457200" indent="-457200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variable.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212F-51B1-46F6-AD1A-A2AE64F7390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5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animBg="1" autoUpdateAnimBg="0"/>
      <p:bldP spid="14341" grpId="0" animBg="1" autoUpdateAnimBg="0"/>
      <p:bldP spid="14342" grpId="0" animBg="1" autoUpdateAnimBg="0"/>
      <p:bldP spid="14343" grpId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Lecture from Cengage Learning</a:t>
            </a:r>
          </a:p>
          <a:p>
            <a:r>
              <a:rPr lang="en-US" dirty="0" smtClean="0"/>
              <a:t>Lectures from Prof</a:t>
            </a:r>
            <a:r>
              <a:rPr lang="en-US" dirty="0"/>
              <a:t>. </a:t>
            </a:r>
            <a:r>
              <a:rPr lang="en-US" dirty="0" err="1"/>
              <a:t>Soumen</a:t>
            </a:r>
            <a:r>
              <a:rPr lang="en-US" dirty="0"/>
              <a:t> </a:t>
            </a:r>
            <a:r>
              <a:rPr lang="en-US" dirty="0" err="1" smtClean="0"/>
              <a:t>Maity</a:t>
            </a:r>
            <a:r>
              <a:rPr lang="en-US" dirty="0" smtClean="0"/>
              <a:t> (Indian </a:t>
            </a:r>
            <a:r>
              <a:rPr lang="en-US" dirty="0"/>
              <a:t>Institute of Technology, </a:t>
            </a:r>
            <a:r>
              <a:rPr lang="en-US" dirty="0" smtClean="0"/>
              <a:t>Kharagpur)</a:t>
            </a:r>
          </a:p>
          <a:p>
            <a:r>
              <a:rPr lang="en-US" dirty="0" smtClean="0"/>
              <a:t>Lecture from John S. </a:t>
            </a:r>
            <a:r>
              <a:rPr lang="en-US" dirty="0" err="1" smtClean="0"/>
              <a:t>Loucks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212F-51B1-46F6-AD1A-A2AE64F73904}" type="slidenum">
              <a:rPr lang="en-US" smtClean="0"/>
              <a:t>44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467" y="3117880"/>
            <a:ext cx="6247189" cy="161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813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905000" y="990600"/>
            <a:ext cx="83058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accent2"/>
                </a:solidFill>
              </a:rPr>
              <a:t>Traditional Programming</a:t>
            </a:r>
          </a:p>
          <a:p>
            <a:pPr>
              <a:buFont typeface="Wingdings" pitchFamily="2" charset="2"/>
              <a:buChar char="Ø"/>
            </a:pPr>
            <a:endParaRPr lang="en-US" sz="2400" b="1" dirty="0">
              <a:solidFill>
                <a:schemeClr val="accent2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sz="2400" b="1" dirty="0">
              <a:solidFill>
                <a:schemeClr val="accent2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sz="2400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accent2"/>
                </a:solidFill>
              </a:rPr>
              <a:t> </a:t>
            </a:r>
          </a:p>
          <a:p>
            <a:r>
              <a:rPr lang="en-US" sz="2400" b="1" dirty="0">
                <a:solidFill>
                  <a:schemeClr val="accent2"/>
                </a:solidFill>
              </a:rPr>
              <a:t>Machine Learning</a:t>
            </a: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5151439" y="1752600"/>
            <a:ext cx="2239963" cy="11430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dirty="0"/>
              <a:t>Computer</a:t>
            </a:r>
          </a:p>
        </p:txBody>
      </p:sp>
      <p:sp>
        <p:nvSpPr>
          <p:cNvPr id="20" name="Line 6"/>
          <p:cNvSpPr>
            <a:spLocks noChangeShapeType="1"/>
          </p:cNvSpPr>
          <p:nvPr/>
        </p:nvSpPr>
        <p:spPr bwMode="auto">
          <a:xfrm>
            <a:off x="4237037" y="1981200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21" name="Line 7"/>
          <p:cNvSpPr>
            <a:spLocks noChangeShapeType="1"/>
          </p:cNvSpPr>
          <p:nvPr/>
        </p:nvSpPr>
        <p:spPr bwMode="auto">
          <a:xfrm>
            <a:off x="4237037" y="2667000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22" name="Line 8"/>
          <p:cNvSpPr>
            <a:spLocks noChangeShapeType="1"/>
          </p:cNvSpPr>
          <p:nvPr/>
        </p:nvSpPr>
        <p:spPr bwMode="auto">
          <a:xfrm>
            <a:off x="7391400" y="23622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3464521" y="1752600"/>
            <a:ext cx="72648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dirty="0"/>
              <a:t>Data</a:t>
            </a: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3099895" y="2438400"/>
            <a:ext cx="11673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dirty="0"/>
              <a:t>Program</a:t>
            </a:r>
          </a:p>
        </p:txBody>
      </p:sp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8191497" y="2133600"/>
            <a:ext cx="95250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dirty="0"/>
              <a:t>Output</a:t>
            </a: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5251946" y="4343400"/>
            <a:ext cx="2239963" cy="11430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dirty="0"/>
              <a:t>Computer</a:t>
            </a:r>
          </a:p>
        </p:txBody>
      </p:sp>
      <p:sp>
        <p:nvSpPr>
          <p:cNvPr id="27" name="Line 6"/>
          <p:cNvSpPr>
            <a:spLocks noChangeShapeType="1"/>
          </p:cNvSpPr>
          <p:nvPr/>
        </p:nvSpPr>
        <p:spPr bwMode="auto">
          <a:xfrm>
            <a:off x="4337544" y="4572000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28" name="Line 7"/>
          <p:cNvSpPr>
            <a:spLocks noChangeShapeType="1"/>
          </p:cNvSpPr>
          <p:nvPr/>
        </p:nvSpPr>
        <p:spPr bwMode="auto">
          <a:xfrm>
            <a:off x="4337544" y="5257800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29" name="Line 8"/>
          <p:cNvSpPr>
            <a:spLocks noChangeShapeType="1"/>
          </p:cNvSpPr>
          <p:nvPr/>
        </p:nvSpPr>
        <p:spPr bwMode="auto">
          <a:xfrm>
            <a:off x="7491907" y="49530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30" name="Text Box 10"/>
          <p:cNvSpPr txBox="1">
            <a:spLocks noChangeArrowheads="1"/>
          </p:cNvSpPr>
          <p:nvPr/>
        </p:nvSpPr>
        <p:spPr bwMode="auto">
          <a:xfrm>
            <a:off x="3565028" y="4343400"/>
            <a:ext cx="72648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dirty="0"/>
              <a:t>Data</a:t>
            </a: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3390897" y="5029200"/>
            <a:ext cx="95250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dirty="0"/>
              <a:t>Output</a:t>
            </a:r>
          </a:p>
        </p:txBody>
      </p:sp>
      <p:sp>
        <p:nvSpPr>
          <p:cNvPr id="32" name="Text Box 12"/>
          <p:cNvSpPr txBox="1">
            <a:spLocks noChangeArrowheads="1"/>
          </p:cNvSpPr>
          <p:nvPr/>
        </p:nvSpPr>
        <p:spPr bwMode="auto">
          <a:xfrm>
            <a:off x="8292004" y="4724400"/>
            <a:ext cx="11673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dirty="0"/>
              <a:t>Program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212F-51B1-46F6-AD1A-A2AE64F7390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33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875763" y="920889"/>
            <a:ext cx="10391793" cy="4647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Machine Learning</a:t>
            </a:r>
          </a:p>
          <a:p>
            <a:pPr lvl="1" algn="l">
              <a:buFontTx/>
              <a:buChar char="-"/>
            </a:pPr>
            <a:r>
              <a:rPr lang="en-US" sz="2400" dirty="0"/>
              <a:t> Grew out of work in AI</a:t>
            </a:r>
          </a:p>
          <a:p>
            <a:pPr lvl="1" algn="l">
              <a:buFontTx/>
              <a:buChar char="-"/>
            </a:pPr>
            <a:r>
              <a:rPr lang="en-US" sz="2400" dirty="0"/>
              <a:t> New capability for computers </a:t>
            </a:r>
          </a:p>
          <a:p>
            <a:pPr lvl="1" algn="l"/>
            <a:endParaRPr lang="en-US" sz="800" dirty="0"/>
          </a:p>
          <a:p>
            <a:pPr algn="l"/>
            <a:r>
              <a:rPr lang="en-US" sz="2400" dirty="0"/>
              <a:t>Examples: </a:t>
            </a:r>
          </a:p>
          <a:p>
            <a:pPr lvl="1" algn="l">
              <a:buFontTx/>
              <a:buChar char="-"/>
            </a:pPr>
            <a:r>
              <a:rPr lang="en-US" sz="2400" dirty="0"/>
              <a:t> </a:t>
            </a:r>
            <a:r>
              <a:rPr lang="en-US" sz="2400" dirty="0" smtClean="0"/>
              <a:t>Data </a:t>
            </a:r>
            <a:r>
              <a:rPr lang="en-US" sz="2400" dirty="0"/>
              <a:t>mining </a:t>
            </a:r>
          </a:p>
          <a:p>
            <a:pPr lvl="2" algn="l"/>
            <a:r>
              <a:rPr lang="en-US" sz="2400" dirty="0"/>
              <a:t>Large datasets from growth of automation/web.  </a:t>
            </a:r>
          </a:p>
          <a:p>
            <a:pPr lvl="2" algn="l"/>
            <a:r>
              <a:rPr lang="en-US" sz="2400" dirty="0"/>
              <a:t>E.g., Web click data, medical records, biology, </a:t>
            </a:r>
            <a:r>
              <a:rPr lang="en-US" sz="2400" dirty="0" smtClean="0"/>
              <a:t>bioinformatics, engineering</a:t>
            </a:r>
            <a:endParaRPr lang="en-US" sz="2400" dirty="0"/>
          </a:p>
          <a:p>
            <a:pPr lvl="1" algn="l">
              <a:buFontTx/>
              <a:buChar char="-"/>
            </a:pPr>
            <a:r>
              <a:rPr lang="en-US" sz="2400" dirty="0"/>
              <a:t> Applications can’t program by hand.</a:t>
            </a:r>
          </a:p>
          <a:p>
            <a:pPr lvl="2" algn="l"/>
            <a:r>
              <a:rPr lang="en-US" sz="2400" dirty="0"/>
              <a:t>E.g., Autonomous helicopter, handwriting recognition, most of Natural Language Processing (NLP), Computer </a:t>
            </a:r>
            <a:r>
              <a:rPr lang="en-US" sz="2400" dirty="0" smtClean="0"/>
              <a:t>Vision etc., </a:t>
            </a:r>
            <a:endParaRPr lang="en-US" sz="2400" dirty="0"/>
          </a:p>
          <a:p>
            <a:pPr rtl="0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212F-51B1-46F6-AD1A-A2AE64F7390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53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785611" y="920891"/>
            <a:ext cx="9882389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32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Practical Applications of Machine </a:t>
            </a:r>
            <a:r>
              <a:rPr lang="en-US" sz="3200" b="1" dirty="0" smtClean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Learning</a:t>
            </a:r>
          </a:p>
          <a:p>
            <a:pPr rtl="0" fontAlgn="base">
              <a:spcBef>
                <a:spcPct val="0"/>
              </a:spcBef>
              <a:spcAft>
                <a:spcPct val="0"/>
              </a:spcAft>
            </a:pPr>
            <a:endParaRPr lang="en-US" sz="2800" b="1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/>
              <a:t>Spam filtering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/>
              <a:t>Speech/handwriting recognition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/>
              <a:t>Object detection/recognition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/>
              <a:t>Weather prediction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/>
              <a:t>Stock market analysis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/>
              <a:t>Search engines (</a:t>
            </a:r>
            <a:r>
              <a:rPr lang="en-US" sz="2000" dirty="0" smtClean="0"/>
              <a:t>e.g., </a:t>
            </a:r>
            <a:r>
              <a:rPr lang="en-US" sz="2000" dirty="0"/>
              <a:t>Google)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/>
              <a:t>Ad placement on websites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/>
              <a:t>Credit-card fraud detection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/>
              <a:t>Webpage clustering (e.g., Google News)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/>
              <a:t>Social Network Analysis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/>
              <a:t>Recommendation systems (e.g., Netflix, Amazon)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/>
              <a:t>Automatic vehicle navigation</a:t>
            </a:r>
          </a:p>
          <a:p>
            <a:pPr rtl="0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212F-51B1-46F6-AD1A-A2AE64F7390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9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5"/>
          <p:cNvSpPr>
            <a:spLocks noGrp="1" noChangeArrowheads="1"/>
          </p:cNvSpPr>
          <p:nvPr>
            <p:ph type="title"/>
          </p:nvPr>
        </p:nvSpPr>
        <p:spPr>
          <a:xfrm>
            <a:off x="913795" y="609600"/>
            <a:ext cx="10353762" cy="869726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accent2"/>
                </a:solidFill>
              </a:rPr>
              <a:t>Machine Learning definition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idx="1"/>
          </p:nvPr>
        </p:nvSpPr>
        <p:spPr>
          <a:xfrm>
            <a:off x="746975" y="1479326"/>
            <a:ext cx="10520581" cy="4403949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3000" dirty="0"/>
              <a:t>Arthur Samuel (1959). Machine Learning: Field of study that gives computers the ability to learn without being explicitly programmed. </a:t>
            </a:r>
            <a:endParaRPr lang="en-US" sz="3000" dirty="0" smtClean="0"/>
          </a:p>
          <a:p>
            <a:pPr eaLnBrk="1" hangingPunct="1"/>
            <a:endParaRPr lang="en-US" sz="3000" dirty="0"/>
          </a:p>
          <a:p>
            <a:pPr eaLnBrk="1" hangingPunct="1"/>
            <a:r>
              <a:rPr lang="en-US" sz="3000" dirty="0"/>
              <a:t>Tom Mitchell (1998) Well-posed Learning Problem: A computer program is said to </a:t>
            </a:r>
            <a:r>
              <a:rPr lang="en-US" sz="3000" i="1" dirty="0"/>
              <a:t>learn</a:t>
            </a:r>
            <a:r>
              <a:rPr lang="en-US" sz="3000" dirty="0"/>
              <a:t> from experience E with respect to some task T and some performance measure P, if its performance on T, as measured by P, improves with experience E. </a:t>
            </a: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212F-51B1-46F6-AD1A-A2AE64F7390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32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352800" y="152400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Linear regression with one variable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581400" y="297180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2708857" y="2990851"/>
            <a:ext cx="6819900" cy="1625589"/>
          </a:xfrm>
        </p:spPr>
        <p:txBody>
          <a:bodyPr>
            <a:noAutofit/>
          </a:bodyPr>
          <a:lstStyle/>
          <a:p>
            <a:pPr algn="l"/>
            <a:r>
              <a:rPr lang="en-US" sz="5400" b="1" dirty="0">
                <a:solidFill>
                  <a:schemeClr val="accent2"/>
                </a:solidFill>
              </a:rPr>
              <a:t>Model representation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212F-51B1-46F6-AD1A-A2AE64F7390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32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408</TotalTime>
  <Words>1398</Words>
  <Application>Microsoft Office PowerPoint</Application>
  <PresentationFormat>Widescreen</PresentationFormat>
  <Paragraphs>354</Paragraphs>
  <Slides>44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6" baseType="lpstr">
      <vt:lpstr>Arial</vt:lpstr>
      <vt:lpstr>Book Antiqua</vt:lpstr>
      <vt:lpstr>Calibri</vt:lpstr>
      <vt:lpstr>Calisto MT</vt:lpstr>
      <vt:lpstr>Monotype Sorts</vt:lpstr>
      <vt:lpstr>Symbol</vt:lpstr>
      <vt:lpstr>Trebuchet MS</vt:lpstr>
      <vt:lpstr>Wingdings</vt:lpstr>
      <vt:lpstr>Wingdings 2</vt:lpstr>
      <vt:lpstr>ヒラギノ角ゴ ProN W3</vt:lpstr>
      <vt:lpstr>Slate</vt:lpstr>
      <vt:lpstr>Equation</vt:lpstr>
      <vt:lpstr>Artificial Intelligence CS 401</vt:lpstr>
      <vt:lpstr>Algorithm Vs Model</vt:lpstr>
      <vt:lpstr>Machine Learning Algorithms</vt:lpstr>
      <vt:lpstr>PowerPoint Presentation</vt:lpstr>
      <vt:lpstr>PowerPoint Presentation</vt:lpstr>
      <vt:lpstr>PowerPoint Presentation</vt:lpstr>
      <vt:lpstr>PowerPoint Presentation</vt:lpstr>
      <vt:lpstr>Machine Learning definition</vt:lpstr>
      <vt:lpstr>Model representation</vt:lpstr>
      <vt:lpstr>Regression Analysis</vt:lpstr>
      <vt:lpstr>Sample Data</vt:lpstr>
      <vt:lpstr>Scatter Plot</vt:lpstr>
      <vt:lpstr>Simple Linear Regression</vt:lpstr>
      <vt:lpstr>Some Basic Assumptions</vt:lpstr>
      <vt:lpstr>Normal Distribution</vt:lpstr>
      <vt:lpstr>Least Squares Estimation of Parameters</vt:lpstr>
      <vt:lpstr>Fitted Line</vt:lpstr>
      <vt:lpstr>Least Squares Estimation</vt:lpstr>
      <vt:lpstr>PowerPoint Presentation</vt:lpstr>
      <vt:lpstr>PowerPoint Presentation</vt:lpstr>
      <vt:lpstr>PowerPoint Presentation</vt:lpstr>
      <vt:lpstr> Simple Linear Regression</vt:lpstr>
      <vt:lpstr>PowerPoint Presentation</vt:lpstr>
      <vt:lpstr>PowerPoint Presentation</vt:lpstr>
      <vt:lpstr>Simple Linear Regression Model</vt:lpstr>
      <vt:lpstr>PowerPoint Presentation</vt:lpstr>
      <vt:lpstr>Simple Linear Regression Equation</vt:lpstr>
      <vt:lpstr>PowerPoint Presentation</vt:lpstr>
      <vt:lpstr>PowerPoint Presentation</vt:lpstr>
      <vt:lpstr>PowerPoint Presentation</vt:lpstr>
      <vt:lpstr>Estimation Process</vt:lpstr>
      <vt:lpstr>Least Squares Method</vt:lpstr>
      <vt:lpstr>Least Squares Method</vt:lpstr>
      <vt:lpstr>PowerPoint Presentation</vt:lpstr>
      <vt:lpstr>PowerPoint Presentation</vt:lpstr>
      <vt:lpstr>PowerPoint Presentation</vt:lpstr>
      <vt:lpstr>Estimated Regression Equation</vt:lpstr>
      <vt:lpstr>Coefficient of Determination</vt:lpstr>
      <vt:lpstr>PowerPoint Presentation</vt:lpstr>
      <vt:lpstr>PowerPoint Presentation</vt:lpstr>
      <vt:lpstr>PowerPoint Presentation</vt:lpstr>
      <vt:lpstr>Sample Correlation Coefficient</vt:lpstr>
      <vt:lpstr>Assumptions About the Error Term e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kashif.zafar</dc:creator>
  <cp:lastModifiedBy>kashif.zafar</cp:lastModifiedBy>
  <cp:revision>34</cp:revision>
  <dcterms:created xsi:type="dcterms:W3CDTF">2018-10-25T06:07:17Z</dcterms:created>
  <dcterms:modified xsi:type="dcterms:W3CDTF">2018-11-27T12:12:24Z</dcterms:modified>
</cp:coreProperties>
</file>