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7"/>
  </p:notesMasterIdLst>
  <p:handoutMasterIdLst>
    <p:handoutMasterId r:id="rId28"/>
  </p:handoutMasterIdLst>
  <p:sldIdLst>
    <p:sldId id="268" r:id="rId5"/>
    <p:sldId id="332" r:id="rId6"/>
    <p:sldId id="333" r:id="rId7"/>
    <p:sldId id="334" r:id="rId8"/>
    <p:sldId id="335" r:id="rId9"/>
    <p:sldId id="336" r:id="rId10"/>
    <p:sldId id="337" r:id="rId11"/>
    <p:sldId id="338" r:id="rId12"/>
    <p:sldId id="340" r:id="rId13"/>
    <p:sldId id="339" r:id="rId14"/>
    <p:sldId id="341" r:id="rId15"/>
    <p:sldId id="342" r:id="rId16"/>
    <p:sldId id="261" r:id="rId17"/>
    <p:sldId id="325" r:id="rId18"/>
    <p:sldId id="326" r:id="rId19"/>
    <p:sldId id="317" r:id="rId20"/>
    <p:sldId id="328" r:id="rId21"/>
    <p:sldId id="329" r:id="rId22"/>
    <p:sldId id="318" r:id="rId23"/>
    <p:sldId id="331" r:id="rId24"/>
    <p:sldId id="321" r:id="rId25"/>
    <p:sldId id="29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94667" autoAdjust="0"/>
  </p:normalViewPr>
  <p:slideViewPr>
    <p:cSldViewPr snapToGrid="0">
      <p:cViewPr>
        <p:scale>
          <a:sx n="66" d="100"/>
          <a:sy n="66" d="100"/>
        </p:scale>
        <p:origin x="-504"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3" csCatId="mainScheme" phldr="1"/>
      <dgm:spPr/>
      <dgm:t>
        <a:bodyPr/>
        <a:lstStyle/>
        <a:p>
          <a:endParaRPr lang="en-US"/>
        </a:p>
      </dgm:t>
    </dgm:pt>
    <dgm:pt modelId="{A8C03FBB-4A75-4460-AEA6-DEAEB9C61496}">
      <dgm:prSet phldrT="[Text]" phldr="0" custT="1"/>
      <dgm:spPr/>
      <dgm:t>
        <a:bodyPr/>
        <a:lstStyle/>
        <a:p>
          <a:pPr algn="ctr">
            <a:defRPr b="1"/>
          </a:pPr>
          <a:r>
            <a:rPr lang="en-US" sz="2400" dirty="0">
              <a:latin typeface="+mn-lt"/>
            </a:rPr>
            <a:t>Q3</a:t>
          </a:r>
        </a:p>
      </dgm:t>
    </dgm:pt>
    <dgm:pt modelId="{4E972F7F-4B1B-47AA-A25B-1FFC561F1C76}" type="parTrans" cxnId="{D3D81948-D963-4D1E-AE16-9705EAF510FC}">
      <dgm:prSet/>
      <dgm:spPr/>
      <dgm:t>
        <a:bodyPr/>
        <a:lstStyle/>
        <a:p>
          <a:pPr algn="ctr"/>
          <a:endParaRPr lang="en-US" sz="2800">
            <a:latin typeface="+mn-lt"/>
          </a:endParaRPr>
        </a:p>
      </dgm:t>
    </dgm:pt>
    <dgm:pt modelId="{67361508-930A-4A23-8CFC-BB56DA645C3C}" type="sibTrans" cxnId="{D3D81948-D963-4D1E-AE16-9705EAF510FC}">
      <dgm:prSet/>
      <dgm:spPr/>
      <dgm:t>
        <a:bodyPr/>
        <a:lstStyle/>
        <a:p>
          <a:pPr algn="ctr"/>
          <a:endParaRPr lang="en-US" sz="2800">
            <a:latin typeface="+mn-lt"/>
          </a:endParaRPr>
        </a:p>
      </dgm:t>
    </dgm:pt>
    <dgm:pt modelId="{5E71F362-34DF-4EEC-92A3-0EFE450E05E4}">
      <dgm:prSet phldrT="[Text]" phldr="0" custT="1"/>
      <dgm:spPr/>
      <dgm:t>
        <a:bodyPr/>
        <a:lstStyle/>
        <a:p>
          <a:pPr algn="ctr"/>
          <a:r>
            <a:rPr lang="en-US" sz="2000" dirty="0">
              <a:latin typeface="+mn-lt"/>
            </a:rPr>
            <a:t>Market research</a:t>
          </a:r>
        </a:p>
      </dgm:t>
    </dgm:pt>
    <dgm:pt modelId="{8E5EE4D1-908E-455C-B8B3-281AD42DEC9A}" type="parTrans" cxnId="{B99CA6C9-28D1-4DDB-B8EC-AED73AD115CA}">
      <dgm:prSet/>
      <dgm:spPr/>
      <dgm:t>
        <a:bodyPr/>
        <a:lstStyle/>
        <a:p>
          <a:pPr algn="ctr"/>
          <a:endParaRPr lang="en-US" sz="2800">
            <a:latin typeface="+mn-lt"/>
          </a:endParaRPr>
        </a:p>
      </dgm:t>
    </dgm:pt>
    <dgm:pt modelId="{B208B24A-E9FD-40A9-B764-FB7C2B7ED8B9}" type="sibTrans" cxnId="{B99CA6C9-28D1-4DDB-B8EC-AED73AD115CA}">
      <dgm:prSet/>
      <dgm:spPr/>
      <dgm:t>
        <a:bodyPr/>
        <a:lstStyle/>
        <a:p>
          <a:pPr algn="ctr"/>
          <a:endParaRPr lang="en-US" sz="2800">
            <a:latin typeface="+mn-lt"/>
          </a:endParaRPr>
        </a:p>
      </dgm:t>
    </dgm:pt>
    <dgm:pt modelId="{91969DED-4CB8-4A14-A50B-3F7B848E46B5}">
      <dgm:prSet phldrT="[Text]" phldr="0" custT="1"/>
      <dgm:spPr/>
      <dgm:t>
        <a:bodyPr/>
        <a:lstStyle/>
        <a:p>
          <a:pPr algn="ctr">
            <a:defRPr b="1"/>
          </a:pPr>
          <a:r>
            <a:rPr lang="en-US" sz="2400" dirty="0">
              <a:latin typeface="+mn-lt"/>
            </a:rPr>
            <a:t>Q4</a:t>
          </a:r>
        </a:p>
      </dgm:t>
    </dgm:pt>
    <dgm:pt modelId="{441CD73D-85E1-42A6-BCF8-362A3247E2F3}" type="parTrans" cxnId="{537F2ED0-8BD0-4AD5-B60D-89B660EDA1AC}">
      <dgm:prSet/>
      <dgm:spPr/>
      <dgm:t>
        <a:bodyPr/>
        <a:lstStyle/>
        <a:p>
          <a:pPr algn="ctr"/>
          <a:endParaRPr lang="en-US" sz="2800">
            <a:latin typeface="+mn-lt"/>
          </a:endParaRPr>
        </a:p>
      </dgm:t>
    </dgm:pt>
    <dgm:pt modelId="{81CA8AA2-C0C3-4381-BA8B-413EDD578B83}" type="sibTrans" cxnId="{537F2ED0-8BD0-4AD5-B60D-89B660EDA1AC}">
      <dgm:prSet/>
      <dgm:spPr/>
      <dgm:t>
        <a:bodyPr/>
        <a:lstStyle/>
        <a:p>
          <a:pPr algn="ctr"/>
          <a:endParaRPr lang="en-US" sz="2800">
            <a:latin typeface="+mn-lt"/>
          </a:endParaRPr>
        </a:p>
      </dgm:t>
    </dgm:pt>
    <dgm:pt modelId="{8A04F340-E8E1-4146-9905-E7ADCAEAABD7}">
      <dgm:prSet phldrT="[Text]" phldr="0" custT="1"/>
      <dgm:spPr/>
      <dgm:t>
        <a:bodyPr/>
        <a:lstStyle/>
        <a:p>
          <a:pPr algn="ctr"/>
          <a:r>
            <a:rPr lang="en-US" sz="2000" dirty="0">
              <a:latin typeface="+mn-lt"/>
            </a:rPr>
            <a:t>Product development</a:t>
          </a:r>
        </a:p>
      </dgm:t>
    </dgm:pt>
    <dgm:pt modelId="{4EBD5EC2-45ED-4ED6-8376-97D155A911AE}" type="parTrans" cxnId="{E636BFFB-0404-4D4B-B3F0-C64FDFD9DDEF}">
      <dgm:prSet/>
      <dgm:spPr/>
      <dgm:t>
        <a:bodyPr/>
        <a:lstStyle/>
        <a:p>
          <a:pPr algn="ctr"/>
          <a:endParaRPr lang="en-US" sz="2800">
            <a:latin typeface="+mn-lt"/>
          </a:endParaRPr>
        </a:p>
      </dgm:t>
    </dgm:pt>
    <dgm:pt modelId="{F9CD2A04-6A34-4104-A971-391788B88F55}" type="sibTrans" cxnId="{E636BFFB-0404-4D4B-B3F0-C64FDFD9DDEF}">
      <dgm:prSet/>
      <dgm:spPr/>
      <dgm:t>
        <a:bodyPr/>
        <a:lstStyle/>
        <a:p>
          <a:pPr algn="ctr"/>
          <a:endParaRPr lang="en-US" sz="2800">
            <a:latin typeface="+mn-lt"/>
          </a:endParaRPr>
        </a:p>
      </dgm:t>
    </dgm:pt>
    <dgm:pt modelId="{3CC73758-10C1-47F8-AFA7-1A986D4DDD60}">
      <dgm:prSet phldrT="[Text]" phldr="0" custT="1"/>
      <dgm:spPr/>
      <dgm:t>
        <a:bodyPr/>
        <a:lstStyle/>
        <a:p>
          <a:pPr algn="ctr">
            <a:defRPr b="1"/>
          </a:pPr>
          <a:r>
            <a:rPr lang="en-US" sz="2400" dirty="0">
              <a:latin typeface="+mn-lt"/>
            </a:rPr>
            <a:t>Q1</a:t>
          </a:r>
        </a:p>
      </dgm:t>
    </dgm:pt>
    <dgm:pt modelId="{FF6AE4B6-4A2F-49EE-9316-9AF55E77838B}" type="parTrans" cxnId="{4A69F85D-5C15-48FD-893A-B3050E1BADEB}">
      <dgm:prSet/>
      <dgm:spPr/>
      <dgm:t>
        <a:bodyPr/>
        <a:lstStyle/>
        <a:p>
          <a:pPr algn="ctr"/>
          <a:endParaRPr lang="en-US" sz="2800">
            <a:latin typeface="+mn-lt"/>
          </a:endParaRPr>
        </a:p>
      </dgm:t>
    </dgm:pt>
    <dgm:pt modelId="{D8170BBA-6035-4773-8431-FEDD687647FF}" type="sibTrans" cxnId="{4A69F85D-5C15-48FD-893A-B3050E1BADEB}">
      <dgm:prSet/>
      <dgm:spPr/>
      <dgm:t>
        <a:bodyPr/>
        <a:lstStyle/>
        <a:p>
          <a:pPr algn="ctr"/>
          <a:endParaRPr lang="en-US" sz="2800">
            <a:latin typeface="+mn-lt"/>
          </a:endParaRPr>
        </a:p>
      </dgm:t>
    </dgm:pt>
    <dgm:pt modelId="{FD9CA14A-483C-4869-B0C1-7C5FB7EEDBCC}">
      <dgm:prSet phldrT="[Text]" phldr="0" custT="1"/>
      <dgm:spPr/>
      <dgm:t>
        <a:bodyPr/>
        <a:lstStyle/>
        <a:p>
          <a:pPr algn="ctr"/>
          <a:r>
            <a:rPr lang="en-US" sz="2000" dirty="0">
              <a:latin typeface="+mn-lt"/>
            </a:rPr>
            <a:t> User </a:t>
          </a:r>
          <a:br>
            <a:rPr lang="en-US" sz="2000" dirty="0">
              <a:latin typeface="+mn-lt"/>
            </a:rPr>
          </a:br>
          <a:r>
            <a:rPr lang="en-US" sz="2000" dirty="0">
              <a:latin typeface="+mn-lt"/>
            </a:rPr>
            <a:t>testing</a:t>
          </a:r>
        </a:p>
      </dgm:t>
    </dgm:pt>
    <dgm:pt modelId="{8182A92F-45BA-4CD1-8E43-0B0810A50FEB}" type="parTrans" cxnId="{5EDA943F-300F-408A-A52E-3D5140FD5C22}">
      <dgm:prSet/>
      <dgm:spPr/>
      <dgm:t>
        <a:bodyPr/>
        <a:lstStyle/>
        <a:p>
          <a:pPr algn="ctr"/>
          <a:endParaRPr lang="en-US" sz="2800">
            <a:latin typeface="+mn-lt"/>
          </a:endParaRPr>
        </a:p>
      </dgm:t>
    </dgm:pt>
    <dgm:pt modelId="{914BB93C-EA8A-4B5B-8F06-30DA7C7F4B7B}" type="sibTrans" cxnId="{5EDA943F-300F-408A-A52E-3D5140FD5C22}">
      <dgm:prSet/>
      <dgm:spPr/>
      <dgm:t>
        <a:bodyPr/>
        <a:lstStyle/>
        <a:p>
          <a:pPr algn="ctr"/>
          <a:endParaRPr lang="en-US" sz="2800">
            <a:latin typeface="+mn-lt"/>
          </a:endParaRPr>
        </a:p>
      </dgm:t>
    </dgm:pt>
    <dgm:pt modelId="{D2FE027B-4161-41E1-B4D4-02AECB2E3FA0}">
      <dgm:prSet phldrT="[Text]" phldr="0" custT="1"/>
      <dgm:spPr/>
      <dgm:t>
        <a:bodyPr/>
        <a:lstStyle/>
        <a:p>
          <a:pPr algn="ctr">
            <a:defRPr b="1"/>
          </a:pPr>
          <a:r>
            <a:rPr lang="en-US" sz="2400" dirty="0">
              <a:latin typeface="+mn-lt"/>
            </a:rPr>
            <a:t>Q2</a:t>
          </a:r>
        </a:p>
      </dgm:t>
    </dgm:pt>
    <dgm:pt modelId="{88680CFE-3CE0-4842-B3D3-716D3B671238}" type="parTrans" cxnId="{4F4F82A2-02F1-492B-96C1-46C070BEFCE3}">
      <dgm:prSet/>
      <dgm:spPr/>
      <dgm:t>
        <a:bodyPr/>
        <a:lstStyle/>
        <a:p>
          <a:pPr algn="ctr"/>
          <a:endParaRPr lang="en-US" sz="2800">
            <a:latin typeface="+mn-lt"/>
          </a:endParaRPr>
        </a:p>
      </dgm:t>
    </dgm:pt>
    <dgm:pt modelId="{4D59E06B-629C-40B5-96D3-423B7A56C945}" type="sibTrans" cxnId="{4F4F82A2-02F1-492B-96C1-46C070BEFCE3}">
      <dgm:prSet/>
      <dgm:spPr/>
      <dgm:t>
        <a:bodyPr/>
        <a:lstStyle/>
        <a:p>
          <a:pPr algn="ctr"/>
          <a:endParaRPr lang="en-US" sz="2800">
            <a:latin typeface="+mn-lt"/>
          </a:endParaRPr>
        </a:p>
      </dgm:t>
    </dgm:pt>
    <dgm:pt modelId="{2BE415B7-7185-4956-8487-237B40BC0EE5}">
      <dgm:prSet phldrT="[Text]" phldr="0" custT="1"/>
      <dgm:spPr/>
      <dgm:t>
        <a:bodyPr/>
        <a:lstStyle/>
        <a:p>
          <a:pPr algn="ctr"/>
          <a:r>
            <a:rPr lang="en-US" sz="2000" dirty="0">
              <a:latin typeface="+mn-lt"/>
            </a:rPr>
            <a:t>Product launch</a:t>
          </a:r>
        </a:p>
      </dgm:t>
    </dgm:pt>
    <dgm:pt modelId="{A38E847E-0D1D-4F40-9A71-4D5999ADE08B}" type="parTrans" cxnId="{CB32A309-9CA9-4554-941D-519A91A9E733}">
      <dgm:prSet/>
      <dgm:spPr/>
      <dgm:t>
        <a:bodyPr/>
        <a:lstStyle/>
        <a:p>
          <a:pPr algn="ctr"/>
          <a:endParaRPr lang="en-US" sz="2800">
            <a:latin typeface="+mn-lt"/>
          </a:endParaRPr>
        </a:p>
      </dgm:t>
    </dgm:pt>
    <dgm:pt modelId="{F0D1C61C-E3F2-49BA-A2D8-C04A81308E5D}" type="sibTrans" cxnId="{CB32A309-9CA9-4554-941D-519A91A9E733}">
      <dgm:prSet/>
      <dgm:spPr/>
      <dgm:t>
        <a:bodyPr/>
        <a:lstStyle/>
        <a:p>
          <a:pPr algn="ctr"/>
          <a:endParaRPr lang="en-US" sz="2800">
            <a:latin typeface="+mn-lt"/>
          </a:endParaRPr>
        </a:p>
      </dgm:t>
    </dgm:pt>
    <dgm:pt modelId="{9FFA803F-EA25-49D8-A073-96E9747E345F}" type="pres">
      <dgm:prSet presAssocID="{A66480AC-C0DE-4E5E-9ECD-9AE37E3FCB79}" presName="root" presStyleCnt="0">
        <dgm:presLayoutVars>
          <dgm:chMax/>
          <dgm:chPref/>
          <dgm:animLvl val="lvl"/>
        </dgm:presLayoutVars>
      </dgm:prSet>
      <dgm:spPr/>
      <dgm:t>
        <a:bodyPr/>
        <a:lstStyle/>
        <a:p>
          <a:endParaRPr lang="en-IN"/>
        </a:p>
      </dgm:t>
    </dgm:pt>
    <dgm:pt modelId="{EE0E6265-BE99-48D1-8879-DB5A75D6D78E}" type="pres">
      <dgm:prSet presAssocID="{A66480AC-C0DE-4E5E-9ECD-9AE37E3FCB79}" presName="divider" presStyleLbl="fgAccFollowNode1" presStyleIdx="0" presStyleCnt="1"/>
      <dgm:spPr>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t>
        <a:bodyPr/>
        <a:lstStyle/>
        <a:p>
          <a:endParaRPr lang="en-IN"/>
        </a:p>
      </dgm:t>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t>
        <a:bodyPr/>
        <a:lstStyle/>
        <a:p>
          <a:endParaRPr lang="en-IN"/>
        </a:p>
      </dgm:t>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12700" cap="rnd" cmpd="sng" algn="ctr">
          <a:solidFill>
            <a:schemeClr val="dk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t>
        <a:bodyPr/>
        <a:lstStyle/>
        <a:p>
          <a:endParaRPr lang="en-IN"/>
        </a:p>
      </dgm:t>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t>
        <a:bodyPr/>
        <a:lstStyle/>
        <a:p>
          <a:endParaRPr lang="en-IN"/>
        </a:p>
      </dgm:t>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12700" cap="rnd" cmpd="sng" algn="ctr">
          <a:solidFill>
            <a:schemeClr val="dk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t>
        <a:bodyPr/>
        <a:lstStyle/>
        <a:p>
          <a:endParaRPr lang="en-IN"/>
        </a:p>
      </dgm:t>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t>
        <a:bodyPr/>
        <a:lstStyle/>
        <a:p>
          <a:endParaRPr lang="en-IN"/>
        </a:p>
      </dgm:t>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12700" cap="rnd" cmpd="sng" algn="ctr">
          <a:solidFill>
            <a:schemeClr val="dk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t>
        <a:bodyPr/>
        <a:lstStyle/>
        <a:p>
          <a:endParaRPr lang="en-IN"/>
        </a:p>
      </dgm:t>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t>
        <a:bodyPr/>
        <a:lstStyle/>
        <a:p>
          <a:endParaRPr lang="en-IN"/>
        </a:p>
      </dgm:t>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12700" cap="rnd" cmpd="sng" algn="ctr">
          <a:solidFill>
            <a:schemeClr val="dk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252B4FF4-6466-43C7-8436-08B55881B5BC}" type="presOf" srcId="{FD9CA14A-483C-4869-B0C1-7C5FB7EEDBCC}" destId="{E0D48281-565D-47A3-9B6C-576231178549}"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4CE397A6-DB48-4AAE-BCFB-3D992789379D}" type="presOf" srcId="{5E71F362-34DF-4EEC-92A3-0EFE450E05E4}" destId="{BA29120C-7C6B-4F62-9079-4AD528BC0744}"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537F2ED0-8BD0-4AD5-B60D-89B660EDA1AC}" srcId="{A66480AC-C0DE-4E5E-9ECD-9AE37E3FCB79}" destId="{91969DED-4CB8-4A14-A50B-3F7B848E46B5}" srcOrd="1" destOrd="0" parTransId="{441CD73D-85E1-42A6-BCF8-362A3247E2F3}" sibTransId="{81CA8AA2-C0C3-4381-BA8B-413EDD578B83}"/>
    <dgm:cxn modelId="{E5C7B693-D4EE-4A4E-97D1-4621CA0D3E91}" type="presOf" srcId="{A8C03FBB-4A75-4460-AEA6-DEAEB9C61496}" destId="{FE5C7F33-9326-49FB-89A3-8A20163AD994}"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4A69F85D-5C15-48FD-893A-B3050E1BADEB}" srcId="{A66480AC-C0DE-4E5E-9ECD-9AE37E3FCB79}" destId="{3CC73758-10C1-47F8-AFA7-1A986D4DDD60}" srcOrd="2" destOrd="0" parTransId="{FF6AE4B6-4A2F-49EE-9316-9AF55E77838B}" sibTransId="{D8170BBA-6035-4773-8431-FEDD687647FF}"/>
    <dgm:cxn modelId="{B99CA6C9-28D1-4DDB-B8EC-AED73AD115CA}" srcId="{A8C03FBB-4A75-4460-AEA6-DEAEB9C61496}" destId="{5E71F362-34DF-4EEC-92A3-0EFE450E05E4}" srcOrd="0" destOrd="0" parTransId="{8E5EE4D1-908E-455C-B8B3-281AD42DEC9A}" sibTransId="{B208B24A-E9FD-40A9-B764-FB7C2B7ED8B9}"/>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CB32A309-9CA9-4554-941D-519A91A9E733}" srcId="{D2FE027B-4161-41E1-B4D4-02AECB2E3FA0}" destId="{2BE415B7-7185-4956-8487-237B40BC0EE5}" srcOrd="0" destOrd="0" parTransId="{A38E847E-0D1D-4F40-9A71-4D5999ADE08B}" sibTransId="{F0D1C61C-E3F2-49BA-A2D8-C04A81308E5D}"/>
    <dgm:cxn modelId="{5EDA943F-300F-408A-A52E-3D5140FD5C22}" srcId="{3CC73758-10C1-47F8-AFA7-1A986D4DDD60}" destId="{FD9CA14A-483C-4869-B0C1-7C5FB7EEDBCC}" srcOrd="0" destOrd="0" parTransId="{8182A92F-45BA-4CD1-8E43-0B0810A50FEB}" sibTransId="{914BB93C-EA8A-4B5B-8F06-30DA7C7F4B7B}"/>
    <dgm:cxn modelId="{64516513-C9B3-4B52-A434-6178ACAB3599}" type="presOf" srcId="{91969DED-4CB8-4A14-A50B-3F7B848E46B5}" destId="{60D0713D-AF69-4AF8-B071-F65622790886}" srcOrd="0" destOrd="0" presId="urn:microsoft.com/office/officeart/2016/7/layout/BasicTimeline"/>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002631"/>
          <a:ext cx="5753100" cy="0"/>
        </a:xfrm>
        <a:prstGeom prst="line">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7618"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1066800">
            <a:lnSpc>
              <a:spcPct val="90000"/>
            </a:lnSpc>
            <a:spcBef>
              <a:spcPct val="0"/>
            </a:spcBef>
            <a:spcAft>
              <a:spcPct val="35000"/>
            </a:spcAft>
            <a:defRPr b="1"/>
          </a:pPr>
          <a:r>
            <a:rPr lang="en-US" sz="2400" kern="1200" dirty="0">
              <a:latin typeface="+mn-lt"/>
            </a:rPr>
            <a:t>Q3</a:t>
          </a:r>
        </a:p>
      </dsp:txBody>
      <dsp:txXfrm>
        <a:off x="127618" y="2150825"/>
        <a:ext cx="1846610" cy="452594"/>
      </dsp:txXfrm>
    </dsp:sp>
    <dsp:sp modelId="{BA29120C-7C6B-4F62-9079-4AD528BC0744}">
      <dsp:nvSpPr>
        <dsp:cNvPr id="0" name=""/>
        <dsp:cNvSpPr/>
      </dsp:nvSpPr>
      <dsp:spPr>
        <a:xfrm>
          <a:off x="1713" y="238626"/>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889000">
            <a:lnSpc>
              <a:spcPct val="90000"/>
            </a:lnSpc>
            <a:spcBef>
              <a:spcPct val="0"/>
            </a:spcBef>
            <a:spcAft>
              <a:spcPct val="35000"/>
            </a:spcAft>
          </a:pPr>
          <a:r>
            <a:rPr lang="en-US" sz="2000" kern="1200" dirty="0">
              <a:latin typeface="+mn-lt"/>
            </a:rPr>
            <a:t>Market research</a:t>
          </a:r>
        </a:p>
      </dsp:txBody>
      <dsp:txXfrm>
        <a:off x="50676" y="287589"/>
        <a:ext cx="2000494" cy="905079"/>
      </dsp:txXfrm>
    </dsp:sp>
    <dsp:sp modelId="{A95DB80B-444A-4D69-B205-3A801BB8524A}">
      <dsp:nvSpPr>
        <dsp:cNvPr id="0" name=""/>
        <dsp:cNvSpPr/>
      </dsp:nvSpPr>
      <dsp:spPr>
        <a:xfrm>
          <a:off x="1050923"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A19A0AA-8B0B-4AA8-A80D-08CFFDD3F112}">
      <dsp:nvSpPr>
        <dsp:cNvPr id="0" name=""/>
        <dsp:cNvSpPr/>
      </dsp:nvSpPr>
      <dsp:spPr>
        <a:xfrm>
          <a:off x="1020884"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D0713D-AF69-4AF8-B071-F65622790886}">
      <dsp:nvSpPr>
        <dsp:cNvPr id="0" name=""/>
        <dsp:cNvSpPr/>
      </dsp:nvSpPr>
      <dsp:spPr>
        <a:xfrm>
          <a:off x="1344702"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1066800">
            <a:lnSpc>
              <a:spcPct val="90000"/>
            </a:lnSpc>
            <a:spcBef>
              <a:spcPct val="0"/>
            </a:spcBef>
            <a:spcAft>
              <a:spcPct val="35000"/>
            </a:spcAft>
            <a:defRPr b="1"/>
          </a:pPr>
          <a:r>
            <a:rPr lang="en-US" sz="2400" kern="1200" dirty="0">
              <a:latin typeface="+mn-lt"/>
            </a:rPr>
            <a:t>Q4</a:t>
          </a:r>
        </a:p>
      </dsp:txBody>
      <dsp:txXfrm>
        <a:off x="1344702" y="1401841"/>
        <a:ext cx="1846610" cy="452594"/>
      </dsp:txXfrm>
    </dsp:sp>
    <dsp:sp modelId="{DADAA0C9-3E42-4088-8622-30E9F6EA139A}">
      <dsp:nvSpPr>
        <dsp:cNvPr id="0" name=""/>
        <dsp:cNvSpPr/>
      </dsp:nvSpPr>
      <dsp:spPr>
        <a:xfrm>
          <a:off x="1218797" y="2763630"/>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889000">
            <a:lnSpc>
              <a:spcPct val="90000"/>
            </a:lnSpc>
            <a:spcBef>
              <a:spcPct val="0"/>
            </a:spcBef>
            <a:spcAft>
              <a:spcPct val="35000"/>
            </a:spcAft>
          </a:pPr>
          <a:r>
            <a:rPr lang="en-US" sz="2000" kern="1200" dirty="0">
              <a:latin typeface="+mn-lt"/>
            </a:rPr>
            <a:t>Product development</a:t>
          </a:r>
        </a:p>
      </dsp:txBody>
      <dsp:txXfrm>
        <a:off x="1267760" y="2812593"/>
        <a:ext cx="2000494" cy="905079"/>
      </dsp:txXfrm>
    </dsp:sp>
    <dsp:sp modelId="{DBD74D6B-057A-432C-9067-BF618C19EB2A}">
      <dsp:nvSpPr>
        <dsp:cNvPr id="0" name=""/>
        <dsp:cNvSpPr/>
      </dsp:nvSpPr>
      <dsp:spPr>
        <a:xfrm>
          <a:off x="2268007"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F979253-FD39-4920-BFCA-78C564B167EA}">
      <dsp:nvSpPr>
        <dsp:cNvPr id="0" name=""/>
        <dsp:cNvSpPr/>
      </dsp:nvSpPr>
      <dsp:spPr>
        <a:xfrm>
          <a:off x="2237968"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2D073-0B15-4887-9DCE-A27BCACBC178}">
      <dsp:nvSpPr>
        <dsp:cNvPr id="0" name=""/>
        <dsp:cNvSpPr/>
      </dsp:nvSpPr>
      <dsp:spPr>
        <a:xfrm>
          <a:off x="2561786"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1066800">
            <a:lnSpc>
              <a:spcPct val="90000"/>
            </a:lnSpc>
            <a:spcBef>
              <a:spcPct val="0"/>
            </a:spcBef>
            <a:spcAft>
              <a:spcPct val="35000"/>
            </a:spcAft>
            <a:defRPr b="1"/>
          </a:pPr>
          <a:r>
            <a:rPr lang="en-US" sz="2400" kern="1200" dirty="0">
              <a:latin typeface="+mn-lt"/>
            </a:rPr>
            <a:t>Q1</a:t>
          </a:r>
        </a:p>
      </dsp:txBody>
      <dsp:txXfrm>
        <a:off x="2561786" y="2150825"/>
        <a:ext cx="1846610" cy="452594"/>
      </dsp:txXfrm>
    </dsp:sp>
    <dsp:sp modelId="{E0D48281-565D-47A3-9B6C-576231178549}">
      <dsp:nvSpPr>
        <dsp:cNvPr id="0" name=""/>
        <dsp:cNvSpPr/>
      </dsp:nvSpPr>
      <dsp:spPr>
        <a:xfrm>
          <a:off x="2435881" y="238626"/>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889000">
            <a:lnSpc>
              <a:spcPct val="90000"/>
            </a:lnSpc>
            <a:spcBef>
              <a:spcPct val="0"/>
            </a:spcBef>
            <a:spcAft>
              <a:spcPct val="35000"/>
            </a:spcAft>
          </a:pPr>
          <a:r>
            <a:rPr lang="en-US" sz="2000" kern="1200" dirty="0">
              <a:latin typeface="+mn-lt"/>
            </a:rPr>
            <a:t> User </a:t>
          </a:r>
          <a:br>
            <a:rPr lang="en-US" sz="2000" kern="1200" dirty="0">
              <a:latin typeface="+mn-lt"/>
            </a:rPr>
          </a:br>
          <a:r>
            <a:rPr lang="en-US" sz="2000" kern="1200" dirty="0">
              <a:latin typeface="+mn-lt"/>
            </a:rPr>
            <a:t>testing</a:t>
          </a:r>
        </a:p>
      </dsp:txBody>
      <dsp:txXfrm>
        <a:off x="2484844" y="287589"/>
        <a:ext cx="2000494" cy="905079"/>
      </dsp:txXfrm>
    </dsp:sp>
    <dsp:sp modelId="{DCAE8A46-752C-4E82-84CE-E790E1F2918E}">
      <dsp:nvSpPr>
        <dsp:cNvPr id="0" name=""/>
        <dsp:cNvSpPr/>
      </dsp:nvSpPr>
      <dsp:spPr>
        <a:xfrm>
          <a:off x="3485092"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3455052"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2935D-BBBD-4420-826A-F71C517659B6}">
      <dsp:nvSpPr>
        <dsp:cNvPr id="0" name=""/>
        <dsp:cNvSpPr/>
      </dsp:nvSpPr>
      <dsp:spPr>
        <a:xfrm>
          <a:off x="3778870"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1066800">
            <a:lnSpc>
              <a:spcPct val="90000"/>
            </a:lnSpc>
            <a:spcBef>
              <a:spcPct val="0"/>
            </a:spcBef>
            <a:spcAft>
              <a:spcPct val="35000"/>
            </a:spcAft>
            <a:defRPr b="1"/>
          </a:pPr>
          <a:r>
            <a:rPr lang="en-US" sz="2400" kern="1200" dirty="0">
              <a:latin typeface="+mn-lt"/>
            </a:rPr>
            <a:t>Q2</a:t>
          </a:r>
        </a:p>
      </dsp:txBody>
      <dsp:txXfrm>
        <a:off x="3778870" y="1401841"/>
        <a:ext cx="1846610" cy="452594"/>
      </dsp:txXfrm>
    </dsp:sp>
    <dsp:sp modelId="{6C3A59BD-6D45-4573-B098-8CB5207F194D}">
      <dsp:nvSpPr>
        <dsp:cNvPr id="0" name=""/>
        <dsp:cNvSpPr/>
      </dsp:nvSpPr>
      <dsp:spPr>
        <a:xfrm>
          <a:off x="3652965" y="2763630"/>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889000">
            <a:lnSpc>
              <a:spcPct val="90000"/>
            </a:lnSpc>
            <a:spcBef>
              <a:spcPct val="0"/>
            </a:spcBef>
            <a:spcAft>
              <a:spcPct val="35000"/>
            </a:spcAft>
          </a:pPr>
          <a:r>
            <a:rPr lang="en-US" sz="2000" kern="1200" dirty="0">
              <a:latin typeface="+mn-lt"/>
            </a:rPr>
            <a:t>Product launch</a:t>
          </a:r>
        </a:p>
      </dsp:txBody>
      <dsp:txXfrm>
        <a:off x="3701928" y="2812593"/>
        <a:ext cx="2000494" cy="905079"/>
      </dsp:txXfrm>
    </dsp:sp>
    <dsp:sp modelId="{086FB9B1-82B2-4197-8B33-6E7FF94F8D2E}">
      <dsp:nvSpPr>
        <dsp:cNvPr id="0" name=""/>
        <dsp:cNvSpPr/>
      </dsp:nvSpPr>
      <dsp:spPr>
        <a:xfrm>
          <a:off x="4702176"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672136"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9/7/2024</a:t>
            </a:fld>
            <a:endParaRPr lang="en-US" dirty="0"/>
          </a:p>
        </p:txBody>
      </p:sp>
      <p:sp>
        <p:nvSpPr>
          <p:cNvPr id="4" name="Footer Placeholder 3">
            <a:extLst>
              <a:ext uri="{FF2B5EF4-FFF2-40B4-BE49-F238E27FC236}">
                <a16:creationId xmlns=""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21</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22</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60787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17</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18</a:t>
            </a:fld>
            <a:endParaRPr lang="en-US" dirty="0"/>
          </a:p>
        </p:txBody>
      </p:sp>
    </p:spTree>
    <p:extLst>
      <p:ext uri="{BB962C8B-B14F-4D97-AF65-F5344CB8AC3E}">
        <p14:creationId xmlns:p14="http://schemas.microsoft.com/office/powerpoint/2010/main" val="84802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19</a:t>
            </a:fld>
            <a:endParaRPr lang="en-US" dirty="0"/>
          </a:p>
        </p:txBody>
      </p:sp>
    </p:spTree>
    <p:extLst>
      <p:ext uri="{BB962C8B-B14F-4D97-AF65-F5344CB8AC3E}">
        <p14:creationId xmlns:p14="http://schemas.microsoft.com/office/powerpoint/2010/main" val="2866502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20</a:t>
            </a:fld>
            <a:endParaRPr lang="en-US" dirty="0"/>
          </a:p>
        </p:txBody>
      </p:sp>
    </p:spTree>
    <p:extLst>
      <p:ext uri="{BB962C8B-B14F-4D97-AF65-F5344CB8AC3E}">
        <p14:creationId xmlns:p14="http://schemas.microsoft.com/office/powerpoint/2010/main" val="42867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E195471-80E6-2173-AB78-E4AE69292A67}"/>
              </a:ext>
              <a:ext uri="{C183D7F6-B498-43B3-948B-1728B52AA6E4}">
                <adec:decorative xmlns=""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 xmlns:a16="http://schemas.microsoft.com/office/drawing/2014/main" id="{E5D51DDB-9673-3EB3-5A4C-FC9A8E5EB2C4}"/>
              </a:ext>
              <a:ext uri="{C183D7F6-B498-43B3-948B-1728B52AA6E4}">
                <adec:decorative xmlns=""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 xmlns:a16="http://schemas.microsoft.com/office/drawing/2014/main" id="{E15B6928-C16A-14F7-594D-C117C2FFA249}"/>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9/7/2024</a:t>
            </a:fld>
            <a:endParaRPr lang="en-US" dirty="0"/>
          </a:p>
        </p:txBody>
      </p:sp>
      <p:sp>
        <p:nvSpPr>
          <p:cNvPr id="4" name="Footer Placeholder 3">
            <a:extLst>
              <a:ext uri="{FF2B5EF4-FFF2-40B4-BE49-F238E27FC236}">
                <a16:creationId xmlns=""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 xmlns:a16="http://schemas.microsoft.com/office/drawing/2014/main" id="{FB062180-6901-78B5-8F7B-76665DF86085}"/>
              </a:ext>
              <a:ext uri="{C183D7F6-B498-43B3-948B-1728B52AA6E4}">
                <adec:decorative xmlns=""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 xmlns:a16="http://schemas.microsoft.com/office/drawing/2014/main" id="{4E5909B6-3BD3-89A6-C532-2485920A25E0}"/>
              </a:ext>
              <a:ext uri="{C183D7F6-B498-43B3-948B-1728B52AA6E4}">
                <adec:decorative xmlns=""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 xmlns:a16="http://schemas.microsoft.com/office/drawing/2014/main" id="{D1324873-CBF5-A3C4-2FED-7A74AB030421}"/>
              </a:ext>
              <a:ext uri="{C183D7F6-B498-43B3-948B-1728B52AA6E4}">
                <adec:decorative xmlns=""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 xmlns:a16="http://schemas.microsoft.com/office/drawing/2014/main" id="{E5D51DDB-9673-3EB3-5A4C-FC9A8E5EB2C4}"/>
              </a:ext>
              <a:ext uri="{C183D7F6-B498-43B3-948B-1728B52AA6E4}">
                <adec:decorative xmlns=""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 xmlns:a16="http://schemas.microsoft.com/office/drawing/2014/main" id="{E15B6928-C16A-14F7-594D-C117C2FFA249}"/>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 xmlns:a16="http://schemas.microsoft.com/office/drawing/2014/main" id="{94F37D59-BF08-6CEE-197E-A579E47015D7}"/>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9/7/2024</a:t>
            </a:fld>
            <a:endParaRPr lang="en-US" dirty="0"/>
          </a:p>
        </p:txBody>
      </p:sp>
      <p:sp>
        <p:nvSpPr>
          <p:cNvPr id="5" name="Footer Placeholder 4">
            <a:extLst>
              <a:ext uri="{FF2B5EF4-FFF2-40B4-BE49-F238E27FC236}">
                <a16:creationId xmlns=""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E195471-80E6-2173-AB78-E4AE69292A67}"/>
              </a:ext>
              <a:ext uri="{C183D7F6-B498-43B3-948B-1728B52AA6E4}">
                <adec:decorative xmlns=""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 xmlns:a16="http://schemas.microsoft.com/office/drawing/2014/main" id="{E5D51DDB-9673-3EB3-5A4C-FC9A8E5EB2C4}"/>
              </a:ext>
              <a:ext uri="{C183D7F6-B498-43B3-948B-1728B52AA6E4}">
                <adec:decorative xmlns=""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 xmlns:a16="http://schemas.microsoft.com/office/drawing/2014/main" id="{E15B6928-C16A-14F7-594D-C117C2FFA249}"/>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DF10B5E-BE44-608A-DE4B-D90C921A83E6}"/>
              </a:ext>
              <a:ext uri="{C183D7F6-B498-43B3-948B-1728B52AA6E4}">
                <adec:decorative xmlns=""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9/7/2024</a:t>
            </a:fld>
            <a:endParaRPr lang="en-US" dirty="0"/>
          </a:p>
        </p:txBody>
      </p:sp>
      <p:sp>
        <p:nvSpPr>
          <p:cNvPr id="5" name="Footer Placeholder 4">
            <a:extLst>
              <a:ext uri="{FF2B5EF4-FFF2-40B4-BE49-F238E27FC236}">
                <a16:creationId xmlns=""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DF10B5E-BE44-608A-DE4B-D90C921A83E6}"/>
              </a:ext>
              <a:ext uri="{C183D7F6-B498-43B3-948B-1728B52AA6E4}">
                <adec:decorative xmlns=""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 xmlns:a16="http://schemas.microsoft.com/office/drawing/2014/main" id="{FB062180-6901-78B5-8F7B-76665DF86085}"/>
              </a:ext>
              <a:ext uri="{C183D7F6-B498-43B3-948B-1728B52AA6E4}">
                <adec:decorative xmlns=""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 xmlns:a16="http://schemas.microsoft.com/office/drawing/2014/main" id="{4E5909B6-3BD3-89A6-C532-2485920A25E0}"/>
              </a:ext>
              <a:ext uri="{C183D7F6-B498-43B3-948B-1728B52AA6E4}">
                <adec:decorative xmlns=""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 xmlns:a16="http://schemas.microsoft.com/office/drawing/2014/main" id="{D1324873-CBF5-A3C4-2FED-7A74AB030421}"/>
              </a:ext>
              <a:ext uri="{C183D7F6-B498-43B3-948B-1728B52AA6E4}">
                <adec:decorative xmlns=""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 xmlns:a16="http://schemas.microsoft.com/office/drawing/2014/main" id="{E5D51DDB-9673-3EB3-5A4C-FC9A8E5EB2C4}"/>
              </a:ext>
              <a:ext uri="{C183D7F6-B498-43B3-948B-1728B52AA6E4}">
                <adec:decorative xmlns=""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 xmlns:a16="http://schemas.microsoft.com/office/drawing/2014/main" id="{E15B6928-C16A-14F7-594D-C117C2FFA249}"/>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DF10B5E-BE44-608A-DE4B-D90C921A83E6}"/>
              </a:ext>
              <a:ext uri="{C183D7F6-B498-43B3-948B-1728B52AA6E4}">
                <adec:decorative xmlns=""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9/7/2024</a:t>
            </a:fld>
            <a:endParaRPr lang="en-US" dirty="0"/>
          </a:p>
        </p:txBody>
      </p:sp>
      <p:sp>
        <p:nvSpPr>
          <p:cNvPr id="6" name="Footer Placeholder 5">
            <a:extLst>
              <a:ext uri="{FF2B5EF4-FFF2-40B4-BE49-F238E27FC236}">
                <a16:creationId xmlns=""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 xmlns:a16="http://schemas.microsoft.com/office/drawing/2014/main" id="{E5D51DDB-9673-3EB3-5A4C-FC9A8E5EB2C4}"/>
              </a:ext>
              <a:ext uri="{C183D7F6-B498-43B3-948B-1728B52AA6E4}">
                <adec:decorative xmlns=""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 xmlns:a16="http://schemas.microsoft.com/office/drawing/2014/main" id="{E15B6928-C16A-14F7-594D-C117C2FFA249}"/>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585531A5-E0BC-2493-B1DF-7FDEBBD00DF4}"/>
              </a:ext>
              <a:ext uri="{C183D7F6-B498-43B3-948B-1728B52AA6E4}">
                <adec:decorative xmlns=""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 xmlns:a16="http://schemas.microsoft.com/office/drawing/2014/main" id="{E08CADAB-C836-336D-DC60-E20AAE3199B4}"/>
              </a:ext>
              <a:ext uri="{C183D7F6-B498-43B3-948B-1728B52AA6E4}">
                <adec:decorative xmlns=""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DF10B5E-BE44-608A-DE4B-D90C921A83E6}"/>
              </a:ext>
              <a:ext uri="{C183D7F6-B498-43B3-948B-1728B52AA6E4}">
                <adec:decorative xmlns=""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9/7/2024</a:t>
            </a:fld>
            <a:endParaRPr lang="en-US" dirty="0"/>
          </a:p>
        </p:txBody>
      </p:sp>
      <p:sp>
        <p:nvSpPr>
          <p:cNvPr id="10" name="Footer Placeholder 9">
            <a:extLst>
              <a:ext uri="{FF2B5EF4-FFF2-40B4-BE49-F238E27FC236}">
                <a16:creationId xmlns=""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9/7/2024</a:t>
            </a:fld>
            <a:endParaRPr lang="en-US" dirty="0"/>
          </a:p>
        </p:txBody>
      </p:sp>
      <p:sp>
        <p:nvSpPr>
          <p:cNvPr id="4" name="Footer Placeholder 3">
            <a:extLst>
              <a:ext uri="{FF2B5EF4-FFF2-40B4-BE49-F238E27FC236}">
                <a16:creationId xmlns=""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DF10B5E-BE44-608A-DE4B-D90C921A83E6}"/>
              </a:ext>
              <a:ext uri="{C183D7F6-B498-43B3-948B-1728B52AA6E4}">
                <adec:decorative xmlns=""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9/7/2024</a:t>
            </a:fld>
            <a:endParaRPr lang="en-US" dirty="0"/>
          </a:p>
        </p:txBody>
      </p:sp>
      <p:sp>
        <p:nvSpPr>
          <p:cNvPr id="7" name="Footer Placeholder 6">
            <a:extLst>
              <a:ext uri="{FF2B5EF4-FFF2-40B4-BE49-F238E27FC236}">
                <a16:creationId xmlns=""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 xmlns:a16="http://schemas.microsoft.com/office/drawing/2014/main" id="{DCDF790A-BE20-4B91-3E2A-684AF14B98D1}"/>
              </a:ext>
              <a:ext uri="{C183D7F6-B498-43B3-948B-1728B52AA6E4}">
                <adec:decorative xmlns=""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9/7/2024</a:t>
            </a:fld>
            <a:endParaRPr lang="en-US" dirty="0"/>
          </a:p>
        </p:txBody>
      </p:sp>
      <p:sp>
        <p:nvSpPr>
          <p:cNvPr id="4" name="Footer Placeholder 3">
            <a:extLst>
              <a:ext uri="{FF2B5EF4-FFF2-40B4-BE49-F238E27FC236}">
                <a16:creationId xmlns=""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9/7/2024</a:t>
            </a:fld>
            <a:endParaRPr lang="en-US" dirty="0"/>
          </a:p>
        </p:txBody>
      </p:sp>
      <p:sp>
        <p:nvSpPr>
          <p:cNvPr id="5" name="Footer Placeholder 4">
            <a:extLst>
              <a:ext uri="{FF2B5EF4-FFF2-40B4-BE49-F238E27FC236}">
                <a16:creationId xmlns=""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2F14DB-AE04-43EA-0022-86BA29BBD1F8}"/>
              </a:ext>
            </a:extLst>
          </p:cNvPr>
          <p:cNvSpPr>
            <a:spLocks noGrp="1"/>
          </p:cNvSpPr>
          <p:nvPr>
            <p:ph type="ctrTitle"/>
          </p:nvPr>
        </p:nvSpPr>
        <p:spPr>
          <a:xfrm>
            <a:off x="217715" y="261257"/>
            <a:ext cx="11393714" cy="6444343"/>
          </a:xfrm>
        </p:spPr>
        <p:txBody>
          <a:bodyPr/>
          <a:lstStyle/>
          <a:p>
            <a:r>
              <a:rPr lang="en-US" sz="2400" b="0" dirty="0"/>
              <a:t> </a:t>
            </a:r>
            <a:r>
              <a:rPr lang="en-US" sz="2400" b="0" dirty="0" smtClean="0"/>
              <a:t>   </a:t>
            </a:r>
            <a:r>
              <a:rPr lang="en-US" sz="4800" dirty="0" smtClean="0">
                <a:latin typeface="Algerian" pitchFamily="82" charset="0"/>
              </a:rPr>
              <a:t>Credit </a:t>
            </a:r>
            <a:r>
              <a:rPr lang="en-US" sz="4800" dirty="0">
                <a:latin typeface="Algerian" pitchFamily="82" charset="0"/>
              </a:rPr>
              <a:t>Card </a:t>
            </a:r>
            <a:r>
              <a:rPr lang="en-US" sz="4800" dirty="0" smtClean="0">
                <a:latin typeface="Algerian" pitchFamily="82" charset="0"/>
              </a:rPr>
              <a:t>Transactions</a:t>
            </a:r>
            <a:br>
              <a:rPr lang="en-US" sz="4800" dirty="0" smtClean="0">
                <a:latin typeface="Algerian" pitchFamily="82" charset="0"/>
              </a:rPr>
            </a:br>
            <a:r>
              <a:rPr lang="en-US" sz="4800" dirty="0">
                <a:latin typeface="Algerian" pitchFamily="82" charset="0"/>
              </a:rPr>
              <a:t> </a:t>
            </a:r>
            <a:r>
              <a:rPr lang="en-US" sz="4800" dirty="0" smtClean="0">
                <a:latin typeface="Algerian" pitchFamily="82" charset="0"/>
              </a:rPr>
              <a:t> </a:t>
            </a:r>
            <a:r>
              <a:rPr lang="en-US" sz="3200" dirty="0" smtClean="0">
                <a:latin typeface="Algerian" pitchFamily="82" charset="0"/>
              </a:rPr>
              <a:t>(Detecting Fraud) </a:t>
            </a:r>
            <a:br>
              <a:rPr lang="en-US" sz="3200" dirty="0" smtClean="0">
                <a:latin typeface="Algerian" pitchFamily="82" charset="0"/>
              </a:rPr>
            </a:br>
            <a:r>
              <a:rPr lang="en-US" sz="3200" dirty="0" smtClean="0">
                <a:latin typeface="Algerian" pitchFamily="82" charset="0"/>
              </a:rPr>
              <a:t>  </a:t>
            </a:r>
            <a:br>
              <a:rPr lang="en-US" sz="3200" dirty="0" smtClean="0">
                <a:latin typeface="Algerian" pitchFamily="82" charset="0"/>
              </a:rPr>
            </a:br>
            <a:r>
              <a:rPr lang="en-US" sz="3200" dirty="0" smtClean="0">
                <a:latin typeface="Algerian" pitchFamily="82" charset="0"/>
              </a:rPr>
              <a:t>   </a:t>
            </a:r>
            <a:r>
              <a:rPr lang="en-IN" sz="3200" dirty="0" err="1" smtClean="0">
                <a:latin typeface="Algerian" pitchFamily="82" charset="0"/>
              </a:rPr>
              <a:t>Analyzing</a:t>
            </a:r>
            <a:r>
              <a:rPr lang="en-IN" sz="3200" dirty="0" smtClean="0">
                <a:latin typeface="Algerian" pitchFamily="82" charset="0"/>
              </a:rPr>
              <a:t> </a:t>
            </a:r>
            <a:r>
              <a:rPr lang="en-IN" sz="3200" dirty="0">
                <a:latin typeface="Algerian" pitchFamily="82" charset="0"/>
              </a:rPr>
              <a:t>Transaction Data</a:t>
            </a:r>
            <a:r>
              <a:rPr lang="en-US" sz="3200" b="0" dirty="0" smtClean="0"/>
              <a:t/>
            </a:r>
            <a:br>
              <a:rPr lang="en-US" sz="3200" b="0" dirty="0" smtClean="0"/>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                                                                                By </a:t>
            </a:r>
            <a:br>
              <a:rPr lang="en-US" sz="2400" dirty="0" smtClean="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                                                          RIZWANA ABDUL RASHEED</a:t>
            </a:r>
            <a:br>
              <a:rPr lang="en-US" sz="2400" dirty="0" smtClean="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endParaRPr lang="en-US" sz="2400" dirty="0">
              <a:latin typeface="Cooper Black" pitchFamily="18" charset="0"/>
            </a:endParaRP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15" y="145143"/>
            <a:ext cx="10421256" cy="6226628"/>
          </a:xfrm>
          <a:prstGeom prst="rect">
            <a:avLst/>
          </a:prstGeom>
        </p:spPr>
      </p:pic>
    </p:spTree>
    <p:extLst>
      <p:ext uri="{BB962C8B-B14F-4D97-AF65-F5344CB8AC3E}">
        <p14:creationId xmlns:p14="http://schemas.microsoft.com/office/powerpoint/2010/main" val="370470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1" y="290286"/>
            <a:ext cx="10450286" cy="6168571"/>
          </a:xfrm>
          <a:prstGeom prst="rect">
            <a:avLst/>
          </a:prstGeom>
        </p:spPr>
      </p:pic>
    </p:spTree>
    <p:extLst>
      <p:ext uri="{BB962C8B-B14F-4D97-AF65-F5344CB8AC3E}">
        <p14:creationId xmlns:p14="http://schemas.microsoft.com/office/powerpoint/2010/main" val="130790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13" y="290286"/>
            <a:ext cx="11321143" cy="6108553"/>
          </a:xfrm>
          <a:prstGeom prst="rect">
            <a:avLst/>
          </a:prstGeom>
        </p:spPr>
      </p:pic>
    </p:spTree>
    <p:extLst>
      <p:ext uri="{BB962C8B-B14F-4D97-AF65-F5344CB8AC3E}">
        <p14:creationId xmlns:p14="http://schemas.microsoft.com/office/powerpoint/2010/main" val="61423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r>
              <a:rPr lang="en-US" dirty="0"/>
              <a:t>Current market analysis</a:t>
            </a:r>
          </a:p>
        </p:txBody>
      </p:sp>
      <p:sp>
        <p:nvSpPr>
          <p:cNvPr id="3" name="Content Placeholder 2">
            <a:extLst>
              <a:ext uri="{FF2B5EF4-FFF2-40B4-BE49-F238E27FC236}">
                <a16:creationId xmlns="" xmlns:a16="http://schemas.microsoft.com/office/drawing/2014/main" id="{A6A33159-D030-2F82-A142-F75940728319}"/>
              </a:ext>
            </a:extLst>
          </p:cNvPr>
          <p:cNvSpPr>
            <a:spLocks noGrp="1"/>
          </p:cNvSpPr>
          <p:nvPr>
            <p:ph idx="1"/>
          </p:nvPr>
        </p:nvSpPr>
        <p:spPr>
          <a:xfrm>
            <a:off x="5753101" y="694945"/>
            <a:ext cx="4572000" cy="5468112"/>
          </a:xfrm>
          <a:noFill/>
        </p:spPr>
        <p:txBody>
          <a:bodyPr>
            <a:normAutofit/>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Tree>
    <p:extLst>
      <p:ext uri="{BB962C8B-B14F-4D97-AF65-F5344CB8AC3E}">
        <p14:creationId xmlns:p14="http://schemas.microsoft.com/office/powerpoint/2010/main" val="366667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FDD6A8-6FA8-F972-AAD2-741B9BF2C81A}"/>
              </a:ext>
            </a:extLst>
          </p:cNvPr>
          <p:cNvSpPr>
            <a:spLocks noGrp="1"/>
          </p:cNvSpPr>
          <p:nvPr>
            <p:ph type="ctrTitle"/>
          </p:nvPr>
        </p:nvSpPr>
        <p:spPr>
          <a:xfrm>
            <a:off x="2283137" y="400925"/>
            <a:ext cx="8913947" cy="4061745"/>
          </a:xfrm>
        </p:spPr>
        <p:txBody>
          <a:bodyPr anchor="b" anchorCtr="0"/>
          <a:lstStyle/>
          <a:p>
            <a:r>
              <a:rPr lang="en-US" dirty="0"/>
              <a:t>Market Expansion</a:t>
            </a:r>
          </a:p>
        </p:txBody>
      </p:sp>
      <p:sp>
        <p:nvSpPr>
          <p:cNvPr id="3" name="Subtitle 2">
            <a:extLst>
              <a:ext uri="{FF2B5EF4-FFF2-40B4-BE49-F238E27FC236}">
                <a16:creationId xmlns="" xmlns:a16="http://schemas.microsoft.com/office/drawing/2014/main" id="{CEEC6127-908D-01C6-5422-BC2838C6323F}"/>
              </a:ext>
            </a:extLst>
          </p:cNvPr>
          <p:cNvSpPr>
            <a:spLocks noGrp="1"/>
          </p:cNvSpPr>
          <p:nvPr>
            <p:ph type="subTitle" idx="1"/>
          </p:nvPr>
        </p:nvSpPr>
        <p:spPr>
          <a:xfrm>
            <a:off x="2283140" y="4519311"/>
            <a:ext cx="8913949" cy="1657202"/>
          </a:xfrm>
        </p:spPr>
        <p:txBody>
          <a:bodyPr anchor="t" anchorCtr="0">
            <a:normAutofit/>
          </a:bodyPr>
          <a:lstStyle/>
          <a:p>
            <a:r>
              <a:rPr lang="en-US" dirty="0"/>
              <a:t>Unlocking new horizons</a:t>
            </a:r>
          </a:p>
        </p:txBody>
      </p:sp>
      <p:pic>
        <p:nvPicPr>
          <p:cNvPr id="22" name="Picture Placeholder 21" descr="A person typing on a computer">
            <a:extLst>
              <a:ext uri="{FF2B5EF4-FFF2-40B4-BE49-F238E27FC236}">
                <a16:creationId xmlns=""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BAF86FF-CB02-675F-64AB-ECCB58C19040}"/>
              </a:ext>
            </a:extLst>
          </p:cNvPr>
          <p:cNvSpPr>
            <a:spLocks noGrp="1"/>
          </p:cNvSpPr>
          <p:nvPr>
            <p:ph type="title"/>
          </p:nvPr>
        </p:nvSpPr>
        <p:spPr>
          <a:xfrm>
            <a:off x="677334" y="694944"/>
            <a:ext cx="3931919" cy="2763442"/>
          </a:xfrm>
        </p:spPr>
        <p:txBody>
          <a:bodyPr/>
          <a:lstStyle/>
          <a:p>
            <a:r>
              <a:rPr lang="en-US" dirty="0"/>
              <a:t>Product launch</a:t>
            </a:r>
          </a:p>
        </p:txBody>
      </p:sp>
      <p:sp>
        <p:nvSpPr>
          <p:cNvPr id="5" name="Subtitle 4">
            <a:extLst>
              <a:ext uri="{FF2B5EF4-FFF2-40B4-BE49-F238E27FC236}">
                <a16:creationId xmlns="" xmlns:a16="http://schemas.microsoft.com/office/drawing/2014/main" id="{2944C77A-F0DD-CB80-032E-5BD0B24FED0C}"/>
              </a:ext>
            </a:extLst>
          </p:cNvPr>
          <p:cNvSpPr>
            <a:spLocks noGrp="1"/>
          </p:cNvSpPr>
          <p:nvPr>
            <p:ph type="subTitle" idx="12"/>
          </p:nvPr>
        </p:nvSpPr>
        <p:spPr>
          <a:xfrm>
            <a:off x="5753101" y="694944"/>
            <a:ext cx="4805362" cy="1211575"/>
          </a:xfrm>
        </p:spPr>
        <p:txBody>
          <a:bodyPr/>
          <a:lstStyle/>
          <a:p>
            <a:r>
              <a:rPr lang="en-US" dirty="0"/>
              <a:t>Product launch timeline</a:t>
            </a:r>
          </a:p>
        </p:txBody>
      </p:sp>
      <p:sp>
        <p:nvSpPr>
          <p:cNvPr id="2" name="Content Placeholder 1">
            <a:extLst>
              <a:ext uri="{FF2B5EF4-FFF2-40B4-BE49-F238E27FC236}">
                <a16:creationId xmlns="" xmlns:a16="http://schemas.microsoft.com/office/drawing/2014/main" id="{DA01336A-D65B-D2B1-839C-062AC3C4AC42}"/>
              </a:ext>
            </a:extLst>
          </p:cNvPr>
          <p:cNvSpPr>
            <a:spLocks noGrp="1"/>
          </p:cNvSpPr>
          <p:nvPr>
            <p:ph idx="14"/>
          </p:nvPr>
        </p:nvSpPr>
        <p:spPr>
          <a:xfrm>
            <a:off x="677333" y="3607903"/>
            <a:ext cx="3931920" cy="2572122"/>
          </a:xfrm>
        </p:spPr>
        <p:txBody>
          <a:bodyPr>
            <a:normAutofit/>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graphicFrame>
        <p:nvGraphicFramePr>
          <p:cNvPr id="6" name="Content Placeholder 5" descr="A timeline of the product launch">
            <a:extLst>
              <a:ext uri="{FF2B5EF4-FFF2-40B4-BE49-F238E27FC236}">
                <a16:creationId xmlns="" xmlns:a16="http://schemas.microsoft.com/office/drawing/2014/main" id="{8327A36D-380B-3DEE-7048-3146D87FC20F}"/>
              </a:ext>
            </a:extLst>
          </p:cNvPr>
          <p:cNvGraphicFramePr>
            <a:graphicFrameLocks noGrp="1"/>
          </p:cNvGraphicFramePr>
          <p:nvPr>
            <p:ph idx="1"/>
            <p:extLst>
              <p:ext uri="{D42A27DB-BD31-4B8C-83A1-F6EECF244321}">
                <p14:modId xmlns:p14="http://schemas.microsoft.com/office/powerpoint/2010/main" val="667011556"/>
              </p:ext>
            </p:extLst>
          </p:nvPr>
        </p:nvGraphicFramePr>
        <p:xfrm>
          <a:off x="5753100" y="2157413"/>
          <a:ext cx="5753100" cy="400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2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539E868-C38F-BE6F-C489-F81E4EA421B8}"/>
              </a:ext>
            </a:extLst>
          </p:cNvPr>
          <p:cNvSpPr>
            <a:spLocks noGrp="1"/>
          </p:cNvSpPr>
          <p:nvPr>
            <p:ph type="title"/>
          </p:nvPr>
        </p:nvSpPr>
        <p:spPr>
          <a:xfrm>
            <a:off x="677334" y="694944"/>
            <a:ext cx="5880629" cy="1690444"/>
          </a:xfrm>
        </p:spPr>
        <p:txBody>
          <a:bodyPr/>
          <a:lstStyle/>
          <a:p>
            <a:r>
              <a:rPr lang="en-US" dirty="0"/>
              <a:t>Marketing strategies</a:t>
            </a:r>
          </a:p>
        </p:txBody>
      </p:sp>
      <p:sp>
        <p:nvSpPr>
          <p:cNvPr id="2" name="Content Placeholder 1">
            <a:extLst>
              <a:ext uri="{FF2B5EF4-FFF2-40B4-BE49-F238E27FC236}">
                <a16:creationId xmlns="" xmlns:a16="http://schemas.microsoft.com/office/drawing/2014/main" id="{4AF53888-D548-07B3-4DD3-A6B963163C0C}"/>
              </a:ext>
            </a:extLst>
          </p:cNvPr>
          <p:cNvSpPr>
            <a:spLocks noGrp="1"/>
          </p:cNvSpPr>
          <p:nvPr>
            <p:ph idx="14"/>
          </p:nvPr>
        </p:nvSpPr>
        <p:spPr>
          <a:xfrm>
            <a:off x="677334" y="2476239"/>
            <a:ext cx="5880629" cy="3237948"/>
          </a:xfrm>
        </p:spPr>
        <p:txBody>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a:p>
            <a:endParaRPr lang="en-US" dirty="0"/>
          </a:p>
        </p:txBody>
      </p:sp>
      <p:pic>
        <p:nvPicPr>
          <p:cNvPr id="11" name="Picture Placeholder 10" descr="A person writing on a glass board">
            <a:extLst>
              <a:ext uri="{FF2B5EF4-FFF2-40B4-BE49-F238E27FC236}">
                <a16:creationId xmlns="" xmlns:a16="http://schemas.microsoft.com/office/drawing/2014/main" id="{D78464A7-BA23-769A-56AD-2AE7CBC9CF8B}"/>
              </a:ext>
            </a:extLst>
          </p:cNvPr>
          <p:cNvPicPr>
            <a:picLocks noGrp="1" noChangeAspect="1"/>
          </p:cNvPicPr>
          <p:nvPr>
            <p:ph type="pic" sz="quarter" idx="15"/>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rcRect l="24873" r="24873"/>
          <a:stretch/>
        </p:blipFill>
        <p:spPr>
          <a:xfrm>
            <a:off x="7018338" y="0"/>
            <a:ext cx="5173662" cy="6858000"/>
          </a:xfrm>
        </p:spPr>
      </p:pic>
    </p:spTree>
    <p:extLst>
      <p:ext uri="{BB962C8B-B14F-4D97-AF65-F5344CB8AC3E}">
        <p14:creationId xmlns:p14="http://schemas.microsoft.com/office/powerpoint/2010/main" val="220304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dirty="0"/>
              <a:t>Financial overview</a:t>
            </a:r>
          </a:p>
        </p:txBody>
      </p:sp>
      <p:sp>
        <p:nvSpPr>
          <p:cNvPr id="3" name="Content Placeholder 2">
            <a:extLst>
              <a:ext uri="{FF2B5EF4-FFF2-40B4-BE49-F238E27FC236}">
                <a16:creationId xmlns="" xmlns:a16="http://schemas.microsoft.com/office/drawing/2014/main" id="{8E9FC3B2-3EF0-BDB4-4819-4161FC7EEF1A}"/>
              </a:ext>
            </a:extLst>
          </p:cNvPr>
          <p:cNvSpPr>
            <a:spLocks noGrp="1"/>
          </p:cNvSpPr>
          <p:nvPr>
            <p:ph idx="1"/>
          </p:nvPr>
        </p:nvSpPr>
        <p:spPr>
          <a:xfrm>
            <a:off x="5753101" y="862641"/>
            <a:ext cx="4339805" cy="2566357"/>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p:txBody>
      </p:sp>
      <p:sp>
        <p:nvSpPr>
          <p:cNvPr id="4" name="Content Placeholder 3">
            <a:extLst>
              <a:ext uri="{FF2B5EF4-FFF2-40B4-BE49-F238E27FC236}">
                <a16:creationId xmlns="" xmlns:a16="http://schemas.microsoft.com/office/drawing/2014/main" id="{8F149607-A897-2741-D897-4F179735F7A3}"/>
              </a:ext>
            </a:extLst>
          </p:cNvPr>
          <p:cNvSpPr>
            <a:spLocks noGrp="1"/>
          </p:cNvSpPr>
          <p:nvPr>
            <p:ph idx="12"/>
          </p:nvPr>
        </p:nvSpPr>
        <p:spPr>
          <a:xfrm>
            <a:off x="5753101" y="3657818"/>
            <a:ext cx="4339805" cy="2734053"/>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p:txBody>
      </p:sp>
    </p:spTree>
    <p:extLst>
      <p:ext uri="{BB962C8B-B14F-4D97-AF65-F5344CB8AC3E}">
        <p14:creationId xmlns:p14="http://schemas.microsoft.com/office/powerpoint/2010/main" val="351310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633516D-AB15-124A-1833-DD5D9DE9CF65}"/>
              </a:ext>
            </a:extLst>
          </p:cNvPr>
          <p:cNvSpPr>
            <a:spLocks noGrp="1"/>
          </p:cNvSpPr>
          <p:nvPr>
            <p:ph type="title"/>
          </p:nvPr>
        </p:nvSpPr>
        <p:spPr>
          <a:xfrm>
            <a:off x="677334" y="694945"/>
            <a:ext cx="10058400" cy="1280160"/>
          </a:xfrm>
        </p:spPr>
        <p:txBody>
          <a:bodyPr/>
          <a:lstStyle/>
          <a:p>
            <a:r>
              <a:rPr lang="en-US" dirty="0"/>
              <a:t>Quarterly targets</a:t>
            </a:r>
          </a:p>
        </p:txBody>
      </p:sp>
      <p:sp>
        <p:nvSpPr>
          <p:cNvPr id="4" name="Content Placeholder 3">
            <a:extLst>
              <a:ext uri="{FF2B5EF4-FFF2-40B4-BE49-F238E27FC236}">
                <a16:creationId xmlns="" xmlns:a16="http://schemas.microsoft.com/office/drawing/2014/main" id="{C69773C3-E729-93EA-2151-22EB12BF1BE0}"/>
              </a:ext>
            </a:extLst>
          </p:cNvPr>
          <p:cNvSpPr>
            <a:spLocks noGrp="1"/>
          </p:cNvSpPr>
          <p:nvPr>
            <p:ph sz="quarter" idx="13"/>
          </p:nvPr>
        </p:nvSpPr>
        <p:spPr>
          <a:xfrm>
            <a:off x="686741" y="2140864"/>
            <a:ext cx="3797114" cy="3494753"/>
          </a:xfrm>
        </p:spPr>
        <p:txBody>
          <a:bodyPr/>
          <a:lstStyle/>
          <a:p>
            <a:r>
              <a:rPr lang="en-US" dirty="0"/>
              <a:t>Market expansion</a:t>
            </a:r>
          </a:p>
          <a:p>
            <a:r>
              <a:rPr lang="en-US" dirty="0"/>
              <a:t>Product innovation</a:t>
            </a:r>
          </a:p>
          <a:p>
            <a:r>
              <a:rPr lang="en-US" dirty="0"/>
              <a:t>Customer retention</a:t>
            </a:r>
          </a:p>
          <a:p>
            <a:r>
              <a:rPr lang="en-US" dirty="0"/>
              <a:t>Operational efficiency</a:t>
            </a:r>
          </a:p>
          <a:p>
            <a:endParaRPr lang="en-US" dirty="0"/>
          </a:p>
        </p:txBody>
      </p:sp>
      <p:graphicFrame>
        <p:nvGraphicFramePr>
          <p:cNvPr id="5" name="Table Placeholder 2">
            <a:extLst>
              <a:ext uri="{FF2B5EF4-FFF2-40B4-BE49-F238E27FC236}">
                <a16:creationId xmlns="" xmlns:a16="http://schemas.microsoft.com/office/drawing/2014/main" id="{75268C26-696B-469B-6E84-E2DA897FB4F4}"/>
              </a:ext>
            </a:extLst>
          </p:cNvPr>
          <p:cNvGraphicFramePr>
            <a:graphicFrameLocks noGrp="1"/>
          </p:cNvGraphicFramePr>
          <p:nvPr>
            <p:ph type="tbl" sz="quarter" idx="14"/>
            <p:extLst>
              <p:ext uri="{D42A27DB-BD31-4B8C-83A1-F6EECF244321}">
                <p14:modId xmlns:p14="http://schemas.microsoft.com/office/powerpoint/2010/main" val="1368234980"/>
              </p:ext>
            </p:extLst>
          </p:nvPr>
        </p:nvGraphicFramePr>
        <p:xfrm>
          <a:off x="5054600" y="2103438"/>
          <a:ext cx="6451600" cy="3524216"/>
        </p:xfrm>
        <a:graphic>
          <a:graphicData uri="http://schemas.openxmlformats.org/drawingml/2006/table">
            <a:tbl>
              <a:tblPr firstRow="1" bandRow="1">
                <a:tableStyleId>{7E9639D4-E3E2-4D34-9284-5A2195B3D0D7}</a:tableStyleId>
              </a:tblPr>
              <a:tblGrid>
                <a:gridCol w="1612900">
                  <a:extLst>
                    <a:ext uri="{9D8B030D-6E8A-4147-A177-3AD203B41FA5}">
                      <a16:colId xmlns="" xmlns:a16="http://schemas.microsoft.com/office/drawing/2014/main" val="30750867"/>
                    </a:ext>
                  </a:extLst>
                </a:gridCol>
                <a:gridCol w="1612900">
                  <a:extLst>
                    <a:ext uri="{9D8B030D-6E8A-4147-A177-3AD203B41FA5}">
                      <a16:colId xmlns="" xmlns:a16="http://schemas.microsoft.com/office/drawing/2014/main" val="1038941322"/>
                    </a:ext>
                  </a:extLst>
                </a:gridCol>
                <a:gridCol w="1612900">
                  <a:extLst>
                    <a:ext uri="{9D8B030D-6E8A-4147-A177-3AD203B41FA5}">
                      <a16:colId xmlns="" xmlns:a16="http://schemas.microsoft.com/office/drawing/2014/main" val="529645500"/>
                    </a:ext>
                  </a:extLst>
                </a:gridCol>
                <a:gridCol w="1612900">
                  <a:extLst>
                    <a:ext uri="{9D8B030D-6E8A-4147-A177-3AD203B41FA5}">
                      <a16:colId xmlns="" xmlns:a16="http://schemas.microsoft.com/office/drawing/2014/main" val="3469610457"/>
                    </a:ext>
                  </a:extLst>
                </a:gridCol>
              </a:tblGrid>
              <a:tr h="930012">
                <a:tc>
                  <a:txBody>
                    <a:bodyPr/>
                    <a:lstStyle/>
                    <a:p>
                      <a:pPr algn="ctr"/>
                      <a:r>
                        <a:rPr lang="en-US" dirty="0"/>
                        <a:t>Quarter</a:t>
                      </a:r>
                    </a:p>
                  </a:txBody>
                  <a:tcPr anchor="ctr"/>
                </a:tc>
                <a:tc>
                  <a:txBody>
                    <a:bodyPr/>
                    <a:lstStyle/>
                    <a:p>
                      <a:pPr algn="ctr"/>
                      <a:r>
                        <a:rPr lang="en-US" dirty="0"/>
                        <a:t>Revenue growth (%)</a:t>
                      </a:r>
                    </a:p>
                  </a:txBody>
                  <a:tcPr anchor="ctr"/>
                </a:tc>
                <a:tc>
                  <a:txBody>
                    <a:bodyPr/>
                    <a:lstStyle/>
                    <a:p>
                      <a:pPr algn="ctr"/>
                      <a:r>
                        <a:rPr lang="en-US" dirty="0"/>
                        <a:t>Market share increase (%)</a:t>
                      </a:r>
                    </a:p>
                  </a:txBody>
                  <a:tcPr anchor="ctr"/>
                </a:tc>
                <a:tc>
                  <a:txBody>
                    <a:bodyPr/>
                    <a:lstStyle/>
                    <a:p>
                      <a:pPr algn="ctr"/>
                      <a:r>
                        <a:rPr lang="en-US" dirty="0"/>
                        <a:t>Customer acquisition</a:t>
                      </a:r>
                    </a:p>
                  </a:txBody>
                  <a:tcPr anchor="ctr"/>
                </a:tc>
                <a:extLst>
                  <a:ext uri="{0D108BD9-81ED-4DB2-BD59-A6C34878D82A}">
                    <a16:rowId xmlns="" xmlns:a16="http://schemas.microsoft.com/office/drawing/2014/main" val="4251432886"/>
                  </a:ext>
                </a:extLst>
              </a:tr>
              <a:tr h="648551">
                <a:tc>
                  <a:txBody>
                    <a:bodyPr/>
                    <a:lstStyle/>
                    <a:p>
                      <a:pPr algn="ctr"/>
                      <a:r>
                        <a:rPr lang="en-US" dirty="0"/>
                        <a:t>Q1</a:t>
                      </a:r>
                    </a:p>
                  </a:txBody>
                  <a:tcPr anchor="ctr"/>
                </a:tc>
                <a:tc>
                  <a:txBody>
                    <a:bodyPr/>
                    <a:lstStyle/>
                    <a:p>
                      <a:pPr algn="ctr"/>
                      <a:r>
                        <a:rPr lang="en-US" dirty="0"/>
                        <a:t>12</a:t>
                      </a:r>
                    </a:p>
                  </a:txBody>
                  <a:tcPr anchor="ctr"/>
                </a:tc>
                <a:tc>
                  <a:txBody>
                    <a:bodyPr/>
                    <a:lstStyle/>
                    <a:p>
                      <a:pPr algn="ctr"/>
                      <a:r>
                        <a:rPr lang="en-US" dirty="0"/>
                        <a:t>2</a:t>
                      </a:r>
                    </a:p>
                  </a:txBody>
                  <a:tcPr anchor="ctr"/>
                </a:tc>
                <a:tc>
                  <a:txBody>
                    <a:bodyPr/>
                    <a:lstStyle/>
                    <a:p>
                      <a:pPr algn="ctr"/>
                      <a:r>
                        <a:rPr lang="en-US" dirty="0"/>
                        <a:t>500</a:t>
                      </a:r>
                    </a:p>
                  </a:txBody>
                  <a:tcPr anchor="ctr"/>
                </a:tc>
                <a:extLst>
                  <a:ext uri="{0D108BD9-81ED-4DB2-BD59-A6C34878D82A}">
                    <a16:rowId xmlns="" xmlns:a16="http://schemas.microsoft.com/office/drawing/2014/main" val="360240625"/>
                  </a:ext>
                </a:extLst>
              </a:tr>
              <a:tr h="648551">
                <a:tc>
                  <a:txBody>
                    <a:bodyPr/>
                    <a:lstStyle/>
                    <a:p>
                      <a:pPr algn="ctr"/>
                      <a:r>
                        <a:rPr lang="en-US" dirty="0"/>
                        <a:t>Q2</a:t>
                      </a:r>
                    </a:p>
                  </a:txBody>
                  <a:tcPr anchor="ctr"/>
                </a:tc>
                <a:tc>
                  <a:txBody>
                    <a:bodyPr/>
                    <a:lstStyle/>
                    <a:p>
                      <a:pPr algn="ctr"/>
                      <a:r>
                        <a:rPr lang="en-US" dirty="0"/>
                        <a:t>15</a:t>
                      </a:r>
                    </a:p>
                  </a:txBody>
                  <a:tcPr anchor="ctr"/>
                </a:tc>
                <a:tc>
                  <a:txBody>
                    <a:bodyPr/>
                    <a:lstStyle/>
                    <a:p>
                      <a:pPr algn="ctr"/>
                      <a:r>
                        <a:rPr lang="en-US" dirty="0"/>
                        <a:t>3</a:t>
                      </a:r>
                    </a:p>
                  </a:txBody>
                  <a:tcPr anchor="ctr"/>
                </a:tc>
                <a:tc>
                  <a:txBody>
                    <a:bodyPr/>
                    <a:lstStyle/>
                    <a:p>
                      <a:pPr algn="ctr"/>
                      <a:r>
                        <a:rPr lang="en-US" dirty="0"/>
                        <a:t>600</a:t>
                      </a:r>
                    </a:p>
                  </a:txBody>
                  <a:tcPr anchor="ctr"/>
                </a:tc>
                <a:extLst>
                  <a:ext uri="{0D108BD9-81ED-4DB2-BD59-A6C34878D82A}">
                    <a16:rowId xmlns="" xmlns:a16="http://schemas.microsoft.com/office/drawing/2014/main" val="2762393470"/>
                  </a:ext>
                </a:extLst>
              </a:tr>
              <a:tr h="648551">
                <a:tc>
                  <a:txBody>
                    <a:bodyPr/>
                    <a:lstStyle/>
                    <a:p>
                      <a:pPr algn="ctr"/>
                      <a:r>
                        <a:rPr lang="en-US" dirty="0"/>
                        <a:t>Q3</a:t>
                      </a:r>
                    </a:p>
                  </a:txBody>
                  <a:tcPr anchor="ctr"/>
                </a:tc>
                <a:tc>
                  <a:txBody>
                    <a:bodyPr/>
                    <a:lstStyle/>
                    <a:p>
                      <a:pPr algn="ctr"/>
                      <a:r>
                        <a:rPr lang="en-US" dirty="0"/>
                        <a:t>18</a:t>
                      </a:r>
                    </a:p>
                  </a:txBody>
                  <a:tcPr anchor="ctr"/>
                </a:tc>
                <a:tc>
                  <a:txBody>
                    <a:bodyPr/>
                    <a:lstStyle/>
                    <a:p>
                      <a:pPr algn="ctr"/>
                      <a:r>
                        <a:rPr lang="en-US" dirty="0"/>
                        <a:t>4</a:t>
                      </a:r>
                    </a:p>
                  </a:txBody>
                  <a:tcPr anchor="ctr"/>
                </a:tc>
                <a:tc>
                  <a:txBody>
                    <a:bodyPr/>
                    <a:lstStyle/>
                    <a:p>
                      <a:pPr algn="ctr"/>
                      <a:r>
                        <a:rPr lang="en-US" dirty="0"/>
                        <a:t>700</a:t>
                      </a:r>
                    </a:p>
                  </a:txBody>
                  <a:tcPr anchor="ctr"/>
                </a:tc>
                <a:extLst>
                  <a:ext uri="{0D108BD9-81ED-4DB2-BD59-A6C34878D82A}">
                    <a16:rowId xmlns="" xmlns:a16="http://schemas.microsoft.com/office/drawing/2014/main" val="1311364400"/>
                  </a:ext>
                </a:extLst>
              </a:tr>
              <a:tr h="648551">
                <a:tc>
                  <a:txBody>
                    <a:bodyPr/>
                    <a:lstStyle/>
                    <a:p>
                      <a:pPr algn="ctr"/>
                      <a:r>
                        <a:rPr lang="en-US" dirty="0"/>
                        <a:t>Q4</a:t>
                      </a:r>
                    </a:p>
                  </a:txBody>
                  <a:tcPr anchor="ctr"/>
                </a:tc>
                <a:tc>
                  <a:txBody>
                    <a:bodyPr/>
                    <a:lstStyle/>
                    <a:p>
                      <a:pPr algn="ctr"/>
                      <a:r>
                        <a:rPr lang="en-US" dirty="0"/>
                        <a:t>20</a:t>
                      </a:r>
                    </a:p>
                  </a:txBody>
                  <a:tcPr anchor="ctr"/>
                </a:tc>
                <a:tc>
                  <a:txBody>
                    <a:bodyPr/>
                    <a:lstStyle/>
                    <a:p>
                      <a:pPr algn="ctr"/>
                      <a:r>
                        <a:rPr lang="en-US" dirty="0"/>
                        <a:t>5</a:t>
                      </a:r>
                    </a:p>
                  </a:txBody>
                  <a:tcPr anchor="ctr"/>
                </a:tc>
                <a:tc>
                  <a:txBody>
                    <a:bodyPr/>
                    <a:lstStyle/>
                    <a:p>
                      <a:pPr algn="ctr"/>
                      <a:r>
                        <a:rPr lang="en-US" dirty="0"/>
                        <a:t>800</a:t>
                      </a:r>
                    </a:p>
                  </a:txBody>
                  <a:tcPr anchor="ctr"/>
                </a:tc>
                <a:extLst>
                  <a:ext uri="{0D108BD9-81ED-4DB2-BD59-A6C34878D82A}">
                    <a16:rowId xmlns="" xmlns:a16="http://schemas.microsoft.com/office/drawing/2014/main" val="2526263980"/>
                  </a:ext>
                </a:extLst>
              </a:tr>
            </a:tbl>
          </a:graphicData>
        </a:graphic>
      </p:graphicFrame>
    </p:spTree>
    <p:extLst>
      <p:ext uri="{BB962C8B-B14F-4D97-AF65-F5344CB8AC3E}">
        <p14:creationId xmlns:p14="http://schemas.microsoft.com/office/powerpoint/2010/main" val="364899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Financial snapshot</a:t>
            </a:r>
          </a:p>
        </p:txBody>
      </p:sp>
      <p:graphicFrame>
        <p:nvGraphicFramePr>
          <p:cNvPr id="6" name="Table Placeholder 3">
            <a:extLst>
              <a:ext uri="{FF2B5EF4-FFF2-40B4-BE49-F238E27FC236}">
                <a16:creationId xmlns="" xmlns:a16="http://schemas.microsoft.com/office/drawing/2014/main" id="{3C210E2F-B4AE-58E3-BD38-70314D20862F}"/>
              </a:ext>
            </a:extLst>
          </p:cNvPr>
          <p:cNvGraphicFramePr>
            <a:graphicFrameLocks noGrp="1"/>
          </p:cNvGraphicFramePr>
          <p:nvPr>
            <p:ph type="tbl" sz="quarter" idx="12"/>
            <p:extLst>
              <p:ext uri="{D42A27DB-BD31-4B8C-83A1-F6EECF244321}">
                <p14:modId xmlns:p14="http://schemas.microsoft.com/office/powerpoint/2010/main" val="1854821331"/>
              </p:ext>
            </p:extLst>
          </p:nvPr>
        </p:nvGraphicFramePr>
        <p:xfrm>
          <a:off x="685800" y="2103438"/>
          <a:ext cx="10828868" cy="3702875"/>
        </p:xfrm>
        <a:graphic>
          <a:graphicData uri="http://schemas.openxmlformats.org/drawingml/2006/table">
            <a:tbl>
              <a:tblPr firstRow="1" bandRow="1">
                <a:tableStyleId>{7E9639D4-E3E2-4D34-9284-5A2195B3D0D7}</a:tableStyleId>
              </a:tblPr>
              <a:tblGrid>
                <a:gridCol w="2707217">
                  <a:extLst>
                    <a:ext uri="{9D8B030D-6E8A-4147-A177-3AD203B41FA5}">
                      <a16:colId xmlns="" xmlns:a16="http://schemas.microsoft.com/office/drawing/2014/main" val="130956065"/>
                    </a:ext>
                  </a:extLst>
                </a:gridCol>
                <a:gridCol w="2707217">
                  <a:extLst>
                    <a:ext uri="{9D8B030D-6E8A-4147-A177-3AD203B41FA5}">
                      <a16:colId xmlns="" xmlns:a16="http://schemas.microsoft.com/office/drawing/2014/main" val="2749965458"/>
                    </a:ext>
                  </a:extLst>
                </a:gridCol>
                <a:gridCol w="2707217">
                  <a:extLst>
                    <a:ext uri="{9D8B030D-6E8A-4147-A177-3AD203B41FA5}">
                      <a16:colId xmlns="" xmlns:a16="http://schemas.microsoft.com/office/drawing/2014/main" val="2116711163"/>
                    </a:ext>
                  </a:extLst>
                </a:gridCol>
                <a:gridCol w="2707217">
                  <a:extLst>
                    <a:ext uri="{9D8B030D-6E8A-4147-A177-3AD203B41FA5}">
                      <a16:colId xmlns="" xmlns:a16="http://schemas.microsoft.com/office/drawing/2014/main" val="1186885001"/>
                    </a:ext>
                  </a:extLst>
                </a:gridCol>
              </a:tblGrid>
              <a:tr h="918860">
                <a:tc>
                  <a:txBody>
                    <a:bodyPr/>
                    <a:lstStyle/>
                    <a:p>
                      <a:pPr algn="ctr"/>
                      <a:r>
                        <a:rPr lang="en-US" dirty="0"/>
                        <a:t>Metric</a:t>
                      </a:r>
                    </a:p>
                  </a:txBody>
                  <a:tcPr anchor="ctr"/>
                </a:tc>
                <a:tc>
                  <a:txBody>
                    <a:bodyPr/>
                    <a:lstStyle/>
                    <a:p>
                      <a:pPr algn="ctr"/>
                      <a:r>
                        <a:rPr lang="en-US" dirty="0"/>
                        <a:t>Current value</a:t>
                      </a:r>
                    </a:p>
                  </a:txBody>
                  <a:tcPr anchor="ctr"/>
                </a:tc>
                <a:tc>
                  <a:txBody>
                    <a:bodyPr/>
                    <a:lstStyle/>
                    <a:p>
                      <a:pPr algn="ctr"/>
                      <a:r>
                        <a:rPr lang="en-US" dirty="0"/>
                        <a:t>Previous quarter</a:t>
                      </a:r>
                    </a:p>
                  </a:txBody>
                  <a:tcPr anchor="ctr"/>
                </a:tc>
                <a:tc>
                  <a:txBody>
                    <a:bodyPr/>
                    <a:lstStyle/>
                    <a:p>
                      <a:pPr algn="ctr"/>
                      <a:r>
                        <a:rPr lang="en-US" dirty="0"/>
                        <a:t>Change (%)</a:t>
                      </a:r>
                    </a:p>
                  </a:txBody>
                  <a:tcPr anchor="ctr"/>
                </a:tc>
                <a:extLst>
                  <a:ext uri="{0D108BD9-81ED-4DB2-BD59-A6C34878D82A}">
                    <a16:rowId xmlns="" xmlns:a16="http://schemas.microsoft.com/office/drawing/2014/main" val="3741017008"/>
                  </a:ext>
                </a:extLst>
              </a:tr>
              <a:tr h="556803">
                <a:tc>
                  <a:txBody>
                    <a:bodyPr/>
                    <a:lstStyle/>
                    <a:p>
                      <a:pPr algn="ctr"/>
                      <a:r>
                        <a:rPr lang="en-US" dirty="0"/>
                        <a:t>Revenue</a:t>
                      </a:r>
                    </a:p>
                  </a:txBody>
                  <a:tcPr anchor="ctr"/>
                </a:tc>
                <a:tc>
                  <a:txBody>
                    <a:bodyPr/>
                    <a:lstStyle/>
                    <a:p>
                      <a:pPr algn="ctr"/>
                      <a:r>
                        <a:rPr lang="en-US" dirty="0"/>
                        <a:t>$2,500,000</a:t>
                      </a:r>
                    </a:p>
                  </a:txBody>
                  <a:tcPr anchor="ctr"/>
                </a:tc>
                <a:tc>
                  <a:txBody>
                    <a:bodyPr/>
                    <a:lstStyle/>
                    <a:p>
                      <a:pPr algn="ctr"/>
                      <a:r>
                        <a:rPr lang="en-US" dirty="0"/>
                        <a:t>2,200,000</a:t>
                      </a:r>
                    </a:p>
                  </a:txBody>
                  <a:tcPr anchor="ctr"/>
                </a:tc>
                <a:tc>
                  <a:txBody>
                    <a:bodyPr/>
                    <a:lstStyle/>
                    <a:p>
                      <a:pPr algn="ctr"/>
                      <a:r>
                        <a:rPr lang="en-US" dirty="0"/>
                        <a:t>+14%</a:t>
                      </a:r>
                    </a:p>
                  </a:txBody>
                  <a:tcPr anchor="ctr"/>
                </a:tc>
                <a:extLst>
                  <a:ext uri="{0D108BD9-81ED-4DB2-BD59-A6C34878D82A}">
                    <a16:rowId xmlns="" xmlns:a16="http://schemas.microsoft.com/office/drawing/2014/main" val="511888340"/>
                  </a:ext>
                </a:extLst>
              </a:tr>
              <a:tr h="556803">
                <a:tc>
                  <a:txBody>
                    <a:bodyPr/>
                    <a:lstStyle/>
                    <a:p>
                      <a:pPr algn="ctr"/>
                      <a:r>
                        <a:rPr lang="en-US" dirty="0"/>
                        <a:t>Operating expenses</a:t>
                      </a:r>
                    </a:p>
                  </a:txBody>
                  <a:tcPr anchor="ctr"/>
                </a:tc>
                <a:tc>
                  <a:txBody>
                    <a:bodyPr/>
                    <a:lstStyle/>
                    <a:p>
                      <a:pPr algn="ctr"/>
                      <a:r>
                        <a:rPr lang="en-US" dirty="0"/>
                        <a:t>$1,200,000	</a:t>
                      </a:r>
                    </a:p>
                  </a:txBody>
                  <a:tcPr anchor="ctr"/>
                </a:tc>
                <a:tc>
                  <a:txBody>
                    <a:bodyPr/>
                    <a:lstStyle/>
                    <a:p>
                      <a:pPr algn="ctr"/>
                      <a:r>
                        <a:rPr lang="en-US" dirty="0"/>
                        <a:t>$1,400,000	</a:t>
                      </a:r>
                    </a:p>
                  </a:txBody>
                  <a:tcPr anchor="ctr"/>
                </a:tc>
                <a:tc>
                  <a:txBody>
                    <a:bodyPr/>
                    <a:lstStyle/>
                    <a:p>
                      <a:pPr algn="ctr"/>
                      <a:r>
                        <a:rPr lang="en-US" dirty="0"/>
                        <a:t>-14%</a:t>
                      </a:r>
                    </a:p>
                  </a:txBody>
                  <a:tcPr anchor="ctr"/>
                </a:tc>
                <a:extLst>
                  <a:ext uri="{0D108BD9-81ED-4DB2-BD59-A6C34878D82A}">
                    <a16:rowId xmlns="" xmlns:a16="http://schemas.microsoft.com/office/drawing/2014/main" val="3937089168"/>
                  </a:ext>
                </a:extLst>
              </a:tr>
              <a:tr h="556803">
                <a:tc>
                  <a:txBody>
                    <a:bodyPr/>
                    <a:lstStyle/>
                    <a:p>
                      <a:pPr algn="ctr"/>
                      <a:r>
                        <a:rPr lang="en-US" dirty="0"/>
                        <a:t>Net profit</a:t>
                      </a:r>
                    </a:p>
                  </a:txBody>
                  <a:tcPr anchor="ctr"/>
                </a:tc>
                <a:tc>
                  <a:txBody>
                    <a:bodyPr/>
                    <a:lstStyle/>
                    <a:p>
                      <a:pPr algn="ctr"/>
                      <a:r>
                        <a:rPr lang="en-US" dirty="0"/>
                        <a:t>$1,000,000	</a:t>
                      </a:r>
                    </a:p>
                  </a:txBody>
                  <a:tcPr anchor="ctr"/>
                </a:tc>
                <a:tc>
                  <a:txBody>
                    <a:bodyPr/>
                    <a:lstStyle/>
                    <a:p>
                      <a:pPr algn="ctr"/>
                      <a:r>
                        <a:rPr lang="en-US" dirty="0"/>
                        <a:t>$800,000	</a:t>
                      </a:r>
                    </a:p>
                  </a:txBody>
                  <a:tcPr anchor="ctr"/>
                </a:tc>
                <a:tc>
                  <a:txBody>
                    <a:bodyPr/>
                    <a:lstStyle/>
                    <a:p>
                      <a:pPr algn="ctr"/>
                      <a:r>
                        <a:rPr lang="en-US" dirty="0"/>
                        <a:t>+25%</a:t>
                      </a:r>
                    </a:p>
                  </a:txBody>
                  <a:tcPr anchor="ctr"/>
                </a:tc>
                <a:extLst>
                  <a:ext uri="{0D108BD9-81ED-4DB2-BD59-A6C34878D82A}">
                    <a16:rowId xmlns="" xmlns:a16="http://schemas.microsoft.com/office/drawing/2014/main" val="1031597798"/>
                  </a:ext>
                </a:extLst>
              </a:tr>
              <a:tr h="556803">
                <a:tc>
                  <a:txBody>
                    <a:bodyPr/>
                    <a:lstStyle/>
                    <a:p>
                      <a:pPr algn="ctr"/>
                      <a:r>
                        <a:rPr lang="en-US" dirty="0"/>
                        <a:t>Operating margin</a:t>
                      </a:r>
                    </a:p>
                  </a:txBody>
                  <a:tcPr anchor="ctr"/>
                </a:tc>
                <a:tc>
                  <a:txBody>
                    <a:bodyPr/>
                    <a:lstStyle/>
                    <a:p>
                      <a:pPr algn="ctr"/>
                      <a:r>
                        <a:rPr lang="en-US" dirty="0"/>
                        <a:t>40%</a:t>
                      </a:r>
                    </a:p>
                  </a:txBody>
                  <a:tcPr anchor="ctr"/>
                </a:tc>
                <a:tc>
                  <a:txBody>
                    <a:bodyPr/>
                    <a:lstStyle/>
                    <a:p>
                      <a:pPr algn="ctr"/>
                      <a:r>
                        <a:rPr lang="en-US" dirty="0"/>
                        <a:t>36%</a:t>
                      </a:r>
                    </a:p>
                  </a:txBody>
                  <a:tcPr anchor="ctr"/>
                </a:tc>
                <a:tc>
                  <a:txBody>
                    <a:bodyPr/>
                    <a:lstStyle/>
                    <a:p>
                      <a:pPr algn="ctr"/>
                      <a:r>
                        <a:rPr lang="en-US" dirty="0"/>
                        <a:t>+4%</a:t>
                      </a:r>
                    </a:p>
                  </a:txBody>
                  <a:tcPr anchor="ctr"/>
                </a:tc>
                <a:extLst>
                  <a:ext uri="{0D108BD9-81ED-4DB2-BD59-A6C34878D82A}">
                    <a16:rowId xmlns="" xmlns:a16="http://schemas.microsoft.com/office/drawing/2014/main" val="1194376521"/>
                  </a:ext>
                </a:extLst>
              </a:tr>
              <a:tr h="556803">
                <a:tc>
                  <a:txBody>
                    <a:bodyPr/>
                    <a:lstStyle/>
                    <a:p>
                      <a:pPr algn="ctr"/>
                      <a:r>
                        <a:rPr lang="en-US" dirty="0"/>
                        <a:t>Cash reserves</a:t>
                      </a:r>
                    </a:p>
                  </a:txBody>
                  <a:tcPr anchor="ctr"/>
                </a:tc>
                <a:tc>
                  <a:txBody>
                    <a:bodyPr/>
                    <a:lstStyle/>
                    <a:p>
                      <a:pPr algn="ctr"/>
                      <a:r>
                        <a:rPr lang="en-US" dirty="0"/>
                        <a:t>$5,000,000	</a:t>
                      </a:r>
                    </a:p>
                  </a:txBody>
                  <a:tcPr anchor="ctr"/>
                </a:tc>
                <a:tc>
                  <a:txBody>
                    <a:bodyPr/>
                    <a:lstStyle/>
                    <a:p>
                      <a:pPr algn="ctr"/>
                      <a:r>
                        <a:rPr lang="en-US" dirty="0"/>
                        <a:t>$4,500,000	</a:t>
                      </a:r>
                    </a:p>
                  </a:txBody>
                  <a:tcPr anchor="ctr"/>
                </a:tc>
                <a:tc>
                  <a:txBody>
                    <a:bodyPr/>
                    <a:lstStyle/>
                    <a:p>
                      <a:pPr algn="ctr"/>
                      <a:r>
                        <a:rPr lang="en-US" dirty="0"/>
                        <a:t>+11%</a:t>
                      </a:r>
                    </a:p>
                  </a:txBody>
                  <a:tcPr anchor="ctr"/>
                </a:tc>
                <a:extLst>
                  <a:ext uri="{0D108BD9-81ED-4DB2-BD59-A6C34878D82A}">
                    <a16:rowId xmlns="" xmlns:a16="http://schemas.microsoft.com/office/drawing/2014/main" val="1918266800"/>
                  </a:ext>
                </a:extLst>
              </a:tr>
            </a:tbl>
          </a:graphicData>
        </a:graphic>
      </p:graphicFrame>
    </p:spTree>
    <p:extLst>
      <p:ext uri="{BB962C8B-B14F-4D97-AF65-F5344CB8AC3E}">
        <p14:creationId xmlns:p14="http://schemas.microsoft.com/office/powerpoint/2010/main" val="394341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708" y="0"/>
            <a:ext cx="4712749" cy="760218"/>
          </a:xfrm>
        </p:spPr>
        <p:txBody>
          <a:bodyPr/>
          <a:lstStyle/>
          <a:p>
            <a:r>
              <a:rPr lang="en-US" sz="2800" dirty="0" smtClean="0"/>
              <a:t>Introduction</a:t>
            </a:r>
            <a:endParaRPr lang="en-IN" sz="2800" dirty="0"/>
          </a:p>
        </p:txBody>
      </p:sp>
      <p:sp>
        <p:nvSpPr>
          <p:cNvPr id="3" name="Subtitle 2"/>
          <p:cNvSpPr>
            <a:spLocks noGrp="1"/>
          </p:cNvSpPr>
          <p:nvPr>
            <p:ph type="subTitle" idx="1"/>
          </p:nvPr>
        </p:nvSpPr>
        <p:spPr>
          <a:xfrm>
            <a:off x="145144" y="986972"/>
            <a:ext cx="11051946" cy="5631542"/>
          </a:xfrm>
        </p:spPr>
        <p:txBody>
          <a:bodyPr>
            <a:normAutofit/>
          </a:bodyPr>
          <a:lstStyle/>
          <a:p>
            <a:r>
              <a:rPr lang="en-US" dirty="0" smtClean="0"/>
              <a:t> </a:t>
            </a:r>
            <a:r>
              <a:rPr lang="en-US" sz="2400" dirty="0"/>
              <a:t>What is Fraud Detection?</a:t>
            </a:r>
            <a:r>
              <a:rPr lang="en-US" sz="2400" b="0" dirty="0"/>
              <a:t> </a:t>
            </a:r>
            <a:endParaRPr lang="en-US" sz="2400" b="0" dirty="0" smtClean="0"/>
          </a:p>
          <a:p>
            <a:r>
              <a:rPr lang="en-US" sz="2400" b="0" dirty="0" smtClean="0"/>
              <a:t>Fraud </a:t>
            </a:r>
            <a:r>
              <a:rPr lang="en-US" sz="2400" b="0" dirty="0"/>
              <a:t>detection is the process of identifying suspicious transactions that may be fraudulent. This involves analyzing transaction data to spot unusual patterns or behaviors that could indicate fraud. The goal is to protect consumers and financial institutions from financial losses and maintain trust in the financial system</a:t>
            </a:r>
            <a:r>
              <a:rPr lang="en-US" sz="2400" b="0" dirty="0" smtClean="0"/>
              <a:t>.</a:t>
            </a:r>
          </a:p>
          <a:p>
            <a:r>
              <a:rPr lang="en-US" sz="2400" u="sng" dirty="0"/>
              <a:t>Key Points:</a:t>
            </a:r>
            <a:endParaRPr lang="en-US" sz="2400" b="0" u="sng" dirty="0"/>
          </a:p>
          <a:p>
            <a:r>
              <a:rPr lang="en-US" sz="2400" u="sng" dirty="0"/>
              <a:t>Identifying Suspicious Transactions</a:t>
            </a:r>
            <a:r>
              <a:rPr lang="en-US" sz="2400" dirty="0"/>
              <a:t>:</a:t>
            </a:r>
            <a:r>
              <a:rPr lang="en-US" sz="2400" b="0" dirty="0"/>
              <a:t> Using various techniques, such as machine learning models and rule-based systems, to detect anomalies in transaction data.</a:t>
            </a:r>
          </a:p>
          <a:p>
            <a:r>
              <a:rPr lang="en-US" sz="2400" u="sng" dirty="0"/>
              <a:t>Protecting Consumers and Financial Institutions</a:t>
            </a:r>
            <a:r>
              <a:rPr lang="en-US" sz="2400" dirty="0"/>
              <a:t>:</a:t>
            </a:r>
            <a:r>
              <a:rPr lang="en-US" sz="2400" b="0" dirty="0"/>
              <a:t> Ensuring that fraudulent activities are identified and prevented, thereby safeguarding the interests of both consumers and financial institutions.</a:t>
            </a:r>
          </a:p>
          <a:p>
            <a:endParaRPr lang="en-IN" sz="2400" dirty="0"/>
          </a:p>
        </p:txBody>
      </p:sp>
    </p:spTree>
    <p:extLst>
      <p:ext uri="{BB962C8B-B14F-4D97-AF65-F5344CB8AC3E}">
        <p14:creationId xmlns:p14="http://schemas.microsoft.com/office/powerpoint/2010/main" val="142552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spiral staircase">
            <a:extLst>
              <a:ext uri="{FF2B5EF4-FFF2-40B4-BE49-F238E27FC236}">
                <a16:creationId xmlns="" xmlns:a16="http://schemas.microsoft.com/office/drawing/2014/main" id="{8519191A-B0D9-CFD8-E089-8A6ECDC4958C}"/>
              </a:ext>
            </a:extLst>
          </p:cNvPr>
          <p:cNvPicPr>
            <a:picLocks noGrp="1" noChangeAspect="1"/>
          </p:cNvPicPr>
          <p:nvPr>
            <p:ph type="pic" sz="quarter" idx="10"/>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rcRect l="23" r="23"/>
          <a:stretch/>
        </p:blipFill>
        <p:spPr>
          <a:xfrm>
            <a:off x="3523091" y="3427812"/>
            <a:ext cx="5143494" cy="3430188"/>
          </a:xfrm>
        </p:spPr>
      </p:pic>
      <p:sp>
        <p:nvSpPr>
          <p:cNvPr id="3" name="Title 2">
            <a:extLst>
              <a:ext uri="{FF2B5EF4-FFF2-40B4-BE49-F238E27FC236}">
                <a16:creationId xmlns="" xmlns:a16="http://schemas.microsoft.com/office/drawing/2014/main" id="{B27C4A00-6204-4111-3D1E-D4DFA3FA8113}"/>
              </a:ext>
            </a:extLst>
          </p:cNvPr>
          <p:cNvSpPr>
            <a:spLocks noGrp="1"/>
          </p:cNvSpPr>
          <p:nvPr>
            <p:ph type="ctrTitle"/>
          </p:nvPr>
        </p:nvSpPr>
        <p:spPr>
          <a:xfrm>
            <a:off x="685799" y="685798"/>
            <a:ext cx="10058400" cy="3266440"/>
          </a:xfrm>
        </p:spPr>
        <p:txBody>
          <a:bodyPr/>
          <a:lstStyle/>
          <a:p>
            <a:r>
              <a:rPr lang="en-US" dirty="0"/>
              <a:t>Innovative solutions</a:t>
            </a:r>
          </a:p>
        </p:txBody>
      </p:sp>
    </p:spTree>
    <p:extLst>
      <p:ext uri="{BB962C8B-B14F-4D97-AF65-F5344CB8AC3E}">
        <p14:creationId xmlns:p14="http://schemas.microsoft.com/office/powerpoint/2010/main" val="131413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8750B-D232-4688-407A-DAC2407E279C}"/>
              </a:ext>
            </a:extLst>
          </p:cNvPr>
          <p:cNvSpPr>
            <a:spLocks noGrp="1"/>
          </p:cNvSpPr>
          <p:nvPr>
            <p:ph type="title"/>
          </p:nvPr>
        </p:nvSpPr>
        <p:spPr>
          <a:xfrm>
            <a:off x="677334" y="694944"/>
            <a:ext cx="9584266" cy="1387852"/>
          </a:xfrm>
        </p:spPr>
        <p:txBody>
          <a:bodyPr/>
          <a:lstStyle/>
          <a:p>
            <a:r>
              <a:rPr lang="en-US" dirty="0"/>
              <a:t>Future initiatives</a:t>
            </a:r>
          </a:p>
        </p:txBody>
      </p:sp>
      <p:sp>
        <p:nvSpPr>
          <p:cNvPr id="11" name="Content Placeholder 10">
            <a:extLst>
              <a:ext uri="{FF2B5EF4-FFF2-40B4-BE49-F238E27FC236}">
                <a16:creationId xmlns="" xmlns:a16="http://schemas.microsoft.com/office/drawing/2014/main" id="{56DA1357-F081-D7F6-4FB3-08E62F6C3A41}"/>
              </a:ext>
            </a:extLst>
          </p:cNvPr>
          <p:cNvSpPr>
            <a:spLocks noGrp="1"/>
          </p:cNvSpPr>
          <p:nvPr>
            <p:ph sz="quarter" idx="12"/>
          </p:nvPr>
        </p:nvSpPr>
        <p:spPr>
          <a:xfrm>
            <a:off x="677334" y="2552698"/>
            <a:ext cx="5964766" cy="3083217"/>
          </a:xfrm>
        </p:spPr>
        <p:txBody>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36" name="Content Placeholder 35">
            <a:extLst>
              <a:ext uri="{FF2B5EF4-FFF2-40B4-BE49-F238E27FC236}">
                <a16:creationId xmlns="" xmlns:a16="http://schemas.microsoft.com/office/drawing/2014/main" id="{735FF7FE-86A0-34D0-5382-E2CB802957BB}"/>
              </a:ext>
            </a:extLst>
          </p:cNvPr>
          <p:cNvSpPr>
            <a:spLocks noGrp="1"/>
          </p:cNvSpPr>
          <p:nvPr>
            <p:ph sz="quarter" idx="13"/>
          </p:nvPr>
        </p:nvSpPr>
        <p:spPr>
          <a:xfrm>
            <a:off x="7656513" y="2552699"/>
            <a:ext cx="3842913" cy="3083216"/>
          </a:xfrm>
        </p:spPr>
        <p:txBody>
          <a:bodyPr/>
          <a:lstStyle/>
          <a:p>
            <a:r>
              <a:rPr lang="en-US" dirty="0"/>
              <a:t>Green supply chain</a:t>
            </a:r>
          </a:p>
          <a:p>
            <a:r>
              <a:rPr lang="en-US" dirty="0"/>
              <a:t>Reduced carbon footprint</a:t>
            </a:r>
          </a:p>
          <a:p>
            <a:r>
              <a:rPr lang="en-US" dirty="0"/>
              <a:t>Waste reduction</a:t>
            </a:r>
          </a:p>
          <a:p>
            <a:r>
              <a:rPr lang="en-US" dirty="0"/>
              <a:t>Water conservation</a:t>
            </a:r>
          </a:p>
        </p:txBody>
      </p:sp>
    </p:spTree>
    <p:extLst>
      <p:ext uri="{BB962C8B-B14F-4D97-AF65-F5344CB8AC3E}">
        <p14:creationId xmlns:p14="http://schemas.microsoft.com/office/powerpoint/2010/main" val="2363995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 xmlns:a16="http://schemas.microsoft.com/office/drawing/2014/main" id="{FB1FE37F-A983-EE97-55B3-FC18A8719DCE}"/>
              </a:ext>
            </a:extLst>
          </p:cNvPr>
          <p:cNvSpPr>
            <a:spLocks noGrp="1"/>
          </p:cNvSpPr>
          <p:nvPr>
            <p:ph type="subTitle" idx="1"/>
          </p:nvPr>
        </p:nvSpPr>
        <p:spPr>
          <a:xfrm>
            <a:off x="685799" y="5257798"/>
            <a:ext cx="10820397" cy="911425"/>
          </a:xfrm>
        </p:spPr>
        <p:txBody>
          <a:bodyPr>
            <a:normAutofit/>
          </a:bodyPr>
          <a:lstStyle/>
          <a:p>
            <a:r>
              <a:rPr lang="en-US" dirty="0"/>
              <a:t>Sonu Jain | sjain@contoso.com | www.contoso.com</a:t>
            </a:r>
          </a:p>
        </p:txBody>
      </p:sp>
    </p:spTree>
    <p:extLst>
      <p:ext uri="{BB962C8B-B14F-4D97-AF65-F5344CB8AC3E}">
        <p14:creationId xmlns:p14="http://schemas.microsoft.com/office/powerpoint/2010/main" val="276712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080" y="0"/>
            <a:ext cx="5728749" cy="905361"/>
          </a:xfrm>
        </p:spPr>
        <p:txBody>
          <a:bodyPr/>
          <a:lstStyle/>
          <a:p>
            <a:r>
              <a:rPr lang="en-IN" sz="2800" dirty="0">
                <a:latin typeface="Arial" pitchFamily="34" charset="0"/>
                <a:cs typeface="Arial" pitchFamily="34" charset="0"/>
              </a:rPr>
              <a:t>Dataset Overview</a:t>
            </a:r>
            <a:r>
              <a:rPr lang="en-IN" sz="1600" dirty="0"/>
              <a:t/>
            </a:r>
            <a:br>
              <a:rPr lang="en-IN" sz="1600" dirty="0"/>
            </a:br>
            <a:endParaRPr lang="en-IN" sz="1600" dirty="0"/>
          </a:p>
        </p:txBody>
      </p:sp>
      <p:sp>
        <p:nvSpPr>
          <p:cNvPr id="3" name="Subtitle 2"/>
          <p:cNvSpPr>
            <a:spLocks noGrp="1"/>
          </p:cNvSpPr>
          <p:nvPr>
            <p:ph type="subTitle" idx="1"/>
          </p:nvPr>
        </p:nvSpPr>
        <p:spPr>
          <a:xfrm>
            <a:off x="246742" y="1030514"/>
            <a:ext cx="11095490" cy="5500915"/>
          </a:xfrm>
        </p:spPr>
        <p:txBody>
          <a:bodyPr>
            <a:normAutofit/>
          </a:bodyPr>
          <a:lstStyle/>
          <a:p>
            <a:r>
              <a:rPr lang="en-US" sz="2400" u="sng" dirty="0"/>
              <a:t>Description of the </a:t>
            </a:r>
            <a:r>
              <a:rPr lang="en-US" sz="2400" u="sng" dirty="0" smtClean="0"/>
              <a:t>Dataset</a:t>
            </a:r>
            <a:r>
              <a:rPr lang="en-US" sz="2400" dirty="0" smtClean="0"/>
              <a:t>:</a:t>
            </a:r>
            <a:endParaRPr lang="en-US" sz="2400" b="0" dirty="0"/>
          </a:p>
          <a:p>
            <a:r>
              <a:rPr lang="en-US" sz="2000" dirty="0" smtClean="0">
                <a:solidFill>
                  <a:schemeClr val="tx1"/>
                </a:solidFill>
              </a:rPr>
              <a:t>This </a:t>
            </a:r>
            <a:r>
              <a:rPr lang="en-US" sz="2000" dirty="0">
                <a:solidFill>
                  <a:schemeClr val="tx1"/>
                </a:solidFill>
              </a:rPr>
              <a:t>dataset contains credit card transactions, including both legitimate and fraudulent transactions. It is designed to help analyze spending patterns and detect fraudulent activities.</a:t>
            </a:r>
          </a:p>
          <a:p>
            <a:r>
              <a:rPr lang="en-US" sz="2000" u="sng" dirty="0"/>
              <a:t>Key Features</a:t>
            </a:r>
            <a:r>
              <a:rPr lang="en-US" sz="2400" dirty="0" smtClean="0"/>
              <a:t>:</a:t>
            </a:r>
            <a:endParaRPr lang="en-US" sz="2400" b="0" dirty="0"/>
          </a:p>
          <a:p>
            <a:r>
              <a:rPr lang="en-US" sz="2400" u="sng" dirty="0"/>
              <a:t>Transaction ID</a:t>
            </a:r>
            <a:r>
              <a:rPr lang="en-US" sz="2400" dirty="0"/>
              <a:t>:</a:t>
            </a:r>
            <a:r>
              <a:rPr lang="en-US" sz="2400" b="0" dirty="0"/>
              <a:t> A unique identifier for each transaction.</a:t>
            </a:r>
          </a:p>
          <a:p>
            <a:r>
              <a:rPr lang="en-US" sz="2400" u="sng" dirty="0"/>
              <a:t>Date and Time</a:t>
            </a:r>
            <a:r>
              <a:rPr lang="en-US" sz="2400" dirty="0"/>
              <a:t>:</a:t>
            </a:r>
            <a:r>
              <a:rPr lang="en-US" sz="2400" b="0" dirty="0"/>
              <a:t> The timestamp when the transaction occurred.</a:t>
            </a:r>
          </a:p>
          <a:p>
            <a:r>
              <a:rPr lang="en-US" sz="2400" u="sng" dirty="0"/>
              <a:t>Amount</a:t>
            </a:r>
            <a:r>
              <a:rPr lang="en-US" sz="2400" dirty="0"/>
              <a:t>:</a:t>
            </a:r>
            <a:r>
              <a:rPr lang="en-US" sz="2400" b="0" dirty="0"/>
              <a:t> The monetary value of the transaction.</a:t>
            </a:r>
          </a:p>
          <a:p>
            <a:r>
              <a:rPr lang="en-US" sz="2400" u="sng" dirty="0"/>
              <a:t>Merchant</a:t>
            </a:r>
            <a:r>
              <a:rPr lang="en-US" sz="2400" dirty="0"/>
              <a:t>:</a:t>
            </a:r>
            <a:r>
              <a:rPr lang="en-US" sz="2400" b="0" dirty="0"/>
              <a:t> The vendor or service provider where the transaction took place.</a:t>
            </a:r>
          </a:p>
          <a:p>
            <a:r>
              <a:rPr lang="en-US" sz="2400" u="sng" dirty="0"/>
              <a:t>Category</a:t>
            </a:r>
            <a:r>
              <a:rPr lang="en-US" sz="2400" dirty="0"/>
              <a:t>:</a:t>
            </a:r>
            <a:r>
              <a:rPr lang="en-US" sz="2400" b="0" dirty="0"/>
              <a:t> The type of transaction (e.g., groceries, entertainment).</a:t>
            </a:r>
          </a:p>
          <a:p>
            <a:endParaRPr lang="en-IN" sz="2400" dirty="0">
              <a:solidFill>
                <a:schemeClr val="tx1"/>
              </a:solidFill>
            </a:endParaRPr>
          </a:p>
        </p:txBody>
      </p:sp>
    </p:spTree>
    <p:extLst>
      <p:ext uri="{BB962C8B-B14F-4D97-AF65-F5344CB8AC3E}">
        <p14:creationId xmlns:p14="http://schemas.microsoft.com/office/powerpoint/2010/main" val="332599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829" y="110640"/>
            <a:ext cx="5032063" cy="513475"/>
          </a:xfrm>
        </p:spPr>
        <p:txBody>
          <a:bodyPr/>
          <a:lstStyle/>
          <a:p>
            <a:r>
              <a:rPr lang="en-US" sz="2800" dirty="0" smtClean="0"/>
              <a:t>Data Exploration </a:t>
            </a: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8" y="769256"/>
            <a:ext cx="11466285" cy="5849257"/>
          </a:xfrm>
          <a:prstGeom prst="rect">
            <a:avLst/>
          </a:prstGeom>
        </p:spPr>
      </p:pic>
    </p:spTree>
    <p:extLst>
      <p:ext uri="{BB962C8B-B14F-4D97-AF65-F5344CB8AC3E}">
        <p14:creationId xmlns:p14="http://schemas.microsoft.com/office/powerpoint/2010/main" val="16700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57" y="397505"/>
            <a:ext cx="10130972" cy="6017810"/>
          </a:xfrm>
          <a:prstGeom prst="rect">
            <a:avLst/>
          </a:prstGeom>
        </p:spPr>
      </p:pic>
    </p:spTree>
    <p:extLst>
      <p:ext uri="{BB962C8B-B14F-4D97-AF65-F5344CB8AC3E}">
        <p14:creationId xmlns:p14="http://schemas.microsoft.com/office/powerpoint/2010/main" val="117765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57" y="348343"/>
            <a:ext cx="10457948" cy="6037943"/>
          </a:xfrm>
          <a:prstGeom prst="rect">
            <a:avLst/>
          </a:prstGeom>
        </p:spPr>
      </p:pic>
    </p:spTree>
    <p:extLst>
      <p:ext uri="{BB962C8B-B14F-4D97-AF65-F5344CB8AC3E}">
        <p14:creationId xmlns:p14="http://schemas.microsoft.com/office/powerpoint/2010/main" val="105703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42" y="261257"/>
            <a:ext cx="10870987" cy="6110515"/>
          </a:xfrm>
          <a:prstGeom prst="rect">
            <a:avLst/>
          </a:prstGeom>
        </p:spPr>
      </p:pic>
    </p:spTree>
    <p:extLst>
      <p:ext uri="{BB962C8B-B14F-4D97-AF65-F5344CB8AC3E}">
        <p14:creationId xmlns:p14="http://schemas.microsoft.com/office/powerpoint/2010/main" val="202524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114" y="0"/>
            <a:ext cx="6618515" cy="6368012"/>
          </a:xfrm>
          <a:prstGeom prst="rect">
            <a:avLst/>
          </a:prstGeom>
        </p:spPr>
      </p:pic>
    </p:spTree>
    <p:extLst>
      <p:ext uri="{BB962C8B-B14F-4D97-AF65-F5344CB8AC3E}">
        <p14:creationId xmlns:p14="http://schemas.microsoft.com/office/powerpoint/2010/main" val="45383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223808"/>
            <a:ext cx="10334171" cy="6176992"/>
          </a:xfrm>
          <a:prstGeom prst="rect">
            <a:avLst/>
          </a:prstGeom>
        </p:spPr>
      </p:pic>
    </p:spTree>
    <p:extLst>
      <p:ext uri="{BB962C8B-B14F-4D97-AF65-F5344CB8AC3E}">
        <p14:creationId xmlns:p14="http://schemas.microsoft.com/office/powerpoint/2010/main" val="31857644"/>
      </p:ext>
    </p:extLst>
  </p:cSld>
  <p:clrMapOvr>
    <a:masterClrMapping/>
  </p:clrMapOvr>
</p:sld>
</file>

<file path=ppt/theme/theme1.xml><?xml version="1.0" encoding="utf-8"?>
<a:theme xmlns:a="http://schemas.openxmlformats.org/drawingml/2006/main" name="Facet">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C90279-38E5-4D6A-8DA9-FD0F4A6A4865}">
  <ds:schemaRefs>
    <ds:schemaRef ds:uri="http://schemas.microsoft.com/sharepoint/v3/contenttype/forms"/>
  </ds:schemaRefs>
</ds:datastoreItem>
</file>

<file path=customXml/itemProps2.xml><?xml version="1.0" encoding="utf-8"?>
<ds:datastoreItem xmlns:ds="http://schemas.openxmlformats.org/officeDocument/2006/customXml" ds:itemID="{CF1327D3-DCD7-48E9-B949-338A92714FA7}">
  <ds:schemaRef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358</TotalTime>
  <Words>347</Words>
  <Application>Microsoft Office PowerPoint</Application>
  <PresentationFormat>Custom</PresentationFormat>
  <Paragraphs>118</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    Credit Card Transactions   (Detecting Fraud)        Analyzing Transaction Data                                                                                      By                                                              RIZWANA ABDUL RASHEED                                                                                                                                             </vt:lpstr>
      <vt:lpstr>Introduction</vt:lpstr>
      <vt:lpstr>Dataset Overview </vt:lpstr>
      <vt:lpstr>Data Exploration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Rizwana</dc:creator>
  <cp:lastModifiedBy>USER</cp:lastModifiedBy>
  <cp:revision>14</cp:revision>
  <dcterms:created xsi:type="dcterms:W3CDTF">2024-01-19T19:15:36Z</dcterms:created>
  <dcterms:modified xsi:type="dcterms:W3CDTF">2024-09-07T01:32:01Z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