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8" r:id="rId5"/>
    <p:sldId id="270" r:id="rId6"/>
    <p:sldId id="308" r:id="rId7"/>
    <p:sldId id="371" r:id="rId8"/>
    <p:sldId id="313" r:id="rId9"/>
    <p:sldId id="314" r:id="rId10"/>
    <p:sldId id="366" r:id="rId11"/>
    <p:sldId id="315" r:id="rId12"/>
    <p:sldId id="316" r:id="rId13"/>
    <p:sldId id="317" r:id="rId14"/>
    <p:sldId id="318" r:id="rId15"/>
    <p:sldId id="319" r:id="rId16"/>
    <p:sldId id="320" r:id="rId17"/>
    <p:sldId id="321" r:id="rId18"/>
    <p:sldId id="367" r:id="rId19"/>
    <p:sldId id="322" r:id="rId20"/>
    <p:sldId id="323" r:id="rId21"/>
    <p:sldId id="324" r:id="rId22"/>
    <p:sldId id="326" r:id="rId23"/>
    <p:sldId id="372" r:id="rId24"/>
    <p:sldId id="373" r:id="rId25"/>
    <p:sldId id="374" r:id="rId26"/>
    <p:sldId id="375" r:id="rId27"/>
    <p:sldId id="328" r:id="rId28"/>
    <p:sldId id="309" r:id="rId29"/>
    <p:sldId id="311" r:id="rId30"/>
    <p:sldId id="327" r:id="rId31"/>
    <p:sldId id="329" r:id="rId32"/>
    <p:sldId id="330" r:id="rId33"/>
    <p:sldId id="369" r:id="rId34"/>
    <p:sldId id="368" r:id="rId35"/>
    <p:sldId id="345" r:id="rId36"/>
    <p:sldId id="346" r:id="rId37"/>
    <p:sldId id="347" r:id="rId38"/>
    <p:sldId id="348" r:id="rId39"/>
    <p:sldId id="349" r:id="rId40"/>
    <p:sldId id="370" r:id="rId41"/>
    <p:sldId id="376" r:id="rId42"/>
    <p:sldId id="304" r:id="rId43"/>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8750D"/>
    <a:srgbClr val="287094"/>
    <a:srgbClr val="095295"/>
    <a:srgbClr val="90B5D2"/>
    <a:srgbClr val="209D03"/>
    <a:srgbClr val="3BCB01"/>
    <a:srgbClr val="2D9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2" autoAdjust="0"/>
    <p:restoredTop sz="86667" autoAdjust="0"/>
  </p:normalViewPr>
  <p:slideViewPr>
    <p:cSldViewPr>
      <p:cViewPr varScale="1">
        <p:scale>
          <a:sx n="64" d="100"/>
          <a:sy n="64" d="100"/>
        </p:scale>
        <p:origin x="1668"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A9B19-269E-4F6A-8D85-209B08E0BC0B}" type="doc">
      <dgm:prSet loTypeId="urn:microsoft.com/office/officeart/2005/8/layout/list1" loCatId="list" qsTypeId="urn:microsoft.com/office/officeart/2005/8/quickstyle/3d3" qsCatId="3D" csTypeId="urn:microsoft.com/office/officeart/2005/8/colors/accent4_2" csCatId="accent4" phldr="1"/>
      <dgm:spPr/>
      <dgm:t>
        <a:bodyPr/>
        <a:lstStyle/>
        <a:p>
          <a:endParaRPr lang="en-IN"/>
        </a:p>
      </dgm:t>
    </dgm:pt>
    <dgm:pt modelId="{81D43860-A19B-4970-AEB7-067460D1194F}">
      <dgm:prSet phldrT="[Text]" custT="1"/>
      <dgm:spPr/>
      <dgm:t>
        <a:bodyPr/>
        <a:lstStyle/>
        <a:p>
          <a:r>
            <a:rPr lang="en-IN" sz="2000" dirty="0" smtClean="0">
              <a:ea typeface="+mn-ea"/>
              <a:cs typeface="+mn-cs"/>
            </a:rPr>
            <a:t>Automation Frameworks – An Introduction </a:t>
          </a:r>
          <a:endParaRPr lang="en-IN" sz="2000" dirty="0"/>
        </a:p>
      </dgm:t>
    </dgm:pt>
    <dgm:pt modelId="{462B53F4-0D14-462C-B81F-4D409EA7503C}" type="parTrans" cxnId="{19CC7D7D-EE49-4402-85E3-0D9F4181DADA}">
      <dgm:prSet/>
      <dgm:spPr/>
      <dgm:t>
        <a:bodyPr/>
        <a:lstStyle/>
        <a:p>
          <a:endParaRPr lang="en-IN"/>
        </a:p>
      </dgm:t>
    </dgm:pt>
    <dgm:pt modelId="{786BFEB0-FC96-4FAC-A1DE-D5BA7A8E8EE4}" type="sibTrans" cxnId="{19CC7D7D-EE49-4402-85E3-0D9F4181DADA}">
      <dgm:prSet/>
      <dgm:spPr/>
      <dgm:t>
        <a:bodyPr/>
        <a:lstStyle/>
        <a:p>
          <a:endParaRPr lang="en-IN"/>
        </a:p>
      </dgm:t>
    </dgm:pt>
    <dgm:pt modelId="{E727F9DD-5395-422B-AEE6-E408792DF215}">
      <dgm:prSet custT="1"/>
      <dgm:spPr/>
      <dgm:t>
        <a:bodyPr/>
        <a:lstStyle/>
        <a:p>
          <a:r>
            <a:rPr lang="en-IN" sz="2000" dirty="0" smtClean="0">
              <a:ea typeface="+mn-ea"/>
              <a:cs typeface="+mn-cs"/>
            </a:rPr>
            <a:t>Framework Components</a:t>
          </a:r>
        </a:p>
      </dgm:t>
    </dgm:pt>
    <dgm:pt modelId="{499EE411-CE2A-415A-B2B6-9695664AB6EA}" type="parTrans" cxnId="{147AD8D8-F8AF-485C-80DB-57BB50770DD1}">
      <dgm:prSet/>
      <dgm:spPr/>
      <dgm:t>
        <a:bodyPr/>
        <a:lstStyle/>
        <a:p>
          <a:endParaRPr lang="en-IN"/>
        </a:p>
      </dgm:t>
    </dgm:pt>
    <dgm:pt modelId="{EB2520C1-D8C4-4D5C-A1CB-A05419474838}" type="sibTrans" cxnId="{147AD8D8-F8AF-485C-80DB-57BB50770DD1}">
      <dgm:prSet/>
      <dgm:spPr/>
      <dgm:t>
        <a:bodyPr/>
        <a:lstStyle/>
        <a:p>
          <a:endParaRPr lang="en-IN"/>
        </a:p>
      </dgm:t>
    </dgm:pt>
    <dgm:pt modelId="{532E1312-B827-4157-9753-D6B8BE4F6ECB}">
      <dgm:prSet custT="1"/>
      <dgm:spPr/>
      <dgm:t>
        <a:bodyPr/>
        <a:lstStyle/>
        <a:p>
          <a:r>
            <a:rPr lang="en-IN" sz="2000" dirty="0" smtClean="0">
              <a:ea typeface="+mn-ea"/>
              <a:cs typeface="+mn-cs"/>
            </a:rPr>
            <a:t>Evolution of Automation frameworks</a:t>
          </a:r>
        </a:p>
      </dgm:t>
    </dgm:pt>
    <dgm:pt modelId="{D453925A-FE71-44F4-A7E0-7468479B0AC5}" type="parTrans" cxnId="{BD3CFFCD-DCDA-468C-AF87-1B32E87F6F87}">
      <dgm:prSet/>
      <dgm:spPr/>
      <dgm:t>
        <a:bodyPr/>
        <a:lstStyle/>
        <a:p>
          <a:endParaRPr lang="en-IN"/>
        </a:p>
      </dgm:t>
    </dgm:pt>
    <dgm:pt modelId="{0210DEED-FA31-4CD1-9006-A11D32199EC1}" type="sibTrans" cxnId="{BD3CFFCD-DCDA-468C-AF87-1B32E87F6F87}">
      <dgm:prSet/>
      <dgm:spPr/>
      <dgm:t>
        <a:bodyPr/>
        <a:lstStyle/>
        <a:p>
          <a:endParaRPr lang="en-IN"/>
        </a:p>
      </dgm:t>
    </dgm:pt>
    <dgm:pt modelId="{5A8A805C-FE9C-412B-B212-CA22FCD37A4D}">
      <dgm:prSet custT="1"/>
      <dgm:spPr/>
      <dgm:t>
        <a:bodyPr/>
        <a:lstStyle/>
        <a:p>
          <a:r>
            <a:rPr lang="en-IN" sz="2000" dirty="0" smtClean="0">
              <a:ea typeface="+mn-ea"/>
              <a:cs typeface="+mn-cs"/>
            </a:rPr>
            <a:t>Traditional approach (Record and Playback)</a:t>
          </a:r>
        </a:p>
      </dgm:t>
    </dgm:pt>
    <dgm:pt modelId="{75C77E8E-6AD6-4F2F-ACB7-68BB424C4AEE}" type="parTrans" cxnId="{69D79E60-D67E-40D6-A77D-2876282E7C2C}">
      <dgm:prSet/>
      <dgm:spPr/>
      <dgm:t>
        <a:bodyPr/>
        <a:lstStyle/>
        <a:p>
          <a:endParaRPr lang="en-IN"/>
        </a:p>
      </dgm:t>
    </dgm:pt>
    <dgm:pt modelId="{BA00D6A2-1296-4E36-8D27-55DC77B057CD}" type="sibTrans" cxnId="{69D79E60-D67E-40D6-A77D-2876282E7C2C}">
      <dgm:prSet/>
      <dgm:spPr/>
      <dgm:t>
        <a:bodyPr/>
        <a:lstStyle/>
        <a:p>
          <a:endParaRPr lang="en-IN"/>
        </a:p>
      </dgm:t>
    </dgm:pt>
    <dgm:pt modelId="{F524B28C-592C-44DF-A592-E3F867797091}">
      <dgm:prSet custT="1"/>
      <dgm:spPr/>
      <dgm:t>
        <a:bodyPr/>
        <a:lstStyle/>
        <a:p>
          <a:r>
            <a:rPr lang="en-IN" sz="2000" dirty="0" smtClean="0">
              <a:ea typeface="+mn-ea"/>
              <a:cs typeface="+mn-cs"/>
            </a:rPr>
            <a:t>Modular approach</a:t>
          </a:r>
        </a:p>
      </dgm:t>
    </dgm:pt>
    <dgm:pt modelId="{BFB25E13-82D2-4431-8297-65A9C04E7E04}" type="parTrans" cxnId="{2E0715C5-0DF5-4025-ACBD-614449A78FD4}">
      <dgm:prSet/>
      <dgm:spPr/>
      <dgm:t>
        <a:bodyPr/>
        <a:lstStyle/>
        <a:p>
          <a:endParaRPr lang="en-IN"/>
        </a:p>
      </dgm:t>
    </dgm:pt>
    <dgm:pt modelId="{99682F0D-49C5-4418-8F7F-F51474DF49D8}" type="sibTrans" cxnId="{2E0715C5-0DF5-4025-ACBD-614449A78FD4}">
      <dgm:prSet/>
      <dgm:spPr/>
      <dgm:t>
        <a:bodyPr/>
        <a:lstStyle/>
        <a:p>
          <a:endParaRPr lang="en-IN"/>
        </a:p>
      </dgm:t>
    </dgm:pt>
    <dgm:pt modelId="{E9DB1AD7-C842-4ABE-BEA2-CD091C040BD4}">
      <dgm:prSet custT="1"/>
      <dgm:spPr/>
      <dgm:t>
        <a:bodyPr/>
        <a:lstStyle/>
        <a:p>
          <a:r>
            <a:rPr lang="en-IN" sz="2000" dirty="0" smtClean="0">
              <a:ea typeface="+mn-ea"/>
              <a:cs typeface="+mn-cs"/>
            </a:rPr>
            <a:t>Data driven approach</a:t>
          </a:r>
        </a:p>
      </dgm:t>
    </dgm:pt>
    <dgm:pt modelId="{7D6E6D6C-2DAE-4534-8443-571A335E8D62}" type="parTrans" cxnId="{14564FA5-14C5-43A8-A1F2-1DA96577B874}">
      <dgm:prSet/>
      <dgm:spPr/>
      <dgm:t>
        <a:bodyPr/>
        <a:lstStyle/>
        <a:p>
          <a:endParaRPr lang="en-IN"/>
        </a:p>
      </dgm:t>
    </dgm:pt>
    <dgm:pt modelId="{A0B2B5B9-593B-478B-AC57-CD4E0C1854B3}" type="sibTrans" cxnId="{14564FA5-14C5-43A8-A1F2-1DA96577B874}">
      <dgm:prSet/>
      <dgm:spPr/>
      <dgm:t>
        <a:bodyPr/>
        <a:lstStyle/>
        <a:p>
          <a:endParaRPr lang="en-IN"/>
        </a:p>
      </dgm:t>
    </dgm:pt>
    <dgm:pt modelId="{B07AD2C8-3FED-4D9E-820B-10934FEA52D7}">
      <dgm:prSet custT="1"/>
      <dgm:spPr/>
      <dgm:t>
        <a:bodyPr/>
        <a:lstStyle/>
        <a:p>
          <a:r>
            <a:rPr lang="en-IN" sz="2000" dirty="0" smtClean="0">
              <a:ea typeface="+mn-ea"/>
              <a:cs typeface="+mn-cs"/>
            </a:rPr>
            <a:t>Keyword driven approach</a:t>
          </a:r>
        </a:p>
      </dgm:t>
    </dgm:pt>
    <dgm:pt modelId="{4EC25C7D-AA65-4492-B6D1-AD5EAE66D27B}" type="parTrans" cxnId="{89D24078-6BDF-4065-9531-EF18E1AED1C3}">
      <dgm:prSet/>
      <dgm:spPr/>
      <dgm:t>
        <a:bodyPr/>
        <a:lstStyle/>
        <a:p>
          <a:endParaRPr lang="en-IN"/>
        </a:p>
      </dgm:t>
    </dgm:pt>
    <dgm:pt modelId="{472C50F5-95C0-44EF-AD68-E1678EDA5667}" type="sibTrans" cxnId="{89D24078-6BDF-4065-9531-EF18E1AED1C3}">
      <dgm:prSet/>
      <dgm:spPr/>
      <dgm:t>
        <a:bodyPr/>
        <a:lstStyle/>
        <a:p>
          <a:endParaRPr lang="en-IN"/>
        </a:p>
      </dgm:t>
    </dgm:pt>
    <dgm:pt modelId="{1C38D66E-5F60-4DD9-9FCF-AD43D06D070B}">
      <dgm:prSet custT="1"/>
      <dgm:spPr/>
      <dgm:t>
        <a:bodyPr/>
        <a:lstStyle/>
        <a:p>
          <a:r>
            <a:rPr lang="en-IN" sz="2000" dirty="0" smtClean="0">
              <a:ea typeface="+mn-ea"/>
              <a:cs typeface="+mn-cs"/>
            </a:rPr>
            <a:t>Hybrid approach </a:t>
          </a:r>
        </a:p>
      </dgm:t>
    </dgm:pt>
    <dgm:pt modelId="{D7FC4019-7A76-4FF9-847F-C4B5BEA4B3BF}" type="parTrans" cxnId="{93019A97-DA8F-4AF3-A687-740F611479C7}">
      <dgm:prSet/>
      <dgm:spPr/>
      <dgm:t>
        <a:bodyPr/>
        <a:lstStyle/>
        <a:p>
          <a:endParaRPr lang="en-IN"/>
        </a:p>
      </dgm:t>
    </dgm:pt>
    <dgm:pt modelId="{FED0DDEC-EFBC-4F86-991B-79591D438567}" type="sibTrans" cxnId="{93019A97-DA8F-4AF3-A687-740F611479C7}">
      <dgm:prSet/>
      <dgm:spPr/>
      <dgm:t>
        <a:bodyPr/>
        <a:lstStyle/>
        <a:p>
          <a:endParaRPr lang="en-IN"/>
        </a:p>
      </dgm:t>
    </dgm:pt>
    <dgm:pt modelId="{7A083C53-73D7-41FD-92A3-6FECA69EB4EE}">
      <dgm:prSet custT="1"/>
      <dgm:spPr/>
      <dgm:t>
        <a:bodyPr/>
        <a:lstStyle/>
        <a:p>
          <a:r>
            <a:rPr lang="en-IN" sz="2000" dirty="0" smtClean="0">
              <a:ea typeface="+mn-ea"/>
              <a:cs typeface="+mn-cs"/>
            </a:rPr>
            <a:t>BDD Approach</a:t>
          </a:r>
        </a:p>
      </dgm:t>
    </dgm:pt>
    <dgm:pt modelId="{64221F34-60BE-4CD3-B7CA-9AB4DE1866AF}" type="parTrans" cxnId="{D2CB009E-DE21-4A3E-9FC1-06B6BD0CF49B}">
      <dgm:prSet/>
      <dgm:spPr/>
      <dgm:t>
        <a:bodyPr/>
        <a:lstStyle/>
        <a:p>
          <a:endParaRPr lang="en-US"/>
        </a:p>
      </dgm:t>
    </dgm:pt>
    <dgm:pt modelId="{49F5D856-4D32-4E45-84DB-B1C10DB20405}" type="sibTrans" cxnId="{D2CB009E-DE21-4A3E-9FC1-06B6BD0CF49B}">
      <dgm:prSet/>
      <dgm:spPr/>
      <dgm:t>
        <a:bodyPr/>
        <a:lstStyle/>
        <a:p>
          <a:endParaRPr lang="en-US"/>
        </a:p>
      </dgm:t>
    </dgm:pt>
    <dgm:pt modelId="{EBEC2DE3-89F2-4DD1-9C79-F84C70CD68E0}">
      <dgm:prSet custT="1"/>
      <dgm:spPr/>
      <dgm:t>
        <a:bodyPr/>
        <a:lstStyle/>
        <a:p>
          <a:r>
            <a:rPr lang="en-IN" sz="2000" dirty="0" smtClean="0">
              <a:ea typeface="+mn-ea"/>
              <a:cs typeface="+mn-cs"/>
            </a:rPr>
            <a:t>Page Object Model</a:t>
          </a:r>
        </a:p>
      </dgm:t>
    </dgm:pt>
    <dgm:pt modelId="{CA7489E9-151C-47D9-A02D-49FB120272F7}" type="parTrans" cxnId="{B596674B-F5FF-4B86-897E-AA30F6B40AEF}">
      <dgm:prSet/>
      <dgm:spPr/>
      <dgm:t>
        <a:bodyPr/>
        <a:lstStyle/>
        <a:p>
          <a:endParaRPr lang="en-US"/>
        </a:p>
      </dgm:t>
    </dgm:pt>
    <dgm:pt modelId="{CCB84E2D-1106-4589-BC07-F1F8ABF95BD0}" type="sibTrans" cxnId="{B596674B-F5FF-4B86-897E-AA30F6B40AEF}">
      <dgm:prSet/>
      <dgm:spPr/>
      <dgm:t>
        <a:bodyPr/>
        <a:lstStyle/>
        <a:p>
          <a:endParaRPr lang="en-US"/>
        </a:p>
      </dgm:t>
    </dgm:pt>
    <dgm:pt modelId="{B3C56E78-5058-435F-B910-4204559DF0AC}" type="pres">
      <dgm:prSet presAssocID="{16DA9B19-269E-4F6A-8D85-209B08E0BC0B}" presName="linear" presStyleCnt="0">
        <dgm:presLayoutVars>
          <dgm:dir/>
          <dgm:animLvl val="lvl"/>
          <dgm:resizeHandles val="exact"/>
        </dgm:presLayoutVars>
      </dgm:prSet>
      <dgm:spPr/>
      <dgm:t>
        <a:bodyPr/>
        <a:lstStyle/>
        <a:p>
          <a:endParaRPr lang="en-US"/>
        </a:p>
      </dgm:t>
    </dgm:pt>
    <dgm:pt modelId="{6F5E6B8A-555E-4AE6-9BC0-B1B976838E9D}" type="pres">
      <dgm:prSet presAssocID="{81D43860-A19B-4970-AEB7-067460D1194F}" presName="parentLin" presStyleCnt="0"/>
      <dgm:spPr/>
    </dgm:pt>
    <dgm:pt modelId="{76ED7867-9861-48C4-92B9-8BB1D44947BE}" type="pres">
      <dgm:prSet presAssocID="{81D43860-A19B-4970-AEB7-067460D1194F}" presName="parentLeftMargin" presStyleLbl="node1" presStyleIdx="0" presStyleCnt="3"/>
      <dgm:spPr/>
      <dgm:t>
        <a:bodyPr/>
        <a:lstStyle/>
        <a:p>
          <a:endParaRPr lang="en-US"/>
        </a:p>
      </dgm:t>
    </dgm:pt>
    <dgm:pt modelId="{BEF9F9FA-7413-491B-942A-2E20F8453BB4}" type="pres">
      <dgm:prSet presAssocID="{81D43860-A19B-4970-AEB7-067460D1194F}" presName="parentText" presStyleLbl="node1" presStyleIdx="0" presStyleCnt="3" custScaleX="118516" custScaleY="85490" custLinFactNeighborX="-5595" custLinFactNeighborY="35163">
        <dgm:presLayoutVars>
          <dgm:chMax val="0"/>
          <dgm:bulletEnabled val="1"/>
        </dgm:presLayoutVars>
      </dgm:prSet>
      <dgm:spPr/>
      <dgm:t>
        <a:bodyPr/>
        <a:lstStyle/>
        <a:p>
          <a:endParaRPr lang="en-IN"/>
        </a:p>
      </dgm:t>
    </dgm:pt>
    <dgm:pt modelId="{B6D44718-E117-4368-A14B-91801BB87725}" type="pres">
      <dgm:prSet presAssocID="{81D43860-A19B-4970-AEB7-067460D1194F}" presName="negativeSpace" presStyleCnt="0"/>
      <dgm:spPr/>
    </dgm:pt>
    <dgm:pt modelId="{FB286670-8D4B-4864-82F7-338815F06131}" type="pres">
      <dgm:prSet presAssocID="{81D43860-A19B-4970-AEB7-067460D1194F}" presName="childText" presStyleLbl="conFgAcc1" presStyleIdx="0" presStyleCnt="3">
        <dgm:presLayoutVars>
          <dgm:bulletEnabled val="1"/>
        </dgm:presLayoutVars>
      </dgm:prSet>
      <dgm:spPr/>
    </dgm:pt>
    <dgm:pt modelId="{2B5106F9-300A-4AD8-930B-79F0EC024633}" type="pres">
      <dgm:prSet presAssocID="{786BFEB0-FC96-4FAC-A1DE-D5BA7A8E8EE4}" presName="spaceBetweenRectangles" presStyleCnt="0"/>
      <dgm:spPr/>
    </dgm:pt>
    <dgm:pt modelId="{F8699982-15FC-4A77-AC66-B6310BE015C6}" type="pres">
      <dgm:prSet presAssocID="{E727F9DD-5395-422B-AEE6-E408792DF215}" presName="parentLin" presStyleCnt="0"/>
      <dgm:spPr/>
    </dgm:pt>
    <dgm:pt modelId="{2409F0DA-7914-4C8D-9BB0-D835B43A762A}" type="pres">
      <dgm:prSet presAssocID="{E727F9DD-5395-422B-AEE6-E408792DF215}" presName="parentLeftMargin" presStyleLbl="node1" presStyleIdx="0" presStyleCnt="3"/>
      <dgm:spPr/>
      <dgm:t>
        <a:bodyPr/>
        <a:lstStyle/>
        <a:p>
          <a:endParaRPr lang="en-US"/>
        </a:p>
      </dgm:t>
    </dgm:pt>
    <dgm:pt modelId="{B34C218F-7E09-4DA9-A201-EC7B20DB45D0}" type="pres">
      <dgm:prSet presAssocID="{E727F9DD-5395-422B-AEE6-E408792DF215}" presName="parentText" presStyleLbl="node1" presStyleIdx="1" presStyleCnt="3" custScaleX="105914" custScaleY="86043" custLinFactNeighborX="-10112" custLinFactNeighborY="10738">
        <dgm:presLayoutVars>
          <dgm:chMax val="0"/>
          <dgm:bulletEnabled val="1"/>
        </dgm:presLayoutVars>
      </dgm:prSet>
      <dgm:spPr/>
      <dgm:t>
        <a:bodyPr/>
        <a:lstStyle/>
        <a:p>
          <a:endParaRPr lang="en-US"/>
        </a:p>
      </dgm:t>
    </dgm:pt>
    <dgm:pt modelId="{2DD01F87-2933-4406-9A8E-69206BD16514}" type="pres">
      <dgm:prSet presAssocID="{E727F9DD-5395-422B-AEE6-E408792DF215}" presName="negativeSpace" presStyleCnt="0"/>
      <dgm:spPr/>
    </dgm:pt>
    <dgm:pt modelId="{D795B13C-F5EB-4501-B3DA-99F50344F9C5}" type="pres">
      <dgm:prSet presAssocID="{E727F9DD-5395-422B-AEE6-E408792DF215}" presName="childText" presStyleLbl="conFgAcc1" presStyleIdx="1" presStyleCnt="3" custLinFactY="-9161" custLinFactNeighborY="-100000">
        <dgm:presLayoutVars>
          <dgm:bulletEnabled val="1"/>
        </dgm:presLayoutVars>
      </dgm:prSet>
      <dgm:spPr/>
    </dgm:pt>
    <dgm:pt modelId="{B69AF9C7-3E3F-48FA-BE1E-106BF0AE6DBA}" type="pres">
      <dgm:prSet presAssocID="{EB2520C1-D8C4-4D5C-A1CB-A05419474838}" presName="spaceBetweenRectangles" presStyleCnt="0"/>
      <dgm:spPr/>
    </dgm:pt>
    <dgm:pt modelId="{12EBA0C9-14DE-42F9-A285-FAB6451BD781}" type="pres">
      <dgm:prSet presAssocID="{532E1312-B827-4157-9753-D6B8BE4F6ECB}" presName="parentLin" presStyleCnt="0"/>
      <dgm:spPr/>
    </dgm:pt>
    <dgm:pt modelId="{AAA9D837-99F4-41BB-B0C1-F05AF7F307D3}" type="pres">
      <dgm:prSet presAssocID="{532E1312-B827-4157-9753-D6B8BE4F6ECB}" presName="parentLeftMargin" presStyleLbl="node1" presStyleIdx="1" presStyleCnt="3"/>
      <dgm:spPr/>
      <dgm:t>
        <a:bodyPr/>
        <a:lstStyle/>
        <a:p>
          <a:endParaRPr lang="en-US"/>
        </a:p>
      </dgm:t>
    </dgm:pt>
    <dgm:pt modelId="{27F5533A-D640-4875-B4C4-5DB8482275B8}" type="pres">
      <dgm:prSet presAssocID="{532E1312-B827-4157-9753-D6B8BE4F6ECB}" presName="parentText" presStyleLbl="node1" presStyleIdx="2" presStyleCnt="3" custScaleY="86043">
        <dgm:presLayoutVars>
          <dgm:chMax val="0"/>
          <dgm:bulletEnabled val="1"/>
        </dgm:presLayoutVars>
      </dgm:prSet>
      <dgm:spPr/>
      <dgm:t>
        <a:bodyPr/>
        <a:lstStyle/>
        <a:p>
          <a:endParaRPr lang="en-IN"/>
        </a:p>
      </dgm:t>
    </dgm:pt>
    <dgm:pt modelId="{C8A99A32-898D-4BD9-9EEB-508F8767DF0F}" type="pres">
      <dgm:prSet presAssocID="{532E1312-B827-4157-9753-D6B8BE4F6ECB}" presName="negativeSpace" presStyleCnt="0"/>
      <dgm:spPr/>
    </dgm:pt>
    <dgm:pt modelId="{07E04CA7-8BE6-4B32-89D0-0AF3AF75D477}" type="pres">
      <dgm:prSet presAssocID="{532E1312-B827-4157-9753-D6B8BE4F6ECB}" presName="childText" presStyleLbl="conFgAcc1" presStyleIdx="2" presStyleCnt="3">
        <dgm:presLayoutVars>
          <dgm:bulletEnabled val="1"/>
        </dgm:presLayoutVars>
      </dgm:prSet>
      <dgm:spPr/>
      <dgm:t>
        <a:bodyPr/>
        <a:lstStyle/>
        <a:p>
          <a:endParaRPr lang="en-IN"/>
        </a:p>
      </dgm:t>
    </dgm:pt>
  </dgm:ptLst>
  <dgm:cxnLst>
    <dgm:cxn modelId="{E1B48FCF-B51F-4A2A-90E4-0AA80A2A33C0}" type="presOf" srcId="{532E1312-B827-4157-9753-D6B8BE4F6ECB}" destId="{AAA9D837-99F4-41BB-B0C1-F05AF7F307D3}" srcOrd="0" destOrd="0" presId="urn:microsoft.com/office/officeart/2005/8/layout/list1"/>
    <dgm:cxn modelId="{93019A97-DA8F-4AF3-A687-740F611479C7}" srcId="{532E1312-B827-4157-9753-D6B8BE4F6ECB}" destId="{1C38D66E-5F60-4DD9-9FCF-AD43D06D070B}" srcOrd="4" destOrd="0" parTransId="{D7FC4019-7A76-4FF9-847F-C4B5BEA4B3BF}" sibTransId="{FED0DDEC-EFBC-4F86-991B-79591D438567}"/>
    <dgm:cxn modelId="{7307B15B-32A8-4F93-96F6-C060C46429BC}" type="presOf" srcId="{F524B28C-592C-44DF-A592-E3F867797091}" destId="{07E04CA7-8BE6-4B32-89D0-0AF3AF75D477}" srcOrd="0" destOrd="1" presId="urn:microsoft.com/office/officeart/2005/8/layout/list1"/>
    <dgm:cxn modelId="{822F6D85-7269-48C3-8255-CC9B77F105AD}" type="presOf" srcId="{81D43860-A19B-4970-AEB7-067460D1194F}" destId="{BEF9F9FA-7413-491B-942A-2E20F8453BB4}" srcOrd="1" destOrd="0" presId="urn:microsoft.com/office/officeart/2005/8/layout/list1"/>
    <dgm:cxn modelId="{2A55BCFD-5D43-476B-9103-AFF180B7ECAA}" type="presOf" srcId="{5A8A805C-FE9C-412B-B212-CA22FCD37A4D}" destId="{07E04CA7-8BE6-4B32-89D0-0AF3AF75D477}" srcOrd="0" destOrd="0" presId="urn:microsoft.com/office/officeart/2005/8/layout/list1"/>
    <dgm:cxn modelId="{B596674B-F5FF-4B86-897E-AA30F6B40AEF}" srcId="{532E1312-B827-4157-9753-D6B8BE4F6ECB}" destId="{EBEC2DE3-89F2-4DD1-9C79-F84C70CD68E0}" srcOrd="5" destOrd="0" parTransId="{CA7489E9-151C-47D9-A02D-49FB120272F7}" sibTransId="{CCB84E2D-1106-4589-BC07-F1F8ABF95BD0}"/>
    <dgm:cxn modelId="{BD3CFFCD-DCDA-468C-AF87-1B32E87F6F87}" srcId="{16DA9B19-269E-4F6A-8D85-209B08E0BC0B}" destId="{532E1312-B827-4157-9753-D6B8BE4F6ECB}" srcOrd="2" destOrd="0" parTransId="{D453925A-FE71-44F4-A7E0-7468479B0AC5}" sibTransId="{0210DEED-FA31-4CD1-9006-A11D32199EC1}"/>
    <dgm:cxn modelId="{69D79E60-D67E-40D6-A77D-2876282E7C2C}" srcId="{532E1312-B827-4157-9753-D6B8BE4F6ECB}" destId="{5A8A805C-FE9C-412B-B212-CA22FCD37A4D}" srcOrd="0" destOrd="0" parTransId="{75C77E8E-6AD6-4F2F-ACB7-68BB424C4AEE}" sibTransId="{BA00D6A2-1296-4E36-8D27-55DC77B057CD}"/>
    <dgm:cxn modelId="{B732CF11-2AF9-4559-9030-06ACF4A69990}" type="presOf" srcId="{1C38D66E-5F60-4DD9-9FCF-AD43D06D070B}" destId="{07E04CA7-8BE6-4B32-89D0-0AF3AF75D477}" srcOrd="0" destOrd="4" presId="urn:microsoft.com/office/officeart/2005/8/layout/list1"/>
    <dgm:cxn modelId="{ABD2C752-0BA0-495B-9ACD-3A8078A61BDA}" type="presOf" srcId="{E727F9DD-5395-422B-AEE6-E408792DF215}" destId="{B34C218F-7E09-4DA9-A201-EC7B20DB45D0}" srcOrd="1" destOrd="0" presId="urn:microsoft.com/office/officeart/2005/8/layout/list1"/>
    <dgm:cxn modelId="{19CC7D7D-EE49-4402-85E3-0D9F4181DADA}" srcId="{16DA9B19-269E-4F6A-8D85-209B08E0BC0B}" destId="{81D43860-A19B-4970-AEB7-067460D1194F}" srcOrd="0" destOrd="0" parTransId="{462B53F4-0D14-462C-B81F-4D409EA7503C}" sibTransId="{786BFEB0-FC96-4FAC-A1DE-D5BA7A8E8EE4}"/>
    <dgm:cxn modelId="{15557550-2DA9-4C99-9860-6758989E7D9B}" type="presOf" srcId="{7A083C53-73D7-41FD-92A3-6FECA69EB4EE}" destId="{07E04CA7-8BE6-4B32-89D0-0AF3AF75D477}" srcOrd="0" destOrd="6" presId="urn:microsoft.com/office/officeart/2005/8/layout/list1"/>
    <dgm:cxn modelId="{14564FA5-14C5-43A8-A1F2-1DA96577B874}" srcId="{532E1312-B827-4157-9753-D6B8BE4F6ECB}" destId="{E9DB1AD7-C842-4ABE-BEA2-CD091C040BD4}" srcOrd="2" destOrd="0" parTransId="{7D6E6D6C-2DAE-4534-8443-571A335E8D62}" sibTransId="{A0B2B5B9-593B-478B-AC57-CD4E0C1854B3}"/>
    <dgm:cxn modelId="{D2CB009E-DE21-4A3E-9FC1-06B6BD0CF49B}" srcId="{532E1312-B827-4157-9753-D6B8BE4F6ECB}" destId="{7A083C53-73D7-41FD-92A3-6FECA69EB4EE}" srcOrd="6" destOrd="0" parTransId="{64221F34-60BE-4CD3-B7CA-9AB4DE1866AF}" sibTransId="{49F5D856-4D32-4E45-84DB-B1C10DB20405}"/>
    <dgm:cxn modelId="{333D3376-2DF2-4819-85C3-7FCBEE71A270}" type="presOf" srcId="{E727F9DD-5395-422B-AEE6-E408792DF215}" destId="{2409F0DA-7914-4C8D-9BB0-D835B43A762A}" srcOrd="0" destOrd="0" presId="urn:microsoft.com/office/officeart/2005/8/layout/list1"/>
    <dgm:cxn modelId="{96B1114D-8A22-4666-8EE1-4926249F9BB5}" type="presOf" srcId="{E9DB1AD7-C842-4ABE-BEA2-CD091C040BD4}" destId="{07E04CA7-8BE6-4B32-89D0-0AF3AF75D477}" srcOrd="0" destOrd="2" presId="urn:microsoft.com/office/officeart/2005/8/layout/list1"/>
    <dgm:cxn modelId="{147AD8D8-F8AF-485C-80DB-57BB50770DD1}" srcId="{16DA9B19-269E-4F6A-8D85-209B08E0BC0B}" destId="{E727F9DD-5395-422B-AEE6-E408792DF215}" srcOrd="1" destOrd="0" parTransId="{499EE411-CE2A-415A-B2B6-9695664AB6EA}" sibTransId="{EB2520C1-D8C4-4D5C-A1CB-A05419474838}"/>
    <dgm:cxn modelId="{363B4BF5-FD96-45C7-B95B-D10098012145}" type="presOf" srcId="{EBEC2DE3-89F2-4DD1-9C79-F84C70CD68E0}" destId="{07E04CA7-8BE6-4B32-89D0-0AF3AF75D477}" srcOrd="0" destOrd="5" presId="urn:microsoft.com/office/officeart/2005/8/layout/list1"/>
    <dgm:cxn modelId="{2E0715C5-0DF5-4025-ACBD-614449A78FD4}" srcId="{532E1312-B827-4157-9753-D6B8BE4F6ECB}" destId="{F524B28C-592C-44DF-A592-E3F867797091}" srcOrd="1" destOrd="0" parTransId="{BFB25E13-82D2-4431-8297-65A9C04E7E04}" sibTransId="{99682F0D-49C5-4418-8F7F-F51474DF49D8}"/>
    <dgm:cxn modelId="{3D247588-0D1E-4485-87FC-C26CA3DCAC57}" type="presOf" srcId="{16DA9B19-269E-4F6A-8D85-209B08E0BC0B}" destId="{B3C56E78-5058-435F-B910-4204559DF0AC}" srcOrd="0" destOrd="0" presId="urn:microsoft.com/office/officeart/2005/8/layout/list1"/>
    <dgm:cxn modelId="{1F2FC336-05E5-4160-A30B-E7598DD1A0CF}" type="presOf" srcId="{81D43860-A19B-4970-AEB7-067460D1194F}" destId="{76ED7867-9861-48C4-92B9-8BB1D44947BE}" srcOrd="0" destOrd="0" presId="urn:microsoft.com/office/officeart/2005/8/layout/list1"/>
    <dgm:cxn modelId="{2F708793-E1C1-4F20-B438-5EFD1E348E50}" type="presOf" srcId="{532E1312-B827-4157-9753-D6B8BE4F6ECB}" destId="{27F5533A-D640-4875-B4C4-5DB8482275B8}" srcOrd="1" destOrd="0" presId="urn:microsoft.com/office/officeart/2005/8/layout/list1"/>
    <dgm:cxn modelId="{89D24078-6BDF-4065-9531-EF18E1AED1C3}" srcId="{532E1312-B827-4157-9753-D6B8BE4F6ECB}" destId="{B07AD2C8-3FED-4D9E-820B-10934FEA52D7}" srcOrd="3" destOrd="0" parTransId="{4EC25C7D-AA65-4492-B6D1-AD5EAE66D27B}" sibTransId="{472C50F5-95C0-44EF-AD68-E1678EDA5667}"/>
    <dgm:cxn modelId="{6D08ECBC-8BFE-4AA3-92B6-2B8EE55CEDF3}" type="presOf" srcId="{B07AD2C8-3FED-4D9E-820B-10934FEA52D7}" destId="{07E04CA7-8BE6-4B32-89D0-0AF3AF75D477}" srcOrd="0" destOrd="3" presId="urn:microsoft.com/office/officeart/2005/8/layout/list1"/>
    <dgm:cxn modelId="{7C95D124-C6DA-4C67-A093-77316BFAA94C}" type="presParOf" srcId="{B3C56E78-5058-435F-B910-4204559DF0AC}" destId="{6F5E6B8A-555E-4AE6-9BC0-B1B976838E9D}" srcOrd="0" destOrd="0" presId="urn:microsoft.com/office/officeart/2005/8/layout/list1"/>
    <dgm:cxn modelId="{C3D2D71F-0C9A-461D-B19F-CCE60A6FE64A}" type="presParOf" srcId="{6F5E6B8A-555E-4AE6-9BC0-B1B976838E9D}" destId="{76ED7867-9861-48C4-92B9-8BB1D44947BE}" srcOrd="0" destOrd="0" presId="urn:microsoft.com/office/officeart/2005/8/layout/list1"/>
    <dgm:cxn modelId="{828020B9-CCFB-4BC2-A725-DC9A5A382B43}" type="presParOf" srcId="{6F5E6B8A-555E-4AE6-9BC0-B1B976838E9D}" destId="{BEF9F9FA-7413-491B-942A-2E20F8453BB4}" srcOrd="1" destOrd="0" presId="urn:microsoft.com/office/officeart/2005/8/layout/list1"/>
    <dgm:cxn modelId="{A0A66F09-3ADE-4792-AB41-C5A7D4025831}" type="presParOf" srcId="{B3C56E78-5058-435F-B910-4204559DF0AC}" destId="{B6D44718-E117-4368-A14B-91801BB87725}" srcOrd="1" destOrd="0" presId="urn:microsoft.com/office/officeart/2005/8/layout/list1"/>
    <dgm:cxn modelId="{5D255283-FBBF-4B80-8C14-AC404D12AE7C}" type="presParOf" srcId="{B3C56E78-5058-435F-B910-4204559DF0AC}" destId="{FB286670-8D4B-4864-82F7-338815F06131}" srcOrd="2" destOrd="0" presId="urn:microsoft.com/office/officeart/2005/8/layout/list1"/>
    <dgm:cxn modelId="{47685786-E852-445B-92B5-F2FAAF6EBBF7}" type="presParOf" srcId="{B3C56E78-5058-435F-B910-4204559DF0AC}" destId="{2B5106F9-300A-4AD8-930B-79F0EC024633}" srcOrd="3" destOrd="0" presId="urn:microsoft.com/office/officeart/2005/8/layout/list1"/>
    <dgm:cxn modelId="{59282B98-660F-4A92-974B-C59D64595866}" type="presParOf" srcId="{B3C56E78-5058-435F-B910-4204559DF0AC}" destId="{F8699982-15FC-4A77-AC66-B6310BE015C6}" srcOrd="4" destOrd="0" presId="urn:microsoft.com/office/officeart/2005/8/layout/list1"/>
    <dgm:cxn modelId="{83E1BBAA-9268-4D26-B14F-77904248769C}" type="presParOf" srcId="{F8699982-15FC-4A77-AC66-B6310BE015C6}" destId="{2409F0DA-7914-4C8D-9BB0-D835B43A762A}" srcOrd="0" destOrd="0" presId="urn:microsoft.com/office/officeart/2005/8/layout/list1"/>
    <dgm:cxn modelId="{F68FDE25-D472-48B0-840D-3FBF8DC26492}" type="presParOf" srcId="{F8699982-15FC-4A77-AC66-B6310BE015C6}" destId="{B34C218F-7E09-4DA9-A201-EC7B20DB45D0}" srcOrd="1" destOrd="0" presId="urn:microsoft.com/office/officeart/2005/8/layout/list1"/>
    <dgm:cxn modelId="{1B494264-409E-4233-961B-B40F7FEA0602}" type="presParOf" srcId="{B3C56E78-5058-435F-B910-4204559DF0AC}" destId="{2DD01F87-2933-4406-9A8E-69206BD16514}" srcOrd="5" destOrd="0" presId="urn:microsoft.com/office/officeart/2005/8/layout/list1"/>
    <dgm:cxn modelId="{40F9215F-B141-447A-9308-CF857D986E3D}" type="presParOf" srcId="{B3C56E78-5058-435F-B910-4204559DF0AC}" destId="{D795B13C-F5EB-4501-B3DA-99F50344F9C5}" srcOrd="6" destOrd="0" presId="urn:microsoft.com/office/officeart/2005/8/layout/list1"/>
    <dgm:cxn modelId="{97AE044B-8351-44F1-96B2-08EA972E2A1A}" type="presParOf" srcId="{B3C56E78-5058-435F-B910-4204559DF0AC}" destId="{B69AF9C7-3E3F-48FA-BE1E-106BF0AE6DBA}" srcOrd="7" destOrd="0" presId="urn:microsoft.com/office/officeart/2005/8/layout/list1"/>
    <dgm:cxn modelId="{88E75FEC-CA5B-494A-A117-7933EBE11B36}" type="presParOf" srcId="{B3C56E78-5058-435F-B910-4204559DF0AC}" destId="{12EBA0C9-14DE-42F9-A285-FAB6451BD781}" srcOrd="8" destOrd="0" presId="urn:microsoft.com/office/officeart/2005/8/layout/list1"/>
    <dgm:cxn modelId="{C04FFA26-E3FE-4D98-8FD8-D859B6EAC911}" type="presParOf" srcId="{12EBA0C9-14DE-42F9-A285-FAB6451BD781}" destId="{AAA9D837-99F4-41BB-B0C1-F05AF7F307D3}" srcOrd="0" destOrd="0" presId="urn:microsoft.com/office/officeart/2005/8/layout/list1"/>
    <dgm:cxn modelId="{3AF2E3F2-9E7E-498E-BCD4-C611A82F2010}" type="presParOf" srcId="{12EBA0C9-14DE-42F9-A285-FAB6451BD781}" destId="{27F5533A-D640-4875-B4C4-5DB8482275B8}" srcOrd="1" destOrd="0" presId="urn:microsoft.com/office/officeart/2005/8/layout/list1"/>
    <dgm:cxn modelId="{F07F5BE3-43B2-4924-877A-D5AC66FC7495}" type="presParOf" srcId="{B3C56E78-5058-435F-B910-4204559DF0AC}" destId="{C8A99A32-898D-4BD9-9EEB-508F8767DF0F}" srcOrd="9" destOrd="0" presId="urn:microsoft.com/office/officeart/2005/8/layout/list1"/>
    <dgm:cxn modelId="{691AAB82-1732-4588-8CB0-2FC64853F58C}" type="presParOf" srcId="{B3C56E78-5058-435F-B910-4204559DF0AC}" destId="{07E04CA7-8BE6-4B32-89D0-0AF3AF75D47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DA9B19-269E-4F6A-8D85-209B08E0BC0B}" type="doc">
      <dgm:prSet loTypeId="urn:microsoft.com/office/officeart/2005/8/layout/list1" loCatId="list" qsTypeId="urn:microsoft.com/office/officeart/2005/8/quickstyle/3d3" qsCatId="3D" csTypeId="urn:microsoft.com/office/officeart/2005/8/colors/accent4_2" csCatId="accent4" phldr="1"/>
      <dgm:spPr/>
      <dgm:t>
        <a:bodyPr/>
        <a:lstStyle/>
        <a:p>
          <a:endParaRPr lang="en-IN"/>
        </a:p>
      </dgm:t>
    </dgm:pt>
    <dgm:pt modelId="{81D43860-A19B-4970-AEB7-067460D1194F}">
      <dgm:prSet phldrT="[Text]" custT="1"/>
      <dgm:spPr/>
      <dgm:t>
        <a:bodyPr/>
        <a:lstStyle/>
        <a:p>
          <a:r>
            <a:rPr lang="en-IN" sz="1800" dirty="0" smtClean="0">
              <a:ea typeface="+mn-ea"/>
              <a:cs typeface="+mn-cs"/>
            </a:rPr>
            <a:t>Maximum code reusability</a:t>
          </a:r>
          <a:endParaRPr lang="en-IN" sz="1800" dirty="0"/>
        </a:p>
      </dgm:t>
    </dgm:pt>
    <dgm:pt modelId="{462B53F4-0D14-462C-B81F-4D409EA7503C}" type="parTrans" cxnId="{19CC7D7D-EE49-4402-85E3-0D9F4181DADA}">
      <dgm:prSet/>
      <dgm:spPr/>
      <dgm:t>
        <a:bodyPr/>
        <a:lstStyle/>
        <a:p>
          <a:endParaRPr lang="en-IN" sz="1800"/>
        </a:p>
      </dgm:t>
    </dgm:pt>
    <dgm:pt modelId="{786BFEB0-FC96-4FAC-A1DE-D5BA7A8E8EE4}" type="sibTrans" cxnId="{19CC7D7D-EE49-4402-85E3-0D9F4181DADA}">
      <dgm:prSet/>
      <dgm:spPr/>
      <dgm:t>
        <a:bodyPr/>
        <a:lstStyle/>
        <a:p>
          <a:endParaRPr lang="en-IN" sz="1800"/>
        </a:p>
      </dgm:t>
    </dgm:pt>
    <dgm:pt modelId="{A60FBF62-627B-4BE4-B491-CCFF68C158E8}">
      <dgm:prSet custT="1"/>
      <dgm:spPr/>
      <dgm:t>
        <a:bodyPr/>
        <a:lstStyle/>
        <a:p>
          <a:r>
            <a:rPr lang="en-IN" sz="1800" dirty="0" smtClean="0">
              <a:ea typeface="+mn-ea"/>
              <a:cs typeface="+mn-cs"/>
            </a:rPr>
            <a:t>Minimal script maintenance effort</a:t>
          </a:r>
        </a:p>
      </dgm:t>
    </dgm:pt>
    <dgm:pt modelId="{D0EAF4C6-AA60-4635-8657-BA6F089932A5}" type="parTrans" cxnId="{B1935DDB-9EF8-4CA2-8DC3-78C3B0F9045A}">
      <dgm:prSet/>
      <dgm:spPr/>
      <dgm:t>
        <a:bodyPr/>
        <a:lstStyle/>
        <a:p>
          <a:endParaRPr lang="en-IN" sz="1800"/>
        </a:p>
      </dgm:t>
    </dgm:pt>
    <dgm:pt modelId="{9F12A27A-EB7D-4F82-A501-B86BDB62E4EB}" type="sibTrans" cxnId="{B1935DDB-9EF8-4CA2-8DC3-78C3B0F9045A}">
      <dgm:prSet/>
      <dgm:spPr/>
      <dgm:t>
        <a:bodyPr/>
        <a:lstStyle/>
        <a:p>
          <a:endParaRPr lang="en-IN" sz="1800"/>
        </a:p>
      </dgm:t>
    </dgm:pt>
    <dgm:pt modelId="{76659B1B-7AA2-4816-835F-4240B9688DA8}">
      <dgm:prSet custT="1"/>
      <dgm:spPr/>
      <dgm:t>
        <a:bodyPr/>
        <a:lstStyle/>
        <a:p>
          <a:r>
            <a:rPr lang="en-IN" sz="1800" dirty="0" smtClean="0">
              <a:ea typeface="+mn-ea"/>
              <a:cs typeface="+mn-cs"/>
            </a:rPr>
            <a:t>Provision for non-technical users to interact with the framework</a:t>
          </a:r>
        </a:p>
      </dgm:t>
    </dgm:pt>
    <dgm:pt modelId="{8CD5C3A4-FF03-4D6A-9204-335E88E0B77E}" type="parTrans" cxnId="{9999D4FB-8FCB-48F4-B0F0-6EB61AD6FC91}">
      <dgm:prSet/>
      <dgm:spPr/>
      <dgm:t>
        <a:bodyPr/>
        <a:lstStyle/>
        <a:p>
          <a:endParaRPr lang="en-IN" sz="1800"/>
        </a:p>
      </dgm:t>
    </dgm:pt>
    <dgm:pt modelId="{36735C1C-27F0-4EC9-A83C-F92A29C27B8F}" type="sibTrans" cxnId="{9999D4FB-8FCB-48F4-B0F0-6EB61AD6FC91}">
      <dgm:prSet/>
      <dgm:spPr/>
      <dgm:t>
        <a:bodyPr/>
        <a:lstStyle/>
        <a:p>
          <a:endParaRPr lang="en-IN" sz="1800"/>
        </a:p>
      </dgm:t>
    </dgm:pt>
    <dgm:pt modelId="{D0AD01F2-69A5-4F8A-8B10-AB391175660C}">
      <dgm:prSet custT="1"/>
      <dgm:spPr/>
      <dgm:t>
        <a:bodyPr/>
        <a:lstStyle/>
        <a:p>
          <a:r>
            <a:rPr lang="en-IN" sz="1800" dirty="0" smtClean="0">
              <a:ea typeface="+mn-ea"/>
              <a:cs typeface="+mn-cs"/>
            </a:rPr>
            <a:t>Ease of script development – must provide appropriate support libraries to handle common and repetitive framework tasks</a:t>
          </a:r>
        </a:p>
      </dgm:t>
    </dgm:pt>
    <dgm:pt modelId="{0750F888-BE45-4DAF-9E45-D49814208CA8}" type="parTrans" cxnId="{3BF752CF-6BF0-4488-B15B-9E508B9FF7C7}">
      <dgm:prSet/>
      <dgm:spPr/>
      <dgm:t>
        <a:bodyPr/>
        <a:lstStyle/>
        <a:p>
          <a:endParaRPr lang="en-IN" sz="1800"/>
        </a:p>
      </dgm:t>
    </dgm:pt>
    <dgm:pt modelId="{117FFD4F-5549-4E81-A207-6162E23335C7}" type="sibTrans" cxnId="{3BF752CF-6BF0-4488-B15B-9E508B9FF7C7}">
      <dgm:prSet/>
      <dgm:spPr/>
      <dgm:t>
        <a:bodyPr/>
        <a:lstStyle/>
        <a:p>
          <a:endParaRPr lang="en-IN" sz="1800"/>
        </a:p>
      </dgm:t>
    </dgm:pt>
    <dgm:pt modelId="{B3C56E78-5058-435F-B910-4204559DF0AC}" type="pres">
      <dgm:prSet presAssocID="{16DA9B19-269E-4F6A-8D85-209B08E0BC0B}" presName="linear" presStyleCnt="0">
        <dgm:presLayoutVars>
          <dgm:dir/>
          <dgm:animLvl val="lvl"/>
          <dgm:resizeHandles val="exact"/>
        </dgm:presLayoutVars>
      </dgm:prSet>
      <dgm:spPr/>
      <dgm:t>
        <a:bodyPr/>
        <a:lstStyle/>
        <a:p>
          <a:endParaRPr lang="en-US"/>
        </a:p>
      </dgm:t>
    </dgm:pt>
    <dgm:pt modelId="{6F5E6B8A-555E-4AE6-9BC0-B1B976838E9D}" type="pres">
      <dgm:prSet presAssocID="{81D43860-A19B-4970-AEB7-067460D1194F}" presName="parentLin" presStyleCnt="0"/>
      <dgm:spPr/>
    </dgm:pt>
    <dgm:pt modelId="{76ED7867-9861-48C4-92B9-8BB1D44947BE}" type="pres">
      <dgm:prSet presAssocID="{81D43860-A19B-4970-AEB7-067460D1194F}" presName="parentLeftMargin" presStyleLbl="node1" presStyleIdx="0" presStyleCnt="4"/>
      <dgm:spPr/>
      <dgm:t>
        <a:bodyPr/>
        <a:lstStyle/>
        <a:p>
          <a:endParaRPr lang="en-US"/>
        </a:p>
      </dgm:t>
    </dgm:pt>
    <dgm:pt modelId="{BEF9F9FA-7413-491B-942A-2E20F8453BB4}" type="pres">
      <dgm:prSet presAssocID="{81D43860-A19B-4970-AEB7-067460D1194F}" presName="parentText" presStyleLbl="node1" presStyleIdx="0" presStyleCnt="4" custLinFactNeighborX="-14894" custLinFactNeighborY="-2981">
        <dgm:presLayoutVars>
          <dgm:chMax val="0"/>
          <dgm:bulletEnabled val="1"/>
        </dgm:presLayoutVars>
      </dgm:prSet>
      <dgm:spPr/>
      <dgm:t>
        <a:bodyPr/>
        <a:lstStyle/>
        <a:p>
          <a:endParaRPr lang="en-IN"/>
        </a:p>
      </dgm:t>
    </dgm:pt>
    <dgm:pt modelId="{B6D44718-E117-4368-A14B-91801BB87725}" type="pres">
      <dgm:prSet presAssocID="{81D43860-A19B-4970-AEB7-067460D1194F}" presName="negativeSpace" presStyleCnt="0"/>
      <dgm:spPr/>
    </dgm:pt>
    <dgm:pt modelId="{FB286670-8D4B-4864-82F7-338815F06131}" type="pres">
      <dgm:prSet presAssocID="{81D43860-A19B-4970-AEB7-067460D1194F}" presName="childText" presStyleLbl="conFgAcc1" presStyleIdx="0" presStyleCnt="4">
        <dgm:presLayoutVars>
          <dgm:bulletEnabled val="1"/>
        </dgm:presLayoutVars>
      </dgm:prSet>
      <dgm:spPr/>
    </dgm:pt>
    <dgm:pt modelId="{2B5106F9-300A-4AD8-930B-79F0EC024633}" type="pres">
      <dgm:prSet presAssocID="{786BFEB0-FC96-4FAC-A1DE-D5BA7A8E8EE4}" presName="spaceBetweenRectangles" presStyleCnt="0"/>
      <dgm:spPr/>
    </dgm:pt>
    <dgm:pt modelId="{1AAFA197-E3FC-4A52-A285-DC378AC57664}" type="pres">
      <dgm:prSet presAssocID="{A60FBF62-627B-4BE4-B491-CCFF68C158E8}" presName="parentLin" presStyleCnt="0"/>
      <dgm:spPr/>
    </dgm:pt>
    <dgm:pt modelId="{06CA34D4-3CEE-45AF-A892-8BA602281307}" type="pres">
      <dgm:prSet presAssocID="{A60FBF62-627B-4BE4-B491-CCFF68C158E8}" presName="parentLeftMargin" presStyleLbl="node1" presStyleIdx="0" presStyleCnt="4"/>
      <dgm:spPr/>
      <dgm:t>
        <a:bodyPr/>
        <a:lstStyle/>
        <a:p>
          <a:endParaRPr lang="en-US"/>
        </a:p>
      </dgm:t>
    </dgm:pt>
    <dgm:pt modelId="{B28C9027-CF19-4DF4-9479-CB14810EAD2D}" type="pres">
      <dgm:prSet presAssocID="{A60FBF62-627B-4BE4-B491-CCFF68C158E8}" presName="parentText" presStyleLbl="node1" presStyleIdx="1" presStyleCnt="4">
        <dgm:presLayoutVars>
          <dgm:chMax val="0"/>
          <dgm:bulletEnabled val="1"/>
        </dgm:presLayoutVars>
      </dgm:prSet>
      <dgm:spPr/>
      <dgm:t>
        <a:bodyPr/>
        <a:lstStyle/>
        <a:p>
          <a:endParaRPr lang="en-IN"/>
        </a:p>
      </dgm:t>
    </dgm:pt>
    <dgm:pt modelId="{79520AFF-924D-4FFB-B7C5-C6F6936B8DE7}" type="pres">
      <dgm:prSet presAssocID="{A60FBF62-627B-4BE4-B491-CCFF68C158E8}" presName="negativeSpace" presStyleCnt="0"/>
      <dgm:spPr/>
    </dgm:pt>
    <dgm:pt modelId="{0050B88A-89DF-47E2-B20A-11BFA0867662}" type="pres">
      <dgm:prSet presAssocID="{A60FBF62-627B-4BE4-B491-CCFF68C158E8}" presName="childText" presStyleLbl="conFgAcc1" presStyleIdx="1" presStyleCnt="4">
        <dgm:presLayoutVars>
          <dgm:bulletEnabled val="1"/>
        </dgm:presLayoutVars>
      </dgm:prSet>
      <dgm:spPr/>
    </dgm:pt>
    <dgm:pt modelId="{49431BF6-1D6C-4157-ADB9-86555F3303AE}" type="pres">
      <dgm:prSet presAssocID="{9F12A27A-EB7D-4F82-A501-B86BDB62E4EB}" presName="spaceBetweenRectangles" presStyleCnt="0"/>
      <dgm:spPr/>
    </dgm:pt>
    <dgm:pt modelId="{961F9913-B92E-4352-8E98-1A8C39BA1CCE}" type="pres">
      <dgm:prSet presAssocID="{76659B1B-7AA2-4816-835F-4240B9688DA8}" presName="parentLin" presStyleCnt="0"/>
      <dgm:spPr/>
    </dgm:pt>
    <dgm:pt modelId="{1B6B111A-A52A-415C-B75D-8B54939A9D18}" type="pres">
      <dgm:prSet presAssocID="{76659B1B-7AA2-4816-835F-4240B9688DA8}" presName="parentLeftMargin" presStyleLbl="node1" presStyleIdx="1" presStyleCnt="4"/>
      <dgm:spPr/>
      <dgm:t>
        <a:bodyPr/>
        <a:lstStyle/>
        <a:p>
          <a:endParaRPr lang="en-US"/>
        </a:p>
      </dgm:t>
    </dgm:pt>
    <dgm:pt modelId="{6D1A8000-C347-4124-B10C-46A916BECE41}" type="pres">
      <dgm:prSet presAssocID="{76659B1B-7AA2-4816-835F-4240B9688DA8}" presName="parentText" presStyleLbl="node1" presStyleIdx="2" presStyleCnt="4">
        <dgm:presLayoutVars>
          <dgm:chMax val="0"/>
          <dgm:bulletEnabled val="1"/>
        </dgm:presLayoutVars>
      </dgm:prSet>
      <dgm:spPr/>
      <dgm:t>
        <a:bodyPr/>
        <a:lstStyle/>
        <a:p>
          <a:endParaRPr lang="en-IN"/>
        </a:p>
      </dgm:t>
    </dgm:pt>
    <dgm:pt modelId="{C70CDC26-E668-4CBC-A778-F3F913A5C990}" type="pres">
      <dgm:prSet presAssocID="{76659B1B-7AA2-4816-835F-4240B9688DA8}" presName="negativeSpace" presStyleCnt="0"/>
      <dgm:spPr/>
    </dgm:pt>
    <dgm:pt modelId="{0CF58739-0BC4-4BDA-8056-02718BD6CEC5}" type="pres">
      <dgm:prSet presAssocID="{76659B1B-7AA2-4816-835F-4240B9688DA8}" presName="childText" presStyleLbl="conFgAcc1" presStyleIdx="2" presStyleCnt="4">
        <dgm:presLayoutVars>
          <dgm:bulletEnabled val="1"/>
        </dgm:presLayoutVars>
      </dgm:prSet>
      <dgm:spPr/>
    </dgm:pt>
    <dgm:pt modelId="{9369B015-1DA2-4864-A300-F5B6226BCA3C}" type="pres">
      <dgm:prSet presAssocID="{36735C1C-27F0-4EC9-A83C-F92A29C27B8F}" presName="spaceBetweenRectangles" presStyleCnt="0"/>
      <dgm:spPr/>
    </dgm:pt>
    <dgm:pt modelId="{DE8D9ED4-36D7-442A-AE2A-F7BD59CA2C79}" type="pres">
      <dgm:prSet presAssocID="{D0AD01F2-69A5-4F8A-8B10-AB391175660C}" presName="parentLin" presStyleCnt="0"/>
      <dgm:spPr/>
    </dgm:pt>
    <dgm:pt modelId="{72238C4E-8365-49DE-8FA2-B2030D37A91C}" type="pres">
      <dgm:prSet presAssocID="{D0AD01F2-69A5-4F8A-8B10-AB391175660C}" presName="parentLeftMargin" presStyleLbl="node1" presStyleIdx="2" presStyleCnt="4"/>
      <dgm:spPr/>
      <dgm:t>
        <a:bodyPr/>
        <a:lstStyle/>
        <a:p>
          <a:endParaRPr lang="en-US"/>
        </a:p>
      </dgm:t>
    </dgm:pt>
    <dgm:pt modelId="{4121BE7E-EF23-4BA6-A52C-BCB35A613333}" type="pres">
      <dgm:prSet presAssocID="{D0AD01F2-69A5-4F8A-8B10-AB391175660C}" presName="parentText" presStyleLbl="node1" presStyleIdx="3" presStyleCnt="4">
        <dgm:presLayoutVars>
          <dgm:chMax val="0"/>
          <dgm:bulletEnabled val="1"/>
        </dgm:presLayoutVars>
      </dgm:prSet>
      <dgm:spPr/>
      <dgm:t>
        <a:bodyPr/>
        <a:lstStyle/>
        <a:p>
          <a:endParaRPr lang="en-IN"/>
        </a:p>
      </dgm:t>
    </dgm:pt>
    <dgm:pt modelId="{FEE7CED5-2825-48F2-BFBB-2606E5A04F53}" type="pres">
      <dgm:prSet presAssocID="{D0AD01F2-69A5-4F8A-8B10-AB391175660C}" presName="negativeSpace" presStyleCnt="0"/>
      <dgm:spPr/>
    </dgm:pt>
    <dgm:pt modelId="{B2624F16-C946-4123-967F-F78F0717B81B}" type="pres">
      <dgm:prSet presAssocID="{D0AD01F2-69A5-4F8A-8B10-AB391175660C}" presName="childText" presStyleLbl="conFgAcc1" presStyleIdx="3" presStyleCnt="4">
        <dgm:presLayoutVars>
          <dgm:bulletEnabled val="1"/>
        </dgm:presLayoutVars>
      </dgm:prSet>
      <dgm:spPr/>
    </dgm:pt>
  </dgm:ptLst>
  <dgm:cxnLst>
    <dgm:cxn modelId="{B4FBDACE-7AE6-444A-96A0-2F80E08A87CD}" type="presOf" srcId="{76659B1B-7AA2-4816-835F-4240B9688DA8}" destId="{6D1A8000-C347-4124-B10C-46A916BECE41}" srcOrd="1" destOrd="0" presId="urn:microsoft.com/office/officeart/2005/8/layout/list1"/>
    <dgm:cxn modelId="{C28022BF-E129-4BAF-AB02-E2E6995D78A9}" type="presOf" srcId="{D0AD01F2-69A5-4F8A-8B10-AB391175660C}" destId="{4121BE7E-EF23-4BA6-A52C-BCB35A613333}" srcOrd="1" destOrd="0" presId="urn:microsoft.com/office/officeart/2005/8/layout/list1"/>
    <dgm:cxn modelId="{E3822A62-8068-4FA1-BEFD-73F8772445B6}" type="presOf" srcId="{81D43860-A19B-4970-AEB7-067460D1194F}" destId="{76ED7867-9861-48C4-92B9-8BB1D44947BE}" srcOrd="0" destOrd="0" presId="urn:microsoft.com/office/officeart/2005/8/layout/list1"/>
    <dgm:cxn modelId="{9999D4FB-8FCB-48F4-B0F0-6EB61AD6FC91}" srcId="{16DA9B19-269E-4F6A-8D85-209B08E0BC0B}" destId="{76659B1B-7AA2-4816-835F-4240B9688DA8}" srcOrd="2" destOrd="0" parTransId="{8CD5C3A4-FF03-4D6A-9204-335E88E0B77E}" sibTransId="{36735C1C-27F0-4EC9-A83C-F92A29C27B8F}"/>
    <dgm:cxn modelId="{E10999FF-2F78-4FB6-AE15-1DA5AEC6B123}" type="presOf" srcId="{A60FBF62-627B-4BE4-B491-CCFF68C158E8}" destId="{B28C9027-CF19-4DF4-9479-CB14810EAD2D}" srcOrd="1" destOrd="0" presId="urn:microsoft.com/office/officeart/2005/8/layout/list1"/>
    <dgm:cxn modelId="{D5445598-49F1-43DD-9B11-EBB4D938DDEB}" type="presOf" srcId="{D0AD01F2-69A5-4F8A-8B10-AB391175660C}" destId="{72238C4E-8365-49DE-8FA2-B2030D37A91C}" srcOrd="0" destOrd="0" presId="urn:microsoft.com/office/officeart/2005/8/layout/list1"/>
    <dgm:cxn modelId="{93BEA302-F433-4D5C-B53A-5823A4C0A15E}" type="presOf" srcId="{A60FBF62-627B-4BE4-B491-CCFF68C158E8}" destId="{06CA34D4-3CEE-45AF-A892-8BA602281307}" srcOrd="0" destOrd="0" presId="urn:microsoft.com/office/officeart/2005/8/layout/list1"/>
    <dgm:cxn modelId="{19CC7D7D-EE49-4402-85E3-0D9F4181DADA}" srcId="{16DA9B19-269E-4F6A-8D85-209B08E0BC0B}" destId="{81D43860-A19B-4970-AEB7-067460D1194F}" srcOrd="0" destOrd="0" parTransId="{462B53F4-0D14-462C-B81F-4D409EA7503C}" sibTransId="{786BFEB0-FC96-4FAC-A1DE-D5BA7A8E8EE4}"/>
    <dgm:cxn modelId="{B1935DDB-9EF8-4CA2-8DC3-78C3B0F9045A}" srcId="{16DA9B19-269E-4F6A-8D85-209B08E0BC0B}" destId="{A60FBF62-627B-4BE4-B491-CCFF68C158E8}" srcOrd="1" destOrd="0" parTransId="{D0EAF4C6-AA60-4635-8657-BA6F089932A5}" sibTransId="{9F12A27A-EB7D-4F82-A501-B86BDB62E4EB}"/>
    <dgm:cxn modelId="{3BF752CF-6BF0-4488-B15B-9E508B9FF7C7}" srcId="{16DA9B19-269E-4F6A-8D85-209B08E0BC0B}" destId="{D0AD01F2-69A5-4F8A-8B10-AB391175660C}" srcOrd="3" destOrd="0" parTransId="{0750F888-BE45-4DAF-9E45-D49814208CA8}" sibTransId="{117FFD4F-5549-4E81-A207-6162E23335C7}"/>
    <dgm:cxn modelId="{200498C4-6455-4DD1-B5F8-BFAA09804CC7}" type="presOf" srcId="{16DA9B19-269E-4F6A-8D85-209B08E0BC0B}" destId="{B3C56E78-5058-435F-B910-4204559DF0AC}" srcOrd="0" destOrd="0" presId="urn:microsoft.com/office/officeart/2005/8/layout/list1"/>
    <dgm:cxn modelId="{6F44D032-4F48-454D-A8CD-F3ADC64B0CDC}" type="presOf" srcId="{76659B1B-7AA2-4816-835F-4240B9688DA8}" destId="{1B6B111A-A52A-415C-B75D-8B54939A9D18}" srcOrd="0" destOrd="0" presId="urn:microsoft.com/office/officeart/2005/8/layout/list1"/>
    <dgm:cxn modelId="{78C5AE9E-2E84-47B8-B8B8-BA458BFE8033}" type="presOf" srcId="{81D43860-A19B-4970-AEB7-067460D1194F}" destId="{BEF9F9FA-7413-491B-942A-2E20F8453BB4}" srcOrd="1" destOrd="0" presId="urn:microsoft.com/office/officeart/2005/8/layout/list1"/>
    <dgm:cxn modelId="{C3E501CA-0E13-4E2E-8122-B589624951E5}" type="presParOf" srcId="{B3C56E78-5058-435F-B910-4204559DF0AC}" destId="{6F5E6B8A-555E-4AE6-9BC0-B1B976838E9D}" srcOrd="0" destOrd="0" presId="urn:microsoft.com/office/officeart/2005/8/layout/list1"/>
    <dgm:cxn modelId="{77DEBB34-E5CA-4DC0-A4F2-0138FAA6C01F}" type="presParOf" srcId="{6F5E6B8A-555E-4AE6-9BC0-B1B976838E9D}" destId="{76ED7867-9861-48C4-92B9-8BB1D44947BE}" srcOrd="0" destOrd="0" presId="urn:microsoft.com/office/officeart/2005/8/layout/list1"/>
    <dgm:cxn modelId="{F15E0D6B-8B11-4858-8AFD-923D56017B70}" type="presParOf" srcId="{6F5E6B8A-555E-4AE6-9BC0-B1B976838E9D}" destId="{BEF9F9FA-7413-491B-942A-2E20F8453BB4}" srcOrd="1" destOrd="0" presId="urn:microsoft.com/office/officeart/2005/8/layout/list1"/>
    <dgm:cxn modelId="{370E5DC5-7DD2-488C-A7F8-4707026EAD17}" type="presParOf" srcId="{B3C56E78-5058-435F-B910-4204559DF0AC}" destId="{B6D44718-E117-4368-A14B-91801BB87725}" srcOrd="1" destOrd="0" presId="urn:microsoft.com/office/officeart/2005/8/layout/list1"/>
    <dgm:cxn modelId="{558029BB-64CA-41D6-9C4D-46857DD8F545}" type="presParOf" srcId="{B3C56E78-5058-435F-B910-4204559DF0AC}" destId="{FB286670-8D4B-4864-82F7-338815F06131}" srcOrd="2" destOrd="0" presId="urn:microsoft.com/office/officeart/2005/8/layout/list1"/>
    <dgm:cxn modelId="{09139410-CEE2-4451-9778-5EB98EC26FB7}" type="presParOf" srcId="{B3C56E78-5058-435F-B910-4204559DF0AC}" destId="{2B5106F9-300A-4AD8-930B-79F0EC024633}" srcOrd="3" destOrd="0" presId="urn:microsoft.com/office/officeart/2005/8/layout/list1"/>
    <dgm:cxn modelId="{D86F1AB8-F4A8-44E6-BB43-40636BE2A5B3}" type="presParOf" srcId="{B3C56E78-5058-435F-B910-4204559DF0AC}" destId="{1AAFA197-E3FC-4A52-A285-DC378AC57664}" srcOrd="4" destOrd="0" presId="urn:microsoft.com/office/officeart/2005/8/layout/list1"/>
    <dgm:cxn modelId="{52AEEECD-AA1C-43E6-B55E-BE46EF3F803F}" type="presParOf" srcId="{1AAFA197-E3FC-4A52-A285-DC378AC57664}" destId="{06CA34D4-3CEE-45AF-A892-8BA602281307}" srcOrd="0" destOrd="0" presId="urn:microsoft.com/office/officeart/2005/8/layout/list1"/>
    <dgm:cxn modelId="{59DAC1BA-045C-4644-809B-62737FC97DBA}" type="presParOf" srcId="{1AAFA197-E3FC-4A52-A285-DC378AC57664}" destId="{B28C9027-CF19-4DF4-9479-CB14810EAD2D}" srcOrd="1" destOrd="0" presId="urn:microsoft.com/office/officeart/2005/8/layout/list1"/>
    <dgm:cxn modelId="{E4CDB4EC-2705-4535-863D-F35E23740CD7}" type="presParOf" srcId="{B3C56E78-5058-435F-B910-4204559DF0AC}" destId="{79520AFF-924D-4FFB-B7C5-C6F6936B8DE7}" srcOrd="5" destOrd="0" presId="urn:microsoft.com/office/officeart/2005/8/layout/list1"/>
    <dgm:cxn modelId="{B7E5C100-AAAE-4416-924F-2077C313069F}" type="presParOf" srcId="{B3C56E78-5058-435F-B910-4204559DF0AC}" destId="{0050B88A-89DF-47E2-B20A-11BFA0867662}" srcOrd="6" destOrd="0" presId="urn:microsoft.com/office/officeart/2005/8/layout/list1"/>
    <dgm:cxn modelId="{0E99A37D-DBF3-415A-A533-FD506D61FA7F}" type="presParOf" srcId="{B3C56E78-5058-435F-B910-4204559DF0AC}" destId="{49431BF6-1D6C-4157-ADB9-86555F3303AE}" srcOrd="7" destOrd="0" presId="urn:microsoft.com/office/officeart/2005/8/layout/list1"/>
    <dgm:cxn modelId="{7E791B38-8FB3-4987-9BEC-D07DBDA03A49}" type="presParOf" srcId="{B3C56E78-5058-435F-B910-4204559DF0AC}" destId="{961F9913-B92E-4352-8E98-1A8C39BA1CCE}" srcOrd="8" destOrd="0" presId="urn:microsoft.com/office/officeart/2005/8/layout/list1"/>
    <dgm:cxn modelId="{1E7DBBEC-CCAB-417A-8D27-D64037C8E411}" type="presParOf" srcId="{961F9913-B92E-4352-8E98-1A8C39BA1CCE}" destId="{1B6B111A-A52A-415C-B75D-8B54939A9D18}" srcOrd="0" destOrd="0" presId="urn:microsoft.com/office/officeart/2005/8/layout/list1"/>
    <dgm:cxn modelId="{4ACF7309-215B-4B61-BD24-B93B6A631F5D}" type="presParOf" srcId="{961F9913-B92E-4352-8E98-1A8C39BA1CCE}" destId="{6D1A8000-C347-4124-B10C-46A916BECE41}" srcOrd="1" destOrd="0" presId="urn:microsoft.com/office/officeart/2005/8/layout/list1"/>
    <dgm:cxn modelId="{98232266-0021-4B39-8AC9-2D7AAB31767E}" type="presParOf" srcId="{B3C56E78-5058-435F-B910-4204559DF0AC}" destId="{C70CDC26-E668-4CBC-A778-F3F913A5C990}" srcOrd="9" destOrd="0" presId="urn:microsoft.com/office/officeart/2005/8/layout/list1"/>
    <dgm:cxn modelId="{85357252-D5C4-4B09-8F67-FF50CE7D5E06}" type="presParOf" srcId="{B3C56E78-5058-435F-B910-4204559DF0AC}" destId="{0CF58739-0BC4-4BDA-8056-02718BD6CEC5}" srcOrd="10" destOrd="0" presId="urn:microsoft.com/office/officeart/2005/8/layout/list1"/>
    <dgm:cxn modelId="{332DE1B4-30D8-44CC-8C12-F0DDE9AB17DD}" type="presParOf" srcId="{B3C56E78-5058-435F-B910-4204559DF0AC}" destId="{9369B015-1DA2-4864-A300-F5B6226BCA3C}" srcOrd="11" destOrd="0" presId="urn:microsoft.com/office/officeart/2005/8/layout/list1"/>
    <dgm:cxn modelId="{ED6C1BFD-A778-4AFB-8F19-4415B6C8FB1F}" type="presParOf" srcId="{B3C56E78-5058-435F-B910-4204559DF0AC}" destId="{DE8D9ED4-36D7-442A-AE2A-F7BD59CA2C79}" srcOrd="12" destOrd="0" presId="urn:microsoft.com/office/officeart/2005/8/layout/list1"/>
    <dgm:cxn modelId="{700DEE3D-3ACA-4993-B297-20251FB95B35}" type="presParOf" srcId="{DE8D9ED4-36D7-442A-AE2A-F7BD59CA2C79}" destId="{72238C4E-8365-49DE-8FA2-B2030D37A91C}" srcOrd="0" destOrd="0" presId="urn:microsoft.com/office/officeart/2005/8/layout/list1"/>
    <dgm:cxn modelId="{177372E2-F3B8-494B-BD2F-67D629121507}" type="presParOf" srcId="{DE8D9ED4-36D7-442A-AE2A-F7BD59CA2C79}" destId="{4121BE7E-EF23-4BA6-A52C-BCB35A613333}" srcOrd="1" destOrd="0" presId="urn:microsoft.com/office/officeart/2005/8/layout/list1"/>
    <dgm:cxn modelId="{783FD2B7-CAB9-4845-9E33-C78B505DF907}" type="presParOf" srcId="{B3C56E78-5058-435F-B910-4204559DF0AC}" destId="{FEE7CED5-2825-48F2-BFBB-2606E5A04F53}" srcOrd="13" destOrd="0" presId="urn:microsoft.com/office/officeart/2005/8/layout/list1"/>
    <dgm:cxn modelId="{E4C6EE9E-4748-4699-BC16-1B4D00FD5CA5}" type="presParOf" srcId="{B3C56E78-5058-435F-B910-4204559DF0AC}" destId="{B2624F16-C946-4123-967F-F78F0717B81B}"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DA9B19-269E-4F6A-8D85-209B08E0BC0B}" type="doc">
      <dgm:prSet loTypeId="urn:microsoft.com/office/officeart/2005/8/layout/list1" loCatId="list" qsTypeId="urn:microsoft.com/office/officeart/2005/8/quickstyle/3d3" qsCatId="3D" csTypeId="urn:microsoft.com/office/officeart/2005/8/colors/accent4_2" csCatId="accent4" phldr="1"/>
      <dgm:spPr/>
      <dgm:t>
        <a:bodyPr/>
        <a:lstStyle/>
        <a:p>
          <a:endParaRPr lang="en-IN"/>
        </a:p>
      </dgm:t>
    </dgm:pt>
    <dgm:pt modelId="{81D43860-A19B-4970-AEB7-067460D1194F}">
      <dgm:prSet phldrT="[Text]" custT="1"/>
      <dgm:spPr/>
      <dgm:t>
        <a:bodyPr/>
        <a:lstStyle/>
        <a:p>
          <a:r>
            <a:rPr lang="en-US" sz="1600" dirty="0" smtClean="0">
              <a:ea typeface="+mn-ea"/>
              <a:cs typeface="+mn-cs"/>
            </a:rPr>
            <a:t>Test data externalization – to avoid embedding test data within the scripts</a:t>
          </a:r>
          <a:endParaRPr lang="en-IN" sz="1600" dirty="0"/>
        </a:p>
      </dgm:t>
    </dgm:pt>
    <dgm:pt modelId="{462B53F4-0D14-462C-B81F-4D409EA7503C}" type="parTrans" cxnId="{19CC7D7D-EE49-4402-85E3-0D9F4181DADA}">
      <dgm:prSet/>
      <dgm:spPr/>
      <dgm:t>
        <a:bodyPr/>
        <a:lstStyle/>
        <a:p>
          <a:endParaRPr lang="en-IN"/>
        </a:p>
      </dgm:t>
    </dgm:pt>
    <dgm:pt modelId="{786BFEB0-FC96-4FAC-A1DE-D5BA7A8E8EE4}" type="sibTrans" cxnId="{19CC7D7D-EE49-4402-85E3-0D9F4181DADA}">
      <dgm:prSet/>
      <dgm:spPr/>
      <dgm:t>
        <a:bodyPr/>
        <a:lstStyle/>
        <a:p>
          <a:endParaRPr lang="en-IN"/>
        </a:p>
      </dgm:t>
    </dgm:pt>
    <dgm:pt modelId="{39C67797-736F-4EA8-871B-127D8594244F}">
      <dgm:prSet custT="1"/>
      <dgm:spPr/>
      <dgm:t>
        <a:bodyPr/>
        <a:lstStyle/>
        <a:p>
          <a:r>
            <a:rPr lang="en-US" sz="1600" dirty="0" smtClean="0">
              <a:ea typeface="+mn-ea"/>
              <a:cs typeface="+mn-cs"/>
            </a:rPr>
            <a:t>Robust error handling mechanism – to capture any unexpected errors during the test run, without affecting the overall execution</a:t>
          </a:r>
        </a:p>
      </dgm:t>
    </dgm:pt>
    <dgm:pt modelId="{1926AAB3-4E90-43DE-95B7-4B15D08B0E64}" type="parTrans" cxnId="{9E248C8D-EA7F-4A53-A97D-6675FF77C6D1}">
      <dgm:prSet/>
      <dgm:spPr/>
      <dgm:t>
        <a:bodyPr/>
        <a:lstStyle/>
        <a:p>
          <a:endParaRPr lang="en-IN"/>
        </a:p>
      </dgm:t>
    </dgm:pt>
    <dgm:pt modelId="{93619E96-4FB6-4E50-8C68-BF5E3259B8A8}" type="sibTrans" cxnId="{9E248C8D-EA7F-4A53-A97D-6675FF77C6D1}">
      <dgm:prSet/>
      <dgm:spPr/>
      <dgm:t>
        <a:bodyPr/>
        <a:lstStyle/>
        <a:p>
          <a:endParaRPr lang="en-IN"/>
        </a:p>
      </dgm:t>
    </dgm:pt>
    <dgm:pt modelId="{40B371D5-C088-41C2-B8F9-F0F4DE9BA385}">
      <dgm:prSet custT="1"/>
      <dgm:spPr/>
      <dgm:t>
        <a:bodyPr/>
        <a:lstStyle/>
        <a:p>
          <a:r>
            <a:rPr lang="en-US" sz="1600" dirty="0" smtClean="0">
              <a:ea typeface="+mn-ea"/>
              <a:cs typeface="+mn-cs"/>
            </a:rPr>
            <a:t>Detailed reporting mechanism – to help in easy analysis of test execution results</a:t>
          </a:r>
        </a:p>
      </dgm:t>
    </dgm:pt>
    <dgm:pt modelId="{753601E4-319F-47F0-A4D3-280075BCEECA}" type="parTrans" cxnId="{39547803-FAE6-4355-AF9F-EA62E7CB160C}">
      <dgm:prSet/>
      <dgm:spPr/>
      <dgm:t>
        <a:bodyPr/>
        <a:lstStyle/>
        <a:p>
          <a:endParaRPr lang="en-IN"/>
        </a:p>
      </dgm:t>
    </dgm:pt>
    <dgm:pt modelId="{8A68BC81-0AD6-472D-83BD-938CB6400E2F}" type="sibTrans" cxnId="{39547803-FAE6-4355-AF9F-EA62E7CB160C}">
      <dgm:prSet/>
      <dgm:spPr/>
      <dgm:t>
        <a:bodyPr/>
        <a:lstStyle/>
        <a:p>
          <a:endParaRPr lang="en-IN"/>
        </a:p>
      </dgm:t>
    </dgm:pt>
    <dgm:pt modelId="{F3820A99-726E-4305-894F-EE045E829F63}">
      <dgm:prSet custT="1"/>
      <dgm:spPr/>
      <dgm:t>
        <a:bodyPr/>
        <a:lstStyle/>
        <a:p>
          <a:r>
            <a:rPr lang="en-US" sz="1600" b="1" dirty="0" smtClean="0">
              <a:ea typeface="+mn-ea"/>
              <a:cs typeface="+mn-cs"/>
            </a:rPr>
            <a:t>Integration with other tools </a:t>
          </a:r>
          <a:r>
            <a:rPr lang="en-US" sz="1600" dirty="0" smtClean="0">
              <a:ea typeface="+mn-ea"/>
              <a:cs typeface="+mn-cs"/>
            </a:rPr>
            <a:t>as required (loosely coupled) – for example, QC integration of the framework built </a:t>
          </a:r>
        </a:p>
      </dgm:t>
    </dgm:pt>
    <dgm:pt modelId="{B3228C8A-35A3-4AC7-8448-DC93A61F1A77}" type="parTrans" cxnId="{466E74AB-27B3-49A6-9D9B-523E214E78A9}">
      <dgm:prSet/>
      <dgm:spPr/>
      <dgm:t>
        <a:bodyPr/>
        <a:lstStyle/>
        <a:p>
          <a:endParaRPr lang="en-IN"/>
        </a:p>
      </dgm:t>
    </dgm:pt>
    <dgm:pt modelId="{9C9E0077-B985-4397-9E18-9ED5E25242BA}" type="sibTrans" cxnId="{466E74AB-27B3-49A6-9D9B-523E214E78A9}">
      <dgm:prSet/>
      <dgm:spPr/>
      <dgm:t>
        <a:bodyPr/>
        <a:lstStyle/>
        <a:p>
          <a:endParaRPr lang="en-IN"/>
        </a:p>
      </dgm:t>
    </dgm:pt>
    <dgm:pt modelId="{B3C56E78-5058-435F-B910-4204559DF0AC}" type="pres">
      <dgm:prSet presAssocID="{16DA9B19-269E-4F6A-8D85-209B08E0BC0B}" presName="linear" presStyleCnt="0">
        <dgm:presLayoutVars>
          <dgm:dir/>
          <dgm:animLvl val="lvl"/>
          <dgm:resizeHandles val="exact"/>
        </dgm:presLayoutVars>
      </dgm:prSet>
      <dgm:spPr/>
      <dgm:t>
        <a:bodyPr/>
        <a:lstStyle/>
        <a:p>
          <a:endParaRPr lang="en-US"/>
        </a:p>
      </dgm:t>
    </dgm:pt>
    <dgm:pt modelId="{6F5E6B8A-555E-4AE6-9BC0-B1B976838E9D}" type="pres">
      <dgm:prSet presAssocID="{81D43860-A19B-4970-AEB7-067460D1194F}" presName="parentLin" presStyleCnt="0"/>
      <dgm:spPr/>
    </dgm:pt>
    <dgm:pt modelId="{76ED7867-9861-48C4-92B9-8BB1D44947BE}" type="pres">
      <dgm:prSet presAssocID="{81D43860-A19B-4970-AEB7-067460D1194F}" presName="parentLeftMargin" presStyleLbl="node1" presStyleIdx="0" presStyleCnt="4"/>
      <dgm:spPr/>
      <dgm:t>
        <a:bodyPr/>
        <a:lstStyle/>
        <a:p>
          <a:endParaRPr lang="en-US"/>
        </a:p>
      </dgm:t>
    </dgm:pt>
    <dgm:pt modelId="{BEF9F9FA-7413-491B-942A-2E20F8453BB4}" type="pres">
      <dgm:prSet presAssocID="{81D43860-A19B-4970-AEB7-067460D1194F}" presName="parentText" presStyleLbl="node1" presStyleIdx="0" presStyleCnt="4">
        <dgm:presLayoutVars>
          <dgm:chMax val="0"/>
          <dgm:bulletEnabled val="1"/>
        </dgm:presLayoutVars>
      </dgm:prSet>
      <dgm:spPr/>
      <dgm:t>
        <a:bodyPr/>
        <a:lstStyle/>
        <a:p>
          <a:endParaRPr lang="en-IN"/>
        </a:p>
      </dgm:t>
    </dgm:pt>
    <dgm:pt modelId="{B6D44718-E117-4368-A14B-91801BB87725}" type="pres">
      <dgm:prSet presAssocID="{81D43860-A19B-4970-AEB7-067460D1194F}" presName="negativeSpace" presStyleCnt="0"/>
      <dgm:spPr/>
    </dgm:pt>
    <dgm:pt modelId="{FB286670-8D4B-4864-82F7-338815F06131}" type="pres">
      <dgm:prSet presAssocID="{81D43860-A19B-4970-AEB7-067460D1194F}" presName="childText" presStyleLbl="conFgAcc1" presStyleIdx="0" presStyleCnt="4">
        <dgm:presLayoutVars>
          <dgm:bulletEnabled val="1"/>
        </dgm:presLayoutVars>
      </dgm:prSet>
      <dgm:spPr/>
    </dgm:pt>
    <dgm:pt modelId="{2B5106F9-300A-4AD8-930B-79F0EC024633}" type="pres">
      <dgm:prSet presAssocID="{786BFEB0-FC96-4FAC-A1DE-D5BA7A8E8EE4}" presName="spaceBetweenRectangles" presStyleCnt="0"/>
      <dgm:spPr/>
    </dgm:pt>
    <dgm:pt modelId="{488DD808-1E3D-49D0-9734-62478BC1127C}" type="pres">
      <dgm:prSet presAssocID="{39C67797-736F-4EA8-871B-127D8594244F}" presName="parentLin" presStyleCnt="0"/>
      <dgm:spPr/>
    </dgm:pt>
    <dgm:pt modelId="{371C6363-93E5-4F0E-A1B6-873464D11C2D}" type="pres">
      <dgm:prSet presAssocID="{39C67797-736F-4EA8-871B-127D8594244F}" presName="parentLeftMargin" presStyleLbl="node1" presStyleIdx="0" presStyleCnt="4"/>
      <dgm:spPr/>
      <dgm:t>
        <a:bodyPr/>
        <a:lstStyle/>
        <a:p>
          <a:endParaRPr lang="en-US"/>
        </a:p>
      </dgm:t>
    </dgm:pt>
    <dgm:pt modelId="{F0661A53-88C1-475E-963B-F347F8CB6800}" type="pres">
      <dgm:prSet presAssocID="{39C67797-736F-4EA8-871B-127D8594244F}" presName="parentText" presStyleLbl="node1" presStyleIdx="1" presStyleCnt="4">
        <dgm:presLayoutVars>
          <dgm:chMax val="0"/>
          <dgm:bulletEnabled val="1"/>
        </dgm:presLayoutVars>
      </dgm:prSet>
      <dgm:spPr/>
      <dgm:t>
        <a:bodyPr/>
        <a:lstStyle/>
        <a:p>
          <a:endParaRPr lang="en-US"/>
        </a:p>
      </dgm:t>
    </dgm:pt>
    <dgm:pt modelId="{19A34C47-7902-42D5-AC9E-F459E2D9406B}" type="pres">
      <dgm:prSet presAssocID="{39C67797-736F-4EA8-871B-127D8594244F}" presName="negativeSpace" presStyleCnt="0"/>
      <dgm:spPr/>
    </dgm:pt>
    <dgm:pt modelId="{08551B30-8BB2-4FB4-BF8F-A610F3A548E5}" type="pres">
      <dgm:prSet presAssocID="{39C67797-736F-4EA8-871B-127D8594244F}" presName="childText" presStyleLbl="conFgAcc1" presStyleIdx="1" presStyleCnt="4">
        <dgm:presLayoutVars>
          <dgm:bulletEnabled val="1"/>
        </dgm:presLayoutVars>
      </dgm:prSet>
      <dgm:spPr/>
    </dgm:pt>
    <dgm:pt modelId="{469BE2AE-52B2-4709-9B66-8AFB84B8D770}" type="pres">
      <dgm:prSet presAssocID="{93619E96-4FB6-4E50-8C68-BF5E3259B8A8}" presName="spaceBetweenRectangles" presStyleCnt="0"/>
      <dgm:spPr/>
    </dgm:pt>
    <dgm:pt modelId="{6E6ECFBD-6D04-4487-9A08-3BF13828CEC4}" type="pres">
      <dgm:prSet presAssocID="{40B371D5-C088-41C2-B8F9-F0F4DE9BA385}" presName="parentLin" presStyleCnt="0"/>
      <dgm:spPr/>
    </dgm:pt>
    <dgm:pt modelId="{B5295132-AB65-4697-B585-D9B7D5314BCF}" type="pres">
      <dgm:prSet presAssocID="{40B371D5-C088-41C2-B8F9-F0F4DE9BA385}" presName="parentLeftMargin" presStyleLbl="node1" presStyleIdx="1" presStyleCnt="4"/>
      <dgm:spPr/>
      <dgm:t>
        <a:bodyPr/>
        <a:lstStyle/>
        <a:p>
          <a:endParaRPr lang="en-US"/>
        </a:p>
      </dgm:t>
    </dgm:pt>
    <dgm:pt modelId="{A486A78F-9C3B-4C73-95BE-9FF0DEF2F3B9}" type="pres">
      <dgm:prSet presAssocID="{40B371D5-C088-41C2-B8F9-F0F4DE9BA385}" presName="parentText" presStyleLbl="node1" presStyleIdx="2" presStyleCnt="4">
        <dgm:presLayoutVars>
          <dgm:chMax val="0"/>
          <dgm:bulletEnabled val="1"/>
        </dgm:presLayoutVars>
      </dgm:prSet>
      <dgm:spPr/>
      <dgm:t>
        <a:bodyPr/>
        <a:lstStyle/>
        <a:p>
          <a:endParaRPr lang="en-US"/>
        </a:p>
      </dgm:t>
    </dgm:pt>
    <dgm:pt modelId="{154B1B64-0609-4F9E-98EE-8CF7242B0B82}" type="pres">
      <dgm:prSet presAssocID="{40B371D5-C088-41C2-B8F9-F0F4DE9BA385}" presName="negativeSpace" presStyleCnt="0"/>
      <dgm:spPr/>
    </dgm:pt>
    <dgm:pt modelId="{9E395CA5-2E14-40E6-8731-BCEE780F2FAE}" type="pres">
      <dgm:prSet presAssocID="{40B371D5-C088-41C2-B8F9-F0F4DE9BA385}" presName="childText" presStyleLbl="conFgAcc1" presStyleIdx="2" presStyleCnt="4">
        <dgm:presLayoutVars>
          <dgm:bulletEnabled val="1"/>
        </dgm:presLayoutVars>
      </dgm:prSet>
      <dgm:spPr/>
    </dgm:pt>
    <dgm:pt modelId="{42EAE021-DBEB-4E53-832F-916E53874FB0}" type="pres">
      <dgm:prSet presAssocID="{8A68BC81-0AD6-472D-83BD-938CB6400E2F}" presName="spaceBetweenRectangles" presStyleCnt="0"/>
      <dgm:spPr/>
    </dgm:pt>
    <dgm:pt modelId="{456AF66C-2FD1-4683-8C8C-4101F2E06235}" type="pres">
      <dgm:prSet presAssocID="{F3820A99-726E-4305-894F-EE045E829F63}" presName="parentLin" presStyleCnt="0"/>
      <dgm:spPr/>
    </dgm:pt>
    <dgm:pt modelId="{4E4EC780-5C88-4596-B8EC-B876C08019C6}" type="pres">
      <dgm:prSet presAssocID="{F3820A99-726E-4305-894F-EE045E829F63}" presName="parentLeftMargin" presStyleLbl="node1" presStyleIdx="2" presStyleCnt="4"/>
      <dgm:spPr/>
      <dgm:t>
        <a:bodyPr/>
        <a:lstStyle/>
        <a:p>
          <a:endParaRPr lang="en-US"/>
        </a:p>
      </dgm:t>
    </dgm:pt>
    <dgm:pt modelId="{9F111976-F0E8-4E62-9A6A-ECD9C5FA9F30}" type="pres">
      <dgm:prSet presAssocID="{F3820A99-726E-4305-894F-EE045E829F63}" presName="parentText" presStyleLbl="node1" presStyleIdx="3" presStyleCnt="4">
        <dgm:presLayoutVars>
          <dgm:chMax val="0"/>
          <dgm:bulletEnabled val="1"/>
        </dgm:presLayoutVars>
      </dgm:prSet>
      <dgm:spPr/>
      <dgm:t>
        <a:bodyPr/>
        <a:lstStyle/>
        <a:p>
          <a:endParaRPr lang="en-US"/>
        </a:p>
      </dgm:t>
    </dgm:pt>
    <dgm:pt modelId="{BC507C6B-F9D9-48E3-9AFA-8BBB9FF82F75}" type="pres">
      <dgm:prSet presAssocID="{F3820A99-726E-4305-894F-EE045E829F63}" presName="negativeSpace" presStyleCnt="0"/>
      <dgm:spPr/>
    </dgm:pt>
    <dgm:pt modelId="{BB6F26C3-D23C-447D-A4DD-BFE049551BFB}" type="pres">
      <dgm:prSet presAssocID="{F3820A99-726E-4305-894F-EE045E829F63}" presName="childText" presStyleLbl="conFgAcc1" presStyleIdx="3" presStyleCnt="4">
        <dgm:presLayoutVars>
          <dgm:bulletEnabled val="1"/>
        </dgm:presLayoutVars>
      </dgm:prSet>
      <dgm:spPr/>
    </dgm:pt>
  </dgm:ptLst>
  <dgm:cxnLst>
    <dgm:cxn modelId="{E63DCA6C-7B41-45EC-A0B2-1BE754B8AEF7}" type="presOf" srcId="{39C67797-736F-4EA8-871B-127D8594244F}" destId="{F0661A53-88C1-475E-963B-F347F8CB6800}" srcOrd="1" destOrd="0" presId="urn:microsoft.com/office/officeart/2005/8/layout/list1"/>
    <dgm:cxn modelId="{F9D0E013-C373-4DEE-BB1D-7709600E9A4F}" type="presOf" srcId="{81D43860-A19B-4970-AEB7-067460D1194F}" destId="{76ED7867-9861-48C4-92B9-8BB1D44947BE}" srcOrd="0" destOrd="0" presId="urn:microsoft.com/office/officeart/2005/8/layout/list1"/>
    <dgm:cxn modelId="{4B1F9708-03F0-4694-B7A9-F46CD4F5E4C4}" type="presOf" srcId="{16DA9B19-269E-4F6A-8D85-209B08E0BC0B}" destId="{B3C56E78-5058-435F-B910-4204559DF0AC}" srcOrd="0" destOrd="0" presId="urn:microsoft.com/office/officeart/2005/8/layout/list1"/>
    <dgm:cxn modelId="{5FBBF3CA-828D-49D0-9EB5-57875B4DC9AB}" type="presOf" srcId="{F3820A99-726E-4305-894F-EE045E829F63}" destId="{4E4EC780-5C88-4596-B8EC-B876C08019C6}" srcOrd="0" destOrd="0" presId="urn:microsoft.com/office/officeart/2005/8/layout/list1"/>
    <dgm:cxn modelId="{C49F57A6-94C8-494D-BDAF-3D17E219456D}" type="presOf" srcId="{81D43860-A19B-4970-AEB7-067460D1194F}" destId="{BEF9F9FA-7413-491B-942A-2E20F8453BB4}" srcOrd="1" destOrd="0" presId="urn:microsoft.com/office/officeart/2005/8/layout/list1"/>
    <dgm:cxn modelId="{F5489A36-4B4D-4950-A6E8-429B1EC5C255}" type="presOf" srcId="{F3820A99-726E-4305-894F-EE045E829F63}" destId="{9F111976-F0E8-4E62-9A6A-ECD9C5FA9F30}" srcOrd="1" destOrd="0" presId="urn:microsoft.com/office/officeart/2005/8/layout/list1"/>
    <dgm:cxn modelId="{15AA3C07-7209-4441-B4A8-0DBD22B7328E}" type="presOf" srcId="{40B371D5-C088-41C2-B8F9-F0F4DE9BA385}" destId="{A486A78F-9C3B-4C73-95BE-9FF0DEF2F3B9}" srcOrd="1" destOrd="0" presId="urn:microsoft.com/office/officeart/2005/8/layout/list1"/>
    <dgm:cxn modelId="{02BE5906-7EE8-4B72-80B4-E66F182CF0E0}" type="presOf" srcId="{39C67797-736F-4EA8-871B-127D8594244F}" destId="{371C6363-93E5-4F0E-A1B6-873464D11C2D}" srcOrd="0" destOrd="0" presId="urn:microsoft.com/office/officeart/2005/8/layout/list1"/>
    <dgm:cxn modelId="{19CC7D7D-EE49-4402-85E3-0D9F4181DADA}" srcId="{16DA9B19-269E-4F6A-8D85-209B08E0BC0B}" destId="{81D43860-A19B-4970-AEB7-067460D1194F}" srcOrd="0" destOrd="0" parTransId="{462B53F4-0D14-462C-B81F-4D409EA7503C}" sibTransId="{786BFEB0-FC96-4FAC-A1DE-D5BA7A8E8EE4}"/>
    <dgm:cxn modelId="{39547803-FAE6-4355-AF9F-EA62E7CB160C}" srcId="{16DA9B19-269E-4F6A-8D85-209B08E0BC0B}" destId="{40B371D5-C088-41C2-B8F9-F0F4DE9BA385}" srcOrd="2" destOrd="0" parTransId="{753601E4-319F-47F0-A4D3-280075BCEECA}" sibTransId="{8A68BC81-0AD6-472D-83BD-938CB6400E2F}"/>
    <dgm:cxn modelId="{9E248C8D-EA7F-4A53-A97D-6675FF77C6D1}" srcId="{16DA9B19-269E-4F6A-8D85-209B08E0BC0B}" destId="{39C67797-736F-4EA8-871B-127D8594244F}" srcOrd="1" destOrd="0" parTransId="{1926AAB3-4E90-43DE-95B7-4B15D08B0E64}" sibTransId="{93619E96-4FB6-4E50-8C68-BF5E3259B8A8}"/>
    <dgm:cxn modelId="{D3294DCE-013D-4D1B-A41F-DB575FC5F5D0}" type="presOf" srcId="{40B371D5-C088-41C2-B8F9-F0F4DE9BA385}" destId="{B5295132-AB65-4697-B585-D9B7D5314BCF}" srcOrd="0" destOrd="0" presId="urn:microsoft.com/office/officeart/2005/8/layout/list1"/>
    <dgm:cxn modelId="{466E74AB-27B3-49A6-9D9B-523E214E78A9}" srcId="{16DA9B19-269E-4F6A-8D85-209B08E0BC0B}" destId="{F3820A99-726E-4305-894F-EE045E829F63}" srcOrd="3" destOrd="0" parTransId="{B3228C8A-35A3-4AC7-8448-DC93A61F1A77}" sibTransId="{9C9E0077-B985-4397-9E18-9ED5E25242BA}"/>
    <dgm:cxn modelId="{1F9F2CCB-799E-44B4-874A-2573F8ADED8B}" type="presParOf" srcId="{B3C56E78-5058-435F-B910-4204559DF0AC}" destId="{6F5E6B8A-555E-4AE6-9BC0-B1B976838E9D}" srcOrd="0" destOrd="0" presId="urn:microsoft.com/office/officeart/2005/8/layout/list1"/>
    <dgm:cxn modelId="{E0E90F0B-8D16-44C0-AB8F-C5C1E53C1D44}" type="presParOf" srcId="{6F5E6B8A-555E-4AE6-9BC0-B1B976838E9D}" destId="{76ED7867-9861-48C4-92B9-8BB1D44947BE}" srcOrd="0" destOrd="0" presId="urn:microsoft.com/office/officeart/2005/8/layout/list1"/>
    <dgm:cxn modelId="{1840F5C3-ADA0-4BA0-9B45-A7123A794800}" type="presParOf" srcId="{6F5E6B8A-555E-4AE6-9BC0-B1B976838E9D}" destId="{BEF9F9FA-7413-491B-942A-2E20F8453BB4}" srcOrd="1" destOrd="0" presId="urn:microsoft.com/office/officeart/2005/8/layout/list1"/>
    <dgm:cxn modelId="{B6DF9F71-1697-4940-8FD0-BF3B04182FFB}" type="presParOf" srcId="{B3C56E78-5058-435F-B910-4204559DF0AC}" destId="{B6D44718-E117-4368-A14B-91801BB87725}" srcOrd="1" destOrd="0" presId="urn:microsoft.com/office/officeart/2005/8/layout/list1"/>
    <dgm:cxn modelId="{E5559322-4E21-4525-BC45-47876EDCA1E4}" type="presParOf" srcId="{B3C56E78-5058-435F-B910-4204559DF0AC}" destId="{FB286670-8D4B-4864-82F7-338815F06131}" srcOrd="2" destOrd="0" presId="urn:microsoft.com/office/officeart/2005/8/layout/list1"/>
    <dgm:cxn modelId="{896C86AD-23F0-4FB7-ABB7-8A07FA4DD676}" type="presParOf" srcId="{B3C56E78-5058-435F-B910-4204559DF0AC}" destId="{2B5106F9-300A-4AD8-930B-79F0EC024633}" srcOrd="3" destOrd="0" presId="urn:microsoft.com/office/officeart/2005/8/layout/list1"/>
    <dgm:cxn modelId="{87EA5413-7922-4679-BE7C-5FC9C736A3A1}" type="presParOf" srcId="{B3C56E78-5058-435F-B910-4204559DF0AC}" destId="{488DD808-1E3D-49D0-9734-62478BC1127C}" srcOrd="4" destOrd="0" presId="urn:microsoft.com/office/officeart/2005/8/layout/list1"/>
    <dgm:cxn modelId="{7189B47D-DACA-43FE-A37C-20AECA80EA13}" type="presParOf" srcId="{488DD808-1E3D-49D0-9734-62478BC1127C}" destId="{371C6363-93E5-4F0E-A1B6-873464D11C2D}" srcOrd="0" destOrd="0" presId="urn:microsoft.com/office/officeart/2005/8/layout/list1"/>
    <dgm:cxn modelId="{FA0B5571-CAD1-40CD-A41F-425697BCB27E}" type="presParOf" srcId="{488DD808-1E3D-49D0-9734-62478BC1127C}" destId="{F0661A53-88C1-475E-963B-F347F8CB6800}" srcOrd="1" destOrd="0" presId="urn:microsoft.com/office/officeart/2005/8/layout/list1"/>
    <dgm:cxn modelId="{0453EA5F-E18C-47F7-82F0-B3CFFCF7CBFB}" type="presParOf" srcId="{B3C56E78-5058-435F-B910-4204559DF0AC}" destId="{19A34C47-7902-42D5-AC9E-F459E2D9406B}" srcOrd="5" destOrd="0" presId="urn:microsoft.com/office/officeart/2005/8/layout/list1"/>
    <dgm:cxn modelId="{48367C89-E795-4A5E-8965-8036250220E7}" type="presParOf" srcId="{B3C56E78-5058-435F-B910-4204559DF0AC}" destId="{08551B30-8BB2-4FB4-BF8F-A610F3A548E5}" srcOrd="6" destOrd="0" presId="urn:microsoft.com/office/officeart/2005/8/layout/list1"/>
    <dgm:cxn modelId="{AD106214-9F7B-463C-A4F9-315234B85824}" type="presParOf" srcId="{B3C56E78-5058-435F-B910-4204559DF0AC}" destId="{469BE2AE-52B2-4709-9B66-8AFB84B8D770}" srcOrd="7" destOrd="0" presId="urn:microsoft.com/office/officeart/2005/8/layout/list1"/>
    <dgm:cxn modelId="{A52759E4-08CA-47C4-AC83-7C63D6EA522E}" type="presParOf" srcId="{B3C56E78-5058-435F-B910-4204559DF0AC}" destId="{6E6ECFBD-6D04-4487-9A08-3BF13828CEC4}" srcOrd="8" destOrd="0" presId="urn:microsoft.com/office/officeart/2005/8/layout/list1"/>
    <dgm:cxn modelId="{141F2A52-21C9-4131-B2E6-81038FC231F6}" type="presParOf" srcId="{6E6ECFBD-6D04-4487-9A08-3BF13828CEC4}" destId="{B5295132-AB65-4697-B585-D9B7D5314BCF}" srcOrd="0" destOrd="0" presId="urn:microsoft.com/office/officeart/2005/8/layout/list1"/>
    <dgm:cxn modelId="{7A04DD49-AC76-4C1E-958A-CF815812D3B3}" type="presParOf" srcId="{6E6ECFBD-6D04-4487-9A08-3BF13828CEC4}" destId="{A486A78F-9C3B-4C73-95BE-9FF0DEF2F3B9}" srcOrd="1" destOrd="0" presId="urn:microsoft.com/office/officeart/2005/8/layout/list1"/>
    <dgm:cxn modelId="{A20196E5-9A42-461F-B8CF-A298DBAF85BD}" type="presParOf" srcId="{B3C56E78-5058-435F-B910-4204559DF0AC}" destId="{154B1B64-0609-4F9E-98EE-8CF7242B0B82}" srcOrd="9" destOrd="0" presId="urn:microsoft.com/office/officeart/2005/8/layout/list1"/>
    <dgm:cxn modelId="{5047E5BE-53B0-4589-998F-2F19A0290756}" type="presParOf" srcId="{B3C56E78-5058-435F-B910-4204559DF0AC}" destId="{9E395CA5-2E14-40E6-8731-BCEE780F2FAE}" srcOrd="10" destOrd="0" presId="urn:microsoft.com/office/officeart/2005/8/layout/list1"/>
    <dgm:cxn modelId="{0A94544E-BC5C-43FA-A819-5CB4ABF01363}" type="presParOf" srcId="{B3C56E78-5058-435F-B910-4204559DF0AC}" destId="{42EAE021-DBEB-4E53-832F-916E53874FB0}" srcOrd="11" destOrd="0" presId="urn:microsoft.com/office/officeart/2005/8/layout/list1"/>
    <dgm:cxn modelId="{C0048F22-3EF8-416F-B15E-1DD84C8E1854}" type="presParOf" srcId="{B3C56E78-5058-435F-B910-4204559DF0AC}" destId="{456AF66C-2FD1-4683-8C8C-4101F2E06235}" srcOrd="12" destOrd="0" presId="urn:microsoft.com/office/officeart/2005/8/layout/list1"/>
    <dgm:cxn modelId="{510EF463-3571-4341-9837-D8118BCB665A}" type="presParOf" srcId="{456AF66C-2FD1-4683-8C8C-4101F2E06235}" destId="{4E4EC780-5C88-4596-B8EC-B876C08019C6}" srcOrd="0" destOrd="0" presId="urn:microsoft.com/office/officeart/2005/8/layout/list1"/>
    <dgm:cxn modelId="{ADCED9E0-A388-4524-867B-101DD1FEC292}" type="presParOf" srcId="{456AF66C-2FD1-4683-8C8C-4101F2E06235}" destId="{9F111976-F0E8-4E62-9A6A-ECD9C5FA9F30}" srcOrd="1" destOrd="0" presId="urn:microsoft.com/office/officeart/2005/8/layout/list1"/>
    <dgm:cxn modelId="{121F6B4D-E2B9-4A17-97AE-AD41ABB07C1E}" type="presParOf" srcId="{B3C56E78-5058-435F-B910-4204559DF0AC}" destId="{BC507C6B-F9D9-48E3-9AFA-8BBB9FF82F75}" srcOrd="13" destOrd="0" presId="urn:microsoft.com/office/officeart/2005/8/layout/list1"/>
    <dgm:cxn modelId="{94256473-211D-4D6B-852B-AA80B99F4004}" type="presParOf" srcId="{B3C56E78-5058-435F-B910-4204559DF0AC}" destId="{BB6F26C3-D23C-447D-A4DD-BFE049551BFB}"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E2DF73-3E82-4E74-83FD-F1EA9D8B083F}" type="doc">
      <dgm:prSet loTypeId="urn:microsoft.com/office/officeart/2005/8/layout/vProcess5" loCatId="process" qsTypeId="urn:microsoft.com/office/officeart/2005/8/quickstyle/3d5" qsCatId="3D" csTypeId="urn:microsoft.com/office/officeart/2005/8/colors/accent4_2" csCatId="accent4" phldr="1"/>
      <dgm:spPr/>
      <dgm:t>
        <a:bodyPr/>
        <a:lstStyle/>
        <a:p>
          <a:endParaRPr lang="en-IN"/>
        </a:p>
      </dgm:t>
    </dgm:pt>
    <dgm:pt modelId="{5042F6BD-EA15-472A-A70E-35D454DD32F2}">
      <dgm:prSet phldrT="[Text]"/>
      <dgm:spPr/>
      <dgm:t>
        <a:bodyPr/>
        <a:lstStyle/>
        <a:p>
          <a:r>
            <a:rPr lang="en-IN" dirty="0" smtClean="0"/>
            <a:t>Traditional approach </a:t>
          </a:r>
        </a:p>
        <a:p>
          <a:r>
            <a:rPr lang="en-IN" dirty="0" smtClean="0"/>
            <a:t>(Record and Playback)</a:t>
          </a:r>
          <a:endParaRPr lang="en-IN" dirty="0"/>
        </a:p>
      </dgm:t>
    </dgm:pt>
    <dgm:pt modelId="{AE628817-CFA5-4843-9BB1-8E2823E07188}" type="parTrans" cxnId="{80CBA68D-76BC-4FA1-8257-3E27C7506BDD}">
      <dgm:prSet/>
      <dgm:spPr/>
      <dgm:t>
        <a:bodyPr/>
        <a:lstStyle/>
        <a:p>
          <a:endParaRPr lang="en-IN"/>
        </a:p>
      </dgm:t>
    </dgm:pt>
    <dgm:pt modelId="{60ED75B8-EC8B-4F3A-92A6-6D5D5FCF7D1D}" type="sibTrans" cxnId="{80CBA68D-76BC-4FA1-8257-3E27C7506BDD}">
      <dgm:prSet/>
      <dgm:spPr/>
      <dgm:t>
        <a:bodyPr/>
        <a:lstStyle/>
        <a:p>
          <a:endParaRPr lang="en-IN"/>
        </a:p>
      </dgm:t>
    </dgm:pt>
    <dgm:pt modelId="{3CD8ABD1-63FD-4FA1-B5B1-C745C5A904B6}">
      <dgm:prSet phldrT="[Text]"/>
      <dgm:spPr/>
      <dgm:t>
        <a:bodyPr/>
        <a:lstStyle/>
        <a:p>
          <a:r>
            <a:rPr lang="en-IN" dirty="0" smtClean="0"/>
            <a:t>Modular approach</a:t>
          </a:r>
          <a:endParaRPr lang="en-IN" dirty="0"/>
        </a:p>
      </dgm:t>
    </dgm:pt>
    <dgm:pt modelId="{620DBC9B-A37D-43BC-9F85-7D8F56C8E058}" type="parTrans" cxnId="{9EC2F306-7B3E-41C7-BE12-CBDD931897C3}">
      <dgm:prSet/>
      <dgm:spPr/>
      <dgm:t>
        <a:bodyPr/>
        <a:lstStyle/>
        <a:p>
          <a:endParaRPr lang="en-IN"/>
        </a:p>
      </dgm:t>
    </dgm:pt>
    <dgm:pt modelId="{5C1E0AE1-F2DC-445D-A1B8-764C57A7BF11}" type="sibTrans" cxnId="{9EC2F306-7B3E-41C7-BE12-CBDD931897C3}">
      <dgm:prSet/>
      <dgm:spPr/>
      <dgm:t>
        <a:bodyPr/>
        <a:lstStyle/>
        <a:p>
          <a:endParaRPr lang="en-IN"/>
        </a:p>
      </dgm:t>
    </dgm:pt>
    <dgm:pt modelId="{C2F08C72-3BE8-4687-8BE8-0CBDD9EDD894}">
      <dgm:prSet phldrT="[Text]"/>
      <dgm:spPr/>
      <dgm:t>
        <a:bodyPr/>
        <a:lstStyle/>
        <a:p>
          <a:r>
            <a:rPr lang="en-IN" dirty="0" smtClean="0"/>
            <a:t>Data driven approach</a:t>
          </a:r>
          <a:endParaRPr lang="en-IN" dirty="0"/>
        </a:p>
      </dgm:t>
    </dgm:pt>
    <dgm:pt modelId="{E404F621-CAD8-4A53-8235-E6EDBA2B1B5B}" type="parTrans" cxnId="{22DB140C-C50E-4721-B304-5B361561705D}">
      <dgm:prSet/>
      <dgm:spPr/>
      <dgm:t>
        <a:bodyPr/>
        <a:lstStyle/>
        <a:p>
          <a:endParaRPr lang="en-IN"/>
        </a:p>
      </dgm:t>
    </dgm:pt>
    <dgm:pt modelId="{7B597C3C-7B5E-4C0F-A2CF-B9D4DBA340A5}" type="sibTrans" cxnId="{22DB140C-C50E-4721-B304-5B361561705D}">
      <dgm:prSet/>
      <dgm:spPr/>
      <dgm:t>
        <a:bodyPr/>
        <a:lstStyle/>
        <a:p>
          <a:endParaRPr lang="en-IN"/>
        </a:p>
      </dgm:t>
    </dgm:pt>
    <dgm:pt modelId="{4EC32221-0955-462E-90BA-0F98C310CA31}">
      <dgm:prSet phldrT="[Text]"/>
      <dgm:spPr/>
      <dgm:t>
        <a:bodyPr/>
        <a:lstStyle/>
        <a:p>
          <a:r>
            <a:rPr lang="en-IN" smtClean="0"/>
            <a:t>Keyword driven approach</a:t>
          </a:r>
          <a:endParaRPr lang="en-IN" dirty="0"/>
        </a:p>
      </dgm:t>
    </dgm:pt>
    <dgm:pt modelId="{0E998945-9FD5-47FC-83E8-3E7819F3DBE1}" type="parTrans" cxnId="{937F1A41-796A-45C9-9063-828F8C9CF21A}">
      <dgm:prSet/>
      <dgm:spPr/>
      <dgm:t>
        <a:bodyPr/>
        <a:lstStyle/>
        <a:p>
          <a:endParaRPr lang="en-IN"/>
        </a:p>
      </dgm:t>
    </dgm:pt>
    <dgm:pt modelId="{4011649E-FF1D-4012-BE60-26DE645CE9D5}" type="sibTrans" cxnId="{937F1A41-796A-45C9-9063-828F8C9CF21A}">
      <dgm:prSet/>
      <dgm:spPr/>
      <dgm:t>
        <a:bodyPr/>
        <a:lstStyle/>
        <a:p>
          <a:endParaRPr lang="en-IN"/>
        </a:p>
      </dgm:t>
    </dgm:pt>
    <dgm:pt modelId="{F8E6EB07-8C26-487B-AEDE-5579CA24245E}">
      <dgm:prSet phldrT="[Text]"/>
      <dgm:spPr/>
      <dgm:t>
        <a:bodyPr/>
        <a:lstStyle/>
        <a:p>
          <a:r>
            <a:rPr lang="en-IN" dirty="0" smtClean="0"/>
            <a:t>Hybrid approach</a:t>
          </a:r>
          <a:endParaRPr lang="en-IN" dirty="0"/>
        </a:p>
      </dgm:t>
    </dgm:pt>
    <dgm:pt modelId="{D68430B9-3992-4D12-9EA1-E5BF36DC1347}" type="parTrans" cxnId="{498AA1DB-984B-47AB-8474-AC8E7CEDF9B2}">
      <dgm:prSet/>
      <dgm:spPr/>
      <dgm:t>
        <a:bodyPr/>
        <a:lstStyle/>
        <a:p>
          <a:endParaRPr lang="en-IN"/>
        </a:p>
      </dgm:t>
    </dgm:pt>
    <dgm:pt modelId="{51E6A0AF-5F8A-4F6F-B4F5-04D4E1DC6894}" type="sibTrans" cxnId="{498AA1DB-984B-47AB-8474-AC8E7CEDF9B2}">
      <dgm:prSet/>
      <dgm:spPr/>
      <dgm:t>
        <a:bodyPr/>
        <a:lstStyle/>
        <a:p>
          <a:endParaRPr lang="en-IN"/>
        </a:p>
      </dgm:t>
    </dgm:pt>
    <dgm:pt modelId="{28CCD665-4C71-4605-A309-61A81098F6A0}" type="pres">
      <dgm:prSet presAssocID="{23E2DF73-3E82-4E74-83FD-F1EA9D8B083F}" presName="outerComposite" presStyleCnt="0">
        <dgm:presLayoutVars>
          <dgm:chMax val="5"/>
          <dgm:dir/>
          <dgm:resizeHandles val="exact"/>
        </dgm:presLayoutVars>
      </dgm:prSet>
      <dgm:spPr/>
      <dgm:t>
        <a:bodyPr/>
        <a:lstStyle/>
        <a:p>
          <a:endParaRPr lang="en-US"/>
        </a:p>
      </dgm:t>
    </dgm:pt>
    <dgm:pt modelId="{2145C507-B394-451C-916B-484C52D18400}" type="pres">
      <dgm:prSet presAssocID="{23E2DF73-3E82-4E74-83FD-F1EA9D8B083F}" presName="dummyMaxCanvas" presStyleCnt="0">
        <dgm:presLayoutVars/>
      </dgm:prSet>
      <dgm:spPr/>
    </dgm:pt>
    <dgm:pt modelId="{F3796B97-D272-4887-A031-E37FF65801A9}" type="pres">
      <dgm:prSet presAssocID="{23E2DF73-3E82-4E74-83FD-F1EA9D8B083F}" presName="FiveNodes_1" presStyleLbl="node1" presStyleIdx="0" presStyleCnt="5">
        <dgm:presLayoutVars>
          <dgm:bulletEnabled val="1"/>
        </dgm:presLayoutVars>
      </dgm:prSet>
      <dgm:spPr/>
      <dgm:t>
        <a:bodyPr/>
        <a:lstStyle/>
        <a:p>
          <a:endParaRPr lang="en-US"/>
        </a:p>
      </dgm:t>
    </dgm:pt>
    <dgm:pt modelId="{DB7044C2-0C58-4F21-A1F0-4504161AB04F}" type="pres">
      <dgm:prSet presAssocID="{23E2DF73-3E82-4E74-83FD-F1EA9D8B083F}" presName="FiveNodes_2" presStyleLbl="node1" presStyleIdx="1" presStyleCnt="5">
        <dgm:presLayoutVars>
          <dgm:bulletEnabled val="1"/>
        </dgm:presLayoutVars>
      </dgm:prSet>
      <dgm:spPr/>
      <dgm:t>
        <a:bodyPr/>
        <a:lstStyle/>
        <a:p>
          <a:endParaRPr lang="en-US"/>
        </a:p>
      </dgm:t>
    </dgm:pt>
    <dgm:pt modelId="{0F5B0CFA-8C3C-4990-B036-E4321078225E}" type="pres">
      <dgm:prSet presAssocID="{23E2DF73-3E82-4E74-83FD-F1EA9D8B083F}" presName="FiveNodes_3" presStyleLbl="node1" presStyleIdx="2" presStyleCnt="5">
        <dgm:presLayoutVars>
          <dgm:bulletEnabled val="1"/>
        </dgm:presLayoutVars>
      </dgm:prSet>
      <dgm:spPr/>
      <dgm:t>
        <a:bodyPr/>
        <a:lstStyle/>
        <a:p>
          <a:endParaRPr lang="en-US"/>
        </a:p>
      </dgm:t>
    </dgm:pt>
    <dgm:pt modelId="{104271E1-1817-46D3-9C50-CF90472C25B3}" type="pres">
      <dgm:prSet presAssocID="{23E2DF73-3E82-4E74-83FD-F1EA9D8B083F}" presName="FiveNodes_4" presStyleLbl="node1" presStyleIdx="3" presStyleCnt="5">
        <dgm:presLayoutVars>
          <dgm:bulletEnabled val="1"/>
        </dgm:presLayoutVars>
      </dgm:prSet>
      <dgm:spPr/>
      <dgm:t>
        <a:bodyPr/>
        <a:lstStyle/>
        <a:p>
          <a:endParaRPr lang="en-US"/>
        </a:p>
      </dgm:t>
    </dgm:pt>
    <dgm:pt modelId="{AF16EE71-FE7E-433F-8241-D051C0B861D5}" type="pres">
      <dgm:prSet presAssocID="{23E2DF73-3E82-4E74-83FD-F1EA9D8B083F}" presName="FiveNodes_5" presStyleLbl="node1" presStyleIdx="4" presStyleCnt="5">
        <dgm:presLayoutVars>
          <dgm:bulletEnabled val="1"/>
        </dgm:presLayoutVars>
      </dgm:prSet>
      <dgm:spPr/>
      <dgm:t>
        <a:bodyPr/>
        <a:lstStyle/>
        <a:p>
          <a:endParaRPr lang="en-IN"/>
        </a:p>
      </dgm:t>
    </dgm:pt>
    <dgm:pt modelId="{727B46EE-718C-4AA5-8094-8049157C118F}" type="pres">
      <dgm:prSet presAssocID="{23E2DF73-3E82-4E74-83FD-F1EA9D8B083F}" presName="FiveConn_1-2" presStyleLbl="fgAccFollowNode1" presStyleIdx="0" presStyleCnt="4">
        <dgm:presLayoutVars>
          <dgm:bulletEnabled val="1"/>
        </dgm:presLayoutVars>
      </dgm:prSet>
      <dgm:spPr/>
      <dgm:t>
        <a:bodyPr/>
        <a:lstStyle/>
        <a:p>
          <a:endParaRPr lang="en-US"/>
        </a:p>
      </dgm:t>
    </dgm:pt>
    <dgm:pt modelId="{21411D2C-C649-4CD0-A35F-2137D4F45645}" type="pres">
      <dgm:prSet presAssocID="{23E2DF73-3E82-4E74-83FD-F1EA9D8B083F}" presName="FiveConn_2-3" presStyleLbl="fgAccFollowNode1" presStyleIdx="1" presStyleCnt="4">
        <dgm:presLayoutVars>
          <dgm:bulletEnabled val="1"/>
        </dgm:presLayoutVars>
      </dgm:prSet>
      <dgm:spPr/>
      <dgm:t>
        <a:bodyPr/>
        <a:lstStyle/>
        <a:p>
          <a:endParaRPr lang="en-US"/>
        </a:p>
      </dgm:t>
    </dgm:pt>
    <dgm:pt modelId="{E1CB65B7-700A-4F4B-AE06-E29B45FF1B66}" type="pres">
      <dgm:prSet presAssocID="{23E2DF73-3E82-4E74-83FD-F1EA9D8B083F}" presName="FiveConn_3-4" presStyleLbl="fgAccFollowNode1" presStyleIdx="2" presStyleCnt="4">
        <dgm:presLayoutVars>
          <dgm:bulletEnabled val="1"/>
        </dgm:presLayoutVars>
      </dgm:prSet>
      <dgm:spPr/>
      <dgm:t>
        <a:bodyPr/>
        <a:lstStyle/>
        <a:p>
          <a:endParaRPr lang="en-US"/>
        </a:p>
      </dgm:t>
    </dgm:pt>
    <dgm:pt modelId="{CD94626C-AB84-489D-94EA-0E3EACFC49A8}" type="pres">
      <dgm:prSet presAssocID="{23E2DF73-3E82-4E74-83FD-F1EA9D8B083F}" presName="FiveConn_4-5" presStyleLbl="fgAccFollowNode1" presStyleIdx="3" presStyleCnt="4">
        <dgm:presLayoutVars>
          <dgm:bulletEnabled val="1"/>
        </dgm:presLayoutVars>
      </dgm:prSet>
      <dgm:spPr/>
      <dgm:t>
        <a:bodyPr/>
        <a:lstStyle/>
        <a:p>
          <a:endParaRPr lang="en-US"/>
        </a:p>
      </dgm:t>
    </dgm:pt>
    <dgm:pt modelId="{439E9868-59AB-4CE0-A02C-1D5C693EE507}" type="pres">
      <dgm:prSet presAssocID="{23E2DF73-3E82-4E74-83FD-F1EA9D8B083F}" presName="FiveNodes_1_text" presStyleLbl="node1" presStyleIdx="4" presStyleCnt="5">
        <dgm:presLayoutVars>
          <dgm:bulletEnabled val="1"/>
        </dgm:presLayoutVars>
      </dgm:prSet>
      <dgm:spPr/>
      <dgm:t>
        <a:bodyPr/>
        <a:lstStyle/>
        <a:p>
          <a:endParaRPr lang="en-US"/>
        </a:p>
      </dgm:t>
    </dgm:pt>
    <dgm:pt modelId="{0985C912-F842-4ACF-9A2F-EFEA32B2DA80}" type="pres">
      <dgm:prSet presAssocID="{23E2DF73-3E82-4E74-83FD-F1EA9D8B083F}" presName="FiveNodes_2_text" presStyleLbl="node1" presStyleIdx="4" presStyleCnt="5">
        <dgm:presLayoutVars>
          <dgm:bulletEnabled val="1"/>
        </dgm:presLayoutVars>
      </dgm:prSet>
      <dgm:spPr/>
      <dgm:t>
        <a:bodyPr/>
        <a:lstStyle/>
        <a:p>
          <a:endParaRPr lang="en-US"/>
        </a:p>
      </dgm:t>
    </dgm:pt>
    <dgm:pt modelId="{DCFA5541-D349-4E16-96CF-A6EDBA45272F}" type="pres">
      <dgm:prSet presAssocID="{23E2DF73-3E82-4E74-83FD-F1EA9D8B083F}" presName="FiveNodes_3_text" presStyleLbl="node1" presStyleIdx="4" presStyleCnt="5">
        <dgm:presLayoutVars>
          <dgm:bulletEnabled val="1"/>
        </dgm:presLayoutVars>
      </dgm:prSet>
      <dgm:spPr/>
      <dgm:t>
        <a:bodyPr/>
        <a:lstStyle/>
        <a:p>
          <a:endParaRPr lang="en-US"/>
        </a:p>
      </dgm:t>
    </dgm:pt>
    <dgm:pt modelId="{1672639D-B6AC-4F20-981C-F445263AF6F9}" type="pres">
      <dgm:prSet presAssocID="{23E2DF73-3E82-4E74-83FD-F1EA9D8B083F}" presName="FiveNodes_4_text" presStyleLbl="node1" presStyleIdx="4" presStyleCnt="5">
        <dgm:presLayoutVars>
          <dgm:bulletEnabled val="1"/>
        </dgm:presLayoutVars>
      </dgm:prSet>
      <dgm:spPr/>
      <dgm:t>
        <a:bodyPr/>
        <a:lstStyle/>
        <a:p>
          <a:endParaRPr lang="en-US"/>
        </a:p>
      </dgm:t>
    </dgm:pt>
    <dgm:pt modelId="{2BD57BA0-2545-4ED5-A65B-D19C5045A3ED}" type="pres">
      <dgm:prSet presAssocID="{23E2DF73-3E82-4E74-83FD-F1EA9D8B083F}" presName="FiveNodes_5_text" presStyleLbl="node1" presStyleIdx="4" presStyleCnt="5">
        <dgm:presLayoutVars>
          <dgm:bulletEnabled val="1"/>
        </dgm:presLayoutVars>
      </dgm:prSet>
      <dgm:spPr/>
      <dgm:t>
        <a:bodyPr/>
        <a:lstStyle/>
        <a:p>
          <a:endParaRPr lang="en-IN"/>
        </a:p>
      </dgm:t>
    </dgm:pt>
  </dgm:ptLst>
  <dgm:cxnLst>
    <dgm:cxn modelId="{7A416A44-7780-4756-B3FB-3AD9FD987871}" type="presOf" srcId="{F8E6EB07-8C26-487B-AEDE-5579CA24245E}" destId="{AF16EE71-FE7E-433F-8241-D051C0B861D5}" srcOrd="0" destOrd="0" presId="urn:microsoft.com/office/officeart/2005/8/layout/vProcess5"/>
    <dgm:cxn modelId="{2E99DDF1-4B85-4C4A-844E-64DC4F3D0B05}" type="presOf" srcId="{5C1E0AE1-F2DC-445D-A1B8-764C57A7BF11}" destId="{21411D2C-C649-4CD0-A35F-2137D4F45645}" srcOrd="0" destOrd="0" presId="urn:microsoft.com/office/officeart/2005/8/layout/vProcess5"/>
    <dgm:cxn modelId="{FB43B3FC-FB59-48DD-92CF-979F1B7913A9}" type="presOf" srcId="{4EC32221-0955-462E-90BA-0F98C310CA31}" destId="{104271E1-1817-46D3-9C50-CF90472C25B3}" srcOrd="0" destOrd="0" presId="urn:microsoft.com/office/officeart/2005/8/layout/vProcess5"/>
    <dgm:cxn modelId="{8D0D81B8-9786-4987-8225-BEB3CD10F92C}" type="presOf" srcId="{5042F6BD-EA15-472A-A70E-35D454DD32F2}" destId="{F3796B97-D272-4887-A031-E37FF65801A9}" srcOrd="0" destOrd="0" presId="urn:microsoft.com/office/officeart/2005/8/layout/vProcess5"/>
    <dgm:cxn modelId="{A12F6190-970B-4F96-8D24-56AC438933AA}" type="presOf" srcId="{C2F08C72-3BE8-4687-8BE8-0CBDD9EDD894}" destId="{DCFA5541-D349-4E16-96CF-A6EDBA45272F}" srcOrd="1" destOrd="0" presId="urn:microsoft.com/office/officeart/2005/8/layout/vProcess5"/>
    <dgm:cxn modelId="{4743F779-FD67-4B0C-B97D-6F28A4967466}" type="presOf" srcId="{5042F6BD-EA15-472A-A70E-35D454DD32F2}" destId="{439E9868-59AB-4CE0-A02C-1D5C693EE507}" srcOrd="1" destOrd="0" presId="urn:microsoft.com/office/officeart/2005/8/layout/vProcess5"/>
    <dgm:cxn modelId="{AABD153B-3EDE-4496-A4EF-D36C3CD4B3AA}" type="presOf" srcId="{3CD8ABD1-63FD-4FA1-B5B1-C745C5A904B6}" destId="{DB7044C2-0C58-4F21-A1F0-4504161AB04F}" srcOrd="0" destOrd="0" presId="urn:microsoft.com/office/officeart/2005/8/layout/vProcess5"/>
    <dgm:cxn modelId="{1027D26B-8C86-48DA-A129-B823A5A8A541}" type="presOf" srcId="{60ED75B8-EC8B-4F3A-92A6-6D5D5FCF7D1D}" destId="{727B46EE-718C-4AA5-8094-8049157C118F}" srcOrd="0" destOrd="0" presId="urn:microsoft.com/office/officeart/2005/8/layout/vProcess5"/>
    <dgm:cxn modelId="{C5918EB2-B938-443F-A03C-6DED7D7286EA}" type="presOf" srcId="{23E2DF73-3E82-4E74-83FD-F1EA9D8B083F}" destId="{28CCD665-4C71-4605-A309-61A81098F6A0}" srcOrd="0" destOrd="0" presId="urn:microsoft.com/office/officeart/2005/8/layout/vProcess5"/>
    <dgm:cxn modelId="{22DB140C-C50E-4721-B304-5B361561705D}" srcId="{23E2DF73-3E82-4E74-83FD-F1EA9D8B083F}" destId="{C2F08C72-3BE8-4687-8BE8-0CBDD9EDD894}" srcOrd="2" destOrd="0" parTransId="{E404F621-CAD8-4A53-8235-E6EDBA2B1B5B}" sibTransId="{7B597C3C-7B5E-4C0F-A2CF-B9D4DBA340A5}"/>
    <dgm:cxn modelId="{9EC2F306-7B3E-41C7-BE12-CBDD931897C3}" srcId="{23E2DF73-3E82-4E74-83FD-F1EA9D8B083F}" destId="{3CD8ABD1-63FD-4FA1-B5B1-C745C5A904B6}" srcOrd="1" destOrd="0" parTransId="{620DBC9B-A37D-43BC-9F85-7D8F56C8E058}" sibTransId="{5C1E0AE1-F2DC-445D-A1B8-764C57A7BF11}"/>
    <dgm:cxn modelId="{22FC9BF0-3C83-45B4-9ED1-122159A487E0}" type="presOf" srcId="{7B597C3C-7B5E-4C0F-A2CF-B9D4DBA340A5}" destId="{E1CB65B7-700A-4F4B-AE06-E29B45FF1B66}" srcOrd="0" destOrd="0" presId="urn:microsoft.com/office/officeart/2005/8/layout/vProcess5"/>
    <dgm:cxn modelId="{047FA2D5-8984-44AC-913B-A3013E92A1D4}" type="presOf" srcId="{4011649E-FF1D-4012-BE60-26DE645CE9D5}" destId="{CD94626C-AB84-489D-94EA-0E3EACFC49A8}" srcOrd="0" destOrd="0" presId="urn:microsoft.com/office/officeart/2005/8/layout/vProcess5"/>
    <dgm:cxn modelId="{80CBA68D-76BC-4FA1-8257-3E27C7506BDD}" srcId="{23E2DF73-3E82-4E74-83FD-F1EA9D8B083F}" destId="{5042F6BD-EA15-472A-A70E-35D454DD32F2}" srcOrd="0" destOrd="0" parTransId="{AE628817-CFA5-4843-9BB1-8E2823E07188}" sibTransId="{60ED75B8-EC8B-4F3A-92A6-6D5D5FCF7D1D}"/>
    <dgm:cxn modelId="{937F1A41-796A-45C9-9063-828F8C9CF21A}" srcId="{23E2DF73-3E82-4E74-83FD-F1EA9D8B083F}" destId="{4EC32221-0955-462E-90BA-0F98C310CA31}" srcOrd="3" destOrd="0" parTransId="{0E998945-9FD5-47FC-83E8-3E7819F3DBE1}" sibTransId="{4011649E-FF1D-4012-BE60-26DE645CE9D5}"/>
    <dgm:cxn modelId="{3BD06D6A-1104-4D6B-8158-3197EFB4B0D2}" type="presOf" srcId="{F8E6EB07-8C26-487B-AEDE-5579CA24245E}" destId="{2BD57BA0-2545-4ED5-A65B-D19C5045A3ED}" srcOrd="1" destOrd="0" presId="urn:microsoft.com/office/officeart/2005/8/layout/vProcess5"/>
    <dgm:cxn modelId="{9BDDD8DB-D0C8-40AE-9985-C1B7DEB56DCE}" type="presOf" srcId="{3CD8ABD1-63FD-4FA1-B5B1-C745C5A904B6}" destId="{0985C912-F842-4ACF-9A2F-EFEA32B2DA80}" srcOrd="1" destOrd="0" presId="urn:microsoft.com/office/officeart/2005/8/layout/vProcess5"/>
    <dgm:cxn modelId="{96CC2E50-68F5-40A1-9D02-ACCDCFA9F87B}" type="presOf" srcId="{C2F08C72-3BE8-4687-8BE8-0CBDD9EDD894}" destId="{0F5B0CFA-8C3C-4990-B036-E4321078225E}" srcOrd="0" destOrd="0" presId="urn:microsoft.com/office/officeart/2005/8/layout/vProcess5"/>
    <dgm:cxn modelId="{25003155-BB8B-4A58-AB65-54C0637B589F}" type="presOf" srcId="{4EC32221-0955-462E-90BA-0F98C310CA31}" destId="{1672639D-B6AC-4F20-981C-F445263AF6F9}" srcOrd="1" destOrd="0" presId="urn:microsoft.com/office/officeart/2005/8/layout/vProcess5"/>
    <dgm:cxn modelId="{498AA1DB-984B-47AB-8474-AC8E7CEDF9B2}" srcId="{23E2DF73-3E82-4E74-83FD-F1EA9D8B083F}" destId="{F8E6EB07-8C26-487B-AEDE-5579CA24245E}" srcOrd="4" destOrd="0" parTransId="{D68430B9-3992-4D12-9EA1-E5BF36DC1347}" sibTransId="{51E6A0AF-5F8A-4F6F-B4F5-04D4E1DC6894}"/>
    <dgm:cxn modelId="{B0AF0E32-6A16-466F-A7CE-6A32696E6C5E}" type="presParOf" srcId="{28CCD665-4C71-4605-A309-61A81098F6A0}" destId="{2145C507-B394-451C-916B-484C52D18400}" srcOrd="0" destOrd="0" presId="urn:microsoft.com/office/officeart/2005/8/layout/vProcess5"/>
    <dgm:cxn modelId="{D0652165-80C0-4828-998D-696F4FC1A458}" type="presParOf" srcId="{28CCD665-4C71-4605-A309-61A81098F6A0}" destId="{F3796B97-D272-4887-A031-E37FF65801A9}" srcOrd="1" destOrd="0" presId="urn:microsoft.com/office/officeart/2005/8/layout/vProcess5"/>
    <dgm:cxn modelId="{68535EF2-FAC8-446B-B5D3-A930F36C5520}" type="presParOf" srcId="{28CCD665-4C71-4605-A309-61A81098F6A0}" destId="{DB7044C2-0C58-4F21-A1F0-4504161AB04F}" srcOrd="2" destOrd="0" presId="urn:microsoft.com/office/officeart/2005/8/layout/vProcess5"/>
    <dgm:cxn modelId="{D42A034A-406D-4C58-A75B-7688232F1843}" type="presParOf" srcId="{28CCD665-4C71-4605-A309-61A81098F6A0}" destId="{0F5B0CFA-8C3C-4990-B036-E4321078225E}" srcOrd="3" destOrd="0" presId="urn:microsoft.com/office/officeart/2005/8/layout/vProcess5"/>
    <dgm:cxn modelId="{EEDEEDAE-391A-4B5C-A11D-D36A5D33DB55}" type="presParOf" srcId="{28CCD665-4C71-4605-A309-61A81098F6A0}" destId="{104271E1-1817-46D3-9C50-CF90472C25B3}" srcOrd="4" destOrd="0" presId="urn:microsoft.com/office/officeart/2005/8/layout/vProcess5"/>
    <dgm:cxn modelId="{5AA553E4-26EE-4342-9B64-9CAEB66106A9}" type="presParOf" srcId="{28CCD665-4C71-4605-A309-61A81098F6A0}" destId="{AF16EE71-FE7E-433F-8241-D051C0B861D5}" srcOrd="5" destOrd="0" presId="urn:microsoft.com/office/officeart/2005/8/layout/vProcess5"/>
    <dgm:cxn modelId="{E91BB1AC-4273-4124-9C93-D5A0F436CA78}" type="presParOf" srcId="{28CCD665-4C71-4605-A309-61A81098F6A0}" destId="{727B46EE-718C-4AA5-8094-8049157C118F}" srcOrd="6" destOrd="0" presId="urn:microsoft.com/office/officeart/2005/8/layout/vProcess5"/>
    <dgm:cxn modelId="{177A4861-772D-454C-A372-32F21AD8BD27}" type="presParOf" srcId="{28CCD665-4C71-4605-A309-61A81098F6A0}" destId="{21411D2C-C649-4CD0-A35F-2137D4F45645}" srcOrd="7" destOrd="0" presId="urn:microsoft.com/office/officeart/2005/8/layout/vProcess5"/>
    <dgm:cxn modelId="{021581FB-1725-401F-8CDB-178F91A6A238}" type="presParOf" srcId="{28CCD665-4C71-4605-A309-61A81098F6A0}" destId="{E1CB65B7-700A-4F4B-AE06-E29B45FF1B66}" srcOrd="8" destOrd="0" presId="urn:microsoft.com/office/officeart/2005/8/layout/vProcess5"/>
    <dgm:cxn modelId="{F7EE2E9D-98D8-4762-A48B-E8B825FB86A0}" type="presParOf" srcId="{28CCD665-4C71-4605-A309-61A81098F6A0}" destId="{CD94626C-AB84-489D-94EA-0E3EACFC49A8}" srcOrd="9" destOrd="0" presId="urn:microsoft.com/office/officeart/2005/8/layout/vProcess5"/>
    <dgm:cxn modelId="{A6C7FB41-256D-4D8F-AE09-174AE710D150}" type="presParOf" srcId="{28CCD665-4C71-4605-A309-61A81098F6A0}" destId="{439E9868-59AB-4CE0-A02C-1D5C693EE507}" srcOrd="10" destOrd="0" presId="urn:microsoft.com/office/officeart/2005/8/layout/vProcess5"/>
    <dgm:cxn modelId="{D308D409-A769-4AAB-9937-775644E65CEA}" type="presParOf" srcId="{28CCD665-4C71-4605-A309-61A81098F6A0}" destId="{0985C912-F842-4ACF-9A2F-EFEA32B2DA80}" srcOrd="11" destOrd="0" presId="urn:microsoft.com/office/officeart/2005/8/layout/vProcess5"/>
    <dgm:cxn modelId="{F7F008D4-709A-4AFA-B34E-26884D112B10}" type="presParOf" srcId="{28CCD665-4C71-4605-A309-61A81098F6A0}" destId="{DCFA5541-D349-4E16-96CF-A6EDBA45272F}" srcOrd="12" destOrd="0" presId="urn:microsoft.com/office/officeart/2005/8/layout/vProcess5"/>
    <dgm:cxn modelId="{710F89C4-F4C5-492A-95E0-346BBD776058}" type="presParOf" srcId="{28CCD665-4C71-4605-A309-61A81098F6A0}" destId="{1672639D-B6AC-4F20-981C-F445263AF6F9}" srcOrd="13" destOrd="0" presId="urn:microsoft.com/office/officeart/2005/8/layout/vProcess5"/>
    <dgm:cxn modelId="{48DA1D39-8D20-4169-8008-35A94C52C507}" type="presParOf" srcId="{28CCD665-4C71-4605-A309-61A81098F6A0}" destId="{2BD57BA0-2545-4ED5-A65B-D19C5045A3E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DA9B19-269E-4F6A-8D85-209B08E0BC0B}" type="doc">
      <dgm:prSet loTypeId="urn:microsoft.com/office/officeart/2005/8/layout/list1" loCatId="list" qsTypeId="urn:microsoft.com/office/officeart/2005/8/quickstyle/3d3" qsCatId="3D" csTypeId="urn:microsoft.com/office/officeart/2005/8/colors/colorful4" csCatId="colorful" phldr="1"/>
      <dgm:spPr/>
      <dgm:t>
        <a:bodyPr/>
        <a:lstStyle/>
        <a:p>
          <a:endParaRPr lang="en-IN"/>
        </a:p>
      </dgm:t>
    </dgm:pt>
    <dgm:pt modelId="{81D43860-A19B-4970-AEB7-067460D1194F}">
      <dgm:prSet phldrT="[Text]" custT="1"/>
      <dgm:spPr/>
      <dgm:t>
        <a:bodyPr/>
        <a:lstStyle/>
        <a:p>
          <a:r>
            <a:rPr lang="en-US" sz="2000" dirty="0" smtClean="0">
              <a:ea typeface="+mn-ea"/>
              <a:cs typeface="+mn-cs"/>
            </a:rPr>
            <a:t>Components  of CRAFT</a:t>
          </a:r>
          <a:endParaRPr lang="en-IN" sz="2000" dirty="0"/>
        </a:p>
      </dgm:t>
    </dgm:pt>
    <dgm:pt modelId="{462B53F4-0D14-462C-B81F-4D409EA7503C}" type="parTrans" cxnId="{19CC7D7D-EE49-4402-85E3-0D9F4181DADA}">
      <dgm:prSet/>
      <dgm:spPr/>
      <dgm:t>
        <a:bodyPr/>
        <a:lstStyle/>
        <a:p>
          <a:endParaRPr lang="en-IN" sz="2000"/>
        </a:p>
      </dgm:t>
    </dgm:pt>
    <dgm:pt modelId="{786BFEB0-FC96-4FAC-A1DE-D5BA7A8E8EE4}" type="sibTrans" cxnId="{19CC7D7D-EE49-4402-85E3-0D9F4181DADA}">
      <dgm:prSet/>
      <dgm:spPr/>
      <dgm:t>
        <a:bodyPr/>
        <a:lstStyle/>
        <a:p>
          <a:endParaRPr lang="en-IN" sz="2000"/>
        </a:p>
      </dgm:t>
    </dgm:pt>
    <dgm:pt modelId="{2E6B278F-1959-4E3C-8DEC-CF6852F81F67}">
      <dgm:prSet custT="1"/>
      <dgm:spPr/>
      <dgm:t>
        <a:bodyPr/>
        <a:lstStyle/>
        <a:p>
          <a:r>
            <a:rPr lang="en-US" sz="2000" dirty="0" smtClean="0">
              <a:ea typeface="+mn-ea"/>
              <a:cs typeface="+mn-cs"/>
            </a:rPr>
            <a:t>Architecture of  CRAFT</a:t>
          </a:r>
        </a:p>
      </dgm:t>
    </dgm:pt>
    <dgm:pt modelId="{117584C7-B30F-4D5A-BB6D-3ED91EAD39FC}" type="parTrans" cxnId="{7839F7E9-8897-4370-AE87-381DFCA690FE}">
      <dgm:prSet/>
      <dgm:spPr/>
      <dgm:t>
        <a:bodyPr/>
        <a:lstStyle/>
        <a:p>
          <a:endParaRPr lang="en-IN" sz="2000"/>
        </a:p>
      </dgm:t>
    </dgm:pt>
    <dgm:pt modelId="{89A58C6C-3479-4E1A-9577-719EB17A8F98}" type="sibTrans" cxnId="{7839F7E9-8897-4370-AE87-381DFCA690FE}">
      <dgm:prSet/>
      <dgm:spPr/>
      <dgm:t>
        <a:bodyPr/>
        <a:lstStyle/>
        <a:p>
          <a:endParaRPr lang="en-IN" sz="2000"/>
        </a:p>
      </dgm:t>
    </dgm:pt>
    <dgm:pt modelId="{343DA723-70FA-400D-A899-F7BCA7E7711D}">
      <dgm:prSet custT="1"/>
      <dgm:spPr/>
      <dgm:t>
        <a:bodyPr/>
        <a:lstStyle/>
        <a:p>
          <a:r>
            <a:rPr lang="en-US" sz="2000" dirty="0" smtClean="0">
              <a:ea typeface="+mn-ea"/>
              <a:cs typeface="+mn-cs"/>
            </a:rPr>
            <a:t>Role played by each component</a:t>
          </a:r>
        </a:p>
      </dgm:t>
    </dgm:pt>
    <dgm:pt modelId="{894E88BB-448A-49DD-878A-90EF08518B22}" type="parTrans" cxnId="{85347F40-3DE4-4A5A-A5CA-44B5E3939BE4}">
      <dgm:prSet/>
      <dgm:spPr/>
      <dgm:t>
        <a:bodyPr/>
        <a:lstStyle/>
        <a:p>
          <a:endParaRPr lang="en-IN" sz="2000"/>
        </a:p>
      </dgm:t>
    </dgm:pt>
    <dgm:pt modelId="{C48DE425-E3AF-4C8D-90AD-9CAE676A5A2F}" type="sibTrans" cxnId="{85347F40-3DE4-4A5A-A5CA-44B5E3939BE4}">
      <dgm:prSet/>
      <dgm:spPr/>
      <dgm:t>
        <a:bodyPr/>
        <a:lstStyle/>
        <a:p>
          <a:endParaRPr lang="en-IN" sz="2000"/>
        </a:p>
      </dgm:t>
    </dgm:pt>
    <dgm:pt modelId="{A94E561F-BCD3-4553-AEA5-36B1DA865E5B}">
      <dgm:prSet custT="1"/>
      <dgm:spPr/>
      <dgm:t>
        <a:bodyPr/>
        <a:lstStyle/>
        <a:p>
          <a:r>
            <a:rPr lang="en-US" sz="2000" dirty="0" smtClean="0"/>
            <a:t>Script Flow</a:t>
          </a:r>
        </a:p>
      </dgm:t>
    </dgm:pt>
    <dgm:pt modelId="{549AF572-D749-41F0-B51D-CF22BDFE922F}" type="parTrans" cxnId="{822DCA76-39A0-4D08-918E-B5620CA9AEA1}">
      <dgm:prSet/>
      <dgm:spPr/>
      <dgm:t>
        <a:bodyPr/>
        <a:lstStyle/>
        <a:p>
          <a:endParaRPr lang="en-IN" sz="2000"/>
        </a:p>
      </dgm:t>
    </dgm:pt>
    <dgm:pt modelId="{26B531DF-CB89-4C48-9989-1307424DBA47}" type="sibTrans" cxnId="{822DCA76-39A0-4D08-918E-B5620CA9AEA1}">
      <dgm:prSet/>
      <dgm:spPr/>
      <dgm:t>
        <a:bodyPr/>
        <a:lstStyle/>
        <a:p>
          <a:endParaRPr lang="en-IN" sz="2000"/>
        </a:p>
      </dgm:t>
    </dgm:pt>
    <dgm:pt modelId="{4785EF4F-5C57-4427-AC3C-86624606A028}">
      <dgm:prSet custT="1"/>
      <dgm:spPr/>
      <dgm:t>
        <a:bodyPr/>
        <a:lstStyle/>
        <a:p>
          <a:r>
            <a:rPr lang="en-US" sz="2000" dirty="0" smtClean="0"/>
            <a:t>Folder Structure</a:t>
          </a:r>
        </a:p>
      </dgm:t>
    </dgm:pt>
    <dgm:pt modelId="{CBBEAD66-97E7-4065-9B93-C76BB667C4F6}" type="parTrans" cxnId="{994B3F0A-85A1-4E96-BF1A-0EB6849BCBE4}">
      <dgm:prSet/>
      <dgm:spPr/>
      <dgm:t>
        <a:bodyPr/>
        <a:lstStyle/>
        <a:p>
          <a:endParaRPr lang="en-IN" sz="2000"/>
        </a:p>
      </dgm:t>
    </dgm:pt>
    <dgm:pt modelId="{E186C562-AA29-4CA4-968A-C98DE619526C}" type="sibTrans" cxnId="{994B3F0A-85A1-4E96-BF1A-0EB6849BCBE4}">
      <dgm:prSet/>
      <dgm:spPr/>
      <dgm:t>
        <a:bodyPr/>
        <a:lstStyle/>
        <a:p>
          <a:endParaRPr lang="en-IN" sz="2000"/>
        </a:p>
      </dgm:t>
    </dgm:pt>
    <dgm:pt modelId="{6BB0056C-8928-4FA4-84D2-B907A4FCB5E7}">
      <dgm:prSet custT="1"/>
      <dgm:spPr/>
      <dgm:t>
        <a:bodyPr/>
        <a:lstStyle/>
        <a:p>
          <a:r>
            <a:rPr lang="en-US" sz="2000" dirty="0" smtClean="0"/>
            <a:t>Features</a:t>
          </a:r>
        </a:p>
      </dgm:t>
    </dgm:pt>
    <dgm:pt modelId="{8E5ECB1E-4FEE-436F-93D6-310702382FBE}" type="parTrans" cxnId="{1E1C8AC2-6E29-40CC-AF99-0E424EB6244B}">
      <dgm:prSet/>
      <dgm:spPr/>
      <dgm:t>
        <a:bodyPr/>
        <a:lstStyle/>
        <a:p>
          <a:endParaRPr lang="en-IN" sz="2000"/>
        </a:p>
      </dgm:t>
    </dgm:pt>
    <dgm:pt modelId="{0D2D5914-BB7B-40FA-BB8B-FFA3332D3694}" type="sibTrans" cxnId="{1E1C8AC2-6E29-40CC-AF99-0E424EB6244B}">
      <dgm:prSet/>
      <dgm:spPr/>
      <dgm:t>
        <a:bodyPr/>
        <a:lstStyle/>
        <a:p>
          <a:endParaRPr lang="en-IN" sz="2000"/>
        </a:p>
      </dgm:t>
    </dgm:pt>
    <dgm:pt modelId="{5FE5B22D-AC3D-44DE-9DEF-AD3CF49BF9D9}">
      <dgm:prSet custT="1"/>
      <dgm:spPr/>
      <dgm:t>
        <a:bodyPr/>
        <a:lstStyle/>
        <a:p>
          <a:r>
            <a:rPr lang="en-US" sz="2000" dirty="0" smtClean="0"/>
            <a:t>Benefits</a:t>
          </a:r>
        </a:p>
      </dgm:t>
    </dgm:pt>
    <dgm:pt modelId="{39C8023F-DDBA-4EB7-8570-9B5C6C1892A0}" type="parTrans" cxnId="{A6542B28-0882-4A37-8FDA-F83E0D5F3050}">
      <dgm:prSet/>
      <dgm:spPr/>
      <dgm:t>
        <a:bodyPr/>
        <a:lstStyle/>
        <a:p>
          <a:endParaRPr lang="en-IN" sz="2000"/>
        </a:p>
      </dgm:t>
    </dgm:pt>
    <dgm:pt modelId="{EB46A593-EF23-4320-9106-F195E73CD928}" type="sibTrans" cxnId="{A6542B28-0882-4A37-8FDA-F83E0D5F3050}">
      <dgm:prSet/>
      <dgm:spPr/>
      <dgm:t>
        <a:bodyPr/>
        <a:lstStyle/>
        <a:p>
          <a:endParaRPr lang="en-IN" sz="2000"/>
        </a:p>
      </dgm:t>
    </dgm:pt>
    <dgm:pt modelId="{9C506F06-87A5-4F51-A836-4CED9998CC37}">
      <dgm:prSet custT="1"/>
      <dgm:spPr/>
      <dgm:t>
        <a:bodyPr/>
        <a:lstStyle/>
        <a:p>
          <a:r>
            <a:rPr lang="en-US" sz="2000" dirty="0" smtClean="0"/>
            <a:t>Challenges in implementing CRAFT</a:t>
          </a:r>
        </a:p>
      </dgm:t>
    </dgm:pt>
    <dgm:pt modelId="{EAB0CBAD-AF72-41D4-AE6E-DB66552E813D}" type="parTrans" cxnId="{5C9C0C26-6793-45C6-9767-24979F19C95B}">
      <dgm:prSet/>
      <dgm:spPr/>
      <dgm:t>
        <a:bodyPr/>
        <a:lstStyle/>
        <a:p>
          <a:endParaRPr lang="en-IN" sz="2000"/>
        </a:p>
      </dgm:t>
    </dgm:pt>
    <dgm:pt modelId="{650E68E5-33A1-4556-8ABF-6828CCF4B767}" type="sibTrans" cxnId="{5C9C0C26-6793-45C6-9767-24979F19C95B}">
      <dgm:prSet/>
      <dgm:spPr/>
      <dgm:t>
        <a:bodyPr/>
        <a:lstStyle/>
        <a:p>
          <a:endParaRPr lang="en-IN" sz="2000"/>
        </a:p>
      </dgm:t>
    </dgm:pt>
    <dgm:pt modelId="{B3C56E78-5058-435F-B910-4204559DF0AC}" type="pres">
      <dgm:prSet presAssocID="{16DA9B19-269E-4F6A-8D85-209B08E0BC0B}" presName="linear" presStyleCnt="0">
        <dgm:presLayoutVars>
          <dgm:dir/>
          <dgm:animLvl val="lvl"/>
          <dgm:resizeHandles val="exact"/>
        </dgm:presLayoutVars>
      </dgm:prSet>
      <dgm:spPr/>
      <dgm:t>
        <a:bodyPr/>
        <a:lstStyle/>
        <a:p>
          <a:endParaRPr lang="en-US"/>
        </a:p>
      </dgm:t>
    </dgm:pt>
    <dgm:pt modelId="{6F5E6B8A-555E-4AE6-9BC0-B1B976838E9D}" type="pres">
      <dgm:prSet presAssocID="{81D43860-A19B-4970-AEB7-067460D1194F}" presName="parentLin" presStyleCnt="0"/>
      <dgm:spPr/>
    </dgm:pt>
    <dgm:pt modelId="{76ED7867-9861-48C4-92B9-8BB1D44947BE}" type="pres">
      <dgm:prSet presAssocID="{81D43860-A19B-4970-AEB7-067460D1194F}" presName="parentLeftMargin" presStyleLbl="node1" presStyleIdx="0" presStyleCnt="8"/>
      <dgm:spPr/>
      <dgm:t>
        <a:bodyPr/>
        <a:lstStyle/>
        <a:p>
          <a:endParaRPr lang="en-US"/>
        </a:p>
      </dgm:t>
    </dgm:pt>
    <dgm:pt modelId="{BEF9F9FA-7413-491B-942A-2E20F8453BB4}" type="pres">
      <dgm:prSet presAssocID="{81D43860-A19B-4970-AEB7-067460D1194F}" presName="parentText" presStyleLbl="node1" presStyleIdx="0" presStyleCnt="8" custScaleX="142857" custScaleY="85490" custLinFactNeighborX="-14894" custLinFactNeighborY="-2981">
        <dgm:presLayoutVars>
          <dgm:chMax val="0"/>
          <dgm:bulletEnabled val="1"/>
        </dgm:presLayoutVars>
      </dgm:prSet>
      <dgm:spPr/>
      <dgm:t>
        <a:bodyPr/>
        <a:lstStyle/>
        <a:p>
          <a:endParaRPr lang="en-IN"/>
        </a:p>
      </dgm:t>
    </dgm:pt>
    <dgm:pt modelId="{B6D44718-E117-4368-A14B-91801BB87725}" type="pres">
      <dgm:prSet presAssocID="{81D43860-A19B-4970-AEB7-067460D1194F}" presName="negativeSpace" presStyleCnt="0"/>
      <dgm:spPr/>
    </dgm:pt>
    <dgm:pt modelId="{FB286670-8D4B-4864-82F7-338815F06131}" type="pres">
      <dgm:prSet presAssocID="{81D43860-A19B-4970-AEB7-067460D1194F}" presName="childText" presStyleLbl="conFgAcc1" presStyleIdx="0" presStyleCnt="8">
        <dgm:presLayoutVars>
          <dgm:bulletEnabled val="1"/>
        </dgm:presLayoutVars>
      </dgm:prSet>
      <dgm:spPr/>
    </dgm:pt>
    <dgm:pt modelId="{2B5106F9-300A-4AD8-930B-79F0EC024633}" type="pres">
      <dgm:prSet presAssocID="{786BFEB0-FC96-4FAC-A1DE-D5BA7A8E8EE4}" presName="spaceBetweenRectangles" presStyleCnt="0"/>
      <dgm:spPr/>
    </dgm:pt>
    <dgm:pt modelId="{8F220614-98C8-4D25-93D0-43B60F909B27}" type="pres">
      <dgm:prSet presAssocID="{2E6B278F-1959-4E3C-8DEC-CF6852F81F67}" presName="parentLin" presStyleCnt="0"/>
      <dgm:spPr/>
    </dgm:pt>
    <dgm:pt modelId="{BBB42007-2157-4803-99E7-5E0687346421}" type="pres">
      <dgm:prSet presAssocID="{2E6B278F-1959-4E3C-8DEC-CF6852F81F67}" presName="parentLeftMargin" presStyleLbl="node1" presStyleIdx="0" presStyleCnt="8"/>
      <dgm:spPr/>
      <dgm:t>
        <a:bodyPr/>
        <a:lstStyle/>
        <a:p>
          <a:endParaRPr lang="en-US"/>
        </a:p>
      </dgm:t>
    </dgm:pt>
    <dgm:pt modelId="{DE33BFE1-E8CA-419D-9036-1107FD88A174}" type="pres">
      <dgm:prSet presAssocID="{2E6B278F-1959-4E3C-8DEC-CF6852F81F67}" presName="parentText" presStyleLbl="node1" presStyleIdx="1" presStyleCnt="8" custScaleX="142857" custScaleY="85490">
        <dgm:presLayoutVars>
          <dgm:chMax val="0"/>
          <dgm:bulletEnabled val="1"/>
        </dgm:presLayoutVars>
      </dgm:prSet>
      <dgm:spPr/>
      <dgm:t>
        <a:bodyPr/>
        <a:lstStyle/>
        <a:p>
          <a:endParaRPr lang="en-IN"/>
        </a:p>
      </dgm:t>
    </dgm:pt>
    <dgm:pt modelId="{6CDB11E0-31FD-4251-A7FD-601C68AD798B}" type="pres">
      <dgm:prSet presAssocID="{2E6B278F-1959-4E3C-8DEC-CF6852F81F67}" presName="negativeSpace" presStyleCnt="0"/>
      <dgm:spPr/>
    </dgm:pt>
    <dgm:pt modelId="{48F599BE-7CDB-4DF5-81E7-BA6928F711AF}" type="pres">
      <dgm:prSet presAssocID="{2E6B278F-1959-4E3C-8DEC-CF6852F81F67}" presName="childText" presStyleLbl="conFgAcc1" presStyleIdx="1" presStyleCnt="8">
        <dgm:presLayoutVars>
          <dgm:bulletEnabled val="1"/>
        </dgm:presLayoutVars>
      </dgm:prSet>
      <dgm:spPr/>
    </dgm:pt>
    <dgm:pt modelId="{CBEC4A0C-2CEB-4851-9FD3-753D1F38C515}" type="pres">
      <dgm:prSet presAssocID="{89A58C6C-3479-4E1A-9577-719EB17A8F98}" presName="spaceBetweenRectangles" presStyleCnt="0"/>
      <dgm:spPr/>
    </dgm:pt>
    <dgm:pt modelId="{5E1C5E30-1D03-4956-ACA5-B5EBF77445C8}" type="pres">
      <dgm:prSet presAssocID="{343DA723-70FA-400D-A899-F7BCA7E7711D}" presName="parentLin" presStyleCnt="0"/>
      <dgm:spPr/>
    </dgm:pt>
    <dgm:pt modelId="{29AB4343-6D38-4FE8-98E4-EE19B377FDE8}" type="pres">
      <dgm:prSet presAssocID="{343DA723-70FA-400D-A899-F7BCA7E7711D}" presName="parentLeftMargin" presStyleLbl="node1" presStyleIdx="1" presStyleCnt="8"/>
      <dgm:spPr/>
      <dgm:t>
        <a:bodyPr/>
        <a:lstStyle/>
        <a:p>
          <a:endParaRPr lang="en-US"/>
        </a:p>
      </dgm:t>
    </dgm:pt>
    <dgm:pt modelId="{AA784478-F54E-4CD5-878A-622C2294C5B1}" type="pres">
      <dgm:prSet presAssocID="{343DA723-70FA-400D-A899-F7BCA7E7711D}" presName="parentText" presStyleLbl="node1" presStyleIdx="2" presStyleCnt="8" custScaleX="142857" custScaleY="85490">
        <dgm:presLayoutVars>
          <dgm:chMax val="0"/>
          <dgm:bulletEnabled val="1"/>
        </dgm:presLayoutVars>
      </dgm:prSet>
      <dgm:spPr/>
      <dgm:t>
        <a:bodyPr/>
        <a:lstStyle/>
        <a:p>
          <a:endParaRPr lang="en-US"/>
        </a:p>
      </dgm:t>
    </dgm:pt>
    <dgm:pt modelId="{75D69684-55CE-4C09-BB29-05FED1B30A38}" type="pres">
      <dgm:prSet presAssocID="{343DA723-70FA-400D-A899-F7BCA7E7711D}" presName="negativeSpace" presStyleCnt="0"/>
      <dgm:spPr/>
    </dgm:pt>
    <dgm:pt modelId="{07D7C402-214C-41F7-B2BD-0DE8110B9307}" type="pres">
      <dgm:prSet presAssocID="{343DA723-70FA-400D-A899-F7BCA7E7711D}" presName="childText" presStyleLbl="conFgAcc1" presStyleIdx="2" presStyleCnt="8">
        <dgm:presLayoutVars>
          <dgm:bulletEnabled val="1"/>
        </dgm:presLayoutVars>
      </dgm:prSet>
      <dgm:spPr/>
    </dgm:pt>
    <dgm:pt modelId="{657BC846-A625-46FE-B796-F9987A1FE3C8}" type="pres">
      <dgm:prSet presAssocID="{C48DE425-E3AF-4C8D-90AD-9CAE676A5A2F}" presName="spaceBetweenRectangles" presStyleCnt="0"/>
      <dgm:spPr/>
    </dgm:pt>
    <dgm:pt modelId="{40168F51-0A97-4D44-8ABE-8A3164D7386E}" type="pres">
      <dgm:prSet presAssocID="{A94E561F-BCD3-4553-AEA5-36B1DA865E5B}" presName="parentLin" presStyleCnt="0"/>
      <dgm:spPr/>
    </dgm:pt>
    <dgm:pt modelId="{8E754D5D-8B9B-44D9-B328-94CEDC0D8D4B}" type="pres">
      <dgm:prSet presAssocID="{A94E561F-BCD3-4553-AEA5-36B1DA865E5B}" presName="parentLeftMargin" presStyleLbl="node1" presStyleIdx="2" presStyleCnt="8"/>
      <dgm:spPr/>
      <dgm:t>
        <a:bodyPr/>
        <a:lstStyle/>
        <a:p>
          <a:endParaRPr lang="en-US"/>
        </a:p>
      </dgm:t>
    </dgm:pt>
    <dgm:pt modelId="{FBAF5095-867A-4D53-AEDF-B7DDBB561A09}" type="pres">
      <dgm:prSet presAssocID="{A94E561F-BCD3-4553-AEA5-36B1DA865E5B}" presName="parentText" presStyleLbl="node1" presStyleIdx="3" presStyleCnt="8" custScaleX="142857" custScaleY="85490">
        <dgm:presLayoutVars>
          <dgm:chMax val="0"/>
          <dgm:bulletEnabled val="1"/>
        </dgm:presLayoutVars>
      </dgm:prSet>
      <dgm:spPr/>
      <dgm:t>
        <a:bodyPr/>
        <a:lstStyle/>
        <a:p>
          <a:endParaRPr lang="en-US"/>
        </a:p>
      </dgm:t>
    </dgm:pt>
    <dgm:pt modelId="{37A90953-A25A-4A83-ADB0-85A45D9C2029}" type="pres">
      <dgm:prSet presAssocID="{A94E561F-BCD3-4553-AEA5-36B1DA865E5B}" presName="negativeSpace" presStyleCnt="0"/>
      <dgm:spPr/>
    </dgm:pt>
    <dgm:pt modelId="{D021BCAD-0B57-439D-A545-8B95BFB39DFA}" type="pres">
      <dgm:prSet presAssocID="{A94E561F-BCD3-4553-AEA5-36B1DA865E5B}" presName="childText" presStyleLbl="conFgAcc1" presStyleIdx="3" presStyleCnt="8">
        <dgm:presLayoutVars>
          <dgm:bulletEnabled val="1"/>
        </dgm:presLayoutVars>
      </dgm:prSet>
      <dgm:spPr/>
    </dgm:pt>
    <dgm:pt modelId="{6B4520F8-6939-4D1F-9739-FF7F8BE0C9AA}" type="pres">
      <dgm:prSet presAssocID="{26B531DF-CB89-4C48-9989-1307424DBA47}" presName="spaceBetweenRectangles" presStyleCnt="0"/>
      <dgm:spPr/>
    </dgm:pt>
    <dgm:pt modelId="{37642A9A-1F00-4B1F-8947-AB7D30229680}" type="pres">
      <dgm:prSet presAssocID="{4785EF4F-5C57-4427-AC3C-86624606A028}" presName="parentLin" presStyleCnt="0"/>
      <dgm:spPr/>
    </dgm:pt>
    <dgm:pt modelId="{44A5C9D9-442B-4361-92BA-69004E2FD292}" type="pres">
      <dgm:prSet presAssocID="{4785EF4F-5C57-4427-AC3C-86624606A028}" presName="parentLeftMargin" presStyleLbl="node1" presStyleIdx="3" presStyleCnt="8"/>
      <dgm:spPr/>
      <dgm:t>
        <a:bodyPr/>
        <a:lstStyle/>
        <a:p>
          <a:endParaRPr lang="en-US"/>
        </a:p>
      </dgm:t>
    </dgm:pt>
    <dgm:pt modelId="{F114FF7F-ECB6-475C-9073-EE2E711C25C3}" type="pres">
      <dgm:prSet presAssocID="{4785EF4F-5C57-4427-AC3C-86624606A028}" presName="parentText" presStyleLbl="node1" presStyleIdx="4" presStyleCnt="8" custScaleX="142857" custScaleY="85490">
        <dgm:presLayoutVars>
          <dgm:chMax val="0"/>
          <dgm:bulletEnabled val="1"/>
        </dgm:presLayoutVars>
      </dgm:prSet>
      <dgm:spPr/>
      <dgm:t>
        <a:bodyPr/>
        <a:lstStyle/>
        <a:p>
          <a:endParaRPr lang="en-US"/>
        </a:p>
      </dgm:t>
    </dgm:pt>
    <dgm:pt modelId="{9B6FEC7F-1F98-445A-B8FD-688D55E61B0B}" type="pres">
      <dgm:prSet presAssocID="{4785EF4F-5C57-4427-AC3C-86624606A028}" presName="negativeSpace" presStyleCnt="0"/>
      <dgm:spPr/>
    </dgm:pt>
    <dgm:pt modelId="{3ED9176C-4BCB-482E-851C-6FFE61CA739D}" type="pres">
      <dgm:prSet presAssocID="{4785EF4F-5C57-4427-AC3C-86624606A028}" presName="childText" presStyleLbl="conFgAcc1" presStyleIdx="4" presStyleCnt="8">
        <dgm:presLayoutVars>
          <dgm:bulletEnabled val="1"/>
        </dgm:presLayoutVars>
      </dgm:prSet>
      <dgm:spPr/>
    </dgm:pt>
    <dgm:pt modelId="{F3FD43BE-8176-4412-97FE-1E5DA7BFBC61}" type="pres">
      <dgm:prSet presAssocID="{E186C562-AA29-4CA4-968A-C98DE619526C}" presName="spaceBetweenRectangles" presStyleCnt="0"/>
      <dgm:spPr/>
    </dgm:pt>
    <dgm:pt modelId="{4A864DDD-F961-4B22-9B7D-B6FC4A2D8E21}" type="pres">
      <dgm:prSet presAssocID="{6BB0056C-8928-4FA4-84D2-B907A4FCB5E7}" presName="parentLin" presStyleCnt="0"/>
      <dgm:spPr/>
    </dgm:pt>
    <dgm:pt modelId="{09AF49E5-1825-4B87-86F9-DE64FEDA1A18}" type="pres">
      <dgm:prSet presAssocID="{6BB0056C-8928-4FA4-84D2-B907A4FCB5E7}" presName="parentLeftMargin" presStyleLbl="node1" presStyleIdx="4" presStyleCnt="8"/>
      <dgm:spPr/>
      <dgm:t>
        <a:bodyPr/>
        <a:lstStyle/>
        <a:p>
          <a:endParaRPr lang="en-US"/>
        </a:p>
      </dgm:t>
    </dgm:pt>
    <dgm:pt modelId="{18457683-18D7-495E-9CAC-D09300447CF5}" type="pres">
      <dgm:prSet presAssocID="{6BB0056C-8928-4FA4-84D2-B907A4FCB5E7}" presName="parentText" presStyleLbl="node1" presStyleIdx="5" presStyleCnt="8" custScaleX="142857" custScaleY="85490">
        <dgm:presLayoutVars>
          <dgm:chMax val="0"/>
          <dgm:bulletEnabled val="1"/>
        </dgm:presLayoutVars>
      </dgm:prSet>
      <dgm:spPr/>
      <dgm:t>
        <a:bodyPr/>
        <a:lstStyle/>
        <a:p>
          <a:endParaRPr lang="en-US"/>
        </a:p>
      </dgm:t>
    </dgm:pt>
    <dgm:pt modelId="{4BAA24C7-2AEB-41DE-A657-B9E1832FE69B}" type="pres">
      <dgm:prSet presAssocID="{6BB0056C-8928-4FA4-84D2-B907A4FCB5E7}" presName="negativeSpace" presStyleCnt="0"/>
      <dgm:spPr/>
    </dgm:pt>
    <dgm:pt modelId="{DE75F07C-BC44-4010-B9DD-552D38EAB3AE}" type="pres">
      <dgm:prSet presAssocID="{6BB0056C-8928-4FA4-84D2-B907A4FCB5E7}" presName="childText" presStyleLbl="conFgAcc1" presStyleIdx="5" presStyleCnt="8">
        <dgm:presLayoutVars>
          <dgm:bulletEnabled val="1"/>
        </dgm:presLayoutVars>
      </dgm:prSet>
      <dgm:spPr/>
    </dgm:pt>
    <dgm:pt modelId="{3480D730-DBE2-4A63-9C76-2D84767D3DFE}" type="pres">
      <dgm:prSet presAssocID="{0D2D5914-BB7B-40FA-BB8B-FFA3332D3694}" presName="spaceBetweenRectangles" presStyleCnt="0"/>
      <dgm:spPr/>
    </dgm:pt>
    <dgm:pt modelId="{826F9EC3-2D04-4C6A-B538-4D30BC2A5B98}" type="pres">
      <dgm:prSet presAssocID="{5FE5B22D-AC3D-44DE-9DEF-AD3CF49BF9D9}" presName="parentLin" presStyleCnt="0"/>
      <dgm:spPr/>
    </dgm:pt>
    <dgm:pt modelId="{67926D9E-FC19-4C05-B1A9-A4429E10C24D}" type="pres">
      <dgm:prSet presAssocID="{5FE5B22D-AC3D-44DE-9DEF-AD3CF49BF9D9}" presName="parentLeftMargin" presStyleLbl="node1" presStyleIdx="5" presStyleCnt="8"/>
      <dgm:spPr/>
      <dgm:t>
        <a:bodyPr/>
        <a:lstStyle/>
        <a:p>
          <a:endParaRPr lang="en-US"/>
        </a:p>
      </dgm:t>
    </dgm:pt>
    <dgm:pt modelId="{6784FB2A-63B7-4FDF-9642-30D4D44D5405}" type="pres">
      <dgm:prSet presAssocID="{5FE5B22D-AC3D-44DE-9DEF-AD3CF49BF9D9}" presName="parentText" presStyleLbl="node1" presStyleIdx="6" presStyleCnt="8" custScaleX="142857" custScaleY="85490">
        <dgm:presLayoutVars>
          <dgm:chMax val="0"/>
          <dgm:bulletEnabled val="1"/>
        </dgm:presLayoutVars>
      </dgm:prSet>
      <dgm:spPr/>
      <dgm:t>
        <a:bodyPr/>
        <a:lstStyle/>
        <a:p>
          <a:endParaRPr lang="en-US"/>
        </a:p>
      </dgm:t>
    </dgm:pt>
    <dgm:pt modelId="{580C0515-1C4B-4CE2-A150-43DF1B795440}" type="pres">
      <dgm:prSet presAssocID="{5FE5B22D-AC3D-44DE-9DEF-AD3CF49BF9D9}" presName="negativeSpace" presStyleCnt="0"/>
      <dgm:spPr/>
    </dgm:pt>
    <dgm:pt modelId="{81D6A02A-3658-4D07-8207-E65D9739A761}" type="pres">
      <dgm:prSet presAssocID="{5FE5B22D-AC3D-44DE-9DEF-AD3CF49BF9D9}" presName="childText" presStyleLbl="conFgAcc1" presStyleIdx="6" presStyleCnt="8">
        <dgm:presLayoutVars>
          <dgm:bulletEnabled val="1"/>
        </dgm:presLayoutVars>
      </dgm:prSet>
      <dgm:spPr/>
    </dgm:pt>
    <dgm:pt modelId="{64EEC0A5-D7B6-455F-BFAA-C82F5F6DCBEA}" type="pres">
      <dgm:prSet presAssocID="{EB46A593-EF23-4320-9106-F195E73CD928}" presName="spaceBetweenRectangles" presStyleCnt="0"/>
      <dgm:spPr/>
    </dgm:pt>
    <dgm:pt modelId="{42D16A9D-8B9B-4C83-9126-20B24B1443E3}" type="pres">
      <dgm:prSet presAssocID="{9C506F06-87A5-4F51-A836-4CED9998CC37}" presName="parentLin" presStyleCnt="0"/>
      <dgm:spPr/>
    </dgm:pt>
    <dgm:pt modelId="{AE11A1EB-DABD-4157-9DC0-51E410DDE1A6}" type="pres">
      <dgm:prSet presAssocID="{9C506F06-87A5-4F51-A836-4CED9998CC37}" presName="parentLeftMargin" presStyleLbl="node1" presStyleIdx="6" presStyleCnt="8"/>
      <dgm:spPr/>
      <dgm:t>
        <a:bodyPr/>
        <a:lstStyle/>
        <a:p>
          <a:endParaRPr lang="en-US"/>
        </a:p>
      </dgm:t>
    </dgm:pt>
    <dgm:pt modelId="{2D88A7D8-5FE1-481F-962D-F4693D0739F2}" type="pres">
      <dgm:prSet presAssocID="{9C506F06-87A5-4F51-A836-4CED9998CC37}" presName="parentText" presStyleLbl="node1" presStyleIdx="7" presStyleCnt="8" custScaleX="142857" custScaleY="85490">
        <dgm:presLayoutVars>
          <dgm:chMax val="0"/>
          <dgm:bulletEnabled val="1"/>
        </dgm:presLayoutVars>
      </dgm:prSet>
      <dgm:spPr/>
      <dgm:t>
        <a:bodyPr/>
        <a:lstStyle/>
        <a:p>
          <a:endParaRPr lang="en-IN"/>
        </a:p>
      </dgm:t>
    </dgm:pt>
    <dgm:pt modelId="{549F9115-D58E-41EC-A7BF-5F08785716C6}" type="pres">
      <dgm:prSet presAssocID="{9C506F06-87A5-4F51-A836-4CED9998CC37}" presName="negativeSpace" presStyleCnt="0"/>
      <dgm:spPr/>
    </dgm:pt>
    <dgm:pt modelId="{907022C0-7638-4DEF-8381-A5F1C4894011}" type="pres">
      <dgm:prSet presAssocID="{9C506F06-87A5-4F51-A836-4CED9998CC37}" presName="childText" presStyleLbl="conFgAcc1" presStyleIdx="7" presStyleCnt="8">
        <dgm:presLayoutVars>
          <dgm:bulletEnabled val="1"/>
        </dgm:presLayoutVars>
      </dgm:prSet>
      <dgm:spPr/>
    </dgm:pt>
  </dgm:ptLst>
  <dgm:cxnLst>
    <dgm:cxn modelId="{274B670D-4288-4E96-9BBE-AD125C0EB2DA}" type="presOf" srcId="{A94E561F-BCD3-4553-AEA5-36B1DA865E5B}" destId="{FBAF5095-867A-4D53-AEDF-B7DDBB561A09}" srcOrd="1" destOrd="0" presId="urn:microsoft.com/office/officeart/2005/8/layout/list1"/>
    <dgm:cxn modelId="{601D5A82-D1B3-49F4-8717-B6B4A032AC43}" type="presOf" srcId="{2E6B278F-1959-4E3C-8DEC-CF6852F81F67}" destId="{BBB42007-2157-4803-99E7-5E0687346421}" srcOrd="0" destOrd="0" presId="urn:microsoft.com/office/officeart/2005/8/layout/list1"/>
    <dgm:cxn modelId="{A60DFECA-D374-4028-937A-1BFDBFA2BB12}" type="presOf" srcId="{343DA723-70FA-400D-A899-F7BCA7E7711D}" destId="{29AB4343-6D38-4FE8-98E4-EE19B377FDE8}" srcOrd="0" destOrd="0" presId="urn:microsoft.com/office/officeart/2005/8/layout/list1"/>
    <dgm:cxn modelId="{7839F7E9-8897-4370-AE87-381DFCA690FE}" srcId="{16DA9B19-269E-4F6A-8D85-209B08E0BC0B}" destId="{2E6B278F-1959-4E3C-8DEC-CF6852F81F67}" srcOrd="1" destOrd="0" parTransId="{117584C7-B30F-4D5A-BB6D-3ED91EAD39FC}" sibTransId="{89A58C6C-3479-4E1A-9577-719EB17A8F98}"/>
    <dgm:cxn modelId="{994B3F0A-85A1-4E96-BF1A-0EB6849BCBE4}" srcId="{16DA9B19-269E-4F6A-8D85-209B08E0BC0B}" destId="{4785EF4F-5C57-4427-AC3C-86624606A028}" srcOrd="4" destOrd="0" parTransId="{CBBEAD66-97E7-4065-9B93-C76BB667C4F6}" sibTransId="{E186C562-AA29-4CA4-968A-C98DE619526C}"/>
    <dgm:cxn modelId="{84058523-E9FA-4934-9163-5C7BE200BF7B}" type="presOf" srcId="{16DA9B19-269E-4F6A-8D85-209B08E0BC0B}" destId="{B3C56E78-5058-435F-B910-4204559DF0AC}" srcOrd="0" destOrd="0" presId="urn:microsoft.com/office/officeart/2005/8/layout/list1"/>
    <dgm:cxn modelId="{A6542B28-0882-4A37-8FDA-F83E0D5F3050}" srcId="{16DA9B19-269E-4F6A-8D85-209B08E0BC0B}" destId="{5FE5B22D-AC3D-44DE-9DEF-AD3CF49BF9D9}" srcOrd="6" destOrd="0" parTransId="{39C8023F-DDBA-4EB7-8570-9B5C6C1892A0}" sibTransId="{EB46A593-EF23-4320-9106-F195E73CD928}"/>
    <dgm:cxn modelId="{49453716-42B8-4C45-B282-319335FD98C4}" type="presOf" srcId="{81D43860-A19B-4970-AEB7-067460D1194F}" destId="{76ED7867-9861-48C4-92B9-8BB1D44947BE}" srcOrd="0" destOrd="0" presId="urn:microsoft.com/office/officeart/2005/8/layout/list1"/>
    <dgm:cxn modelId="{0FB1DE6D-4D0E-4890-AE00-5E6F1544D054}" type="presOf" srcId="{81D43860-A19B-4970-AEB7-067460D1194F}" destId="{BEF9F9FA-7413-491B-942A-2E20F8453BB4}" srcOrd="1" destOrd="0" presId="urn:microsoft.com/office/officeart/2005/8/layout/list1"/>
    <dgm:cxn modelId="{85347F40-3DE4-4A5A-A5CA-44B5E3939BE4}" srcId="{16DA9B19-269E-4F6A-8D85-209B08E0BC0B}" destId="{343DA723-70FA-400D-A899-F7BCA7E7711D}" srcOrd="2" destOrd="0" parTransId="{894E88BB-448A-49DD-878A-90EF08518B22}" sibTransId="{C48DE425-E3AF-4C8D-90AD-9CAE676A5A2F}"/>
    <dgm:cxn modelId="{18B796C3-36BD-4EBF-AA52-DAA29D385F3E}" type="presOf" srcId="{9C506F06-87A5-4F51-A836-4CED9998CC37}" destId="{2D88A7D8-5FE1-481F-962D-F4693D0739F2}" srcOrd="1" destOrd="0" presId="urn:microsoft.com/office/officeart/2005/8/layout/list1"/>
    <dgm:cxn modelId="{F085E1C9-7585-406E-B79B-815B0931F5B2}" type="presOf" srcId="{4785EF4F-5C57-4427-AC3C-86624606A028}" destId="{F114FF7F-ECB6-475C-9073-EE2E711C25C3}" srcOrd="1" destOrd="0" presId="urn:microsoft.com/office/officeart/2005/8/layout/list1"/>
    <dgm:cxn modelId="{B58AF132-AF9D-4E5B-A769-12B04B41E4CB}" type="presOf" srcId="{5FE5B22D-AC3D-44DE-9DEF-AD3CF49BF9D9}" destId="{6784FB2A-63B7-4FDF-9642-30D4D44D5405}" srcOrd="1" destOrd="0" presId="urn:microsoft.com/office/officeart/2005/8/layout/list1"/>
    <dgm:cxn modelId="{2D4446AA-F481-4585-9146-1E12A5125F32}" type="presOf" srcId="{5FE5B22D-AC3D-44DE-9DEF-AD3CF49BF9D9}" destId="{67926D9E-FC19-4C05-B1A9-A4429E10C24D}" srcOrd="0" destOrd="0" presId="urn:microsoft.com/office/officeart/2005/8/layout/list1"/>
    <dgm:cxn modelId="{19CC7D7D-EE49-4402-85E3-0D9F4181DADA}" srcId="{16DA9B19-269E-4F6A-8D85-209B08E0BC0B}" destId="{81D43860-A19B-4970-AEB7-067460D1194F}" srcOrd="0" destOrd="0" parTransId="{462B53F4-0D14-462C-B81F-4D409EA7503C}" sibTransId="{786BFEB0-FC96-4FAC-A1DE-D5BA7A8E8EE4}"/>
    <dgm:cxn modelId="{6CC37752-0D4F-4DA7-8D99-CF0CC269D50C}" type="presOf" srcId="{A94E561F-BCD3-4553-AEA5-36B1DA865E5B}" destId="{8E754D5D-8B9B-44D9-B328-94CEDC0D8D4B}" srcOrd="0" destOrd="0" presId="urn:microsoft.com/office/officeart/2005/8/layout/list1"/>
    <dgm:cxn modelId="{5C9C0C26-6793-45C6-9767-24979F19C95B}" srcId="{16DA9B19-269E-4F6A-8D85-209B08E0BC0B}" destId="{9C506F06-87A5-4F51-A836-4CED9998CC37}" srcOrd="7" destOrd="0" parTransId="{EAB0CBAD-AF72-41D4-AE6E-DB66552E813D}" sibTransId="{650E68E5-33A1-4556-8ABF-6828CCF4B767}"/>
    <dgm:cxn modelId="{822DCA76-39A0-4D08-918E-B5620CA9AEA1}" srcId="{16DA9B19-269E-4F6A-8D85-209B08E0BC0B}" destId="{A94E561F-BCD3-4553-AEA5-36B1DA865E5B}" srcOrd="3" destOrd="0" parTransId="{549AF572-D749-41F0-B51D-CF22BDFE922F}" sibTransId="{26B531DF-CB89-4C48-9989-1307424DBA47}"/>
    <dgm:cxn modelId="{DC14C012-C4A6-4088-BBB1-1B39041CE1E3}" type="presOf" srcId="{343DA723-70FA-400D-A899-F7BCA7E7711D}" destId="{AA784478-F54E-4CD5-878A-622C2294C5B1}" srcOrd="1" destOrd="0" presId="urn:microsoft.com/office/officeart/2005/8/layout/list1"/>
    <dgm:cxn modelId="{1DE4035C-E005-4CBD-B850-BBC51DAB2D9C}" type="presOf" srcId="{9C506F06-87A5-4F51-A836-4CED9998CC37}" destId="{AE11A1EB-DABD-4157-9DC0-51E410DDE1A6}" srcOrd="0" destOrd="0" presId="urn:microsoft.com/office/officeart/2005/8/layout/list1"/>
    <dgm:cxn modelId="{97084E17-BEF7-4F10-955B-36F55C8A4DC0}" type="presOf" srcId="{6BB0056C-8928-4FA4-84D2-B907A4FCB5E7}" destId="{18457683-18D7-495E-9CAC-D09300447CF5}" srcOrd="1" destOrd="0" presId="urn:microsoft.com/office/officeart/2005/8/layout/list1"/>
    <dgm:cxn modelId="{60A5D96B-80F5-4C3E-A736-912B29D9E987}" type="presOf" srcId="{4785EF4F-5C57-4427-AC3C-86624606A028}" destId="{44A5C9D9-442B-4361-92BA-69004E2FD292}" srcOrd="0" destOrd="0" presId="urn:microsoft.com/office/officeart/2005/8/layout/list1"/>
    <dgm:cxn modelId="{BF1890EA-3B35-4C37-9155-B57472731D47}" type="presOf" srcId="{6BB0056C-8928-4FA4-84D2-B907A4FCB5E7}" destId="{09AF49E5-1825-4B87-86F9-DE64FEDA1A18}" srcOrd="0" destOrd="0" presId="urn:microsoft.com/office/officeart/2005/8/layout/list1"/>
    <dgm:cxn modelId="{1E1C8AC2-6E29-40CC-AF99-0E424EB6244B}" srcId="{16DA9B19-269E-4F6A-8D85-209B08E0BC0B}" destId="{6BB0056C-8928-4FA4-84D2-B907A4FCB5E7}" srcOrd="5" destOrd="0" parTransId="{8E5ECB1E-4FEE-436F-93D6-310702382FBE}" sibTransId="{0D2D5914-BB7B-40FA-BB8B-FFA3332D3694}"/>
    <dgm:cxn modelId="{A0AB6ECA-BF4D-4FC7-885C-063E3BF5E068}" type="presOf" srcId="{2E6B278F-1959-4E3C-8DEC-CF6852F81F67}" destId="{DE33BFE1-E8CA-419D-9036-1107FD88A174}" srcOrd="1" destOrd="0" presId="urn:microsoft.com/office/officeart/2005/8/layout/list1"/>
    <dgm:cxn modelId="{4EC7011D-A74F-479E-9597-A8526B97E909}" type="presParOf" srcId="{B3C56E78-5058-435F-B910-4204559DF0AC}" destId="{6F5E6B8A-555E-4AE6-9BC0-B1B976838E9D}" srcOrd="0" destOrd="0" presId="urn:microsoft.com/office/officeart/2005/8/layout/list1"/>
    <dgm:cxn modelId="{00445C7E-CBD0-422D-BD75-DD749D7BF0AF}" type="presParOf" srcId="{6F5E6B8A-555E-4AE6-9BC0-B1B976838E9D}" destId="{76ED7867-9861-48C4-92B9-8BB1D44947BE}" srcOrd="0" destOrd="0" presId="urn:microsoft.com/office/officeart/2005/8/layout/list1"/>
    <dgm:cxn modelId="{145D2A8F-EE98-4F7D-B75B-0521A7EABCD2}" type="presParOf" srcId="{6F5E6B8A-555E-4AE6-9BC0-B1B976838E9D}" destId="{BEF9F9FA-7413-491B-942A-2E20F8453BB4}" srcOrd="1" destOrd="0" presId="urn:microsoft.com/office/officeart/2005/8/layout/list1"/>
    <dgm:cxn modelId="{B5C56C9E-116D-47C1-98E6-727A8FF0F24C}" type="presParOf" srcId="{B3C56E78-5058-435F-B910-4204559DF0AC}" destId="{B6D44718-E117-4368-A14B-91801BB87725}" srcOrd="1" destOrd="0" presId="urn:microsoft.com/office/officeart/2005/8/layout/list1"/>
    <dgm:cxn modelId="{3ED865EA-FCE8-4DFE-B19D-637220942D88}" type="presParOf" srcId="{B3C56E78-5058-435F-B910-4204559DF0AC}" destId="{FB286670-8D4B-4864-82F7-338815F06131}" srcOrd="2" destOrd="0" presId="urn:microsoft.com/office/officeart/2005/8/layout/list1"/>
    <dgm:cxn modelId="{A32957A5-D904-4BD6-B8BA-58A4ADDB2447}" type="presParOf" srcId="{B3C56E78-5058-435F-B910-4204559DF0AC}" destId="{2B5106F9-300A-4AD8-930B-79F0EC024633}" srcOrd="3" destOrd="0" presId="urn:microsoft.com/office/officeart/2005/8/layout/list1"/>
    <dgm:cxn modelId="{79723B89-9C05-41E6-B3BB-5C09E8BEE2BC}" type="presParOf" srcId="{B3C56E78-5058-435F-B910-4204559DF0AC}" destId="{8F220614-98C8-4D25-93D0-43B60F909B27}" srcOrd="4" destOrd="0" presId="urn:microsoft.com/office/officeart/2005/8/layout/list1"/>
    <dgm:cxn modelId="{A4DD5D58-FC5F-4483-8BDA-2E2D1908BD4A}" type="presParOf" srcId="{8F220614-98C8-4D25-93D0-43B60F909B27}" destId="{BBB42007-2157-4803-99E7-5E0687346421}" srcOrd="0" destOrd="0" presId="urn:microsoft.com/office/officeart/2005/8/layout/list1"/>
    <dgm:cxn modelId="{B19BADD7-E54F-45C4-AA56-CFAB44383EE7}" type="presParOf" srcId="{8F220614-98C8-4D25-93D0-43B60F909B27}" destId="{DE33BFE1-E8CA-419D-9036-1107FD88A174}" srcOrd="1" destOrd="0" presId="urn:microsoft.com/office/officeart/2005/8/layout/list1"/>
    <dgm:cxn modelId="{BE0809CD-AD43-4AEC-8DE4-2FAAA1C280A6}" type="presParOf" srcId="{B3C56E78-5058-435F-B910-4204559DF0AC}" destId="{6CDB11E0-31FD-4251-A7FD-601C68AD798B}" srcOrd="5" destOrd="0" presId="urn:microsoft.com/office/officeart/2005/8/layout/list1"/>
    <dgm:cxn modelId="{4ED033AD-477B-4356-855B-BC1688A27B6A}" type="presParOf" srcId="{B3C56E78-5058-435F-B910-4204559DF0AC}" destId="{48F599BE-7CDB-4DF5-81E7-BA6928F711AF}" srcOrd="6" destOrd="0" presId="urn:microsoft.com/office/officeart/2005/8/layout/list1"/>
    <dgm:cxn modelId="{6E24EFBC-D1B2-4B31-A7CF-577EF199BCB0}" type="presParOf" srcId="{B3C56E78-5058-435F-B910-4204559DF0AC}" destId="{CBEC4A0C-2CEB-4851-9FD3-753D1F38C515}" srcOrd="7" destOrd="0" presId="urn:microsoft.com/office/officeart/2005/8/layout/list1"/>
    <dgm:cxn modelId="{76418A51-AC66-4F62-B140-5513C6665A58}" type="presParOf" srcId="{B3C56E78-5058-435F-B910-4204559DF0AC}" destId="{5E1C5E30-1D03-4956-ACA5-B5EBF77445C8}" srcOrd="8" destOrd="0" presId="urn:microsoft.com/office/officeart/2005/8/layout/list1"/>
    <dgm:cxn modelId="{363CFDC0-5985-4C35-AB8A-D0E4226D1829}" type="presParOf" srcId="{5E1C5E30-1D03-4956-ACA5-B5EBF77445C8}" destId="{29AB4343-6D38-4FE8-98E4-EE19B377FDE8}" srcOrd="0" destOrd="0" presId="urn:microsoft.com/office/officeart/2005/8/layout/list1"/>
    <dgm:cxn modelId="{1E98991F-2C8E-4B02-A5ED-B108295E2C47}" type="presParOf" srcId="{5E1C5E30-1D03-4956-ACA5-B5EBF77445C8}" destId="{AA784478-F54E-4CD5-878A-622C2294C5B1}" srcOrd="1" destOrd="0" presId="urn:microsoft.com/office/officeart/2005/8/layout/list1"/>
    <dgm:cxn modelId="{95EC9F46-540A-4C88-AB7C-A0E8113566D6}" type="presParOf" srcId="{B3C56E78-5058-435F-B910-4204559DF0AC}" destId="{75D69684-55CE-4C09-BB29-05FED1B30A38}" srcOrd="9" destOrd="0" presId="urn:microsoft.com/office/officeart/2005/8/layout/list1"/>
    <dgm:cxn modelId="{B296BBF5-962E-425C-913D-743D6AA9C1EA}" type="presParOf" srcId="{B3C56E78-5058-435F-B910-4204559DF0AC}" destId="{07D7C402-214C-41F7-B2BD-0DE8110B9307}" srcOrd="10" destOrd="0" presId="urn:microsoft.com/office/officeart/2005/8/layout/list1"/>
    <dgm:cxn modelId="{5D4D013B-92DD-44F7-8616-9ED7121742DA}" type="presParOf" srcId="{B3C56E78-5058-435F-B910-4204559DF0AC}" destId="{657BC846-A625-46FE-B796-F9987A1FE3C8}" srcOrd="11" destOrd="0" presId="urn:microsoft.com/office/officeart/2005/8/layout/list1"/>
    <dgm:cxn modelId="{FB75C1CD-124E-4AE9-A3D6-E041C88CBFBE}" type="presParOf" srcId="{B3C56E78-5058-435F-B910-4204559DF0AC}" destId="{40168F51-0A97-4D44-8ABE-8A3164D7386E}" srcOrd="12" destOrd="0" presId="urn:microsoft.com/office/officeart/2005/8/layout/list1"/>
    <dgm:cxn modelId="{0F27A742-FAAF-47E4-B636-5A7D1068F1AB}" type="presParOf" srcId="{40168F51-0A97-4D44-8ABE-8A3164D7386E}" destId="{8E754D5D-8B9B-44D9-B328-94CEDC0D8D4B}" srcOrd="0" destOrd="0" presId="urn:microsoft.com/office/officeart/2005/8/layout/list1"/>
    <dgm:cxn modelId="{DCD622D1-B9C4-4467-B1B5-E3EFE9CA1473}" type="presParOf" srcId="{40168F51-0A97-4D44-8ABE-8A3164D7386E}" destId="{FBAF5095-867A-4D53-AEDF-B7DDBB561A09}" srcOrd="1" destOrd="0" presId="urn:microsoft.com/office/officeart/2005/8/layout/list1"/>
    <dgm:cxn modelId="{B43DF8FA-7FEA-42FF-86F5-46FAEF8CF901}" type="presParOf" srcId="{B3C56E78-5058-435F-B910-4204559DF0AC}" destId="{37A90953-A25A-4A83-ADB0-85A45D9C2029}" srcOrd="13" destOrd="0" presId="urn:microsoft.com/office/officeart/2005/8/layout/list1"/>
    <dgm:cxn modelId="{1B239F9A-3AD7-47E6-B645-87FB31C09331}" type="presParOf" srcId="{B3C56E78-5058-435F-B910-4204559DF0AC}" destId="{D021BCAD-0B57-439D-A545-8B95BFB39DFA}" srcOrd="14" destOrd="0" presId="urn:microsoft.com/office/officeart/2005/8/layout/list1"/>
    <dgm:cxn modelId="{FF715148-37DF-421C-962D-2F2E9ED7925D}" type="presParOf" srcId="{B3C56E78-5058-435F-B910-4204559DF0AC}" destId="{6B4520F8-6939-4D1F-9739-FF7F8BE0C9AA}" srcOrd="15" destOrd="0" presId="urn:microsoft.com/office/officeart/2005/8/layout/list1"/>
    <dgm:cxn modelId="{33189FA9-3F6C-4825-BA9B-F0AA150ADA29}" type="presParOf" srcId="{B3C56E78-5058-435F-B910-4204559DF0AC}" destId="{37642A9A-1F00-4B1F-8947-AB7D30229680}" srcOrd="16" destOrd="0" presId="urn:microsoft.com/office/officeart/2005/8/layout/list1"/>
    <dgm:cxn modelId="{D23DE29C-05A8-47AC-A0F7-3A2518D75981}" type="presParOf" srcId="{37642A9A-1F00-4B1F-8947-AB7D30229680}" destId="{44A5C9D9-442B-4361-92BA-69004E2FD292}" srcOrd="0" destOrd="0" presId="urn:microsoft.com/office/officeart/2005/8/layout/list1"/>
    <dgm:cxn modelId="{36F660E5-E415-4E86-A66C-3A59BD1E88ED}" type="presParOf" srcId="{37642A9A-1F00-4B1F-8947-AB7D30229680}" destId="{F114FF7F-ECB6-475C-9073-EE2E711C25C3}" srcOrd="1" destOrd="0" presId="urn:microsoft.com/office/officeart/2005/8/layout/list1"/>
    <dgm:cxn modelId="{F1656640-7F06-4B19-BE4E-2A7D15615A72}" type="presParOf" srcId="{B3C56E78-5058-435F-B910-4204559DF0AC}" destId="{9B6FEC7F-1F98-445A-B8FD-688D55E61B0B}" srcOrd="17" destOrd="0" presId="urn:microsoft.com/office/officeart/2005/8/layout/list1"/>
    <dgm:cxn modelId="{445A4D33-F0BA-4AE9-8A6C-AE1F687AC118}" type="presParOf" srcId="{B3C56E78-5058-435F-B910-4204559DF0AC}" destId="{3ED9176C-4BCB-482E-851C-6FFE61CA739D}" srcOrd="18" destOrd="0" presId="urn:microsoft.com/office/officeart/2005/8/layout/list1"/>
    <dgm:cxn modelId="{A45565E9-7921-4B1E-A96A-56C2797E4D05}" type="presParOf" srcId="{B3C56E78-5058-435F-B910-4204559DF0AC}" destId="{F3FD43BE-8176-4412-97FE-1E5DA7BFBC61}" srcOrd="19" destOrd="0" presId="urn:microsoft.com/office/officeart/2005/8/layout/list1"/>
    <dgm:cxn modelId="{1B295F90-9C74-4BEB-A69E-6787F1639B72}" type="presParOf" srcId="{B3C56E78-5058-435F-B910-4204559DF0AC}" destId="{4A864DDD-F961-4B22-9B7D-B6FC4A2D8E21}" srcOrd="20" destOrd="0" presId="urn:microsoft.com/office/officeart/2005/8/layout/list1"/>
    <dgm:cxn modelId="{0C8F2AE2-9623-467C-AC77-30C1CC1039DB}" type="presParOf" srcId="{4A864DDD-F961-4B22-9B7D-B6FC4A2D8E21}" destId="{09AF49E5-1825-4B87-86F9-DE64FEDA1A18}" srcOrd="0" destOrd="0" presId="urn:microsoft.com/office/officeart/2005/8/layout/list1"/>
    <dgm:cxn modelId="{2ADDA133-9F81-4FCC-AE80-CDE0CDD24277}" type="presParOf" srcId="{4A864DDD-F961-4B22-9B7D-B6FC4A2D8E21}" destId="{18457683-18D7-495E-9CAC-D09300447CF5}" srcOrd="1" destOrd="0" presId="urn:microsoft.com/office/officeart/2005/8/layout/list1"/>
    <dgm:cxn modelId="{42B34587-5109-4B18-AD94-CE9736F2A0C1}" type="presParOf" srcId="{B3C56E78-5058-435F-B910-4204559DF0AC}" destId="{4BAA24C7-2AEB-41DE-A657-B9E1832FE69B}" srcOrd="21" destOrd="0" presId="urn:microsoft.com/office/officeart/2005/8/layout/list1"/>
    <dgm:cxn modelId="{9090F8B2-587E-4B41-BA50-3B2B37BF327F}" type="presParOf" srcId="{B3C56E78-5058-435F-B910-4204559DF0AC}" destId="{DE75F07C-BC44-4010-B9DD-552D38EAB3AE}" srcOrd="22" destOrd="0" presId="urn:microsoft.com/office/officeart/2005/8/layout/list1"/>
    <dgm:cxn modelId="{695976A9-AAD0-4031-8C56-E500BF4DF7FF}" type="presParOf" srcId="{B3C56E78-5058-435F-B910-4204559DF0AC}" destId="{3480D730-DBE2-4A63-9C76-2D84767D3DFE}" srcOrd="23" destOrd="0" presId="urn:microsoft.com/office/officeart/2005/8/layout/list1"/>
    <dgm:cxn modelId="{38611265-89B5-4018-B11F-B36F670C6B97}" type="presParOf" srcId="{B3C56E78-5058-435F-B910-4204559DF0AC}" destId="{826F9EC3-2D04-4C6A-B538-4D30BC2A5B98}" srcOrd="24" destOrd="0" presId="urn:microsoft.com/office/officeart/2005/8/layout/list1"/>
    <dgm:cxn modelId="{2F486F84-46BD-4BE6-8B72-8838F352085F}" type="presParOf" srcId="{826F9EC3-2D04-4C6A-B538-4D30BC2A5B98}" destId="{67926D9E-FC19-4C05-B1A9-A4429E10C24D}" srcOrd="0" destOrd="0" presId="urn:microsoft.com/office/officeart/2005/8/layout/list1"/>
    <dgm:cxn modelId="{B093A381-9D82-4680-AE24-17498BC9E305}" type="presParOf" srcId="{826F9EC3-2D04-4C6A-B538-4D30BC2A5B98}" destId="{6784FB2A-63B7-4FDF-9642-30D4D44D5405}" srcOrd="1" destOrd="0" presId="urn:microsoft.com/office/officeart/2005/8/layout/list1"/>
    <dgm:cxn modelId="{A1E0DEC8-3001-4A15-AB9B-456C681141E1}" type="presParOf" srcId="{B3C56E78-5058-435F-B910-4204559DF0AC}" destId="{580C0515-1C4B-4CE2-A150-43DF1B795440}" srcOrd="25" destOrd="0" presId="urn:microsoft.com/office/officeart/2005/8/layout/list1"/>
    <dgm:cxn modelId="{0B422BB7-AF8F-46B2-93E8-42C8880A7A4E}" type="presParOf" srcId="{B3C56E78-5058-435F-B910-4204559DF0AC}" destId="{81D6A02A-3658-4D07-8207-E65D9739A761}" srcOrd="26" destOrd="0" presId="urn:microsoft.com/office/officeart/2005/8/layout/list1"/>
    <dgm:cxn modelId="{382D9641-4A82-4983-9B4C-E08EDBC0C79A}" type="presParOf" srcId="{B3C56E78-5058-435F-B910-4204559DF0AC}" destId="{64EEC0A5-D7B6-455F-BFAA-C82F5F6DCBEA}" srcOrd="27" destOrd="0" presId="urn:microsoft.com/office/officeart/2005/8/layout/list1"/>
    <dgm:cxn modelId="{188F8FD9-6862-47A1-A4BC-E7ECDC903227}" type="presParOf" srcId="{B3C56E78-5058-435F-B910-4204559DF0AC}" destId="{42D16A9D-8B9B-4C83-9126-20B24B1443E3}" srcOrd="28" destOrd="0" presId="urn:microsoft.com/office/officeart/2005/8/layout/list1"/>
    <dgm:cxn modelId="{3FA7B62D-C99E-42EC-A7EA-3BC72C4B935F}" type="presParOf" srcId="{42D16A9D-8B9B-4C83-9126-20B24B1443E3}" destId="{AE11A1EB-DABD-4157-9DC0-51E410DDE1A6}" srcOrd="0" destOrd="0" presId="urn:microsoft.com/office/officeart/2005/8/layout/list1"/>
    <dgm:cxn modelId="{A9546E2B-54B2-46B9-B4B4-AC2101023CC9}" type="presParOf" srcId="{42D16A9D-8B9B-4C83-9126-20B24B1443E3}" destId="{2D88A7D8-5FE1-481F-962D-F4693D0739F2}" srcOrd="1" destOrd="0" presId="urn:microsoft.com/office/officeart/2005/8/layout/list1"/>
    <dgm:cxn modelId="{BE9DE2CF-1A9E-41D7-91FA-71473CB57315}" type="presParOf" srcId="{B3C56E78-5058-435F-B910-4204559DF0AC}" destId="{549F9115-D58E-41EC-A7BF-5F08785716C6}" srcOrd="29" destOrd="0" presId="urn:microsoft.com/office/officeart/2005/8/layout/list1"/>
    <dgm:cxn modelId="{EF4DEF00-9CF5-4DF4-B1D5-D7FA1882752F}" type="presParOf" srcId="{B3C56E78-5058-435F-B910-4204559DF0AC}" destId="{907022C0-7638-4DEF-8381-A5F1C4894011}"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039A2B-4278-4513-8814-7E553C7E1D0D}" type="doc">
      <dgm:prSet loTypeId="urn:microsoft.com/office/officeart/2005/8/layout/arrow2" loCatId="process" qsTypeId="urn:microsoft.com/office/officeart/2005/8/quickstyle/3d3" qsCatId="3D" csTypeId="urn:microsoft.com/office/officeart/2005/8/colors/colorful2" csCatId="colorful" phldr="1"/>
      <dgm:spPr/>
    </dgm:pt>
    <dgm:pt modelId="{A48EEBC0-6416-4863-8025-678878D1CB3D}">
      <dgm:prSet phldrT="[Text]" custT="1"/>
      <dgm:spPr/>
      <dgm:t>
        <a:bodyPr/>
        <a:lstStyle/>
        <a:p>
          <a:r>
            <a:rPr lang="en-US" sz="1600" b="1" dirty="0" smtClean="0"/>
            <a:t>Additional startup time</a:t>
          </a:r>
          <a:endParaRPr lang="en-US" sz="1600" b="1" dirty="0"/>
        </a:p>
      </dgm:t>
    </dgm:pt>
    <dgm:pt modelId="{44811CD6-1D8B-48D5-A2AF-82C888DC9355}" type="parTrans" cxnId="{AADB925F-3F6A-499F-BD8F-E5097D205A6C}">
      <dgm:prSet/>
      <dgm:spPr/>
      <dgm:t>
        <a:bodyPr/>
        <a:lstStyle/>
        <a:p>
          <a:endParaRPr lang="en-US"/>
        </a:p>
      </dgm:t>
    </dgm:pt>
    <dgm:pt modelId="{BA17BDE7-E3BC-4A5B-9DCB-F4060954186F}" type="sibTrans" cxnId="{AADB925F-3F6A-499F-BD8F-E5097D205A6C}">
      <dgm:prSet/>
      <dgm:spPr/>
      <dgm:t>
        <a:bodyPr/>
        <a:lstStyle/>
        <a:p>
          <a:endParaRPr lang="en-US"/>
        </a:p>
      </dgm:t>
    </dgm:pt>
    <dgm:pt modelId="{8DA268B8-DCA8-4623-8684-A4BA19B68490}">
      <dgm:prSet custT="1"/>
      <dgm:spPr/>
      <dgm:t>
        <a:bodyPr/>
        <a:lstStyle/>
        <a:p>
          <a:r>
            <a:rPr lang="en-US" sz="1600" b="1" dirty="0" smtClean="0"/>
            <a:t>Identifying reusable business components</a:t>
          </a:r>
        </a:p>
      </dgm:t>
    </dgm:pt>
    <dgm:pt modelId="{99D8A947-247A-42EB-BDA2-7BC7E0E71D9C}" type="parTrans" cxnId="{C891C056-4D2E-4FF6-B51A-341CE6E96C2E}">
      <dgm:prSet/>
      <dgm:spPr/>
      <dgm:t>
        <a:bodyPr/>
        <a:lstStyle/>
        <a:p>
          <a:endParaRPr lang="en-US"/>
        </a:p>
      </dgm:t>
    </dgm:pt>
    <dgm:pt modelId="{354F92DC-3C30-4911-B97B-A2B16C3AEC39}" type="sibTrans" cxnId="{C891C056-4D2E-4FF6-B51A-341CE6E96C2E}">
      <dgm:prSet/>
      <dgm:spPr/>
      <dgm:t>
        <a:bodyPr/>
        <a:lstStyle/>
        <a:p>
          <a:endParaRPr lang="en-US"/>
        </a:p>
      </dgm:t>
    </dgm:pt>
    <dgm:pt modelId="{60D14C66-A89D-4C05-B224-6A166C82CEF7}">
      <dgm:prSet custT="1"/>
      <dgm:spPr/>
      <dgm:t>
        <a:bodyPr/>
        <a:lstStyle/>
        <a:p>
          <a:r>
            <a:rPr lang="en-US" sz="1600" b="1" dirty="0" smtClean="0"/>
            <a:t>Managing large Object Repository</a:t>
          </a:r>
        </a:p>
      </dgm:t>
    </dgm:pt>
    <dgm:pt modelId="{063BFB02-85F7-40D7-89D3-C064EBFB64FC}" type="parTrans" cxnId="{ED336FCF-0CA0-42BE-AD9B-A9A8F2285002}">
      <dgm:prSet/>
      <dgm:spPr/>
      <dgm:t>
        <a:bodyPr/>
        <a:lstStyle/>
        <a:p>
          <a:endParaRPr lang="en-US"/>
        </a:p>
      </dgm:t>
    </dgm:pt>
    <dgm:pt modelId="{8DDB2EBB-47EF-4BDD-B7D2-AA1A7663096D}" type="sibTrans" cxnId="{ED336FCF-0CA0-42BE-AD9B-A9A8F2285002}">
      <dgm:prSet/>
      <dgm:spPr/>
      <dgm:t>
        <a:bodyPr/>
        <a:lstStyle/>
        <a:p>
          <a:endParaRPr lang="en-US"/>
        </a:p>
      </dgm:t>
    </dgm:pt>
    <dgm:pt modelId="{E7D4F957-F79D-44BF-8A1B-627C4B6A6F69}" type="pres">
      <dgm:prSet presAssocID="{2A039A2B-4278-4513-8814-7E553C7E1D0D}" presName="arrowDiagram" presStyleCnt="0">
        <dgm:presLayoutVars>
          <dgm:chMax val="5"/>
          <dgm:dir/>
          <dgm:resizeHandles val="exact"/>
        </dgm:presLayoutVars>
      </dgm:prSet>
      <dgm:spPr/>
    </dgm:pt>
    <dgm:pt modelId="{19DAFEB9-9D10-453E-8E67-DE1F0EC13E28}" type="pres">
      <dgm:prSet presAssocID="{2A039A2B-4278-4513-8814-7E553C7E1D0D}" presName="arrow" presStyleLbl="bgShp" presStyleIdx="0" presStyleCnt="1" custScaleY="106667" custLinFactNeighborX="-8211"/>
      <dgm:spPr/>
    </dgm:pt>
    <dgm:pt modelId="{3CC51767-7619-4D7E-9959-479D8A2B2C85}" type="pres">
      <dgm:prSet presAssocID="{2A039A2B-4278-4513-8814-7E553C7E1D0D}" presName="arrowDiagram3" presStyleCnt="0"/>
      <dgm:spPr/>
    </dgm:pt>
    <dgm:pt modelId="{F25DD27F-8499-4C24-A567-7D9DB21D0AA3}" type="pres">
      <dgm:prSet presAssocID="{A48EEBC0-6416-4863-8025-678878D1CB3D}" presName="bullet3a" presStyleLbl="node1" presStyleIdx="0" presStyleCnt="3" custLinFactY="-100000" custLinFactNeighborY="-108880"/>
      <dgm:spPr/>
    </dgm:pt>
    <dgm:pt modelId="{EA123A11-0BB3-4127-9B8C-477C3F8FE1E1}" type="pres">
      <dgm:prSet presAssocID="{A48EEBC0-6416-4863-8025-678878D1CB3D}" presName="textBox3a" presStyleLbl="revTx" presStyleIdx="0" presStyleCnt="3">
        <dgm:presLayoutVars>
          <dgm:bulletEnabled val="1"/>
        </dgm:presLayoutVars>
      </dgm:prSet>
      <dgm:spPr/>
      <dgm:t>
        <a:bodyPr/>
        <a:lstStyle/>
        <a:p>
          <a:endParaRPr lang="en-US"/>
        </a:p>
      </dgm:t>
    </dgm:pt>
    <dgm:pt modelId="{BE3C0677-8763-44F2-939B-1BA0F4EABFF7}" type="pres">
      <dgm:prSet presAssocID="{8DA268B8-DCA8-4623-8684-A4BA19B68490}" presName="bullet3b" presStyleLbl="node1" presStyleIdx="1" presStyleCnt="3" custLinFactNeighborY="-50844"/>
      <dgm:spPr/>
    </dgm:pt>
    <dgm:pt modelId="{594F484F-5D14-41BB-A938-9F881A9D1565}" type="pres">
      <dgm:prSet presAssocID="{8DA268B8-DCA8-4623-8684-A4BA19B68490}" presName="textBox3b" presStyleLbl="revTx" presStyleIdx="1" presStyleCnt="3" custScaleX="129132" custLinFactNeighborX="12913" custLinFactNeighborY="7329">
        <dgm:presLayoutVars>
          <dgm:bulletEnabled val="1"/>
        </dgm:presLayoutVars>
      </dgm:prSet>
      <dgm:spPr/>
      <dgm:t>
        <a:bodyPr/>
        <a:lstStyle/>
        <a:p>
          <a:endParaRPr lang="en-US"/>
        </a:p>
      </dgm:t>
    </dgm:pt>
    <dgm:pt modelId="{A285047F-F4A8-4573-B5A4-3FCBE547DA16}" type="pres">
      <dgm:prSet presAssocID="{60D14C66-A89D-4C05-B224-6A166C82CEF7}" presName="bullet3c" presStyleLbl="node1" presStyleIdx="2" presStyleCnt="3" custLinFactX="23712" custLinFactNeighborX="100000" custLinFactNeighborY="-20764"/>
      <dgm:spPr/>
    </dgm:pt>
    <dgm:pt modelId="{6419C115-7EE6-4AF1-AA04-86B4B0868E4F}" type="pres">
      <dgm:prSet presAssocID="{60D14C66-A89D-4C05-B224-6A166C82CEF7}" presName="textBox3c" presStyleLbl="revTx" presStyleIdx="2" presStyleCnt="3" custScaleX="203305" custScaleY="21291" custLinFactNeighborX="50353" custLinFactNeighborY="-14270">
        <dgm:presLayoutVars>
          <dgm:bulletEnabled val="1"/>
        </dgm:presLayoutVars>
      </dgm:prSet>
      <dgm:spPr/>
      <dgm:t>
        <a:bodyPr/>
        <a:lstStyle/>
        <a:p>
          <a:endParaRPr lang="en-US"/>
        </a:p>
      </dgm:t>
    </dgm:pt>
  </dgm:ptLst>
  <dgm:cxnLst>
    <dgm:cxn modelId="{E38FFAD4-454F-484D-B1C2-1A8DB814BAFA}" type="presOf" srcId="{8DA268B8-DCA8-4623-8684-A4BA19B68490}" destId="{594F484F-5D14-41BB-A938-9F881A9D1565}" srcOrd="0" destOrd="0" presId="urn:microsoft.com/office/officeart/2005/8/layout/arrow2"/>
    <dgm:cxn modelId="{AADB925F-3F6A-499F-BD8F-E5097D205A6C}" srcId="{2A039A2B-4278-4513-8814-7E553C7E1D0D}" destId="{A48EEBC0-6416-4863-8025-678878D1CB3D}" srcOrd="0" destOrd="0" parTransId="{44811CD6-1D8B-48D5-A2AF-82C888DC9355}" sibTransId="{BA17BDE7-E3BC-4A5B-9DCB-F4060954186F}"/>
    <dgm:cxn modelId="{EBEE8A6D-8EF0-4803-8C21-3E556B8DF23B}" type="presOf" srcId="{2A039A2B-4278-4513-8814-7E553C7E1D0D}" destId="{E7D4F957-F79D-44BF-8A1B-627C4B6A6F69}" srcOrd="0" destOrd="0" presId="urn:microsoft.com/office/officeart/2005/8/layout/arrow2"/>
    <dgm:cxn modelId="{ED336FCF-0CA0-42BE-AD9B-A9A8F2285002}" srcId="{2A039A2B-4278-4513-8814-7E553C7E1D0D}" destId="{60D14C66-A89D-4C05-B224-6A166C82CEF7}" srcOrd="2" destOrd="0" parTransId="{063BFB02-85F7-40D7-89D3-C064EBFB64FC}" sibTransId="{8DDB2EBB-47EF-4BDD-B7D2-AA1A7663096D}"/>
    <dgm:cxn modelId="{4B99EE5A-1CA1-480B-AFBB-3EF3D8FDB238}" type="presOf" srcId="{60D14C66-A89D-4C05-B224-6A166C82CEF7}" destId="{6419C115-7EE6-4AF1-AA04-86B4B0868E4F}" srcOrd="0" destOrd="0" presId="urn:microsoft.com/office/officeart/2005/8/layout/arrow2"/>
    <dgm:cxn modelId="{C891C056-4D2E-4FF6-B51A-341CE6E96C2E}" srcId="{2A039A2B-4278-4513-8814-7E553C7E1D0D}" destId="{8DA268B8-DCA8-4623-8684-A4BA19B68490}" srcOrd="1" destOrd="0" parTransId="{99D8A947-247A-42EB-BDA2-7BC7E0E71D9C}" sibTransId="{354F92DC-3C30-4911-B97B-A2B16C3AEC39}"/>
    <dgm:cxn modelId="{0B0A36CA-E68B-45F8-9EB7-D1417213381C}" type="presOf" srcId="{A48EEBC0-6416-4863-8025-678878D1CB3D}" destId="{EA123A11-0BB3-4127-9B8C-477C3F8FE1E1}" srcOrd="0" destOrd="0" presId="urn:microsoft.com/office/officeart/2005/8/layout/arrow2"/>
    <dgm:cxn modelId="{6AC90F35-A04A-481C-8AB2-9098EF23975C}" type="presParOf" srcId="{E7D4F957-F79D-44BF-8A1B-627C4B6A6F69}" destId="{19DAFEB9-9D10-453E-8E67-DE1F0EC13E28}" srcOrd="0" destOrd="0" presId="urn:microsoft.com/office/officeart/2005/8/layout/arrow2"/>
    <dgm:cxn modelId="{8C5C3B70-025E-44EB-B5C3-01C5901552C9}" type="presParOf" srcId="{E7D4F957-F79D-44BF-8A1B-627C4B6A6F69}" destId="{3CC51767-7619-4D7E-9959-479D8A2B2C85}" srcOrd="1" destOrd="0" presId="urn:microsoft.com/office/officeart/2005/8/layout/arrow2"/>
    <dgm:cxn modelId="{0CA76701-F1E2-489F-8767-EF7DBD1577AF}" type="presParOf" srcId="{3CC51767-7619-4D7E-9959-479D8A2B2C85}" destId="{F25DD27F-8499-4C24-A567-7D9DB21D0AA3}" srcOrd="0" destOrd="0" presId="urn:microsoft.com/office/officeart/2005/8/layout/arrow2"/>
    <dgm:cxn modelId="{318FEC77-19AF-4BEA-AAC7-B314E4BAC28B}" type="presParOf" srcId="{3CC51767-7619-4D7E-9959-479D8A2B2C85}" destId="{EA123A11-0BB3-4127-9B8C-477C3F8FE1E1}" srcOrd="1" destOrd="0" presId="urn:microsoft.com/office/officeart/2005/8/layout/arrow2"/>
    <dgm:cxn modelId="{712AB182-439F-4EA9-820C-682B0D56012E}" type="presParOf" srcId="{3CC51767-7619-4D7E-9959-479D8A2B2C85}" destId="{BE3C0677-8763-44F2-939B-1BA0F4EABFF7}" srcOrd="2" destOrd="0" presId="urn:microsoft.com/office/officeart/2005/8/layout/arrow2"/>
    <dgm:cxn modelId="{716C3B58-724B-4E40-8DE4-11277608D2DE}" type="presParOf" srcId="{3CC51767-7619-4D7E-9959-479D8A2B2C85}" destId="{594F484F-5D14-41BB-A938-9F881A9D1565}" srcOrd="3" destOrd="0" presId="urn:microsoft.com/office/officeart/2005/8/layout/arrow2"/>
    <dgm:cxn modelId="{453F13FE-5A4A-4216-B4DD-F06B642A2599}" type="presParOf" srcId="{3CC51767-7619-4D7E-9959-479D8A2B2C85}" destId="{A285047F-F4A8-4573-B5A4-3FCBE547DA16}" srcOrd="4" destOrd="0" presId="urn:microsoft.com/office/officeart/2005/8/layout/arrow2"/>
    <dgm:cxn modelId="{00503020-CFB4-4608-85FC-F583453EFC69}" type="presParOf" srcId="{3CC51767-7619-4D7E-9959-479D8A2B2C85}" destId="{6419C115-7EE6-4AF1-AA04-86B4B0868E4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86670-8D4B-4864-82F7-338815F06131}">
      <dsp:nvSpPr>
        <dsp:cNvPr id="0" name=""/>
        <dsp:cNvSpPr/>
      </dsp:nvSpPr>
      <dsp:spPr>
        <a:xfrm>
          <a:off x="0" y="217245"/>
          <a:ext cx="67818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EF9F9FA-7413-491B-942A-2E20F8453BB4}">
      <dsp:nvSpPr>
        <dsp:cNvPr id="0" name=""/>
        <dsp:cNvSpPr/>
      </dsp:nvSpPr>
      <dsp:spPr>
        <a:xfrm>
          <a:off x="320117" y="215411"/>
          <a:ext cx="5626262" cy="47949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lvl="0" algn="l" defTabSz="889000">
            <a:lnSpc>
              <a:spcPct val="90000"/>
            </a:lnSpc>
            <a:spcBef>
              <a:spcPct val="0"/>
            </a:spcBef>
            <a:spcAft>
              <a:spcPct val="35000"/>
            </a:spcAft>
          </a:pPr>
          <a:r>
            <a:rPr lang="en-IN" sz="2000" kern="1200" dirty="0" smtClean="0">
              <a:ea typeface="+mn-ea"/>
              <a:cs typeface="+mn-cs"/>
            </a:rPr>
            <a:t>Automation Frameworks – An Introduction </a:t>
          </a:r>
          <a:endParaRPr lang="en-IN" sz="2000" kern="1200" dirty="0"/>
        </a:p>
      </dsp:txBody>
      <dsp:txXfrm>
        <a:off x="343524" y="238818"/>
        <a:ext cx="5579448" cy="432682"/>
      </dsp:txXfrm>
    </dsp:sp>
    <dsp:sp modelId="{D795B13C-F5EB-4501-B3DA-99F50344F9C5}">
      <dsp:nvSpPr>
        <dsp:cNvPr id="0" name=""/>
        <dsp:cNvSpPr/>
      </dsp:nvSpPr>
      <dsp:spPr>
        <a:xfrm>
          <a:off x="0" y="854340"/>
          <a:ext cx="67818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34C218F-7E09-4DA9-A201-EC7B20DB45D0}">
      <dsp:nvSpPr>
        <dsp:cNvPr id="0" name=""/>
        <dsp:cNvSpPr/>
      </dsp:nvSpPr>
      <dsp:spPr>
        <a:xfrm>
          <a:off x="304801" y="858872"/>
          <a:ext cx="5028012" cy="482597"/>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lvl="0" algn="l" defTabSz="889000">
            <a:lnSpc>
              <a:spcPct val="90000"/>
            </a:lnSpc>
            <a:spcBef>
              <a:spcPct val="0"/>
            </a:spcBef>
            <a:spcAft>
              <a:spcPct val="35000"/>
            </a:spcAft>
          </a:pPr>
          <a:r>
            <a:rPr lang="en-IN" sz="2000" kern="1200" dirty="0" smtClean="0">
              <a:ea typeface="+mn-ea"/>
              <a:cs typeface="+mn-cs"/>
            </a:rPr>
            <a:t>Framework Components</a:t>
          </a:r>
        </a:p>
      </dsp:txBody>
      <dsp:txXfrm>
        <a:off x="328359" y="882430"/>
        <a:ext cx="4980896" cy="435481"/>
      </dsp:txXfrm>
    </dsp:sp>
    <dsp:sp modelId="{07E04CA7-8BE6-4B32-89D0-0AF3AF75D477}">
      <dsp:nvSpPr>
        <dsp:cNvPr id="0" name=""/>
        <dsp:cNvSpPr/>
      </dsp:nvSpPr>
      <dsp:spPr>
        <a:xfrm>
          <a:off x="0" y="1784361"/>
          <a:ext cx="6781800" cy="26932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26343" tIns="395732" rIns="526343"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smtClean="0">
              <a:ea typeface="+mn-ea"/>
              <a:cs typeface="+mn-cs"/>
            </a:rPr>
            <a:t>Traditional approach (Record and Playback)</a:t>
          </a:r>
        </a:p>
        <a:p>
          <a:pPr marL="228600" lvl="1" indent="-228600" algn="l" defTabSz="889000">
            <a:lnSpc>
              <a:spcPct val="90000"/>
            </a:lnSpc>
            <a:spcBef>
              <a:spcPct val="0"/>
            </a:spcBef>
            <a:spcAft>
              <a:spcPct val="15000"/>
            </a:spcAft>
            <a:buChar char="••"/>
          </a:pPr>
          <a:r>
            <a:rPr lang="en-IN" sz="2000" kern="1200" dirty="0" smtClean="0">
              <a:ea typeface="+mn-ea"/>
              <a:cs typeface="+mn-cs"/>
            </a:rPr>
            <a:t>Modular approach</a:t>
          </a:r>
        </a:p>
        <a:p>
          <a:pPr marL="228600" lvl="1" indent="-228600" algn="l" defTabSz="889000">
            <a:lnSpc>
              <a:spcPct val="90000"/>
            </a:lnSpc>
            <a:spcBef>
              <a:spcPct val="0"/>
            </a:spcBef>
            <a:spcAft>
              <a:spcPct val="15000"/>
            </a:spcAft>
            <a:buChar char="••"/>
          </a:pPr>
          <a:r>
            <a:rPr lang="en-IN" sz="2000" kern="1200" dirty="0" smtClean="0">
              <a:ea typeface="+mn-ea"/>
              <a:cs typeface="+mn-cs"/>
            </a:rPr>
            <a:t>Data driven approach</a:t>
          </a:r>
        </a:p>
        <a:p>
          <a:pPr marL="228600" lvl="1" indent="-228600" algn="l" defTabSz="889000">
            <a:lnSpc>
              <a:spcPct val="90000"/>
            </a:lnSpc>
            <a:spcBef>
              <a:spcPct val="0"/>
            </a:spcBef>
            <a:spcAft>
              <a:spcPct val="15000"/>
            </a:spcAft>
            <a:buChar char="••"/>
          </a:pPr>
          <a:r>
            <a:rPr lang="en-IN" sz="2000" kern="1200" dirty="0" smtClean="0">
              <a:ea typeface="+mn-ea"/>
              <a:cs typeface="+mn-cs"/>
            </a:rPr>
            <a:t>Keyword driven approach</a:t>
          </a:r>
        </a:p>
        <a:p>
          <a:pPr marL="228600" lvl="1" indent="-228600" algn="l" defTabSz="889000">
            <a:lnSpc>
              <a:spcPct val="90000"/>
            </a:lnSpc>
            <a:spcBef>
              <a:spcPct val="0"/>
            </a:spcBef>
            <a:spcAft>
              <a:spcPct val="15000"/>
            </a:spcAft>
            <a:buChar char="••"/>
          </a:pPr>
          <a:r>
            <a:rPr lang="en-IN" sz="2000" kern="1200" dirty="0" smtClean="0">
              <a:ea typeface="+mn-ea"/>
              <a:cs typeface="+mn-cs"/>
            </a:rPr>
            <a:t>Hybrid approach </a:t>
          </a:r>
        </a:p>
        <a:p>
          <a:pPr marL="228600" lvl="1" indent="-228600" algn="l" defTabSz="889000">
            <a:lnSpc>
              <a:spcPct val="90000"/>
            </a:lnSpc>
            <a:spcBef>
              <a:spcPct val="0"/>
            </a:spcBef>
            <a:spcAft>
              <a:spcPct val="15000"/>
            </a:spcAft>
            <a:buChar char="••"/>
          </a:pPr>
          <a:r>
            <a:rPr lang="en-IN" sz="2000" kern="1200" dirty="0" smtClean="0">
              <a:ea typeface="+mn-ea"/>
              <a:cs typeface="+mn-cs"/>
            </a:rPr>
            <a:t>Page Object Model</a:t>
          </a:r>
        </a:p>
        <a:p>
          <a:pPr marL="228600" lvl="1" indent="-228600" algn="l" defTabSz="889000">
            <a:lnSpc>
              <a:spcPct val="90000"/>
            </a:lnSpc>
            <a:spcBef>
              <a:spcPct val="0"/>
            </a:spcBef>
            <a:spcAft>
              <a:spcPct val="15000"/>
            </a:spcAft>
            <a:buChar char="••"/>
          </a:pPr>
          <a:r>
            <a:rPr lang="en-IN" sz="2000" kern="1200" dirty="0" smtClean="0">
              <a:ea typeface="+mn-ea"/>
              <a:cs typeface="+mn-cs"/>
            </a:rPr>
            <a:t>BDD Approach</a:t>
          </a:r>
        </a:p>
      </dsp:txBody>
      <dsp:txXfrm>
        <a:off x="0" y="1784361"/>
        <a:ext cx="6781800" cy="2693250"/>
      </dsp:txXfrm>
    </dsp:sp>
    <dsp:sp modelId="{27F5533A-D640-4875-B4C4-5DB8482275B8}">
      <dsp:nvSpPr>
        <dsp:cNvPr id="0" name=""/>
        <dsp:cNvSpPr/>
      </dsp:nvSpPr>
      <dsp:spPr>
        <a:xfrm>
          <a:off x="339090" y="1582203"/>
          <a:ext cx="4747260" cy="482597"/>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lvl="0" algn="l" defTabSz="889000">
            <a:lnSpc>
              <a:spcPct val="90000"/>
            </a:lnSpc>
            <a:spcBef>
              <a:spcPct val="0"/>
            </a:spcBef>
            <a:spcAft>
              <a:spcPct val="35000"/>
            </a:spcAft>
          </a:pPr>
          <a:r>
            <a:rPr lang="en-IN" sz="2000" kern="1200" dirty="0" smtClean="0">
              <a:ea typeface="+mn-ea"/>
              <a:cs typeface="+mn-cs"/>
            </a:rPr>
            <a:t>Evolution of Automation frameworks</a:t>
          </a:r>
        </a:p>
      </dsp:txBody>
      <dsp:txXfrm>
        <a:off x="362648" y="1605761"/>
        <a:ext cx="4700144" cy="435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86670-8D4B-4864-82F7-338815F06131}">
      <dsp:nvSpPr>
        <dsp:cNvPr id="0" name=""/>
        <dsp:cNvSpPr/>
      </dsp:nvSpPr>
      <dsp:spPr>
        <a:xfrm>
          <a:off x="0" y="441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EF9F9FA-7413-491B-942A-2E20F8453BB4}">
      <dsp:nvSpPr>
        <dsp:cNvPr id="0" name=""/>
        <dsp:cNvSpPr/>
      </dsp:nvSpPr>
      <dsp:spPr>
        <a:xfrm>
          <a:off x="304798" y="50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800100">
            <a:lnSpc>
              <a:spcPct val="90000"/>
            </a:lnSpc>
            <a:spcBef>
              <a:spcPct val="0"/>
            </a:spcBef>
            <a:spcAft>
              <a:spcPct val="35000"/>
            </a:spcAft>
          </a:pPr>
          <a:r>
            <a:rPr lang="en-IN" sz="1800" kern="1200" dirty="0" smtClean="0">
              <a:ea typeface="+mn-ea"/>
              <a:cs typeface="+mn-cs"/>
            </a:rPr>
            <a:t>Maximum code reusability</a:t>
          </a:r>
          <a:endParaRPr lang="en-IN" sz="1800" kern="1200" dirty="0"/>
        </a:p>
      </dsp:txBody>
      <dsp:txXfrm>
        <a:off x="340824" y="86826"/>
        <a:ext cx="4941908" cy="665948"/>
      </dsp:txXfrm>
    </dsp:sp>
    <dsp:sp modelId="{0050B88A-89DF-47E2-B20A-11BFA0867662}">
      <dsp:nvSpPr>
        <dsp:cNvPr id="0" name=""/>
        <dsp:cNvSpPr/>
      </dsp:nvSpPr>
      <dsp:spPr>
        <a:xfrm>
          <a:off x="0" y="1575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28C9027-CF19-4DF4-9479-CB14810EAD2D}">
      <dsp:nvSpPr>
        <dsp:cNvPr id="0" name=""/>
        <dsp:cNvSpPr/>
      </dsp:nvSpPr>
      <dsp:spPr>
        <a:xfrm>
          <a:off x="358140" y="1206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800100">
            <a:lnSpc>
              <a:spcPct val="90000"/>
            </a:lnSpc>
            <a:spcBef>
              <a:spcPct val="0"/>
            </a:spcBef>
            <a:spcAft>
              <a:spcPct val="35000"/>
            </a:spcAft>
          </a:pPr>
          <a:r>
            <a:rPr lang="en-IN" sz="1800" kern="1200" dirty="0" smtClean="0">
              <a:ea typeface="+mn-ea"/>
              <a:cs typeface="+mn-cs"/>
            </a:rPr>
            <a:t>Minimal script maintenance effort</a:t>
          </a:r>
        </a:p>
      </dsp:txBody>
      <dsp:txXfrm>
        <a:off x="394166" y="1242826"/>
        <a:ext cx="4941908" cy="665948"/>
      </dsp:txXfrm>
    </dsp:sp>
    <dsp:sp modelId="{0CF58739-0BC4-4BDA-8056-02718BD6CEC5}">
      <dsp:nvSpPr>
        <dsp:cNvPr id="0" name=""/>
        <dsp:cNvSpPr/>
      </dsp:nvSpPr>
      <dsp:spPr>
        <a:xfrm>
          <a:off x="0" y="2709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D1A8000-C347-4124-B10C-46A916BECE41}">
      <dsp:nvSpPr>
        <dsp:cNvPr id="0" name=""/>
        <dsp:cNvSpPr/>
      </dsp:nvSpPr>
      <dsp:spPr>
        <a:xfrm>
          <a:off x="358140" y="2340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800100">
            <a:lnSpc>
              <a:spcPct val="90000"/>
            </a:lnSpc>
            <a:spcBef>
              <a:spcPct val="0"/>
            </a:spcBef>
            <a:spcAft>
              <a:spcPct val="35000"/>
            </a:spcAft>
          </a:pPr>
          <a:r>
            <a:rPr lang="en-IN" sz="1800" kern="1200" dirty="0" smtClean="0">
              <a:ea typeface="+mn-ea"/>
              <a:cs typeface="+mn-cs"/>
            </a:rPr>
            <a:t>Provision for non-technical users to interact with the framework</a:t>
          </a:r>
        </a:p>
      </dsp:txBody>
      <dsp:txXfrm>
        <a:off x="394166" y="2376826"/>
        <a:ext cx="4941908" cy="665948"/>
      </dsp:txXfrm>
    </dsp:sp>
    <dsp:sp modelId="{B2624F16-C946-4123-967F-F78F0717B81B}">
      <dsp:nvSpPr>
        <dsp:cNvPr id="0" name=""/>
        <dsp:cNvSpPr/>
      </dsp:nvSpPr>
      <dsp:spPr>
        <a:xfrm>
          <a:off x="0" y="3843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121BE7E-EF23-4BA6-A52C-BCB35A613333}">
      <dsp:nvSpPr>
        <dsp:cNvPr id="0" name=""/>
        <dsp:cNvSpPr/>
      </dsp:nvSpPr>
      <dsp:spPr>
        <a:xfrm>
          <a:off x="358140" y="3474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800100">
            <a:lnSpc>
              <a:spcPct val="90000"/>
            </a:lnSpc>
            <a:spcBef>
              <a:spcPct val="0"/>
            </a:spcBef>
            <a:spcAft>
              <a:spcPct val="35000"/>
            </a:spcAft>
          </a:pPr>
          <a:r>
            <a:rPr lang="en-IN" sz="1800" kern="1200" dirty="0" smtClean="0">
              <a:ea typeface="+mn-ea"/>
              <a:cs typeface="+mn-cs"/>
            </a:rPr>
            <a:t>Ease of script development – must provide appropriate support libraries to handle common and repetitive framework tasks</a:t>
          </a:r>
        </a:p>
      </dsp:txBody>
      <dsp:txXfrm>
        <a:off x="394166" y="3510826"/>
        <a:ext cx="494190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86670-8D4B-4864-82F7-338815F06131}">
      <dsp:nvSpPr>
        <dsp:cNvPr id="0" name=""/>
        <dsp:cNvSpPr/>
      </dsp:nvSpPr>
      <dsp:spPr>
        <a:xfrm>
          <a:off x="0" y="441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EF9F9FA-7413-491B-942A-2E20F8453BB4}">
      <dsp:nvSpPr>
        <dsp:cNvPr id="0" name=""/>
        <dsp:cNvSpPr/>
      </dsp:nvSpPr>
      <dsp:spPr>
        <a:xfrm>
          <a:off x="358140" y="72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711200">
            <a:lnSpc>
              <a:spcPct val="90000"/>
            </a:lnSpc>
            <a:spcBef>
              <a:spcPct val="0"/>
            </a:spcBef>
            <a:spcAft>
              <a:spcPct val="35000"/>
            </a:spcAft>
          </a:pPr>
          <a:r>
            <a:rPr lang="en-US" sz="1600" kern="1200" dirty="0" smtClean="0">
              <a:ea typeface="+mn-ea"/>
              <a:cs typeface="+mn-cs"/>
            </a:rPr>
            <a:t>Test data externalization – to avoid embedding test data within the scripts</a:t>
          </a:r>
          <a:endParaRPr lang="en-IN" sz="1600" kern="1200" dirty="0"/>
        </a:p>
      </dsp:txBody>
      <dsp:txXfrm>
        <a:off x="394166" y="108826"/>
        <a:ext cx="4941908" cy="665948"/>
      </dsp:txXfrm>
    </dsp:sp>
    <dsp:sp modelId="{08551B30-8BB2-4FB4-BF8F-A610F3A548E5}">
      <dsp:nvSpPr>
        <dsp:cNvPr id="0" name=""/>
        <dsp:cNvSpPr/>
      </dsp:nvSpPr>
      <dsp:spPr>
        <a:xfrm>
          <a:off x="0" y="1575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0661A53-88C1-475E-963B-F347F8CB6800}">
      <dsp:nvSpPr>
        <dsp:cNvPr id="0" name=""/>
        <dsp:cNvSpPr/>
      </dsp:nvSpPr>
      <dsp:spPr>
        <a:xfrm>
          <a:off x="358140" y="1206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711200">
            <a:lnSpc>
              <a:spcPct val="90000"/>
            </a:lnSpc>
            <a:spcBef>
              <a:spcPct val="0"/>
            </a:spcBef>
            <a:spcAft>
              <a:spcPct val="35000"/>
            </a:spcAft>
          </a:pPr>
          <a:r>
            <a:rPr lang="en-US" sz="1600" kern="1200" dirty="0" smtClean="0">
              <a:ea typeface="+mn-ea"/>
              <a:cs typeface="+mn-cs"/>
            </a:rPr>
            <a:t>Robust error handling mechanism – to capture any unexpected errors during the test run, without affecting the overall execution</a:t>
          </a:r>
        </a:p>
      </dsp:txBody>
      <dsp:txXfrm>
        <a:off x="394166" y="1242826"/>
        <a:ext cx="4941908" cy="665948"/>
      </dsp:txXfrm>
    </dsp:sp>
    <dsp:sp modelId="{9E395CA5-2E14-40E6-8731-BCEE780F2FAE}">
      <dsp:nvSpPr>
        <dsp:cNvPr id="0" name=""/>
        <dsp:cNvSpPr/>
      </dsp:nvSpPr>
      <dsp:spPr>
        <a:xfrm>
          <a:off x="0" y="2709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486A78F-9C3B-4C73-95BE-9FF0DEF2F3B9}">
      <dsp:nvSpPr>
        <dsp:cNvPr id="0" name=""/>
        <dsp:cNvSpPr/>
      </dsp:nvSpPr>
      <dsp:spPr>
        <a:xfrm>
          <a:off x="358140" y="2340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711200">
            <a:lnSpc>
              <a:spcPct val="90000"/>
            </a:lnSpc>
            <a:spcBef>
              <a:spcPct val="0"/>
            </a:spcBef>
            <a:spcAft>
              <a:spcPct val="35000"/>
            </a:spcAft>
          </a:pPr>
          <a:r>
            <a:rPr lang="en-US" sz="1600" kern="1200" dirty="0" smtClean="0">
              <a:ea typeface="+mn-ea"/>
              <a:cs typeface="+mn-cs"/>
            </a:rPr>
            <a:t>Detailed reporting mechanism – to help in easy analysis of test execution results</a:t>
          </a:r>
        </a:p>
      </dsp:txBody>
      <dsp:txXfrm>
        <a:off x="394166" y="2376826"/>
        <a:ext cx="4941908" cy="665948"/>
      </dsp:txXfrm>
    </dsp:sp>
    <dsp:sp modelId="{BB6F26C3-D23C-447D-A4DD-BFE049551BFB}">
      <dsp:nvSpPr>
        <dsp:cNvPr id="0" name=""/>
        <dsp:cNvSpPr/>
      </dsp:nvSpPr>
      <dsp:spPr>
        <a:xfrm>
          <a:off x="0" y="3843800"/>
          <a:ext cx="7162800" cy="630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111976-F0E8-4E62-9A6A-ECD9C5FA9F30}">
      <dsp:nvSpPr>
        <dsp:cNvPr id="0" name=""/>
        <dsp:cNvSpPr/>
      </dsp:nvSpPr>
      <dsp:spPr>
        <a:xfrm>
          <a:off x="358140" y="3474800"/>
          <a:ext cx="5013960" cy="7380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lvl="0" algn="l" defTabSz="711200">
            <a:lnSpc>
              <a:spcPct val="90000"/>
            </a:lnSpc>
            <a:spcBef>
              <a:spcPct val="0"/>
            </a:spcBef>
            <a:spcAft>
              <a:spcPct val="35000"/>
            </a:spcAft>
          </a:pPr>
          <a:r>
            <a:rPr lang="en-US" sz="1600" b="1" kern="1200" dirty="0" smtClean="0">
              <a:ea typeface="+mn-ea"/>
              <a:cs typeface="+mn-cs"/>
            </a:rPr>
            <a:t>Integration with other tools </a:t>
          </a:r>
          <a:r>
            <a:rPr lang="en-US" sz="1600" kern="1200" dirty="0" smtClean="0">
              <a:ea typeface="+mn-ea"/>
              <a:cs typeface="+mn-cs"/>
            </a:rPr>
            <a:t>as required (loosely coupled) – for example, QC integration of the framework built </a:t>
          </a:r>
        </a:p>
      </dsp:txBody>
      <dsp:txXfrm>
        <a:off x="394166" y="3510826"/>
        <a:ext cx="494190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96B97-D272-4887-A031-E37FF65801A9}">
      <dsp:nvSpPr>
        <dsp:cNvPr id="0" name=""/>
        <dsp:cNvSpPr/>
      </dsp:nvSpPr>
      <dsp:spPr>
        <a:xfrm>
          <a:off x="0" y="0"/>
          <a:ext cx="4928616" cy="818388"/>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Traditional approach </a:t>
          </a:r>
        </a:p>
        <a:p>
          <a:pPr lvl="0" algn="l" defTabSz="844550">
            <a:lnSpc>
              <a:spcPct val="90000"/>
            </a:lnSpc>
            <a:spcBef>
              <a:spcPct val="0"/>
            </a:spcBef>
            <a:spcAft>
              <a:spcPct val="35000"/>
            </a:spcAft>
          </a:pPr>
          <a:r>
            <a:rPr lang="en-IN" sz="1900" kern="1200" dirty="0" smtClean="0"/>
            <a:t>(Record and Playback)</a:t>
          </a:r>
          <a:endParaRPr lang="en-IN" sz="1900" kern="1200" dirty="0"/>
        </a:p>
      </dsp:txBody>
      <dsp:txXfrm>
        <a:off x="23970" y="23970"/>
        <a:ext cx="3949759" cy="770448"/>
      </dsp:txXfrm>
    </dsp:sp>
    <dsp:sp modelId="{DB7044C2-0C58-4F21-A1F0-4504161AB04F}">
      <dsp:nvSpPr>
        <dsp:cNvPr id="0" name=""/>
        <dsp:cNvSpPr/>
      </dsp:nvSpPr>
      <dsp:spPr>
        <a:xfrm>
          <a:off x="368046" y="932053"/>
          <a:ext cx="4928616" cy="818388"/>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Modular approach</a:t>
          </a:r>
          <a:endParaRPr lang="en-IN" sz="1900" kern="1200" dirty="0"/>
        </a:p>
      </dsp:txBody>
      <dsp:txXfrm>
        <a:off x="392016" y="956023"/>
        <a:ext cx="3980677" cy="770448"/>
      </dsp:txXfrm>
    </dsp:sp>
    <dsp:sp modelId="{0F5B0CFA-8C3C-4990-B036-E4321078225E}">
      <dsp:nvSpPr>
        <dsp:cNvPr id="0" name=""/>
        <dsp:cNvSpPr/>
      </dsp:nvSpPr>
      <dsp:spPr>
        <a:xfrm>
          <a:off x="736092" y="1864106"/>
          <a:ext cx="4928616" cy="818388"/>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Data driven approach</a:t>
          </a:r>
          <a:endParaRPr lang="en-IN" sz="1900" kern="1200" dirty="0"/>
        </a:p>
      </dsp:txBody>
      <dsp:txXfrm>
        <a:off x="760062" y="1888076"/>
        <a:ext cx="3980677" cy="770448"/>
      </dsp:txXfrm>
    </dsp:sp>
    <dsp:sp modelId="{104271E1-1817-46D3-9C50-CF90472C25B3}">
      <dsp:nvSpPr>
        <dsp:cNvPr id="0" name=""/>
        <dsp:cNvSpPr/>
      </dsp:nvSpPr>
      <dsp:spPr>
        <a:xfrm>
          <a:off x="1104138" y="2796159"/>
          <a:ext cx="4928616" cy="818388"/>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smtClean="0"/>
            <a:t>Keyword driven approach</a:t>
          </a:r>
          <a:endParaRPr lang="en-IN" sz="1900" kern="1200" dirty="0"/>
        </a:p>
      </dsp:txBody>
      <dsp:txXfrm>
        <a:off x="1128108" y="2820129"/>
        <a:ext cx="3980677" cy="770448"/>
      </dsp:txXfrm>
    </dsp:sp>
    <dsp:sp modelId="{AF16EE71-FE7E-433F-8241-D051C0B861D5}">
      <dsp:nvSpPr>
        <dsp:cNvPr id="0" name=""/>
        <dsp:cNvSpPr/>
      </dsp:nvSpPr>
      <dsp:spPr>
        <a:xfrm>
          <a:off x="1472184" y="3728212"/>
          <a:ext cx="4928616" cy="818388"/>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Hybrid approach</a:t>
          </a:r>
          <a:endParaRPr lang="en-IN" sz="1900" kern="1200" dirty="0"/>
        </a:p>
      </dsp:txBody>
      <dsp:txXfrm>
        <a:off x="1496154" y="3752182"/>
        <a:ext cx="3980677" cy="770448"/>
      </dsp:txXfrm>
    </dsp:sp>
    <dsp:sp modelId="{727B46EE-718C-4AA5-8094-8049157C118F}">
      <dsp:nvSpPr>
        <dsp:cNvPr id="0" name=""/>
        <dsp:cNvSpPr/>
      </dsp:nvSpPr>
      <dsp:spPr>
        <a:xfrm>
          <a:off x="4396663" y="597877"/>
          <a:ext cx="531952" cy="531952"/>
        </a:xfrm>
        <a:prstGeom prst="downArrow">
          <a:avLst>
            <a:gd name="adj1" fmla="val 55000"/>
            <a:gd name="adj2" fmla="val 45000"/>
          </a:avLst>
        </a:prstGeom>
        <a:solidFill>
          <a:schemeClr val="accent4">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4516352" y="597877"/>
        <a:ext cx="292574" cy="400294"/>
      </dsp:txXfrm>
    </dsp:sp>
    <dsp:sp modelId="{21411D2C-C649-4CD0-A35F-2137D4F45645}">
      <dsp:nvSpPr>
        <dsp:cNvPr id="0" name=""/>
        <dsp:cNvSpPr/>
      </dsp:nvSpPr>
      <dsp:spPr>
        <a:xfrm>
          <a:off x="4764709" y="1529930"/>
          <a:ext cx="531952" cy="531952"/>
        </a:xfrm>
        <a:prstGeom prst="downArrow">
          <a:avLst>
            <a:gd name="adj1" fmla="val 55000"/>
            <a:gd name="adj2" fmla="val 45000"/>
          </a:avLst>
        </a:prstGeom>
        <a:solidFill>
          <a:schemeClr val="accent4">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4884398" y="1529930"/>
        <a:ext cx="292574" cy="400294"/>
      </dsp:txXfrm>
    </dsp:sp>
    <dsp:sp modelId="{E1CB65B7-700A-4F4B-AE06-E29B45FF1B66}">
      <dsp:nvSpPr>
        <dsp:cNvPr id="0" name=""/>
        <dsp:cNvSpPr/>
      </dsp:nvSpPr>
      <dsp:spPr>
        <a:xfrm>
          <a:off x="5132755" y="2448344"/>
          <a:ext cx="531952" cy="531952"/>
        </a:xfrm>
        <a:prstGeom prst="downArrow">
          <a:avLst>
            <a:gd name="adj1" fmla="val 55000"/>
            <a:gd name="adj2" fmla="val 45000"/>
          </a:avLst>
        </a:prstGeom>
        <a:solidFill>
          <a:schemeClr val="accent4">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5252444" y="2448344"/>
        <a:ext cx="292574" cy="400294"/>
      </dsp:txXfrm>
    </dsp:sp>
    <dsp:sp modelId="{CD94626C-AB84-489D-94EA-0E3EACFC49A8}">
      <dsp:nvSpPr>
        <dsp:cNvPr id="0" name=""/>
        <dsp:cNvSpPr/>
      </dsp:nvSpPr>
      <dsp:spPr>
        <a:xfrm>
          <a:off x="5500801" y="3389490"/>
          <a:ext cx="531952" cy="531952"/>
        </a:xfrm>
        <a:prstGeom prst="downArrow">
          <a:avLst>
            <a:gd name="adj1" fmla="val 55000"/>
            <a:gd name="adj2" fmla="val 45000"/>
          </a:avLst>
        </a:prstGeom>
        <a:solidFill>
          <a:schemeClr val="accent4">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5620490" y="3389490"/>
        <a:ext cx="292574" cy="4002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86670-8D4B-4864-82F7-338815F06131}">
      <dsp:nvSpPr>
        <dsp:cNvPr id="0" name=""/>
        <dsp:cNvSpPr/>
      </dsp:nvSpPr>
      <dsp:spPr>
        <a:xfrm>
          <a:off x="0" y="208280"/>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EF9F9FA-7413-491B-942A-2E20F8453BB4}">
      <dsp:nvSpPr>
        <dsp:cNvPr id="0" name=""/>
        <dsp:cNvSpPr/>
      </dsp:nvSpPr>
      <dsp:spPr>
        <a:xfrm>
          <a:off x="287126" y="49287"/>
          <a:ext cx="6747488" cy="353313"/>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ea typeface="+mn-ea"/>
              <a:cs typeface="+mn-cs"/>
            </a:rPr>
            <a:t>Components  of CRAFT</a:t>
          </a:r>
          <a:endParaRPr lang="en-IN" sz="2000" kern="1200" dirty="0"/>
        </a:p>
      </dsp:txBody>
      <dsp:txXfrm>
        <a:off x="304373" y="66534"/>
        <a:ext cx="6712994" cy="318819"/>
      </dsp:txXfrm>
    </dsp:sp>
    <dsp:sp modelId="{48F599BE-7CDB-4DF5-81E7-BA6928F711AF}">
      <dsp:nvSpPr>
        <dsp:cNvPr id="0" name=""/>
        <dsp:cNvSpPr/>
      </dsp:nvSpPr>
      <dsp:spPr>
        <a:xfrm>
          <a:off x="0" y="783353"/>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33BFE1-E8CA-419D-9036-1107FD88A174}">
      <dsp:nvSpPr>
        <dsp:cNvPr id="0" name=""/>
        <dsp:cNvSpPr/>
      </dsp:nvSpPr>
      <dsp:spPr>
        <a:xfrm>
          <a:off x="337374" y="636680"/>
          <a:ext cx="6747488" cy="353313"/>
        </a:xfrm>
        <a:prstGeom prst="roundRect">
          <a:avLst/>
        </a:prstGeom>
        <a:solidFill>
          <a:schemeClr val="accent4">
            <a:hueOff val="-99241"/>
            <a:satOff val="-1705"/>
            <a:lumOff val="806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ea typeface="+mn-ea"/>
              <a:cs typeface="+mn-cs"/>
            </a:rPr>
            <a:t>Architecture of  CRAFT</a:t>
          </a:r>
        </a:p>
      </dsp:txBody>
      <dsp:txXfrm>
        <a:off x="354621" y="653927"/>
        <a:ext cx="6712994" cy="318819"/>
      </dsp:txXfrm>
    </dsp:sp>
    <dsp:sp modelId="{07D7C402-214C-41F7-B2BD-0DE8110B9307}">
      <dsp:nvSpPr>
        <dsp:cNvPr id="0" name=""/>
        <dsp:cNvSpPr/>
      </dsp:nvSpPr>
      <dsp:spPr>
        <a:xfrm>
          <a:off x="0" y="1358426"/>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A784478-F54E-4CD5-878A-622C2294C5B1}">
      <dsp:nvSpPr>
        <dsp:cNvPr id="0" name=""/>
        <dsp:cNvSpPr/>
      </dsp:nvSpPr>
      <dsp:spPr>
        <a:xfrm>
          <a:off x="337374" y="1211753"/>
          <a:ext cx="6747488" cy="353313"/>
        </a:xfrm>
        <a:prstGeom prst="roundRect">
          <a:avLst/>
        </a:prstGeom>
        <a:solidFill>
          <a:schemeClr val="accent4">
            <a:hueOff val="-198481"/>
            <a:satOff val="-3410"/>
            <a:lumOff val="1613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ea typeface="+mn-ea"/>
              <a:cs typeface="+mn-cs"/>
            </a:rPr>
            <a:t>Role played by each component</a:t>
          </a:r>
        </a:p>
      </dsp:txBody>
      <dsp:txXfrm>
        <a:off x="354621" y="1229000"/>
        <a:ext cx="6712994" cy="318819"/>
      </dsp:txXfrm>
    </dsp:sp>
    <dsp:sp modelId="{D021BCAD-0B57-439D-A545-8B95BFB39DFA}">
      <dsp:nvSpPr>
        <dsp:cNvPr id="0" name=""/>
        <dsp:cNvSpPr/>
      </dsp:nvSpPr>
      <dsp:spPr>
        <a:xfrm>
          <a:off x="0" y="1933500"/>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BAF5095-867A-4D53-AEDF-B7DDBB561A09}">
      <dsp:nvSpPr>
        <dsp:cNvPr id="0" name=""/>
        <dsp:cNvSpPr/>
      </dsp:nvSpPr>
      <dsp:spPr>
        <a:xfrm>
          <a:off x="337374" y="1786826"/>
          <a:ext cx="6747488" cy="353313"/>
        </a:xfrm>
        <a:prstGeom prst="roundRect">
          <a:avLst/>
        </a:prstGeom>
        <a:solidFill>
          <a:schemeClr val="accent4">
            <a:hueOff val="-297722"/>
            <a:satOff val="-5115"/>
            <a:lumOff val="2420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t>Script Flow</a:t>
          </a:r>
        </a:p>
      </dsp:txBody>
      <dsp:txXfrm>
        <a:off x="354621" y="1804073"/>
        <a:ext cx="6712994" cy="318819"/>
      </dsp:txXfrm>
    </dsp:sp>
    <dsp:sp modelId="{3ED9176C-4BCB-482E-851C-6FFE61CA739D}">
      <dsp:nvSpPr>
        <dsp:cNvPr id="0" name=""/>
        <dsp:cNvSpPr/>
      </dsp:nvSpPr>
      <dsp:spPr>
        <a:xfrm>
          <a:off x="0" y="2508573"/>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114FF7F-ECB6-475C-9073-EE2E711C25C3}">
      <dsp:nvSpPr>
        <dsp:cNvPr id="0" name=""/>
        <dsp:cNvSpPr/>
      </dsp:nvSpPr>
      <dsp:spPr>
        <a:xfrm>
          <a:off x="337374" y="2361900"/>
          <a:ext cx="6747488" cy="353313"/>
        </a:xfrm>
        <a:prstGeom prst="roundRect">
          <a:avLst/>
        </a:prstGeom>
        <a:solidFill>
          <a:schemeClr val="accent4">
            <a:hueOff val="-396962"/>
            <a:satOff val="-6819"/>
            <a:lumOff val="3226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t>Folder Structure</a:t>
          </a:r>
        </a:p>
      </dsp:txBody>
      <dsp:txXfrm>
        <a:off x="354621" y="2379147"/>
        <a:ext cx="6712994" cy="318819"/>
      </dsp:txXfrm>
    </dsp:sp>
    <dsp:sp modelId="{DE75F07C-BC44-4010-B9DD-552D38EAB3AE}">
      <dsp:nvSpPr>
        <dsp:cNvPr id="0" name=""/>
        <dsp:cNvSpPr/>
      </dsp:nvSpPr>
      <dsp:spPr>
        <a:xfrm>
          <a:off x="0" y="3083646"/>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8457683-18D7-495E-9CAC-D09300447CF5}">
      <dsp:nvSpPr>
        <dsp:cNvPr id="0" name=""/>
        <dsp:cNvSpPr/>
      </dsp:nvSpPr>
      <dsp:spPr>
        <a:xfrm>
          <a:off x="337374" y="2936973"/>
          <a:ext cx="6747488" cy="353313"/>
        </a:xfrm>
        <a:prstGeom prst="roundRect">
          <a:avLst/>
        </a:prstGeom>
        <a:solidFill>
          <a:schemeClr val="accent4">
            <a:hueOff val="-496203"/>
            <a:satOff val="-8524"/>
            <a:lumOff val="4033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t>Features</a:t>
          </a:r>
        </a:p>
      </dsp:txBody>
      <dsp:txXfrm>
        <a:off x="354621" y="2954220"/>
        <a:ext cx="6712994" cy="318819"/>
      </dsp:txXfrm>
    </dsp:sp>
    <dsp:sp modelId="{81D6A02A-3658-4D07-8207-E65D9739A761}">
      <dsp:nvSpPr>
        <dsp:cNvPr id="0" name=""/>
        <dsp:cNvSpPr/>
      </dsp:nvSpPr>
      <dsp:spPr>
        <a:xfrm>
          <a:off x="0" y="3658719"/>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784FB2A-63B7-4FDF-9642-30D4D44D5405}">
      <dsp:nvSpPr>
        <dsp:cNvPr id="0" name=""/>
        <dsp:cNvSpPr/>
      </dsp:nvSpPr>
      <dsp:spPr>
        <a:xfrm>
          <a:off x="337374" y="3512046"/>
          <a:ext cx="6747488" cy="353313"/>
        </a:xfrm>
        <a:prstGeom prst="roundRect">
          <a:avLst/>
        </a:prstGeom>
        <a:solidFill>
          <a:schemeClr val="accent4">
            <a:hueOff val="-595443"/>
            <a:satOff val="-10229"/>
            <a:lumOff val="4840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t>Benefits</a:t>
          </a:r>
        </a:p>
      </dsp:txBody>
      <dsp:txXfrm>
        <a:off x="354621" y="3529293"/>
        <a:ext cx="6712994" cy="318819"/>
      </dsp:txXfrm>
    </dsp:sp>
    <dsp:sp modelId="{907022C0-7638-4DEF-8381-A5F1C4894011}">
      <dsp:nvSpPr>
        <dsp:cNvPr id="0" name=""/>
        <dsp:cNvSpPr/>
      </dsp:nvSpPr>
      <dsp:spPr>
        <a:xfrm>
          <a:off x="0" y="4233792"/>
          <a:ext cx="70866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D88A7D8-5FE1-481F-962D-F4693D0739F2}">
      <dsp:nvSpPr>
        <dsp:cNvPr id="0" name=""/>
        <dsp:cNvSpPr/>
      </dsp:nvSpPr>
      <dsp:spPr>
        <a:xfrm>
          <a:off x="337374" y="4087119"/>
          <a:ext cx="6747488" cy="353313"/>
        </a:xfrm>
        <a:prstGeom prst="roundRect">
          <a:avLst/>
        </a:prstGeom>
        <a:solidFill>
          <a:schemeClr val="accent4">
            <a:hueOff val="-694684"/>
            <a:satOff val="-11934"/>
            <a:lumOff val="5646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lvl="0" algn="l" defTabSz="889000">
            <a:lnSpc>
              <a:spcPct val="90000"/>
            </a:lnSpc>
            <a:spcBef>
              <a:spcPct val="0"/>
            </a:spcBef>
            <a:spcAft>
              <a:spcPct val="35000"/>
            </a:spcAft>
          </a:pPr>
          <a:r>
            <a:rPr lang="en-US" sz="2000" kern="1200" dirty="0" smtClean="0"/>
            <a:t>Challenges in implementing CRAFT</a:t>
          </a:r>
        </a:p>
      </dsp:txBody>
      <dsp:txXfrm>
        <a:off x="354621" y="4104366"/>
        <a:ext cx="6712994" cy="3188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defRPr>
            </a:lvl1pPr>
          </a:lstStyle>
          <a:p>
            <a:pPr>
              <a:defRPr/>
            </a:pPr>
            <a:fld id="{B3C3057E-251E-4C5E-B669-C7B8A0FBEE90}" type="slidenum">
              <a:rPr lang="en-US"/>
              <a:pPr>
                <a:defRPr/>
              </a:pPr>
              <a:t>‹#›</a:t>
            </a:fld>
            <a:endParaRPr lang="en-US"/>
          </a:p>
        </p:txBody>
      </p:sp>
    </p:spTree>
    <p:extLst>
      <p:ext uri="{BB962C8B-B14F-4D97-AF65-F5344CB8AC3E}">
        <p14:creationId xmlns:p14="http://schemas.microsoft.com/office/powerpoint/2010/main" val="849127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a:t>
            </a:fld>
            <a:endParaRPr lang="en-US"/>
          </a:p>
        </p:txBody>
      </p:sp>
    </p:spTree>
    <p:extLst>
      <p:ext uri="{BB962C8B-B14F-4D97-AF65-F5344CB8AC3E}">
        <p14:creationId xmlns:p14="http://schemas.microsoft.com/office/powerpoint/2010/main" val="1476760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rPr>
              <a:t>Modular </a:t>
            </a:r>
            <a:r>
              <a:rPr lang="en-US" sz="1200" dirty="0" smtClean="0"/>
              <a:t>approach.</a:t>
            </a:r>
            <a:r>
              <a:rPr lang="en-US" sz="1200" baseline="0" dirty="0" smtClean="0"/>
              <a:t> </a:t>
            </a:r>
            <a:r>
              <a:rPr lang="en-US" dirty="0" smtClean="0">
                <a:latin typeface="Arial" pitchFamily="34" charset="0"/>
              </a:rPr>
              <a:t>Modular </a:t>
            </a:r>
            <a:r>
              <a:rPr lang="en-US" sz="1200" dirty="0" smtClean="0"/>
              <a:t>approach automation framework involves identifying the reusable code and encapsulating the same </a:t>
            </a:r>
            <a:r>
              <a:rPr lang="en-US" sz="1200" b="0" dirty="0" smtClean="0"/>
              <a:t>into functions in external libraries</a:t>
            </a:r>
            <a:r>
              <a:rPr lang="en-US" sz="1200" dirty="0" smtClean="0"/>
              <a:t>. These functions can then be called from multiple scripts as required. </a:t>
            </a:r>
          </a:p>
          <a:p>
            <a:endParaRPr lang="en-US" dirty="0" smtClean="0">
              <a:latin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solidFill>
                  <a:srgbClr val="FF0000"/>
                </a:solidFill>
                <a:latin typeface="Arial" pitchFamily="34" charset="0"/>
              </a:rPr>
              <a:t>The advantages of this approach are it p</a:t>
            </a:r>
            <a:r>
              <a:rPr lang="en-US" sz="1800" dirty="0" smtClean="0">
                <a:ea typeface="+mn-ea"/>
                <a:cs typeface="+mn-cs"/>
              </a:rPr>
              <a:t>romotes the reusability of code, helps in reducing the maintenance effort by minimizing duplication of rework effort. It is</a:t>
            </a:r>
            <a:r>
              <a:rPr lang="en-US" sz="1800" baseline="0" dirty="0" smtClean="0">
                <a:ea typeface="+mn-ea"/>
                <a:cs typeface="+mn-cs"/>
              </a:rPr>
              <a:t> also  r</a:t>
            </a:r>
            <a:r>
              <a:rPr lang="en-US" sz="1800" dirty="0" smtClean="0">
                <a:ea typeface="+mn-ea"/>
                <a:cs typeface="+mn-cs"/>
              </a:rPr>
              <a:t>easonably simple to implement than the traditional</a:t>
            </a:r>
            <a:r>
              <a:rPr lang="en-US" sz="1800" baseline="0" dirty="0" smtClean="0">
                <a:ea typeface="+mn-ea"/>
                <a:cs typeface="+mn-cs"/>
              </a:rPr>
              <a:t> approach.</a:t>
            </a:r>
            <a:endParaRPr lang="en-US" sz="1800" dirty="0" smtClean="0">
              <a:ea typeface="+mn-ea"/>
              <a:cs typeface="+mn-cs"/>
            </a:endParaRPr>
          </a:p>
          <a:p>
            <a:pPr marL="342900" lvl="0" indent="-342900">
              <a:buFont typeface="+mj-lt"/>
              <a:buAutoNum type="arabicPeriod"/>
              <a:defRPr/>
            </a:pPr>
            <a:endParaRPr lang="en-US" sz="1800" dirty="0" smtClean="0">
              <a:ea typeface="+mn-ea"/>
              <a:cs typeface="+mn-cs"/>
            </a:endParaRPr>
          </a:p>
          <a:p>
            <a:pPr marL="342900" marR="0" lvl="0" indent="-342900" algn="l" defTabSz="914400" rtl="0" eaLnBrk="0" fontAlgn="base" latinLnBrk="0" hangingPunct="0">
              <a:lnSpc>
                <a:spcPct val="100000"/>
              </a:lnSpc>
              <a:spcBef>
                <a:spcPct val="30000"/>
              </a:spcBef>
              <a:spcAft>
                <a:spcPct val="0"/>
              </a:spcAft>
              <a:buClrTx/>
              <a:buSzTx/>
              <a:buFont typeface="+mj-lt"/>
              <a:buNone/>
              <a:tabLst/>
              <a:defRPr/>
            </a:pPr>
            <a:r>
              <a:rPr lang="en-US" sz="1800" b="0" dirty="0" smtClean="0">
                <a:solidFill>
                  <a:srgbClr val="FF0000"/>
                </a:solidFill>
                <a:latin typeface="Arial" pitchFamily="34" charset="0"/>
              </a:rPr>
              <a:t>The disadvantages of this approach are t</a:t>
            </a:r>
            <a:r>
              <a:rPr lang="en-US" sz="1800" dirty="0" smtClean="0">
                <a:ea typeface="+mn-ea"/>
                <a:cs typeface="+mn-cs"/>
              </a:rPr>
              <a:t>est data is hard coded within the scripts/functions and this approach</a:t>
            </a:r>
            <a:r>
              <a:rPr lang="en-US" sz="1800" baseline="0" dirty="0" smtClean="0">
                <a:ea typeface="+mn-ea"/>
                <a:cs typeface="+mn-cs"/>
              </a:rPr>
              <a:t> </a:t>
            </a:r>
            <a:r>
              <a:rPr lang="en-US" sz="1800" dirty="0" smtClean="0">
                <a:ea typeface="+mn-ea"/>
                <a:cs typeface="+mn-cs"/>
              </a:rPr>
              <a:t>does not provide features for non technical business users to interact with the framework.</a:t>
            </a:r>
            <a:endParaRPr lang="en-US" dirty="0" smtClean="0"/>
          </a:p>
          <a:p>
            <a:pPr marL="342900" marR="0" lvl="0" indent="-342900" algn="l" defTabSz="914400" rtl="0" eaLnBrk="0" fontAlgn="base" latinLnBrk="0" hangingPunct="0">
              <a:lnSpc>
                <a:spcPct val="100000"/>
              </a:lnSpc>
              <a:spcBef>
                <a:spcPct val="30000"/>
              </a:spcBef>
              <a:spcAft>
                <a:spcPct val="0"/>
              </a:spcAft>
              <a:buClrTx/>
              <a:buSzTx/>
              <a:buFont typeface="+mj-lt"/>
              <a:buNone/>
              <a:tabLst/>
              <a:defRPr/>
            </a:pPr>
            <a:endParaRPr lang="en-US" sz="1800" b="0" dirty="0" smtClean="0">
              <a:solidFill>
                <a:srgbClr val="FF0000"/>
              </a:solidFill>
              <a:latin typeface="Arial" pitchFamily="34" charset="0"/>
            </a:endParaRPr>
          </a:p>
          <a:p>
            <a:pPr marL="342900" marR="0" lvl="0" indent="-342900" algn="l" defTabSz="914400" rtl="0" eaLnBrk="0" fontAlgn="base" latinLnBrk="0" hangingPunct="0">
              <a:lnSpc>
                <a:spcPct val="100000"/>
              </a:lnSpc>
              <a:spcBef>
                <a:spcPct val="30000"/>
              </a:spcBef>
              <a:spcAft>
                <a:spcPct val="0"/>
              </a:spcAft>
              <a:buClrTx/>
              <a:buSzTx/>
              <a:buFont typeface="+mj-lt"/>
              <a:buNone/>
              <a:tabLst/>
              <a:defRPr/>
            </a:pPr>
            <a:endParaRPr lang="en-US" sz="1800" b="0" dirty="0" smtClean="0">
              <a:solidFill>
                <a:srgbClr val="FF0000"/>
              </a:solidFill>
              <a:latin typeface="Arial" pitchFamily="34" charset="0"/>
            </a:endParaRPr>
          </a:p>
          <a:p>
            <a:pPr marL="342900" lvl="0" indent="-342900">
              <a:buFont typeface="+mj-lt"/>
              <a:buNone/>
              <a:defRPr/>
            </a:pPr>
            <a:endParaRPr lang="en-US" sz="1800" dirty="0" smtClean="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dirty="0" smtClean="0">
              <a:solidFill>
                <a:srgbClr val="FF0000"/>
              </a:solidFill>
              <a:latin typeface="Arial" pitchFamily="34" charset="0"/>
            </a:endParaRPr>
          </a:p>
          <a:p>
            <a:endParaRPr lang="en-US" dirty="0"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46E9AADA-7757-452C-92A8-E186DED1C5AC}" type="slidenum">
              <a:rPr lang="en-US" smtClean="0">
                <a:latin typeface="Arial" pitchFamily="34" charset="0"/>
              </a:rPr>
              <a:pPr/>
              <a:t>10</a:t>
            </a:fld>
            <a:endParaRPr lang="en-US" smtClean="0">
              <a:latin typeface="Arial" pitchFamily="34" charset="0"/>
            </a:endParaRPr>
          </a:p>
        </p:txBody>
      </p:sp>
    </p:spTree>
    <p:extLst>
      <p:ext uri="{BB962C8B-B14F-4D97-AF65-F5344CB8AC3E}">
        <p14:creationId xmlns:p14="http://schemas.microsoft.com/office/powerpoint/2010/main" val="2054808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Data driven approach advocates </a:t>
            </a:r>
            <a:r>
              <a:rPr lang="en-US" sz="1200" b="0" dirty="0" smtClean="0"/>
              <a:t>externalizing the test data </a:t>
            </a:r>
            <a:r>
              <a:rPr lang="en-US" sz="1200" dirty="0" smtClean="0"/>
              <a:t>from the test automation tool to improve the maintainability of data to be used in the test cases. Test</a:t>
            </a:r>
            <a:r>
              <a:rPr lang="en-US" sz="1200" baseline="0" dirty="0" smtClean="0"/>
              <a:t> data are generally externalized </a:t>
            </a:r>
            <a:r>
              <a:rPr lang="en-US" sz="1200" dirty="0" smtClean="0"/>
              <a:t>into an Excel sheet.,</a:t>
            </a:r>
            <a:r>
              <a:rPr lang="en-US" sz="1200" baseline="0" dirty="0" smtClean="0"/>
              <a:t> </a:t>
            </a:r>
            <a:r>
              <a:rPr lang="en-US" sz="1200" dirty="0" smtClean="0"/>
              <a:t>Databases, XML files or other data sources may be used as well.</a:t>
            </a:r>
            <a:r>
              <a:rPr lang="en-US" sz="1200" baseline="0" dirty="0" smtClean="0"/>
              <a:t> </a:t>
            </a:r>
            <a:r>
              <a:rPr lang="en-US" sz="1200" dirty="0" smtClean="0"/>
              <a:t> This improves the</a:t>
            </a:r>
            <a:r>
              <a:rPr lang="en-US" sz="1200" baseline="0" dirty="0" smtClean="0"/>
              <a:t> maintainability of test data.</a:t>
            </a:r>
            <a:endParaRPr lang="en-US" sz="1200" dirty="0" smtClean="0"/>
          </a:p>
          <a:p>
            <a:pPr>
              <a:buFont typeface="Arial" pitchFamily="34" charset="0"/>
              <a:buChar char="•"/>
            </a:pPr>
            <a:endParaRPr lang="en-US"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0" dirty="0" smtClean="0">
                <a:solidFill>
                  <a:srgbClr val="FF0000"/>
                </a:solidFill>
                <a:latin typeface="Arial" pitchFamily="34" charset="0"/>
              </a:rPr>
              <a:t>Here are some of the advantages of this approach . Data driven approach a</a:t>
            </a:r>
            <a:r>
              <a:rPr lang="en-US" sz="1800" dirty="0" smtClean="0">
                <a:ea typeface="+mn-ea"/>
                <a:cs typeface="+mn-cs"/>
              </a:rPr>
              <a:t>voids hard-coding of test data in the scripts. Non-technical users can easily change the test data using the Excel sheets, without modifying the scripts in any way.</a:t>
            </a:r>
            <a:r>
              <a:rPr lang="en-US" sz="1800" baseline="0" dirty="0" smtClean="0">
                <a:ea typeface="+mn-ea"/>
                <a:cs typeface="+mn-cs"/>
              </a:rPr>
              <a:t> </a:t>
            </a:r>
            <a:r>
              <a:rPr lang="en-US" sz="1800" dirty="0" smtClean="0">
                <a:ea typeface="+mn-ea"/>
                <a:cs typeface="+mn-cs"/>
              </a:rPr>
              <a:t>The same script can easily be executed with multiple rows of test data. This approach is reasonably simple to implement too.</a:t>
            </a:r>
          </a:p>
          <a:p>
            <a:pPr marL="342900" lvl="0" indent="-342900">
              <a:buFont typeface="Arial" pitchFamily="34" charset="0"/>
              <a:buNone/>
              <a:defRPr/>
            </a:pPr>
            <a:endParaRPr lang="en-US" sz="1800" dirty="0" smtClean="0">
              <a:ea typeface="+mn-ea"/>
              <a:cs typeface="+mn-cs"/>
            </a:endParaRPr>
          </a:p>
          <a:p>
            <a:pPr marL="342900" lvl="0" indent="-342900">
              <a:buFont typeface="Arial" pitchFamily="34" charset="0"/>
              <a:buNone/>
              <a:defRPr/>
            </a:pPr>
            <a:r>
              <a:rPr lang="en-US" sz="1800" dirty="0" smtClean="0">
                <a:ea typeface="+mn-ea"/>
                <a:cs typeface="+mn-cs"/>
              </a:rPr>
              <a:t>But</a:t>
            </a:r>
            <a:r>
              <a:rPr lang="en-US" sz="1800" baseline="0" dirty="0" smtClean="0">
                <a:ea typeface="+mn-ea"/>
                <a:cs typeface="+mn-cs"/>
              </a:rPr>
              <a:t> the </a:t>
            </a:r>
            <a:r>
              <a:rPr lang="en-US" sz="1800" b="0" dirty="0" smtClean="0">
                <a:solidFill>
                  <a:srgbClr val="FF0000"/>
                </a:solidFill>
                <a:latin typeface="Arial" pitchFamily="34" charset="0"/>
              </a:rPr>
              <a:t>main disadvantages of this approach are:</a:t>
            </a:r>
          </a:p>
          <a:p>
            <a:endParaRPr lang="en-US" sz="1200" b="0" i="0" u="none" strike="noStrike" kern="1200" baseline="0" dirty="0" smtClean="0">
              <a:solidFill>
                <a:schemeClr val="tx1"/>
              </a:solidFill>
              <a:latin typeface="Arial" charset="0"/>
              <a:ea typeface="+mn-ea"/>
              <a:cs typeface="+mn-cs"/>
            </a:endParaRPr>
          </a:p>
          <a:p>
            <a:pPr marL="228600" indent="-228600">
              <a:buAutoNum type="arabicPeriod"/>
            </a:pPr>
            <a:r>
              <a:rPr lang="en-US" sz="1200" b="0" i="0" u="none" strike="noStrike" kern="1200" baseline="0" dirty="0" smtClean="0">
                <a:solidFill>
                  <a:schemeClr val="tx1"/>
                </a:solidFill>
                <a:latin typeface="Arial" charset="0"/>
                <a:ea typeface="+mn-ea"/>
                <a:cs typeface="+mn-cs"/>
              </a:rPr>
              <a:t>Additional effort and good technical expertise is required to create functions that connect to the external data sources to retrieve the data </a:t>
            </a:r>
          </a:p>
          <a:p>
            <a:pPr marL="228600" indent="-228600">
              <a:buAutoNum type="arabicPeriod"/>
            </a:pPr>
            <a:r>
              <a:rPr lang="en-US" sz="1600" dirty="0" smtClean="0">
                <a:ea typeface="+mn-ea"/>
                <a:cs typeface="+mn-cs"/>
              </a:rPr>
              <a:t>Additional effort needed to select right external data source and to decide how the data should be stored or grouped in that external data source. </a:t>
            </a:r>
          </a:p>
          <a:p>
            <a:pPr marL="228600" indent="-228600">
              <a:buAutoNum type="arabicPeriod"/>
            </a:pPr>
            <a:endParaRPr lang="en-US" sz="1200" b="0" i="0" u="none" strike="noStrike" kern="1200" baseline="0" dirty="0" smtClean="0">
              <a:solidFill>
                <a:schemeClr val="tx1"/>
              </a:solidFill>
              <a:latin typeface="Arial" charset="0"/>
              <a:ea typeface="+mn-ea"/>
              <a:cs typeface="+mn-cs"/>
            </a:endParaRPr>
          </a:p>
          <a:p>
            <a:pPr marL="342900" lvl="0" indent="-342900">
              <a:buFont typeface="Arial" pitchFamily="34" charset="0"/>
              <a:buNone/>
              <a:defRPr/>
            </a:pPr>
            <a:endParaRPr lang="en-US" sz="1800" dirty="0" smtClean="0">
              <a:ea typeface="+mn-ea"/>
              <a:cs typeface="+mn-cs"/>
            </a:endParaRPr>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11</a:t>
            </a:fld>
            <a:endParaRPr lang="en-US"/>
          </a:p>
        </p:txBody>
      </p:sp>
    </p:spTree>
    <p:extLst>
      <p:ext uri="{BB962C8B-B14F-4D97-AF65-F5344CB8AC3E}">
        <p14:creationId xmlns:p14="http://schemas.microsoft.com/office/powerpoint/2010/main" val="3493079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sample</a:t>
            </a:r>
            <a:r>
              <a:rPr lang="en-US" baseline="0" dirty="0" smtClean="0"/>
              <a:t> excel sheet shows an externalized set of test data in a Data Driven framework. In this sheet various columns represent the data to be used in the test cases during the test execution. </a:t>
            </a:r>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12</a:t>
            </a:fld>
            <a:endParaRPr lang="en-US"/>
          </a:p>
        </p:txBody>
      </p:sp>
    </p:spTree>
    <p:extLst>
      <p:ext uri="{BB962C8B-B14F-4D97-AF65-F5344CB8AC3E}">
        <p14:creationId xmlns:p14="http://schemas.microsoft.com/office/powerpoint/2010/main" val="3194128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Keyword driven</a:t>
            </a:r>
            <a:r>
              <a:rPr lang="en-US" baseline="0" dirty="0" smtClean="0"/>
              <a:t> </a:t>
            </a:r>
            <a:r>
              <a:rPr lang="en-US" sz="1200" dirty="0" smtClean="0"/>
              <a:t>approach uses a set of </a:t>
            </a:r>
            <a:r>
              <a:rPr lang="en-US" sz="1200" b="0" dirty="0" smtClean="0"/>
              <a:t>custom keywords </a:t>
            </a:r>
            <a:r>
              <a:rPr lang="en-US" sz="1200" dirty="0" smtClean="0"/>
              <a:t>to depict a user action or a set of user actions. Sometimes</a:t>
            </a:r>
            <a:r>
              <a:rPr lang="en-US" sz="1200" baseline="0" dirty="0" smtClean="0"/>
              <a:t> it is </a:t>
            </a:r>
            <a:r>
              <a:rPr lang="en-US" sz="1200" dirty="0" smtClean="0"/>
              <a:t>also called table-driven approach. Excel sheets are typically used to specify the keywords (In rare cases databases too). </a:t>
            </a:r>
          </a:p>
          <a:p>
            <a:endParaRPr lang="en-US" sz="1200" dirty="0" smtClean="0"/>
          </a:p>
          <a:p>
            <a:pPr>
              <a:defRPr/>
            </a:pPr>
            <a:r>
              <a:rPr lang="en-US" sz="1800" dirty="0" smtClean="0"/>
              <a:t>This approach can be further subdivided into</a:t>
            </a:r>
            <a:r>
              <a:rPr lang="en-US" sz="1800" baseline="0" dirty="0" smtClean="0"/>
              <a:t> two. One, </a:t>
            </a:r>
            <a:r>
              <a:rPr lang="en-US" sz="1600" b="0" dirty="0" smtClean="0"/>
              <a:t>Action Keyword driven approach or</a:t>
            </a:r>
            <a:r>
              <a:rPr lang="en-US" sz="1600" b="0" baseline="0" dirty="0" smtClean="0"/>
              <a:t> </a:t>
            </a:r>
            <a:r>
              <a:rPr lang="en-US" sz="1600" b="0" dirty="0" smtClean="0"/>
              <a:t>Low-level keywords. </a:t>
            </a:r>
            <a:r>
              <a:rPr lang="en-US" sz="1600" b="0" dirty="0" smtClean="0">
                <a:ea typeface="+mn-ea"/>
                <a:cs typeface="+mn-cs"/>
              </a:rPr>
              <a:t>This facility is </a:t>
            </a:r>
            <a:r>
              <a:rPr lang="en-US" sz="1600" b="0" dirty="0" smtClean="0"/>
              <a:t>available in-built in the QTP tool. And second is business Keyword driven approach or</a:t>
            </a:r>
            <a:r>
              <a:rPr lang="en-US" sz="1600" b="0" baseline="0" dirty="0" smtClean="0"/>
              <a:t> </a:t>
            </a:r>
            <a:r>
              <a:rPr lang="en-US" sz="1600" b="0" dirty="0" smtClean="0"/>
              <a:t>High-level keywords.</a:t>
            </a:r>
            <a:endParaRPr lang="en-US" b="0"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13</a:t>
            </a:fld>
            <a:endParaRPr lang="en-US"/>
          </a:p>
        </p:txBody>
      </p:sp>
    </p:spTree>
    <p:extLst>
      <p:ext uri="{BB962C8B-B14F-4D97-AF65-F5344CB8AC3E}">
        <p14:creationId xmlns:p14="http://schemas.microsoft.com/office/powerpoint/2010/main" val="32552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In Action Keyword driven approach,  a keyword </a:t>
            </a:r>
            <a:r>
              <a:rPr lang="en-US" sz="1200" b="0" dirty="0" smtClean="0"/>
              <a:t>represents a single basic user action, like clicking on a button, typing text in a textbox, etc. Hence, these are basically low-level keywords. </a:t>
            </a:r>
          </a:p>
          <a:p>
            <a:pPr>
              <a:buFont typeface="Arial" pitchFamily="34" charset="0"/>
              <a:buChar char="•"/>
              <a:defRPr/>
            </a:pPr>
            <a:r>
              <a:rPr lang="en-US" sz="1800" dirty="0" smtClean="0"/>
              <a:t>This approach helps non-technical users to build the scripts easily without any programming knowledge. In fact, there is no actual scripting involved</a:t>
            </a:r>
            <a:r>
              <a:rPr lang="en-US" sz="1800" baseline="0" dirty="0" smtClean="0"/>
              <a:t> and </a:t>
            </a:r>
            <a:r>
              <a:rPr lang="en-US" sz="1800" dirty="0" smtClean="0"/>
              <a:t>the automation would be entirely driven from Excel/Database. </a:t>
            </a:r>
            <a:r>
              <a:rPr lang="en-US" sz="1800" dirty="0" smtClean="0">
                <a:ea typeface="+mn-ea"/>
                <a:cs typeface="+mn-cs"/>
              </a:rPr>
              <a:t>E.g.: </a:t>
            </a:r>
            <a:r>
              <a:rPr lang="en-US" sz="1800" dirty="0" err="1" smtClean="0">
                <a:ea typeface="+mn-ea"/>
                <a:cs typeface="+mn-cs"/>
              </a:rPr>
              <a:t>ButtonClick</a:t>
            </a:r>
            <a:r>
              <a:rPr lang="en-US" sz="1800" dirty="0" smtClean="0">
                <a:ea typeface="+mn-ea"/>
                <a:cs typeface="+mn-cs"/>
              </a:rPr>
              <a:t>, </a:t>
            </a:r>
            <a:r>
              <a:rPr lang="en-US" sz="1800" dirty="0" err="1" smtClean="0">
                <a:ea typeface="+mn-ea"/>
                <a:cs typeface="+mn-cs"/>
              </a:rPr>
              <a:t>TypeText</a:t>
            </a:r>
            <a:r>
              <a:rPr lang="en-US" sz="1800" dirty="0" smtClean="0">
                <a:ea typeface="+mn-ea"/>
                <a:cs typeface="+mn-cs"/>
              </a:rPr>
              <a:t>, etc.</a:t>
            </a:r>
          </a:p>
          <a:p>
            <a:pPr>
              <a:buFont typeface="Arial" pitchFamily="34" charset="0"/>
              <a:buChar char="•"/>
            </a:pPr>
            <a:endParaRPr lang="en-US" dirty="0" smtClean="0"/>
          </a:p>
          <a:p>
            <a:pPr>
              <a:buFont typeface="Arial" pitchFamily="34" charset="0"/>
              <a:buChar char="•"/>
            </a:pPr>
            <a:r>
              <a:rPr lang="en-US" dirty="0" smtClean="0"/>
              <a:t>Advantages of this approach are:</a:t>
            </a:r>
          </a:p>
          <a:p>
            <a:pPr marL="342900" lvl="0" indent="-342900">
              <a:buFont typeface="Arial" pitchFamily="34" charset="0"/>
              <a:buChar char="•"/>
              <a:defRPr/>
            </a:pPr>
            <a:r>
              <a:rPr lang="en-US" sz="1600" dirty="0" smtClean="0">
                <a:ea typeface="+mn-ea"/>
                <a:cs typeface="+mn-cs"/>
              </a:rPr>
              <a:t>Scripts can be created without any programming knowledge</a:t>
            </a:r>
          </a:p>
          <a:p>
            <a:pPr marL="342900" lvl="0" indent="-342900">
              <a:buFont typeface="Arial" pitchFamily="34" charset="0"/>
              <a:buChar char="•"/>
              <a:defRPr/>
            </a:pPr>
            <a:r>
              <a:rPr lang="en-US" sz="1600" dirty="0" smtClean="0">
                <a:ea typeface="+mn-ea"/>
                <a:cs typeface="+mn-cs"/>
              </a:rPr>
              <a:t>Readability of the scripts is very high</a:t>
            </a:r>
          </a:p>
          <a:p>
            <a:pPr marL="342900" lvl="0" indent="-342900">
              <a:buFont typeface="Arial" pitchFamily="34" charset="0"/>
              <a:buChar char="•"/>
              <a:defRPr/>
            </a:pPr>
            <a:r>
              <a:rPr lang="en-US" sz="1600" dirty="0" smtClean="0">
                <a:ea typeface="+mn-ea"/>
                <a:cs typeface="+mn-cs"/>
              </a:rPr>
              <a:t>Wrapper functions may be written around all the basic functions, to include additional validations and reporting.</a:t>
            </a:r>
          </a:p>
          <a:p>
            <a:pPr marL="342900" lvl="0" indent="-342900">
              <a:buFont typeface="Arial" pitchFamily="34" charset="0"/>
              <a:buChar char="•"/>
              <a:defRPr/>
            </a:pPr>
            <a:r>
              <a:rPr lang="en-US" sz="1600" dirty="0" smtClean="0">
                <a:ea typeface="+mn-ea"/>
                <a:cs typeface="+mn-cs"/>
              </a:rPr>
              <a:t>For  example,</a:t>
            </a:r>
            <a:r>
              <a:rPr lang="en-US" sz="1600" baseline="0" dirty="0" smtClean="0">
                <a:ea typeface="+mn-ea"/>
                <a:cs typeface="+mn-cs"/>
              </a:rPr>
              <a:t> w</a:t>
            </a:r>
            <a:r>
              <a:rPr lang="en-US" sz="1600" dirty="0" smtClean="0">
                <a:ea typeface="+mn-ea"/>
                <a:cs typeface="+mn-cs"/>
              </a:rPr>
              <a:t>e may want to check whether a button exists before clicking it , that is, validation and in case of any error we may want to generate a custom error message, that is reporting.</a:t>
            </a:r>
            <a:endParaRPr lang="en-US" sz="180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14</a:t>
            </a:fld>
            <a:endParaRPr lang="en-US"/>
          </a:p>
        </p:txBody>
      </p:sp>
    </p:spTree>
    <p:extLst>
      <p:ext uri="{BB962C8B-B14F-4D97-AF65-F5344CB8AC3E}">
        <p14:creationId xmlns:p14="http://schemas.microsoft.com/office/powerpoint/2010/main" val="4051386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a:t>
            </a:r>
            <a:r>
              <a:rPr lang="en-US" baseline="0" dirty="0" smtClean="0"/>
              <a:t> some of the d</a:t>
            </a:r>
            <a:r>
              <a:rPr lang="en-US" dirty="0" smtClean="0"/>
              <a:t>isadvantages of</a:t>
            </a:r>
            <a:r>
              <a:rPr lang="en-US" baseline="0" dirty="0" smtClean="0"/>
              <a:t> action keyword driven approach. </a:t>
            </a:r>
          </a:p>
          <a:p>
            <a:r>
              <a:rPr lang="en-US" sz="1600" dirty="0" smtClean="0">
                <a:ea typeface="+mn-ea"/>
                <a:cs typeface="+mn-cs"/>
              </a:rPr>
              <a:t>Any branching conditions or loops cannot be directly represented by keywords and have to be separately implemented as external functions. The “scripts” are difficult &amp; expensive to maintain, as they are highly sensitive to UI changes. It is very tedious to create functions/keywords to cover all the possible user actions. We need to extend the functions/keywords for various environments like Web, Windows, Java, etc. Creating wrapper functions around each of the user actions will have an adverse effect on the overall speed of the script. Implementation effort is quite high. Debugging can be very tough.</a:t>
            </a:r>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15</a:t>
            </a:fld>
            <a:endParaRPr lang="en-US"/>
          </a:p>
        </p:txBody>
      </p:sp>
    </p:spTree>
    <p:extLst>
      <p:ext uri="{BB962C8B-B14F-4D97-AF65-F5344CB8AC3E}">
        <p14:creationId xmlns:p14="http://schemas.microsoft.com/office/powerpoint/2010/main" val="53543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sample excel sheet here shows a typical</a:t>
            </a:r>
            <a:r>
              <a:rPr lang="en-US" baseline="0" dirty="0" smtClean="0"/>
              <a:t> low level keyword driven automation framework. The column ‘D’ titled as Action depicts the low level keywords in the framework. The code for the keywords are already written using the automation tool and the library of keywords are provided to the testers to build the automation test cases. The other columns provide additional kind of information to the test tool to allow execution like Object Name, Object type and the value to be used. </a:t>
            </a: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16</a:t>
            </a:fld>
            <a:endParaRPr lang="en-US"/>
          </a:p>
        </p:txBody>
      </p:sp>
    </p:spTree>
    <p:extLst>
      <p:ext uri="{BB962C8B-B14F-4D97-AF65-F5344CB8AC3E}">
        <p14:creationId xmlns:p14="http://schemas.microsoft.com/office/powerpoint/2010/main" val="1602366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US" sz="1200" b="0" dirty="0" smtClean="0"/>
              <a:t>Business Keyword driven approach.</a:t>
            </a:r>
            <a:r>
              <a:rPr lang="en-US" sz="1200" b="0" baseline="0" dirty="0" smtClean="0"/>
              <a:t> </a:t>
            </a:r>
            <a:r>
              <a:rPr lang="en-US" sz="1200" b="0" dirty="0" smtClean="0"/>
              <a:t>Business Keyword driven approach or</a:t>
            </a:r>
            <a:r>
              <a:rPr lang="en-US" sz="1200" b="0" baseline="0" dirty="0" smtClean="0"/>
              <a:t> H</a:t>
            </a:r>
            <a:r>
              <a:rPr lang="en-US" sz="1200" b="0" dirty="0" smtClean="0"/>
              <a:t>igh-level keywords is an extension of the modular approach. In this approach, all the test cases are split up into smaller components, with the aim of reusing these components </a:t>
            </a:r>
            <a:r>
              <a:rPr lang="en-US" sz="1200" dirty="0" smtClean="0"/>
              <a:t>in multiple test cases. </a:t>
            </a:r>
            <a:r>
              <a:rPr lang="en-US" sz="1800" dirty="0" smtClean="0"/>
              <a:t>Each component is represented by a keyword, that is, a keyword depicts a series of business flows. Hence, these are basically </a:t>
            </a:r>
            <a:r>
              <a:rPr lang="en-US" sz="1800" b="0" dirty="0" smtClean="0"/>
              <a:t>high-level keywords, </a:t>
            </a:r>
            <a:r>
              <a:rPr lang="en-US" sz="1800" dirty="0" smtClean="0"/>
              <a:t>which is in contrast to the Action keywords discussed in the previous section. Example:</a:t>
            </a:r>
            <a:r>
              <a:rPr lang="en-US" sz="1800" baseline="0" dirty="0" smtClean="0"/>
              <a:t> </a:t>
            </a:r>
            <a:r>
              <a:rPr lang="en-US" sz="1800" dirty="0" smtClean="0">
                <a:ea typeface="+mn-ea"/>
                <a:cs typeface="+mn-cs"/>
              </a:rPr>
              <a:t>Login, </a:t>
            </a:r>
            <a:r>
              <a:rPr lang="en-US" sz="1800" dirty="0" err="1" smtClean="0">
                <a:ea typeface="+mn-ea"/>
                <a:cs typeface="+mn-cs"/>
              </a:rPr>
              <a:t>Create_Insurance_Policy</a:t>
            </a:r>
            <a:r>
              <a:rPr lang="en-US" sz="1800" dirty="0" smtClean="0">
                <a:ea typeface="+mn-ea"/>
                <a:cs typeface="+mn-cs"/>
              </a:rPr>
              <a:t>, </a:t>
            </a:r>
            <a:r>
              <a:rPr lang="en-US" sz="1800" dirty="0" err="1" smtClean="0">
                <a:ea typeface="+mn-ea"/>
                <a:cs typeface="+mn-cs"/>
              </a:rPr>
              <a:t>Deposit_Cash_In_Account</a:t>
            </a:r>
            <a:r>
              <a:rPr lang="en-US" sz="1800" dirty="0" smtClean="0">
                <a:ea typeface="+mn-ea"/>
                <a:cs typeface="+mn-cs"/>
              </a:rPr>
              <a:t>, etc. </a:t>
            </a:r>
            <a:r>
              <a:rPr lang="en-US" sz="1800" dirty="0" smtClean="0"/>
              <a:t>This approach is designed to facilitate a seamless interaction between Business Analysts (domain/functional experts) and the QA engineers (automation experts)</a:t>
            </a:r>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17</a:t>
            </a:fld>
            <a:endParaRPr lang="en-US"/>
          </a:p>
        </p:txBody>
      </p:sp>
    </p:spTree>
    <p:extLst>
      <p:ext uri="{BB962C8B-B14F-4D97-AF65-F5344CB8AC3E}">
        <p14:creationId xmlns:p14="http://schemas.microsoft.com/office/powerpoint/2010/main" val="3915484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advantages of business keyword driven approach are it</a:t>
            </a:r>
            <a:r>
              <a:rPr lang="en-US" baseline="0" dirty="0" smtClean="0"/>
              <a:t> provides v</a:t>
            </a:r>
            <a:r>
              <a:rPr lang="en-US" sz="1800" dirty="0" smtClean="0">
                <a:ea typeface="+mn-ea"/>
                <a:cs typeface="+mn-cs"/>
              </a:rPr>
              <a:t>ery high degree of maintainability of scripts, promotes reusability of scripts, abstraction of technical complexities from business users, usage of keywords provides easy traceability of the degree of reuse of the business components.</a:t>
            </a:r>
          </a:p>
          <a:p>
            <a:endParaRPr lang="en-US" sz="1800" dirty="0" smtClean="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disadvantages of this approach are</a:t>
            </a:r>
            <a:r>
              <a:rPr lang="en-US" baseline="0" dirty="0" smtClean="0"/>
              <a:t> i</a:t>
            </a:r>
            <a:r>
              <a:rPr lang="en-US" sz="1800" dirty="0" smtClean="0">
                <a:ea typeface="+mn-ea"/>
                <a:cs typeface="+mn-cs"/>
              </a:rPr>
              <a:t>t may not be possible to reuse all the business components. Lot of planning is required up-front to analyze the test cases and break them up into reusable business components. It involves some amount of implementation , though not as much as required for the Action keyword driven approach.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18</a:t>
            </a:fld>
            <a:endParaRPr lang="en-US"/>
          </a:p>
        </p:txBody>
      </p:sp>
    </p:spTree>
    <p:extLst>
      <p:ext uri="{BB962C8B-B14F-4D97-AF65-F5344CB8AC3E}">
        <p14:creationId xmlns:p14="http://schemas.microsoft.com/office/powerpoint/2010/main" val="1613809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0" dirty="0" smtClean="0"/>
              <a:t>Hybrid Test Automation Framework</a:t>
            </a:r>
            <a:r>
              <a:rPr lang="en-GB" sz="1400" b="0" dirty="0" smtClean="0"/>
              <a:t> </a:t>
            </a:r>
            <a:r>
              <a:rPr lang="en-GB" sz="1400" dirty="0" smtClean="0"/>
              <a:t>is the</a:t>
            </a:r>
            <a:r>
              <a:rPr lang="en-US" sz="1200" dirty="0" smtClean="0"/>
              <a:t> most commonly implemented framework and is a combination of all of the above techniques, pulling from their strengths and trying to mitigate their weaknesses. </a:t>
            </a:r>
          </a:p>
          <a:p>
            <a:pPr>
              <a:buFont typeface="Arial" pitchFamily="34" charset="0"/>
              <a:buChar char="•"/>
            </a:pPr>
            <a:endParaRPr lang="en-US" dirty="0" smtClean="0"/>
          </a:p>
          <a:p>
            <a:pPr marL="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The keyword and data driven frameworks</a:t>
            </a:r>
            <a:r>
              <a:rPr lang="en-US" sz="1200" baseline="0" dirty="0" smtClean="0"/>
              <a:t> </a:t>
            </a:r>
            <a:r>
              <a:rPr lang="en-US" sz="1200" dirty="0" smtClean="0"/>
              <a:t>are commonly used together. </a:t>
            </a:r>
            <a:r>
              <a:rPr lang="en-US" sz="1800" dirty="0" smtClean="0"/>
              <a:t>This allows data driven scripts to take advantage of the powerful libraries and utilities that usually accompany a keyword driven architecture</a:t>
            </a:r>
          </a:p>
          <a:p>
            <a:pPr>
              <a:buFont typeface="Arial" pitchFamily="34" charset="0"/>
              <a:buChar char="•"/>
            </a:pPr>
            <a:r>
              <a:rPr lang="en-US" sz="1200" baseline="0" dirty="0" smtClean="0"/>
              <a:t> </a:t>
            </a:r>
            <a:r>
              <a:rPr lang="en-US" sz="1200" dirty="0" smtClean="0"/>
              <a:t>For example, the CRAFT framework is a hybrid of the Business keyword driven approach and the data driven approach. Optionally, the Action keyword driven approach may be integrated as well. Some simpler frameworks like CRAFTLite combine the modular and data driven approaches. To sum up, hybrid frameworks aim to combine the advantages of multiple approaches, and are generally the most preferred type of automation framework.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19</a:t>
            </a:fld>
            <a:endParaRPr lang="en-US"/>
          </a:p>
        </p:txBody>
      </p:sp>
    </p:spTree>
    <p:extLst>
      <p:ext uri="{BB962C8B-B14F-4D97-AF65-F5344CB8AC3E}">
        <p14:creationId xmlns:p14="http://schemas.microsoft.com/office/powerpoint/2010/main" val="1171165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buFont typeface="Arial" pitchFamily="34" charset="0"/>
              <a:buNone/>
              <a:defRPr/>
            </a:pPr>
            <a:r>
              <a:rPr lang="en-US" sz="2000" dirty="0" smtClean="0"/>
              <a:t>After completing this course you will be able to</a:t>
            </a:r>
            <a:r>
              <a:rPr lang="en-US" sz="2000" baseline="0" dirty="0" smtClean="0"/>
              <a:t> understand t</a:t>
            </a:r>
            <a:r>
              <a:rPr lang="en-US" dirty="0" smtClean="0">
                <a:ea typeface="+mn-ea"/>
                <a:cs typeface="+mn-cs"/>
              </a:rPr>
              <a:t>he basics</a:t>
            </a:r>
            <a:r>
              <a:rPr lang="en-US" baseline="0" dirty="0" smtClean="0">
                <a:ea typeface="+mn-ea"/>
                <a:cs typeface="+mn-cs"/>
              </a:rPr>
              <a:t> of automation framework and also about Cognizant's</a:t>
            </a:r>
            <a:r>
              <a:rPr lang="en-US" dirty="0" smtClean="0">
                <a:ea typeface="+mn-ea"/>
                <a:cs typeface="+mn-cs"/>
              </a:rPr>
              <a:t> automation</a:t>
            </a:r>
            <a:r>
              <a:rPr lang="en-US" baseline="0" dirty="0" smtClean="0">
                <a:ea typeface="+mn-ea"/>
                <a:cs typeface="+mn-cs"/>
              </a:rPr>
              <a:t> framework ‘</a:t>
            </a:r>
            <a:r>
              <a:rPr lang="en-US" dirty="0" smtClean="0">
                <a:ea typeface="+mn-ea"/>
                <a:cs typeface="+mn-cs"/>
              </a:rPr>
              <a:t>CRAFT’. You will be dealt in detail on the</a:t>
            </a:r>
            <a:r>
              <a:rPr lang="en-US" baseline="0" dirty="0" smtClean="0">
                <a:ea typeface="+mn-ea"/>
                <a:cs typeface="+mn-cs"/>
              </a:rPr>
              <a:t> CRAFT’s </a:t>
            </a:r>
            <a:r>
              <a:rPr lang="en-US" sz="1600" dirty="0" smtClean="0">
                <a:ea typeface="+mn-ea"/>
                <a:cs typeface="+mn-cs"/>
              </a:rPr>
              <a:t>architecture, the Script Flow, the folder Structure, its features, the</a:t>
            </a:r>
            <a:r>
              <a:rPr lang="en-US" sz="1600" baseline="0" dirty="0" smtClean="0">
                <a:ea typeface="+mn-ea"/>
                <a:cs typeface="+mn-cs"/>
              </a:rPr>
              <a:t> b</a:t>
            </a:r>
            <a:r>
              <a:rPr lang="en-US" sz="1600" dirty="0" smtClean="0">
                <a:ea typeface="+mn-ea"/>
                <a:cs typeface="+mn-cs"/>
              </a:rPr>
              <a:t>enefits and also the challenges in implementing CRAFT.</a:t>
            </a:r>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2</a:t>
            </a:fld>
            <a:endParaRPr lang="en-US"/>
          </a:p>
        </p:txBody>
      </p:sp>
    </p:spTree>
    <p:extLst>
      <p:ext uri="{BB962C8B-B14F-4D97-AF65-F5344CB8AC3E}">
        <p14:creationId xmlns:p14="http://schemas.microsoft.com/office/powerpoint/2010/main" val="3002591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Advantages</a:t>
            </a:r>
            <a:r>
              <a:rPr lang="en-US" baseline="0" dirty="0" smtClean="0"/>
              <a:t> of Hybrid Automation Framework:</a:t>
            </a:r>
          </a:p>
          <a:p>
            <a:endParaRPr lang="en-US" sz="1200" b="0" i="0" u="none" strike="noStrike" kern="1200" baseline="0" dirty="0" smtClean="0">
              <a:solidFill>
                <a:schemeClr val="tx1"/>
              </a:solidFill>
              <a:latin typeface="Arial" charset="0"/>
              <a:ea typeface="+mn-ea"/>
              <a:cs typeface="+mn-cs"/>
            </a:endParaRPr>
          </a:p>
          <a:p>
            <a:pPr marL="228600" indent="-228600">
              <a:buAutoNum type="arabicPeriod"/>
            </a:pPr>
            <a:r>
              <a:rPr lang="en-US" sz="1200" b="0" i="0" u="none" strike="noStrike" kern="1200" baseline="0" dirty="0" smtClean="0">
                <a:solidFill>
                  <a:schemeClr val="tx1"/>
                </a:solidFill>
                <a:latin typeface="Arial" charset="0"/>
                <a:ea typeface="+mn-ea"/>
                <a:cs typeface="+mn-cs"/>
              </a:rPr>
              <a:t>The main advantage of this approach is that you can use the best features from all the types of frameworks to create your own </a:t>
            </a:r>
          </a:p>
          <a:p>
            <a:pPr marL="0" indent="0">
              <a:buNone/>
            </a:pPr>
            <a:endParaRPr lang="en-US" sz="1200" b="0" i="0" u="none" strike="noStrike" kern="1200" baseline="0" dirty="0" smtClean="0">
              <a:solidFill>
                <a:schemeClr val="tx1"/>
              </a:solidFill>
              <a:latin typeface="Arial" charset="0"/>
              <a:ea typeface="+mn-ea"/>
              <a:cs typeface="+mn-cs"/>
            </a:endParaRPr>
          </a:p>
          <a:p>
            <a:pPr marL="0" indent="0">
              <a:buNone/>
            </a:pPr>
            <a:r>
              <a:rPr lang="en-US" sz="1200" b="0" i="0" u="none" strike="noStrike" kern="1200" baseline="0" dirty="0" smtClean="0">
                <a:solidFill>
                  <a:schemeClr val="tx1"/>
                </a:solidFill>
                <a:latin typeface="Arial" charset="0"/>
                <a:ea typeface="+mn-ea"/>
                <a:cs typeface="+mn-cs"/>
              </a:rPr>
              <a:t>Disadvantages:</a:t>
            </a:r>
          </a:p>
          <a:p>
            <a:endParaRPr lang="en-US" sz="1200" b="0" i="0" u="none" strike="noStrike" kern="1200" baseline="0" dirty="0" smtClean="0">
              <a:solidFill>
                <a:schemeClr val="tx1"/>
              </a:solidFill>
              <a:latin typeface="Arial" charset="0"/>
              <a:ea typeface="+mn-ea"/>
              <a:cs typeface="+mn-cs"/>
            </a:endParaRPr>
          </a:p>
          <a:p>
            <a:pPr marL="228600" indent="-228600">
              <a:buFont typeface="+mj-lt"/>
              <a:buAutoNum type="arabicPeriod"/>
            </a:pPr>
            <a:r>
              <a:rPr lang="en-US" sz="1200" b="0" i="0" u="none" strike="noStrike" kern="1200" baseline="0" dirty="0" smtClean="0">
                <a:solidFill>
                  <a:schemeClr val="tx1"/>
                </a:solidFill>
                <a:latin typeface="Arial" charset="0"/>
                <a:ea typeface="+mn-ea"/>
                <a:cs typeface="+mn-cs"/>
              </a:rPr>
              <a:t>The framework is highly complex and needs very good programming expertise and experience to build a Hybrid Framework from scratch. </a:t>
            </a:r>
          </a:p>
          <a:p>
            <a:pPr marL="0" indent="0">
              <a:buNone/>
            </a:pPr>
            <a:endParaRPr lang="en-US" sz="12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20</a:t>
            </a:fld>
            <a:endParaRPr lang="en-US"/>
          </a:p>
        </p:txBody>
      </p:sp>
    </p:spTree>
    <p:extLst>
      <p:ext uri="{BB962C8B-B14F-4D97-AF65-F5344CB8AC3E}">
        <p14:creationId xmlns:p14="http://schemas.microsoft.com/office/powerpoint/2010/main" val="4013861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kern="1200" dirty="0" smtClean="0">
                <a:solidFill>
                  <a:schemeClr val="tx1"/>
                </a:solidFill>
                <a:latin typeface="Arial" charset="0"/>
                <a:ea typeface="+mn-ea"/>
                <a:cs typeface="+mn-cs"/>
              </a:rPr>
              <a:t>In the above screen shot, we have first identified the locators and defined it on the top after the class. In this way we can achieve readability of test scripts and we can easily identify locators and change them if needed at only one place.</a:t>
            </a:r>
          </a:p>
          <a:p>
            <a:pPr algn="l"/>
            <a:r>
              <a:rPr lang="en-US" sz="1200" b="0" kern="1200" dirty="0" smtClean="0">
                <a:solidFill>
                  <a:schemeClr val="tx1"/>
                </a:solidFill>
                <a:latin typeface="Arial" charset="0"/>
                <a:ea typeface="+mn-ea"/>
                <a:cs typeface="+mn-cs"/>
              </a:rPr>
              <a:t>Page Object model is writing all the functionalities / reusable components of a page that we want to automate in a separate class. Say now if we consider four pages as Home page, Login page, Create Account and Forgot password page etc. </a:t>
            </a:r>
          </a:p>
          <a:p>
            <a:pPr algn="l"/>
            <a:endParaRPr lang="en-US" sz="1200" b="0" kern="1200" dirty="0" smtClean="0">
              <a:solidFill>
                <a:schemeClr val="tx1"/>
              </a:solidFill>
              <a:latin typeface="Arial" charset="0"/>
              <a:ea typeface="+mn-ea"/>
              <a:cs typeface="+mn-cs"/>
            </a:endParaRPr>
          </a:p>
          <a:p>
            <a:pPr algn="l"/>
            <a:r>
              <a:rPr lang="en-US" sz="1200" b="0" kern="1200" dirty="0" smtClean="0">
                <a:solidFill>
                  <a:schemeClr val="tx1"/>
                </a:solidFill>
                <a:latin typeface="Arial" charset="0"/>
                <a:ea typeface="+mn-ea"/>
                <a:cs typeface="+mn-cs"/>
              </a:rPr>
              <a:t>Advantages:</a:t>
            </a:r>
          </a:p>
          <a:p>
            <a:pPr marL="742950" lvl="1" indent="-285750" algn="l">
              <a:buFont typeface="Arial" pitchFamily="34" charset="0"/>
              <a:buChar char="•"/>
              <a:defRPr/>
            </a:pPr>
            <a:r>
              <a:rPr lang="en-US" sz="1400" kern="1200" dirty="0" smtClean="0">
                <a:solidFill>
                  <a:schemeClr val="tx1"/>
                </a:solidFill>
                <a:latin typeface="Arial" charset="0"/>
                <a:ea typeface="+mn-ea"/>
                <a:cs typeface="+mn-cs"/>
              </a:rPr>
              <a:t>There is clean separation between test code and page specific code such as locators (or their use if you’re using a UI map) and layout</a:t>
            </a:r>
          </a:p>
          <a:p>
            <a:pPr marL="742950" lvl="1" indent="-285750" algn="l">
              <a:buFont typeface="Arial" pitchFamily="34" charset="0"/>
              <a:buChar char="•"/>
              <a:defRPr/>
            </a:pPr>
            <a:r>
              <a:rPr lang="en-US" sz="1400" kern="1200" dirty="0" smtClean="0">
                <a:solidFill>
                  <a:schemeClr val="tx1"/>
                </a:solidFill>
                <a:latin typeface="Arial" charset="0"/>
                <a:ea typeface="+mn-ea"/>
                <a:cs typeface="+mn-cs"/>
              </a:rPr>
              <a:t>There is single repository for the services or operations offered by the page rather than having these services scattered through out the tests.</a:t>
            </a:r>
          </a:p>
          <a:p>
            <a:pPr algn="l"/>
            <a:endParaRPr lang="en-US" sz="1200" b="0" kern="1200" dirty="0" smtClean="0">
              <a:solidFill>
                <a:schemeClr val="tx1"/>
              </a:solidFill>
              <a:latin typeface="Arial" charset="0"/>
              <a:ea typeface="+mn-ea"/>
              <a:cs typeface="+mn-cs"/>
            </a:endParaRPr>
          </a:p>
          <a:p>
            <a:pPr algn="l"/>
            <a:r>
              <a:rPr lang="en-US" sz="1200" b="0" kern="1200" dirty="0" smtClean="0">
                <a:solidFill>
                  <a:schemeClr val="tx1"/>
                </a:solidFill>
                <a:latin typeface="Arial" charset="0"/>
                <a:ea typeface="+mn-ea"/>
                <a:cs typeface="+mn-cs"/>
              </a:rPr>
              <a:t>Dependencies:</a:t>
            </a:r>
          </a:p>
          <a:p>
            <a:pPr marL="228600" indent="-228600" algn="l">
              <a:buFont typeface="+mj-lt"/>
              <a:buAutoNum type="arabicPeriod"/>
            </a:pPr>
            <a:r>
              <a:rPr lang="en-US" sz="1200" b="0" kern="1200" dirty="0" smtClean="0">
                <a:solidFill>
                  <a:schemeClr val="tx1"/>
                </a:solidFill>
                <a:latin typeface="Arial" charset="0"/>
                <a:ea typeface="+mn-ea"/>
                <a:cs typeface="+mn-cs"/>
              </a:rPr>
              <a:t>High</a:t>
            </a:r>
            <a:r>
              <a:rPr lang="en-US" sz="1200" b="0" kern="1200" baseline="0" dirty="0" smtClean="0">
                <a:solidFill>
                  <a:schemeClr val="tx1"/>
                </a:solidFill>
                <a:latin typeface="Arial" charset="0"/>
                <a:ea typeface="+mn-ea"/>
                <a:cs typeface="+mn-cs"/>
              </a:rPr>
              <a:t> programming skills/ expertise needed to work with page object model</a:t>
            </a:r>
          </a:p>
          <a:p>
            <a:pPr marL="228600" indent="-228600" algn="l">
              <a:buFont typeface="+mj-lt"/>
              <a:buAutoNum type="arabicPeriod"/>
            </a:pPr>
            <a:r>
              <a:rPr lang="en-US" sz="1200" b="0" kern="1200" baseline="0" dirty="0" smtClean="0">
                <a:solidFill>
                  <a:schemeClr val="tx1"/>
                </a:solidFill>
                <a:latin typeface="Arial" charset="0"/>
                <a:ea typeface="+mn-ea"/>
                <a:cs typeface="+mn-cs"/>
              </a:rPr>
              <a:t>Lot of planning needed upfront to categorize different pages and related, common controls</a:t>
            </a:r>
            <a:endParaRPr lang="en-US" sz="1200" b="0" kern="120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23</a:t>
            </a:fld>
            <a:endParaRPr lang="en-US"/>
          </a:p>
        </p:txBody>
      </p:sp>
    </p:spTree>
    <p:extLst>
      <p:ext uri="{BB962C8B-B14F-4D97-AF65-F5344CB8AC3E}">
        <p14:creationId xmlns:p14="http://schemas.microsoft.com/office/powerpoint/2010/main" val="2270743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Summary. Here is a quick summary of what we discussed in this chapter so far. </a:t>
            </a:r>
            <a:r>
              <a:rPr lang="en-US" sz="1200" dirty="0" smtClean="0"/>
              <a:t>The importance of automation frameworks cannot be undermined.</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Frameworks are an essential part of any automation project, and a thorough knowledge of these is a necessity for every automation tester.</a:t>
            </a:r>
          </a:p>
          <a:p>
            <a:pPr>
              <a:buFont typeface="Arial" pitchFamily="34" charset="0"/>
              <a:buChar char="•"/>
            </a:pPr>
            <a:r>
              <a:rPr lang="en-US" sz="1200" dirty="0" smtClean="0"/>
              <a:t>It is important to note that there is no one framework that solves all automation problems. </a:t>
            </a:r>
          </a:p>
          <a:p>
            <a:pPr>
              <a:buFont typeface="Arial" pitchFamily="34" charset="0"/>
              <a:buChar char="•"/>
            </a:pPr>
            <a:r>
              <a:rPr lang="en-US" sz="1200" dirty="0" smtClean="0"/>
              <a:t>The decision on the type of framework to be used has to be taken after careful analysis of the automation requirements, and with sound understanding of the pros and cons of each of framework.</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24</a:t>
            </a:fld>
            <a:endParaRPr lang="en-US"/>
          </a:p>
        </p:txBody>
      </p:sp>
    </p:spTree>
    <p:extLst>
      <p:ext uri="{BB962C8B-B14F-4D97-AF65-F5344CB8AC3E}">
        <p14:creationId xmlns:p14="http://schemas.microsoft.com/office/powerpoint/2010/main" val="2209021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816B1B3-C716-46E0-BDF7-02FDAE940AD3}" type="slidenum">
              <a:rPr lang="en-US" smtClean="0">
                <a:latin typeface="Arial" pitchFamily="34" charset="0"/>
              </a:rPr>
              <a:pPr/>
              <a:t>25</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b="1" dirty="0" smtClean="0">
              <a:latin typeface="Arial" pitchFamily="34" charset="0"/>
            </a:endParaRPr>
          </a:p>
        </p:txBody>
      </p:sp>
    </p:spTree>
    <p:extLst>
      <p:ext uri="{BB962C8B-B14F-4D97-AF65-F5344CB8AC3E}">
        <p14:creationId xmlns:p14="http://schemas.microsoft.com/office/powerpoint/2010/main" val="696277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a:buFont typeface="Arial" pitchFamily="34" charset="0"/>
              <a:buChar char="•"/>
              <a:defRPr/>
            </a:pPr>
            <a:r>
              <a:rPr lang="en-US" dirty="0" smtClean="0"/>
              <a:t>After completing this chapter, you will be able to Understand</a:t>
            </a:r>
            <a:r>
              <a:rPr lang="en-US" baseline="0" dirty="0" smtClean="0"/>
              <a:t> the craft</a:t>
            </a:r>
            <a:r>
              <a:rPr lang="en-US" sz="2400" dirty="0" smtClean="0">
                <a:ea typeface="+mn-ea"/>
                <a:cs typeface="+mn-cs"/>
              </a:rPr>
              <a:t> Framework</a:t>
            </a:r>
            <a:r>
              <a:rPr lang="en-US" sz="2400" baseline="0" dirty="0" smtClean="0">
                <a:ea typeface="+mn-ea"/>
                <a:cs typeface="+mn-cs"/>
              </a:rPr>
              <a:t>, c</a:t>
            </a:r>
            <a:r>
              <a:rPr lang="en-US" sz="2000" dirty="0" smtClean="0">
                <a:ea typeface="+mn-ea"/>
                <a:cs typeface="+mn-cs"/>
              </a:rPr>
              <a:t>omponents of </a:t>
            </a:r>
            <a:r>
              <a:rPr lang="en-US" sz="2000" baseline="0" dirty="0" smtClean="0">
                <a:ea typeface="+mn-ea"/>
                <a:cs typeface="+mn-cs"/>
              </a:rPr>
              <a:t>craft</a:t>
            </a:r>
            <a:r>
              <a:rPr lang="en-US" sz="2000" dirty="0" smtClean="0">
                <a:ea typeface="+mn-ea"/>
                <a:cs typeface="+mn-cs"/>
              </a:rPr>
              <a:t>,</a:t>
            </a:r>
            <a:r>
              <a:rPr lang="en-US" sz="2000" baseline="0" dirty="0" smtClean="0">
                <a:ea typeface="+mn-ea"/>
                <a:cs typeface="+mn-cs"/>
              </a:rPr>
              <a:t> its architecture and </a:t>
            </a:r>
            <a:r>
              <a:rPr lang="en-US" sz="2000" dirty="0" smtClean="0">
                <a:ea typeface="+mn-ea"/>
                <a:cs typeface="+mn-cs"/>
              </a:rPr>
              <a:t>the role played by each component in the framework. You will also learn about </a:t>
            </a:r>
            <a:r>
              <a:rPr lang="en-US" sz="2000" baseline="0" dirty="0" smtClean="0">
                <a:ea typeface="+mn-ea"/>
                <a:cs typeface="+mn-cs"/>
              </a:rPr>
              <a:t>craft</a:t>
            </a:r>
            <a:r>
              <a:rPr lang="en-US" sz="2400" dirty="0" smtClean="0"/>
              <a:t> Script Flow,</a:t>
            </a:r>
            <a:r>
              <a:rPr lang="en-US" sz="2400" baseline="0" dirty="0" smtClean="0"/>
              <a:t> the f</a:t>
            </a:r>
            <a:r>
              <a:rPr lang="en-US" sz="2400" dirty="0" smtClean="0"/>
              <a:t>older Structure, the features and benefits of </a:t>
            </a:r>
            <a:r>
              <a:rPr lang="en-US" sz="2400" baseline="0" dirty="0" smtClean="0"/>
              <a:t>CRAFT and also the c</a:t>
            </a:r>
            <a:r>
              <a:rPr lang="en-US" sz="2400" dirty="0" smtClean="0"/>
              <a:t>hallenges in implementing </a:t>
            </a:r>
            <a:r>
              <a:rPr lang="en-US" sz="2400" baseline="0" dirty="0" smtClean="0"/>
              <a:t>CRAFT</a:t>
            </a:r>
            <a:endParaRPr lang="en-US" sz="2400" dirty="0" smtClean="0"/>
          </a:p>
          <a:p>
            <a:pPr>
              <a:buFont typeface="Arial" pitchFamily="34" charset="0"/>
              <a:buChar char="•"/>
            </a:pPr>
            <a:endParaRPr lang="en-US" dirty="0" smtClean="0">
              <a:latin typeface="Arial" pitchFamily="34" charset="0"/>
            </a:endParaRPr>
          </a:p>
        </p:txBody>
      </p:sp>
      <p:sp>
        <p:nvSpPr>
          <p:cNvPr id="49156" name="Slide Number Placeholder 3"/>
          <p:cNvSpPr>
            <a:spLocks noGrp="1"/>
          </p:cNvSpPr>
          <p:nvPr>
            <p:ph type="sldNum" sz="quarter" idx="5"/>
          </p:nvPr>
        </p:nvSpPr>
        <p:spPr>
          <a:noFill/>
        </p:spPr>
        <p:txBody>
          <a:bodyPr/>
          <a:lstStyle/>
          <a:p>
            <a:fld id="{AA60006C-5102-4464-9666-DFC6F4AF64C6}" type="slidenum">
              <a:rPr lang="en-US" smtClean="0">
                <a:latin typeface="Arial" pitchFamily="34" charset="0"/>
              </a:rPr>
              <a:pPr/>
              <a:t>26</a:t>
            </a:fld>
            <a:endParaRPr lang="en-US" smtClean="0">
              <a:latin typeface="Arial" pitchFamily="34" charset="0"/>
            </a:endParaRPr>
          </a:p>
        </p:txBody>
      </p:sp>
    </p:spTree>
    <p:extLst>
      <p:ext uri="{BB962C8B-B14F-4D97-AF65-F5344CB8AC3E}">
        <p14:creationId xmlns:p14="http://schemas.microsoft.com/office/powerpoint/2010/main" val="1527542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CRAFT</a:t>
            </a:r>
            <a:r>
              <a:rPr lang="en-US" sz="1200" baseline="0" dirty="0" smtClean="0"/>
              <a:t> Framework. CRAFT means </a:t>
            </a:r>
            <a:r>
              <a:rPr lang="en-US" sz="1200" b="0" dirty="0" smtClean="0"/>
              <a:t>Cognizant Reusable Automation Framework for Testing.</a:t>
            </a:r>
            <a:r>
              <a:rPr lang="en-US" sz="1200" b="0" baseline="0" dirty="0" smtClean="0"/>
              <a:t> It </a:t>
            </a:r>
            <a:r>
              <a:rPr lang="en-US" sz="1200" dirty="0" smtClean="0"/>
              <a:t>is Cognizant’s in-house automation framework, proposed to ease the script development and maintenance effort in test automation.  It  follows a </a:t>
            </a:r>
            <a:r>
              <a:rPr lang="en-US" sz="1200" b="0" dirty="0" smtClean="0"/>
              <a:t>hybrid-driven </a:t>
            </a:r>
            <a:r>
              <a:rPr lang="en-US" sz="1200" dirty="0" smtClean="0"/>
              <a:t>approach, combining the best practices of both keyword-driven and data-driven approaches.  It is also </a:t>
            </a:r>
            <a:r>
              <a:rPr lang="en-US" sz="1200" b="0" dirty="0" smtClean="0"/>
              <a:t>tool agnostic</a:t>
            </a:r>
            <a:r>
              <a:rPr lang="en-US" sz="1200" dirty="0" smtClean="0"/>
              <a:t>, which means that the C.R.A.F.T design principles may be implemented over any automation tool like HP UFT, </a:t>
            </a:r>
            <a:r>
              <a:rPr lang="en-US" sz="1200" dirty="0" err="1" smtClean="0"/>
              <a:t>CodedUI</a:t>
            </a:r>
            <a:r>
              <a:rPr lang="en-US" sz="1200" dirty="0" smtClean="0"/>
              <a:t>, Selenium, Ranorex, etc.  The core logic of CRAFT involves breaking down the test cases into </a:t>
            </a:r>
            <a:r>
              <a:rPr lang="en-US" sz="1200" i="0" dirty="0" smtClean="0"/>
              <a:t>components. </a:t>
            </a:r>
            <a:r>
              <a:rPr lang="en-US" sz="1200" dirty="0" smtClean="0"/>
              <a:t>This would be typically done by a subject matter expert, after analyzing the test cases appropriately. Once the componentization is done, test cases can be easily created by dragging together the required components. The basic idea is to reuse components across test cases, thereby minimizing redundancies in script design</a:t>
            </a:r>
            <a:r>
              <a:rPr lang="en-US" sz="1200" dirty="0"/>
              <a:t>.</a:t>
            </a:r>
            <a:endParaRPr lang="en-US" sz="1200" dirty="0" smtClean="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27</a:t>
            </a:fld>
            <a:endParaRPr lang="en-US"/>
          </a:p>
        </p:txBody>
      </p:sp>
    </p:spTree>
    <p:extLst>
      <p:ext uri="{BB962C8B-B14F-4D97-AF65-F5344CB8AC3E}">
        <p14:creationId xmlns:p14="http://schemas.microsoft.com/office/powerpoint/2010/main" val="1454666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b="0" dirty="0" smtClean="0">
                <a:latin typeface="Arial" pitchFamily="34" charset="0"/>
              </a:rPr>
              <a:t>This is a schematic representation of CRAFT framework show casing</a:t>
            </a:r>
            <a:r>
              <a:rPr lang="en-US" b="0" baseline="0" dirty="0" smtClean="0">
                <a:latin typeface="Arial" pitchFamily="34" charset="0"/>
              </a:rPr>
              <a:t> the various components of it. Each of these components are explained in the forthcoming slides. </a:t>
            </a:r>
          </a:p>
          <a:p>
            <a:endParaRPr lang="en-US" sz="800" b="0" dirty="0" smtClean="0">
              <a:latin typeface="Arial" pitchFamily="34" charset="0"/>
            </a:endParaRPr>
          </a:p>
          <a:p>
            <a:endParaRPr lang="en-US" sz="800" b="0" dirty="0"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CD8B9006-AC83-456F-8A44-AD086A1CBD9A}" type="slidenum">
              <a:rPr lang="en-US" smtClean="0">
                <a:latin typeface="Arial" pitchFamily="34" charset="0"/>
              </a:rPr>
              <a:pPr/>
              <a:t>28</a:t>
            </a:fld>
            <a:endParaRPr lang="en-US" smtClean="0">
              <a:latin typeface="Arial" pitchFamily="34" charset="0"/>
            </a:endParaRPr>
          </a:p>
        </p:txBody>
      </p:sp>
    </p:spTree>
    <p:extLst>
      <p:ext uri="{BB962C8B-B14F-4D97-AF65-F5344CB8AC3E}">
        <p14:creationId xmlns:p14="http://schemas.microsoft.com/office/powerpoint/2010/main" val="486800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dirty="0" smtClean="0"/>
              <a:t>Business Components</a:t>
            </a:r>
          </a:p>
          <a:p>
            <a:pPr>
              <a:buFont typeface="Arial" pitchFamily="34" charset="0"/>
              <a:buChar char="•"/>
            </a:pPr>
            <a:r>
              <a:rPr lang="en-US" sz="1200" dirty="0" smtClean="0"/>
              <a:t>The first step in creating automation scripts using this approach is to build the library consisting of reusable business components. </a:t>
            </a:r>
          </a:p>
          <a:p>
            <a:pPr>
              <a:buFont typeface="Arial" pitchFamily="34" charset="0"/>
              <a:buChar char="•"/>
            </a:pPr>
            <a:r>
              <a:rPr lang="en-US" sz="1200" dirty="0" smtClean="0"/>
              <a:t>Inputs may be taken from a domain expert who is familiar with the test cases to help identify these reusable components. Once identified, the components are scripted using the test automation tool, stored in the library and documented for future reference.</a:t>
            </a:r>
          </a:p>
          <a:p>
            <a:endParaRPr lang="en-US" dirty="0" smtClean="0"/>
          </a:p>
          <a:p>
            <a:r>
              <a:rPr lang="en-US" sz="1200" b="1" dirty="0" smtClean="0"/>
              <a:t>Data Engine</a:t>
            </a:r>
          </a:p>
          <a:p>
            <a:pPr>
              <a:buNone/>
            </a:pPr>
            <a:r>
              <a:rPr lang="en-US" sz="1200" dirty="0" smtClean="0"/>
              <a:t>The Data Engine is at the heart of the CRAFT framework. It is usually implemented in MS Excel, for ease of maintenance. The Data Engine symbolizes the hybrid-driven approach of CRAFT.</a:t>
            </a:r>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29</a:t>
            </a:fld>
            <a:endParaRPr lang="en-US"/>
          </a:p>
        </p:txBody>
      </p:sp>
    </p:spTree>
    <p:extLst>
      <p:ext uri="{BB962C8B-B14F-4D97-AF65-F5344CB8AC3E}">
        <p14:creationId xmlns:p14="http://schemas.microsoft.com/office/powerpoint/2010/main" val="2386288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100" b="1" dirty="0" smtClean="0"/>
              <a:t>Support Libraries</a:t>
            </a:r>
          </a:p>
          <a:p>
            <a:pPr>
              <a:buFont typeface="Arial" pitchFamily="34" charset="0"/>
              <a:buNone/>
            </a:pPr>
            <a:r>
              <a:rPr lang="en-US" sz="1100" dirty="0" smtClean="0"/>
              <a:t>These are fully reusable functions that are </a:t>
            </a:r>
            <a:r>
              <a:rPr lang="en-US" sz="1100" b="1" dirty="0" smtClean="0"/>
              <a:t>tool-specific</a:t>
            </a:r>
            <a:r>
              <a:rPr lang="en-US" sz="1100" dirty="0" smtClean="0"/>
              <a:t> and </a:t>
            </a:r>
            <a:r>
              <a:rPr lang="en-US" sz="1100" b="1" dirty="0" smtClean="0"/>
              <a:t>independent of the AUT</a:t>
            </a:r>
            <a:r>
              <a:rPr lang="en-US" sz="1100" dirty="0" smtClean="0"/>
              <a:t>. They include functions for page navigation and navigation verification, date manipulation, sending mails, updating databases, file output and so on</a:t>
            </a:r>
          </a:p>
          <a:p>
            <a:pPr>
              <a:buFont typeface="Arial" pitchFamily="34" charset="0"/>
              <a:buChar char="•"/>
            </a:pPr>
            <a:endParaRPr lang="en-US" altLang="zh-CN" sz="1100" dirty="0" smtClean="0">
              <a:ea typeface="宋体" charset="-122"/>
            </a:endParaRPr>
          </a:p>
          <a:p>
            <a:pPr>
              <a:buFont typeface="Arial" pitchFamily="34" charset="0"/>
              <a:buChar char="•"/>
            </a:pPr>
            <a:r>
              <a:rPr lang="en-US" sz="1200" b="1" dirty="0" smtClean="0"/>
              <a:t>Driver Script </a:t>
            </a:r>
          </a:p>
          <a:p>
            <a:pPr>
              <a:buFont typeface="Arial" pitchFamily="34" charset="0"/>
              <a:buChar char="•"/>
            </a:pPr>
            <a:r>
              <a:rPr lang="en-US" sz="1200" dirty="0" smtClean="0"/>
              <a:t>Driver script is the brain of the CRAFT Framework. It traverses through the business flow data and calls the respective business components one by one. </a:t>
            </a:r>
          </a:p>
          <a:p>
            <a:pPr>
              <a:buFont typeface="Arial" pitchFamily="34" charset="0"/>
              <a:buChar char="•"/>
            </a:pPr>
            <a:r>
              <a:rPr lang="en-US" sz="1200" dirty="0" smtClean="0"/>
              <a:t>It not only takes care of executing the test case across all the test data iterations but is also responsible for generating the test reports at the end of test execution. It is a generic script, which can be used across all projects with minimum changes.</a:t>
            </a:r>
          </a:p>
          <a:p>
            <a:pPr eaLnBrk="1" hangingPunct="1">
              <a:buFont typeface="Arial" pitchFamily="34" charset="0"/>
              <a:buChar char="•"/>
            </a:pPr>
            <a:endParaRPr lang="en-US" sz="1200" b="1" dirty="0" smtClean="0"/>
          </a:p>
          <a:p>
            <a:pPr>
              <a:buFont typeface="Arial" pitchFamily="34" charset="0"/>
              <a:buChar char="•"/>
            </a:pPr>
            <a:r>
              <a:rPr lang="en-US" sz="1200" b="1" dirty="0" smtClean="0"/>
              <a:t>Recovery Libraries</a:t>
            </a:r>
          </a:p>
          <a:p>
            <a:pPr>
              <a:buFont typeface="Arial" pitchFamily="34" charset="0"/>
              <a:buNone/>
            </a:pPr>
            <a:r>
              <a:rPr lang="en-US" sz="1200" dirty="0" smtClean="0"/>
              <a:t>These are the in-built error handling functions available in C.R.A.F.T. Error handling is one of the most important features of C.R.A.F.T. It ensures that the script execution runs uninterrupted under all circumstances</a:t>
            </a: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30</a:t>
            </a:fld>
            <a:endParaRPr lang="en-US"/>
          </a:p>
        </p:txBody>
      </p:sp>
    </p:spTree>
    <p:extLst>
      <p:ext uri="{BB962C8B-B14F-4D97-AF65-F5344CB8AC3E}">
        <p14:creationId xmlns:p14="http://schemas.microsoft.com/office/powerpoint/2010/main" val="2123331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600" b="1" u="none" dirty="0" smtClean="0"/>
              <a:t>Customized Test Results. </a:t>
            </a:r>
            <a:r>
              <a:rPr lang="en-US" sz="1600" dirty="0" smtClean="0"/>
              <a:t>One of the key differentiators in</a:t>
            </a:r>
            <a:r>
              <a:rPr lang="en-US" sz="1600" baseline="0" dirty="0" smtClean="0"/>
              <a:t> CRAFT</a:t>
            </a:r>
            <a:r>
              <a:rPr lang="en-US" sz="1600" dirty="0" smtClean="0"/>
              <a:t> is the provision to provide customized test reports, apart from the regular result files generated by QTP. The customized results are available in Excel and HTML formats, and are generated with the help of the support functions.</a:t>
            </a:r>
          </a:p>
          <a:p>
            <a:pPr eaLnBrk="1" hangingPunct="1">
              <a:buFont typeface="Arial" pitchFamily="34" charset="0"/>
              <a:buChar char="•"/>
            </a:pPr>
            <a:endParaRPr lang="en-US" sz="1600" dirty="0" smtClean="0"/>
          </a:p>
          <a:p>
            <a:pPr>
              <a:buFont typeface="Arial" pitchFamily="34" charset="0"/>
              <a:buChar char="•"/>
            </a:pPr>
            <a:r>
              <a:rPr lang="en-US" sz="1200" b="1" dirty="0" smtClean="0"/>
              <a:t>Run Manager and Initialization script. </a:t>
            </a:r>
            <a:r>
              <a:rPr lang="en-US" sz="1200" dirty="0" smtClean="0"/>
              <a:t>These are used to facilitate the batch execution of multiple test cases. The Run Manager is an Excel sheet which allows users to control which are the test cases to be executed at a particular point of time. CRAFT advocates grouping together of related test cases into test scenarios or test modules for easy maintenance. The Run Manager usually has separate sheets for the different scenarios/modules, to provide a better control over the execution. </a:t>
            </a:r>
          </a:p>
          <a:p>
            <a:pPr eaLnBrk="1" hangingPunct="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31</a:t>
            </a:fld>
            <a:endParaRPr lang="en-US"/>
          </a:p>
        </p:txBody>
      </p:sp>
    </p:spTree>
    <p:extLst>
      <p:ext uri="{BB962C8B-B14F-4D97-AF65-F5344CB8AC3E}">
        <p14:creationId xmlns:p14="http://schemas.microsoft.com/office/powerpoint/2010/main" val="4638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146BE23-65DB-43F3-BE23-355EF9D68D75}" type="slidenum">
              <a:rPr lang="en-US" smtClean="0">
                <a:latin typeface="Arial" pitchFamily="34" charset="0"/>
              </a:rPr>
              <a:pPr/>
              <a:t>3</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b="1" dirty="0" smtClean="0">
              <a:latin typeface="Arial" pitchFamily="34" charset="0"/>
            </a:endParaRPr>
          </a:p>
        </p:txBody>
      </p:sp>
    </p:spTree>
    <p:extLst>
      <p:ext uri="{BB962C8B-B14F-4D97-AF65-F5344CB8AC3E}">
        <p14:creationId xmlns:p14="http://schemas.microsoft.com/office/powerpoint/2010/main" val="736186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a:buFont typeface="Arial" pitchFamily="34" charset="0"/>
              <a:buChar char="•"/>
            </a:pPr>
            <a:r>
              <a:rPr lang="en-US" dirty="0" smtClean="0">
                <a:latin typeface="Arial" pitchFamily="34" charset="0"/>
              </a:rPr>
              <a:t>The script flow of craft</a:t>
            </a:r>
            <a:r>
              <a:rPr lang="en-US" baseline="0" dirty="0" smtClean="0">
                <a:latin typeface="Arial" pitchFamily="34" charset="0"/>
              </a:rPr>
              <a:t> </a:t>
            </a:r>
            <a:r>
              <a:rPr lang="en-US" dirty="0" smtClean="0">
                <a:latin typeface="Arial" pitchFamily="34" charset="0"/>
              </a:rPr>
              <a:t>takes place in the following sequence.</a:t>
            </a:r>
          </a:p>
          <a:p>
            <a:pPr>
              <a:buFont typeface="Arial" pitchFamily="34" charset="0"/>
              <a:buChar char="•"/>
              <a:defRPr/>
            </a:pPr>
            <a:r>
              <a:rPr lang="en-US" sz="1600" dirty="0" smtClean="0"/>
              <a:t>The user double clicks the Initialization script to trigger the execution.</a:t>
            </a:r>
          </a:p>
          <a:p>
            <a:pPr>
              <a:buFont typeface="Arial" pitchFamily="34" charset="0"/>
              <a:buChar char="•"/>
            </a:pPr>
            <a:r>
              <a:rPr lang="en-US" sz="1600" dirty="0" smtClean="0"/>
              <a:t>The Initialization script opens HP UFT/ QTP and invokes the Driver script.</a:t>
            </a:r>
          </a:p>
          <a:p>
            <a:pPr>
              <a:buFont typeface="Arial" pitchFamily="34" charset="0"/>
              <a:buChar char="•"/>
            </a:pPr>
            <a:r>
              <a:rPr lang="en-US" sz="1600" dirty="0" smtClean="0"/>
              <a:t>The Initialization script reads the Run Manager sheet, finds the first test case which is flagged as “TRUE”, and passes the details of the test case to be executed to the Driver Script.</a:t>
            </a:r>
          </a:p>
          <a:p>
            <a:pPr>
              <a:buFont typeface="Arial" pitchFamily="34" charset="0"/>
              <a:buChar char="•"/>
            </a:pPr>
            <a:r>
              <a:rPr lang="en-US" sz="1600" dirty="0" smtClean="0"/>
              <a:t>The Driver Script reads the Business flow data of the test case received and transfers control to the corresponding business component.</a:t>
            </a:r>
          </a:p>
          <a:p>
            <a:pPr>
              <a:buFont typeface="Arial" pitchFamily="34" charset="0"/>
              <a:buChar char="•"/>
            </a:pPr>
            <a:r>
              <a:rPr lang="en-US" sz="1600" dirty="0" smtClean="0"/>
              <a:t>The business component takes over and executes its flow, using the test data from the data table.</a:t>
            </a:r>
          </a:p>
          <a:p>
            <a:pPr>
              <a:buFont typeface="Arial" pitchFamily="34" charset="0"/>
              <a:buChar char="•"/>
            </a:pPr>
            <a:r>
              <a:rPr lang="en-US" sz="1600" dirty="0" smtClean="0"/>
              <a:t>Control then returns to the Driver Script, and steps 4, 5 are repeated till the business flow of the test case is completed.</a:t>
            </a:r>
          </a:p>
          <a:p>
            <a:pPr>
              <a:buFont typeface="Arial" pitchFamily="34" charset="0"/>
              <a:buChar char="•"/>
            </a:pPr>
            <a:r>
              <a:rPr lang="en-US" sz="1600" dirty="0" smtClean="0"/>
              <a:t>Once the test case is executed, the flow goes back to step 3, and the cycle continues till all the test cases flagged as “TRUE” are executed.</a:t>
            </a:r>
          </a:p>
          <a:p>
            <a:pPr>
              <a:buFont typeface="Arial" pitchFamily="34" charset="0"/>
              <a:buChar char="•"/>
            </a:pPr>
            <a:r>
              <a:rPr lang="en-US" sz="1600" dirty="0" smtClean="0"/>
              <a:t>The Support/Recovery libraries may be accessed by both the Driver Script and the Business Components, as and when required.</a:t>
            </a:r>
          </a:p>
          <a:p>
            <a:pPr>
              <a:buFont typeface="Arial" pitchFamily="34" charset="0"/>
              <a:buChar char="•"/>
            </a:pPr>
            <a:r>
              <a:rPr lang="en-US" sz="1600" dirty="0" smtClean="0"/>
              <a:t>At the end of the execution, the Driver Script publishes the customized test results.</a:t>
            </a:r>
            <a:endParaRPr lang="en-US" dirty="0" smtClean="0"/>
          </a:p>
          <a:p>
            <a:pPr>
              <a:buFont typeface="Arial" pitchFamily="34" charset="0"/>
              <a:buChar char="•"/>
            </a:pPr>
            <a:endParaRPr lang="en-US" dirty="0"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43C8EAEB-D665-44B3-9DAB-D2E2D1F5A0FA}" type="slidenum">
              <a:rPr lang="en-US" smtClean="0">
                <a:latin typeface="Arial" pitchFamily="34" charset="0"/>
              </a:rPr>
              <a:pPr/>
              <a:t>32</a:t>
            </a:fld>
            <a:endParaRPr lang="en-US" smtClean="0">
              <a:latin typeface="Arial" pitchFamily="34" charset="0"/>
            </a:endParaRPr>
          </a:p>
        </p:txBody>
      </p:sp>
    </p:spTree>
    <p:extLst>
      <p:ext uri="{BB962C8B-B14F-4D97-AF65-F5344CB8AC3E}">
        <p14:creationId xmlns:p14="http://schemas.microsoft.com/office/powerpoint/2010/main" val="3852505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
            </a:pPr>
            <a:r>
              <a:rPr lang="en-US" dirty="0" smtClean="0"/>
              <a:t>This is the sample folder structure of the CRAFT framework</a:t>
            </a:r>
            <a:r>
              <a:rPr lang="en-US" baseline="0" dirty="0" smtClean="0"/>
              <a:t> with QTP used as the automation tool of choice.</a:t>
            </a:r>
          </a:p>
          <a:p>
            <a:pPr>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33</a:t>
            </a:fld>
            <a:endParaRPr lang="en-US"/>
          </a:p>
        </p:txBody>
      </p:sp>
    </p:spTree>
    <p:extLst>
      <p:ext uri="{BB962C8B-B14F-4D97-AF65-F5344CB8AC3E}">
        <p14:creationId xmlns:p14="http://schemas.microsoft.com/office/powerpoint/2010/main" val="3842405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
            </a:pPr>
            <a:r>
              <a:rPr lang="en-US" dirty="0" smtClean="0"/>
              <a:t>The different folders and its</a:t>
            </a:r>
            <a:r>
              <a:rPr lang="en-US" baseline="0" dirty="0" smtClean="0"/>
              <a:t> contents are explained here. </a:t>
            </a:r>
            <a:endParaRPr lang="en-US" dirty="0" smtClean="0"/>
          </a:p>
          <a:p>
            <a:pPr>
              <a:buFont typeface="Wingdings" pitchFamily="2" charset="2"/>
              <a:buChar char="§"/>
            </a:pPr>
            <a:r>
              <a:rPr lang="en-US" dirty="0" smtClean="0"/>
              <a:t>Business Components contains the building</a:t>
            </a:r>
            <a:r>
              <a:rPr lang="en-US" baseline="0" dirty="0" smtClean="0"/>
              <a:t> block of test cases, reusable actions/functions as well as low level excel keywords.</a:t>
            </a:r>
          </a:p>
          <a:p>
            <a:pPr marL="0" marR="0" indent="0" algn="l" defTabSz="914400" rtl="0" eaLnBrk="0" fontAlgn="base" latinLnBrk="0" hangingPunct="0">
              <a:lnSpc>
                <a:spcPct val="100000"/>
              </a:lnSpc>
              <a:spcBef>
                <a:spcPct val="30000"/>
              </a:spcBef>
              <a:spcAft>
                <a:spcPct val="0"/>
              </a:spcAft>
              <a:buClrTx/>
              <a:buSzTx/>
              <a:buFont typeface="Wingdings" pitchFamily="2" charset="2"/>
              <a:buChar char="§"/>
              <a:tabLst/>
              <a:defRPr/>
            </a:pPr>
            <a:r>
              <a:rPr lang="en-US" dirty="0" smtClean="0"/>
              <a:t>Data Table contains the hybrid driven data component of CRAFT in the form of Excel sheets</a:t>
            </a:r>
            <a:r>
              <a:rPr lang="en-US" baseline="0" dirty="0" smtClean="0"/>
              <a:t> having both High level keywords as well as test data.</a:t>
            </a:r>
          </a:p>
          <a:p>
            <a:pPr marL="0" marR="0" indent="0" algn="l" defTabSz="914400" rtl="0" eaLnBrk="0" fontAlgn="base" latinLnBrk="0" hangingPunct="0">
              <a:lnSpc>
                <a:spcPct val="100000"/>
              </a:lnSpc>
              <a:spcBef>
                <a:spcPct val="30000"/>
              </a:spcBef>
              <a:spcAft>
                <a:spcPct val="0"/>
              </a:spcAft>
              <a:buClrTx/>
              <a:buSzTx/>
              <a:buFont typeface="Wingdings" pitchFamily="2" charset="2"/>
              <a:buChar char="§"/>
              <a:tabLst/>
              <a:defRPr/>
            </a:pPr>
            <a:r>
              <a:rPr lang="en-US" baseline="0" dirty="0" smtClean="0"/>
              <a:t>Documentation folder </a:t>
            </a:r>
            <a:r>
              <a:rPr lang="en-US" sz="1200" kern="1200" baseline="0" dirty="0" smtClean="0">
                <a:solidFill>
                  <a:schemeClr val="tx1"/>
                </a:solidFill>
                <a:latin typeface="Arial" charset="0"/>
                <a:ea typeface="+mn-ea"/>
                <a:cs typeface="+mn-cs"/>
              </a:rPr>
              <a:t>c</a:t>
            </a:r>
            <a:r>
              <a:rPr lang="en-US" sz="1200" kern="1200" dirty="0" smtClean="0">
                <a:solidFill>
                  <a:schemeClr val="tx1"/>
                </a:solidFill>
                <a:latin typeface="Arial" charset="0"/>
                <a:ea typeface="+mn-ea"/>
                <a:cs typeface="+mn-cs"/>
              </a:rPr>
              <a:t>ontains relevant documentation for the framework, as well as any additional artifacts required.</a:t>
            </a:r>
            <a:endParaRPr lang="en-US" baseline="0" dirty="0" smtClean="0"/>
          </a:p>
          <a:p>
            <a:pPr>
              <a:buFont typeface="Wingdings" pitchFamily="2" charset="2"/>
              <a:buChar char="§"/>
            </a:pPr>
            <a:r>
              <a:rPr lang="en-US" baseline="0" dirty="0" smtClean="0"/>
              <a:t>Driver script consists of the main script driving the entire framework.</a:t>
            </a:r>
          </a:p>
          <a:p>
            <a:pPr>
              <a:buFont typeface="Wingdings" pitchFamily="2" charset="2"/>
              <a:buChar char="§"/>
            </a:pPr>
            <a:r>
              <a:rPr lang="en-US" baseline="0" dirty="0" smtClean="0"/>
              <a:t>Object Repository contains the tool’s object repository.</a:t>
            </a:r>
          </a:p>
          <a:p>
            <a:pPr>
              <a:buFont typeface="Wingdings" pitchFamily="2" charset="2"/>
              <a:buChar char="§"/>
            </a:pPr>
            <a:r>
              <a:rPr lang="en-US" baseline="0" dirty="0" smtClean="0"/>
              <a:t>Recovery Library consists of the inbuilt error handling functions which can be extended based on the requirement.</a:t>
            </a:r>
          </a:p>
          <a:p>
            <a:pPr>
              <a:buFont typeface="Wingdings" pitchFamily="2" charset="2"/>
              <a:buChar char="§"/>
            </a:pPr>
            <a:r>
              <a:rPr lang="en-US" baseline="0" dirty="0" smtClean="0"/>
              <a:t>Results folder consist of customized test results in Excel, HTML and tool specific format along with screen shots. Individual folders are named along with timestamp for easy tracking.</a:t>
            </a:r>
          </a:p>
          <a:p>
            <a:pPr>
              <a:buFont typeface="Wingdings" pitchFamily="2" charset="2"/>
              <a:buChar char="§"/>
            </a:pPr>
            <a:r>
              <a:rPr lang="en-US" dirty="0" smtClean="0"/>
              <a:t>Support libraries consist of reusable function libraries which can be used across applications independent of technology too.</a:t>
            </a:r>
          </a:p>
          <a:p>
            <a:pPr>
              <a:buFont typeface="Wingdings" pitchFamily="2" charset="2"/>
              <a:buChar char="§"/>
            </a:pPr>
            <a:endParaRPr lang="en-US" dirty="0" smtClean="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34</a:t>
            </a:fld>
            <a:endParaRPr lang="en-US"/>
          </a:p>
        </p:txBody>
      </p:sp>
    </p:spTree>
    <p:extLst>
      <p:ext uri="{BB962C8B-B14F-4D97-AF65-F5344CB8AC3E}">
        <p14:creationId xmlns:p14="http://schemas.microsoft.com/office/powerpoint/2010/main" val="1164362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are the b</a:t>
            </a:r>
            <a:r>
              <a:rPr lang="en-US" dirty="0" smtClean="0"/>
              <a:t>enefits</a:t>
            </a:r>
            <a:r>
              <a:rPr lang="en-US" baseline="0" dirty="0" smtClean="0"/>
              <a:t> of implementing CRAFT. </a:t>
            </a:r>
            <a:r>
              <a:rPr lang="en-US" sz="1600" dirty="0" smtClean="0">
                <a:ea typeface="+mn-ea"/>
                <a:cs typeface="+mn-cs"/>
              </a:rPr>
              <a:t>Effective BA-QA interaction, Business components ensure increased reusability of scripts, Minimal script maintenance effort, Enables business users to drive the automation easily, Custom results can be easily shared and analyzed by business users, Significant cost savings in the long run.</a:t>
            </a:r>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35</a:t>
            </a:fld>
            <a:endParaRPr lang="en-US"/>
          </a:p>
        </p:txBody>
      </p:sp>
    </p:spTree>
    <p:extLst>
      <p:ext uri="{BB962C8B-B14F-4D97-AF65-F5344CB8AC3E}">
        <p14:creationId xmlns:p14="http://schemas.microsoft.com/office/powerpoint/2010/main" val="2954746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challenges in implementing CRAFT are a</a:t>
            </a:r>
            <a:r>
              <a:rPr lang="en-US" sz="1600" b="0" dirty="0" smtClean="0"/>
              <a:t>dditional startup time, identifying the reusable business components and Managing large Object Repository.</a:t>
            </a:r>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36</a:t>
            </a:fld>
            <a:endParaRPr lang="en-US"/>
          </a:p>
        </p:txBody>
      </p:sp>
    </p:spTree>
    <p:extLst>
      <p:ext uri="{BB962C8B-B14F-4D97-AF65-F5344CB8AC3E}">
        <p14:creationId xmlns:p14="http://schemas.microsoft.com/office/powerpoint/2010/main" val="4031850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sz="2000" b="0" dirty="0" smtClean="0">
                <a:solidFill>
                  <a:srgbClr val="1A1A70"/>
                </a:solidFill>
              </a:rPr>
              <a:t>In this course you have learnt about the</a:t>
            </a:r>
            <a:r>
              <a:rPr lang="en-US" sz="2000" b="0" baseline="0" dirty="0" smtClean="0">
                <a:solidFill>
                  <a:srgbClr val="1A1A70"/>
                </a:solidFill>
              </a:rPr>
              <a:t> </a:t>
            </a:r>
            <a:r>
              <a:rPr lang="en-US" b="0" dirty="0" smtClean="0"/>
              <a:t>Basics of Automation Frameworks,</a:t>
            </a:r>
            <a:r>
              <a:rPr lang="en-US" b="0" baseline="0" dirty="0" smtClean="0"/>
              <a:t> fe</a:t>
            </a:r>
            <a:r>
              <a:rPr lang="en-US" sz="1400" b="0" dirty="0" smtClean="0"/>
              <a:t>atures of a good framework,  how the automation</a:t>
            </a:r>
            <a:r>
              <a:rPr lang="en-US" sz="1400" b="0" baseline="0" dirty="0" smtClean="0"/>
              <a:t> framework evolved, and about the craft framework. </a:t>
            </a:r>
            <a:endParaRPr lang="en-US" b="0"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37</a:t>
            </a:fld>
            <a:endParaRPr lang="en-US"/>
          </a:p>
        </p:txBody>
      </p:sp>
    </p:spTree>
    <p:extLst>
      <p:ext uri="{BB962C8B-B14F-4D97-AF65-F5344CB8AC3E}">
        <p14:creationId xmlns:p14="http://schemas.microsoft.com/office/powerpoint/2010/main" val="223012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600" dirty="0" smtClean="0"/>
              <a:t>After completing this chapter</a:t>
            </a:r>
            <a:r>
              <a:rPr lang="en-US" sz="1600" baseline="0" dirty="0" smtClean="0"/>
              <a:t> </a:t>
            </a:r>
            <a:r>
              <a:rPr lang="en-US" sz="1600" dirty="0" smtClean="0"/>
              <a:t>you will be able to</a:t>
            </a:r>
            <a:r>
              <a:rPr lang="en-US" sz="1600" baseline="0" dirty="0" smtClean="0"/>
              <a:t> understand the </a:t>
            </a:r>
            <a:r>
              <a:rPr lang="en-US" baseline="0" dirty="0" smtClean="0">
                <a:ea typeface="+mn-ea"/>
                <a:cs typeface="+mn-cs"/>
              </a:rPr>
              <a:t>framework components, d</a:t>
            </a:r>
            <a:r>
              <a:rPr lang="en-US" sz="1200" dirty="0" smtClean="0">
                <a:ea typeface="+mn-ea"/>
                <a:cs typeface="+mn-cs"/>
              </a:rPr>
              <a:t>ifferent types of Automation Frameworks</a:t>
            </a:r>
            <a:r>
              <a:rPr lang="en-US" sz="1200" baseline="0" dirty="0" smtClean="0">
                <a:ea typeface="+mn-ea"/>
                <a:cs typeface="+mn-cs"/>
              </a:rPr>
              <a:t> and</a:t>
            </a:r>
            <a:r>
              <a:rPr lang="en-US" sz="1200" dirty="0" smtClean="0">
                <a:ea typeface="+mn-ea"/>
                <a:cs typeface="+mn-cs"/>
              </a:rPr>
              <a:t> features of a good framework</a:t>
            </a:r>
            <a:r>
              <a:rPr lang="en-US" sz="1200" baseline="0" dirty="0" smtClean="0">
                <a:ea typeface="+mn-ea"/>
                <a:cs typeface="+mn-cs"/>
              </a:rPr>
              <a:t>.</a:t>
            </a:r>
            <a:endParaRPr lang="en-US" sz="1200" dirty="0" smtClean="0">
              <a:ea typeface="+mn-ea"/>
              <a:cs typeface="+mn-cs"/>
            </a:endParaRPr>
          </a:p>
          <a:p>
            <a:pPr>
              <a:buFont typeface="Arial" pitchFamily="34" charset="0"/>
              <a:buChar char="•"/>
              <a:defRPr/>
            </a:pPr>
            <a:endParaRPr lang="en-US" dirty="0"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29058E0B-0608-4C0B-855D-E7D210AAFB7F}" type="slidenum">
              <a:rPr lang="en-US" smtClean="0">
                <a:latin typeface="Arial" pitchFamily="34" charset="0"/>
              </a:rPr>
              <a:pPr/>
              <a:t>4</a:t>
            </a:fld>
            <a:endParaRPr lang="en-US" smtClean="0">
              <a:latin typeface="Arial" pitchFamily="34" charset="0"/>
            </a:endParaRPr>
          </a:p>
        </p:txBody>
      </p:sp>
    </p:spTree>
    <p:extLst>
      <p:ext uri="{BB962C8B-B14F-4D97-AF65-F5344CB8AC3E}">
        <p14:creationId xmlns:p14="http://schemas.microsoft.com/office/powerpoint/2010/main" val="3518642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charset="0"/>
                <a:ea typeface="+mn-ea"/>
                <a:cs typeface="+mn-cs"/>
              </a:rPr>
              <a:t>Suppose you are given a task where you have to automate some functional test cases. When you are done with script development, what would be your expectations from the scripts you have created? Wouldn’t you want that – </a:t>
            </a:r>
          </a:p>
          <a:p>
            <a:endParaRPr lang="en-US" sz="1200" b="0" i="0" u="none" strike="noStrike" kern="1200" baseline="0" dirty="0" smtClean="0">
              <a:solidFill>
                <a:schemeClr val="tx1"/>
              </a:solidFill>
              <a:latin typeface="Arial" charset="0"/>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The scripts should run as intended without any issues. </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The code and the flows should be easy to understand. </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The scripts should be easy to maintain in case of any changes in Application Interface.</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Should reduce script development effort?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Should contain built in methods for test results reporting, recovery, error &amp; exception handling, integration with test management tool etc.,?</a:t>
            </a:r>
          </a:p>
          <a:p>
            <a:pPr>
              <a:buFont typeface="Arial" pitchFamily="34" charset="0"/>
              <a:buChar char="•"/>
            </a:pPr>
            <a:endParaRPr lang="en-US" dirty="0" smtClean="0"/>
          </a:p>
          <a:p>
            <a:pPr>
              <a:buFont typeface="Arial" pitchFamily="34" charset="0"/>
              <a:buNone/>
            </a:pPr>
            <a:r>
              <a:rPr lang="en-US" sz="1200" b="0" i="0" u="none" strike="noStrike" kern="1200" baseline="0" dirty="0" smtClean="0">
                <a:solidFill>
                  <a:schemeClr val="tx1"/>
                </a:solidFill>
                <a:latin typeface="Arial" charset="0"/>
                <a:ea typeface="+mn-ea"/>
                <a:cs typeface="+mn-cs"/>
              </a:rPr>
              <a:t>All the above points can be achieved by using a proper Automation Framework.</a:t>
            </a:r>
          </a:p>
          <a:p>
            <a:pPr>
              <a:buFont typeface="Arial" pitchFamily="34" charset="0"/>
              <a:buNone/>
            </a:pPr>
            <a:endParaRPr lang="en-US" sz="1200" b="0" i="0" u="none" strike="noStrike" kern="1200" baseline="0" dirty="0" smtClean="0">
              <a:solidFill>
                <a:schemeClr val="tx1"/>
              </a:solidFill>
              <a:latin typeface="Arial" charset="0"/>
              <a:ea typeface="+mn-ea"/>
              <a:cs typeface="+mn-cs"/>
            </a:endParaRPr>
          </a:p>
          <a:p>
            <a:pPr>
              <a:buFont typeface="Arial" pitchFamily="34" charset="0"/>
              <a:buNone/>
            </a:pPr>
            <a:r>
              <a:rPr lang="en-US" sz="1200" b="0" i="0" u="none" strike="noStrike" kern="1200" baseline="0" dirty="0" smtClean="0">
                <a:solidFill>
                  <a:schemeClr val="tx1"/>
                </a:solidFill>
                <a:latin typeface="Arial" charset="0"/>
                <a:ea typeface="+mn-ea"/>
                <a:cs typeface="+mn-cs"/>
              </a:rPr>
              <a:t>Note: These are just a set of guidelines and not some rules that should compulsorily be followed. Even if you don’t follow any of these guidelines, you would be able to come up with test scripts that would run perfectly fine. But you might not have the additional advantages like readability of code, ease of maintenance etc. </a:t>
            </a: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5</a:t>
            </a:fld>
            <a:endParaRPr lang="en-US"/>
          </a:p>
        </p:txBody>
      </p:sp>
    </p:spTree>
    <p:extLst>
      <p:ext uri="{BB962C8B-B14F-4D97-AF65-F5344CB8AC3E}">
        <p14:creationId xmlns:p14="http://schemas.microsoft.com/office/powerpoint/2010/main" val="142379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defRPr/>
            </a:pPr>
            <a:r>
              <a:rPr lang="en-US" sz="2000" u="none" dirty="0" smtClean="0"/>
              <a:t>Here are some of the good features of an automation framework.</a:t>
            </a:r>
          </a:p>
          <a:p>
            <a:pPr>
              <a:buFont typeface="Arial" pitchFamily="34" charset="0"/>
              <a:buChar char="•"/>
              <a:defRPr/>
            </a:pPr>
            <a:r>
              <a:rPr lang="en-US" sz="1800" dirty="0" smtClean="0">
                <a:ea typeface="+mn-ea"/>
                <a:cs typeface="+mn-cs"/>
              </a:rPr>
              <a:t>Maximum code reusability, </a:t>
            </a:r>
          </a:p>
          <a:p>
            <a:pPr>
              <a:buFont typeface="Arial" pitchFamily="34" charset="0"/>
              <a:buChar char="•"/>
              <a:defRPr/>
            </a:pPr>
            <a:r>
              <a:rPr lang="en-US" sz="1800" dirty="0" smtClean="0">
                <a:ea typeface="+mn-ea"/>
                <a:cs typeface="+mn-cs"/>
              </a:rPr>
              <a:t>Minimal maintenance effort, </a:t>
            </a:r>
          </a:p>
          <a:p>
            <a:pPr>
              <a:buFont typeface="Arial" pitchFamily="34" charset="0"/>
              <a:buChar char="•"/>
              <a:defRPr/>
            </a:pPr>
            <a:r>
              <a:rPr lang="en-US" sz="1800" dirty="0" smtClean="0">
                <a:ea typeface="+mn-ea"/>
                <a:cs typeface="+mn-cs"/>
              </a:rPr>
              <a:t>Provision for non-technical users to interact with the framework, in terms of easily driving the test execution, manipulating test data, etc. </a:t>
            </a:r>
          </a:p>
          <a:p>
            <a:pPr>
              <a:buFont typeface="Arial" pitchFamily="34" charset="0"/>
              <a:buChar char="•"/>
              <a:defRPr/>
            </a:pPr>
            <a:r>
              <a:rPr lang="en-US" sz="1800" dirty="0" smtClean="0">
                <a:ea typeface="+mn-ea"/>
                <a:cs typeface="+mn-cs"/>
              </a:rPr>
              <a:t>The script development should be made easy such that it</a:t>
            </a:r>
            <a:r>
              <a:rPr lang="en-US" sz="1800" baseline="0" dirty="0" smtClean="0">
                <a:ea typeface="+mn-ea"/>
                <a:cs typeface="+mn-cs"/>
              </a:rPr>
              <a:t> </a:t>
            </a:r>
            <a:r>
              <a:rPr lang="en-US" sz="1800" dirty="0" smtClean="0">
                <a:ea typeface="+mn-ea"/>
                <a:cs typeface="+mn-cs"/>
              </a:rPr>
              <a:t>provides appropriate support libraries to handle common and repetitive framework tasks.</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6</a:t>
            </a:fld>
            <a:endParaRPr lang="en-US"/>
          </a:p>
        </p:txBody>
      </p:sp>
    </p:spTree>
    <p:extLst>
      <p:ext uri="{BB962C8B-B14F-4D97-AF65-F5344CB8AC3E}">
        <p14:creationId xmlns:p14="http://schemas.microsoft.com/office/powerpoint/2010/main" val="1018041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buFont typeface="Arial" pitchFamily="34" charset="0"/>
              <a:buNone/>
              <a:defRPr/>
            </a:pPr>
            <a:r>
              <a:rPr lang="en-US" sz="1800" dirty="0" smtClean="0">
                <a:ea typeface="+mn-ea"/>
                <a:cs typeface="+mn-cs"/>
              </a:rPr>
              <a:t>It is good to have test data externalization feature in the framework</a:t>
            </a:r>
            <a:r>
              <a:rPr lang="en-US" sz="1800" baseline="0" dirty="0" smtClean="0">
                <a:ea typeface="+mn-ea"/>
                <a:cs typeface="+mn-cs"/>
              </a:rPr>
              <a:t> </a:t>
            </a:r>
            <a:r>
              <a:rPr lang="en-US" sz="1800" dirty="0" smtClean="0">
                <a:ea typeface="+mn-ea"/>
                <a:cs typeface="+mn-cs"/>
              </a:rPr>
              <a:t>to avoid embedding test data within the scripts. Robust error handling mechanism feature</a:t>
            </a:r>
            <a:r>
              <a:rPr lang="en-US" sz="1800" baseline="0" dirty="0" smtClean="0">
                <a:ea typeface="+mn-ea"/>
                <a:cs typeface="+mn-cs"/>
              </a:rPr>
              <a:t> would help </a:t>
            </a:r>
            <a:r>
              <a:rPr lang="en-US" sz="1800" dirty="0" smtClean="0">
                <a:ea typeface="+mn-ea"/>
                <a:cs typeface="+mn-cs"/>
              </a:rPr>
              <a:t>to capture any unexpected errors during the test run, without affecting the overall execution. </a:t>
            </a:r>
            <a:r>
              <a:rPr lang="en-US" sz="1800" baseline="0" dirty="0" smtClean="0">
                <a:ea typeface="+mn-ea"/>
                <a:cs typeface="+mn-cs"/>
              </a:rPr>
              <a:t>The feature of d</a:t>
            </a:r>
            <a:r>
              <a:rPr lang="en-US" sz="1800" dirty="0" smtClean="0">
                <a:ea typeface="+mn-ea"/>
                <a:cs typeface="+mn-cs"/>
              </a:rPr>
              <a:t>etailed reporting mechanism helps in easy analysis of test execution results. Integration with other tools as required  loosely coupled </a:t>
            </a:r>
            <a:r>
              <a:rPr lang="en-US" sz="1800" baseline="0" dirty="0" smtClean="0">
                <a:ea typeface="+mn-ea"/>
                <a:cs typeface="+mn-cs"/>
              </a:rPr>
              <a:t>is also an important feature of an automation framework</a:t>
            </a:r>
            <a:r>
              <a:rPr lang="en-US" sz="1800" dirty="0" smtClean="0">
                <a:ea typeface="+mn-ea"/>
                <a:cs typeface="+mn-cs"/>
              </a:rPr>
              <a:t>– for example, QC integration of the framework built for QTP. I</a:t>
            </a:r>
            <a:r>
              <a:rPr lang="en-US" dirty="0" smtClean="0"/>
              <a:t>t</a:t>
            </a:r>
            <a:r>
              <a:rPr lang="en-US" baseline="0" dirty="0" smtClean="0"/>
              <a:t> is considered as a best practice to </a:t>
            </a:r>
            <a:r>
              <a:rPr lang="en-US" sz="1200" dirty="0" smtClean="0"/>
              <a:t>use version control and coding standards for the automation framework to</a:t>
            </a:r>
            <a:r>
              <a:rPr lang="en-US" sz="1200" baseline="0" dirty="0" smtClean="0"/>
              <a:t> enable standardization.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7</a:t>
            </a:fld>
            <a:endParaRPr lang="en-US"/>
          </a:p>
        </p:txBody>
      </p:sp>
    </p:spTree>
    <p:extLst>
      <p:ext uri="{BB962C8B-B14F-4D97-AF65-F5344CB8AC3E}">
        <p14:creationId xmlns:p14="http://schemas.microsoft.com/office/powerpoint/2010/main" val="93923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defRPr/>
            </a:pPr>
            <a:r>
              <a:rPr lang="en-US" sz="2000" dirty="0" smtClean="0"/>
              <a:t>Here is the list of automation frameworks evolved over time. </a:t>
            </a:r>
          </a:p>
          <a:p>
            <a:pPr>
              <a:buFont typeface="Arial" pitchFamily="34" charset="0"/>
              <a:buChar char="•"/>
              <a:defRPr/>
            </a:pPr>
            <a:r>
              <a:rPr lang="en-US" sz="2000" dirty="0" smtClean="0"/>
              <a:t>Linear/ Traditional approach which is Record and Playback, </a:t>
            </a:r>
          </a:p>
          <a:p>
            <a:pPr>
              <a:buFont typeface="Arial" pitchFamily="34" charset="0"/>
              <a:buChar char="•"/>
              <a:defRPr/>
            </a:pPr>
            <a:r>
              <a:rPr lang="en-US" sz="2000" dirty="0" smtClean="0"/>
              <a:t>Modular approach, </a:t>
            </a:r>
          </a:p>
          <a:p>
            <a:pPr>
              <a:buFont typeface="Arial" pitchFamily="34" charset="0"/>
              <a:buChar char="•"/>
              <a:defRPr/>
            </a:pPr>
            <a:r>
              <a:rPr lang="en-US" sz="2000" dirty="0" smtClean="0"/>
              <a:t>Data driven approach, </a:t>
            </a:r>
          </a:p>
          <a:p>
            <a:pPr>
              <a:buFont typeface="Arial" pitchFamily="34" charset="0"/>
              <a:buChar char="•"/>
              <a:defRPr/>
            </a:pPr>
            <a:r>
              <a:rPr lang="en-US" sz="2000" dirty="0" smtClean="0"/>
              <a:t>Keyword driven approach</a:t>
            </a:r>
            <a:r>
              <a:rPr lang="en-US" sz="2000" baseline="0" dirty="0" smtClean="0"/>
              <a:t> </a:t>
            </a:r>
          </a:p>
          <a:p>
            <a:pPr>
              <a:buFont typeface="Arial" pitchFamily="34" charset="0"/>
              <a:buChar char="•"/>
              <a:defRPr/>
            </a:pPr>
            <a:r>
              <a:rPr lang="en-US" sz="2000" dirty="0" smtClean="0"/>
              <a:t>Hybrid approach</a:t>
            </a:r>
          </a:p>
        </p:txBody>
      </p:sp>
      <p:sp>
        <p:nvSpPr>
          <p:cNvPr id="4" name="Slide Number Placeholder 3"/>
          <p:cNvSpPr>
            <a:spLocks noGrp="1"/>
          </p:cNvSpPr>
          <p:nvPr>
            <p:ph type="sldNum" sz="quarter" idx="10"/>
          </p:nvPr>
        </p:nvSpPr>
        <p:spPr/>
        <p:txBody>
          <a:bodyPr/>
          <a:lstStyle/>
          <a:p>
            <a:pPr>
              <a:defRPr/>
            </a:pPr>
            <a:fld id="{B3C3057E-251E-4C5E-B669-C7B8A0FBEE90}" type="slidenum">
              <a:rPr lang="en-US" smtClean="0"/>
              <a:pPr>
                <a:defRPr/>
              </a:pPr>
              <a:t>8</a:t>
            </a:fld>
            <a:endParaRPr lang="en-US"/>
          </a:p>
        </p:txBody>
      </p:sp>
    </p:spTree>
    <p:extLst>
      <p:ext uri="{BB962C8B-B14F-4D97-AF65-F5344CB8AC3E}">
        <p14:creationId xmlns:p14="http://schemas.microsoft.com/office/powerpoint/2010/main" val="120229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Traditional approach. Most test automation tools provide </a:t>
            </a:r>
            <a:r>
              <a:rPr lang="en-US" sz="1200" b="0" dirty="0" smtClean="0"/>
              <a:t>record</a:t>
            </a:r>
            <a:r>
              <a:rPr lang="en-US" sz="1200" b="0" baseline="0" dirty="0" smtClean="0"/>
              <a:t> </a:t>
            </a:r>
            <a:r>
              <a:rPr lang="en-US" sz="1200" b="0" dirty="0" smtClean="0"/>
              <a:t>and playback feature</a:t>
            </a:r>
            <a:r>
              <a:rPr lang="en-US" sz="1200" dirty="0" smtClean="0"/>
              <a:t>, which allows you to record all the user actions associated with the test case, and generate the corresponding test scripts automatically</a:t>
            </a:r>
            <a:r>
              <a:rPr lang="en-US" sz="1400" dirty="0" smtClean="0"/>
              <a:t>.</a:t>
            </a:r>
          </a:p>
          <a:p>
            <a:endParaRPr lang="en-US" b="1" dirty="0" smtClean="0">
              <a:solidFill>
                <a:srgbClr val="FF0000"/>
              </a:solidFill>
              <a:latin typeface="Arial" pitchFamily="34" charset="0"/>
            </a:endParaRPr>
          </a:p>
          <a:p>
            <a:r>
              <a:rPr lang="en-US" b="0" dirty="0" smtClean="0">
                <a:solidFill>
                  <a:srgbClr val="FF0000"/>
                </a:solidFill>
                <a:latin typeface="Arial" pitchFamily="34" charset="0"/>
              </a:rPr>
              <a:t>Some of the advantages of this approach are </a:t>
            </a:r>
          </a:p>
          <a:p>
            <a:pPr marL="342900" lvl="0" indent="-342900">
              <a:buFont typeface="+mj-lt"/>
              <a:buNone/>
              <a:defRPr/>
            </a:pPr>
            <a:r>
              <a:rPr lang="en-US" sz="1600" dirty="0" smtClean="0">
                <a:ea typeface="+mn-ea"/>
                <a:cs typeface="+mn-cs"/>
              </a:rPr>
              <a:t>The ease of use, the minimal technical knowledge required</a:t>
            </a:r>
            <a:r>
              <a:rPr lang="en-US" sz="1600" baseline="0" dirty="0" smtClean="0">
                <a:ea typeface="+mn-ea"/>
                <a:cs typeface="+mn-cs"/>
              </a:rPr>
              <a:t> and the r</a:t>
            </a:r>
            <a:r>
              <a:rPr lang="en-US" sz="1600" dirty="0" smtClean="0">
                <a:ea typeface="+mn-ea"/>
                <a:cs typeface="+mn-cs"/>
              </a:rPr>
              <a:t>apid script development</a:t>
            </a:r>
          </a:p>
          <a:p>
            <a:pPr marL="342900" lvl="0" indent="-342900">
              <a:buFont typeface="+mj-lt"/>
              <a:buNone/>
              <a:defRPr/>
            </a:pPr>
            <a:endParaRPr lang="en-US" sz="1600" dirty="0" smtClean="0">
              <a:ea typeface="+mn-ea"/>
              <a:cs typeface="+mn-cs"/>
            </a:endParaRPr>
          </a:p>
          <a:p>
            <a:pPr marL="342900" lvl="0" indent="-342900">
              <a:buFont typeface="+mj-lt"/>
              <a:buNone/>
              <a:defRPr/>
            </a:pPr>
            <a:r>
              <a:rPr lang="en-US" sz="1600" dirty="0" smtClean="0">
                <a:ea typeface="+mn-ea"/>
                <a:cs typeface="+mn-cs"/>
              </a:rPr>
              <a:t>The disadvantages of this approach are</a:t>
            </a:r>
            <a:r>
              <a:rPr lang="en-US" sz="1600" baseline="0" dirty="0" smtClean="0">
                <a:ea typeface="+mn-ea"/>
                <a:cs typeface="+mn-cs"/>
              </a:rPr>
              <a:t> a</a:t>
            </a:r>
            <a:r>
              <a:rPr lang="en-US" sz="1600" dirty="0" smtClean="0">
                <a:ea typeface="+mn-ea"/>
                <a:cs typeface="+mn-cs"/>
              </a:rPr>
              <a:t>ny branching conditions or loops cannot be recorded and have to be manually inserted. Scripts are difficult and expensive to maintain, as they are highly sensitive to UI changes.  The reuse of code is less, which leads to bulky test scripts and redundancy. In</a:t>
            </a:r>
            <a:r>
              <a:rPr lang="en-US" sz="1600" baseline="0" dirty="0" smtClean="0">
                <a:ea typeface="+mn-ea"/>
                <a:cs typeface="+mn-cs"/>
              </a:rPr>
              <a:t> this approach the test </a:t>
            </a:r>
            <a:r>
              <a:rPr lang="en-US" sz="1600" dirty="0" smtClean="0">
                <a:ea typeface="+mn-ea"/>
                <a:cs typeface="+mn-cs"/>
              </a:rPr>
              <a:t>data is hard-coded within the scripts and hence it</a:t>
            </a:r>
            <a:r>
              <a:rPr lang="en-US" sz="1600" baseline="0" dirty="0" smtClean="0">
                <a:ea typeface="+mn-ea"/>
                <a:cs typeface="+mn-cs"/>
              </a:rPr>
              <a:t> is u</a:t>
            </a:r>
            <a:r>
              <a:rPr lang="en-US" sz="1600" dirty="0" smtClean="0">
                <a:ea typeface="+mn-ea"/>
                <a:cs typeface="+mn-cs"/>
              </a:rPr>
              <a:t>nsuitable for most real-time automation projects.</a:t>
            </a:r>
          </a:p>
          <a:p>
            <a:pPr marL="342900" marR="0" lvl="0" indent="-342900" algn="l" defTabSz="914400" rtl="0" eaLnBrk="0" fontAlgn="base" latinLnBrk="0" hangingPunct="0">
              <a:lnSpc>
                <a:spcPct val="100000"/>
              </a:lnSpc>
              <a:spcBef>
                <a:spcPct val="30000"/>
              </a:spcBef>
              <a:spcAft>
                <a:spcPct val="0"/>
              </a:spcAft>
              <a:buClrTx/>
              <a:buSzTx/>
              <a:buFont typeface="+mj-lt"/>
              <a:buNone/>
              <a:tabLst/>
              <a:defRPr/>
            </a:pPr>
            <a:r>
              <a:rPr lang="en-US" sz="1600" dirty="0" smtClean="0"/>
              <a:t>The only way to reuse the code will be to copy paste it in different test cases which leads to code duplication</a:t>
            </a:r>
          </a:p>
          <a:p>
            <a:endParaRPr lang="en-US" b="0" dirty="0" smtClean="0">
              <a:solidFill>
                <a:srgbClr val="FF0000"/>
              </a:solidFill>
              <a:latin typeface="Arial" pitchFamily="34" charset="0"/>
            </a:endParaRPr>
          </a:p>
        </p:txBody>
      </p:sp>
      <p:sp>
        <p:nvSpPr>
          <p:cNvPr id="46084" name="Slide Number Placeholder 3"/>
          <p:cNvSpPr>
            <a:spLocks noGrp="1"/>
          </p:cNvSpPr>
          <p:nvPr>
            <p:ph type="sldNum" sz="quarter" idx="5"/>
          </p:nvPr>
        </p:nvSpPr>
        <p:spPr>
          <a:noFill/>
        </p:spPr>
        <p:txBody>
          <a:bodyPr/>
          <a:lstStyle/>
          <a:p>
            <a:fld id="{8092AEFE-5218-41E1-B9B0-9CEC94ABD67B}" type="slidenum">
              <a:rPr lang="en-US" smtClean="0">
                <a:latin typeface="Arial" pitchFamily="34" charset="0"/>
              </a:rPr>
              <a:pPr/>
              <a:t>9</a:t>
            </a:fld>
            <a:endParaRPr lang="en-US" smtClean="0">
              <a:latin typeface="Arial" pitchFamily="34" charset="0"/>
            </a:endParaRPr>
          </a:p>
        </p:txBody>
      </p:sp>
    </p:spTree>
    <p:extLst>
      <p:ext uri="{BB962C8B-B14F-4D97-AF65-F5344CB8AC3E}">
        <p14:creationId xmlns:p14="http://schemas.microsoft.com/office/powerpoint/2010/main" val="686587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latin typeface="Arial" charset="0"/>
            </a:endParaRPr>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latin typeface="Arial" charset="0"/>
            </a:endParaRPr>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latin typeface="Arial" charset="0"/>
            </a:endParaRPr>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latin typeface="Arial" charset="0"/>
            </a:endParaRPr>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latin typeface="Arial" charset="0"/>
            </a:endParaRPr>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atin typeface="Arial" charset="0"/>
              </a:defRPr>
            </a:lvl1pPr>
          </a:lstStyle>
          <a:p>
            <a:pPr>
              <a:defRPr/>
            </a:pPr>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857E1E0F-DE3C-43EC-A240-FD1A9AE738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CDD6E1F9-6236-4426-80C1-3F02AA0A032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D57BB4FD-5895-41B6-ACF0-DF64A93635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35A8D64-2D4D-4BD5-8653-6F48C6338A6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3A51AEBF-2E7A-431F-997A-7674CD546A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0D40BFC3-CC48-4B0B-A4FF-F5ED612627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6F83C7D5-DD20-4124-99DE-269A53192C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7B3408A9-5AB9-4559-B968-C90550382D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4F49E413-2352-4C1D-B018-F7B40FC452C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24E6BA2-3387-4BC9-8F85-4F2456A787B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1C1987F2-9D2F-4B01-8AB4-4A356A149CE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latin typeface="Arial" charset="0"/>
            </a:endParaRPr>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latin typeface="Arial" charset="0"/>
            </a:endParaRPr>
          </a:p>
        </p:txBody>
      </p:sp>
      <p:sp>
        <p:nvSpPr>
          <p:cNvPr id="2052"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latin typeface="Arial" charset="0"/>
            </a:endParaRPr>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09A687C-5D1D-400A-AF23-35DE2DDE094C}"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latin typeface="Arial" charset="0"/>
            </a:endParaRPr>
          </a:p>
        </p:txBody>
      </p:sp>
      <p:sp>
        <p:nvSpPr>
          <p:cNvPr id="1093" name="Text Box 69"/>
          <p:cNvSpPr txBox="1">
            <a:spLocks noChangeArrowheads="1"/>
          </p:cNvSpPr>
          <p:nvPr userDrawn="1"/>
        </p:nvSpPr>
        <p:spPr bwMode="auto">
          <a:xfrm>
            <a:off x="3241377" y="6445250"/>
            <a:ext cx="4624985" cy="338554"/>
          </a:xfrm>
          <a:prstGeom prst="rect">
            <a:avLst/>
          </a:prstGeom>
          <a:noFill/>
          <a:ln w="9525" algn="ctr">
            <a:noFill/>
            <a:miter lim="800000"/>
            <a:headEnd/>
            <a:tailEnd/>
          </a:ln>
          <a:effectLst/>
        </p:spPr>
        <p:txBody>
          <a:bodyPr wrap="none">
            <a:spAutoFit/>
          </a:bodyPr>
          <a:lstStyle/>
          <a:p>
            <a:pPr eaLnBrk="0" hangingPunct="0">
              <a:defRPr/>
            </a:pPr>
            <a:r>
              <a:rPr lang="en-US" sz="800" b="0" dirty="0">
                <a:solidFill>
                  <a:srgbClr val="000000"/>
                </a:solidFill>
                <a:latin typeface="Verdana" pitchFamily="34" charset="0"/>
              </a:rPr>
              <a:t>© </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Technology Solutions                                             Confidential </a:t>
            </a:r>
          </a:p>
          <a:p>
            <a:pPr>
              <a:defRPr/>
            </a:pPr>
            <a:endParaRPr lang="en-US" sz="800" dirty="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latin typeface="Arial" charset="0"/>
            </a:endParaRPr>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latin typeface="Arial" charset="0"/>
            </a:endParaRPr>
          </a:p>
        </p:txBody>
      </p:sp>
      <p:sp>
        <p:nvSpPr>
          <p:cNvPr id="2060"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latin typeface="Arial" charset="0"/>
            </a:endParaRPr>
          </a:p>
        </p:txBody>
      </p:sp>
      <p:pic>
        <p:nvPicPr>
          <p:cNvPr id="2062"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latin typeface="Arial" charset="0"/>
            </a:endParaRPr>
          </a:p>
        </p:txBody>
      </p:sp>
      <p:pic>
        <p:nvPicPr>
          <p:cNvPr id="2064"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81"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wmf"/><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wmf"/><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9.gif"/></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9.gif"/><Relationship Id="rId7" Type="http://schemas.openxmlformats.org/officeDocument/2006/relationships/diagramQuickStyle" Target="../diagrams/quickStyle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jpeg"/><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dirty="0" smtClean="0"/>
              <a:t>Automation Framework</a:t>
            </a:r>
          </a:p>
        </p:txBody>
      </p:sp>
      <p:sp>
        <p:nvSpPr>
          <p:cNvPr id="4099" name="Rectangle 5"/>
          <p:cNvSpPr>
            <a:spLocks noGrp="1" noChangeArrowheads="1"/>
          </p:cNvSpPr>
          <p:nvPr>
            <p:ph type="subTitle" idx="1"/>
          </p:nvPr>
        </p:nvSpPr>
        <p:spPr/>
        <p:txBody>
          <a:bodyPr/>
          <a:lstStyle/>
          <a:p>
            <a:pPr eaLnBrk="1" hangingPunct="1"/>
            <a:endParaRPr lang="en-US" b="0" dirty="0" smtClean="0">
              <a:latin typeface="Gill Sans MT" pitchFamily="34" charset="0"/>
            </a:endParaRPr>
          </a:p>
        </p:txBody>
      </p:sp>
      <p:pic>
        <p:nvPicPr>
          <p:cNvPr id="4100" name="Picture 18" descr="MrSmarty_Mascot_R"/>
          <p:cNvPicPr>
            <a:picLocks noChangeAspect="1" noChangeArrowheads="1"/>
          </p:cNvPicPr>
          <p:nvPr/>
        </p:nvPicPr>
        <p:blipFill>
          <a:blip r:embed="rId3" cstate="print"/>
          <a:srcRect/>
          <a:stretch>
            <a:fillRect/>
          </a:stretch>
        </p:blipFill>
        <p:spPr bwMode="auto">
          <a:xfrm>
            <a:off x="4913313" y="5392738"/>
            <a:ext cx="1335087" cy="1393825"/>
          </a:xfrm>
          <a:prstGeom prst="rect">
            <a:avLst/>
          </a:prstGeom>
          <a:noFill/>
          <a:ln w="9525">
            <a:noFill/>
            <a:miter lim="800000"/>
            <a:headEnd/>
            <a:tailEnd/>
          </a:ln>
        </p:spPr>
      </p:pic>
      <p:sp>
        <p:nvSpPr>
          <p:cNvPr id="4101"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B5EF767D-F9DB-44F1-A3A9-C750E508BED7}" type="slidenum">
              <a:rPr lang="en-US" smtClean="0"/>
              <a:pPr/>
              <a:t>10</a:t>
            </a:fld>
            <a:endParaRPr lang="en-US" smtClean="0"/>
          </a:p>
        </p:txBody>
      </p:sp>
      <p:sp>
        <p:nvSpPr>
          <p:cNvPr id="9220" name="Rectangle 3"/>
          <p:cNvSpPr>
            <a:spLocks noGrp="1" noChangeArrowheads="1"/>
          </p:cNvSpPr>
          <p:nvPr>
            <p:ph type="body" idx="1"/>
          </p:nvPr>
        </p:nvSpPr>
        <p:spPr/>
        <p:txBody>
          <a:bodyPr/>
          <a:lstStyle/>
          <a:p>
            <a:pPr>
              <a:defRPr/>
            </a:pPr>
            <a:r>
              <a:rPr lang="en-US" sz="1800" dirty="0"/>
              <a:t>Modular Framework is the approach where all the test cases are first analyzed to find out the reusable </a:t>
            </a:r>
            <a:r>
              <a:rPr lang="en-US" sz="1800" dirty="0" smtClean="0"/>
              <a:t>flows/steps. </a:t>
            </a:r>
            <a:r>
              <a:rPr lang="en-US" sz="1800" dirty="0"/>
              <a:t>Then while scripting, all these reusable flows are created as functions and stored in </a:t>
            </a:r>
            <a:r>
              <a:rPr lang="en-US" sz="1800" dirty="0" smtClean="0"/>
              <a:t>external </a:t>
            </a:r>
            <a:r>
              <a:rPr lang="en-US" sz="1800" dirty="0"/>
              <a:t>files and called in the test scripts wherever required. </a:t>
            </a:r>
            <a:r>
              <a:rPr lang="en-US" sz="1800" b="1" dirty="0" smtClean="0"/>
              <a:t>These functions can then be called from multiple scripts as required. </a:t>
            </a:r>
          </a:p>
          <a:p>
            <a:pPr>
              <a:defRPr/>
            </a:pPr>
            <a:endParaRPr lang="en-US" sz="1800" dirty="0" smtClean="0"/>
          </a:p>
          <a:p>
            <a:pPr lvl="1">
              <a:defRPr/>
            </a:pPr>
            <a:r>
              <a:rPr lang="en-US" sz="1600" b="1" dirty="0" smtClean="0"/>
              <a:t>Pros:</a:t>
            </a:r>
            <a:endParaRPr lang="en-US" sz="1600" dirty="0" smtClean="0"/>
          </a:p>
          <a:p>
            <a:pPr lvl="2">
              <a:defRPr/>
            </a:pPr>
            <a:r>
              <a:rPr lang="en-US" sz="1600" dirty="0" smtClean="0">
                <a:ea typeface="+mn-ea"/>
                <a:cs typeface="+mn-cs"/>
              </a:rPr>
              <a:t>Test scripts can be created in relatively less time</a:t>
            </a:r>
          </a:p>
          <a:p>
            <a:pPr lvl="2">
              <a:defRPr/>
            </a:pPr>
            <a:r>
              <a:rPr lang="en-US" sz="1600" dirty="0" smtClean="0">
                <a:ea typeface="+mn-ea"/>
                <a:cs typeface="+mn-cs"/>
              </a:rPr>
              <a:t>The reusable methods/functions need to be created only once</a:t>
            </a:r>
          </a:p>
          <a:p>
            <a:pPr lvl="2">
              <a:defRPr/>
            </a:pPr>
            <a:r>
              <a:rPr lang="en-US" sz="1600" dirty="0" smtClean="0">
                <a:ea typeface="+mn-ea"/>
                <a:cs typeface="+mn-cs"/>
              </a:rPr>
              <a:t>Effort required to create test cases is also lesser due to code reuse</a:t>
            </a:r>
          </a:p>
          <a:p>
            <a:pPr lvl="2">
              <a:defRPr/>
            </a:pPr>
            <a:r>
              <a:rPr lang="en-US" sz="1600" dirty="0" smtClean="0">
                <a:ea typeface="+mn-ea"/>
                <a:cs typeface="+mn-cs"/>
              </a:rPr>
              <a:t>If </a:t>
            </a:r>
            <a:r>
              <a:rPr lang="en-US" sz="1600" dirty="0">
                <a:ea typeface="+mn-ea"/>
                <a:cs typeface="+mn-cs"/>
              </a:rPr>
              <a:t>there are any changes in the reusable functions, the changes need to be done in only a single place. Hence script maintenance is easier </a:t>
            </a:r>
          </a:p>
          <a:p>
            <a:pPr lvl="1">
              <a:defRPr/>
            </a:pPr>
            <a:r>
              <a:rPr lang="en-US" sz="1600" b="1" dirty="0" smtClean="0"/>
              <a:t>Cons/ Dependencies:</a:t>
            </a:r>
            <a:endParaRPr lang="en-US" sz="1600" dirty="0" smtClean="0"/>
          </a:p>
          <a:p>
            <a:pPr lvl="2">
              <a:defRPr/>
            </a:pPr>
            <a:r>
              <a:rPr lang="en-US" sz="1600" dirty="0" smtClean="0">
                <a:ea typeface="+mn-ea"/>
                <a:cs typeface="+mn-cs"/>
              </a:rPr>
              <a:t>Since the test data </a:t>
            </a:r>
            <a:r>
              <a:rPr lang="en-US" sz="1600" dirty="0">
                <a:ea typeface="+mn-ea"/>
                <a:cs typeface="+mn-cs"/>
              </a:rPr>
              <a:t>is still hardcoded in the </a:t>
            </a:r>
            <a:r>
              <a:rPr lang="en-US" sz="1600" dirty="0" smtClean="0">
                <a:ea typeface="+mn-ea"/>
                <a:cs typeface="+mn-cs"/>
              </a:rPr>
              <a:t>script/ functions, </a:t>
            </a:r>
            <a:r>
              <a:rPr lang="en-US" sz="1600" dirty="0">
                <a:ea typeface="+mn-ea"/>
                <a:cs typeface="+mn-cs"/>
              </a:rPr>
              <a:t>the same test </a:t>
            </a:r>
            <a:r>
              <a:rPr lang="en-US" sz="1600" dirty="0" smtClean="0">
                <a:ea typeface="+mn-ea"/>
                <a:cs typeface="+mn-cs"/>
              </a:rPr>
              <a:t>script cannot handle multiple test data variations </a:t>
            </a:r>
          </a:p>
          <a:p>
            <a:pPr lvl="2">
              <a:defRPr/>
            </a:pPr>
            <a:r>
              <a:rPr lang="en-US" sz="1600" dirty="0" smtClean="0">
                <a:ea typeface="+mn-ea"/>
                <a:cs typeface="+mn-cs"/>
              </a:rPr>
              <a:t>Good </a:t>
            </a:r>
            <a:r>
              <a:rPr lang="en-US" sz="1600" dirty="0">
                <a:ea typeface="+mn-ea"/>
                <a:cs typeface="+mn-cs"/>
              </a:rPr>
              <a:t>programming knowledge is required to create and maintain function libraries </a:t>
            </a:r>
          </a:p>
          <a:p>
            <a:pPr lvl="2">
              <a:defRPr/>
            </a:pPr>
            <a:r>
              <a:rPr lang="en-US" sz="1600" dirty="0"/>
              <a:t>Lot of planning is required up-front to analyze the test cases and break them up into reusable </a:t>
            </a:r>
            <a:r>
              <a:rPr lang="en-US" sz="1600" dirty="0" smtClean="0"/>
              <a:t>functions</a:t>
            </a:r>
            <a:endParaRPr lang="en-US" sz="1600" dirty="0"/>
          </a:p>
          <a:p>
            <a:pPr lvl="2">
              <a:defRPr/>
            </a:pPr>
            <a:endParaRPr lang="en-US" sz="1600" dirty="0" smtClean="0"/>
          </a:p>
        </p:txBody>
      </p:sp>
      <p:sp>
        <p:nvSpPr>
          <p:cNvPr id="8"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Modular approach </a:t>
            </a:r>
            <a:endParaRPr lang="en-US" sz="3200" dirty="0" smtClean="0">
              <a:latin typeface="Monotype Corsiva (Headings)"/>
              <a:ea typeface="+mj-ea"/>
              <a:cs typeface="+mj-cs"/>
            </a:endParaRPr>
          </a:p>
        </p:txBody>
      </p:sp>
      <p:pic>
        <p:nvPicPr>
          <p:cNvPr id="9" name="Picture 2"/>
          <p:cNvPicPr>
            <a:picLocks noChangeAspect="1" noChangeArrowheads="1"/>
          </p:cNvPicPr>
          <p:nvPr/>
        </p:nvPicPr>
        <p:blipFill>
          <a:blip r:embed="rId3" cstate="print"/>
          <a:srcRect/>
          <a:stretch>
            <a:fillRect/>
          </a:stretch>
        </p:blipFill>
        <p:spPr bwMode="auto">
          <a:xfrm>
            <a:off x="-19050" y="2919412"/>
            <a:ext cx="752475" cy="657225"/>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76200" y="4876800"/>
            <a:ext cx="657225" cy="6096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636077"/>
            <a:ext cx="3190875" cy="109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57BEE135-B2F5-4D5F-B412-30E32D26AED0}" type="slidenum">
              <a:rPr lang="en-US" smtClean="0"/>
              <a:pPr/>
              <a:t>11</a:t>
            </a:fld>
            <a:endParaRPr lang="en-US" smtClean="0"/>
          </a:p>
        </p:txBody>
      </p:sp>
      <p:sp>
        <p:nvSpPr>
          <p:cNvPr id="9220" name="Rectangle 3"/>
          <p:cNvSpPr>
            <a:spLocks noGrp="1" noChangeArrowheads="1"/>
          </p:cNvSpPr>
          <p:nvPr>
            <p:ph type="body" idx="1"/>
          </p:nvPr>
        </p:nvSpPr>
        <p:spPr/>
        <p:txBody>
          <a:bodyPr/>
          <a:lstStyle/>
          <a:p>
            <a:pPr>
              <a:defRPr/>
            </a:pPr>
            <a:r>
              <a:rPr lang="en-US" sz="1800" dirty="0"/>
              <a:t>In Data Driven Framework, the data is NOT hard-coded in the test scripts. Instead, it is stored in some external files</a:t>
            </a:r>
            <a:r>
              <a:rPr lang="en-US" sz="1800" dirty="0" smtClean="0"/>
              <a:t>. (</a:t>
            </a:r>
            <a:r>
              <a:rPr lang="en-US" sz="1800" b="1" dirty="0"/>
              <a:t>Excel sheet; Databases, XML files or other </a:t>
            </a:r>
            <a:r>
              <a:rPr lang="en-US" sz="1800" b="1" dirty="0" smtClean="0"/>
              <a:t>data </a:t>
            </a:r>
            <a:r>
              <a:rPr lang="en-US" sz="1800" b="1" dirty="0"/>
              <a:t>sources</a:t>
            </a:r>
            <a:r>
              <a:rPr lang="en-US" sz="1800" dirty="0" smtClean="0"/>
              <a:t>). </a:t>
            </a:r>
            <a:r>
              <a:rPr lang="en-US" sz="1800" dirty="0"/>
              <a:t>The test script first connects to the external data source and then extracts the data from that </a:t>
            </a:r>
            <a:r>
              <a:rPr lang="en-US" sz="1800" dirty="0" smtClean="0"/>
              <a:t>source.</a:t>
            </a:r>
            <a:endParaRPr lang="en-US" sz="1800" b="1" dirty="0" smtClean="0"/>
          </a:p>
          <a:p>
            <a:pPr>
              <a:buFont typeface="Wingdings" pitchFamily="2" charset="2"/>
              <a:buNone/>
              <a:defRPr/>
            </a:pPr>
            <a:endParaRPr lang="en-US" sz="1800" dirty="0" smtClean="0"/>
          </a:p>
          <a:p>
            <a:pPr lvl="1">
              <a:defRPr/>
            </a:pPr>
            <a:r>
              <a:rPr lang="en-US" sz="1600" b="1" dirty="0" smtClean="0"/>
              <a:t>Pros:</a:t>
            </a:r>
            <a:endParaRPr lang="en-US" sz="1600" dirty="0" smtClean="0"/>
          </a:p>
          <a:p>
            <a:pPr lvl="2">
              <a:defRPr/>
            </a:pPr>
            <a:r>
              <a:rPr lang="en-US" sz="1600" dirty="0" smtClean="0">
                <a:ea typeface="+mn-ea"/>
                <a:cs typeface="+mn-cs"/>
              </a:rPr>
              <a:t>Avoids hard-coding of test data in the scripts</a:t>
            </a:r>
          </a:p>
          <a:p>
            <a:pPr lvl="2">
              <a:defRPr/>
            </a:pPr>
            <a:r>
              <a:rPr lang="en-US" sz="1600" dirty="0" smtClean="0">
                <a:ea typeface="+mn-ea"/>
                <a:cs typeface="+mn-cs"/>
              </a:rPr>
              <a:t>Non-technical users can easily change the test data using the Excel sheets, without modifying the scripts in any way</a:t>
            </a:r>
          </a:p>
          <a:p>
            <a:pPr lvl="2">
              <a:defRPr/>
            </a:pPr>
            <a:r>
              <a:rPr lang="en-US" sz="1600" dirty="0" smtClean="0">
                <a:ea typeface="+mn-ea"/>
                <a:cs typeface="+mn-cs"/>
              </a:rPr>
              <a:t>The same script can be executed multiple times with different sets of data</a:t>
            </a:r>
          </a:p>
          <a:p>
            <a:pPr lvl="2">
              <a:defRPr/>
            </a:pPr>
            <a:r>
              <a:rPr lang="en-US" sz="1600" dirty="0" smtClean="0">
                <a:ea typeface="+mn-ea"/>
                <a:cs typeface="+mn-cs"/>
              </a:rPr>
              <a:t>Changes </a:t>
            </a:r>
            <a:r>
              <a:rPr lang="en-US" sz="1600" dirty="0">
                <a:ea typeface="+mn-ea"/>
                <a:cs typeface="+mn-cs"/>
              </a:rPr>
              <a:t>made in the test data don’t affect the test scripts in any way and vice versa </a:t>
            </a:r>
          </a:p>
          <a:p>
            <a:pPr lvl="1">
              <a:defRPr/>
            </a:pPr>
            <a:r>
              <a:rPr lang="en-US" sz="1600" b="1" dirty="0" smtClean="0"/>
              <a:t>Dependencies:</a:t>
            </a:r>
            <a:endParaRPr lang="en-US" sz="1600" dirty="0" smtClean="0"/>
          </a:p>
          <a:p>
            <a:pPr lvl="2">
              <a:defRPr/>
            </a:pPr>
            <a:r>
              <a:rPr lang="en-US" sz="1600" dirty="0" smtClean="0">
                <a:ea typeface="+mn-ea"/>
                <a:cs typeface="+mn-cs"/>
              </a:rPr>
              <a:t>Additional effort and good </a:t>
            </a:r>
            <a:r>
              <a:rPr lang="en-US" sz="1600" dirty="0">
                <a:ea typeface="+mn-ea"/>
                <a:cs typeface="+mn-cs"/>
              </a:rPr>
              <a:t>technical expertise </a:t>
            </a:r>
            <a:r>
              <a:rPr lang="en-US" sz="1600" dirty="0" smtClean="0">
                <a:ea typeface="+mn-ea"/>
                <a:cs typeface="+mn-cs"/>
              </a:rPr>
              <a:t>needed to </a:t>
            </a:r>
            <a:r>
              <a:rPr lang="en-US" sz="1600" dirty="0">
                <a:ea typeface="+mn-ea"/>
                <a:cs typeface="+mn-cs"/>
              </a:rPr>
              <a:t>create functions that connect to the external data sources to retrieve the </a:t>
            </a:r>
            <a:r>
              <a:rPr lang="en-US" sz="1600" dirty="0" smtClean="0">
                <a:ea typeface="+mn-ea"/>
                <a:cs typeface="+mn-cs"/>
              </a:rPr>
              <a:t>test data </a:t>
            </a:r>
            <a:endParaRPr lang="en-US" sz="1600" dirty="0">
              <a:ea typeface="+mn-ea"/>
              <a:cs typeface="+mn-cs"/>
            </a:endParaRPr>
          </a:p>
          <a:p>
            <a:pPr lvl="2">
              <a:defRPr/>
            </a:pPr>
            <a:r>
              <a:rPr lang="en-US" sz="1600" dirty="0" smtClean="0">
                <a:ea typeface="+mn-ea"/>
                <a:cs typeface="+mn-cs"/>
              </a:rPr>
              <a:t>Additional </a:t>
            </a:r>
            <a:r>
              <a:rPr lang="en-US" sz="1600" dirty="0">
                <a:ea typeface="+mn-ea"/>
                <a:cs typeface="+mn-cs"/>
              </a:rPr>
              <a:t>effort needed </a:t>
            </a:r>
            <a:r>
              <a:rPr lang="en-US" sz="1600" dirty="0" smtClean="0">
                <a:ea typeface="+mn-ea"/>
                <a:cs typeface="+mn-cs"/>
              </a:rPr>
              <a:t>to select right </a:t>
            </a:r>
            <a:r>
              <a:rPr lang="en-US" sz="1600" dirty="0">
                <a:ea typeface="+mn-ea"/>
                <a:cs typeface="+mn-cs"/>
              </a:rPr>
              <a:t>external data source </a:t>
            </a:r>
            <a:r>
              <a:rPr lang="en-US" sz="1600" dirty="0" smtClean="0">
                <a:ea typeface="+mn-ea"/>
                <a:cs typeface="+mn-cs"/>
              </a:rPr>
              <a:t>and to decide how </a:t>
            </a:r>
            <a:r>
              <a:rPr lang="en-US" sz="1600" dirty="0">
                <a:ea typeface="+mn-ea"/>
                <a:cs typeface="+mn-cs"/>
              </a:rPr>
              <a:t>the data should be stored or grouped in that external data source. </a:t>
            </a:r>
          </a:p>
          <a:p>
            <a:pPr>
              <a:buFont typeface="Wingdings" pitchFamily="2" charset="2"/>
              <a:buNone/>
              <a:defRPr/>
            </a:pPr>
            <a:endParaRPr lang="en-US" dirty="0" smtClean="0"/>
          </a:p>
          <a:p>
            <a:pPr eaLnBrk="1" hangingPunct="1">
              <a:defRPr/>
            </a:pPr>
            <a:endParaRPr lang="en-US" dirty="0" smtClean="0"/>
          </a:p>
        </p:txBody>
      </p:sp>
      <p:sp>
        <p:nvSpPr>
          <p:cNvPr id="8"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Data driven approach </a:t>
            </a:r>
            <a:endParaRPr lang="en-US" sz="3200" dirty="0" smtClean="0">
              <a:latin typeface="Monotype Corsiva (Headings)"/>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0" y="2590800"/>
            <a:ext cx="752475" cy="657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76200" y="4267200"/>
            <a:ext cx="657225" cy="609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286000"/>
            <a:ext cx="3048000" cy="1109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58D494D8-BA55-4CB8-A4AD-8D729AB8C3C3}" type="slidenum">
              <a:rPr lang="en-US" smtClean="0"/>
              <a:pPr/>
              <a:t>12</a:t>
            </a:fld>
            <a:endParaRPr lang="en-US" smtClean="0"/>
          </a:p>
        </p:txBody>
      </p:sp>
      <p:sp>
        <p:nvSpPr>
          <p:cNvPr id="17412" name="Rectangle 3"/>
          <p:cNvSpPr>
            <a:spLocks noGrp="1" noChangeArrowheads="1"/>
          </p:cNvSpPr>
          <p:nvPr>
            <p:ph type="body" idx="1"/>
          </p:nvPr>
        </p:nvSpPr>
        <p:spPr/>
        <p:txBody>
          <a:bodyPr/>
          <a:lstStyle/>
          <a:p>
            <a:pPr>
              <a:buFont typeface="Wingdings" pitchFamily="2" charset="2"/>
              <a:buNone/>
            </a:pPr>
            <a:r>
              <a:rPr lang="en-US" sz="1800" b="1" i="1" dirty="0" smtClean="0"/>
              <a:t>A sample Excel sheet showing test data externalization</a:t>
            </a:r>
          </a:p>
          <a:p>
            <a:pPr>
              <a:buFont typeface="Wingdings" pitchFamily="2" charset="2"/>
              <a:buNone/>
            </a:pPr>
            <a:endParaRPr lang="en-US" dirty="0" smtClean="0"/>
          </a:p>
          <a:p>
            <a:pPr eaLnBrk="1" hangingPunct="1">
              <a:buFont typeface="Wingdings" pitchFamily="2" charset="2"/>
              <a:buNone/>
            </a:pPr>
            <a:endParaRPr lang="en-US" dirty="0" smtClean="0"/>
          </a:p>
        </p:txBody>
      </p:sp>
      <p:pic>
        <p:nvPicPr>
          <p:cNvPr id="17413" name="Picture 2"/>
          <p:cNvPicPr>
            <a:picLocks noChangeAspect="1" noChangeArrowheads="1"/>
          </p:cNvPicPr>
          <p:nvPr/>
        </p:nvPicPr>
        <p:blipFill>
          <a:blip r:embed="rId3" cstate="print"/>
          <a:srcRect/>
          <a:stretch>
            <a:fillRect/>
          </a:stretch>
        </p:blipFill>
        <p:spPr bwMode="auto">
          <a:xfrm>
            <a:off x="457200" y="1905000"/>
            <a:ext cx="8305800" cy="4038600"/>
          </a:xfrm>
          <a:prstGeom prst="rect">
            <a:avLst/>
          </a:prstGeom>
          <a:noFill/>
          <a:ln w="9525" algn="ctr">
            <a:noFill/>
            <a:miter lim="800000"/>
            <a:headEnd/>
            <a:tailEnd/>
          </a:ln>
        </p:spPr>
      </p:pic>
      <p:sp>
        <p:nvSpPr>
          <p:cNvPr id="7"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Data driven approach  Contd..</a:t>
            </a:r>
            <a:endParaRPr lang="en-US" sz="3200" dirty="0" smtClean="0">
              <a:latin typeface="Monotype Corsiva (Headings)"/>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14C9EA90-0D8D-428A-A5BA-14180B52962D}" type="slidenum">
              <a:rPr lang="en-US" smtClean="0"/>
              <a:pPr/>
              <a:t>13</a:t>
            </a:fld>
            <a:endParaRPr lang="en-US" smtClean="0"/>
          </a:p>
        </p:txBody>
      </p:sp>
      <p:sp>
        <p:nvSpPr>
          <p:cNvPr id="9220" name="Rectangle 3"/>
          <p:cNvSpPr>
            <a:spLocks noGrp="1" noChangeArrowheads="1"/>
          </p:cNvSpPr>
          <p:nvPr>
            <p:ph type="body" idx="1"/>
          </p:nvPr>
        </p:nvSpPr>
        <p:spPr/>
        <p:txBody>
          <a:bodyPr/>
          <a:lstStyle/>
          <a:p>
            <a:pPr>
              <a:defRPr/>
            </a:pPr>
            <a:r>
              <a:rPr lang="en-US" sz="1800" dirty="0"/>
              <a:t>In Keyword Driven framework, you can create various keywords and associate a different action or function with each of these keywords. Then you create a Function Library that contains the logic to read the keywords and call the associated action </a:t>
            </a:r>
            <a:endParaRPr lang="en-US" sz="1800" dirty="0" smtClean="0"/>
          </a:p>
          <a:p>
            <a:pPr>
              <a:defRPr/>
            </a:pPr>
            <a:r>
              <a:rPr lang="en-US" sz="1800" dirty="0"/>
              <a:t>Keyword driven frameworks come in many different flavors. </a:t>
            </a:r>
            <a:r>
              <a:rPr lang="en-US" sz="1800" dirty="0" smtClean="0"/>
              <a:t> </a:t>
            </a:r>
          </a:p>
          <a:p>
            <a:pPr lvl="1"/>
            <a:r>
              <a:rPr lang="en-US" sz="1400" dirty="0" smtClean="0"/>
              <a:t>Action Keyword Driven Approach (Low level keywords) </a:t>
            </a:r>
          </a:p>
          <a:p>
            <a:pPr lvl="1">
              <a:defRPr/>
            </a:pPr>
            <a:r>
              <a:rPr lang="en-US" sz="1400" dirty="0" smtClean="0"/>
              <a:t>Business keyword driven approach (High level keywords)</a:t>
            </a:r>
            <a:endParaRPr lang="en-US" sz="1400" dirty="0"/>
          </a:p>
          <a:p>
            <a:pPr marL="342900" lvl="1" indent="-342900">
              <a:buSzPct val="95000"/>
              <a:buFont typeface="Wingdings" pitchFamily="2" charset="2"/>
              <a:buChar char="v"/>
              <a:defRPr/>
            </a:pPr>
            <a:r>
              <a:rPr lang="en-US" sz="1800" dirty="0">
                <a:ea typeface="+mn-ea"/>
                <a:cs typeface="+mn-cs"/>
              </a:rPr>
              <a:t>Components of Key word </a:t>
            </a:r>
            <a:r>
              <a:rPr lang="en-US" sz="1800" dirty="0" smtClean="0">
                <a:ea typeface="+mn-ea"/>
                <a:cs typeface="+mn-cs"/>
              </a:rPr>
              <a:t>driven framework</a:t>
            </a:r>
          </a:p>
          <a:p>
            <a:pPr marL="912812" lvl="2" indent="-457200">
              <a:buSzPct val="95000"/>
              <a:buFont typeface="+mj-lt"/>
              <a:buAutoNum type="arabicPeriod"/>
              <a:defRPr/>
            </a:pPr>
            <a:r>
              <a:rPr lang="en-US" sz="1400" dirty="0"/>
              <a:t>Data Table or Excel Sheets which contains the keywords and the steps needed to execute a particular flow or </a:t>
            </a:r>
            <a:r>
              <a:rPr lang="en-US" sz="1400" dirty="0" smtClean="0"/>
              <a:t>action</a:t>
            </a:r>
          </a:p>
          <a:p>
            <a:pPr marL="912812" lvl="2" indent="-457200">
              <a:buSzPct val="95000"/>
              <a:buFont typeface="+mj-lt"/>
              <a:buAutoNum type="arabicPeriod"/>
              <a:defRPr/>
            </a:pPr>
            <a:endParaRPr lang="en-US" sz="1400" dirty="0">
              <a:ea typeface="+mn-ea"/>
              <a:cs typeface="+mn-cs"/>
            </a:endParaRPr>
          </a:p>
          <a:p>
            <a:pPr marL="912812" lvl="2" indent="-457200">
              <a:buSzPct val="95000"/>
              <a:buFont typeface="+mj-lt"/>
              <a:buAutoNum type="arabicPeriod"/>
              <a:defRPr/>
            </a:pPr>
            <a:endParaRPr lang="en-US" sz="1400" dirty="0" smtClean="0">
              <a:ea typeface="+mn-ea"/>
              <a:cs typeface="+mn-cs"/>
            </a:endParaRPr>
          </a:p>
          <a:p>
            <a:pPr marL="912812" lvl="2" indent="-457200">
              <a:buSzPct val="95000"/>
              <a:buFont typeface="+mj-lt"/>
              <a:buAutoNum type="arabicPeriod"/>
              <a:defRPr/>
            </a:pPr>
            <a:endParaRPr lang="en-US" sz="1400" dirty="0">
              <a:ea typeface="+mn-ea"/>
              <a:cs typeface="+mn-cs"/>
            </a:endParaRPr>
          </a:p>
          <a:p>
            <a:pPr marL="912812" lvl="2" indent="-457200">
              <a:buSzPct val="95000"/>
              <a:buFont typeface="+mj-lt"/>
              <a:buAutoNum type="arabicPeriod"/>
              <a:defRPr/>
            </a:pPr>
            <a:endParaRPr lang="en-US" sz="1400" dirty="0" smtClean="0">
              <a:ea typeface="+mn-ea"/>
              <a:cs typeface="+mn-cs"/>
            </a:endParaRPr>
          </a:p>
          <a:p>
            <a:pPr marL="912812" lvl="2" indent="-457200">
              <a:buSzPct val="95000"/>
              <a:buFont typeface="+mj-lt"/>
              <a:buAutoNum type="arabicPeriod"/>
              <a:defRPr/>
            </a:pPr>
            <a:r>
              <a:rPr lang="en-US" sz="1400" dirty="0" smtClean="0"/>
              <a:t>A Function Library which contains various functions that read each line from the excel sheet, convert it into “Automation Tool readable” format and finally execute it. </a:t>
            </a:r>
            <a:endParaRPr lang="en-US" sz="1400" dirty="0"/>
          </a:p>
          <a:p>
            <a:pPr marL="912812" lvl="2" indent="-457200">
              <a:buSzPct val="95000"/>
              <a:buFont typeface="+mj-lt"/>
              <a:buAutoNum type="arabicPeriod"/>
              <a:defRPr/>
            </a:pPr>
            <a:r>
              <a:rPr lang="en-US" sz="1400" dirty="0" smtClean="0"/>
              <a:t>Object </a:t>
            </a:r>
            <a:r>
              <a:rPr lang="en-US" sz="1400" dirty="0"/>
              <a:t>Repository may or may not be used in this framework. You can use descriptive programming </a:t>
            </a:r>
            <a:r>
              <a:rPr lang="en-US" sz="1400" dirty="0" smtClean="0"/>
              <a:t>approach/ Page object model </a:t>
            </a:r>
            <a:r>
              <a:rPr lang="en-US" sz="1400" dirty="0"/>
              <a:t>if you want to avoid using the object repository </a:t>
            </a:r>
          </a:p>
          <a:p>
            <a:pPr marL="912812" lvl="2" indent="-457200">
              <a:buSzPct val="95000"/>
              <a:buFont typeface="+mj-lt"/>
              <a:buAutoNum type="arabicPeriod"/>
              <a:defRPr/>
            </a:pPr>
            <a:endParaRPr lang="en-US" sz="1600" dirty="0">
              <a:ea typeface="+mn-ea"/>
              <a:cs typeface="+mn-cs"/>
            </a:endParaRPr>
          </a:p>
        </p:txBody>
      </p:sp>
      <p:sp>
        <p:nvSpPr>
          <p:cNvPr id="6"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Keyword  driven approach </a:t>
            </a:r>
            <a:endParaRPr lang="en-US" sz="3200" dirty="0" smtClean="0">
              <a:latin typeface="Monotype Corsiva (Headings)"/>
              <a:ea typeface="+mj-ea"/>
              <a:cs typeface="+mj-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191000"/>
            <a:ext cx="40481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07981FBD-8878-4CF4-A50B-75B59787C426}" type="slidenum">
              <a:rPr lang="en-US" smtClean="0"/>
              <a:pPr/>
              <a:t>14</a:t>
            </a:fld>
            <a:endParaRPr lang="en-US" smtClean="0"/>
          </a:p>
        </p:txBody>
      </p:sp>
      <p:sp>
        <p:nvSpPr>
          <p:cNvPr id="9220" name="Rectangle 3"/>
          <p:cNvSpPr>
            <a:spLocks noGrp="1" noChangeArrowheads="1"/>
          </p:cNvSpPr>
          <p:nvPr>
            <p:ph type="body" idx="1"/>
          </p:nvPr>
        </p:nvSpPr>
        <p:spPr>
          <a:xfrm>
            <a:off x="228600" y="1219200"/>
            <a:ext cx="8686800" cy="4943475"/>
          </a:xfrm>
        </p:spPr>
        <p:txBody>
          <a:bodyPr/>
          <a:lstStyle/>
          <a:p>
            <a:pPr>
              <a:defRPr/>
            </a:pPr>
            <a:endParaRPr lang="en-US" sz="1800" dirty="0" smtClean="0"/>
          </a:p>
          <a:p>
            <a:pPr>
              <a:defRPr/>
            </a:pPr>
            <a:r>
              <a:rPr lang="en-US" sz="1800" dirty="0" smtClean="0"/>
              <a:t>A keyword represents a </a:t>
            </a:r>
            <a:r>
              <a:rPr lang="en-US" sz="1800" b="1" dirty="0" smtClean="0"/>
              <a:t>single basic user action</a:t>
            </a:r>
            <a:r>
              <a:rPr lang="en-US" sz="1800" dirty="0" smtClean="0"/>
              <a:t>, like clicking on a button, typing text in a textbox, etc. </a:t>
            </a:r>
          </a:p>
          <a:p>
            <a:pPr>
              <a:defRPr/>
            </a:pPr>
            <a:r>
              <a:rPr lang="en-US" sz="1800" dirty="0" smtClean="0"/>
              <a:t>Helps non-technical users to build the scripts easily without any programming knowledge. </a:t>
            </a:r>
          </a:p>
          <a:p>
            <a:pPr lvl="1">
              <a:buFont typeface="Wingdings 2" pitchFamily="18" charset="2"/>
              <a:buNone/>
              <a:defRPr/>
            </a:pPr>
            <a:r>
              <a:rPr lang="en-US" sz="1800" dirty="0" smtClean="0">
                <a:ea typeface="+mn-ea"/>
                <a:cs typeface="+mn-cs"/>
              </a:rPr>
              <a:t>E.g.: ButtonClick, TypeText, etc.</a:t>
            </a:r>
          </a:p>
          <a:p>
            <a:pPr lvl="1">
              <a:defRPr/>
            </a:pPr>
            <a:r>
              <a:rPr lang="en-US" sz="1800" b="1" dirty="0" smtClean="0"/>
              <a:t>Pros:</a:t>
            </a:r>
          </a:p>
          <a:p>
            <a:pPr lvl="2">
              <a:defRPr/>
            </a:pPr>
            <a:r>
              <a:rPr lang="en-US" sz="1800" dirty="0">
                <a:ea typeface="+mn-ea"/>
                <a:cs typeface="+mn-cs"/>
              </a:rPr>
              <a:t>The keyword and function libraries are completely generic and thus can be reused easily for different applications. </a:t>
            </a:r>
          </a:p>
          <a:p>
            <a:pPr lvl="2">
              <a:defRPr/>
            </a:pPr>
            <a:r>
              <a:rPr lang="en-US" sz="1800" dirty="0">
                <a:ea typeface="+mn-ea"/>
                <a:cs typeface="+mn-cs"/>
              </a:rPr>
              <a:t>All the complexity is added in the function libraries. Once the libraries are ready, it becomes very easy to write the actual test script steps in excel sheets</a:t>
            </a:r>
          </a:p>
          <a:p>
            <a:pPr lvl="2">
              <a:defRPr/>
            </a:pPr>
            <a:r>
              <a:rPr lang="en-US" sz="1800" dirty="0" smtClean="0">
                <a:ea typeface="+mn-ea"/>
                <a:cs typeface="+mn-cs"/>
              </a:rPr>
              <a:t>Readability of the scripts is very high</a:t>
            </a:r>
          </a:p>
          <a:p>
            <a:pPr lvl="2">
              <a:defRPr/>
            </a:pPr>
            <a:r>
              <a:rPr lang="en-US" sz="1800" dirty="0" smtClean="0">
                <a:ea typeface="+mn-ea"/>
                <a:cs typeface="+mn-cs"/>
              </a:rPr>
              <a:t>Wrapper functions may be written around all the basic functions, to include additional validations and reporting. </a:t>
            </a:r>
            <a:r>
              <a:rPr lang="en-US" sz="1200" dirty="0" smtClean="0">
                <a:ea typeface="+mn-ea"/>
                <a:cs typeface="+mn-cs"/>
              </a:rPr>
              <a:t>E.g.: We may want to check whether a button exists before clicking it (validation), and in case of any error, we may want to generate a custom error message (reporting).</a:t>
            </a:r>
            <a:endParaRPr lang="en-US" sz="1200" dirty="0" smtClean="0"/>
          </a:p>
        </p:txBody>
      </p:sp>
      <p:sp>
        <p:nvSpPr>
          <p:cNvPr id="6"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Action Keyword  driven approach  (Low-level)</a:t>
            </a:r>
            <a:endParaRPr lang="en-US" sz="3200" dirty="0" smtClean="0">
              <a:latin typeface="Monotype Corsiva (Headings)"/>
              <a:ea typeface="+mj-ea"/>
              <a:cs typeface="+mj-cs"/>
            </a:endParaRPr>
          </a:p>
        </p:txBody>
      </p:sp>
      <p:pic>
        <p:nvPicPr>
          <p:cNvPr id="7" name="Picture 2"/>
          <p:cNvPicPr>
            <a:picLocks noChangeAspect="1" noChangeArrowheads="1"/>
          </p:cNvPicPr>
          <p:nvPr/>
        </p:nvPicPr>
        <p:blipFill>
          <a:blip r:embed="rId3" cstate="print"/>
          <a:srcRect/>
          <a:stretch>
            <a:fillRect/>
          </a:stretch>
        </p:blipFill>
        <p:spPr bwMode="auto">
          <a:xfrm>
            <a:off x="35043" y="2971800"/>
            <a:ext cx="752475" cy="65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FDE4D219-D91E-40F8-A1DC-B04139BF94B3}" type="slidenum">
              <a:rPr lang="en-US" smtClean="0"/>
              <a:pPr/>
              <a:t>15</a:t>
            </a:fld>
            <a:endParaRPr lang="en-US" smtClean="0"/>
          </a:p>
        </p:txBody>
      </p:sp>
      <p:sp>
        <p:nvSpPr>
          <p:cNvPr id="9220" name="Rectangle 3"/>
          <p:cNvSpPr>
            <a:spLocks noGrp="1" noChangeArrowheads="1"/>
          </p:cNvSpPr>
          <p:nvPr>
            <p:ph type="body" idx="1"/>
          </p:nvPr>
        </p:nvSpPr>
        <p:spPr>
          <a:xfrm>
            <a:off x="228600" y="1295400"/>
            <a:ext cx="8686800" cy="4943475"/>
          </a:xfrm>
        </p:spPr>
        <p:txBody>
          <a:bodyPr/>
          <a:lstStyle/>
          <a:p>
            <a:pPr>
              <a:defRPr/>
            </a:pPr>
            <a:endParaRPr lang="en-US" sz="1800" dirty="0" smtClean="0"/>
          </a:p>
          <a:p>
            <a:pPr lvl="1">
              <a:defRPr/>
            </a:pPr>
            <a:r>
              <a:rPr lang="en-US" sz="1800" b="1" dirty="0" smtClean="0"/>
              <a:t>Cons:</a:t>
            </a:r>
          </a:p>
          <a:p>
            <a:pPr lvl="2">
              <a:defRPr/>
            </a:pPr>
            <a:r>
              <a:rPr lang="en-US" sz="1800" dirty="0" smtClean="0">
                <a:ea typeface="+mn-ea"/>
                <a:cs typeface="+mn-cs"/>
              </a:rPr>
              <a:t>Any branching conditions/loops cannot be directly represented by keywords, and have to be separately implemented as external functions</a:t>
            </a:r>
          </a:p>
          <a:p>
            <a:pPr lvl="2">
              <a:defRPr/>
            </a:pPr>
            <a:r>
              <a:rPr lang="en-US" sz="1800" dirty="0" smtClean="0">
                <a:ea typeface="+mn-ea"/>
                <a:cs typeface="+mn-cs"/>
              </a:rPr>
              <a:t>“Scripts” are difficult &amp; expensive to maintain, highly sensitive to UI changes</a:t>
            </a:r>
          </a:p>
          <a:p>
            <a:pPr lvl="2">
              <a:defRPr/>
            </a:pPr>
            <a:r>
              <a:rPr lang="en-US" sz="1800" dirty="0" smtClean="0">
                <a:ea typeface="+mn-ea"/>
                <a:cs typeface="+mn-cs"/>
              </a:rPr>
              <a:t>Tedious to create functions/keywords to cover all the possible user actions</a:t>
            </a:r>
          </a:p>
          <a:p>
            <a:pPr lvl="2">
              <a:defRPr/>
            </a:pPr>
            <a:r>
              <a:rPr lang="en-US" sz="1800" dirty="0" smtClean="0">
                <a:ea typeface="+mn-ea"/>
                <a:cs typeface="+mn-cs"/>
              </a:rPr>
              <a:t>Need to extend the functions/keywords for various environments like Web, Windows, Java, etc</a:t>
            </a:r>
          </a:p>
          <a:p>
            <a:pPr lvl="2">
              <a:defRPr/>
            </a:pPr>
            <a:r>
              <a:rPr lang="en-US" sz="1800" dirty="0" smtClean="0">
                <a:ea typeface="+mn-ea"/>
                <a:cs typeface="+mn-cs"/>
              </a:rPr>
              <a:t>Creating wrapper functions around each of the user actions has adverse effect on the overall speed of the script</a:t>
            </a:r>
          </a:p>
          <a:p>
            <a:pPr lvl="2">
              <a:defRPr/>
            </a:pPr>
            <a:r>
              <a:rPr lang="en-US" sz="1800" dirty="0" smtClean="0">
                <a:ea typeface="+mn-ea"/>
                <a:cs typeface="+mn-cs"/>
              </a:rPr>
              <a:t>Implementation effort is quite high and Debugging can be very tough</a:t>
            </a:r>
          </a:p>
          <a:p>
            <a:pPr lvl="2">
              <a:defRPr/>
            </a:pPr>
            <a:r>
              <a:rPr lang="en-US" sz="1800" dirty="0" smtClean="0">
                <a:ea typeface="+mn-ea"/>
                <a:cs typeface="+mn-cs"/>
              </a:rPr>
              <a:t>High </a:t>
            </a:r>
            <a:r>
              <a:rPr lang="en-US" sz="1800" dirty="0">
                <a:ea typeface="+mn-ea"/>
                <a:cs typeface="+mn-cs"/>
              </a:rPr>
              <a:t>programming skills are needed to create the complex keyword library functions </a:t>
            </a:r>
            <a:endParaRPr lang="en-US" sz="1800" dirty="0" smtClean="0">
              <a:ea typeface="+mn-ea"/>
              <a:cs typeface="+mn-cs"/>
            </a:endParaRPr>
          </a:p>
          <a:p>
            <a:pPr lvl="2">
              <a:defRPr/>
            </a:pPr>
            <a:r>
              <a:rPr lang="en-US" sz="1800" dirty="0" smtClean="0">
                <a:ea typeface="+mn-ea"/>
                <a:cs typeface="+mn-cs"/>
              </a:rPr>
              <a:t>Lot </a:t>
            </a:r>
            <a:r>
              <a:rPr lang="en-US" sz="1800" dirty="0">
                <a:ea typeface="+mn-ea"/>
                <a:cs typeface="+mn-cs"/>
              </a:rPr>
              <a:t>of time and effort </a:t>
            </a:r>
            <a:r>
              <a:rPr lang="en-US" sz="1800" dirty="0" smtClean="0">
                <a:ea typeface="+mn-ea"/>
                <a:cs typeface="+mn-cs"/>
              </a:rPr>
              <a:t>needed initially </a:t>
            </a:r>
            <a:r>
              <a:rPr lang="en-US" sz="1800" dirty="0">
                <a:ea typeface="+mn-ea"/>
                <a:cs typeface="+mn-cs"/>
              </a:rPr>
              <a:t>to create the function libraries. </a:t>
            </a:r>
          </a:p>
          <a:p>
            <a:pPr lvl="2">
              <a:defRPr/>
            </a:pPr>
            <a:endParaRPr lang="en-US" sz="1800" dirty="0" smtClean="0">
              <a:ea typeface="+mn-ea"/>
              <a:cs typeface="+mn-cs"/>
            </a:endParaRPr>
          </a:p>
          <a:p>
            <a:pPr>
              <a:defRPr/>
            </a:pPr>
            <a:endParaRPr lang="en-US" sz="1800" dirty="0" smtClean="0"/>
          </a:p>
          <a:p>
            <a:pPr>
              <a:defRPr/>
            </a:pPr>
            <a:endParaRPr lang="en-US" sz="1800" dirty="0" smtClean="0"/>
          </a:p>
        </p:txBody>
      </p:sp>
      <p:sp>
        <p:nvSpPr>
          <p:cNvPr id="9"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Action Keyword  driven approach  (Low-level)</a:t>
            </a:r>
            <a:endParaRPr lang="en-US" sz="3200" dirty="0" smtClean="0">
              <a:latin typeface="Monotype Corsiva (Headings)"/>
              <a:ea typeface="+mj-ea"/>
              <a:cs typeface="+mj-cs"/>
            </a:endParaRPr>
          </a:p>
        </p:txBody>
      </p:sp>
      <p:pic>
        <p:nvPicPr>
          <p:cNvPr id="11" name="Picture 3"/>
          <p:cNvPicPr>
            <a:picLocks noChangeAspect="1" noChangeArrowheads="1"/>
          </p:cNvPicPr>
          <p:nvPr/>
        </p:nvPicPr>
        <p:blipFill>
          <a:blip r:embed="rId3" cstate="print"/>
          <a:srcRect/>
          <a:stretch>
            <a:fillRect/>
          </a:stretch>
        </p:blipFill>
        <p:spPr bwMode="auto">
          <a:xfrm>
            <a:off x="76200" y="1676400"/>
            <a:ext cx="657225"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559B7D74-AF91-47C8-814A-66AE061F3621}" type="slidenum">
              <a:rPr lang="en-US" smtClean="0"/>
              <a:pPr/>
              <a:t>16</a:t>
            </a:fld>
            <a:endParaRPr lang="en-US" smtClean="0"/>
          </a:p>
        </p:txBody>
      </p:sp>
      <p:sp>
        <p:nvSpPr>
          <p:cNvPr id="21508" name="Rectangle 3"/>
          <p:cNvSpPr>
            <a:spLocks noGrp="1" noChangeArrowheads="1"/>
          </p:cNvSpPr>
          <p:nvPr>
            <p:ph type="body" idx="1"/>
          </p:nvPr>
        </p:nvSpPr>
        <p:spPr/>
        <p:txBody>
          <a:bodyPr/>
          <a:lstStyle/>
          <a:p>
            <a:pPr>
              <a:buFont typeface="Wingdings" pitchFamily="2" charset="2"/>
              <a:buNone/>
            </a:pPr>
            <a:r>
              <a:rPr lang="en-US" sz="1800" b="1" dirty="0" smtClean="0"/>
              <a:t>Action Keyword driven approach (Low-level keywords)</a:t>
            </a:r>
          </a:p>
          <a:p>
            <a:endParaRPr lang="en-US" sz="1800" dirty="0" smtClean="0"/>
          </a:p>
        </p:txBody>
      </p:sp>
      <p:pic>
        <p:nvPicPr>
          <p:cNvPr id="21509" name="Picture 2"/>
          <p:cNvPicPr>
            <a:picLocks noChangeAspect="1" noChangeArrowheads="1"/>
          </p:cNvPicPr>
          <p:nvPr/>
        </p:nvPicPr>
        <p:blipFill>
          <a:blip r:embed="rId3" cstate="print"/>
          <a:srcRect/>
          <a:stretch>
            <a:fillRect/>
          </a:stretch>
        </p:blipFill>
        <p:spPr bwMode="auto">
          <a:xfrm>
            <a:off x="609600" y="3505200"/>
            <a:ext cx="7696200" cy="2885364"/>
          </a:xfrm>
          <a:prstGeom prst="rect">
            <a:avLst/>
          </a:prstGeom>
          <a:noFill/>
          <a:ln w="9525" algn="ctr">
            <a:noFill/>
            <a:miter lim="800000"/>
            <a:headEnd/>
            <a:tailEnd/>
          </a:ln>
        </p:spPr>
      </p:pic>
      <p:sp>
        <p:nvSpPr>
          <p:cNvPr id="9"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Action Keyword  driven approach  (Low-level)</a:t>
            </a:r>
            <a:endParaRPr lang="en-US" sz="3200" dirty="0" smtClean="0">
              <a:latin typeface="Monotype Corsiva (Headings)"/>
              <a:ea typeface="+mj-ea"/>
              <a:cs typeface="+mj-cs"/>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6400"/>
            <a:ext cx="49625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p:nvPr/>
        </p:nvCxnSpPr>
        <p:spPr bwMode="auto">
          <a:xfrm rot="16200000" flipH="1">
            <a:off x="5981700" y="2400300"/>
            <a:ext cx="1371600" cy="838200"/>
          </a:xfrm>
          <a:prstGeom prst="bentConnector3">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E98392E4-2B36-4B5D-A52A-17ABEE5D2880}" type="slidenum">
              <a:rPr lang="en-US" smtClean="0"/>
              <a:pPr/>
              <a:t>17</a:t>
            </a:fld>
            <a:endParaRPr lang="en-US" dirty="0" smtClean="0"/>
          </a:p>
        </p:txBody>
      </p:sp>
      <p:sp>
        <p:nvSpPr>
          <p:cNvPr id="9220" name="Rectangle 3"/>
          <p:cNvSpPr>
            <a:spLocks noGrp="1" noChangeArrowheads="1"/>
          </p:cNvSpPr>
          <p:nvPr>
            <p:ph type="body" idx="1"/>
          </p:nvPr>
        </p:nvSpPr>
        <p:spPr/>
        <p:txBody>
          <a:bodyPr/>
          <a:lstStyle/>
          <a:p>
            <a:pPr>
              <a:defRPr/>
            </a:pPr>
            <a:endParaRPr lang="en-US" sz="1800" dirty="0" smtClean="0"/>
          </a:p>
          <a:p>
            <a:pPr>
              <a:defRPr/>
            </a:pPr>
            <a:r>
              <a:rPr lang="en-US" sz="1800" dirty="0" smtClean="0"/>
              <a:t>An extension of the modular approach. </a:t>
            </a:r>
          </a:p>
          <a:p>
            <a:pPr>
              <a:defRPr/>
            </a:pPr>
            <a:endParaRPr lang="en-US" sz="1800" dirty="0" smtClean="0"/>
          </a:p>
          <a:p>
            <a:pPr>
              <a:defRPr/>
            </a:pPr>
            <a:r>
              <a:rPr lang="en-US" sz="1800" dirty="0" smtClean="0"/>
              <a:t>All the test cases are split up into smaller components, with the aim of </a:t>
            </a:r>
            <a:r>
              <a:rPr lang="en-US" sz="1800" b="1" dirty="0" smtClean="0"/>
              <a:t>reusing</a:t>
            </a:r>
            <a:r>
              <a:rPr lang="en-US" sz="1800" dirty="0" smtClean="0"/>
              <a:t> these components in multiple test cases. </a:t>
            </a:r>
          </a:p>
          <a:p>
            <a:pPr>
              <a:defRPr/>
            </a:pPr>
            <a:endParaRPr lang="en-US" sz="1800" dirty="0" smtClean="0"/>
          </a:p>
          <a:p>
            <a:pPr>
              <a:defRPr/>
            </a:pPr>
            <a:r>
              <a:rPr lang="en-US" sz="1800" b="1" dirty="0" smtClean="0"/>
              <a:t>Each component is represented by a keyword, </a:t>
            </a:r>
            <a:r>
              <a:rPr lang="en-US" sz="1800" dirty="0" smtClean="0"/>
              <a:t>i.e., a keyword depicts a series of user actions. </a:t>
            </a:r>
          </a:p>
          <a:p>
            <a:pPr lvl="1">
              <a:buFont typeface="Wingdings 2" pitchFamily="18" charset="2"/>
              <a:buNone/>
              <a:defRPr/>
            </a:pPr>
            <a:r>
              <a:rPr lang="en-US" sz="1800" dirty="0" smtClean="0">
                <a:ea typeface="+mn-ea"/>
                <a:cs typeface="+mn-cs"/>
              </a:rPr>
              <a:t>E.g.: Login, </a:t>
            </a:r>
            <a:r>
              <a:rPr lang="en-US" sz="1800" dirty="0" err="1" smtClean="0">
                <a:ea typeface="+mn-ea"/>
                <a:cs typeface="+mn-cs"/>
              </a:rPr>
              <a:t>Create_Insurance_Policy</a:t>
            </a:r>
            <a:r>
              <a:rPr lang="en-US" sz="1800" dirty="0" smtClean="0">
                <a:ea typeface="+mn-ea"/>
                <a:cs typeface="+mn-cs"/>
              </a:rPr>
              <a:t>, </a:t>
            </a:r>
            <a:r>
              <a:rPr lang="en-US" sz="1800" dirty="0" err="1" smtClean="0">
                <a:ea typeface="+mn-ea"/>
                <a:cs typeface="+mn-cs"/>
              </a:rPr>
              <a:t>Deposit_Cash_In_Account</a:t>
            </a:r>
            <a:r>
              <a:rPr lang="en-US" sz="1800" dirty="0" smtClean="0">
                <a:ea typeface="+mn-ea"/>
                <a:cs typeface="+mn-cs"/>
              </a:rPr>
              <a:t>, etc.</a:t>
            </a:r>
          </a:p>
          <a:p>
            <a:pPr>
              <a:defRPr/>
            </a:pPr>
            <a:endParaRPr lang="en-US" sz="1800" dirty="0" smtClean="0"/>
          </a:p>
          <a:p>
            <a:pPr>
              <a:defRPr/>
            </a:pPr>
            <a:r>
              <a:rPr lang="en-US" sz="1800" dirty="0" smtClean="0"/>
              <a:t>Designed to facilitate a seamless interaction between Business Analysts (domain/functional experts) and the QA engineers (automation experts)</a:t>
            </a:r>
          </a:p>
          <a:p>
            <a:pPr>
              <a:defRPr/>
            </a:pPr>
            <a:endParaRPr lang="en-US" sz="1800" dirty="0" smtClean="0"/>
          </a:p>
          <a:p>
            <a:pPr>
              <a:buFont typeface="Wingdings" pitchFamily="2" charset="2"/>
              <a:buNone/>
              <a:defRPr/>
            </a:pPr>
            <a:endParaRPr lang="en-US" sz="1800" dirty="0" smtClean="0"/>
          </a:p>
        </p:txBody>
      </p:sp>
      <p:sp>
        <p:nvSpPr>
          <p:cNvPr id="6"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Business Keyword  driven approach  </a:t>
            </a:r>
            <a:br>
              <a:rPr lang="en-US" sz="3600" dirty="0" smtClean="0">
                <a:latin typeface="+mj-lt"/>
                <a:ea typeface="+mj-ea"/>
                <a:cs typeface="+mj-cs"/>
              </a:rPr>
            </a:br>
            <a:r>
              <a:rPr lang="en-US" sz="3600" dirty="0" smtClean="0">
                <a:latin typeface="+mj-lt"/>
                <a:ea typeface="+mj-ea"/>
                <a:cs typeface="+mj-cs"/>
              </a:rPr>
              <a:t>(High - level)</a:t>
            </a:r>
            <a:endParaRPr lang="en-US" sz="3200" dirty="0" smtClean="0">
              <a:latin typeface="Monotype Corsiva (Headings)"/>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038F48FA-509A-4ED4-A7A6-92A950CE16FC}" type="slidenum">
              <a:rPr lang="en-US" smtClean="0"/>
              <a:pPr/>
              <a:t>18</a:t>
            </a:fld>
            <a:endParaRPr lang="en-US" smtClean="0"/>
          </a:p>
        </p:txBody>
      </p:sp>
      <p:sp>
        <p:nvSpPr>
          <p:cNvPr id="9220" name="Rectangle 3"/>
          <p:cNvSpPr>
            <a:spLocks noGrp="1" noChangeArrowheads="1"/>
          </p:cNvSpPr>
          <p:nvPr>
            <p:ph type="body" idx="1"/>
          </p:nvPr>
        </p:nvSpPr>
        <p:spPr/>
        <p:txBody>
          <a:bodyPr/>
          <a:lstStyle/>
          <a:p>
            <a:pPr>
              <a:defRPr/>
            </a:pPr>
            <a:endParaRPr lang="en-US" sz="1400" b="1" dirty="0" smtClean="0"/>
          </a:p>
          <a:p>
            <a:pPr>
              <a:defRPr/>
            </a:pPr>
            <a:r>
              <a:rPr lang="en-US" sz="2000" b="1" dirty="0" smtClean="0"/>
              <a:t>Pros:</a:t>
            </a:r>
            <a:endParaRPr lang="en-US" sz="2000" dirty="0" smtClean="0"/>
          </a:p>
          <a:p>
            <a:pPr lvl="1">
              <a:defRPr/>
            </a:pPr>
            <a:r>
              <a:rPr lang="en-US" sz="1800" dirty="0" smtClean="0">
                <a:ea typeface="+mn-ea"/>
                <a:cs typeface="+mn-cs"/>
              </a:rPr>
              <a:t>Very high degree of maintainability of scripts</a:t>
            </a:r>
          </a:p>
          <a:p>
            <a:pPr lvl="1">
              <a:defRPr/>
            </a:pPr>
            <a:r>
              <a:rPr lang="en-US" sz="1800" dirty="0" smtClean="0">
                <a:ea typeface="+mn-ea"/>
                <a:cs typeface="+mn-cs"/>
              </a:rPr>
              <a:t>Promotes reusability of scripts</a:t>
            </a:r>
          </a:p>
          <a:p>
            <a:pPr lvl="1">
              <a:defRPr/>
            </a:pPr>
            <a:r>
              <a:rPr lang="en-US" sz="1800" dirty="0" smtClean="0">
                <a:ea typeface="+mn-ea"/>
                <a:cs typeface="+mn-cs"/>
              </a:rPr>
              <a:t>Abstraction of technical complexities from business users</a:t>
            </a:r>
          </a:p>
          <a:p>
            <a:pPr lvl="1">
              <a:defRPr/>
            </a:pPr>
            <a:r>
              <a:rPr lang="en-US" sz="1800" dirty="0" smtClean="0">
                <a:ea typeface="+mn-ea"/>
                <a:cs typeface="+mn-cs"/>
              </a:rPr>
              <a:t>Usage of keywords provides easy traceability of the degree of reuse of the business components</a:t>
            </a:r>
          </a:p>
          <a:p>
            <a:pPr>
              <a:defRPr/>
            </a:pPr>
            <a:endParaRPr lang="en-US" sz="2000" b="1" dirty="0" smtClean="0"/>
          </a:p>
          <a:p>
            <a:pPr>
              <a:defRPr/>
            </a:pPr>
            <a:r>
              <a:rPr lang="en-US" sz="2000" b="1" dirty="0" smtClean="0"/>
              <a:t>Cons:</a:t>
            </a:r>
            <a:endParaRPr lang="en-US" sz="2000" dirty="0" smtClean="0"/>
          </a:p>
          <a:p>
            <a:pPr lvl="1">
              <a:defRPr/>
            </a:pPr>
            <a:r>
              <a:rPr lang="en-US" sz="1800" dirty="0" smtClean="0">
                <a:ea typeface="+mn-ea"/>
                <a:cs typeface="+mn-cs"/>
              </a:rPr>
              <a:t>It may not be possible to reuse all the business components</a:t>
            </a:r>
          </a:p>
          <a:p>
            <a:pPr lvl="1">
              <a:defRPr/>
            </a:pPr>
            <a:r>
              <a:rPr lang="en-US" sz="1800" dirty="0" smtClean="0">
                <a:ea typeface="+mn-ea"/>
                <a:cs typeface="+mn-cs"/>
              </a:rPr>
              <a:t>Lot of planning is required up-front to analyze the test cases and break them up into reusable business components</a:t>
            </a:r>
          </a:p>
          <a:p>
            <a:pPr lvl="1">
              <a:defRPr/>
            </a:pPr>
            <a:r>
              <a:rPr lang="en-US" sz="1800" dirty="0" smtClean="0">
                <a:ea typeface="+mn-ea"/>
                <a:cs typeface="+mn-cs"/>
              </a:rPr>
              <a:t>Involves some amount of implementation effort, though not as much as required for the Action keyword driven approach</a:t>
            </a:r>
          </a:p>
          <a:p>
            <a:pPr>
              <a:defRPr/>
            </a:pPr>
            <a:endParaRPr lang="en-US" sz="1800" dirty="0" smtClean="0"/>
          </a:p>
        </p:txBody>
      </p:sp>
      <p:sp>
        <p:nvSpPr>
          <p:cNvPr id="8"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Business Keyword  driven approach  </a:t>
            </a:r>
            <a:br>
              <a:rPr lang="en-US" sz="3600" dirty="0" smtClean="0">
                <a:latin typeface="+mj-lt"/>
                <a:ea typeface="+mj-ea"/>
                <a:cs typeface="+mj-cs"/>
              </a:rPr>
            </a:br>
            <a:r>
              <a:rPr lang="en-US" sz="3600" dirty="0" smtClean="0">
                <a:latin typeface="+mj-lt"/>
                <a:ea typeface="+mj-ea"/>
                <a:cs typeface="+mj-cs"/>
              </a:rPr>
              <a:t>(High - level)</a:t>
            </a:r>
            <a:endParaRPr lang="en-US" sz="3200" dirty="0" smtClean="0">
              <a:latin typeface="Monotype Corsiva (Headings)"/>
              <a:ea typeface="+mj-ea"/>
              <a:cs typeface="+mj-cs"/>
            </a:endParaRPr>
          </a:p>
        </p:txBody>
      </p:sp>
      <p:pic>
        <p:nvPicPr>
          <p:cNvPr id="9" name="Picture 2"/>
          <p:cNvPicPr>
            <a:picLocks noChangeAspect="1" noChangeArrowheads="1"/>
          </p:cNvPicPr>
          <p:nvPr/>
        </p:nvPicPr>
        <p:blipFill>
          <a:blip r:embed="rId3" cstate="print"/>
          <a:srcRect/>
          <a:stretch>
            <a:fillRect/>
          </a:stretch>
        </p:blipFill>
        <p:spPr bwMode="auto">
          <a:xfrm>
            <a:off x="0" y="1981200"/>
            <a:ext cx="752475" cy="657225"/>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76200" y="4419600"/>
            <a:ext cx="657225"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1CBCDD3B-5702-4FBC-9915-A2D1EB56A5EC}" type="slidenum">
              <a:rPr lang="en-US" smtClean="0"/>
              <a:pPr/>
              <a:t>19</a:t>
            </a:fld>
            <a:endParaRPr lang="en-US" smtClean="0"/>
          </a:p>
        </p:txBody>
      </p:sp>
      <p:sp>
        <p:nvSpPr>
          <p:cNvPr id="24580" name="Content Placeholder 6"/>
          <p:cNvSpPr>
            <a:spLocks noGrp="1"/>
          </p:cNvSpPr>
          <p:nvPr>
            <p:ph idx="1"/>
          </p:nvPr>
        </p:nvSpPr>
        <p:spPr/>
        <p:txBody>
          <a:bodyPr/>
          <a:lstStyle/>
          <a:p>
            <a:r>
              <a:rPr lang="en-US" sz="1800" dirty="0"/>
              <a:t>Hybrid Framework is a framework that is created by combining different features of any of the frameworks mentioned above. Based </a:t>
            </a:r>
            <a:r>
              <a:rPr lang="en-US" sz="1800" dirty="0" smtClean="0"/>
              <a:t>on the requirements</a:t>
            </a:r>
            <a:r>
              <a:rPr lang="en-US" sz="1800" dirty="0"/>
              <a:t>, you can combine the features of any of the above frameworks to come up with your own version of Hybrid Framework </a:t>
            </a:r>
            <a:endParaRPr lang="en-US" sz="1800" dirty="0" smtClean="0"/>
          </a:p>
          <a:p>
            <a:r>
              <a:rPr lang="en-US" sz="1800" dirty="0" smtClean="0"/>
              <a:t>Most automation frameworks today have evolved into hybrid approaches, </a:t>
            </a:r>
            <a:r>
              <a:rPr lang="en-US" sz="1800" b="1" dirty="0" smtClean="0"/>
              <a:t>combining the best practices from all of the above frameworks. </a:t>
            </a:r>
          </a:p>
          <a:p>
            <a:r>
              <a:rPr lang="en-US" sz="1800" dirty="0" smtClean="0"/>
              <a:t>The </a:t>
            </a:r>
            <a:r>
              <a:rPr lang="en-US" sz="1800" b="1" dirty="0" smtClean="0"/>
              <a:t>keyword and data driven approaches are commonly used together</a:t>
            </a:r>
            <a:r>
              <a:rPr lang="en-US" sz="1800" dirty="0" smtClean="0"/>
              <a:t>. </a:t>
            </a:r>
          </a:p>
          <a:p>
            <a:pPr>
              <a:buNone/>
            </a:pPr>
            <a:r>
              <a:rPr lang="en-US" sz="1800" dirty="0" smtClean="0"/>
              <a:t>       For example, the CRAFT framework is a hybrid of the Business keyword driven approach and the data driven approach (Optionally, the Action keyword driven approach may be integrated as well). </a:t>
            </a:r>
          </a:p>
          <a:p>
            <a:r>
              <a:rPr lang="en-US" sz="1800" dirty="0" smtClean="0"/>
              <a:t>Some simpler frameworks like CRAFTLite combine the modular and data driven framework. </a:t>
            </a:r>
          </a:p>
        </p:txBody>
      </p:sp>
      <p:pic>
        <p:nvPicPr>
          <p:cNvPr id="5" name="Picture 4" descr="Features_Icon_blue.gif"/>
          <p:cNvPicPr>
            <a:picLocks noChangeAspect="1"/>
          </p:cNvPicPr>
          <p:nvPr/>
        </p:nvPicPr>
        <p:blipFill>
          <a:blip r:embed="rId3" cstate="print"/>
          <a:stretch>
            <a:fillRect/>
          </a:stretch>
        </p:blipFill>
        <p:spPr>
          <a:xfrm>
            <a:off x="7239000" y="4953000"/>
            <a:ext cx="1266825" cy="116430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Rectangle 2"/>
          <p:cNvSpPr>
            <a:spLocks noGrp="1" noChangeArrowheads="1"/>
          </p:cNvSpPr>
          <p:nvPr>
            <p:ph type="title"/>
          </p:nvPr>
        </p:nvSpPr>
        <p:spPr/>
        <p:txBody>
          <a:bodyPr/>
          <a:lstStyle/>
          <a:p>
            <a:pPr lvl="1">
              <a:defRPr/>
            </a:pPr>
            <a:r>
              <a:rPr lang="en-US" sz="3600" dirty="0" smtClean="0">
                <a:latin typeface="+mj-lt"/>
                <a:ea typeface="+mj-ea"/>
                <a:cs typeface="+mj-cs"/>
              </a:rPr>
              <a:t>Hybrid approach </a:t>
            </a:r>
            <a:endParaRPr lang="en-US" sz="3200" dirty="0" smtClean="0">
              <a:latin typeface="Monotype Corsiva (Headings)"/>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791F8AE5-AE63-41E2-9CC9-399543FA6314}" type="slidenum">
              <a:rPr lang="en-US" smtClean="0"/>
              <a:pPr/>
              <a:t>2</a:t>
            </a:fld>
            <a:endParaRPr lang="en-US" smtClean="0"/>
          </a:p>
        </p:txBody>
      </p:sp>
      <p:sp>
        <p:nvSpPr>
          <p:cNvPr id="7171" name="Rectangle 2"/>
          <p:cNvSpPr>
            <a:spLocks noGrp="1" noChangeArrowheads="1"/>
          </p:cNvSpPr>
          <p:nvPr>
            <p:ph type="title"/>
          </p:nvPr>
        </p:nvSpPr>
        <p:spPr/>
        <p:txBody>
          <a:bodyPr/>
          <a:lstStyle/>
          <a:p>
            <a:pPr eaLnBrk="1" hangingPunct="1"/>
            <a:r>
              <a:rPr lang="en-US" sz="3600" smtClean="0"/>
              <a:t>Automation Framework: Objectives</a:t>
            </a:r>
          </a:p>
        </p:txBody>
      </p:sp>
      <p:sp>
        <p:nvSpPr>
          <p:cNvPr id="7172" name="Rectangle 3"/>
          <p:cNvSpPr>
            <a:spLocks noGrp="1" noChangeArrowheads="1"/>
          </p:cNvSpPr>
          <p:nvPr>
            <p:ph type="body" idx="1"/>
          </p:nvPr>
        </p:nvSpPr>
        <p:spPr/>
        <p:txBody>
          <a:bodyPr/>
          <a:lstStyle/>
          <a:p>
            <a:pPr eaLnBrk="1" hangingPunct="1">
              <a:buFont typeface="Wingdings" pitchFamily="2" charset="2"/>
              <a:buNone/>
              <a:defRPr/>
            </a:pPr>
            <a:endParaRPr lang="en-US" sz="2000" dirty="0" smtClean="0"/>
          </a:p>
          <a:p>
            <a:pPr lvl="1" eaLnBrk="1" hangingPunct="1">
              <a:defRPr/>
            </a:pPr>
            <a:r>
              <a:rPr lang="en-US" sz="2400" dirty="0" smtClean="0">
                <a:ea typeface="+mn-ea"/>
                <a:cs typeface="+mn-cs"/>
              </a:rPr>
              <a:t>Basics of Automation Framework</a:t>
            </a:r>
          </a:p>
          <a:p>
            <a:pPr lvl="1" eaLnBrk="1" hangingPunct="1">
              <a:defRPr/>
            </a:pPr>
            <a:r>
              <a:rPr lang="en-US" sz="2400" dirty="0" smtClean="0">
                <a:ea typeface="+mn-ea"/>
                <a:cs typeface="+mn-cs"/>
              </a:rPr>
              <a:t>CRAFT Framework</a:t>
            </a:r>
          </a:p>
          <a:p>
            <a:pPr lvl="2" eaLnBrk="1" hangingPunct="1">
              <a:defRPr/>
            </a:pPr>
            <a:r>
              <a:rPr lang="en-US" dirty="0" smtClean="0">
                <a:ea typeface="+mn-ea"/>
                <a:cs typeface="+mn-cs"/>
              </a:rPr>
              <a:t>Architecture</a:t>
            </a:r>
          </a:p>
          <a:p>
            <a:pPr lvl="2" eaLnBrk="1" hangingPunct="1">
              <a:defRPr/>
            </a:pPr>
            <a:r>
              <a:rPr lang="en-US" dirty="0" smtClean="0">
                <a:ea typeface="+mn-ea"/>
                <a:cs typeface="+mn-cs"/>
              </a:rPr>
              <a:t>Script Flow</a:t>
            </a:r>
          </a:p>
          <a:p>
            <a:pPr lvl="2" eaLnBrk="1" hangingPunct="1">
              <a:defRPr/>
            </a:pPr>
            <a:r>
              <a:rPr lang="en-US" dirty="0" smtClean="0">
                <a:ea typeface="+mn-ea"/>
                <a:cs typeface="+mn-cs"/>
              </a:rPr>
              <a:t>Folder Structure</a:t>
            </a:r>
          </a:p>
          <a:p>
            <a:pPr lvl="2" eaLnBrk="1" hangingPunct="1">
              <a:defRPr/>
            </a:pPr>
            <a:r>
              <a:rPr lang="en-US" dirty="0" smtClean="0">
                <a:ea typeface="+mn-ea"/>
                <a:cs typeface="+mn-cs"/>
              </a:rPr>
              <a:t>Features</a:t>
            </a:r>
          </a:p>
          <a:p>
            <a:pPr lvl="2" eaLnBrk="1" hangingPunct="1">
              <a:defRPr/>
            </a:pPr>
            <a:r>
              <a:rPr lang="en-US" dirty="0" smtClean="0">
                <a:ea typeface="+mn-ea"/>
                <a:cs typeface="+mn-cs"/>
              </a:rPr>
              <a:t>Benefits</a:t>
            </a:r>
          </a:p>
          <a:p>
            <a:pPr lvl="2" eaLnBrk="1" hangingPunct="1">
              <a:defRPr/>
            </a:pPr>
            <a:r>
              <a:rPr lang="en-US" dirty="0" smtClean="0">
                <a:ea typeface="+mn-ea"/>
                <a:cs typeface="+mn-cs"/>
              </a:rPr>
              <a:t>Challenges in implementation</a:t>
            </a:r>
            <a:endParaRPr lang="en-US" dirty="0" smtClean="0"/>
          </a:p>
          <a:p>
            <a:pPr lvl="1">
              <a:defRPr/>
            </a:pPr>
            <a:endParaRPr lang="en-US" dirty="0"/>
          </a:p>
        </p:txBody>
      </p:sp>
      <p:pic>
        <p:nvPicPr>
          <p:cNvPr id="5" name="Picture 4" descr="objectives.jpg"/>
          <p:cNvPicPr>
            <a:picLocks noChangeAspect="1"/>
          </p:cNvPicPr>
          <p:nvPr/>
        </p:nvPicPr>
        <p:blipFill>
          <a:blip r:embed="rId3" cstate="print"/>
          <a:stretch>
            <a:fillRect/>
          </a:stretch>
        </p:blipFill>
        <p:spPr>
          <a:xfrm>
            <a:off x="6553200" y="2438400"/>
            <a:ext cx="1981200" cy="14971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Hybrid Framework</a:t>
            </a:r>
            <a:endParaRPr lang="en-US" dirty="0"/>
          </a:p>
        </p:txBody>
      </p:sp>
      <p:sp>
        <p:nvSpPr>
          <p:cNvPr id="4" name="Slide Number Placeholder 3"/>
          <p:cNvSpPr>
            <a:spLocks noGrp="1"/>
          </p:cNvSpPr>
          <p:nvPr>
            <p:ph type="sldNum" sz="quarter" idx="10"/>
          </p:nvPr>
        </p:nvSpPr>
        <p:spPr/>
        <p:txBody>
          <a:bodyPr/>
          <a:lstStyle/>
          <a:p>
            <a:pPr>
              <a:defRPr/>
            </a:pPr>
            <a:fld id="{335A8D64-2D4D-4BD5-8653-6F48C6338A65}" type="slidenum">
              <a:rPr lang="en-US" smtClean="0"/>
              <a:pPr>
                <a:defRPr/>
              </a:pPr>
              <a:t>20</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447800"/>
            <a:ext cx="86677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0376" y="5440149"/>
            <a:ext cx="8001000" cy="584775"/>
          </a:xfrm>
          <a:prstGeom prst="rect">
            <a:avLst/>
          </a:prstGeom>
        </p:spPr>
        <p:txBody>
          <a:bodyPr wrap="square">
            <a:spAutoFit/>
          </a:bodyPr>
          <a:lstStyle/>
          <a:p>
            <a:pPr algn="l"/>
            <a:r>
              <a:rPr lang="en-US" sz="1600" b="0" dirty="0" smtClean="0">
                <a:solidFill>
                  <a:srgbClr val="000000"/>
                </a:solidFill>
                <a:latin typeface="+mn-lt"/>
              </a:rPr>
              <a:t>Other </a:t>
            </a:r>
            <a:r>
              <a:rPr lang="en-US" sz="1600" b="0" dirty="0">
                <a:solidFill>
                  <a:srgbClr val="000000"/>
                </a:solidFill>
                <a:latin typeface="+mn-lt"/>
              </a:rPr>
              <a:t>common components like Function Libraries, Data Sheets, Object Repositories, Configuration files </a:t>
            </a:r>
            <a:r>
              <a:rPr lang="en-US" sz="1600" b="0" dirty="0" err="1">
                <a:solidFill>
                  <a:srgbClr val="000000"/>
                </a:solidFill>
                <a:latin typeface="+mn-lt"/>
              </a:rPr>
              <a:t>etc</a:t>
            </a:r>
            <a:r>
              <a:rPr lang="en-US" sz="1600" b="0" dirty="0">
                <a:solidFill>
                  <a:srgbClr val="000000"/>
                </a:solidFill>
                <a:latin typeface="+mn-lt"/>
              </a:rPr>
              <a:t> are also a part of Hybrid Framework. </a:t>
            </a:r>
          </a:p>
        </p:txBody>
      </p:sp>
      <p:sp>
        <p:nvSpPr>
          <p:cNvPr id="7" name="Rectangle 6"/>
          <p:cNvSpPr/>
          <p:nvPr/>
        </p:nvSpPr>
        <p:spPr>
          <a:xfrm>
            <a:off x="3003076" y="1109246"/>
            <a:ext cx="2895600" cy="338554"/>
          </a:xfrm>
          <a:prstGeom prst="rect">
            <a:avLst/>
          </a:prstGeom>
        </p:spPr>
        <p:txBody>
          <a:bodyPr wrap="square">
            <a:spAutoFit/>
          </a:bodyPr>
          <a:lstStyle/>
          <a:p>
            <a:pPr algn="l"/>
            <a:r>
              <a:rPr lang="en-US" sz="1600" b="0" dirty="0" smtClean="0">
                <a:solidFill>
                  <a:srgbClr val="000000"/>
                </a:solidFill>
                <a:latin typeface="+mn-lt"/>
              </a:rPr>
              <a:t>An Example with HP UFT/ QTP</a:t>
            </a:r>
            <a:endParaRPr lang="en-US" sz="1600" b="0" dirty="0">
              <a:solidFill>
                <a:srgbClr val="000000"/>
              </a:solidFill>
              <a:latin typeface="+mn-lt"/>
            </a:endParaRPr>
          </a:p>
        </p:txBody>
      </p:sp>
      <p:pic>
        <p:nvPicPr>
          <p:cNvPr id="8" name="Picture 2"/>
          <p:cNvPicPr>
            <a:picLocks noChangeAspect="1" noChangeArrowheads="1"/>
          </p:cNvPicPr>
          <p:nvPr/>
        </p:nvPicPr>
        <p:blipFill>
          <a:blip r:embed="rId4" cstate="print"/>
          <a:srcRect/>
          <a:stretch>
            <a:fillRect/>
          </a:stretch>
        </p:blipFill>
        <p:spPr bwMode="auto">
          <a:xfrm>
            <a:off x="4953000" y="4345582"/>
            <a:ext cx="2057400" cy="1064618"/>
          </a:xfrm>
          <a:prstGeom prst="rect">
            <a:avLst/>
          </a:prstGeom>
          <a:noFill/>
          <a:ln w="9525" algn="ctr">
            <a:noFill/>
            <a:miter lim="800000"/>
            <a:headEnd/>
            <a:tailEnd/>
          </a:ln>
        </p:spPr>
      </p:pic>
      <p:cxnSp>
        <p:nvCxnSpPr>
          <p:cNvPr id="9" name="Elbow Connector 8"/>
          <p:cNvCxnSpPr>
            <a:endCxn id="8" idx="3"/>
          </p:cNvCxnSpPr>
          <p:nvPr/>
        </p:nvCxnSpPr>
        <p:spPr bwMode="auto">
          <a:xfrm rot="16200000" flipH="1">
            <a:off x="6423023" y="4290514"/>
            <a:ext cx="869954" cy="304800"/>
          </a:xfrm>
          <a:prstGeom prst="bentConnector4">
            <a:avLst>
              <a:gd name="adj1" fmla="val 19406"/>
              <a:gd name="adj2" fmla="val 175000"/>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a:xfrm>
            <a:off x="5637449" y="4120375"/>
            <a:ext cx="993301" cy="276999"/>
          </a:xfrm>
          <a:prstGeom prst="rect">
            <a:avLst/>
          </a:prstGeom>
        </p:spPr>
        <p:txBody>
          <a:bodyPr wrap="square">
            <a:spAutoFit/>
          </a:bodyPr>
          <a:lstStyle/>
          <a:p>
            <a:pPr algn="l"/>
            <a:r>
              <a:rPr lang="en-US" sz="1200" b="0" dirty="0" smtClean="0">
                <a:solidFill>
                  <a:srgbClr val="000000"/>
                </a:solidFill>
                <a:latin typeface="+mn-lt"/>
              </a:rPr>
              <a:t>Test Data</a:t>
            </a:r>
            <a:endParaRPr lang="en-US" sz="1200" b="0" dirty="0">
              <a:solidFill>
                <a:srgbClr val="000000"/>
              </a:solidFill>
              <a:latin typeface="+mn-lt"/>
            </a:endParaRPr>
          </a:p>
        </p:txBody>
      </p:sp>
    </p:spTree>
    <p:extLst>
      <p:ext uri="{BB962C8B-B14F-4D97-AF65-F5344CB8AC3E}">
        <p14:creationId xmlns:p14="http://schemas.microsoft.com/office/powerpoint/2010/main" val="417182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600" dirty="0">
                <a:latin typeface="+mj-lt"/>
                <a:ea typeface="+mj-ea"/>
                <a:cs typeface="+mj-cs"/>
              </a:rPr>
              <a:t>Business Process Testing (BPT) framework in HP UFT/ QTP</a:t>
            </a:r>
          </a:p>
        </p:txBody>
      </p:sp>
      <p:sp>
        <p:nvSpPr>
          <p:cNvPr id="4" name="Slide Number Placeholder 3"/>
          <p:cNvSpPr>
            <a:spLocks noGrp="1"/>
          </p:cNvSpPr>
          <p:nvPr>
            <p:ph type="sldNum" sz="quarter" idx="10"/>
          </p:nvPr>
        </p:nvSpPr>
        <p:spPr/>
        <p:txBody>
          <a:bodyPr/>
          <a:lstStyle/>
          <a:p>
            <a:pPr>
              <a:defRPr/>
            </a:pPr>
            <a:fld id="{335A8D64-2D4D-4BD5-8653-6F48C6338A65}" type="slidenum">
              <a:rPr lang="en-US" smtClean="0"/>
              <a:pPr>
                <a:defRPr/>
              </a:pPr>
              <a:t>21</a:t>
            </a:fld>
            <a:endParaRPr lang="en-US"/>
          </a:p>
        </p:txBody>
      </p:sp>
      <p:sp>
        <p:nvSpPr>
          <p:cNvPr id="5" name="Rectangle 4"/>
          <p:cNvSpPr/>
          <p:nvPr/>
        </p:nvSpPr>
        <p:spPr>
          <a:xfrm>
            <a:off x="381000" y="1502391"/>
            <a:ext cx="8382000" cy="4801314"/>
          </a:xfrm>
          <a:prstGeom prst="rect">
            <a:avLst/>
          </a:prstGeom>
        </p:spPr>
        <p:txBody>
          <a:bodyPr wrap="square">
            <a:spAutoFit/>
          </a:bodyPr>
          <a:lstStyle/>
          <a:p>
            <a:pPr algn="l"/>
            <a:r>
              <a:rPr lang="en-US" b="0" dirty="0">
                <a:latin typeface="+mn-lt"/>
              </a:rPr>
              <a:t>Business Process Testing (BPT) Framework is the framework where you can divide the test cases into multiple flows and each of these flows is scripted by using a Business Process Component. When all the components for a particular test case are ready, you can link the components one after the other as per the test case flow and execute the BPT test case from QC. </a:t>
            </a:r>
            <a:endParaRPr lang="en-US" b="0" dirty="0" smtClean="0">
              <a:latin typeface="+mn-lt"/>
            </a:endParaRPr>
          </a:p>
          <a:p>
            <a:pPr algn="l"/>
            <a:endParaRPr lang="en-US" b="0" dirty="0">
              <a:latin typeface="+mn-lt"/>
            </a:endParaRPr>
          </a:p>
          <a:p>
            <a:pPr algn="l"/>
            <a:r>
              <a:rPr lang="en-US" b="0" dirty="0" smtClean="0">
                <a:latin typeface="+mn-lt"/>
              </a:rPr>
              <a:t>Components </a:t>
            </a:r>
            <a:r>
              <a:rPr lang="en-US" b="0" dirty="0">
                <a:latin typeface="+mn-lt"/>
              </a:rPr>
              <a:t>in BPT Framework </a:t>
            </a:r>
          </a:p>
          <a:p>
            <a:pPr marL="342900" indent="-342900" algn="l">
              <a:buFont typeface="+mj-lt"/>
              <a:buAutoNum type="arabicPeriod"/>
            </a:pPr>
            <a:r>
              <a:rPr lang="en-US" b="0" dirty="0" smtClean="0">
                <a:latin typeface="+mn-lt"/>
              </a:rPr>
              <a:t>Application </a:t>
            </a:r>
            <a:r>
              <a:rPr lang="en-US" b="0" dirty="0">
                <a:latin typeface="+mn-lt"/>
              </a:rPr>
              <a:t>Area: Application Area acts as a container or a place holder that stores the Business Process Components and other related items such as function libraries, object repositories etc. </a:t>
            </a:r>
          </a:p>
          <a:p>
            <a:pPr marL="342900" indent="-342900" algn="l">
              <a:buFont typeface="+mj-lt"/>
              <a:buAutoNum type="arabicPeriod"/>
            </a:pPr>
            <a:r>
              <a:rPr lang="en-US" b="0" dirty="0" smtClean="0">
                <a:latin typeface="+mn-lt"/>
              </a:rPr>
              <a:t>Business </a:t>
            </a:r>
            <a:r>
              <a:rPr lang="en-US" b="0" dirty="0">
                <a:latin typeface="+mn-lt"/>
              </a:rPr>
              <a:t>Process Component: Just like functions or actions that can be used to store re-usable code, BPT framework has Business Process Components in which you write the scripts for an action. </a:t>
            </a:r>
          </a:p>
          <a:p>
            <a:pPr marL="342900" indent="-342900" algn="l">
              <a:buFont typeface="+mj-lt"/>
              <a:buAutoNum type="arabicPeriod"/>
            </a:pPr>
            <a:r>
              <a:rPr lang="en-US" b="0" dirty="0" smtClean="0">
                <a:latin typeface="+mn-lt"/>
              </a:rPr>
              <a:t>Above </a:t>
            </a:r>
            <a:r>
              <a:rPr lang="en-US" b="0" dirty="0">
                <a:latin typeface="+mn-lt"/>
              </a:rPr>
              <a:t>mentioned are the two components that are available specifically in BPT Framework. Other than these, you will have the standard components like function libraries, object repositories, data sheets </a:t>
            </a:r>
            <a:r>
              <a:rPr lang="en-US" b="0" dirty="0" err="1">
                <a:latin typeface="+mn-lt"/>
              </a:rPr>
              <a:t>etc</a:t>
            </a:r>
            <a:r>
              <a:rPr lang="en-US" b="0" dirty="0">
                <a:latin typeface="+mn-lt"/>
              </a:rPr>
              <a:t> as part of your BPT Framework. </a:t>
            </a:r>
          </a:p>
        </p:txBody>
      </p:sp>
    </p:spTree>
    <p:extLst>
      <p:ext uri="{BB962C8B-B14F-4D97-AF65-F5344CB8AC3E}">
        <p14:creationId xmlns:p14="http://schemas.microsoft.com/office/powerpoint/2010/main" val="767738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600" dirty="0">
                <a:latin typeface="+mj-lt"/>
                <a:ea typeface="+mj-ea"/>
                <a:cs typeface="+mj-cs"/>
              </a:rPr>
              <a:t>Business Process Testing (BPT) framework in HP UFT/ </a:t>
            </a:r>
            <a:r>
              <a:rPr lang="en-US" sz="3600" dirty="0" smtClean="0">
                <a:latin typeface="+mj-lt"/>
                <a:ea typeface="+mj-ea"/>
                <a:cs typeface="+mj-cs"/>
              </a:rPr>
              <a:t>QTP (Cont.,)</a:t>
            </a:r>
            <a:endParaRPr lang="en-US" sz="3600" dirty="0">
              <a:latin typeface="+mj-lt"/>
              <a:ea typeface="+mj-ea"/>
              <a:cs typeface="+mj-cs"/>
            </a:endParaRPr>
          </a:p>
        </p:txBody>
      </p:sp>
      <p:sp>
        <p:nvSpPr>
          <p:cNvPr id="4" name="Slide Number Placeholder 3"/>
          <p:cNvSpPr>
            <a:spLocks noGrp="1"/>
          </p:cNvSpPr>
          <p:nvPr>
            <p:ph type="sldNum" sz="quarter" idx="10"/>
          </p:nvPr>
        </p:nvSpPr>
        <p:spPr/>
        <p:txBody>
          <a:bodyPr/>
          <a:lstStyle/>
          <a:p>
            <a:pPr>
              <a:defRPr/>
            </a:pPr>
            <a:fld id="{335A8D64-2D4D-4BD5-8653-6F48C6338A65}" type="slidenum">
              <a:rPr lang="en-US" smtClean="0"/>
              <a:pPr>
                <a:defRPr/>
              </a:pPr>
              <a:t>22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14651"/>
            <a:ext cx="367707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bwMode="gray">
          <a:xfrm>
            <a:off x="228600" y="1981200"/>
            <a:ext cx="8686800" cy="4333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a:lstStyle>
          <a:p>
            <a:pPr>
              <a:defRPr/>
            </a:pPr>
            <a:endParaRPr lang="en-US" sz="1400" b="1" dirty="0" smtClean="0"/>
          </a:p>
          <a:p>
            <a:pPr>
              <a:defRPr/>
            </a:pPr>
            <a:endParaRPr lang="en-US" sz="1400" b="1" dirty="0" smtClean="0"/>
          </a:p>
          <a:p>
            <a:pPr>
              <a:defRPr/>
            </a:pPr>
            <a:r>
              <a:rPr lang="en-US" sz="2000" b="1" dirty="0" smtClean="0"/>
              <a:t>Pros:</a:t>
            </a:r>
            <a:endParaRPr lang="en-US" b="0" dirty="0"/>
          </a:p>
          <a:p>
            <a:pPr lvl="1">
              <a:defRPr/>
            </a:pPr>
            <a:r>
              <a:rPr lang="en-US" sz="1800" b="0" dirty="0"/>
              <a:t>BPT Framework allows non-technical subject matter experts to quickly create test cases using the business process components. </a:t>
            </a:r>
          </a:p>
          <a:p>
            <a:pPr lvl="1">
              <a:defRPr/>
            </a:pPr>
            <a:r>
              <a:rPr lang="en-US" sz="1800" b="0" dirty="0"/>
              <a:t>A lot of features such as component linking &amp; data parameterization come built in with the BPT Framework. Because of this you do not need to spend extra effort to write code for these functionalities. </a:t>
            </a:r>
          </a:p>
          <a:p>
            <a:pPr>
              <a:defRPr/>
            </a:pPr>
            <a:r>
              <a:rPr lang="en-US" sz="2000" b="1" dirty="0" smtClean="0"/>
              <a:t>Cons:</a:t>
            </a:r>
            <a:endParaRPr lang="en-US" sz="2000" dirty="0" smtClean="0"/>
          </a:p>
          <a:p>
            <a:pPr lvl="1">
              <a:defRPr/>
            </a:pPr>
            <a:r>
              <a:rPr lang="en-US" sz="1800" b="0" dirty="0" smtClean="0"/>
              <a:t>BPT </a:t>
            </a:r>
            <a:r>
              <a:rPr lang="en-US" sz="1800" b="0" dirty="0"/>
              <a:t>Framework can be used only if you have </a:t>
            </a:r>
            <a:r>
              <a:rPr lang="en-US" sz="1800" b="0" dirty="0" smtClean="0"/>
              <a:t>QC/ALM </a:t>
            </a:r>
            <a:r>
              <a:rPr lang="en-US" sz="1800" b="0" dirty="0"/>
              <a:t>access </a:t>
            </a:r>
          </a:p>
          <a:p>
            <a:pPr lvl="1">
              <a:defRPr/>
            </a:pPr>
            <a:r>
              <a:rPr lang="en-US" sz="1800" b="0" dirty="0" smtClean="0"/>
              <a:t>You </a:t>
            </a:r>
            <a:r>
              <a:rPr lang="en-US" sz="1800" b="0" dirty="0"/>
              <a:t>would need to purchase additional license for BPT Framework if you want to use this for your test scripts. </a:t>
            </a:r>
            <a:endParaRPr lang="en-US" sz="1800" b="0" dirty="0" smtClean="0"/>
          </a:p>
          <a:p>
            <a:pPr lvl="1">
              <a:defRPr/>
            </a:pPr>
            <a:r>
              <a:rPr lang="en-US" sz="1800" b="0" dirty="0" smtClean="0"/>
              <a:t>Results in high script execution time as and when the components grows</a:t>
            </a:r>
            <a:endParaRPr lang="en-US" sz="1800" b="0" dirty="0"/>
          </a:p>
          <a:p>
            <a:pPr>
              <a:defRPr/>
            </a:pPr>
            <a:endParaRPr lang="en-US" sz="1800" dirty="0" smtClean="0"/>
          </a:p>
        </p:txBody>
      </p:sp>
      <p:pic>
        <p:nvPicPr>
          <p:cNvPr id="7" name="Picture 2"/>
          <p:cNvPicPr>
            <a:picLocks noChangeAspect="1" noChangeArrowheads="1"/>
          </p:cNvPicPr>
          <p:nvPr/>
        </p:nvPicPr>
        <p:blipFill>
          <a:blip r:embed="rId3" cstate="print"/>
          <a:srcRect/>
          <a:stretch>
            <a:fillRect/>
          </a:stretch>
        </p:blipFill>
        <p:spPr bwMode="auto">
          <a:xfrm>
            <a:off x="0" y="1945872"/>
            <a:ext cx="752475" cy="657225"/>
          </a:xfrm>
          <a:prstGeom prst="rect">
            <a:avLst/>
          </a:prstGeom>
          <a:noFill/>
          <a:ln w="9525">
            <a:noFill/>
            <a:miter lim="800000"/>
            <a:headEnd/>
            <a:tailEnd/>
          </a:ln>
          <a:effectLst/>
        </p:spPr>
      </p:pic>
      <p:pic>
        <p:nvPicPr>
          <p:cNvPr id="8" name="Picture 3"/>
          <p:cNvPicPr>
            <a:picLocks noChangeAspect="1" noChangeArrowheads="1"/>
          </p:cNvPicPr>
          <p:nvPr/>
        </p:nvPicPr>
        <p:blipFill>
          <a:blip r:embed="rId4" cstate="print"/>
          <a:srcRect/>
          <a:stretch>
            <a:fillRect/>
          </a:stretch>
        </p:blipFill>
        <p:spPr bwMode="auto">
          <a:xfrm>
            <a:off x="0" y="4267200"/>
            <a:ext cx="657225" cy="609600"/>
          </a:xfrm>
          <a:prstGeom prst="rect">
            <a:avLst/>
          </a:prstGeom>
          <a:noFill/>
          <a:ln w="9525">
            <a:noFill/>
            <a:miter lim="800000"/>
            <a:headEnd/>
            <a:tailEnd/>
          </a:ln>
          <a:effectLst/>
        </p:spPr>
      </p:pic>
    </p:spTree>
    <p:extLst>
      <p:ext uri="{BB962C8B-B14F-4D97-AF65-F5344CB8AC3E}">
        <p14:creationId xmlns:p14="http://schemas.microsoft.com/office/powerpoint/2010/main" val="3709907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 Model</a:t>
            </a:r>
            <a:endParaRPr lang="en-US" dirty="0"/>
          </a:p>
        </p:txBody>
      </p:sp>
      <p:sp>
        <p:nvSpPr>
          <p:cNvPr id="4" name="Slide Number Placeholder 3"/>
          <p:cNvSpPr>
            <a:spLocks noGrp="1"/>
          </p:cNvSpPr>
          <p:nvPr>
            <p:ph type="sldNum" sz="quarter" idx="10"/>
          </p:nvPr>
        </p:nvSpPr>
        <p:spPr/>
        <p:txBody>
          <a:bodyPr/>
          <a:lstStyle/>
          <a:p>
            <a:pPr>
              <a:defRPr/>
            </a:pPr>
            <a:fld id="{335A8D64-2D4D-4BD5-8653-6F48C6338A65}" type="slidenum">
              <a:rPr lang="en-US" smtClean="0"/>
              <a:pPr>
                <a:defRPr/>
              </a:pPr>
              <a:t>23</a:t>
            </a:fld>
            <a:endParaRPr lang="en-US"/>
          </a:p>
        </p:txBody>
      </p:sp>
      <p:sp>
        <p:nvSpPr>
          <p:cNvPr id="7" name="Rectangle 6"/>
          <p:cNvSpPr/>
          <p:nvPr/>
        </p:nvSpPr>
        <p:spPr>
          <a:xfrm>
            <a:off x="381000" y="1371600"/>
            <a:ext cx="8382000" cy="3385542"/>
          </a:xfrm>
          <a:prstGeom prst="rect">
            <a:avLst/>
          </a:prstGeom>
        </p:spPr>
        <p:txBody>
          <a:bodyPr wrap="square">
            <a:spAutoFit/>
          </a:bodyPr>
          <a:lstStyle/>
          <a:p>
            <a:pPr marL="285750" indent="-285750" algn="l">
              <a:buFont typeface="Arial" pitchFamily="34" charset="0"/>
              <a:buChar char="•"/>
            </a:pPr>
            <a:r>
              <a:rPr lang="en-US" sz="1600" b="0" dirty="0">
                <a:latin typeface="+mn-lt"/>
              </a:rPr>
              <a:t>Page Object Model is a design pattern to create Object Repository for web UI elements.</a:t>
            </a:r>
          </a:p>
          <a:p>
            <a:pPr marL="285750" indent="-285750" algn="l">
              <a:buFont typeface="Arial" pitchFamily="34" charset="0"/>
              <a:buChar char="•"/>
            </a:pPr>
            <a:r>
              <a:rPr lang="en-US" sz="1600" b="0" dirty="0">
                <a:latin typeface="+mn-lt"/>
              </a:rPr>
              <a:t>Under this model, for each web page in the application there should be corresponding page class.</a:t>
            </a:r>
          </a:p>
          <a:p>
            <a:pPr marL="285750" indent="-285750" algn="l">
              <a:buFont typeface="Arial" pitchFamily="34" charset="0"/>
              <a:buChar char="•"/>
            </a:pPr>
            <a:r>
              <a:rPr lang="en-US" sz="1600" b="0" dirty="0">
                <a:latin typeface="+mn-lt"/>
              </a:rPr>
              <a:t>This Page class will find the </a:t>
            </a:r>
            <a:r>
              <a:rPr lang="en-US" sz="1600" b="0" dirty="0" err="1">
                <a:latin typeface="+mn-lt"/>
              </a:rPr>
              <a:t>WebElements</a:t>
            </a:r>
            <a:r>
              <a:rPr lang="en-US" sz="1600" b="0" dirty="0">
                <a:latin typeface="+mn-lt"/>
              </a:rPr>
              <a:t> of that web page and also contains Page methods which perform operations on those </a:t>
            </a:r>
            <a:r>
              <a:rPr lang="en-US" sz="1600" b="0" dirty="0" err="1">
                <a:latin typeface="+mn-lt"/>
              </a:rPr>
              <a:t>WebElements</a:t>
            </a:r>
            <a:r>
              <a:rPr lang="en-US" sz="1600" b="0" dirty="0">
                <a:latin typeface="+mn-lt"/>
              </a:rPr>
              <a:t>.</a:t>
            </a:r>
          </a:p>
          <a:p>
            <a:pPr marL="285750" indent="-285750" algn="l">
              <a:buFont typeface="Arial" pitchFamily="34" charset="0"/>
              <a:buChar char="•"/>
            </a:pPr>
            <a:r>
              <a:rPr lang="en-US" sz="1600" b="0" dirty="0" smtClean="0">
                <a:latin typeface="+mn-lt"/>
              </a:rPr>
              <a:t>The </a:t>
            </a:r>
            <a:r>
              <a:rPr lang="en-US" sz="1600" b="0" dirty="0">
                <a:latin typeface="+mn-lt"/>
              </a:rPr>
              <a:t>main advantage of Page Object Model is that if the UI changes for any page, it </a:t>
            </a:r>
            <a:r>
              <a:rPr lang="en-US" sz="1600" b="0" dirty="0" smtClean="0">
                <a:latin typeface="+mn-lt"/>
              </a:rPr>
              <a:t>doesn’t  </a:t>
            </a:r>
            <a:r>
              <a:rPr lang="en-US" sz="1600" b="0" dirty="0">
                <a:latin typeface="+mn-lt"/>
              </a:rPr>
              <a:t>require </a:t>
            </a:r>
            <a:r>
              <a:rPr lang="en-US" sz="1600" b="0" dirty="0" smtClean="0">
                <a:latin typeface="+mn-lt"/>
              </a:rPr>
              <a:t>to </a:t>
            </a:r>
            <a:r>
              <a:rPr lang="en-US" sz="1600" b="0" dirty="0">
                <a:latin typeface="+mn-lt"/>
              </a:rPr>
              <a:t>change any tests, we just need to change only the code within the page objects (Only at one place). </a:t>
            </a:r>
            <a:r>
              <a:rPr lang="en-US" sz="1600" b="0" dirty="0" smtClean="0">
                <a:latin typeface="+mn-lt"/>
              </a:rPr>
              <a:t>Page object model can be implemented with tools like selenium, UFT, </a:t>
            </a:r>
            <a:r>
              <a:rPr lang="en-US" sz="1600" b="0" dirty="0" err="1" smtClean="0">
                <a:latin typeface="+mn-lt"/>
              </a:rPr>
              <a:t>watir</a:t>
            </a:r>
            <a:r>
              <a:rPr lang="en-US" sz="1600" b="0" dirty="0" smtClean="0">
                <a:latin typeface="+mn-lt"/>
              </a:rPr>
              <a:t>, </a:t>
            </a:r>
            <a:r>
              <a:rPr lang="en-US" sz="1600" b="0" dirty="0" err="1" smtClean="0">
                <a:latin typeface="+mn-lt"/>
              </a:rPr>
              <a:t>watin</a:t>
            </a:r>
            <a:r>
              <a:rPr lang="en-US" sz="1600" b="0" dirty="0" smtClean="0">
                <a:latin typeface="+mn-lt"/>
              </a:rPr>
              <a:t>, BDD with </a:t>
            </a:r>
            <a:r>
              <a:rPr lang="en-US" sz="1600" b="0" dirty="0" err="1" smtClean="0">
                <a:latin typeface="+mn-lt"/>
              </a:rPr>
              <a:t>specflow</a:t>
            </a:r>
            <a:r>
              <a:rPr lang="en-US" sz="1600" b="0" dirty="0" smtClean="0">
                <a:latin typeface="+mn-lt"/>
              </a:rPr>
              <a:t> or cucumber etc.. </a:t>
            </a:r>
          </a:p>
          <a:p>
            <a:pPr marL="285750" indent="-285750" algn="l">
              <a:buFont typeface="Arial" pitchFamily="34" charset="0"/>
              <a:buChar char="•"/>
            </a:pPr>
            <a:endParaRPr lang="en-US" sz="1400" b="0" dirty="0">
              <a:latin typeface="+mn-lt"/>
            </a:endParaRPr>
          </a:p>
          <a:p>
            <a:pPr marL="285750" indent="-285750" algn="l">
              <a:buFont typeface="Arial" pitchFamily="34" charset="0"/>
              <a:buChar char="•"/>
            </a:pPr>
            <a:endParaRPr lang="en-US" sz="1400" b="0" dirty="0" smtClean="0">
              <a:latin typeface="+mn-lt"/>
            </a:endParaRPr>
          </a:p>
          <a:p>
            <a:pPr marL="285750" indent="-285750" algn="l">
              <a:buFont typeface="Arial" pitchFamily="34" charset="0"/>
              <a:buChar char="•"/>
            </a:pPr>
            <a:endParaRPr lang="en-US" sz="1400" b="0" dirty="0">
              <a:latin typeface="+mn-lt"/>
            </a:endParaRPr>
          </a:p>
          <a:p>
            <a:pPr marL="285750" indent="-285750" algn="l">
              <a:buFont typeface="Arial" pitchFamily="34" charset="0"/>
              <a:buChar char="•"/>
            </a:pPr>
            <a:endParaRPr lang="en-US" sz="1400" b="0" dirty="0" smtClean="0">
              <a:latin typeface="+mn-lt"/>
            </a:endParaRPr>
          </a:p>
          <a:p>
            <a:pPr marL="285750" indent="-285750" algn="l">
              <a:buFont typeface="Arial" pitchFamily="34" charset="0"/>
              <a:buChar char="•"/>
            </a:pPr>
            <a:endParaRPr lang="en-US" sz="1400" b="0" dirty="0">
              <a:latin typeface="+mn-lt"/>
            </a:endParaRPr>
          </a:p>
        </p:txBody>
      </p:sp>
      <p:pic>
        <p:nvPicPr>
          <p:cNvPr id="9222" name="Picture 6" descr="page object loc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46452"/>
            <a:ext cx="3886200" cy="128274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age object clas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930625"/>
            <a:ext cx="2419350" cy="9144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90600" y="5000625"/>
            <a:ext cx="7772400" cy="1415772"/>
          </a:xfrm>
          <a:prstGeom prst="rect">
            <a:avLst/>
          </a:prstGeom>
        </p:spPr>
        <p:txBody>
          <a:bodyPr wrap="square">
            <a:spAutoFit/>
          </a:bodyPr>
          <a:lstStyle/>
          <a:p>
            <a:pPr algn="l">
              <a:defRPr/>
            </a:pPr>
            <a:r>
              <a:rPr lang="en-US" sz="1600" dirty="0">
                <a:latin typeface="+mn-lt"/>
              </a:rPr>
              <a:t>Pros:</a:t>
            </a:r>
          </a:p>
          <a:p>
            <a:pPr marL="742950" lvl="1" indent="-285750" algn="l">
              <a:buFont typeface="Arial" pitchFamily="34" charset="0"/>
              <a:buChar char="•"/>
              <a:defRPr/>
            </a:pPr>
            <a:r>
              <a:rPr lang="en-US" sz="1400" b="0" dirty="0">
                <a:latin typeface="+mn-lt"/>
              </a:rPr>
              <a:t>There is clean separation between test code and page specific code such as locators (or their use if you’re using a UI map) and </a:t>
            </a:r>
            <a:r>
              <a:rPr lang="en-US" sz="1400" b="0" dirty="0" smtClean="0">
                <a:latin typeface="+mn-lt"/>
              </a:rPr>
              <a:t>layout</a:t>
            </a:r>
          </a:p>
          <a:p>
            <a:pPr marL="742950" lvl="1" indent="-285750" algn="l">
              <a:buFont typeface="Arial" pitchFamily="34" charset="0"/>
              <a:buChar char="•"/>
              <a:defRPr/>
            </a:pPr>
            <a:r>
              <a:rPr lang="en-US" sz="1400" b="0" dirty="0">
                <a:latin typeface="+mn-lt"/>
              </a:rPr>
              <a:t>There is single repository for the services or operations offered by the page rather than having these services scattered through out the tests</a:t>
            </a:r>
            <a:r>
              <a:rPr lang="en-US" sz="1400" b="0" dirty="0" smtClean="0">
                <a:latin typeface="+mn-lt"/>
              </a:rPr>
              <a:t>.</a:t>
            </a:r>
          </a:p>
          <a:p>
            <a:pPr marL="742950" lvl="1" indent="-285750" algn="l">
              <a:buFont typeface="Arial" pitchFamily="34" charset="0"/>
              <a:buChar char="•"/>
              <a:defRPr/>
            </a:pPr>
            <a:r>
              <a:rPr lang="en-US" sz="1400" b="0" dirty="0" smtClean="0">
                <a:latin typeface="+mn-lt"/>
              </a:rPr>
              <a:t>Easy test maintenance and reduces the duplication of code. </a:t>
            </a:r>
            <a:endParaRPr lang="en-US" sz="1400" b="0" dirty="0">
              <a:latin typeface="+mn-lt"/>
            </a:endParaRPr>
          </a:p>
        </p:txBody>
      </p:sp>
      <p:sp>
        <p:nvSpPr>
          <p:cNvPr id="14" name="Rectangle 13"/>
          <p:cNvSpPr/>
          <p:nvPr/>
        </p:nvSpPr>
        <p:spPr>
          <a:xfrm>
            <a:off x="2819400" y="3623846"/>
            <a:ext cx="2895600" cy="338554"/>
          </a:xfrm>
          <a:prstGeom prst="rect">
            <a:avLst/>
          </a:prstGeom>
        </p:spPr>
        <p:txBody>
          <a:bodyPr wrap="square">
            <a:spAutoFit/>
          </a:bodyPr>
          <a:lstStyle/>
          <a:p>
            <a:pPr algn="l"/>
            <a:r>
              <a:rPr lang="en-US" sz="1600" b="0" dirty="0" smtClean="0">
                <a:solidFill>
                  <a:srgbClr val="000000"/>
                </a:solidFill>
                <a:latin typeface="+mn-lt"/>
              </a:rPr>
              <a:t>An Example with Selenium</a:t>
            </a:r>
            <a:endParaRPr lang="en-US" sz="1600" b="0" dirty="0">
              <a:solidFill>
                <a:srgbClr val="000000"/>
              </a:solidFill>
              <a:latin typeface="+mn-lt"/>
            </a:endParaRPr>
          </a:p>
        </p:txBody>
      </p:sp>
      <p:pic>
        <p:nvPicPr>
          <p:cNvPr id="15" name="Picture 2"/>
          <p:cNvPicPr>
            <a:picLocks noChangeAspect="1" noChangeArrowheads="1"/>
          </p:cNvPicPr>
          <p:nvPr/>
        </p:nvPicPr>
        <p:blipFill>
          <a:blip r:embed="rId5" cstate="print"/>
          <a:srcRect/>
          <a:stretch>
            <a:fillRect/>
          </a:stretch>
        </p:blipFill>
        <p:spPr bwMode="auto">
          <a:xfrm>
            <a:off x="250635" y="4816451"/>
            <a:ext cx="752475" cy="657225"/>
          </a:xfrm>
          <a:prstGeom prst="rect">
            <a:avLst/>
          </a:prstGeom>
          <a:noFill/>
          <a:ln w="9525">
            <a:noFill/>
            <a:miter lim="800000"/>
            <a:headEnd/>
            <a:tailEnd/>
          </a:ln>
          <a:effectLst/>
        </p:spPr>
      </p:pic>
    </p:spTree>
    <p:extLst>
      <p:ext uri="{BB962C8B-B14F-4D97-AF65-F5344CB8AC3E}">
        <p14:creationId xmlns:p14="http://schemas.microsoft.com/office/powerpoint/2010/main" val="475285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A67451FE-9D79-4E58-989A-0CCC2E53570E}" type="slidenum">
              <a:rPr lang="en-US" smtClean="0"/>
              <a:pPr/>
              <a:t>24</a:t>
            </a:fld>
            <a:endParaRPr lang="en-US" smtClean="0"/>
          </a:p>
        </p:txBody>
      </p:sp>
      <p:sp>
        <p:nvSpPr>
          <p:cNvPr id="9219" name="Rectangle 2"/>
          <p:cNvSpPr>
            <a:spLocks noGrp="1" noChangeArrowheads="1"/>
          </p:cNvSpPr>
          <p:nvPr>
            <p:ph type="title"/>
          </p:nvPr>
        </p:nvSpPr>
        <p:spPr>
          <a:xfrm>
            <a:off x="1447800" y="152400"/>
            <a:ext cx="6858000" cy="685800"/>
          </a:xfrm>
        </p:spPr>
        <p:txBody>
          <a:bodyPr/>
          <a:lstStyle/>
          <a:p>
            <a:pPr lvl="1">
              <a:defRPr/>
            </a:pPr>
            <a:r>
              <a:rPr lang="en-US" sz="3600" dirty="0" smtClean="0">
                <a:latin typeface="+mj-lt"/>
                <a:ea typeface="+mj-ea"/>
                <a:cs typeface="+mj-cs"/>
              </a:rPr>
              <a:t/>
            </a:r>
            <a:br>
              <a:rPr lang="en-US" sz="3600" dirty="0" smtClean="0">
                <a:latin typeface="+mj-lt"/>
                <a:ea typeface="+mj-ea"/>
                <a:cs typeface="+mj-cs"/>
              </a:rPr>
            </a:br>
            <a:r>
              <a:rPr lang="en-US" sz="3600" dirty="0" smtClean="0">
                <a:latin typeface="+mj-lt"/>
                <a:ea typeface="+mj-ea"/>
                <a:cs typeface="+mj-cs"/>
              </a:rPr>
              <a:t/>
            </a:r>
            <a:br>
              <a:rPr lang="en-US" sz="3600" dirty="0" smtClean="0">
                <a:latin typeface="+mj-lt"/>
                <a:ea typeface="+mj-ea"/>
                <a:cs typeface="+mj-cs"/>
              </a:rPr>
            </a:br>
            <a:r>
              <a:rPr lang="en-US" sz="3600" dirty="0" smtClean="0">
                <a:latin typeface="+mj-lt"/>
                <a:ea typeface="+mj-ea"/>
                <a:cs typeface="+mj-cs"/>
              </a:rPr>
              <a:t/>
            </a:r>
            <a:br>
              <a:rPr lang="en-US" sz="3600" dirty="0" smtClean="0">
                <a:latin typeface="+mj-lt"/>
                <a:ea typeface="+mj-ea"/>
                <a:cs typeface="+mj-cs"/>
              </a:rPr>
            </a:br>
            <a:r>
              <a:rPr lang="en-US" sz="3600" dirty="0" smtClean="0">
                <a:latin typeface="+mj-lt"/>
                <a:ea typeface="+mj-ea"/>
                <a:cs typeface="+mj-cs"/>
              </a:rPr>
              <a:t>Automation Frameworks - Summary</a:t>
            </a: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3600" dirty="0" smtClean="0">
                <a:solidFill>
                  <a:schemeClr val="tx1"/>
                </a:solidFill>
              </a:rPr>
              <a:t/>
            </a:r>
            <a:br>
              <a:rPr lang="en-US" sz="3600" dirty="0" smtClean="0">
                <a:solidFill>
                  <a:schemeClr val="tx1"/>
                </a:solidFill>
              </a:rPr>
            </a:br>
            <a:endParaRPr lang="en-US" sz="3600" dirty="0" smtClean="0">
              <a:latin typeface="+mj-lt"/>
              <a:ea typeface="+mj-ea"/>
              <a:cs typeface="+mj-cs"/>
            </a:endParaRPr>
          </a:p>
        </p:txBody>
      </p:sp>
      <p:sp>
        <p:nvSpPr>
          <p:cNvPr id="25604" name="Content Placeholder 6"/>
          <p:cNvSpPr>
            <a:spLocks noGrp="1"/>
          </p:cNvSpPr>
          <p:nvPr>
            <p:ph idx="1"/>
          </p:nvPr>
        </p:nvSpPr>
        <p:spPr/>
        <p:txBody>
          <a:bodyPr/>
          <a:lstStyle/>
          <a:p>
            <a:endParaRPr lang="en-US" sz="1800" dirty="0" smtClean="0"/>
          </a:p>
          <a:p>
            <a:pPr>
              <a:buFont typeface="Wingdings" pitchFamily="2" charset="2"/>
              <a:buNone/>
            </a:pPr>
            <a:endParaRPr lang="en-US" dirty="0" smtClean="0"/>
          </a:p>
        </p:txBody>
      </p:sp>
      <p:sp>
        <p:nvSpPr>
          <p:cNvPr id="5" name="Rounded Rectangle 4"/>
          <p:cNvSpPr/>
          <p:nvPr/>
        </p:nvSpPr>
        <p:spPr bwMode="auto">
          <a:xfrm>
            <a:off x="228600" y="1447800"/>
            <a:ext cx="7696200" cy="41148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342900" lvl="0" indent="-342900" algn="l" eaLnBrk="0" hangingPunct="0">
              <a:spcBef>
                <a:spcPct val="20000"/>
              </a:spcBef>
              <a:buSzPct val="95000"/>
              <a:buFont typeface="Wingdings" pitchFamily="2" charset="2"/>
              <a:buChar char="v"/>
            </a:pPr>
            <a:r>
              <a:rPr lang="en-US" b="0" kern="0" dirty="0" smtClean="0">
                <a:solidFill>
                  <a:schemeClr val="bg1"/>
                </a:solidFill>
                <a:latin typeface="Cambria"/>
              </a:rPr>
              <a:t>The importance of automation frameworks cannot be undermined.</a:t>
            </a:r>
          </a:p>
          <a:p>
            <a:pPr marL="342900" lvl="0" indent="-342900" algn="l" eaLnBrk="0" hangingPunct="0">
              <a:spcBef>
                <a:spcPct val="20000"/>
              </a:spcBef>
              <a:buSzPct val="95000"/>
              <a:buFont typeface="Wingdings" pitchFamily="2" charset="2"/>
              <a:buChar char="v"/>
            </a:pPr>
            <a:endParaRPr lang="en-US" b="0" kern="0" dirty="0" smtClean="0">
              <a:solidFill>
                <a:schemeClr val="bg1"/>
              </a:solidFill>
              <a:latin typeface="Cambria"/>
            </a:endParaRPr>
          </a:p>
          <a:p>
            <a:pPr marL="342900" lvl="0" indent="-342900" algn="l" eaLnBrk="0" hangingPunct="0">
              <a:spcBef>
                <a:spcPct val="20000"/>
              </a:spcBef>
              <a:buSzPct val="95000"/>
              <a:buFont typeface="Wingdings" pitchFamily="2" charset="2"/>
              <a:buChar char="v"/>
            </a:pPr>
            <a:r>
              <a:rPr lang="en-US" b="0" kern="0" dirty="0" smtClean="0">
                <a:solidFill>
                  <a:schemeClr val="bg1"/>
                </a:solidFill>
                <a:latin typeface="Cambria"/>
              </a:rPr>
              <a:t> Frameworks are an essential part of any automation project, and a thorough knowledge of these is a necessity for every automation tester.</a:t>
            </a:r>
          </a:p>
          <a:p>
            <a:pPr marL="342900" lvl="0" indent="-342900" algn="l" eaLnBrk="0" hangingPunct="0">
              <a:spcBef>
                <a:spcPct val="20000"/>
              </a:spcBef>
              <a:buSzPct val="95000"/>
              <a:buFont typeface="Wingdings" pitchFamily="2" charset="2"/>
              <a:buChar char="v"/>
            </a:pPr>
            <a:endParaRPr lang="en-US" b="0" kern="0" dirty="0" smtClean="0">
              <a:solidFill>
                <a:schemeClr val="bg1"/>
              </a:solidFill>
              <a:latin typeface="Cambria"/>
            </a:endParaRPr>
          </a:p>
          <a:p>
            <a:pPr marL="342900" lvl="0" indent="-342900" algn="l" eaLnBrk="0" hangingPunct="0">
              <a:spcBef>
                <a:spcPct val="20000"/>
              </a:spcBef>
              <a:buSzPct val="95000"/>
              <a:buFont typeface="Wingdings" pitchFamily="2" charset="2"/>
              <a:buChar char="v"/>
            </a:pPr>
            <a:r>
              <a:rPr lang="en-US" b="0" kern="0" dirty="0" smtClean="0">
                <a:solidFill>
                  <a:schemeClr val="bg1"/>
                </a:solidFill>
                <a:latin typeface="Cambria"/>
              </a:rPr>
              <a:t>It is important to note that there is no one framework that solves all automation problems. </a:t>
            </a:r>
          </a:p>
          <a:p>
            <a:pPr marL="342900" lvl="0" indent="-342900" algn="l" eaLnBrk="0" hangingPunct="0">
              <a:spcBef>
                <a:spcPct val="20000"/>
              </a:spcBef>
              <a:buSzPct val="95000"/>
              <a:buFont typeface="Wingdings" pitchFamily="2" charset="2"/>
              <a:buChar char="v"/>
            </a:pPr>
            <a:endParaRPr lang="en-US" b="0" kern="0" dirty="0" smtClean="0">
              <a:solidFill>
                <a:schemeClr val="bg1"/>
              </a:solidFill>
              <a:latin typeface="Cambria"/>
            </a:endParaRPr>
          </a:p>
          <a:p>
            <a:pPr marL="342900" lvl="0" indent="-342900" algn="l" eaLnBrk="0" hangingPunct="0">
              <a:spcBef>
                <a:spcPct val="20000"/>
              </a:spcBef>
              <a:buSzPct val="95000"/>
              <a:buFont typeface="Wingdings" pitchFamily="2" charset="2"/>
              <a:buChar char="v"/>
            </a:pPr>
            <a:r>
              <a:rPr lang="en-US" b="0" kern="0" dirty="0" smtClean="0">
                <a:solidFill>
                  <a:schemeClr val="bg1"/>
                </a:solidFill>
                <a:latin typeface="Cambria"/>
              </a:rPr>
              <a:t>The decision on the type of framework to be used has to be taken after careful analysis of the automation requirements, and with sound understanding of the pros and cons of each framework.</a:t>
            </a:r>
          </a:p>
        </p:txBody>
      </p:sp>
      <p:pic>
        <p:nvPicPr>
          <p:cNvPr id="6" name="Picture 5" descr="summary.gif"/>
          <p:cNvPicPr>
            <a:picLocks noChangeAspect="1"/>
          </p:cNvPicPr>
          <p:nvPr/>
        </p:nvPicPr>
        <p:blipFill>
          <a:blip r:embed="rId3" cstate="print"/>
          <a:stretch>
            <a:fillRect/>
          </a:stretch>
        </p:blipFill>
        <p:spPr>
          <a:xfrm>
            <a:off x="7992336" y="2209801"/>
            <a:ext cx="1151664" cy="1371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ctrTitle"/>
          </p:nvPr>
        </p:nvSpPr>
        <p:spPr/>
        <p:txBody>
          <a:bodyPr/>
          <a:lstStyle/>
          <a:p>
            <a:pPr marL="342900" indent="-342900" eaLnBrk="1" hangingPunct="1"/>
            <a:r>
              <a:rPr lang="en-US" sz="4000" dirty="0" smtClean="0">
                <a:latin typeface="Monotype Corsiva" pitchFamily="66" charset="0"/>
              </a:rPr>
              <a:t>CRAFT Framework</a:t>
            </a:r>
          </a:p>
        </p:txBody>
      </p:sp>
      <p:pic>
        <p:nvPicPr>
          <p:cNvPr id="28675" name="Picture 18" descr="MrSmarty_Mascot_R"/>
          <p:cNvPicPr>
            <a:picLocks noChangeAspect="1" noChangeArrowheads="1"/>
          </p:cNvPicPr>
          <p:nvPr/>
        </p:nvPicPr>
        <p:blipFill>
          <a:blip r:embed="rId3" cstate="print"/>
          <a:srcRect/>
          <a:stretch>
            <a:fillRect/>
          </a:stretch>
        </p:blipFill>
        <p:spPr bwMode="auto">
          <a:xfrm>
            <a:off x="4913313" y="5392738"/>
            <a:ext cx="1335087" cy="1393825"/>
          </a:xfrm>
          <a:prstGeom prst="rect">
            <a:avLst/>
          </a:prstGeom>
          <a:noFill/>
          <a:ln w="9525">
            <a:noFill/>
            <a:miter lim="800000"/>
            <a:headEnd/>
            <a:tailEnd/>
          </a:ln>
        </p:spPr>
      </p:pic>
      <p:sp>
        <p:nvSpPr>
          <p:cNvPr id="28676"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04C88DD3-3BD5-45EE-9274-D31BE0143665}" type="slidenum">
              <a:rPr lang="en-US" smtClean="0"/>
              <a:pPr/>
              <a:t>26</a:t>
            </a:fld>
            <a:endParaRPr lang="en-US" smtClean="0"/>
          </a:p>
        </p:txBody>
      </p:sp>
      <p:sp>
        <p:nvSpPr>
          <p:cNvPr id="29699" name="Rectangle 2"/>
          <p:cNvSpPr>
            <a:spLocks noGrp="1" noChangeArrowheads="1"/>
          </p:cNvSpPr>
          <p:nvPr>
            <p:ph type="title"/>
          </p:nvPr>
        </p:nvSpPr>
        <p:spPr/>
        <p:txBody>
          <a:bodyPr/>
          <a:lstStyle/>
          <a:p>
            <a:pPr eaLnBrk="1" hangingPunct="1"/>
            <a:r>
              <a:rPr lang="en-US" sz="3600" dirty="0" smtClean="0"/>
              <a:t>CRAFT  Framework - Objectives</a:t>
            </a:r>
          </a:p>
        </p:txBody>
      </p:sp>
      <p:graphicFrame>
        <p:nvGraphicFramePr>
          <p:cNvPr id="7" name="Diagram 6"/>
          <p:cNvGraphicFramePr/>
          <p:nvPr/>
        </p:nvGraphicFramePr>
        <p:xfrm>
          <a:off x="1219200" y="1371600"/>
          <a:ext cx="7086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C17F1746-C19F-406B-A849-FF532B806315}" type="slidenum">
              <a:rPr lang="en-US" smtClean="0"/>
              <a:pPr/>
              <a:t>27</a:t>
            </a:fld>
            <a:endParaRPr lang="en-US" smtClean="0"/>
          </a:p>
        </p:txBody>
      </p:sp>
      <p:sp>
        <p:nvSpPr>
          <p:cNvPr id="30723" name="Rectangle 2"/>
          <p:cNvSpPr>
            <a:spLocks noGrp="1" noChangeArrowheads="1"/>
          </p:cNvSpPr>
          <p:nvPr>
            <p:ph type="title"/>
          </p:nvPr>
        </p:nvSpPr>
        <p:spPr/>
        <p:txBody>
          <a:bodyPr/>
          <a:lstStyle/>
          <a:p>
            <a:pPr eaLnBrk="1" hangingPunct="1"/>
            <a:r>
              <a:rPr lang="en-US" sz="3600" dirty="0" smtClean="0"/>
              <a:t>CRAFT Framework</a:t>
            </a:r>
          </a:p>
        </p:txBody>
      </p:sp>
      <p:sp>
        <p:nvSpPr>
          <p:cNvPr id="30724" name="Rectangle 3"/>
          <p:cNvSpPr>
            <a:spLocks noGrp="1" noChangeArrowheads="1"/>
          </p:cNvSpPr>
          <p:nvPr>
            <p:ph type="body" idx="1"/>
          </p:nvPr>
        </p:nvSpPr>
        <p:spPr/>
        <p:txBody>
          <a:bodyPr/>
          <a:lstStyle/>
          <a:p>
            <a:endParaRPr lang="en-US" sz="1800" dirty="0" smtClean="0"/>
          </a:p>
          <a:p>
            <a:endParaRPr lang="en-US" sz="1800" dirty="0" smtClean="0"/>
          </a:p>
          <a:p>
            <a:endParaRPr lang="en-US" sz="1800" dirty="0" smtClean="0"/>
          </a:p>
          <a:p>
            <a:endParaRPr lang="en-US" sz="1800" dirty="0" smtClean="0"/>
          </a:p>
          <a:p>
            <a:pPr algn="just"/>
            <a:endParaRPr lang="en-US" sz="1800" dirty="0" smtClean="0"/>
          </a:p>
          <a:p>
            <a:pPr algn="just"/>
            <a:r>
              <a:rPr lang="en-US" sz="1800" dirty="0" smtClean="0"/>
              <a:t>Follows a </a:t>
            </a:r>
            <a:r>
              <a:rPr lang="en-US" sz="1800" b="1" dirty="0" smtClean="0"/>
              <a:t>hybrid-driven</a:t>
            </a:r>
            <a:r>
              <a:rPr lang="en-US" sz="1800" dirty="0" smtClean="0"/>
              <a:t> approach, combining the best practices of both keyword-driven and data-driven approaches.  </a:t>
            </a:r>
          </a:p>
          <a:p>
            <a:pPr algn="just"/>
            <a:endParaRPr lang="en-US" sz="1800" dirty="0" smtClean="0"/>
          </a:p>
          <a:p>
            <a:pPr algn="just"/>
            <a:r>
              <a:rPr lang="en-US" sz="1800" dirty="0" smtClean="0"/>
              <a:t>Also </a:t>
            </a:r>
            <a:r>
              <a:rPr lang="en-US" sz="1800" b="1" dirty="0" smtClean="0"/>
              <a:t>tool agnostic</a:t>
            </a:r>
            <a:r>
              <a:rPr lang="en-US" sz="1800" dirty="0" smtClean="0"/>
              <a:t>, which means that the C.R.A.F.T design principles may be implemented over any automation tool like HP UFT, </a:t>
            </a:r>
            <a:r>
              <a:rPr lang="en-US" sz="1800" dirty="0" err="1" smtClean="0"/>
              <a:t>CodedUI</a:t>
            </a:r>
            <a:r>
              <a:rPr lang="en-US" sz="1800" dirty="0" smtClean="0"/>
              <a:t>, Selenium, Ranorex, etc. </a:t>
            </a:r>
          </a:p>
          <a:p>
            <a:endParaRPr lang="en-US" sz="1800" dirty="0" smtClean="0"/>
          </a:p>
          <a:p>
            <a:r>
              <a:rPr lang="en-US" sz="1800" dirty="0" smtClean="0"/>
              <a:t>The core logic of CRAFT involves breaking down the test cases into </a:t>
            </a:r>
            <a:r>
              <a:rPr lang="en-US" sz="1800" i="1" dirty="0" smtClean="0"/>
              <a:t>components</a:t>
            </a:r>
            <a:r>
              <a:rPr lang="en-US" sz="1800" dirty="0" smtClean="0"/>
              <a:t>. </a:t>
            </a:r>
          </a:p>
          <a:p>
            <a:endParaRPr lang="en-US" sz="1800" dirty="0" smtClean="0"/>
          </a:p>
          <a:p>
            <a:r>
              <a:rPr lang="en-US" sz="1800" dirty="0" smtClean="0"/>
              <a:t>The basic idea is to reuse components across test cases, thereby minimizing redundancies in script design.</a:t>
            </a:r>
          </a:p>
          <a:p>
            <a:pPr eaLnBrk="1" hangingPunct="1">
              <a:buFont typeface="Wingdings" pitchFamily="2" charset="2"/>
              <a:buNone/>
            </a:pPr>
            <a:endParaRPr lang="en-US" dirty="0" smtClean="0"/>
          </a:p>
        </p:txBody>
      </p:sp>
      <p:sp>
        <p:nvSpPr>
          <p:cNvPr id="5" name="Rounded Rectangle 4"/>
          <p:cNvSpPr/>
          <p:nvPr/>
        </p:nvSpPr>
        <p:spPr bwMode="auto">
          <a:xfrm>
            <a:off x="381000" y="1447800"/>
            <a:ext cx="8305800" cy="1295400"/>
          </a:xfrm>
          <a:prstGeom prst="roundRect">
            <a:avLst/>
          </a:prstGeom>
          <a:solidFill>
            <a:schemeClr val="accent1"/>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marL="342900" lvl="0" indent="-342900" algn="l" eaLnBrk="0" hangingPunct="0">
              <a:spcBef>
                <a:spcPct val="20000"/>
              </a:spcBef>
              <a:buSzPct val="95000"/>
              <a:buFont typeface="Wingdings" pitchFamily="2" charset="2"/>
              <a:buChar char="v"/>
            </a:pPr>
            <a:r>
              <a:rPr lang="en-US" b="0" kern="0" dirty="0" smtClean="0">
                <a:solidFill>
                  <a:schemeClr val="bg1"/>
                </a:solidFill>
                <a:latin typeface="Cambria"/>
              </a:rPr>
              <a:t>CRAFT - </a:t>
            </a:r>
            <a:r>
              <a:rPr lang="en-US" kern="0" dirty="0" smtClean="0">
                <a:solidFill>
                  <a:schemeClr val="bg1"/>
                </a:solidFill>
                <a:latin typeface="Cambria"/>
              </a:rPr>
              <a:t>Cognizant Reusable Automation Framework for Testing</a:t>
            </a:r>
            <a:r>
              <a:rPr lang="en-US" b="0" kern="0" dirty="0" smtClean="0">
                <a:solidFill>
                  <a:schemeClr val="bg1"/>
                </a:solidFill>
                <a:latin typeface="Cambria"/>
              </a:rPr>
              <a:t> . Cognizant’s in-house automation framework, proposed to ease the script development and maintenance effort in test automation.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0"/>
          </p:nvPr>
        </p:nvSpPr>
        <p:spPr>
          <a:noFill/>
        </p:spPr>
        <p:txBody>
          <a:bodyPr/>
          <a:lstStyle/>
          <a:p>
            <a:fld id="{1AFC6168-E3AE-4C3E-9823-710F220DF231}" type="slidenum">
              <a:rPr lang="en-US" smtClean="0"/>
              <a:pPr/>
              <a:t>28</a:t>
            </a:fld>
            <a:endParaRPr lang="en-US" smtClean="0"/>
          </a:p>
        </p:txBody>
      </p:sp>
      <p:sp>
        <p:nvSpPr>
          <p:cNvPr id="1029" name="Rectangle 3"/>
          <p:cNvSpPr>
            <a:spLocks noGrp="1" noChangeArrowheads="1"/>
          </p:cNvSpPr>
          <p:nvPr>
            <p:ph type="body" idx="1"/>
          </p:nvPr>
        </p:nvSpPr>
        <p:spPr/>
        <p:txBody>
          <a:bodyPr/>
          <a:lstStyle/>
          <a:p>
            <a:pPr eaLnBrk="1" hangingPunct="1">
              <a:buFont typeface="Wingdings" pitchFamily="2" charset="2"/>
              <a:buNone/>
            </a:pPr>
            <a:r>
              <a:rPr lang="en-US" b="1" i="1" dirty="0" smtClean="0"/>
              <a:t>Schematic representation of C.R.A.F.T</a:t>
            </a:r>
          </a:p>
          <a:p>
            <a:pPr eaLnBrk="1" hangingPunct="1">
              <a:buFont typeface="Wingdings" pitchFamily="2" charset="2"/>
              <a:buNone/>
            </a:pPr>
            <a:endParaRPr lang="en-US" dirty="0" smtClean="0"/>
          </a:p>
        </p:txBody>
      </p:sp>
      <p:grpSp>
        <p:nvGrpSpPr>
          <p:cNvPr id="7" name="Group 51"/>
          <p:cNvGrpSpPr>
            <a:grpSpLocks/>
          </p:cNvGrpSpPr>
          <p:nvPr/>
        </p:nvGrpSpPr>
        <p:grpSpPr bwMode="auto">
          <a:xfrm>
            <a:off x="381000" y="2038350"/>
            <a:ext cx="7619999" cy="4057650"/>
            <a:chOff x="533400" y="1143000"/>
            <a:chExt cx="7848600" cy="4876800"/>
          </a:xfrm>
        </p:grpSpPr>
        <p:sp>
          <p:nvSpPr>
            <p:cNvPr id="8" name="AutoShape 3"/>
            <p:cNvSpPr>
              <a:spLocks noChangeArrowheads="1"/>
            </p:cNvSpPr>
            <p:nvPr/>
          </p:nvSpPr>
          <p:spPr bwMode="auto">
            <a:xfrm>
              <a:off x="533400" y="1143000"/>
              <a:ext cx="7848600" cy="4876800"/>
            </a:xfrm>
            <a:prstGeom prst="roundRect">
              <a:avLst>
                <a:gd name="adj" fmla="val 4949"/>
              </a:avLst>
            </a:prstGeom>
            <a:gradFill rotWithShape="1">
              <a:gsLst>
                <a:gs pos="0">
                  <a:srgbClr val="F7F7FB"/>
                </a:gs>
                <a:gs pos="100000">
                  <a:srgbClr val="D4D5E8"/>
                </a:gs>
              </a:gsLst>
              <a:lin ang="5400000" scaled="1"/>
            </a:gradFill>
            <a:ln w="15875">
              <a:solidFill>
                <a:srgbClr val="B9BBD9"/>
              </a:solidFill>
              <a:round/>
              <a:headEnd/>
              <a:tailEnd/>
            </a:ln>
          </p:spPr>
          <p:txBody>
            <a:bodyPr wrap="none" anchor="ctr"/>
            <a:lstStyle/>
            <a:p>
              <a:endParaRPr lang="en-US" sz="1050">
                <a:solidFill>
                  <a:srgbClr val="000000"/>
                </a:solidFill>
                <a:cs typeface="Arial" pitchFamily="34" charset="0"/>
              </a:endParaRPr>
            </a:p>
          </p:txBody>
        </p:sp>
        <p:grpSp>
          <p:nvGrpSpPr>
            <p:cNvPr id="9" name="Group 44"/>
            <p:cNvGrpSpPr>
              <a:grpSpLocks/>
            </p:cNvGrpSpPr>
            <p:nvPr/>
          </p:nvGrpSpPr>
          <p:grpSpPr bwMode="auto">
            <a:xfrm>
              <a:off x="608754" y="1235847"/>
              <a:ext cx="7697892" cy="4707682"/>
              <a:chOff x="608757" y="1235848"/>
              <a:chExt cx="7697888" cy="4707683"/>
            </a:xfrm>
          </p:grpSpPr>
          <p:sp>
            <p:nvSpPr>
              <p:cNvPr id="10" name="AutoShape 8"/>
              <p:cNvSpPr>
                <a:spLocks noChangeArrowheads="1"/>
              </p:cNvSpPr>
              <p:nvPr/>
            </p:nvSpPr>
            <p:spPr bwMode="auto">
              <a:xfrm>
                <a:off x="608757" y="2210812"/>
                <a:ext cx="1751982" cy="3732719"/>
              </a:xfrm>
              <a:prstGeom prst="roundRect">
                <a:avLst>
                  <a:gd name="adj" fmla="val 11310"/>
                </a:avLst>
              </a:prstGeom>
              <a:gradFill rotWithShape="1">
                <a:gsLst>
                  <a:gs pos="7000">
                    <a:srgbClr val="FFEECD"/>
                  </a:gs>
                  <a:gs pos="0">
                    <a:schemeClr val="bg1"/>
                  </a:gs>
                </a:gsLst>
                <a:lin ang="0" scaled="1"/>
              </a:gradFill>
              <a:ln w="9525" algn="ctr">
                <a:solidFill>
                  <a:srgbClr val="EA9C00"/>
                </a:solidFill>
                <a:round/>
                <a:headEnd/>
                <a:tailEnd/>
              </a:ln>
            </p:spPr>
            <p:txBody>
              <a:bodyPr wrap="none" anchor="ctr"/>
              <a:lstStyle/>
              <a:p>
                <a:pPr algn="ctr">
                  <a:defRPr/>
                </a:pPr>
                <a:endParaRPr lang="en-US" sz="1050" dirty="0">
                  <a:solidFill>
                    <a:srgbClr val="000000"/>
                  </a:solidFill>
                  <a:cs typeface="Arial" pitchFamily="34" charset="0"/>
                </a:endParaRPr>
              </a:p>
            </p:txBody>
          </p:sp>
          <p:sp>
            <p:nvSpPr>
              <p:cNvPr id="11" name="AutoShape 8"/>
              <p:cNvSpPr>
                <a:spLocks noChangeArrowheads="1"/>
              </p:cNvSpPr>
              <p:nvPr/>
            </p:nvSpPr>
            <p:spPr bwMode="auto">
              <a:xfrm>
                <a:off x="6851370" y="2201567"/>
                <a:ext cx="1455275" cy="3741964"/>
              </a:xfrm>
              <a:prstGeom prst="roundRect">
                <a:avLst>
                  <a:gd name="adj" fmla="val 11310"/>
                </a:avLst>
              </a:prstGeom>
              <a:gradFill rotWithShape="1">
                <a:gsLst>
                  <a:gs pos="0">
                    <a:schemeClr val="bg1"/>
                  </a:gs>
                  <a:gs pos="100000">
                    <a:srgbClr val="FFD1D2"/>
                  </a:gs>
                </a:gsLst>
                <a:lin ang="0" scaled="1"/>
              </a:gradFill>
              <a:ln w="9525" algn="ctr">
                <a:solidFill>
                  <a:srgbClr val="FF7C80"/>
                </a:solidFill>
                <a:round/>
                <a:headEnd/>
                <a:tailEnd/>
              </a:ln>
            </p:spPr>
            <p:txBody>
              <a:bodyPr wrap="none" anchor="ctr"/>
              <a:lstStyle/>
              <a:p>
                <a:pPr algn="ctr">
                  <a:defRPr/>
                </a:pPr>
                <a:r>
                  <a:rPr lang="en-US" sz="1050" i="1" u="sng" dirty="0">
                    <a:solidFill>
                      <a:srgbClr val="FF0000"/>
                    </a:solidFill>
                    <a:cs typeface="Arial" pitchFamily="34" charset="0"/>
                  </a:rPr>
                  <a:t>Customized </a:t>
                </a:r>
              </a:p>
              <a:p>
                <a:pPr algn="ctr">
                  <a:defRPr/>
                </a:pPr>
                <a:r>
                  <a:rPr lang="en-US" sz="1050" i="1" u="sng" dirty="0">
                    <a:solidFill>
                      <a:srgbClr val="FF0000"/>
                    </a:solidFill>
                    <a:cs typeface="Arial" pitchFamily="34" charset="0"/>
                  </a:rPr>
                  <a:t>Test </a:t>
                </a:r>
              </a:p>
              <a:p>
                <a:pPr algn="ctr">
                  <a:defRPr/>
                </a:pPr>
                <a:r>
                  <a:rPr lang="en-US" sz="1050" i="1" u="sng" dirty="0">
                    <a:solidFill>
                      <a:srgbClr val="FF0000"/>
                    </a:solidFill>
                    <a:cs typeface="Arial" pitchFamily="34" charset="0"/>
                  </a:rPr>
                  <a:t>Results</a:t>
                </a:r>
              </a:p>
              <a:p>
                <a:pPr algn="ctr">
                  <a:defRPr/>
                </a:pPr>
                <a:r>
                  <a:rPr lang="en-US" sz="1050" i="1" dirty="0">
                    <a:solidFill>
                      <a:srgbClr val="000000"/>
                    </a:solidFill>
                    <a:cs typeface="Arial" pitchFamily="34" charset="0"/>
                  </a:rPr>
                  <a:t>&lt;HTML, Excel&gt;</a:t>
                </a:r>
              </a:p>
            </p:txBody>
          </p:sp>
          <p:sp>
            <p:nvSpPr>
              <p:cNvPr id="12" name="AutoShape 3"/>
              <p:cNvSpPr>
                <a:spLocks noChangeArrowheads="1"/>
              </p:cNvSpPr>
              <p:nvPr/>
            </p:nvSpPr>
            <p:spPr bwMode="auto">
              <a:xfrm>
                <a:off x="2735329" y="3765203"/>
                <a:ext cx="3759334" cy="1300027"/>
              </a:xfrm>
              <a:prstGeom prst="roundRect">
                <a:avLst>
                  <a:gd name="adj" fmla="val 4755"/>
                </a:avLst>
              </a:prstGeom>
              <a:gradFill rotWithShape="1">
                <a:gsLst>
                  <a:gs pos="0">
                    <a:srgbClr val="BDDEFF">
                      <a:alpha val="53999"/>
                    </a:srgbClr>
                  </a:gs>
                  <a:gs pos="50000">
                    <a:schemeClr val="bg1"/>
                  </a:gs>
                  <a:gs pos="100000">
                    <a:srgbClr val="BDDEFF">
                      <a:alpha val="53999"/>
                    </a:srgbClr>
                  </a:gs>
                </a:gsLst>
                <a:lin ang="5400000" scaled="1"/>
              </a:gradFill>
              <a:ln w="12700" algn="ctr">
                <a:solidFill>
                  <a:srgbClr val="00CCFF"/>
                </a:solidFill>
                <a:round/>
                <a:headEnd/>
                <a:tailEnd/>
              </a:ln>
              <a:effectLst/>
            </p:spPr>
            <p:txBody>
              <a:bodyPr wrap="none" anchor="ctr"/>
              <a:lstStyle/>
              <a:p>
                <a:pPr>
                  <a:defRPr/>
                </a:pPr>
                <a:endParaRPr lang="en-US" sz="1050">
                  <a:solidFill>
                    <a:srgbClr val="000000"/>
                  </a:solidFill>
                  <a:cs typeface="Arial" pitchFamily="34" charset="0"/>
                </a:endParaRPr>
              </a:p>
            </p:txBody>
          </p:sp>
          <p:sp>
            <p:nvSpPr>
              <p:cNvPr id="13" name="Text Box 10"/>
              <p:cNvSpPr txBox="1">
                <a:spLocks noChangeArrowheads="1"/>
              </p:cNvSpPr>
              <p:nvPr/>
            </p:nvSpPr>
            <p:spPr bwMode="auto">
              <a:xfrm>
                <a:off x="4107869" y="3787106"/>
                <a:ext cx="1261765" cy="499378"/>
              </a:xfrm>
              <a:prstGeom prst="rect">
                <a:avLst/>
              </a:prstGeom>
              <a:noFill/>
              <a:ln w="9525">
                <a:noFill/>
                <a:miter lim="800000"/>
                <a:headEnd/>
                <a:tailEnd/>
              </a:ln>
            </p:spPr>
            <p:txBody>
              <a:bodyPr wrap="none">
                <a:spAutoFit/>
              </a:bodyPr>
              <a:lstStyle/>
              <a:p>
                <a:pPr algn="ctr">
                  <a:defRPr/>
                </a:pPr>
                <a:r>
                  <a:rPr lang="en-US" sz="1050" i="1" u="sng" dirty="0">
                    <a:solidFill>
                      <a:srgbClr val="FF0000"/>
                    </a:solidFill>
                    <a:cs typeface="Arial" pitchFamily="34" charset="0"/>
                  </a:rPr>
                  <a:t>Data Engine</a:t>
                </a:r>
              </a:p>
              <a:p>
                <a:pPr algn="ctr">
                  <a:defRPr/>
                </a:pPr>
                <a:r>
                  <a:rPr lang="en-US" sz="1050" i="1" dirty="0">
                    <a:solidFill>
                      <a:srgbClr val="000000"/>
                    </a:solidFill>
                    <a:cs typeface="Arial" pitchFamily="34" charset="0"/>
                  </a:rPr>
                  <a:t>&lt;Hybrid Driven&gt;</a:t>
                </a:r>
              </a:p>
            </p:txBody>
          </p:sp>
          <p:sp>
            <p:nvSpPr>
              <p:cNvPr id="14" name="Line 11"/>
              <p:cNvSpPr>
                <a:spLocks noChangeShapeType="1"/>
              </p:cNvSpPr>
              <p:nvPr/>
            </p:nvSpPr>
            <p:spPr bwMode="auto">
              <a:xfrm>
                <a:off x="3565487" y="3631333"/>
                <a:ext cx="0" cy="609820"/>
              </a:xfrm>
              <a:prstGeom prst="line">
                <a:avLst/>
              </a:prstGeom>
              <a:noFill/>
              <a:ln w="38100">
                <a:solidFill>
                  <a:schemeClr val="bg2"/>
                </a:solidFill>
                <a:prstDash val="sysDot"/>
                <a:round/>
                <a:headEnd/>
                <a:tailEnd type="triangle" w="med" len="med"/>
              </a:ln>
            </p:spPr>
            <p:txBody>
              <a:bodyPr/>
              <a:lstStyle/>
              <a:p>
                <a:endParaRPr lang="en-US" sz="1050">
                  <a:solidFill>
                    <a:srgbClr val="000000"/>
                  </a:solidFill>
                  <a:cs typeface="Arial" pitchFamily="34" charset="0"/>
                </a:endParaRPr>
              </a:p>
            </p:txBody>
          </p:sp>
          <p:sp>
            <p:nvSpPr>
              <p:cNvPr id="15" name="Line 16"/>
              <p:cNvSpPr>
                <a:spLocks noChangeShapeType="1"/>
              </p:cNvSpPr>
              <p:nvPr/>
            </p:nvSpPr>
            <p:spPr bwMode="auto">
              <a:xfrm>
                <a:off x="2350657" y="5615709"/>
                <a:ext cx="714945" cy="1643"/>
              </a:xfrm>
              <a:prstGeom prst="line">
                <a:avLst/>
              </a:prstGeom>
              <a:noFill/>
              <a:ln w="38100">
                <a:solidFill>
                  <a:schemeClr val="bg2"/>
                </a:solidFill>
                <a:round/>
                <a:headEnd type="triangle" w="med" len="med"/>
                <a:tailEnd type="triangle" w="med" len="med"/>
              </a:ln>
            </p:spPr>
            <p:txBody>
              <a:bodyPr/>
              <a:lstStyle/>
              <a:p>
                <a:endParaRPr lang="en-US" sz="1050">
                  <a:solidFill>
                    <a:srgbClr val="000000"/>
                  </a:solidFill>
                  <a:cs typeface="Arial" pitchFamily="34" charset="0"/>
                </a:endParaRPr>
              </a:p>
            </p:txBody>
          </p:sp>
          <p:sp>
            <p:nvSpPr>
              <p:cNvPr id="16" name="AutoShape 8"/>
              <p:cNvSpPr>
                <a:spLocks noChangeArrowheads="1"/>
              </p:cNvSpPr>
              <p:nvPr/>
            </p:nvSpPr>
            <p:spPr bwMode="auto">
              <a:xfrm>
                <a:off x="761821" y="4267852"/>
                <a:ext cx="1455275" cy="1532380"/>
              </a:xfrm>
              <a:prstGeom prst="roundRect">
                <a:avLst>
                  <a:gd name="adj" fmla="val 11310"/>
                </a:avLst>
              </a:prstGeom>
              <a:gradFill rotWithShape="1">
                <a:gsLst>
                  <a:gs pos="33000">
                    <a:srgbClr val="FFEECD"/>
                  </a:gs>
                  <a:gs pos="100000">
                    <a:schemeClr val="bg1"/>
                  </a:gs>
                </a:gsLst>
                <a:lin ang="0" scaled="1"/>
              </a:gradFill>
              <a:ln w="9525" algn="ctr">
                <a:solidFill>
                  <a:srgbClr val="EA9C00"/>
                </a:solidFill>
                <a:round/>
                <a:headEnd/>
                <a:tailEnd/>
              </a:ln>
            </p:spPr>
            <p:txBody>
              <a:bodyPr wrap="none" anchor="ctr"/>
              <a:lstStyle/>
              <a:p>
                <a:pPr algn="ctr">
                  <a:defRPr/>
                </a:pPr>
                <a:r>
                  <a:rPr lang="en-US" sz="1050" i="1" u="sng" dirty="0">
                    <a:solidFill>
                      <a:srgbClr val="FF0000"/>
                    </a:solidFill>
                    <a:cs typeface="Arial" pitchFamily="34" charset="0"/>
                  </a:rPr>
                  <a:t>Support Libraries</a:t>
                </a:r>
              </a:p>
              <a:p>
                <a:pPr algn="ctr">
                  <a:defRPr/>
                </a:pPr>
                <a:r>
                  <a:rPr lang="en-US" sz="1050" i="1" dirty="0">
                    <a:solidFill>
                      <a:srgbClr val="000000"/>
                    </a:solidFill>
                    <a:cs typeface="Arial" pitchFamily="34" charset="0"/>
                  </a:rPr>
                  <a:t>&lt;Application</a:t>
                </a:r>
              </a:p>
              <a:p>
                <a:pPr algn="ctr">
                  <a:defRPr/>
                </a:pPr>
                <a:r>
                  <a:rPr lang="en-US" sz="1050" i="1" dirty="0">
                    <a:solidFill>
                      <a:srgbClr val="000000"/>
                    </a:solidFill>
                    <a:cs typeface="Arial" pitchFamily="34" charset="0"/>
                  </a:rPr>
                  <a:t> independent</a:t>
                </a:r>
              </a:p>
              <a:p>
                <a:pPr algn="ctr">
                  <a:defRPr/>
                </a:pPr>
                <a:r>
                  <a:rPr lang="en-US" sz="1050" i="1" dirty="0">
                    <a:solidFill>
                      <a:srgbClr val="000000"/>
                    </a:solidFill>
                    <a:cs typeface="Arial" pitchFamily="34" charset="0"/>
                  </a:rPr>
                  <a:t> reusable functions&gt;</a:t>
                </a:r>
              </a:p>
            </p:txBody>
          </p:sp>
          <p:pic>
            <p:nvPicPr>
              <p:cNvPr id="17" name="Picture 21" descr="Crystal_Clear_app_kaddressbook"/>
              <p:cNvPicPr>
                <a:picLocks noChangeAspect="1" noChangeArrowheads="1"/>
              </p:cNvPicPr>
              <p:nvPr/>
            </p:nvPicPr>
            <p:blipFill>
              <a:blip r:embed="rId3" cstate="print"/>
              <a:srcRect/>
              <a:stretch>
                <a:fillRect/>
              </a:stretch>
            </p:blipFill>
            <p:spPr bwMode="auto">
              <a:xfrm>
                <a:off x="7772400" y="2042446"/>
                <a:ext cx="417840" cy="548354"/>
              </a:xfrm>
              <a:prstGeom prst="rect">
                <a:avLst/>
              </a:prstGeom>
              <a:noFill/>
              <a:ln w="9525">
                <a:noFill/>
                <a:miter lim="800000"/>
                <a:headEnd/>
                <a:tailEnd/>
              </a:ln>
            </p:spPr>
          </p:pic>
          <p:sp>
            <p:nvSpPr>
              <p:cNvPr id="18" name="AutoShape 7"/>
              <p:cNvSpPr>
                <a:spLocks noChangeArrowheads="1"/>
              </p:cNvSpPr>
              <p:nvPr/>
            </p:nvSpPr>
            <p:spPr bwMode="auto">
              <a:xfrm>
                <a:off x="3056771" y="5276898"/>
                <a:ext cx="3137085" cy="646550"/>
              </a:xfrm>
              <a:prstGeom prst="roundRect">
                <a:avLst>
                  <a:gd name="adj" fmla="val 11310"/>
                </a:avLst>
              </a:prstGeom>
              <a:gradFill rotWithShape="1">
                <a:gsLst>
                  <a:gs pos="0">
                    <a:schemeClr val="bg1"/>
                  </a:gs>
                  <a:gs pos="100000">
                    <a:srgbClr val="CDFFCD"/>
                  </a:gs>
                </a:gsLst>
                <a:lin ang="5400000" scaled="1"/>
              </a:gradFill>
              <a:ln w="9525" algn="ctr">
                <a:solidFill>
                  <a:srgbClr val="99FF99"/>
                </a:solidFill>
                <a:round/>
                <a:headEnd/>
                <a:tailEnd/>
              </a:ln>
            </p:spPr>
            <p:txBody>
              <a:bodyPr wrap="none" anchor="ctr"/>
              <a:lstStyle/>
              <a:p>
                <a:pPr algn="ctr"/>
                <a:endParaRPr lang="en-US" sz="1050">
                  <a:solidFill>
                    <a:srgbClr val="000000"/>
                  </a:solidFill>
                  <a:cs typeface="Arial" pitchFamily="34" charset="0"/>
                </a:endParaRPr>
              </a:p>
              <a:p>
                <a:pPr algn="ctr"/>
                <a:endParaRPr lang="en-US" sz="1050">
                  <a:solidFill>
                    <a:srgbClr val="000000"/>
                  </a:solidFill>
                  <a:cs typeface="Arial" pitchFamily="34" charset="0"/>
                </a:endParaRPr>
              </a:p>
            </p:txBody>
          </p:sp>
          <p:sp>
            <p:nvSpPr>
              <p:cNvPr id="19" name="Text Box 17"/>
              <p:cNvSpPr txBox="1">
                <a:spLocks noChangeArrowheads="1"/>
              </p:cNvSpPr>
              <p:nvPr/>
            </p:nvSpPr>
            <p:spPr bwMode="auto">
              <a:xfrm>
                <a:off x="3373309" y="5384201"/>
                <a:ext cx="2458426" cy="499378"/>
              </a:xfrm>
              <a:prstGeom prst="rect">
                <a:avLst/>
              </a:prstGeom>
              <a:noFill/>
              <a:ln w="9525">
                <a:noFill/>
                <a:miter lim="800000"/>
                <a:headEnd/>
                <a:tailEnd/>
              </a:ln>
            </p:spPr>
            <p:txBody>
              <a:bodyPr>
                <a:spAutoFit/>
              </a:bodyPr>
              <a:lstStyle/>
              <a:p>
                <a:pPr marL="111125" indent="-111125" algn="ctr">
                  <a:defRPr/>
                </a:pPr>
                <a:r>
                  <a:rPr lang="en-US" sz="1050" i="1" u="sng" dirty="0">
                    <a:solidFill>
                      <a:srgbClr val="FF0000"/>
                    </a:solidFill>
                    <a:cs typeface="Arial" pitchFamily="34" charset="0"/>
                  </a:rPr>
                  <a:t>Business Components</a:t>
                </a:r>
              </a:p>
              <a:p>
                <a:pPr marL="111125" indent="-111125" algn="ctr">
                  <a:defRPr/>
                </a:pPr>
                <a:r>
                  <a:rPr lang="en-US" sz="1050" i="1" dirty="0">
                    <a:solidFill>
                      <a:srgbClr val="000000"/>
                    </a:solidFill>
                    <a:cs typeface="Arial" pitchFamily="34" charset="0"/>
                  </a:rPr>
                  <a:t>&lt;Building blocks of test cases&gt;</a:t>
                </a:r>
              </a:p>
            </p:txBody>
          </p:sp>
          <p:pic>
            <p:nvPicPr>
              <p:cNvPr id="20" name="Picture 20" descr="Crystal_Clear_app_kfouleggs"/>
              <p:cNvPicPr>
                <a:picLocks noChangeAspect="1" noChangeArrowheads="1"/>
              </p:cNvPicPr>
              <p:nvPr/>
            </p:nvPicPr>
            <p:blipFill>
              <a:blip r:embed="rId4" cstate="print"/>
              <a:srcRect/>
              <a:stretch>
                <a:fillRect/>
              </a:stretch>
            </p:blipFill>
            <p:spPr bwMode="auto">
              <a:xfrm>
                <a:off x="5761744" y="5233135"/>
                <a:ext cx="319869" cy="329466"/>
              </a:xfrm>
              <a:prstGeom prst="rect">
                <a:avLst/>
              </a:prstGeom>
              <a:noFill/>
              <a:ln w="9525">
                <a:noFill/>
                <a:miter lim="800000"/>
                <a:headEnd/>
                <a:tailEnd/>
              </a:ln>
            </p:spPr>
          </p:pic>
          <p:sp>
            <p:nvSpPr>
              <p:cNvPr id="21" name="AutoShape 6"/>
              <p:cNvSpPr>
                <a:spLocks noChangeArrowheads="1"/>
              </p:cNvSpPr>
              <p:nvPr/>
            </p:nvSpPr>
            <p:spPr bwMode="auto">
              <a:xfrm>
                <a:off x="3055410" y="3169994"/>
                <a:ext cx="2969420" cy="434521"/>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p>
                <a:pPr algn="ctr">
                  <a:defRPr/>
                </a:pPr>
                <a:r>
                  <a:rPr lang="en-US" sz="1050" i="1" u="sng" dirty="0">
                    <a:solidFill>
                      <a:srgbClr val="FF0000"/>
                    </a:solidFill>
                    <a:cs typeface="Arial" pitchFamily="34" charset="0"/>
                  </a:rPr>
                  <a:t>Driver Script</a:t>
                </a:r>
              </a:p>
              <a:p>
                <a:pPr algn="ctr">
                  <a:defRPr/>
                </a:pPr>
                <a:r>
                  <a:rPr lang="en-US" sz="1050" i="1" dirty="0">
                    <a:solidFill>
                      <a:srgbClr val="000000"/>
                    </a:solidFill>
                    <a:cs typeface="Arial" pitchFamily="34" charset="0"/>
                  </a:rPr>
                  <a:t>&lt;Brain of the framework&gt;</a:t>
                </a:r>
              </a:p>
            </p:txBody>
          </p:sp>
          <p:sp>
            <p:nvSpPr>
              <p:cNvPr id="22" name="Line 15"/>
              <p:cNvSpPr>
                <a:spLocks noChangeShapeType="1"/>
              </p:cNvSpPr>
              <p:nvPr/>
            </p:nvSpPr>
            <p:spPr bwMode="auto">
              <a:xfrm flipV="1">
                <a:off x="2362203" y="3398981"/>
                <a:ext cx="690418" cy="1889"/>
              </a:xfrm>
              <a:prstGeom prst="line">
                <a:avLst/>
              </a:prstGeom>
              <a:noFill/>
              <a:ln w="38100">
                <a:solidFill>
                  <a:schemeClr val="bg2"/>
                </a:solidFill>
                <a:round/>
                <a:headEnd type="triangle" w="med" len="med"/>
                <a:tailEnd type="triangle" w="med" len="med"/>
              </a:ln>
            </p:spPr>
            <p:txBody>
              <a:bodyPr/>
              <a:lstStyle/>
              <a:p>
                <a:endParaRPr lang="en-US" sz="1050">
                  <a:solidFill>
                    <a:srgbClr val="000000"/>
                  </a:solidFill>
                  <a:cs typeface="Arial" pitchFamily="34" charset="0"/>
                </a:endParaRPr>
              </a:p>
            </p:txBody>
          </p:sp>
          <p:pic>
            <p:nvPicPr>
              <p:cNvPr id="23" name="Picture 22" descr="j0347803"/>
              <p:cNvPicPr>
                <a:picLocks noChangeAspect="1" noChangeArrowheads="1"/>
              </p:cNvPicPr>
              <p:nvPr/>
            </p:nvPicPr>
            <p:blipFill>
              <a:blip r:embed="rId5" cstate="print"/>
              <a:srcRect/>
              <a:stretch>
                <a:fillRect/>
              </a:stretch>
            </p:blipFill>
            <p:spPr bwMode="auto">
              <a:xfrm>
                <a:off x="5530084" y="3107632"/>
                <a:ext cx="423930" cy="436807"/>
              </a:xfrm>
              <a:prstGeom prst="rect">
                <a:avLst/>
              </a:prstGeom>
              <a:noFill/>
              <a:ln w="9525">
                <a:noFill/>
                <a:miter lim="800000"/>
                <a:headEnd/>
                <a:tailEnd/>
              </a:ln>
            </p:spPr>
          </p:pic>
          <p:sp>
            <p:nvSpPr>
              <p:cNvPr id="24" name="Line 28"/>
              <p:cNvSpPr>
                <a:spLocks noChangeShapeType="1"/>
              </p:cNvSpPr>
              <p:nvPr/>
            </p:nvSpPr>
            <p:spPr bwMode="auto">
              <a:xfrm>
                <a:off x="6024284" y="3410586"/>
                <a:ext cx="847861" cy="0"/>
              </a:xfrm>
              <a:prstGeom prst="line">
                <a:avLst/>
              </a:prstGeom>
              <a:noFill/>
              <a:ln w="38100">
                <a:solidFill>
                  <a:schemeClr val="bg2"/>
                </a:solidFill>
                <a:round/>
                <a:headEnd/>
                <a:tailEnd type="triangle" w="med" len="med"/>
              </a:ln>
            </p:spPr>
            <p:txBody>
              <a:bodyPr/>
              <a:lstStyle/>
              <a:p>
                <a:endParaRPr lang="en-US" sz="1050">
                  <a:solidFill>
                    <a:srgbClr val="000000"/>
                  </a:solidFill>
                  <a:cs typeface="Arial" pitchFamily="34" charset="0"/>
                </a:endParaRPr>
              </a:p>
            </p:txBody>
          </p:sp>
          <p:sp>
            <p:nvSpPr>
              <p:cNvPr id="25" name="AutoShape 5"/>
              <p:cNvSpPr>
                <a:spLocks noChangeArrowheads="1"/>
              </p:cNvSpPr>
              <p:nvPr/>
            </p:nvSpPr>
            <p:spPr bwMode="auto">
              <a:xfrm>
                <a:off x="4998130" y="4279722"/>
                <a:ext cx="1229213" cy="605555"/>
              </a:xfrm>
              <a:prstGeom prst="roundRect">
                <a:avLst>
                  <a:gd name="adj" fmla="val 11310"/>
                </a:avLst>
              </a:prstGeom>
              <a:gradFill rotWithShape="1">
                <a:gsLst>
                  <a:gs pos="0">
                    <a:srgbClr val="F5EBFF"/>
                  </a:gs>
                  <a:gs pos="100000">
                    <a:srgbClr val="E0C1FF">
                      <a:alpha val="59000"/>
                    </a:srgbClr>
                  </a:gs>
                </a:gsLst>
                <a:lin ang="5400000" scaled="1"/>
              </a:gradFill>
              <a:ln w="9525" algn="ctr">
                <a:solidFill>
                  <a:srgbClr val="CC99FF"/>
                </a:solidFill>
                <a:round/>
                <a:headEnd/>
                <a:tailEnd/>
              </a:ln>
            </p:spPr>
            <p:txBody>
              <a:bodyPr wrap="none" anchor="ctr"/>
              <a:lstStyle/>
              <a:p>
                <a:pPr algn="ctr">
                  <a:defRPr/>
                </a:pPr>
                <a:r>
                  <a:rPr lang="en-US" sz="1050" dirty="0">
                    <a:solidFill>
                      <a:srgbClr val="000000"/>
                    </a:solidFill>
                    <a:cs typeface="Arial" pitchFamily="34" charset="0"/>
                  </a:rPr>
                  <a:t>Test Data</a:t>
                </a:r>
              </a:p>
              <a:p>
                <a:pPr algn="ctr">
                  <a:defRPr/>
                </a:pPr>
                <a:r>
                  <a:rPr lang="en-US" sz="1050" i="1" dirty="0">
                    <a:solidFill>
                      <a:srgbClr val="000000"/>
                    </a:solidFill>
                    <a:cs typeface="Arial" pitchFamily="34" charset="0"/>
                  </a:rPr>
                  <a:t>&lt;Data Driven&gt;</a:t>
                </a:r>
              </a:p>
            </p:txBody>
          </p:sp>
          <p:pic>
            <p:nvPicPr>
              <p:cNvPr id="26" name="Picture 19" descr="Crystal_Clear_app_warehause"/>
              <p:cNvPicPr>
                <a:picLocks noChangeAspect="1" noChangeArrowheads="1"/>
              </p:cNvPicPr>
              <p:nvPr/>
            </p:nvPicPr>
            <p:blipFill>
              <a:blip r:embed="rId6" cstate="print"/>
              <a:srcRect/>
              <a:stretch>
                <a:fillRect/>
              </a:stretch>
            </p:blipFill>
            <p:spPr bwMode="auto">
              <a:xfrm>
                <a:off x="5925589" y="4119662"/>
                <a:ext cx="337004" cy="367125"/>
              </a:xfrm>
              <a:prstGeom prst="rect">
                <a:avLst/>
              </a:prstGeom>
              <a:noFill/>
              <a:ln w="9525">
                <a:noFill/>
                <a:miter lim="800000"/>
                <a:headEnd/>
                <a:tailEnd/>
              </a:ln>
            </p:spPr>
          </p:pic>
          <p:sp>
            <p:nvSpPr>
              <p:cNvPr id="27" name="AutoShape 26"/>
              <p:cNvSpPr>
                <a:spLocks noChangeArrowheads="1"/>
              </p:cNvSpPr>
              <p:nvPr/>
            </p:nvSpPr>
            <p:spPr bwMode="auto">
              <a:xfrm>
                <a:off x="3622919" y="1272432"/>
                <a:ext cx="1756691" cy="605555"/>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p>
                <a:pPr algn="ctr">
                  <a:defRPr/>
                </a:pPr>
                <a:r>
                  <a:rPr lang="en-US" sz="1050" i="1" u="sng" dirty="0">
                    <a:solidFill>
                      <a:srgbClr val="FF0000"/>
                    </a:solidFill>
                    <a:cs typeface="Arial" pitchFamily="34" charset="0"/>
                  </a:rPr>
                  <a:t>Run Manager.xls</a:t>
                </a:r>
              </a:p>
              <a:p>
                <a:pPr algn="ctr">
                  <a:defRPr/>
                </a:pPr>
                <a:r>
                  <a:rPr lang="en-US" sz="1050" i="1" dirty="0">
                    <a:solidFill>
                      <a:srgbClr val="000000"/>
                    </a:solidFill>
                    <a:cs typeface="Arial" pitchFamily="34" charset="0"/>
                  </a:rPr>
                  <a:t>&lt;Batch Configuration&gt;</a:t>
                </a:r>
              </a:p>
            </p:txBody>
          </p:sp>
          <p:cxnSp>
            <p:nvCxnSpPr>
              <p:cNvPr id="28" name="Straight Arrow Connector 35"/>
              <p:cNvCxnSpPr>
                <a:cxnSpLocks noChangeShapeType="1"/>
              </p:cNvCxnSpPr>
              <p:nvPr/>
            </p:nvCxnSpPr>
            <p:spPr bwMode="auto">
              <a:xfrm rot="5400000">
                <a:off x="4312414" y="2066631"/>
                <a:ext cx="357912" cy="1767"/>
              </a:xfrm>
              <a:prstGeom prst="straightConnector1">
                <a:avLst/>
              </a:prstGeom>
              <a:noFill/>
              <a:ln w="38100">
                <a:solidFill>
                  <a:schemeClr val="bg2"/>
                </a:solidFill>
                <a:round/>
                <a:headEnd type="triangle" w="med" len="med"/>
                <a:tailEnd type="triangle" w="med" len="med"/>
              </a:ln>
            </p:spPr>
          </p:cxnSp>
          <p:pic>
            <p:nvPicPr>
              <p:cNvPr id="29" name="Picture 3" descr="C:\Documents and Settings\170661\Desktop\Automation\Reusable\icons\Crystal_Clear_app_ksirtet.png"/>
              <p:cNvPicPr>
                <a:picLocks noChangeAspect="1" noChangeArrowheads="1"/>
              </p:cNvPicPr>
              <p:nvPr/>
            </p:nvPicPr>
            <p:blipFill>
              <a:blip r:embed="rId7" cstate="print"/>
              <a:srcRect/>
              <a:stretch>
                <a:fillRect/>
              </a:stretch>
            </p:blipFill>
            <p:spPr bwMode="auto">
              <a:xfrm>
                <a:off x="5115640" y="1235848"/>
                <a:ext cx="264691" cy="288349"/>
              </a:xfrm>
              <a:prstGeom prst="rect">
                <a:avLst/>
              </a:prstGeom>
              <a:noFill/>
              <a:ln w="9525">
                <a:noFill/>
                <a:miter lim="800000"/>
                <a:headEnd/>
                <a:tailEnd/>
              </a:ln>
            </p:spPr>
          </p:pic>
          <p:sp>
            <p:nvSpPr>
              <p:cNvPr id="30" name="AutoShape 6"/>
              <p:cNvSpPr>
                <a:spLocks noChangeArrowheads="1"/>
              </p:cNvSpPr>
              <p:nvPr/>
            </p:nvSpPr>
            <p:spPr bwMode="auto">
              <a:xfrm>
                <a:off x="3045990" y="2254727"/>
                <a:ext cx="2992968" cy="582443"/>
              </a:xfrm>
              <a:prstGeom prst="roundRect">
                <a:avLst>
                  <a:gd name="adj" fmla="val 11310"/>
                </a:avLst>
              </a:prstGeom>
              <a:gradFill rotWithShape="1">
                <a:gsLst>
                  <a:gs pos="0">
                    <a:srgbClr val="00B4B0">
                      <a:alpha val="45000"/>
                    </a:srgbClr>
                  </a:gs>
                  <a:gs pos="100000">
                    <a:srgbClr val="E1FFFE"/>
                  </a:gs>
                </a:gsLst>
                <a:lin ang="5400000" scaled="1"/>
              </a:gradFill>
              <a:ln w="9525" algn="ctr">
                <a:solidFill>
                  <a:srgbClr val="8BD8FF"/>
                </a:solidFill>
                <a:round/>
                <a:headEnd/>
                <a:tailEnd/>
              </a:ln>
            </p:spPr>
            <p:txBody>
              <a:bodyPr wrap="none" anchor="ctr"/>
              <a:lstStyle/>
              <a:p>
                <a:pPr marL="111125" indent="-111125" algn="ctr">
                  <a:defRPr/>
                </a:pPr>
                <a:r>
                  <a:rPr lang="en-US" sz="1050" i="1" u="sng" dirty="0">
                    <a:solidFill>
                      <a:srgbClr val="FF0000"/>
                    </a:solidFill>
                    <a:cs typeface="Arial" pitchFamily="34" charset="0"/>
                  </a:rPr>
                  <a:t>Init Script</a:t>
                </a:r>
              </a:p>
              <a:p>
                <a:pPr marL="111125" indent="-111125" algn="ctr">
                  <a:defRPr/>
                </a:pPr>
                <a:r>
                  <a:rPr lang="en-US" sz="1050" i="1" dirty="0">
                    <a:solidFill>
                      <a:srgbClr val="000000"/>
                    </a:solidFill>
                    <a:cs typeface="Arial" pitchFamily="34" charset="0"/>
                  </a:rPr>
                  <a:t>&lt;Batch Execution&gt;</a:t>
                </a:r>
              </a:p>
            </p:txBody>
          </p:sp>
          <p:pic>
            <p:nvPicPr>
              <p:cNvPr id="31" name="Picture 36" descr="C:\Documents and Settings\170661\Desktop\Automation\Reusable\icons\32px-Crystal_Clear_action_edit.png"/>
              <p:cNvPicPr>
                <a:picLocks noChangeAspect="1" noChangeArrowheads="1"/>
              </p:cNvPicPr>
              <p:nvPr/>
            </p:nvPicPr>
            <p:blipFill>
              <a:blip r:embed="rId8" cstate="print"/>
              <a:srcRect/>
              <a:stretch>
                <a:fillRect/>
              </a:stretch>
            </p:blipFill>
            <p:spPr bwMode="auto">
              <a:xfrm>
                <a:off x="5636702" y="2195663"/>
                <a:ext cx="339144" cy="369457"/>
              </a:xfrm>
              <a:prstGeom prst="rect">
                <a:avLst/>
              </a:prstGeom>
              <a:noFill/>
              <a:ln w="9525">
                <a:noFill/>
                <a:miter lim="800000"/>
                <a:headEnd/>
                <a:tailEnd/>
              </a:ln>
            </p:spPr>
          </p:pic>
          <p:sp>
            <p:nvSpPr>
              <p:cNvPr id="32" name="Line 14"/>
              <p:cNvSpPr>
                <a:spLocks noChangeShapeType="1"/>
              </p:cNvSpPr>
              <p:nvPr/>
            </p:nvSpPr>
            <p:spPr bwMode="auto">
              <a:xfrm flipV="1">
                <a:off x="5600353" y="3622484"/>
                <a:ext cx="0" cy="609820"/>
              </a:xfrm>
              <a:prstGeom prst="line">
                <a:avLst/>
              </a:prstGeom>
              <a:noFill/>
              <a:ln w="38100">
                <a:solidFill>
                  <a:schemeClr val="bg2"/>
                </a:solidFill>
                <a:prstDash val="sysDot"/>
                <a:round/>
                <a:headEnd/>
                <a:tailEnd type="triangle" w="med" len="med"/>
              </a:ln>
            </p:spPr>
            <p:txBody>
              <a:bodyPr/>
              <a:lstStyle/>
              <a:p>
                <a:endParaRPr lang="en-US" sz="1050">
                  <a:solidFill>
                    <a:srgbClr val="000000"/>
                  </a:solidFill>
                  <a:cs typeface="Arial" pitchFamily="34" charset="0"/>
                </a:endParaRPr>
              </a:p>
            </p:txBody>
          </p:sp>
          <p:sp>
            <p:nvSpPr>
              <p:cNvPr id="33" name="Line 13"/>
              <p:cNvSpPr>
                <a:spLocks noChangeShapeType="1"/>
              </p:cNvSpPr>
              <p:nvPr/>
            </p:nvSpPr>
            <p:spPr bwMode="auto">
              <a:xfrm flipV="1">
                <a:off x="5600353" y="4839861"/>
                <a:ext cx="0" cy="443506"/>
              </a:xfrm>
              <a:prstGeom prst="line">
                <a:avLst/>
              </a:prstGeom>
              <a:noFill/>
              <a:ln w="38100">
                <a:solidFill>
                  <a:schemeClr val="bg2"/>
                </a:solidFill>
                <a:prstDash val="sysDot"/>
                <a:round/>
                <a:headEnd/>
                <a:tailEnd type="triangle" w="med" len="med"/>
              </a:ln>
            </p:spPr>
            <p:txBody>
              <a:bodyPr/>
              <a:lstStyle/>
              <a:p>
                <a:endParaRPr lang="en-US" sz="1050">
                  <a:solidFill>
                    <a:srgbClr val="000000"/>
                  </a:solidFill>
                  <a:cs typeface="Arial" pitchFamily="34" charset="0"/>
                </a:endParaRPr>
              </a:p>
            </p:txBody>
          </p:sp>
          <p:sp>
            <p:nvSpPr>
              <p:cNvPr id="34" name="Line 12"/>
              <p:cNvSpPr>
                <a:spLocks noChangeShapeType="1"/>
              </p:cNvSpPr>
              <p:nvPr/>
            </p:nvSpPr>
            <p:spPr bwMode="auto">
              <a:xfrm flipH="1">
                <a:off x="3565487" y="4846293"/>
                <a:ext cx="0" cy="443506"/>
              </a:xfrm>
              <a:prstGeom prst="line">
                <a:avLst/>
              </a:prstGeom>
              <a:noFill/>
              <a:ln w="38100">
                <a:solidFill>
                  <a:schemeClr val="bg2"/>
                </a:solidFill>
                <a:prstDash val="sysDot"/>
                <a:round/>
                <a:headEnd/>
                <a:tailEnd type="triangle" w="med" len="med"/>
              </a:ln>
            </p:spPr>
            <p:txBody>
              <a:bodyPr/>
              <a:lstStyle/>
              <a:p>
                <a:endParaRPr lang="en-US" sz="1050">
                  <a:solidFill>
                    <a:srgbClr val="000000"/>
                  </a:solidFill>
                  <a:cs typeface="Arial" pitchFamily="34" charset="0"/>
                </a:endParaRPr>
              </a:p>
            </p:txBody>
          </p:sp>
          <p:sp>
            <p:nvSpPr>
              <p:cNvPr id="35" name="Line 11"/>
              <p:cNvSpPr>
                <a:spLocks noChangeShapeType="1"/>
              </p:cNvSpPr>
              <p:nvPr/>
            </p:nvSpPr>
            <p:spPr bwMode="auto">
              <a:xfrm>
                <a:off x="3580023" y="2855185"/>
                <a:ext cx="0" cy="332629"/>
              </a:xfrm>
              <a:prstGeom prst="line">
                <a:avLst/>
              </a:prstGeom>
              <a:noFill/>
              <a:ln w="38100">
                <a:solidFill>
                  <a:schemeClr val="bg2"/>
                </a:solidFill>
                <a:prstDash val="sysDot"/>
                <a:round/>
                <a:headEnd/>
                <a:tailEnd type="triangle" w="med" len="med"/>
              </a:ln>
            </p:spPr>
            <p:txBody>
              <a:bodyPr/>
              <a:lstStyle/>
              <a:p>
                <a:endParaRPr lang="en-US" sz="1050">
                  <a:solidFill>
                    <a:srgbClr val="000000"/>
                  </a:solidFill>
                  <a:cs typeface="Arial" pitchFamily="34" charset="0"/>
                </a:endParaRPr>
              </a:p>
            </p:txBody>
          </p:sp>
          <p:sp>
            <p:nvSpPr>
              <p:cNvPr id="36" name="Line 14"/>
              <p:cNvSpPr>
                <a:spLocks noChangeShapeType="1"/>
              </p:cNvSpPr>
              <p:nvPr/>
            </p:nvSpPr>
            <p:spPr bwMode="auto">
              <a:xfrm flipV="1">
                <a:off x="5595511" y="2835785"/>
                <a:ext cx="0" cy="332629"/>
              </a:xfrm>
              <a:prstGeom prst="line">
                <a:avLst/>
              </a:prstGeom>
              <a:noFill/>
              <a:ln w="38100">
                <a:solidFill>
                  <a:schemeClr val="bg2"/>
                </a:solidFill>
                <a:prstDash val="sysDot"/>
                <a:round/>
                <a:headEnd/>
                <a:tailEnd type="triangle" w="med" len="med"/>
              </a:ln>
            </p:spPr>
            <p:txBody>
              <a:bodyPr/>
              <a:lstStyle/>
              <a:p>
                <a:endParaRPr lang="en-US" sz="1050">
                  <a:solidFill>
                    <a:srgbClr val="000000"/>
                  </a:solidFill>
                  <a:cs typeface="Arial" pitchFamily="34" charset="0"/>
                </a:endParaRPr>
              </a:p>
            </p:txBody>
          </p:sp>
          <p:sp>
            <p:nvSpPr>
              <p:cNvPr id="37" name="TextBox 65"/>
              <p:cNvSpPr txBox="1">
                <a:spLocks noChangeArrowheads="1"/>
              </p:cNvSpPr>
              <p:nvPr/>
            </p:nvSpPr>
            <p:spPr bwMode="auto">
              <a:xfrm>
                <a:off x="4379216" y="1898561"/>
                <a:ext cx="1569719" cy="305176"/>
              </a:xfrm>
              <a:prstGeom prst="rect">
                <a:avLst/>
              </a:prstGeom>
              <a:noFill/>
              <a:ln w="9525">
                <a:noFill/>
                <a:miter lim="800000"/>
                <a:headEnd/>
                <a:tailEnd/>
              </a:ln>
            </p:spPr>
            <p:txBody>
              <a:bodyPr wrap="square">
                <a:spAutoFit/>
              </a:bodyPr>
              <a:lstStyle/>
              <a:p>
                <a:r>
                  <a:rPr lang="en-US" sz="1050" i="1" dirty="0">
                    <a:solidFill>
                      <a:srgbClr val="000000"/>
                    </a:solidFill>
                    <a:cs typeface="Arial" pitchFamily="34" charset="0"/>
                  </a:rPr>
                  <a:t>&lt;Test case details&gt;</a:t>
                </a:r>
              </a:p>
            </p:txBody>
          </p:sp>
          <p:sp>
            <p:nvSpPr>
              <p:cNvPr id="38" name="AutoShape 8"/>
              <p:cNvSpPr>
                <a:spLocks noChangeArrowheads="1"/>
              </p:cNvSpPr>
              <p:nvPr/>
            </p:nvSpPr>
            <p:spPr bwMode="auto">
              <a:xfrm>
                <a:off x="761821" y="2582929"/>
                <a:ext cx="1455275" cy="1530068"/>
              </a:xfrm>
              <a:prstGeom prst="roundRect">
                <a:avLst>
                  <a:gd name="adj" fmla="val 11310"/>
                </a:avLst>
              </a:prstGeom>
              <a:gradFill rotWithShape="1">
                <a:gsLst>
                  <a:gs pos="33000">
                    <a:srgbClr val="FFEECD"/>
                  </a:gs>
                  <a:gs pos="100000">
                    <a:schemeClr val="bg1"/>
                  </a:gs>
                </a:gsLst>
                <a:lin ang="0" scaled="1"/>
              </a:gradFill>
              <a:ln w="9525" algn="ctr">
                <a:solidFill>
                  <a:srgbClr val="EA9C00"/>
                </a:solidFill>
                <a:round/>
                <a:headEnd/>
                <a:tailEnd/>
              </a:ln>
            </p:spPr>
            <p:txBody>
              <a:bodyPr wrap="none" anchor="ctr"/>
              <a:lstStyle/>
              <a:p>
                <a:pPr algn="ctr">
                  <a:defRPr/>
                </a:pPr>
                <a:r>
                  <a:rPr lang="en-US" sz="1050" i="1" u="sng" dirty="0">
                    <a:solidFill>
                      <a:srgbClr val="FF0000"/>
                    </a:solidFill>
                    <a:cs typeface="Arial" pitchFamily="34" charset="0"/>
                  </a:rPr>
                  <a:t>Recovery Libraries</a:t>
                </a:r>
              </a:p>
              <a:p>
                <a:pPr algn="ctr">
                  <a:defRPr/>
                </a:pPr>
                <a:r>
                  <a:rPr lang="en-US" sz="1050" i="1" dirty="0">
                    <a:solidFill>
                      <a:srgbClr val="000000"/>
                    </a:solidFill>
                    <a:cs typeface="Arial" pitchFamily="34" charset="0"/>
                  </a:rPr>
                  <a:t>&lt;Error handling </a:t>
                </a:r>
              </a:p>
              <a:p>
                <a:pPr algn="ctr">
                  <a:defRPr/>
                </a:pPr>
                <a:r>
                  <a:rPr lang="en-US" sz="1050" i="1" dirty="0">
                    <a:solidFill>
                      <a:srgbClr val="000000"/>
                    </a:solidFill>
                    <a:cs typeface="Arial" pitchFamily="34" charset="0"/>
                  </a:rPr>
                  <a:t>functions&gt;</a:t>
                </a:r>
              </a:p>
            </p:txBody>
          </p:sp>
          <p:pic>
            <p:nvPicPr>
              <p:cNvPr id="39" name="Picture 18" descr="Crystal_Clear_app_logout"/>
              <p:cNvPicPr>
                <a:picLocks noChangeAspect="1" noChangeArrowheads="1"/>
              </p:cNvPicPr>
              <p:nvPr/>
            </p:nvPicPr>
            <p:blipFill>
              <a:blip r:embed="rId9" cstate="print"/>
              <a:srcRect/>
              <a:stretch>
                <a:fillRect/>
              </a:stretch>
            </p:blipFill>
            <p:spPr bwMode="auto">
              <a:xfrm>
                <a:off x="1905044" y="2112816"/>
                <a:ext cx="344379" cy="360050"/>
              </a:xfrm>
              <a:prstGeom prst="rect">
                <a:avLst/>
              </a:prstGeom>
              <a:noFill/>
              <a:ln w="9525">
                <a:noFill/>
                <a:miter lim="800000"/>
                <a:headEnd/>
                <a:tailEnd/>
              </a:ln>
            </p:spPr>
          </p:pic>
          <p:sp>
            <p:nvSpPr>
              <p:cNvPr id="40" name="TextBox 30"/>
              <p:cNvSpPr txBox="1">
                <a:spLocks noChangeArrowheads="1"/>
              </p:cNvSpPr>
              <p:nvPr/>
            </p:nvSpPr>
            <p:spPr bwMode="auto">
              <a:xfrm>
                <a:off x="627596" y="2319443"/>
                <a:ext cx="1723724" cy="305176"/>
              </a:xfrm>
              <a:prstGeom prst="rect">
                <a:avLst/>
              </a:prstGeom>
              <a:noFill/>
              <a:ln w="9525">
                <a:noFill/>
                <a:miter lim="800000"/>
                <a:headEnd/>
                <a:tailEnd/>
              </a:ln>
            </p:spPr>
            <p:txBody>
              <a:bodyPr>
                <a:spAutoFit/>
              </a:bodyPr>
              <a:lstStyle/>
              <a:p>
                <a:pPr algn="ctr">
                  <a:buClr>
                    <a:srgbClr val="000000"/>
                  </a:buClr>
                  <a:defRPr/>
                </a:pPr>
                <a:r>
                  <a:rPr lang="en-US" sz="1050" i="1" u="sng" dirty="0">
                    <a:solidFill>
                      <a:srgbClr val="FF0000"/>
                    </a:solidFill>
                    <a:cs typeface="Arial" pitchFamily="34" charset="0"/>
                  </a:rPr>
                  <a:t>Reusable Libraries</a:t>
                </a:r>
              </a:p>
            </p:txBody>
          </p:sp>
          <p:sp>
            <p:nvSpPr>
              <p:cNvPr id="41" name="TextBox 65"/>
              <p:cNvSpPr txBox="1">
                <a:spLocks noChangeArrowheads="1"/>
              </p:cNvSpPr>
              <p:nvPr/>
            </p:nvSpPr>
            <p:spPr bwMode="auto">
              <a:xfrm>
                <a:off x="3535362" y="2844800"/>
                <a:ext cx="1514601" cy="305176"/>
              </a:xfrm>
              <a:prstGeom prst="rect">
                <a:avLst/>
              </a:prstGeom>
              <a:noFill/>
              <a:ln w="9525">
                <a:noFill/>
                <a:miter lim="800000"/>
                <a:headEnd/>
                <a:tailEnd/>
              </a:ln>
            </p:spPr>
            <p:txBody>
              <a:bodyPr>
                <a:spAutoFit/>
              </a:bodyPr>
              <a:lstStyle/>
              <a:p>
                <a:r>
                  <a:rPr lang="en-US" sz="1050" i="1">
                    <a:solidFill>
                      <a:srgbClr val="000000"/>
                    </a:solidFill>
                    <a:cs typeface="Arial" pitchFamily="34" charset="0"/>
                  </a:rPr>
                  <a:t>&lt;Test case details&gt;</a:t>
                </a:r>
              </a:p>
            </p:txBody>
          </p:sp>
          <p:sp>
            <p:nvSpPr>
              <p:cNvPr id="42" name="AutoShape 4"/>
              <p:cNvSpPr>
                <a:spLocks noChangeArrowheads="1"/>
              </p:cNvSpPr>
              <p:nvPr/>
            </p:nvSpPr>
            <p:spPr bwMode="auto">
              <a:xfrm>
                <a:off x="2963571" y="4237806"/>
                <a:ext cx="1229213" cy="605555"/>
              </a:xfrm>
              <a:prstGeom prst="roundRect">
                <a:avLst>
                  <a:gd name="adj" fmla="val 11310"/>
                </a:avLst>
              </a:prstGeom>
              <a:gradFill rotWithShape="1">
                <a:gsLst>
                  <a:gs pos="0">
                    <a:srgbClr val="00B4B0">
                      <a:alpha val="45000"/>
                    </a:srgbClr>
                  </a:gs>
                  <a:gs pos="100000">
                    <a:srgbClr val="E1FFFE"/>
                  </a:gs>
                </a:gsLst>
                <a:lin ang="5400000" scaled="1"/>
              </a:gradFill>
              <a:ln w="9525" algn="ctr">
                <a:solidFill>
                  <a:srgbClr val="00B4B0"/>
                </a:solidFill>
                <a:round/>
                <a:headEnd/>
                <a:tailEnd/>
              </a:ln>
            </p:spPr>
            <p:txBody>
              <a:bodyPr wrap="none" anchor="ctr"/>
              <a:lstStyle/>
              <a:p>
                <a:pPr algn="ctr">
                  <a:defRPr/>
                </a:pPr>
                <a:r>
                  <a:rPr lang="en-US" sz="1050" dirty="0">
                    <a:solidFill>
                      <a:srgbClr val="000000"/>
                    </a:solidFill>
                    <a:cs typeface="Arial" pitchFamily="34" charset="0"/>
                  </a:rPr>
                  <a:t>Business Flow</a:t>
                </a:r>
              </a:p>
              <a:p>
                <a:pPr algn="ctr">
                  <a:defRPr/>
                </a:pPr>
                <a:r>
                  <a:rPr lang="en-US" sz="1050" i="1" dirty="0">
                    <a:solidFill>
                      <a:srgbClr val="000000"/>
                    </a:solidFill>
                    <a:cs typeface="Arial" pitchFamily="34" charset="0"/>
                  </a:rPr>
                  <a:t>&lt;Keyword Driven&gt;</a:t>
                </a:r>
              </a:p>
            </p:txBody>
          </p:sp>
          <p:pic>
            <p:nvPicPr>
              <p:cNvPr id="43" name="Picture 23" descr="Crystal_Clear_action_run"/>
              <p:cNvPicPr>
                <a:picLocks noChangeAspect="1" noChangeArrowheads="1"/>
              </p:cNvPicPr>
              <p:nvPr/>
            </p:nvPicPr>
            <p:blipFill>
              <a:blip r:embed="rId10" cstate="print"/>
              <a:srcRect/>
              <a:stretch>
                <a:fillRect/>
              </a:stretch>
            </p:blipFill>
            <p:spPr bwMode="auto">
              <a:xfrm>
                <a:off x="3951197" y="4099555"/>
                <a:ext cx="416300" cy="453508"/>
              </a:xfrm>
              <a:prstGeom prst="rect">
                <a:avLst/>
              </a:prstGeom>
              <a:noFill/>
              <a:ln w="9525">
                <a:noFill/>
                <a:miter lim="800000"/>
                <a:headEnd/>
                <a:tailEnd/>
              </a:ln>
            </p:spPr>
          </p:pic>
        </p:grpSp>
      </p:grpSp>
      <p:sp>
        <p:nvSpPr>
          <p:cNvPr id="45" name="Rectangle 2"/>
          <p:cNvSpPr>
            <a:spLocks noGrp="1" noChangeArrowheads="1"/>
          </p:cNvSpPr>
          <p:nvPr>
            <p:ph type="title"/>
          </p:nvPr>
        </p:nvSpPr>
        <p:spPr>
          <a:xfrm>
            <a:off x="1447800" y="206375"/>
            <a:ext cx="6858000" cy="533400"/>
          </a:xfrm>
        </p:spPr>
        <p:txBody>
          <a:bodyPr/>
          <a:lstStyle/>
          <a:p>
            <a:pPr eaLnBrk="1" hangingPunct="1"/>
            <a:r>
              <a:rPr lang="en-US" sz="3600" dirty="0" smtClean="0"/>
              <a:t>CRAFT Framework Architecture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B5A39F18-0D8C-4C3D-80CB-E3AFD32D1C07}" type="slidenum">
              <a:rPr lang="en-US" smtClean="0"/>
              <a:pPr/>
              <a:t>29</a:t>
            </a:fld>
            <a:endParaRPr lang="en-US" smtClean="0"/>
          </a:p>
        </p:txBody>
      </p:sp>
      <p:sp>
        <p:nvSpPr>
          <p:cNvPr id="31748" name="Rectangle 3"/>
          <p:cNvSpPr>
            <a:spLocks noGrp="1" noChangeArrowheads="1"/>
          </p:cNvSpPr>
          <p:nvPr>
            <p:ph type="body" idx="1"/>
          </p:nvPr>
        </p:nvSpPr>
        <p:spPr/>
        <p:txBody>
          <a:bodyPr/>
          <a:lstStyle/>
          <a:p>
            <a:pPr>
              <a:defRPr/>
            </a:pPr>
            <a:r>
              <a:rPr lang="en-US" sz="2000" b="1" u="sng" dirty="0" smtClean="0"/>
              <a:t>Business Components</a:t>
            </a:r>
          </a:p>
          <a:p>
            <a:pPr>
              <a:buFont typeface="Wingdings" pitchFamily="2" charset="2"/>
              <a:buChar char="ü"/>
            </a:pPr>
            <a:r>
              <a:rPr lang="en-US" sz="1800" dirty="0" smtClean="0"/>
              <a:t>First step in creating automation scripts </a:t>
            </a:r>
          </a:p>
          <a:p>
            <a:pPr>
              <a:buFont typeface="Wingdings" pitchFamily="2" charset="2"/>
              <a:buChar char="ü"/>
            </a:pPr>
            <a:r>
              <a:rPr lang="en-US" sz="1800" dirty="0" smtClean="0"/>
              <a:t>Used to build the library consisting of reusable business components. </a:t>
            </a:r>
          </a:p>
          <a:p>
            <a:pPr>
              <a:buFont typeface="Wingdings" pitchFamily="2" charset="2"/>
              <a:buChar char="ü"/>
            </a:pPr>
            <a:r>
              <a:rPr lang="en-US" sz="1800" dirty="0" smtClean="0"/>
              <a:t>Inputs may be taken from a domain expert who is familiar with the test cases to help identify these reusable components. Once identified, the components are scripted using the test automation tool, stored in the library and documented for future reference.</a:t>
            </a:r>
          </a:p>
          <a:p>
            <a:pPr>
              <a:buNone/>
            </a:pPr>
            <a:endParaRPr lang="en-US" sz="1600" dirty="0" smtClean="0"/>
          </a:p>
          <a:p>
            <a:r>
              <a:rPr lang="en-US" sz="2000" b="1" u="sng" dirty="0" smtClean="0"/>
              <a:t>Data Engine</a:t>
            </a:r>
          </a:p>
          <a:p>
            <a:pPr>
              <a:buFont typeface="Wingdings" pitchFamily="2" charset="2"/>
              <a:buChar char="ü"/>
            </a:pPr>
            <a:r>
              <a:rPr lang="en-US" sz="1800" dirty="0" smtClean="0"/>
              <a:t>Data Engine is at the heart of the C.R.A.F.T framework. It is usually implemented in MS Excel, for ease of maintenance. The Data Engine symbolizes the hybrid-driven approach of C.R.A.F.T</a:t>
            </a:r>
          </a:p>
          <a:p>
            <a:pPr>
              <a:buNone/>
            </a:pPr>
            <a:r>
              <a:rPr lang="en-US" sz="1800" dirty="0" smtClean="0"/>
              <a:t>	</a:t>
            </a:r>
          </a:p>
          <a:p>
            <a:pPr>
              <a:buNone/>
            </a:pPr>
            <a:endParaRPr lang="en-US" sz="1600" dirty="0"/>
          </a:p>
        </p:txBody>
      </p:sp>
      <p:sp>
        <p:nvSpPr>
          <p:cNvPr id="6" name="Rectangle 2"/>
          <p:cNvSpPr>
            <a:spLocks noGrp="1" noChangeArrowheads="1"/>
          </p:cNvSpPr>
          <p:nvPr>
            <p:ph type="title"/>
          </p:nvPr>
        </p:nvSpPr>
        <p:spPr>
          <a:xfrm>
            <a:off x="1447800" y="206375"/>
            <a:ext cx="6858000" cy="533400"/>
          </a:xfrm>
        </p:spPr>
        <p:txBody>
          <a:bodyPr/>
          <a:lstStyle/>
          <a:p>
            <a:pPr eaLnBrk="1" hangingPunct="1"/>
            <a:r>
              <a:rPr lang="en-US" sz="3600" dirty="0" smtClean="0"/>
              <a:t>CRAFT Framework</a:t>
            </a:r>
          </a:p>
        </p:txBody>
      </p:sp>
      <p:sp>
        <p:nvSpPr>
          <p:cNvPr id="7" name="AutoShape 7"/>
          <p:cNvSpPr>
            <a:spLocks noChangeArrowheads="1"/>
          </p:cNvSpPr>
          <p:nvPr/>
        </p:nvSpPr>
        <p:spPr bwMode="auto">
          <a:xfrm>
            <a:off x="5715000" y="1295400"/>
            <a:ext cx="3045715" cy="537950"/>
          </a:xfrm>
          <a:prstGeom prst="roundRect">
            <a:avLst>
              <a:gd name="adj" fmla="val 11310"/>
            </a:avLst>
          </a:prstGeom>
          <a:gradFill rotWithShape="1">
            <a:gsLst>
              <a:gs pos="0">
                <a:schemeClr val="bg1"/>
              </a:gs>
              <a:gs pos="100000">
                <a:srgbClr val="CDFFCD"/>
              </a:gs>
            </a:gsLst>
            <a:lin ang="5400000" scaled="1"/>
          </a:gradFill>
          <a:ln w="9525" algn="ctr">
            <a:solidFill>
              <a:srgbClr val="99FF99"/>
            </a:solidFill>
            <a:round/>
            <a:headEnd/>
            <a:tailEnd/>
          </a:ln>
        </p:spPr>
        <p:txBody>
          <a:bodyPr wrap="none" anchor="ctr"/>
          <a:lstStyle/>
          <a:p>
            <a:pPr algn="ctr"/>
            <a:endParaRPr lang="en-US" sz="1050">
              <a:solidFill>
                <a:srgbClr val="000000"/>
              </a:solidFill>
              <a:cs typeface="Arial" pitchFamily="34" charset="0"/>
            </a:endParaRPr>
          </a:p>
          <a:p>
            <a:pPr algn="ctr"/>
            <a:endParaRPr lang="en-US" sz="1050">
              <a:solidFill>
                <a:srgbClr val="000000"/>
              </a:solidFill>
              <a:cs typeface="Arial" pitchFamily="34" charset="0"/>
            </a:endParaRPr>
          </a:p>
        </p:txBody>
      </p:sp>
      <p:sp>
        <p:nvSpPr>
          <p:cNvPr id="8" name="Text Box 17"/>
          <p:cNvSpPr txBox="1">
            <a:spLocks noChangeArrowheads="1"/>
          </p:cNvSpPr>
          <p:nvPr/>
        </p:nvSpPr>
        <p:spPr bwMode="auto">
          <a:xfrm>
            <a:off x="6022318" y="1384679"/>
            <a:ext cx="2386822" cy="415498"/>
          </a:xfrm>
          <a:prstGeom prst="rect">
            <a:avLst/>
          </a:prstGeom>
          <a:noFill/>
          <a:ln w="9525">
            <a:noFill/>
            <a:miter lim="800000"/>
            <a:headEnd/>
            <a:tailEnd/>
          </a:ln>
        </p:spPr>
        <p:txBody>
          <a:bodyPr>
            <a:spAutoFit/>
          </a:bodyPr>
          <a:lstStyle/>
          <a:p>
            <a:pPr marL="111125" indent="-111125" algn="ctr">
              <a:defRPr/>
            </a:pPr>
            <a:r>
              <a:rPr lang="en-US" sz="1050" i="1" u="sng" dirty="0">
                <a:solidFill>
                  <a:srgbClr val="FF0000"/>
                </a:solidFill>
                <a:cs typeface="Arial" pitchFamily="34" charset="0"/>
              </a:rPr>
              <a:t>Business Components</a:t>
            </a:r>
          </a:p>
          <a:p>
            <a:pPr marL="111125" indent="-111125" algn="ctr">
              <a:defRPr/>
            </a:pPr>
            <a:r>
              <a:rPr lang="en-US" sz="1050" i="1" dirty="0">
                <a:solidFill>
                  <a:srgbClr val="000000"/>
                </a:solidFill>
                <a:cs typeface="Arial" pitchFamily="34" charset="0"/>
              </a:rPr>
              <a:t>&lt;Building blocks of test cases&gt;</a:t>
            </a:r>
          </a:p>
        </p:txBody>
      </p:sp>
      <p:sp>
        <p:nvSpPr>
          <p:cNvPr id="9" name="AutoShape 3"/>
          <p:cNvSpPr>
            <a:spLocks noChangeArrowheads="1"/>
          </p:cNvSpPr>
          <p:nvPr/>
        </p:nvSpPr>
        <p:spPr bwMode="auto">
          <a:xfrm>
            <a:off x="5257800" y="4953000"/>
            <a:ext cx="3649840" cy="1081663"/>
          </a:xfrm>
          <a:prstGeom prst="roundRect">
            <a:avLst>
              <a:gd name="adj" fmla="val 4755"/>
            </a:avLst>
          </a:prstGeom>
          <a:gradFill rotWithShape="1">
            <a:gsLst>
              <a:gs pos="0">
                <a:srgbClr val="BDDEFF">
                  <a:alpha val="53999"/>
                </a:srgbClr>
              </a:gs>
              <a:gs pos="50000">
                <a:schemeClr val="bg1"/>
              </a:gs>
              <a:gs pos="100000">
                <a:srgbClr val="BDDEFF">
                  <a:alpha val="53999"/>
                </a:srgbClr>
              </a:gs>
            </a:gsLst>
            <a:lin ang="5400000" scaled="1"/>
          </a:gradFill>
          <a:ln w="12700" algn="ctr">
            <a:solidFill>
              <a:srgbClr val="00CCFF"/>
            </a:solidFill>
            <a:round/>
            <a:headEnd/>
            <a:tailEnd/>
          </a:ln>
          <a:effectLst/>
        </p:spPr>
        <p:txBody>
          <a:bodyPr wrap="none" anchor="ctr"/>
          <a:lstStyle/>
          <a:p>
            <a:pPr>
              <a:defRPr/>
            </a:pPr>
            <a:endParaRPr lang="en-US" sz="1050">
              <a:solidFill>
                <a:srgbClr val="000000"/>
              </a:solidFill>
              <a:cs typeface="Arial" pitchFamily="34" charset="0"/>
            </a:endParaRPr>
          </a:p>
        </p:txBody>
      </p:sp>
      <p:sp>
        <p:nvSpPr>
          <p:cNvPr id="10" name="Text Box 10"/>
          <p:cNvSpPr txBox="1">
            <a:spLocks noChangeArrowheads="1"/>
          </p:cNvSpPr>
          <p:nvPr/>
        </p:nvSpPr>
        <p:spPr bwMode="auto">
          <a:xfrm>
            <a:off x="6590364" y="4971224"/>
            <a:ext cx="1225015" cy="415498"/>
          </a:xfrm>
          <a:prstGeom prst="rect">
            <a:avLst/>
          </a:prstGeom>
          <a:noFill/>
          <a:ln w="9525">
            <a:noFill/>
            <a:miter lim="800000"/>
            <a:headEnd/>
            <a:tailEnd/>
          </a:ln>
        </p:spPr>
        <p:txBody>
          <a:bodyPr wrap="none">
            <a:spAutoFit/>
          </a:bodyPr>
          <a:lstStyle/>
          <a:p>
            <a:pPr algn="ctr">
              <a:defRPr/>
            </a:pPr>
            <a:r>
              <a:rPr lang="en-US" sz="1050" i="1" u="sng" dirty="0">
                <a:solidFill>
                  <a:srgbClr val="FF0000"/>
                </a:solidFill>
                <a:cs typeface="Arial" pitchFamily="34" charset="0"/>
              </a:rPr>
              <a:t>Data Engine</a:t>
            </a:r>
          </a:p>
          <a:p>
            <a:pPr algn="ctr">
              <a:defRPr/>
            </a:pPr>
            <a:r>
              <a:rPr lang="en-US" sz="1050" i="1" dirty="0">
                <a:solidFill>
                  <a:srgbClr val="000000"/>
                </a:solidFill>
                <a:cs typeface="Arial" pitchFamily="34" charset="0"/>
              </a:rPr>
              <a:t>&lt;Hybrid Driven&gt;</a:t>
            </a:r>
          </a:p>
        </p:txBody>
      </p:sp>
      <p:sp>
        <p:nvSpPr>
          <p:cNvPr id="11" name="AutoShape 5"/>
          <p:cNvSpPr>
            <a:spLocks noChangeArrowheads="1"/>
          </p:cNvSpPr>
          <p:nvPr/>
        </p:nvSpPr>
        <p:spPr bwMode="auto">
          <a:xfrm>
            <a:off x="7454695" y="5381096"/>
            <a:ext cx="1193411" cy="503841"/>
          </a:xfrm>
          <a:prstGeom prst="roundRect">
            <a:avLst>
              <a:gd name="adj" fmla="val 11310"/>
            </a:avLst>
          </a:prstGeom>
          <a:gradFill rotWithShape="1">
            <a:gsLst>
              <a:gs pos="0">
                <a:srgbClr val="F5EBFF"/>
              </a:gs>
              <a:gs pos="100000">
                <a:srgbClr val="E0C1FF">
                  <a:alpha val="59000"/>
                </a:srgbClr>
              </a:gs>
            </a:gsLst>
            <a:lin ang="5400000" scaled="1"/>
          </a:gradFill>
          <a:ln w="9525" algn="ctr">
            <a:solidFill>
              <a:srgbClr val="CC99FF"/>
            </a:solidFill>
            <a:round/>
            <a:headEnd/>
            <a:tailEnd/>
          </a:ln>
        </p:spPr>
        <p:txBody>
          <a:bodyPr wrap="none" anchor="ctr"/>
          <a:lstStyle/>
          <a:p>
            <a:pPr algn="ctr">
              <a:defRPr/>
            </a:pPr>
            <a:r>
              <a:rPr lang="en-US" sz="1050" dirty="0">
                <a:solidFill>
                  <a:srgbClr val="000000"/>
                </a:solidFill>
                <a:cs typeface="Arial" pitchFamily="34" charset="0"/>
              </a:rPr>
              <a:t>Test Data</a:t>
            </a:r>
          </a:p>
          <a:p>
            <a:pPr algn="ctr">
              <a:defRPr/>
            </a:pPr>
            <a:r>
              <a:rPr lang="en-US" sz="1050" i="1" dirty="0">
                <a:solidFill>
                  <a:srgbClr val="000000"/>
                </a:solidFill>
                <a:cs typeface="Arial" pitchFamily="34" charset="0"/>
              </a:rPr>
              <a:t>&lt;Data Driven&gt;</a:t>
            </a:r>
          </a:p>
        </p:txBody>
      </p:sp>
      <p:sp>
        <p:nvSpPr>
          <p:cNvPr id="12" name="AutoShape 4"/>
          <p:cNvSpPr>
            <a:spLocks noChangeArrowheads="1"/>
          </p:cNvSpPr>
          <p:nvPr/>
        </p:nvSpPr>
        <p:spPr bwMode="auto">
          <a:xfrm>
            <a:off x="5479394" y="5346221"/>
            <a:ext cx="1193411" cy="503841"/>
          </a:xfrm>
          <a:prstGeom prst="roundRect">
            <a:avLst>
              <a:gd name="adj" fmla="val 11310"/>
            </a:avLst>
          </a:prstGeom>
          <a:gradFill rotWithShape="1">
            <a:gsLst>
              <a:gs pos="0">
                <a:srgbClr val="00B4B0">
                  <a:alpha val="45000"/>
                </a:srgbClr>
              </a:gs>
              <a:gs pos="100000">
                <a:srgbClr val="E1FFFE"/>
              </a:gs>
            </a:gsLst>
            <a:lin ang="5400000" scaled="1"/>
          </a:gradFill>
          <a:ln w="9525" algn="ctr">
            <a:solidFill>
              <a:srgbClr val="00B4B0"/>
            </a:solidFill>
            <a:round/>
            <a:headEnd/>
            <a:tailEnd/>
          </a:ln>
        </p:spPr>
        <p:txBody>
          <a:bodyPr wrap="none" anchor="ctr"/>
          <a:lstStyle/>
          <a:p>
            <a:pPr algn="ctr">
              <a:defRPr/>
            </a:pPr>
            <a:r>
              <a:rPr lang="en-US" sz="1050" dirty="0">
                <a:solidFill>
                  <a:srgbClr val="000000"/>
                </a:solidFill>
                <a:cs typeface="Arial" pitchFamily="34" charset="0"/>
              </a:rPr>
              <a:t>Business Flow</a:t>
            </a:r>
          </a:p>
          <a:p>
            <a:pPr algn="ctr">
              <a:defRPr/>
            </a:pPr>
            <a:r>
              <a:rPr lang="en-US" sz="1050" i="1" dirty="0">
                <a:solidFill>
                  <a:srgbClr val="000000"/>
                </a:solidFill>
                <a:cs typeface="Arial" pitchFamily="34" charset="0"/>
              </a:rPr>
              <a:t>&lt;Keyword Driven&gt;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pPr marL="342900" indent="-342900" eaLnBrk="1" hangingPunct="1"/>
            <a:r>
              <a:rPr lang="en-US" sz="4000" dirty="0" smtClean="0">
                <a:latin typeface="Monotype Corsiva" pitchFamily="66" charset="0"/>
              </a:rPr>
              <a:t>Basics of Automation Framework</a:t>
            </a:r>
          </a:p>
        </p:txBody>
      </p:sp>
      <p:pic>
        <p:nvPicPr>
          <p:cNvPr id="8195" name="Picture 18" descr="MrSmarty_Mascot_R"/>
          <p:cNvPicPr>
            <a:picLocks noChangeAspect="1" noChangeArrowheads="1"/>
          </p:cNvPicPr>
          <p:nvPr/>
        </p:nvPicPr>
        <p:blipFill>
          <a:blip r:embed="rId3" cstate="print"/>
          <a:srcRect/>
          <a:stretch>
            <a:fillRect/>
          </a:stretch>
        </p:blipFill>
        <p:spPr bwMode="auto">
          <a:xfrm>
            <a:off x="4913313" y="5392738"/>
            <a:ext cx="1335087" cy="1393825"/>
          </a:xfrm>
          <a:prstGeom prst="rect">
            <a:avLst/>
          </a:prstGeom>
          <a:noFill/>
          <a:ln w="9525">
            <a:noFill/>
            <a:miter lim="800000"/>
            <a:headEnd/>
            <a:tailEnd/>
          </a:ln>
        </p:spPr>
      </p:pic>
      <p:sp>
        <p:nvSpPr>
          <p:cNvPr id="8196"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D2C6F49F-53F7-49B2-BBFA-83BA721E3335}" type="slidenum">
              <a:rPr lang="en-US" smtClean="0"/>
              <a:pPr/>
              <a:t>30</a:t>
            </a:fld>
            <a:endParaRPr lang="en-US" smtClean="0"/>
          </a:p>
        </p:txBody>
      </p:sp>
      <p:sp>
        <p:nvSpPr>
          <p:cNvPr id="32772" name="Rectangle 3"/>
          <p:cNvSpPr>
            <a:spLocks noGrp="1" noChangeArrowheads="1"/>
          </p:cNvSpPr>
          <p:nvPr>
            <p:ph type="body" idx="1"/>
          </p:nvPr>
        </p:nvSpPr>
        <p:spPr/>
        <p:txBody>
          <a:bodyPr/>
          <a:lstStyle/>
          <a:p>
            <a:r>
              <a:rPr lang="en-US" sz="2000" b="1" u="sng" dirty="0" smtClean="0"/>
              <a:t>Support Libraries</a:t>
            </a:r>
          </a:p>
          <a:p>
            <a:pPr>
              <a:buSzPct val="100000"/>
              <a:buFont typeface="Wingdings" pitchFamily="2" charset="2"/>
              <a:buChar char="ü"/>
            </a:pPr>
            <a:r>
              <a:rPr lang="en-US" sz="1800" dirty="0" smtClean="0"/>
              <a:t>Fully reusable functions that are tool-specific and independent of the AUT.  Includes functions for page navigation and navigation verification, date manipulation, sending mails, updating databases, file output and so on</a:t>
            </a:r>
          </a:p>
          <a:p>
            <a:pPr>
              <a:buNone/>
            </a:pPr>
            <a:endParaRPr lang="en-US" altLang="zh-CN" sz="1400" dirty="0" smtClean="0">
              <a:ea typeface="宋体" charset="-122"/>
            </a:endParaRPr>
          </a:p>
          <a:p>
            <a:r>
              <a:rPr lang="en-US" sz="2000" b="1" u="sng" dirty="0" smtClean="0"/>
              <a:t>Driver Script </a:t>
            </a:r>
          </a:p>
          <a:p>
            <a:pPr>
              <a:buSzPct val="100000"/>
              <a:buFont typeface="Wingdings" pitchFamily="2" charset="2"/>
              <a:buChar char="ü"/>
            </a:pPr>
            <a:r>
              <a:rPr lang="en-US" sz="1800" dirty="0" smtClean="0"/>
              <a:t>Brain of the C.R.A.F.T. Framework. Traverses through the business flow data and calls the respective business components one by one. </a:t>
            </a:r>
          </a:p>
          <a:p>
            <a:pPr>
              <a:buSzPct val="100000"/>
              <a:buFont typeface="Wingdings" pitchFamily="2" charset="2"/>
              <a:buChar char="ü"/>
            </a:pPr>
            <a:r>
              <a:rPr lang="en-US" sz="1800" dirty="0" smtClean="0"/>
              <a:t>It not only takes care of executing the test case across all the test data iterations but is also responsible for generating the test reports at the end of test execution. </a:t>
            </a:r>
          </a:p>
          <a:p>
            <a:pPr eaLnBrk="1" hangingPunct="1"/>
            <a:endParaRPr lang="en-US" sz="1400" dirty="0" smtClean="0"/>
          </a:p>
          <a:p>
            <a:r>
              <a:rPr lang="en-US" sz="2000" b="1" u="sng" dirty="0" smtClean="0"/>
              <a:t>Recovery Libraries</a:t>
            </a:r>
          </a:p>
          <a:p>
            <a:pPr>
              <a:buSzPct val="100000"/>
              <a:buFont typeface="Wingdings" pitchFamily="2" charset="2"/>
              <a:buChar char="ü"/>
            </a:pPr>
            <a:r>
              <a:rPr lang="en-US" sz="1800" dirty="0" smtClean="0"/>
              <a:t>In-built error handling functions available in CRAFT</a:t>
            </a:r>
          </a:p>
          <a:p>
            <a:pPr>
              <a:buSzPct val="100000"/>
              <a:buFont typeface="Wingdings" pitchFamily="2" charset="2"/>
              <a:buChar char="ü"/>
            </a:pPr>
            <a:r>
              <a:rPr lang="en-US" sz="1800" dirty="0" smtClean="0"/>
              <a:t>Error handling is one of the most important features of  CRAFT. It ensures that the script execution runs uninterrupted under all circumstances.</a:t>
            </a:r>
          </a:p>
          <a:p>
            <a:pPr eaLnBrk="1" hangingPunct="1">
              <a:buFont typeface="Wingdings" pitchFamily="2" charset="2"/>
              <a:buNone/>
            </a:pPr>
            <a:endParaRPr lang="en-US" dirty="0" smtClean="0"/>
          </a:p>
        </p:txBody>
      </p:sp>
      <p:sp>
        <p:nvSpPr>
          <p:cNvPr id="6" name="Rectangle 2"/>
          <p:cNvSpPr>
            <a:spLocks noGrp="1" noChangeArrowheads="1"/>
          </p:cNvSpPr>
          <p:nvPr>
            <p:ph type="title"/>
          </p:nvPr>
        </p:nvSpPr>
        <p:spPr>
          <a:xfrm>
            <a:off x="1447800" y="206375"/>
            <a:ext cx="6858000" cy="533400"/>
          </a:xfrm>
        </p:spPr>
        <p:txBody>
          <a:bodyPr/>
          <a:lstStyle/>
          <a:p>
            <a:pPr eaLnBrk="1" hangingPunct="1"/>
            <a:r>
              <a:rPr lang="en-US" sz="3600" dirty="0" smtClean="0"/>
              <a:t>CRAFT Framework</a:t>
            </a:r>
          </a:p>
        </p:txBody>
      </p:sp>
      <p:sp>
        <p:nvSpPr>
          <p:cNvPr id="7" name="AutoShape 8"/>
          <p:cNvSpPr>
            <a:spLocks noChangeArrowheads="1"/>
          </p:cNvSpPr>
          <p:nvPr/>
        </p:nvSpPr>
        <p:spPr bwMode="auto">
          <a:xfrm>
            <a:off x="6934200" y="990600"/>
            <a:ext cx="1600200" cy="762000"/>
          </a:xfrm>
          <a:prstGeom prst="roundRect">
            <a:avLst>
              <a:gd name="adj" fmla="val 11310"/>
            </a:avLst>
          </a:prstGeom>
          <a:gradFill rotWithShape="1">
            <a:gsLst>
              <a:gs pos="33000">
                <a:srgbClr val="FFEECD"/>
              </a:gs>
              <a:gs pos="100000">
                <a:schemeClr val="bg1"/>
              </a:gs>
            </a:gsLst>
            <a:lin ang="0" scaled="1"/>
          </a:gradFill>
          <a:ln w="9525" algn="ctr">
            <a:solidFill>
              <a:srgbClr val="EA9C00"/>
            </a:solidFill>
            <a:round/>
            <a:headEnd/>
            <a:tailEnd/>
          </a:ln>
        </p:spPr>
        <p:txBody>
          <a:bodyPr wrap="none" anchor="ctr"/>
          <a:lstStyle/>
          <a:p>
            <a:pPr algn="ctr">
              <a:defRPr/>
            </a:pPr>
            <a:r>
              <a:rPr lang="en-US" sz="1050" i="1" u="sng" dirty="0">
                <a:solidFill>
                  <a:srgbClr val="FF0000"/>
                </a:solidFill>
                <a:cs typeface="Arial" pitchFamily="34" charset="0"/>
              </a:rPr>
              <a:t>Support Libraries</a:t>
            </a:r>
          </a:p>
          <a:p>
            <a:pPr algn="ctr">
              <a:defRPr/>
            </a:pPr>
            <a:r>
              <a:rPr lang="en-US" sz="1050" i="1" dirty="0">
                <a:solidFill>
                  <a:srgbClr val="000000"/>
                </a:solidFill>
                <a:cs typeface="Arial" pitchFamily="34" charset="0"/>
              </a:rPr>
              <a:t>&lt;Application</a:t>
            </a:r>
          </a:p>
          <a:p>
            <a:pPr algn="ctr">
              <a:defRPr/>
            </a:pPr>
            <a:r>
              <a:rPr lang="en-US" sz="1050" i="1" dirty="0">
                <a:solidFill>
                  <a:srgbClr val="000000"/>
                </a:solidFill>
                <a:cs typeface="Arial" pitchFamily="34" charset="0"/>
              </a:rPr>
              <a:t> independent</a:t>
            </a:r>
          </a:p>
          <a:p>
            <a:pPr algn="ctr">
              <a:defRPr/>
            </a:pPr>
            <a:r>
              <a:rPr lang="en-US" sz="1050" i="1" dirty="0">
                <a:solidFill>
                  <a:srgbClr val="000000"/>
                </a:solidFill>
                <a:cs typeface="Arial" pitchFamily="34" charset="0"/>
              </a:rPr>
              <a:t> reusable functions&gt;</a:t>
            </a:r>
          </a:p>
        </p:txBody>
      </p:sp>
      <p:sp>
        <p:nvSpPr>
          <p:cNvPr id="8" name="AutoShape 6"/>
          <p:cNvSpPr>
            <a:spLocks noChangeArrowheads="1"/>
          </p:cNvSpPr>
          <p:nvPr/>
        </p:nvSpPr>
        <p:spPr bwMode="auto">
          <a:xfrm>
            <a:off x="6934201" y="2514600"/>
            <a:ext cx="1752600" cy="838200"/>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p>
            <a:pPr algn="ctr">
              <a:defRPr/>
            </a:pPr>
            <a:r>
              <a:rPr lang="en-US" sz="1050" i="1" u="sng" dirty="0">
                <a:solidFill>
                  <a:srgbClr val="FF0000"/>
                </a:solidFill>
                <a:cs typeface="Arial" pitchFamily="34" charset="0"/>
              </a:rPr>
              <a:t>Driver Script</a:t>
            </a:r>
          </a:p>
          <a:p>
            <a:pPr algn="ctr">
              <a:defRPr/>
            </a:pPr>
            <a:r>
              <a:rPr lang="en-US" sz="1050" i="1" dirty="0">
                <a:solidFill>
                  <a:srgbClr val="000000"/>
                </a:solidFill>
                <a:cs typeface="Arial" pitchFamily="34" charset="0"/>
              </a:rPr>
              <a:t>&lt;Brain of the framework&gt;</a:t>
            </a:r>
          </a:p>
        </p:txBody>
      </p:sp>
      <p:sp>
        <p:nvSpPr>
          <p:cNvPr id="9" name="AutoShape 8"/>
          <p:cNvSpPr>
            <a:spLocks noChangeArrowheads="1"/>
          </p:cNvSpPr>
          <p:nvPr/>
        </p:nvSpPr>
        <p:spPr bwMode="auto">
          <a:xfrm>
            <a:off x="7010400" y="4495800"/>
            <a:ext cx="1641489" cy="990600"/>
          </a:xfrm>
          <a:prstGeom prst="roundRect">
            <a:avLst>
              <a:gd name="adj" fmla="val 11310"/>
            </a:avLst>
          </a:prstGeom>
          <a:gradFill rotWithShape="1">
            <a:gsLst>
              <a:gs pos="33000">
                <a:srgbClr val="FFEECD"/>
              </a:gs>
              <a:gs pos="100000">
                <a:schemeClr val="bg1"/>
              </a:gs>
            </a:gsLst>
            <a:lin ang="0" scaled="1"/>
          </a:gradFill>
          <a:ln w="9525" algn="ctr">
            <a:solidFill>
              <a:srgbClr val="EA9C00"/>
            </a:solidFill>
            <a:round/>
            <a:headEnd/>
            <a:tailEnd/>
          </a:ln>
        </p:spPr>
        <p:txBody>
          <a:bodyPr wrap="none" anchor="ctr"/>
          <a:lstStyle/>
          <a:p>
            <a:pPr algn="ctr">
              <a:defRPr/>
            </a:pPr>
            <a:r>
              <a:rPr lang="en-US" sz="1050" i="1" u="sng" dirty="0">
                <a:solidFill>
                  <a:srgbClr val="FF0000"/>
                </a:solidFill>
                <a:cs typeface="Arial" pitchFamily="34" charset="0"/>
              </a:rPr>
              <a:t>Recovery Libraries</a:t>
            </a:r>
          </a:p>
          <a:p>
            <a:pPr algn="ctr">
              <a:defRPr/>
            </a:pPr>
            <a:r>
              <a:rPr lang="en-US" sz="1050" i="1" dirty="0">
                <a:solidFill>
                  <a:srgbClr val="000000"/>
                </a:solidFill>
                <a:cs typeface="Arial" pitchFamily="34" charset="0"/>
              </a:rPr>
              <a:t>&lt;Error handling </a:t>
            </a:r>
          </a:p>
          <a:p>
            <a:pPr algn="ctr">
              <a:defRPr/>
            </a:pPr>
            <a:r>
              <a:rPr lang="en-US" sz="1050" i="1" dirty="0">
                <a:solidFill>
                  <a:srgbClr val="000000"/>
                </a:solidFill>
                <a:cs typeface="Arial" pitchFamily="34" charset="0"/>
              </a:rPr>
              <a:t>functions&gt;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8AD75C47-E632-4989-AB35-06E2F89A2302}" type="slidenum">
              <a:rPr lang="en-US" smtClean="0"/>
              <a:pPr/>
              <a:t>31</a:t>
            </a:fld>
            <a:endParaRPr lang="en-US" smtClean="0"/>
          </a:p>
        </p:txBody>
      </p:sp>
      <p:sp>
        <p:nvSpPr>
          <p:cNvPr id="33796" name="Rectangle 3"/>
          <p:cNvSpPr>
            <a:spLocks noGrp="1" noChangeArrowheads="1"/>
          </p:cNvSpPr>
          <p:nvPr>
            <p:ph type="body" idx="1"/>
          </p:nvPr>
        </p:nvSpPr>
        <p:spPr/>
        <p:txBody>
          <a:bodyPr/>
          <a:lstStyle/>
          <a:p>
            <a:r>
              <a:rPr lang="en-US" sz="2000" b="1" u="sng" dirty="0" smtClean="0"/>
              <a:t>Customized Test Results</a:t>
            </a:r>
          </a:p>
          <a:p>
            <a:pPr>
              <a:buSzPct val="100000"/>
              <a:buFont typeface="Wingdings" pitchFamily="2" charset="2"/>
              <a:buChar char="ü"/>
            </a:pPr>
            <a:r>
              <a:rPr lang="en-US" sz="1800" dirty="0" smtClean="0"/>
              <a:t>Provides customized test reports, apart from the regular result files </a:t>
            </a:r>
          </a:p>
          <a:p>
            <a:pPr>
              <a:buSzPct val="100000"/>
              <a:buNone/>
            </a:pPr>
            <a:r>
              <a:rPr lang="en-US" sz="1800" dirty="0" smtClean="0"/>
              <a:t>	generated by QTP. The customized results are available in Excel and HTML</a:t>
            </a:r>
          </a:p>
          <a:p>
            <a:pPr>
              <a:buSzPct val="100000"/>
              <a:buNone/>
            </a:pPr>
            <a:r>
              <a:rPr lang="en-US" sz="1800" dirty="0" smtClean="0"/>
              <a:t>	 formats, and are generated with the help of the support functions.</a:t>
            </a:r>
          </a:p>
          <a:p>
            <a:pPr>
              <a:buNone/>
            </a:pPr>
            <a:endParaRPr lang="en-US" sz="1600" dirty="0" smtClean="0"/>
          </a:p>
          <a:p>
            <a:r>
              <a:rPr lang="en-US" sz="2000" b="1" u="sng" dirty="0" smtClean="0"/>
              <a:t>Run Manager and Initialization script</a:t>
            </a:r>
          </a:p>
          <a:p>
            <a:pPr>
              <a:buSzPct val="100000"/>
              <a:buFont typeface="Wingdings" pitchFamily="2" charset="2"/>
              <a:buChar char="ü"/>
            </a:pPr>
            <a:r>
              <a:rPr lang="en-US" sz="1800" dirty="0" smtClean="0"/>
              <a:t>Used to facilitate the batch execution of multiple test cases.</a:t>
            </a:r>
          </a:p>
          <a:p>
            <a:pPr>
              <a:buSzPct val="100000"/>
              <a:buFont typeface="Wingdings" pitchFamily="2" charset="2"/>
              <a:buChar char="ü"/>
            </a:pPr>
            <a:r>
              <a:rPr lang="en-US" sz="1800" dirty="0" smtClean="0"/>
              <a:t>The Run Manager is an Excel sheet which allows users to </a:t>
            </a:r>
          </a:p>
          <a:p>
            <a:pPr>
              <a:buSzPct val="100000"/>
              <a:buNone/>
            </a:pPr>
            <a:r>
              <a:rPr lang="en-US" sz="1800" dirty="0" smtClean="0"/>
              <a:t>	control which are the test cases to be executed at a particular point of time. </a:t>
            </a:r>
          </a:p>
          <a:p>
            <a:pPr>
              <a:buSzPct val="100000"/>
              <a:buFont typeface="Wingdings" pitchFamily="2" charset="2"/>
              <a:buChar char="ü"/>
            </a:pPr>
            <a:r>
              <a:rPr lang="en-US" sz="1800" dirty="0" smtClean="0"/>
              <a:t>C.R.A.F.T advocates grouping together of related test cases into test scenarios or test modules for easy maintenance. </a:t>
            </a:r>
          </a:p>
          <a:p>
            <a:pPr>
              <a:buSzPct val="100000"/>
              <a:buFont typeface="Wingdings" pitchFamily="2" charset="2"/>
              <a:buChar char="ü"/>
            </a:pPr>
            <a:r>
              <a:rPr lang="en-US" sz="1800" dirty="0" smtClean="0"/>
              <a:t>The Run Manager usually has separate sheets for the different scenarios/modules, to provide a better control over the execution. </a:t>
            </a:r>
          </a:p>
          <a:p>
            <a:pPr>
              <a:buNone/>
            </a:pPr>
            <a:endParaRPr lang="en-US" sz="1600" dirty="0" smtClean="0"/>
          </a:p>
          <a:p>
            <a:pPr>
              <a:spcBef>
                <a:spcPct val="50000"/>
              </a:spcBef>
              <a:buSzTx/>
              <a:buFontTx/>
              <a:buNone/>
            </a:pPr>
            <a:endParaRPr lang="en-US" sz="1200" b="1" dirty="0" smtClean="0"/>
          </a:p>
          <a:p>
            <a:pPr eaLnBrk="1" hangingPunct="1"/>
            <a:endParaRPr lang="en-US" sz="1400" dirty="0" smtClean="0"/>
          </a:p>
          <a:p>
            <a:pPr lvl="1" eaLnBrk="1" hangingPunct="1">
              <a:buNone/>
            </a:pPr>
            <a:endParaRPr lang="en-US" sz="800" b="1" dirty="0" smtClean="0"/>
          </a:p>
          <a:p>
            <a:pPr lvl="1" eaLnBrk="1" hangingPunct="1">
              <a:buFont typeface="Wingdings 2" pitchFamily="18" charset="2"/>
              <a:buNone/>
            </a:pPr>
            <a:r>
              <a:rPr lang="en-US" sz="800" b="1" dirty="0" smtClean="0"/>
              <a:t> </a:t>
            </a:r>
            <a:endParaRPr lang="en-US" dirty="0" smtClean="0"/>
          </a:p>
          <a:p>
            <a:pPr eaLnBrk="1" hangingPunct="1">
              <a:buFont typeface="Wingdings" pitchFamily="2" charset="2"/>
              <a:buNone/>
            </a:pPr>
            <a:endParaRPr lang="en-US" dirty="0" smtClean="0"/>
          </a:p>
        </p:txBody>
      </p:sp>
      <p:sp>
        <p:nvSpPr>
          <p:cNvPr id="6" name="Rectangle 2"/>
          <p:cNvSpPr>
            <a:spLocks noGrp="1" noChangeArrowheads="1"/>
          </p:cNvSpPr>
          <p:nvPr>
            <p:ph type="title"/>
          </p:nvPr>
        </p:nvSpPr>
        <p:spPr>
          <a:xfrm>
            <a:off x="1447800" y="206375"/>
            <a:ext cx="6858000" cy="533400"/>
          </a:xfrm>
        </p:spPr>
        <p:txBody>
          <a:bodyPr/>
          <a:lstStyle/>
          <a:p>
            <a:pPr eaLnBrk="1" hangingPunct="1"/>
            <a:r>
              <a:rPr lang="en-US" sz="3600" dirty="0" smtClean="0"/>
              <a:t>CRAFT Framework</a:t>
            </a:r>
          </a:p>
        </p:txBody>
      </p:sp>
      <p:sp>
        <p:nvSpPr>
          <p:cNvPr id="7" name="AutoShape 8"/>
          <p:cNvSpPr>
            <a:spLocks noChangeArrowheads="1"/>
          </p:cNvSpPr>
          <p:nvPr/>
        </p:nvSpPr>
        <p:spPr bwMode="auto">
          <a:xfrm>
            <a:off x="7467600" y="1143000"/>
            <a:ext cx="1412889" cy="990600"/>
          </a:xfrm>
          <a:prstGeom prst="roundRect">
            <a:avLst>
              <a:gd name="adj" fmla="val 11310"/>
            </a:avLst>
          </a:prstGeom>
          <a:gradFill rotWithShape="1">
            <a:gsLst>
              <a:gs pos="0">
                <a:schemeClr val="bg1"/>
              </a:gs>
              <a:gs pos="100000">
                <a:srgbClr val="FFD1D2"/>
              </a:gs>
            </a:gsLst>
            <a:lin ang="0" scaled="1"/>
          </a:gradFill>
          <a:ln w="9525" algn="ctr">
            <a:solidFill>
              <a:srgbClr val="FF7C80"/>
            </a:solidFill>
            <a:round/>
            <a:headEnd/>
            <a:tailEnd/>
          </a:ln>
        </p:spPr>
        <p:txBody>
          <a:bodyPr wrap="none" anchor="ctr"/>
          <a:lstStyle/>
          <a:p>
            <a:pPr algn="ctr">
              <a:defRPr/>
            </a:pPr>
            <a:r>
              <a:rPr lang="en-US" sz="1050" i="1" u="sng" dirty="0">
                <a:solidFill>
                  <a:srgbClr val="FF0000"/>
                </a:solidFill>
                <a:cs typeface="Arial" pitchFamily="34" charset="0"/>
              </a:rPr>
              <a:t>Customized </a:t>
            </a:r>
          </a:p>
          <a:p>
            <a:pPr algn="ctr">
              <a:defRPr/>
            </a:pPr>
            <a:r>
              <a:rPr lang="en-US" sz="1050" i="1" u="sng" dirty="0">
                <a:solidFill>
                  <a:srgbClr val="FF0000"/>
                </a:solidFill>
                <a:cs typeface="Arial" pitchFamily="34" charset="0"/>
              </a:rPr>
              <a:t>Test </a:t>
            </a:r>
          </a:p>
          <a:p>
            <a:pPr algn="ctr">
              <a:defRPr/>
            </a:pPr>
            <a:r>
              <a:rPr lang="en-US" sz="1050" i="1" u="sng" dirty="0">
                <a:solidFill>
                  <a:srgbClr val="FF0000"/>
                </a:solidFill>
                <a:cs typeface="Arial" pitchFamily="34" charset="0"/>
              </a:rPr>
              <a:t>Results</a:t>
            </a:r>
          </a:p>
          <a:p>
            <a:pPr algn="ctr">
              <a:defRPr/>
            </a:pPr>
            <a:r>
              <a:rPr lang="en-US" sz="1050" i="1" dirty="0">
                <a:solidFill>
                  <a:srgbClr val="000000"/>
                </a:solidFill>
                <a:cs typeface="Arial" pitchFamily="34" charset="0"/>
              </a:rPr>
              <a:t>&lt;HTML, Excel&gt;</a:t>
            </a:r>
          </a:p>
        </p:txBody>
      </p:sp>
      <p:sp>
        <p:nvSpPr>
          <p:cNvPr id="8" name="AutoShape 26"/>
          <p:cNvSpPr>
            <a:spLocks noChangeArrowheads="1"/>
          </p:cNvSpPr>
          <p:nvPr/>
        </p:nvSpPr>
        <p:spPr bwMode="auto">
          <a:xfrm>
            <a:off x="7239000" y="2819400"/>
            <a:ext cx="1705526" cy="503841"/>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p>
            <a:pPr algn="ctr">
              <a:defRPr/>
            </a:pPr>
            <a:r>
              <a:rPr lang="en-US" sz="1050" i="1" u="sng" dirty="0">
                <a:solidFill>
                  <a:srgbClr val="FF0000"/>
                </a:solidFill>
                <a:cs typeface="Arial" pitchFamily="34" charset="0"/>
              </a:rPr>
              <a:t>Run Manager.xls</a:t>
            </a:r>
          </a:p>
          <a:p>
            <a:pPr algn="ctr">
              <a:defRPr/>
            </a:pPr>
            <a:r>
              <a:rPr lang="en-US" sz="1050" i="1" dirty="0">
                <a:solidFill>
                  <a:srgbClr val="000000"/>
                </a:solidFill>
                <a:cs typeface="Arial" pitchFamily="34" charset="0"/>
              </a:rPr>
              <a:t>&lt;Batch Configuration&gt;</a:t>
            </a:r>
          </a:p>
        </p:txBody>
      </p:sp>
      <p:sp>
        <p:nvSpPr>
          <p:cNvPr id="9" name="AutoShape 6"/>
          <p:cNvSpPr>
            <a:spLocks noChangeArrowheads="1"/>
          </p:cNvSpPr>
          <p:nvPr/>
        </p:nvSpPr>
        <p:spPr bwMode="auto">
          <a:xfrm>
            <a:off x="7162801" y="3581400"/>
            <a:ext cx="1981200" cy="484611"/>
          </a:xfrm>
          <a:prstGeom prst="roundRect">
            <a:avLst>
              <a:gd name="adj" fmla="val 11310"/>
            </a:avLst>
          </a:prstGeom>
          <a:gradFill rotWithShape="1">
            <a:gsLst>
              <a:gs pos="0">
                <a:srgbClr val="00B4B0">
                  <a:alpha val="45000"/>
                </a:srgbClr>
              </a:gs>
              <a:gs pos="100000">
                <a:srgbClr val="E1FFFE"/>
              </a:gs>
            </a:gsLst>
            <a:lin ang="5400000" scaled="1"/>
          </a:gradFill>
          <a:ln w="9525" algn="ctr">
            <a:solidFill>
              <a:srgbClr val="8BD8FF"/>
            </a:solidFill>
            <a:round/>
            <a:headEnd/>
            <a:tailEnd/>
          </a:ln>
        </p:spPr>
        <p:txBody>
          <a:bodyPr wrap="none" anchor="ctr"/>
          <a:lstStyle/>
          <a:p>
            <a:pPr marL="111125" indent="-111125" algn="ctr">
              <a:defRPr/>
            </a:pPr>
            <a:r>
              <a:rPr lang="en-US" sz="1050" i="1" u="sng" dirty="0">
                <a:solidFill>
                  <a:srgbClr val="FF0000"/>
                </a:solidFill>
                <a:cs typeface="Arial" pitchFamily="34" charset="0"/>
              </a:rPr>
              <a:t>Init Script</a:t>
            </a:r>
          </a:p>
          <a:p>
            <a:pPr marL="111125" indent="-111125" algn="ctr">
              <a:defRPr/>
            </a:pPr>
            <a:r>
              <a:rPr lang="en-US" sz="1050" i="1" dirty="0">
                <a:solidFill>
                  <a:srgbClr val="000000"/>
                </a:solidFill>
                <a:cs typeface="Arial" pitchFamily="34" charset="0"/>
              </a:rPr>
              <a:t>&lt;Batch Execution&gt;</a:t>
            </a:r>
          </a:p>
        </p:txBody>
      </p:sp>
      <p:cxnSp>
        <p:nvCxnSpPr>
          <p:cNvPr id="10" name="Straight Arrow Connector 35"/>
          <p:cNvCxnSpPr>
            <a:cxnSpLocks noChangeShapeType="1"/>
          </p:cNvCxnSpPr>
          <p:nvPr/>
        </p:nvCxnSpPr>
        <p:spPr bwMode="auto">
          <a:xfrm rot="5400000">
            <a:off x="7622645" y="3507845"/>
            <a:ext cx="297794" cy="1716"/>
          </a:xfrm>
          <a:prstGeom prst="straightConnector1">
            <a:avLst/>
          </a:prstGeom>
          <a:noFill/>
          <a:ln w="38100">
            <a:solidFill>
              <a:schemeClr val="bg2"/>
            </a:solidFill>
            <a:round/>
            <a:headEnd type="triangle" w="med" len="med"/>
            <a:tailEnd type="triangle" w="med" len="med"/>
          </a:ln>
        </p:spPr>
      </p:cxnSp>
      <p:sp>
        <p:nvSpPr>
          <p:cNvPr id="11" name="TextBox 65"/>
          <p:cNvSpPr txBox="1">
            <a:spLocks noChangeArrowheads="1"/>
          </p:cNvSpPr>
          <p:nvPr/>
        </p:nvSpPr>
        <p:spPr bwMode="auto">
          <a:xfrm>
            <a:off x="7696200" y="3352800"/>
            <a:ext cx="1524000" cy="253916"/>
          </a:xfrm>
          <a:prstGeom prst="rect">
            <a:avLst/>
          </a:prstGeom>
          <a:noFill/>
          <a:ln w="9525">
            <a:noFill/>
            <a:miter lim="800000"/>
            <a:headEnd/>
            <a:tailEnd/>
          </a:ln>
        </p:spPr>
        <p:txBody>
          <a:bodyPr wrap="square">
            <a:spAutoFit/>
          </a:bodyPr>
          <a:lstStyle/>
          <a:p>
            <a:r>
              <a:rPr lang="en-US" sz="1050" i="1" dirty="0">
                <a:solidFill>
                  <a:srgbClr val="000000"/>
                </a:solidFill>
                <a:cs typeface="Arial" pitchFamily="34" charset="0"/>
              </a:rPr>
              <a:t>&lt;Test case details&gt;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09506EF6-4A29-4D22-87C9-47C64DB91464}" type="slidenum">
              <a:rPr lang="en-US" smtClean="0"/>
              <a:pPr/>
              <a:t>32</a:t>
            </a:fld>
            <a:endParaRPr lang="en-US" smtClean="0"/>
          </a:p>
        </p:txBody>
      </p:sp>
      <p:sp>
        <p:nvSpPr>
          <p:cNvPr id="34819" name="Rectangle 2"/>
          <p:cNvSpPr>
            <a:spLocks noGrp="1" noChangeArrowheads="1"/>
          </p:cNvSpPr>
          <p:nvPr>
            <p:ph type="title"/>
          </p:nvPr>
        </p:nvSpPr>
        <p:spPr/>
        <p:txBody>
          <a:bodyPr/>
          <a:lstStyle/>
          <a:p>
            <a:r>
              <a:rPr lang="en-US" sz="3600" dirty="0" smtClean="0"/>
              <a:t>CRAFT  Script Flow</a:t>
            </a:r>
            <a:endParaRPr lang="en-US" sz="3600" b="1" dirty="0" smtClean="0"/>
          </a:p>
        </p:txBody>
      </p:sp>
      <p:sp>
        <p:nvSpPr>
          <p:cNvPr id="36868" name="Rectangle 3"/>
          <p:cNvSpPr>
            <a:spLocks noGrp="1" noChangeArrowheads="1"/>
          </p:cNvSpPr>
          <p:nvPr>
            <p:ph type="body" idx="1"/>
          </p:nvPr>
        </p:nvSpPr>
        <p:spPr>
          <a:xfrm>
            <a:off x="4114800" y="1066800"/>
            <a:ext cx="5029200" cy="5257800"/>
          </a:xfrm>
        </p:spPr>
        <p:txBody>
          <a:bodyPr/>
          <a:lstStyle/>
          <a:p>
            <a:pPr>
              <a:buFont typeface="+mj-lt"/>
              <a:buAutoNum type="arabicPeriod"/>
              <a:defRPr/>
            </a:pPr>
            <a:r>
              <a:rPr lang="en-US" sz="1400" dirty="0" smtClean="0"/>
              <a:t>User double clicks the </a:t>
            </a:r>
            <a:r>
              <a:rPr lang="en-US" sz="1400" dirty="0" smtClean="0">
                <a:solidFill>
                  <a:srgbClr val="FF0000"/>
                </a:solidFill>
              </a:rPr>
              <a:t>Initialization script </a:t>
            </a:r>
            <a:r>
              <a:rPr lang="en-US" sz="1400" dirty="0" smtClean="0"/>
              <a:t>to trigger the execution.</a:t>
            </a:r>
          </a:p>
          <a:p>
            <a:pPr>
              <a:buFont typeface="+mj-lt"/>
              <a:buAutoNum type="arabicPeriod"/>
            </a:pPr>
            <a:r>
              <a:rPr lang="en-US" sz="1400" dirty="0" smtClean="0"/>
              <a:t>The </a:t>
            </a:r>
            <a:r>
              <a:rPr lang="en-US" sz="1400" dirty="0" smtClean="0">
                <a:solidFill>
                  <a:srgbClr val="FF0000"/>
                </a:solidFill>
              </a:rPr>
              <a:t>Initialization script </a:t>
            </a:r>
            <a:r>
              <a:rPr lang="en-US" sz="1400" dirty="0" smtClean="0"/>
              <a:t>opens HP UFT/ QTP and invokes the </a:t>
            </a:r>
            <a:r>
              <a:rPr lang="en-US" sz="1400" dirty="0" smtClean="0">
                <a:solidFill>
                  <a:srgbClr val="FF0000"/>
                </a:solidFill>
              </a:rPr>
              <a:t>Driver script.</a:t>
            </a:r>
          </a:p>
          <a:p>
            <a:pPr>
              <a:buFont typeface="+mj-lt"/>
              <a:buAutoNum type="arabicPeriod"/>
            </a:pPr>
            <a:r>
              <a:rPr lang="en-US" sz="1400" dirty="0" smtClean="0"/>
              <a:t>The </a:t>
            </a:r>
            <a:r>
              <a:rPr lang="en-US" sz="1400" dirty="0" smtClean="0">
                <a:solidFill>
                  <a:srgbClr val="FF0000"/>
                </a:solidFill>
              </a:rPr>
              <a:t>Initialization script </a:t>
            </a:r>
            <a:r>
              <a:rPr lang="en-US" sz="1400" dirty="0" smtClean="0"/>
              <a:t>reads the </a:t>
            </a:r>
            <a:r>
              <a:rPr lang="en-US" sz="1400" dirty="0" smtClean="0">
                <a:solidFill>
                  <a:srgbClr val="FF0000"/>
                </a:solidFill>
              </a:rPr>
              <a:t>Run Manager </a:t>
            </a:r>
            <a:r>
              <a:rPr lang="en-US" sz="1400" dirty="0" smtClean="0"/>
              <a:t>sheet, finds the first test case which is flagged as “TRUE”, and passes the details of the test case to be executed to the </a:t>
            </a:r>
            <a:r>
              <a:rPr lang="en-US" sz="1400" dirty="0" smtClean="0">
                <a:solidFill>
                  <a:srgbClr val="FF0000"/>
                </a:solidFill>
              </a:rPr>
              <a:t>Driver Script.</a:t>
            </a:r>
          </a:p>
          <a:p>
            <a:pPr>
              <a:buFont typeface="+mj-lt"/>
              <a:buAutoNum type="arabicPeriod"/>
            </a:pPr>
            <a:r>
              <a:rPr lang="en-US" sz="1400" dirty="0" smtClean="0"/>
              <a:t>The </a:t>
            </a:r>
            <a:r>
              <a:rPr lang="en-US" sz="1400" dirty="0" smtClean="0">
                <a:solidFill>
                  <a:srgbClr val="FF0000"/>
                </a:solidFill>
              </a:rPr>
              <a:t>Driver Script </a:t>
            </a:r>
            <a:r>
              <a:rPr lang="en-US" sz="1400" dirty="0" smtClean="0"/>
              <a:t>reads the Business flow data of the test case received and transfers control to the corresponding </a:t>
            </a:r>
            <a:r>
              <a:rPr lang="en-US" sz="1400" dirty="0" smtClean="0">
                <a:solidFill>
                  <a:srgbClr val="FF0000"/>
                </a:solidFill>
              </a:rPr>
              <a:t>business component</a:t>
            </a:r>
            <a:r>
              <a:rPr lang="en-US" sz="1400" dirty="0" smtClean="0"/>
              <a:t>.</a:t>
            </a:r>
          </a:p>
          <a:p>
            <a:pPr>
              <a:buFont typeface="+mj-lt"/>
              <a:buAutoNum type="arabicPeriod"/>
            </a:pPr>
            <a:r>
              <a:rPr lang="en-US" sz="1400" dirty="0" smtClean="0"/>
              <a:t>The </a:t>
            </a:r>
            <a:r>
              <a:rPr lang="en-US" sz="1400" dirty="0" smtClean="0">
                <a:solidFill>
                  <a:srgbClr val="FF0000"/>
                </a:solidFill>
              </a:rPr>
              <a:t>business component </a:t>
            </a:r>
            <a:r>
              <a:rPr lang="en-US" sz="1400" dirty="0" smtClean="0"/>
              <a:t>takes over and executes its flow, using the test data from the datatable.</a:t>
            </a:r>
          </a:p>
          <a:p>
            <a:pPr>
              <a:buFont typeface="+mj-lt"/>
              <a:buAutoNum type="arabicPeriod"/>
            </a:pPr>
            <a:r>
              <a:rPr lang="en-US" sz="1400" dirty="0" smtClean="0"/>
              <a:t>Control then returns to the </a:t>
            </a:r>
            <a:r>
              <a:rPr lang="en-US" sz="1400" dirty="0" smtClean="0">
                <a:solidFill>
                  <a:srgbClr val="FF0000"/>
                </a:solidFill>
              </a:rPr>
              <a:t>Driver Script</a:t>
            </a:r>
            <a:r>
              <a:rPr lang="en-US" sz="1400" dirty="0" smtClean="0"/>
              <a:t>, and steps 4, 5 are repeated till the business flow of the test case is completed.</a:t>
            </a:r>
          </a:p>
          <a:p>
            <a:pPr>
              <a:buFont typeface="+mj-lt"/>
              <a:buAutoNum type="arabicPeriod"/>
            </a:pPr>
            <a:r>
              <a:rPr lang="en-US" sz="1400" dirty="0" smtClean="0"/>
              <a:t>Once the test case is executed, the flow goes back to step 3, and the cycle continues till all the test cases flagged as “TRUE” are executed.</a:t>
            </a:r>
          </a:p>
          <a:p>
            <a:pPr>
              <a:buFont typeface="+mj-lt"/>
              <a:buAutoNum type="arabicPeriod"/>
            </a:pPr>
            <a:r>
              <a:rPr lang="en-US" sz="1400" dirty="0" smtClean="0"/>
              <a:t>The Support/Recovery libraries may be accessed by both the </a:t>
            </a:r>
            <a:r>
              <a:rPr lang="en-US" sz="1400" dirty="0" smtClean="0">
                <a:solidFill>
                  <a:srgbClr val="FF0000"/>
                </a:solidFill>
              </a:rPr>
              <a:t>Driver Script </a:t>
            </a:r>
            <a:r>
              <a:rPr lang="en-US" sz="1400" dirty="0" smtClean="0"/>
              <a:t>and the </a:t>
            </a:r>
            <a:r>
              <a:rPr lang="en-US" sz="1400" dirty="0" smtClean="0">
                <a:solidFill>
                  <a:srgbClr val="FF0000"/>
                </a:solidFill>
              </a:rPr>
              <a:t>Business Components</a:t>
            </a:r>
            <a:r>
              <a:rPr lang="en-US" sz="1400" dirty="0" smtClean="0"/>
              <a:t>, as and when required.</a:t>
            </a:r>
          </a:p>
          <a:p>
            <a:pPr>
              <a:buFont typeface="+mj-lt"/>
              <a:buAutoNum type="arabicPeriod"/>
            </a:pPr>
            <a:r>
              <a:rPr lang="en-US" sz="1400" dirty="0" smtClean="0"/>
              <a:t>At the end of the execution, the </a:t>
            </a:r>
            <a:r>
              <a:rPr lang="en-US" sz="1400" dirty="0" smtClean="0">
                <a:solidFill>
                  <a:srgbClr val="FF0000"/>
                </a:solidFill>
              </a:rPr>
              <a:t>Driver Script </a:t>
            </a:r>
            <a:r>
              <a:rPr lang="en-US" sz="1400" dirty="0" smtClean="0"/>
              <a:t>publishes the customized test results.</a:t>
            </a:r>
          </a:p>
        </p:txBody>
      </p:sp>
      <p:grpSp>
        <p:nvGrpSpPr>
          <p:cNvPr id="265" name="Group 264"/>
          <p:cNvGrpSpPr>
            <a:grpSpLocks/>
          </p:cNvGrpSpPr>
          <p:nvPr/>
        </p:nvGrpSpPr>
        <p:grpSpPr bwMode="auto">
          <a:xfrm>
            <a:off x="228600" y="1219200"/>
            <a:ext cx="3886200" cy="5178670"/>
            <a:chOff x="533400" y="1143000"/>
            <a:chExt cx="7848600" cy="4946789"/>
          </a:xfrm>
        </p:grpSpPr>
        <p:sp>
          <p:nvSpPr>
            <p:cNvPr id="266" name="AutoShape 3"/>
            <p:cNvSpPr>
              <a:spLocks noChangeArrowheads="1"/>
            </p:cNvSpPr>
            <p:nvPr/>
          </p:nvSpPr>
          <p:spPr bwMode="auto">
            <a:xfrm>
              <a:off x="533400" y="1143000"/>
              <a:ext cx="7848600" cy="4876800"/>
            </a:xfrm>
            <a:prstGeom prst="roundRect">
              <a:avLst>
                <a:gd name="adj" fmla="val 4949"/>
              </a:avLst>
            </a:prstGeom>
            <a:gradFill rotWithShape="1">
              <a:gsLst>
                <a:gs pos="0">
                  <a:srgbClr val="F7F7FB"/>
                </a:gs>
                <a:gs pos="100000">
                  <a:srgbClr val="D4D5E8"/>
                </a:gs>
              </a:gsLst>
              <a:lin ang="5400000" scaled="1"/>
            </a:gradFill>
            <a:ln w="15875">
              <a:solidFill>
                <a:srgbClr val="B9BBD9"/>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grpSp>
          <p:nvGrpSpPr>
            <p:cNvPr id="267" name="Group 266"/>
            <p:cNvGrpSpPr>
              <a:grpSpLocks/>
            </p:cNvGrpSpPr>
            <p:nvPr/>
          </p:nvGrpSpPr>
          <p:grpSpPr bwMode="auto">
            <a:xfrm>
              <a:off x="608754" y="1235846"/>
              <a:ext cx="7697892" cy="4853943"/>
              <a:chOff x="608757" y="1235847"/>
              <a:chExt cx="7697888" cy="4853944"/>
            </a:xfrm>
          </p:grpSpPr>
          <p:sp>
            <p:nvSpPr>
              <p:cNvPr id="268" name="AutoShape 8"/>
              <p:cNvSpPr>
                <a:spLocks noChangeArrowheads="1"/>
              </p:cNvSpPr>
              <p:nvPr/>
            </p:nvSpPr>
            <p:spPr bwMode="auto">
              <a:xfrm>
                <a:off x="608757" y="2210812"/>
                <a:ext cx="1751982" cy="3732719"/>
              </a:xfrm>
              <a:prstGeom prst="roundRect">
                <a:avLst>
                  <a:gd name="adj" fmla="val 11310"/>
                </a:avLst>
              </a:prstGeom>
              <a:gradFill rotWithShape="1">
                <a:gsLst>
                  <a:gs pos="7000">
                    <a:srgbClr val="FFEECD"/>
                  </a:gs>
                  <a:gs pos="0">
                    <a:schemeClr val="bg1"/>
                  </a:gs>
                </a:gsLst>
                <a:lin ang="0" scaled="1"/>
              </a:gradFill>
              <a:ln w="9525" algn="ctr">
                <a:solidFill>
                  <a:srgbClr val="EA9C00"/>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endParaRPr lang="en-US" sz="1050" dirty="0">
                  <a:solidFill>
                    <a:srgbClr val="000000"/>
                  </a:solidFill>
                  <a:cs typeface="Arial" pitchFamily="34" charset="0"/>
                </a:endParaRPr>
              </a:p>
            </p:txBody>
          </p:sp>
          <p:sp>
            <p:nvSpPr>
              <p:cNvPr id="269" name="AutoShape 8"/>
              <p:cNvSpPr>
                <a:spLocks noChangeArrowheads="1"/>
              </p:cNvSpPr>
              <p:nvPr/>
            </p:nvSpPr>
            <p:spPr bwMode="auto">
              <a:xfrm>
                <a:off x="6851370" y="2201567"/>
                <a:ext cx="1455275" cy="3741964"/>
              </a:xfrm>
              <a:prstGeom prst="roundRect">
                <a:avLst>
                  <a:gd name="adj" fmla="val 11310"/>
                </a:avLst>
              </a:prstGeom>
              <a:gradFill rotWithShape="1">
                <a:gsLst>
                  <a:gs pos="0">
                    <a:schemeClr val="bg1"/>
                  </a:gs>
                  <a:gs pos="100000">
                    <a:srgbClr val="FFD1D2"/>
                  </a:gs>
                </a:gsLst>
                <a:lin ang="0" scaled="1"/>
              </a:gradFill>
              <a:ln w="9525" algn="ctr">
                <a:solidFill>
                  <a:srgbClr val="FF7C80"/>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i="1" u="sng" dirty="0">
                    <a:solidFill>
                      <a:srgbClr val="FF0000"/>
                    </a:solidFill>
                    <a:cs typeface="Arial" pitchFamily="34" charset="0"/>
                  </a:rPr>
                  <a:t>Customized </a:t>
                </a:r>
              </a:p>
              <a:p>
                <a:pPr algn="ctr">
                  <a:defRPr/>
                </a:pPr>
                <a:r>
                  <a:rPr lang="en-US" sz="1050" i="1" u="sng" dirty="0">
                    <a:solidFill>
                      <a:srgbClr val="FF0000"/>
                    </a:solidFill>
                    <a:cs typeface="Arial" pitchFamily="34" charset="0"/>
                  </a:rPr>
                  <a:t>Test </a:t>
                </a:r>
              </a:p>
              <a:p>
                <a:pPr algn="ctr">
                  <a:defRPr/>
                </a:pPr>
                <a:r>
                  <a:rPr lang="en-US" sz="1050" i="1" u="sng" dirty="0">
                    <a:solidFill>
                      <a:srgbClr val="FF0000"/>
                    </a:solidFill>
                    <a:cs typeface="Arial" pitchFamily="34" charset="0"/>
                  </a:rPr>
                  <a:t>Results</a:t>
                </a:r>
              </a:p>
              <a:p>
                <a:pPr algn="ctr">
                  <a:defRPr/>
                </a:pPr>
                <a:r>
                  <a:rPr lang="en-US" sz="1050" i="1" dirty="0">
                    <a:solidFill>
                      <a:srgbClr val="000000"/>
                    </a:solidFill>
                    <a:cs typeface="Arial" pitchFamily="34" charset="0"/>
                  </a:rPr>
                  <a:t>&lt;HTML, Excel&gt;</a:t>
                </a:r>
              </a:p>
            </p:txBody>
          </p:sp>
          <p:sp>
            <p:nvSpPr>
              <p:cNvPr id="270" name="AutoShape 3"/>
              <p:cNvSpPr>
                <a:spLocks noChangeArrowheads="1"/>
              </p:cNvSpPr>
              <p:nvPr/>
            </p:nvSpPr>
            <p:spPr bwMode="auto">
              <a:xfrm>
                <a:off x="2735329" y="3765203"/>
                <a:ext cx="3759334" cy="1300027"/>
              </a:xfrm>
              <a:prstGeom prst="roundRect">
                <a:avLst>
                  <a:gd name="adj" fmla="val 4755"/>
                </a:avLst>
              </a:prstGeom>
              <a:gradFill rotWithShape="1">
                <a:gsLst>
                  <a:gs pos="0">
                    <a:srgbClr val="BDDEFF">
                      <a:alpha val="53999"/>
                    </a:srgbClr>
                  </a:gs>
                  <a:gs pos="50000">
                    <a:schemeClr val="bg1"/>
                  </a:gs>
                  <a:gs pos="100000">
                    <a:srgbClr val="BDDEFF">
                      <a:alpha val="53999"/>
                    </a:srgbClr>
                  </a:gs>
                </a:gsLst>
                <a:lin ang="5400000" scaled="1"/>
              </a:gradFill>
              <a:ln w="12700" algn="ctr">
                <a:solidFill>
                  <a:srgbClr val="00CCFF"/>
                </a:solidFill>
                <a:round/>
                <a:headEnd/>
                <a:tailEnd/>
              </a:ln>
              <a:effectLst/>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defRPr/>
                </a:pPr>
                <a:endParaRPr lang="en-US" sz="1050">
                  <a:solidFill>
                    <a:srgbClr val="000000"/>
                  </a:solidFill>
                  <a:cs typeface="Arial" pitchFamily="34" charset="0"/>
                </a:endParaRPr>
              </a:p>
            </p:txBody>
          </p:sp>
          <p:sp>
            <p:nvSpPr>
              <p:cNvPr id="271" name="Text Box 10"/>
              <p:cNvSpPr txBox="1">
                <a:spLocks noChangeArrowheads="1"/>
              </p:cNvSpPr>
              <p:nvPr/>
            </p:nvSpPr>
            <p:spPr bwMode="auto">
              <a:xfrm>
                <a:off x="4107869" y="3787106"/>
                <a:ext cx="1261765" cy="499378"/>
              </a:xfrm>
              <a:prstGeom prst="rect">
                <a:avLst/>
              </a:prstGeom>
              <a:noFill/>
              <a:ln w="9525">
                <a:noFill/>
                <a:miter lim="800000"/>
                <a:headEnd/>
                <a:tailEnd/>
              </a:ln>
            </p:spPr>
            <p:txBody>
              <a:bodyPr wrap="none">
                <a:spAutoFit/>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i="1" u="sng" dirty="0">
                    <a:solidFill>
                      <a:srgbClr val="FF0000"/>
                    </a:solidFill>
                    <a:cs typeface="Arial" pitchFamily="34" charset="0"/>
                  </a:rPr>
                  <a:t>Data Engine</a:t>
                </a:r>
              </a:p>
              <a:p>
                <a:pPr algn="ctr">
                  <a:defRPr/>
                </a:pPr>
                <a:r>
                  <a:rPr lang="en-US" sz="1050" i="1" dirty="0">
                    <a:solidFill>
                      <a:srgbClr val="000000"/>
                    </a:solidFill>
                    <a:cs typeface="Arial" pitchFamily="34" charset="0"/>
                  </a:rPr>
                  <a:t>&lt;Hybrid Driven&gt;</a:t>
                </a:r>
              </a:p>
            </p:txBody>
          </p:sp>
          <p:sp>
            <p:nvSpPr>
              <p:cNvPr id="272" name="Line 11"/>
              <p:cNvSpPr>
                <a:spLocks noChangeShapeType="1"/>
              </p:cNvSpPr>
              <p:nvPr/>
            </p:nvSpPr>
            <p:spPr bwMode="auto">
              <a:xfrm>
                <a:off x="3565487" y="3631333"/>
                <a:ext cx="0" cy="609820"/>
              </a:xfrm>
              <a:prstGeom prst="line">
                <a:avLst/>
              </a:prstGeom>
              <a:noFill/>
              <a:ln w="38100">
                <a:solidFill>
                  <a:schemeClr val="bg2"/>
                </a:solidFill>
                <a:prstDash val="sysDot"/>
                <a:round/>
                <a:headEn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73" name="Line 16"/>
              <p:cNvSpPr>
                <a:spLocks noChangeShapeType="1"/>
              </p:cNvSpPr>
              <p:nvPr/>
            </p:nvSpPr>
            <p:spPr bwMode="auto">
              <a:xfrm>
                <a:off x="2350657" y="5615709"/>
                <a:ext cx="714945" cy="1643"/>
              </a:xfrm>
              <a:prstGeom prst="line">
                <a:avLst/>
              </a:prstGeom>
              <a:noFill/>
              <a:ln w="38100">
                <a:solidFill>
                  <a:schemeClr val="bg2"/>
                </a:solidFill>
                <a:round/>
                <a:headEnd type="triangle" w="med" len="me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74" name="AutoShape 8"/>
              <p:cNvSpPr>
                <a:spLocks noChangeArrowheads="1"/>
              </p:cNvSpPr>
              <p:nvPr/>
            </p:nvSpPr>
            <p:spPr bwMode="auto">
              <a:xfrm>
                <a:off x="761821" y="4267852"/>
                <a:ext cx="1455275" cy="1532380"/>
              </a:xfrm>
              <a:prstGeom prst="roundRect">
                <a:avLst>
                  <a:gd name="adj" fmla="val 11310"/>
                </a:avLst>
              </a:prstGeom>
              <a:gradFill rotWithShape="1">
                <a:gsLst>
                  <a:gs pos="33000">
                    <a:srgbClr val="FFEECD"/>
                  </a:gs>
                  <a:gs pos="100000">
                    <a:schemeClr val="bg1"/>
                  </a:gs>
                </a:gsLst>
                <a:lin ang="0" scaled="1"/>
              </a:gradFill>
              <a:ln w="9525" algn="ctr">
                <a:solidFill>
                  <a:srgbClr val="EA9C00"/>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i="1" u="sng" dirty="0">
                    <a:solidFill>
                      <a:srgbClr val="FF0000"/>
                    </a:solidFill>
                    <a:cs typeface="Arial" pitchFamily="34" charset="0"/>
                  </a:rPr>
                  <a:t>Support Libraries</a:t>
                </a:r>
              </a:p>
              <a:p>
                <a:pPr algn="ctr">
                  <a:defRPr/>
                </a:pPr>
                <a:r>
                  <a:rPr lang="en-US" sz="1050" i="1" dirty="0">
                    <a:solidFill>
                      <a:srgbClr val="000000"/>
                    </a:solidFill>
                    <a:cs typeface="Arial" pitchFamily="34" charset="0"/>
                  </a:rPr>
                  <a:t>&lt;Application</a:t>
                </a:r>
              </a:p>
              <a:p>
                <a:pPr algn="ctr">
                  <a:defRPr/>
                </a:pPr>
                <a:r>
                  <a:rPr lang="en-US" sz="1050" i="1" dirty="0">
                    <a:solidFill>
                      <a:srgbClr val="000000"/>
                    </a:solidFill>
                    <a:cs typeface="Arial" pitchFamily="34" charset="0"/>
                  </a:rPr>
                  <a:t> independent</a:t>
                </a:r>
              </a:p>
              <a:p>
                <a:pPr algn="ctr">
                  <a:defRPr/>
                </a:pPr>
                <a:r>
                  <a:rPr lang="en-US" sz="1050" i="1" dirty="0">
                    <a:solidFill>
                      <a:srgbClr val="000000"/>
                    </a:solidFill>
                    <a:cs typeface="Arial" pitchFamily="34" charset="0"/>
                  </a:rPr>
                  <a:t> reusable functions&gt;</a:t>
                </a:r>
              </a:p>
            </p:txBody>
          </p:sp>
          <p:pic>
            <p:nvPicPr>
              <p:cNvPr id="275" name="Picture 274" descr="Crystal_Clear_app_kaddressbook"/>
              <p:cNvPicPr>
                <a:picLocks noChangeAspect="1" noChangeArrowheads="1"/>
              </p:cNvPicPr>
              <p:nvPr/>
            </p:nvPicPr>
            <p:blipFill>
              <a:blip r:embed="rId3" cstate="print"/>
              <a:srcRect/>
              <a:stretch>
                <a:fillRect/>
              </a:stretch>
            </p:blipFill>
            <p:spPr bwMode="auto">
              <a:xfrm>
                <a:off x="7772401" y="2042445"/>
                <a:ext cx="417840" cy="548354"/>
              </a:xfrm>
              <a:prstGeom prst="rect">
                <a:avLst/>
              </a:prstGeom>
              <a:noFill/>
              <a:ln w="9525">
                <a:noFill/>
                <a:miter lim="800000"/>
                <a:headEnd/>
                <a:tailEnd/>
              </a:ln>
            </p:spPr>
          </p:pic>
          <p:sp>
            <p:nvSpPr>
              <p:cNvPr id="276" name="AutoShape 7"/>
              <p:cNvSpPr>
                <a:spLocks noChangeArrowheads="1"/>
              </p:cNvSpPr>
              <p:nvPr/>
            </p:nvSpPr>
            <p:spPr bwMode="auto">
              <a:xfrm>
                <a:off x="3056771" y="5276898"/>
                <a:ext cx="3137085" cy="646550"/>
              </a:xfrm>
              <a:prstGeom prst="roundRect">
                <a:avLst>
                  <a:gd name="adj" fmla="val 11310"/>
                </a:avLst>
              </a:prstGeom>
              <a:gradFill rotWithShape="1">
                <a:gsLst>
                  <a:gs pos="0">
                    <a:schemeClr val="bg1"/>
                  </a:gs>
                  <a:gs pos="100000">
                    <a:srgbClr val="CDFFCD"/>
                  </a:gs>
                </a:gsLst>
                <a:lin ang="5400000" scaled="1"/>
              </a:gradFill>
              <a:ln w="9525" algn="ctr">
                <a:solidFill>
                  <a:srgbClr val="99FF99"/>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endParaRPr lang="en-US" sz="1050">
                  <a:solidFill>
                    <a:srgbClr val="000000"/>
                  </a:solidFill>
                  <a:cs typeface="Arial" pitchFamily="34" charset="0"/>
                </a:endParaRPr>
              </a:p>
              <a:p>
                <a:pPr algn="ctr"/>
                <a:endParaRPr lang="en-US" sz="1050">
                  <a:solidFill>
                    <a:srgbClr val="000000"/>
                  </a:solidFill>
                  <a:cs typeface="Arial" pitchFamily="34" charset="0"/>
                </a:endParaRPr>
              </a:p>
            </p:txBody>
          </p:sp>
          <p:sp>
            <p:nvSpPr>
              <p:cNvPr id="277" name="Text Box 17"/>
              <p:cNvSpPr txBox="1">
                <a:spLocks noChangeArrowheads="1"/>
              </p:cNvSpPr>
              <p:nvPr/>
            </p:nvSpPr>
            <p:spPr bwMode="auto">
              <a:xfrm>
                <a:off x="3373310" y="5384201"/>
                <a:ext cx="2854173" cy="705590"/>
              </a:xfrm>
              <a:prstGeom prst="rect">
                <a:avLst/>
              </a:prstGeom>
              <a:noFill/>
              <a:ln w="9525">
                <a:noFill/>
                <a:miter lim="800000"/>
                <a:headEnd/>
                <a:tailEnd/>
              </a:ln>
            </p:spPr>
            <p:txBody>
              <a:bodyPr wrap="square">
                <a:spAutoFit/>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marL="111125" indent="-111125" algn="ctr">
                  <a:defRPr/>
                </a:pPr>
                <a:r>
                  <a:rPr lang="en-US" sz="1050" i="1" u="sng" dirty="0">
                    <a:solidFill>
                      <a:srgbClr val="FF0000"/>
                    </a:solidFill>
                    <a:cs typeface="Arial" pitchFamily="34" charset="0"/>
                  </a:rPr>
                  <a:t>Business Components</a:t>
                </a:r>
              </a:p>
              <a:p>
                <a:pPr marL="111125" indent="-111125" algn="ctr">
                  <a:defRPr/>
                </a:pPr>
                <a:r>
                  <a:rPr lang="en-US" sz="1050" i="1" dirty="0">
                    <a:solidFill>
                      <a:srgbClr val="000000"/>
                    </a:solidFill>
                    <a:cs typeface="Arial" pitchFamily="34" charset="0"/>
                  </a:rPr>
                  <a:t>&lt;Building blocks of test cases&gt;</a:t>
                </a:r>
              </a:p>
            </p:txBody>
          </p:sp>
          <p:pic>
            <p:nvPicPr>
              <p:cNvPr id="278" name="Picture 277" descr="Crystal_Clear_app_kfouleggs"/>
              <p:cNvPicPr>
                <a:picLocks noChangeAspect="1" noChangeArrowheads="1"/>
              </p:cNvPicPr>
              <p:nvPr/>
            </p:nvPicPr>
            <p:blipFill>
              <a:blip r:embed="rId4" cstate="print"/>
              <a:srcRect/>
              <a:stretch>
                <a:fillRect/>
              </a:stretch>
            </p:blipFill>
            <p:spPr bwMode="auto">
              <a:xfrm>
                <a:off x="5761744" y="5233133"/>
                <a:ext cx="319869" cy="329466"/>
              </a:xfrm>
              <a:prstGeom prst="rect">
                <a:avLst/>
              </a:prstGeom>
              <a:noFill/>
              <a:ln w="9525">
                <a:noFill/>
                <a:miter lim="800000"/>
                <a:headEnd/>
                <a:tailEnd/>
              </a:ln>
            </p:spPr>
          </p:pic>
          <p:sp>
            <p:nvSpPr>
              <p:cNvPr id="279" name="AutoShape 6"/>
              <p:cNvSpPr>
                <a:spLocks noChangeArrowheads="1"/>
              </p:cNvSpPr>
              <p:nvPr/>
            </p:nvSpPr>
            <p:spPr bwMode="auto">
              <a:xfrm>
                <a:off x="3055410" y="3169994"/>
                <a:ext cx="2969420" cy="434521"/>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i="1" u="sng" dirty="0">
                    <a:solidFill>
                      <a:srgbClr val="FF0000"/>
                    </a:solidFill>
                    <a:cs typeface="Arial" pitchFamily="34" charset="0"/>
                  </a:rPr>
                  <a:t>Driver Script</a:t>
                </a:r>
              </a:p>
              <a:p>
                <a:pPr algn="ctr">
                  <a:defRPr/>
                </a:pPr>
                <a:r>
                  <a:rPr lang="en-US" sz="1050" i="1" dirty="0">
                    <a:solidFill>
                      <a:srgbClr val="000000"/>
                    </a:solidFill>
                    <a:cs typeface="Arial" pitchFamily="34" charset="0"/>
                  </a:rPr>
                  <a:t>&lt;Brain of the framework&gt;</a:t>
                </a:r>
              </a:p>
            </p:txBody>
          </p:sp>
          <p:sp>
            <p:nvSpPr>
              <p:cNvPr id="280" name="Line 15"/>
              <p:cNvSpPr>
                <a:spLocks noChangeShapeType="1"/>
              </p:cNvSpPr>
              <p:nvPr/>
            </p:nvSpPr>
            <p:spPr bwMode="auto">
              <a:xfrm flipV="1">
                <a:off x="2362203" y="3398981"/>
                <a:ext cx="690418" cy="1889"/>
              </a:xfrm>
              <a:prstGeom prst="line">
                <a:avLst/>
              </a:prstGeom>
              <a:noFill/>
              <a:ln w="38100">
                <a:solidFill>
                  <a:schemeClr val="bg2"/>
                </a:solidFill>
                <a:round/>
                <a:headEnd type="triangle" w="med" len="me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pic>
            <p:nvPicPr>
              <p:cNvPr id="281" name="Picture 280" descr="j0347803"/>
              <p:cNvPicPr>
                <a:picLocks noChangeAspect="1" noChangeArrowheads="1"/>
              </p:cNvPicPr>
              <p:nvPr/>
            </p:nvPicPr>
            <p:blipFill>
              <a:blip r:embed="rId5" cstate="print"/>
              <a:srcRect/>
              <a:stretch>
                <a:fillRect/>
              </a:stretch>
            </p:blipFill>
            <p:spPr bwMode="auto">
              <a:xfrm>
                <a:off x="5458012" y="3035491"/>
                <a:ext cx="461682" cy="289169"/>
              </a:xfrm>
              <a:prstGeom prst="rect">
                <a:avLst/>
              </a:prstGeom>
              <a:noFill/>
              <a:ln w="9525">
                <a:noFill/>
                <a:miter lim="800000"/>
                <a:headEnd/>
                <a:tailEnd/>
              </a:ln>
            </p:spPr>
          </p:pic>
          <p:sp>
            <p:nvSpPr>
              <p:cNvPr id="282" name="Line 28"/>
              <p:cNvSpPr>
                <a:spLocks noChangeShapeType="1"/>
              </p:cNvSpPr>
              <p:nvPr/>
            </p:nvSpPr>
            <p:spPr bwMode="auto">
              <a:xfrm>
                <a:off x="6024284" y="3410586"/>
                <a:ext cx="847861" cy="0"/>
              </a:xfrm>
              <a:prstGeom prst="line">
                <a:avLst/>
              </a:prstGeom>
              <a:noFill/>
              <a:ln w="38100">
                <a:solidFill>
                  <a:schemeClr val="bg2"/>
                </a:solidFill>
                <a:round/>
                <a:headEn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83" name="AutoShape 5"/>
              <p:cNvSpPr>
                <a:spLocks noChangeArrowheads="1"/>
              </p:cNvSpPr>
              <p:nvPr/>
            </p:nvSpPr>
            <p:spPr bwMode="auto">
              <a:xfrm>
                <a:off x="4998130" y="4279722"/>
                <a:ext cx="1229213" cy="605555"/>
              </a:xfrm>
              <a:prstGeom prst="roundRect">
                <a:avLst>
                  <a:gd name="adj" fmla="val 11310"/>
                </a:avLst>
              </a:prstGeom>
              <a:gradFill rotWithShape="1">
                <a:gsLst>
                  <a:gs pos="0">
                    <a:srgbClr val="F5EBFF"/>
                  </a:gs>
                  <a:gs pos="100000">
                    <a:srgbClr val="E0C1FF">
                      <a:alpha val="59000"/>
                    </a:srgbClr>
                  </a:gs>
                </a:gsLst>
                <a:lin ang="5400000" scaled="1"/>
              </a:gradFill>
              <a:ln w="9525" algn="ctr">
                <a:solidFill>
                  <a:srgbClr val="CC99FF"/>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dirty="0">
                    <a:solidFill>
                      <a:srgbClr val="000000"/>
                    </a:solidFill>
                    <a:cs typeface="Arial" pitchFamily="34" charset="0"/>
                  </a:rPr>
                  <a:t>Test Data</a:t>
                </a:r>
              </a:p>
              <a:p>
                <a:pPr algn="ctr">
                  <a:defRPr/>
                </a:pPr>
                <a:r>
                  <a:rPr lang="en-US" sz="1050" i="1" dirty="0">
                    <a:solidFill>
                      <a:srgbClr val="000000"/>
                    </a:solidFill>
                    <a:cs typeface="Arial" pitchFamily="34" charset="0"/>
                  </a:rPr>
                  <a:t>&lt;Data Driven&gt;</a:t>
                </a:r>
              </a:p>
            </p:txBody>
          </p:sp>
          <p:pic>
            <p:nvPicPr>
              <p:cNvPr id="284" name="Picture 283" descr="Crystal_Clear_app_warehause"/>
              <p:cNvPicPr>
                <a:picLocks noChangeAspect="1" noChangeArrowheads="1"/>
              </p:cNvPicPr>
              <p:nvPr/>
            </p:nvPicPr>
            <p:blipFill>
              <a:blip r:embed="rId6" cstate="print"/>
              <a:srcRect/>
              <a:stretch>
                <a:fillRect/>
              </a:stretch>
            </p:blipFill>
            <p:spPr bwMode="auto">
              <a:xfrm>
                <a:off x="5925589" y="3981736"/>
                <a:ext cx="337004" cy="367125"/>
              </a:xfrm>
              <a:prstGeom prst="rect">
                <a:avLst/>
              </a:prstGeom>
              <a:noFill/>
              <a:ln w="9525">
                <a:noFill/>
                <a:miter lim="800000"/>
                <a:headEnd/>
                <a:tailEnd/>
              </a:ln>
            </p:spPr>
          </p:pic>
          <p:sp>
            <p:nvSpPr>
              <p:cNvPr id="285" name="AutoShape 26"/>
              <p:cNvSpPr>
                <a:spLocks noChangeArrowheads="1"/>
              </p:cNvSpPr>
              <p:nvPr/>
            </p:nvSpPr>
            <p:spPr bwMode="auto">
              <a:xfrm>
                <a:off x="3622919" y="1272432"/>
                <a:ext cx="1756691" cy="605555"/>
              </a:xfrm>
              <a:prstGeom prst="roundRect">
                <a:avLst>
                  <a:gd name="adj" fmla="val 11310"/>
                </a:avLst>
              </a:prstGeom>
              <a:gradFill rotWithShape="1">
                <a:gsLst>
                  <a:gs pos="0">
                    <a:srgbClr val="A7B2D9"/>
                  </a:gs>
                  <a:gs pos="100000">
                    <a:schemeClr val="bg1"/>
                  </a:gs>
                </a:gsLst>
                <a:lin ang="5400000" scaled="1"/>
              </a:gradFill>
              <a:ln w="9525" algn="ctr">
                <a:solidFill>
                  <a:srgbClr val="C0C0C0"/>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i="1" u="sng" dirty="0">
                    <a:solidFill>
                      <a:srgbClr val="FF0000"/>
                    </a:solidFill>
                    <a:cs typeface="Arial" pitchFamily="34" charset="0"/>
                  </a:rPr>
                  <a:t>Run Manager.xls</a:t>
                </a:r>
              </a:p>
              <a:p>
                <a:pPr algn="ctr">
                  <a:defRPr/>
                </a:pPr>
                <a:r>
                  <a:rPr lang="en-US" sz="1050" i="1" dirty="0">
                    <a:solidFill>
                      <a:srgbClr val="000000"/>
                    </a:solidFill>
                    <a:cs typeface="Arial" pitchFamily="34" charset="0"/>
                  </a:rPr>
                  <a:t>&lt;Batch Configuration&gt;</a:t>
                </a:r>
              </a:p>
            </p:txBody>
          </p:sp>
          <p:cxnSp>
            <p:nvCxnSpPr>
              <p:cNvPr id="286" name="Straight Arrow Connector 285"/>
              <p:cNvCxnSpPr>
                <a:cxnSpLocks noChangeShapeType="1"/>
              </p:cNvCxnSpPr>
              <p:nvPr/>
            </p:nvCxnSpPr>
            <p:spPr bwMode="auto">
              <a:xfrm rot="5400000">
                <a:off x="4312414" y="2066631"/>
                <a:ext cx="357912" cy="1767"/>
              </a:xfrm>
              <a:prstGeom prst="straightConnector1">
                <a:avLst/>
              </a:prstGeom>
              <a:noFill/>
              <a:ln w="38100">
                <a:solidFill>
                  <a:schemeClr val="bg2"/>
                </a:solidFill>
                <a:round/>
                <a:headEnd type="triangle" w="med" len="med"/>
                <a:tailEnd type="triangle" w="med" len="med"/>
              </a:ln>
            </p:spPr>
          </p:cxnSp>
          <p:pic>
            <p:nvPicPr>
              <p:cNvPr id="287" name="Picture 286" descr="C:\Documents and Settings\170661\Desktop\Automation\Reusable\icons\Crystal_Clear_app_ksirtet.png"/>
              <p:cNvPicPr>
                <a:picLocks noChangeAspect="1" noChangeArrowheads="1"/>
              </p:cNvPicPr>
              <p:nvPr/>
            </p:nvPicPr>
            <p:blipFill>
              <a:blip r:embed="rId7" cstate="print"/>
              <a:srcRect/>
              <a:stretch>
                <a:fillRect/>
              </a:stretch>
            </p:blipFill>
            <p:spPr bwMode="auto">
              <a:xfrm>
                <a:off x="5115639" y="1235847"/>
                <a:ext cx="264691" cy="288349"/>
              </a:xfrm>
              <a:prstGeom prst="rect">
                <a:avLst/>
              </a:prstGeom>
              <a:noFill/>
              <a:ln w="9525">
                <a:noFill/>
                <a:miter lim="800000"/>
                <a:headEnd/>
                <a:tailEnd/>
              </a:ln>
            </p:spPr>
          </p:pic>
          <p:sp>
            <p:nvSpPr>
              <p:cNvPr id="288" name="AutoShape 6"/>
              <p:cNvSpPr>
                <a:spLocks noChangeArrowheads="1"/>
              </p:cNvSpPr>
              <p:nvPr/>
            </p:nvSpPr>
            <p:spPr bwMode="auto">
              <a:xfrm>
                <a:off x="3045990" y="2254727"/>
                <a:ext cx="2992968" cy="582443"/>
              </a:xfrm>
              <a:prstGeom prst="roundRect">
                <a:avLst>
                  <a:gd name="adj" fmla="val 11310"/>
                </a:avLst>
              </a:prstGeom>
              <a:gradFill rotWithShape="1">
                <a:gsLst>
                  <a:gs pos="0">
                    <a:srgbClr val="00B4B0">
                      <a:alpha val="45000"/>
                    </a:srgbClr>
                  </a:gs>
                  <a:gs pos="100000">
                    <a:srgbClr val="E1FFFE"/>
                  </a:gs>
                </a:gsLst>
                <a:lin ang="5400000" scaled="1"/>
              </a:gradFill>
              <a:ln w="9525" algn="ctr">
                <a:solidFill>
                  <a:srgbClr val="8BD8FF"/>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marL="111125" indent="-111125" algn="ctr">
                  <a:defRPr/>
                </a:pPr>
                <a:r>
                  <a:rPr lang="en-US" sz="1050" i="1" u="sng" dirty="0">
                    <a:solidFill>
                      <a:srgbClr val="FF0000"/>
                    </a:solidFill>
                    <a:cs typeface="Arial" pitchFamily="34" charset="0"/>
                  </a:rPr>
                  <a:t>Init Script</a:t>
                </a:r>
              </a:p>
              <a:p>
                <a:pPr marL="111125" indent="-111125" algn="ctr">
                  <a:defRPr/>
                </a:pPr>
                <a:r>
                  <a:rPr lang="en-US" sz="1050" i="1" dirty="0">
                    <a:solidFill>
                      <a:srgbClr val="000000"/>
                    </a:solidFill>
                    <a:cs typeface="Arial" pitchFamily="34" charset="0"/>
                  </a:rPr>
                  <a:t>&lt;Batch Execution&gt;</a:t>
                </a:r>
              </a:p>
            </p:txBody>
          </p:sp>
          <p:pic>
            <p:nvPicPr>
              <p:cNvPr id="289" name="Picture 288" descr="C:\Documents and Settings\170661\Desktop\Automation\Reusable\icons\32px-Crystal_Clear_action_edit.png"/>
              <p:cNvPicPr>
                <a:picLocks noChangeAspect="1" noChangeArrowheads="1"/>
              </p:cNvPicPr>
              <p:nvPr/>
            </p:nvPicPr>
            <p:blipFill>
              <a:blip r:embed="rId8" cstate="print"/>
              <a:srcRect/>
              <a:stretch>
                <a:fillRect/>
              </a:stretch>
            </p:blipFill>
            <p:spPr bwMode="auto">
              <a:xfrm>
                <a:off x="5636702" y="2195662"/>
                <a:ext cx="339144" cy="369457"/>
              </a:xfrm>
              <a:prstGeom prst="rect">
                <a:avLst/>
              </a:prstGeom>
              <a:noFill/>
              <a:ln w="9525">
                <a:noFill/>
                <a:miter lim="800000"/>
                <a:headEnd/>
                <a:tailEnd/>
              </a:ln>
            </p:spPr>
          </p:pic>
          <p:sp>
            <p:nvSpPr>
              <p:cNvPr id="290" name="Line 14"/>
              <p:cNvSpPr>
                <a:spLocks noChangeShapeType="1"/>
              </p:cNvSpPr>
              <p:nvPr/>
            </p:nvSpPr>
            <p:spPr bwMode="auto">
              <a:xfrm flipV="1">
                <a:off x="5600353" y="3622484"/>
                <a:ext cx="0" cy="609820"/>
              </a:xfrm>
              <a:prstGeom prst="line">
                <a:avLst/>
              </a:prstGeom>
              <a:noFill/>
              <a:ln w="38100">
                <a:solidFill>
                  <a:schemeClr val="bg2"/>
                </a:solidFill>
                <a:prstDash val="sysDot"/>
                <a:round/>
                <a:headEn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91" name="Line 13"/>
              <p:cNvSpPr>
                <a:spLocks noChangeShapeType="1"/>
              </p:cNvSpPr>
              <p:nvPr/>
            </p:nvSpPr>
            <p:spPr bwMode="auto">
              <a:xfrm flipV="1">
                <a:off x="5600353" y="4839861"/>
                <a:ext cx="0" cy="443506"/>
              </a:xfrm>
              <a:prstGeom prst="line">
                <a:avLst/>
              </a:prstGeom>
              <a:noFill/>
              <a:ln w="38100">
                <a:solidFill>
                  <a:schemeClr val="bg2"/>
                </a:solidFill>
                <a:prstDash val="sysDot"/>
                <a:round/>
                <a:headEn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92" name="Line 12"/>
              <p:cNvSpPr>
                <a:spLocks noChangeShapeType="1"/>
              </p:cNvSpPr>
              <p:nvPr/>
            </p:nvSpPr>
            <p:spPr bwMode="auto">
              <a:xfrm flipH="1">
                <a:off x="3565487" y="4846293"/>
                <a:ext cx="0" cy="443506"/>
              </a:xfrm>
              <a:prstGeom prst="line">
                <a:avLst/>
              </a:prstGeom>
              <a:noFill/>
              <a:ln w="38100">
                <a:solidFill>
                  <a:schemeClr val="bg2"/>
                </a:solidFill>
                <a:prstDash val="sysDot"/>
                <a:round/>
                <a:headEn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93" name="Line 11"/>
              <p:cNvSpPr>
                <a:spLocks noChangeShapeType="1"/>
              </p:cNvSpPr>
              <p:nvPr/>
            </p:nvSpPr>
            <p:spPr bwMode="auto">
              <a:xfrm>
                <a:off x="3580023" y="2855185"/>
                <a:ext cx="0" cy="332629"/>
              </a:xfrm>
              <a:prstGeom prst="line">
                <a:avLst/>
              </a:prstGeom>
              <a:noFill/>
              <a:ln w="38100">
                <a:solidFill>
                  <a:schemeClr val="bg2"/>
                </a:solidFill>
                <a:prstDash val="sysDot"/>
                <a:round/>
                <a:headEn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94" name="Line 14"/>
              <p:cNvSpPr>
                <a:spLocks noChangeShapeType="1"/>
              </p:cNvSpPr>
              <p:nvPr/>
            </p:nvSpPr>
            <p:spPr bwMode="auto">
              <a:xfrm flipV="1">
                <a:off x="5595511" y="2835785"/>
                <a:ext cx="0" cy="332629"/>
              </a:xfrm>
              <a:prstGeom prst="line">
                <a:avLst/>
              </a:prstGeom>
              <a:noFill/>
              <a:ln w="38100">
                <a:solidFill>
                  <a:schemeClr val="bg2"/>
                </a:solidFill>
                <a:prstDash val="sysDot"/>
                <a:round/>
                <a:headEnd/>
                <a:tailEnd type="triangle" w="med" len="med"/>
              </a:ln>
            </p:spPr>
            <p:txBody>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endParaRPr lang="en-US" sz="1050">
                  <a:solidFill>
                    <a:srgbClr val="000000"/>
                  </a:solidFill>
                  <a:cs typeface="Arial" pitchFamily="34" charset="0"/>
                </a:endParaRPr>
              </a:p>
            </p:txBody>
          </p:sp>
          <p:sp>
            <p:nvSpPr>
              <p:cNvPr id="295" name="TextBox 65"/>
              <p:cNvSpPr txBox="1">
                <a:spLocks noChangeArrowheads="1"/>
              </p:cNvSpPr>
              <p:nvPr/>
            </p:nvSpPr>
            <p:spPr bwMode="auto">
              <a:xfrm>
                <a:off x="4379215" y="1898561"/>
                <a:ext cx="2309949" cy="396894"/>
              </a:xfrm>
              <a:prstGeom prst="rect">
                <a:avLst/>
              </a:prstGeom>
              <a:noFill/>
              <a:ln w="9525">
                <a:noFill/>
                <a:miter lim="800000"/>
                <a:headEnd/>
                <a:tailEnd/>
              </a:ln>
            </p:spPr>
            <p:txBody>
              <a:bodyPr wrap="square">
                <a:spAutoFit/>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r>
                  <a:rPr lang="en-US" sz="1050" i="1" dirty="0">
                    <a:solidFill>
                      <a:srgbClr val="000000"/>
                    </a:solidFill>
                    <a:cs typeface="Arial" pitchFamily="34" charset="0"/>
                  </a:rPr>
                  <a:t>&lt;Test case details&gt;</a:t>
                </a:r>
              </a:p>
            </p:txBody>
          </p:sp>
          <p:sp>
            <p:nvSpPr>
              <p:cNvPr id="296" name="AutoShape 8"/>
              <p:cNvSpPr>
                <a:spLocks noChangeArrowheads="1"/>
              </p:cNvSpPr>
              <p:nvPr/>
            </p:nvSpPr>
            <p:spPr bwMode="auto">
              <a:xfrm>
                <a:off x="761821" y="2582929"/>
                <a:ext cx="1455275" cy="1530068"/>
              </a:xfrm>
              <a:prstGeom prst="roundRect">
                <a:avLst>
                  <a:gd name="adj" fmla="val 11310"/>
                </a:avLst>
              </a:prstGeom>
              <a:gradFill rotWithShape="1">
                <a:gsLst>
                  <a:gs pos="33000">
                    <a:srgbClr val="FFEECD"/>
                  </a:gs>
                  <a:gs pos="100000">
                    <a:schemeClr val="bg1"/>
                  </a:gs>
                </a:gsLst>
                <a:lin ang="0" scaled="1"/>
              </a:gradFill>
              <a:ln w="9525" algn="ctr">
                <a:solidFill>
                  <a:srgbClr val="EA9C00"/>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i="1" u="sng" dirty="0">
                    <a:solidFill>
                      <a:srgbClr val="FF0000"/>
                    </a:solidFill>
                    <a:cs typeface="Arial" pitchFamily="34" charset="0"/>
                  </a:rPr>
                  <a:t>Recovery Libraries</a:t>
                </a:r>
              </a:p>
              <a:p>
                <a:pPr algn="ctr">
                  <a:defRPr/>
                </a:pPr>
                <a:r>
                  <a:rPr lang="en-US" sz="1050" i="1" dirty="0">
                    <a:solidFill>
                      <a:srgbClr val="000000"/>
                    </a:solidFill>
                    <a:cs typeface="Arial" pitchFamily="34" charset="0"/>
                  </a:rPr>
                  <a:t>&lt;Error handling </a:t>
                </a:r>
              </a:p>
              <a:p>
                <a:pPr algn="ctr">
                  <a:defRPr/>
                </a:pPr>
                <a:r>
                  <a:rPr lang="en-US" sz="1050" i="1" dirty="0">
                    <a:solidFill>
                      <a:srgbClr val="000000"/>
                    </a:solidFill>
                    <a:cs typeface="Arial" pitchFamily="34" charset="0"/>
                  </a:rPr>
                  <a:t>functions&gt;</a:t>
                </a:r>
              </a:p>
            </p:txBody>
          </p:sp>
          <p:pic>
            <p:nvPicPr>
              <p:cNvPr id="297" name="Picture 296" descr="Crystal_Clear_app_logout"/>
              <p:cNvPicPr>
                <a:picLocks noChangeAspect="1" noChangeArrowheads="1"/>
              </p:cNvPicPr>
              <p:nvPr/>
            </p:nvPicPr>
            <p:blipFill>
              <a:blip r:embed="rId9" cstate="print"/>
              <a:srcRect/>
              <a:stretch>
                <a:fillRect/>
              </a:stretch>
            </p:blipFill>
            <p:spPr bwMode="auto">
              <a:xfrm>
                <a:off x="1905042" y="2112815"/>
                <a:ext cx="344379" cy="360050"/>
              </a:xfrm>
              <a:prstGeom prst="rect">
                <a:avLst/>
              </a:prstGeom>
              <a:noFill/>
              <a:ln w="9525">
                <a:noFill/>
                <a:miter lim="800000"/>
                <a:headEnd/>
                <a:tailEnd/>
              </a:ln>
            </p:spPr>
          </p:pic>
          <p:sp>
            <p:nvSpPr>
              <p:cNvPr id="298" name="TextBox 30"/>
              <p:cNvSpPr txBox="1">
                <a:spLocks noChangeArrowheads="1"/>
              </p:cNvSpPr>
              <p:nvPr/>
            </p:nvSpPr>
            <p:spPr bwMode="auto">
              <a:xfrm>
                <a:off x="627596" y="2319443"/>
                <a:ext cx="1723724" cy="305176"/>
              </a:xfrm>
              <a:prstGeom prst="rect">
                <a:avLst/>
              </a:prstGeom>
              <a:noFill/>
              <a:ln w="9525">
                <a:noFill/>
                <a:miter lim="800000"/>
                <a:headEnd/>
                <a:tailEnd/>
              </a:ln>
            </p:spPr>
            <p:txBody>
              <a:bodyPr>
                <a:spAutoFit/>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buClr>
                    <a:srgbClr val="000000"/>
                  </a:buClr>
                  <a:defRPr/>
                </a:pPr>
                <a:r>
                  <a:rPr lang="en-US" sz="1050" i="1" u="sng" dirty="0">
                    <a:solidFill>
                      <a:srgbClr val="FF0000"/>
                    </a:solidFill>
                    <a:cs typeface="Arial" pitchFamily="34" charset="0"/>
                  </a:rPr>
                  <a:t>Reusable Libraries</a:t>
                </a:r>
              </a:p>
            </p:txBody>
          </p:sp>
          <p:sp>
            <p:nvSpPr>
              <p:cNvPr id="299" name="TextBox 65"/>
              <p:cNvSpPr txBox="1">
                <a:spLocks noChangeArrowheads="1"/>
              </p:cNvSpPr>
              <p:nvPr/>
            </p:nvSpPr>
            <p:spPr bwMode="auto">
              <a:xfrm>
                <a:off x="3535363" y="2844801"/>
                <a:ext cx="1922649" cy="396894"/>
              </a:xfrm>
              <a:prstGeom prst="rect">
                <a:avLst/>
              </a:prstGeom>
              <a:noFill/>
              <a:ln w="9525">
                <a:noFill/>
                <a:miter lim="800000"/>
                <a:headEnd/>
                <a:tailEnd/>
              </a:ln>
            </p:spPr>
            <p:txBody>
              <a:bodyPr wrap="square">
                <a:spAutoFit/>
              </a:bodyP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r>
                  <a:rPr lang="en-US" sz="1050" i="1" dirty="0">
                    <a:solidFill>
                      <a:srgbClr val="000000"/>
                    </a:solidFill>
                    <a:cs typeface="Arial" pitchFamily="34" charset="0"/>
                  </a:rPr>
                  <a:t>&lt;Test case details&gt;</a:t>
                </a:r>
              </a:p>
            </p:txBody>
          </p:sp>
          <p:sp>
            <p:nvSpPr>
              <p:cNvPr id="300" name="AutoShape 4"/>
              <p:cNvSpPr>
                <a:spLocks noChangeArrowheads="1"/>
              </p:cNvSpPr>
              <p:nvPr/>
            </p:nvSpPr>
            <p:spPr bwMode="auto">
              <a:xfrm>
                <a:off x="2963571" y="4237806"/>
                <a:ext cx="1229213" cy="605555"/>
              </a:xfrm>
              <a:prstGeom prst="roundRect">
                <a:avLst>
                  <a:gd name="adj" fmla="val 11310"/>
                </a:avLst>
              </a:prstGeom>
              <a:gradFill rotWithShape="1">
                <a:gsLst>
                  <a:gs pos="0">
                    <a:srgbClr val="00B4B0">
                      <a:alpha val="45000"/>
                    </a:srgbClr>
                  </a:gs>
                  <a:gs pos="100000">
                    <a:srgbClr val="E1FFFE"/>
                  </a:gs>
                </a:gsLst>
                <a:lin ang="5400000" scaled="1"/>
              </a:gradFill>
              <a:ln w="9525" algn="ctr">
                <a:solidFill>
                  <a:srgbClr val="00B4B0"/>
                </a:solidFill>
                <a:round/>
                <a:headEnd/>
                <a:tailEnd/>
              </a:ln>
            </p:spPr>
            <p:txBody>
              <a:bodyPr wrap="none" anchor="ctr"/>
              <a:ls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lgn="ctr">
                  <a:defRPr/>
                </a:pPr>
                <a:r>
                  <a:rPr lang="en-US" sz="1050" dirty="0">
                    <a:solidFill>
                      <a:srgbClr val="000000"/>
                    </a:solidFill>
                    <a:cs typeface="Arial" pitchFamily="34" charset="0"/>
                  </a:rPr>
                  <a:t>Business Flow</a:t>
                </a:r>
              </a:p>
              <a:p>
                <a:pPr algn="ctr">
                  <a:defRPr/>
                </a:pPr>
                <a:r>
                  <a:rPr lang="en-US" sz="1050" i="1" dirty="0">
                    <a:solidFill>
                      <a:srgbClr val="000000"/>
                    </a:solidFill>
                    <a:cs typeface="Arial" pitchFamily="34" charset="0"/>
                  </a:rPr>
                  <a:t>&lt;Keyword Driven&gt;</a:t>
                </a:r>
              </a:p>
            </p:txBody>
          </p:sp>
          <p:pic>
            <p:nvPicPr>
              <p:cNvPr id="301" name="Picture 300" descr="Crystal_Clear_action_run"/>
              <p:cNvPicPr>
                <a:picLocks noChangeAspect="1" noChangeArrowheads="1"/>
              </p:cNvPicPr>
              <p:nvPr/>
            </p:nvPicPr>
            <p:blipFill>
              <a:blip r:embed="rId10" cstate="print"/>
              <a:srcRect/>
              <a:stretch>
                <a:fillRect/>
              </a:stretch>
            </p:blipFill>
            <p:spPr bwMode="auto">
              <a:xfrm>
                <a:off x="4072966" y="4155954"/>
                <a:ext cx="307788" cy="335298"/>
              </a:xfrm>
              <a:prstGeom prst="rect">
                <a:avLst/>
              </a:prstGeom>
              <a:noFill/>
              <a:ln w="9525">
                <a:noFill/>
                <a:miter lim="800000"/>
                <a:headEnd/>
                <a:tailEnd/>
              </a:ln>
            </p:spPr>
          </p:pic>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6C952404-FBAC-4654-BEF7-8B5ABFF32B2A}" type="slidenum">
              <a:rPr lang="en-US" smtClean="0"/>
              <a:pPr/>
              <a:t>33</a:t>
            </a:fld>
            <a:endParaRPr lang="en-US" smtClean="0"/>
          </a:p>
        </p:txBody>
      </p:sp>
      <p:sp>
        <p:nvSpPr>
          <p:cNvPr id="35843" name="Rectangle 2"/>
          <p:cNvSpPr>
            <a:spLocks noGrp="1" noChangeArrowheads="1"/>
          </p:cNvSpPr>
          <p:nvPr>
            <p:ph type="title"/>
          </p:nvPr>
        </p:nvSpPr>
        <p:spPr>
          <a:xfrm>
            <a:off x="1447800" y="457200"/>
            <a:ext cx="6858000" cy="533400"/>
          </a:xfrm>
        </p:spPr>
        <p:txBody>
          <a:bodyPr/>
          <a:lstStyle/>
          <a:p>
            <a:r>
              <a:rPr lang="en-US" sz="3600" dirty="0" smtClean="0"/>
              <a:t>CRAFT  Folder Structure</a:t>
            </a:r>
            <a:br>
              <a:rPr lang="en-US" sz="3600" dirty="0" smtClean="0"/>
            </a:br>
            <a:endParaRPr lang="en-US" sz="3600" dirty="0" smtClean="0"/>
          </a:p>
        </p:txBody>
      </p:sp>
      <p:sp>
        <p:nvSpPr>
          <p:cNvPr id="36868" name="Rectangle 3"/>
          <p:cNvSpPr>
            <a:spLocks noGrp="1" noChangeArrowheads="1"/>
          </p:cNvSpPr>
          <p:nvPr>
            <p:ph type="body" idx="1"/>
          </p:nvPr>
        </p:nvSpPr>
        <p:spPr>
          <a:xfrm>
            <a:off x="609600" y="1371600"/>
            <a:ext cx="7315200" cy="4943475"/>
          </a:xfrm>
        </p:spPr>
        <p:txBody>
          <a:bodyPr/>
          <a:lstStyle/>
          <a:p>
            <a:pPr>
              <a:defRPr/>
            </a:pPr>
            <a:r>
              <a:rPr lang="en-US" sz="1600" dirty="0" smtClean="0"/>
              <a:t>A sample folder structure for the framework is depicted below (QTP implementation is assumed here):</a:t>
            </a:r>
          </a:p>
          <a:p>
            <a:pPr>
              <a:defRPr/>
            </a:pPr>
            <a:endParaRPr lang="en-US" sz="1600" dirty="0" smtClean="0"/>
          </a:p>
          <a:p>
            <a:pPr lvl="1">
              <a:defRPr/>
            </a:pPr>
            <a:endParaRPr lang="en-US" sz="1400" b="1" i="1" dirty="0" smtClean="0">
              <a:ea typeface="+mn-ea"/>
              <a:cs typeface="+mn-cs"/>
            </a:endParaRPr>
          </a:p>
          <a:p>
            <a:pPr>
              <a:buFont typeface="Wingdings" pitchFamily="2" charset="2"/>
              <a:buNone/>
              <a:defRPr/>
            </a:pPr>
            <a:r>
              <a:rPr lang="en-US" dirty="0" smtClean="0"/>
              <a:t> </a:t>
            </a:r>
          </a:p>
          <a:p>
            <a:pPr>
              <a:defRPr/>
            </a:pPr>
            <a:endParaRPr lang="en-US" sz="1600" dirty="0" smtClean="0"/>
          </a:p>
          <a:p>
            <a:pPr>
              <a:buFont typeface="Wingdings" pitchFamily="2" charset="2"/>
              <a:buNone/>
              <a:defRPr/>
            </a:pPr>
            <a:endParaRPr lang="en-US" sz="1600" dirty="0" smtClean="0"/>
          </a:p>
          <a:p>
            <a:pPr>
              <a:defRPr/>
            </a:pPr>
            <a:endParaRPr lang="en-US" dirty="0" smtClean="0"/>
          </a:p>
          <a:p>
            <a:pPr eaLnBrk="1" hangingPunct="1">
              <a:buFont typeface="Wingdings" pitchFamily="2" charset="2"/>
              <a:buNone/>
              <a:defRPr/>
            </a:pPr>
            <a:endParaRPr lang="en-US" dirty="0" smtClean="0"/>
          </a:p>
        </p:txBody>
      </p:sp>
      <p:pic>
        <p:nvPicPr>
          <p:cNvPr id="67586" name="Picture 2" descr="Folders with explanation"/>
          <p:cNvPicPr>
            <a:picLocks noChangeAspect="1" noChangeArrowheads="1"/>
          </p:cNvPicPr>
          <p:nvPr/>
        </p:nvPicPr>
        <p:blipFill>
          <a:blip r:embed="rId3" cstate="print"/>
          <a:srcRect/>
          <a:stretch>
            <a:fillRect/>
          </a:stretch>
        </p:blipFill>
        <p:spPr bwMode="auto">
          <a:xfrm>
            <a:off x="381000" y="1905000"/>
            <a:ext cx="7467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B71C1566-3EC5-4B89-AD9D-E0B90C0CAA39}" type="slidenum">
              <a:rPr lang="en-US" smtClean="0"/>
              <a:pPr/>
              <a:t>34</a:t>
            </a:fld>
            <a:endParaRPr lang="en-US" smtClean="0"/>
          </a:p>
        </p:txBody>
      </p:sp>
      <p:sp>
        <p:nvSpPr>
          <p:cNvPr id="36867" name="Rectangle 2"/>
          <p:cNvSpPr>
            <a:spLocks noGrp="1" noChangeArrowheads="1"/>
          </p:cNvSpPr>
          <p:nvPr>
            <p:ph type="title"/>
          </p:nvPr>
        </p:nvSpPr>
        <p:spPr>
          <a:xfrm>
            <a:off x="1447800" y="381000"/>
            <a:ext cx="6858000" cy="685800"/>
          </a:xfrm>
        </p:spPr>
        <p:txBody>
          <a:bodyPr/>
          <a:lstStyle/>
          <a:p>
            <a:r>
              <a:rPr lang="en-US" sz="3600" dirty="0" smtClean="0"/>
              <a:t>CRAFT  Folder Structure</a:t>
            </a:r>
            <a:br>
              <a:rPr lang="en-US" sz="3600" dirty="0" smtClean="0"/>
            </a:br>
            <a:endParaRPr lang="en-US" sz="3600" dirty="0" smtClean="0"/>
          </a:p>
        </p:txBody>
      </p:sp>
      <p:sp>
        <p:nvSpPr>
          <p:cNvPr id="36868" name="Rectangle 3"/>
          <p:cNvSpPr>
            <a:spLocks noGrp="1" noChangeArrowheads="1"/>
          </p:cNvSpPr>
          <p:nvPr>
            <p:ph type="body" idx="1"/>
          </p:nvPr>
        </p:nvSpPr>
        <p:spPr>
          <a:xfrm>
            <a:off x="609600" y="1371600"/>
            <a:ext cx="7315200" cy="4943475"/>
          </a:xfrm>
        </p:spPr>
        <p:txBody>
          <a:bodyPr/>
          <a:lstStyle/>
          <a:p>
            <a:endParaRPr lang="en-US" sz="1600" dirty="0" smtClean="0"/>
          </a:p>
          <a:p>
            <a:endParaRPr lang="en-US" sz="1600" dirty="0" smtClean="0"/>
          </a:p>
          <a:p>
            <a:pPr>
              <a:buFont typeface="Wingdings" pitchFamily="2" charset="2"/>
              <a:buNone/>
            </a:pPr>
            <a:endParaRPr lang="en-US" dirty="0" smtClean="0"/>
          </a:p>
          <a:p>
            <a:endParaRPr lang="en-US" sz="1600" dirty="0" smtClean="0"/>
          </a:p>
          <a:p>
            <a:pPr>
              <a:buFont typeface="Wingdings" pitchFamily="2" charset="2"/>
              <a:buNone/>
            </a:pPr>
            <a:endParaRPr lang="en-US" sz="1600" dirty="0" smtClean="0"/>
          </a:p>
          <a:p>
            <a:endParaRPr lang="en-US" dirty="0" smtClean="0"/>
          </a:p>
          <a:p>
            <a:pPr eaLnBrk="1" hangingPunct="1">
              <a:buFont typeface="Wingdings" pitchFamily="2" charset="2"/>
              <a:buNone/>
            </a:pPr>
            <a:endParaRPr lang="en-US" dirty="0" smtClean="0"/>
          </a:p>
        </p:txBody>
      </p:sp>
      <p:graphicFrame>
        <p:nvGraphicFramePr>
          <p:cNvPr id="6" name="Table 5"/>
          <p:cNvGraphicFramePr>
            <a:graphicFrameLocks noGrp="1"/>
          </p:cNvGraphicFramePr>
          <p:nvPr/>
        </p:nvGraphicFramePr>
        <p:xfrm>
          <a:off x="685800" y="1524000"/>
          <a:ext cx="7924800" cy="4495802"/>
        </p:xfrm>
        <a:graphic>
          <a:graphicData uri="http://schemas.openxmlformats.org/drawingml/2006/table">
            <a:tbl>
              <a:tblPr firstRow="1">
                <a:tableStyleId>{3C2FFA5D-87B4-456A-9821-1D502468CF0F}</a:tableStyleId>
              </a:tblPr>
              <a:tblGrid>
                <a:gridCol w="2190596"/>
                <a:gridCol w="5734204"/>
              </a:tblGrid>
              <a:tr h="280988">
                <a:tc>
                  <a:txBody>
                    <a:bodyPr/>
                    <a:lstStyle/>
                    <a:p>
                      <a:pPr marL="0" marR="0" algn="ctr">
                        <a:spcBef>
                          <a:spcPts val="0"/>
                        </a:spcBef>
                        <a:spcAft>
                          <a:spcPts val="400"/>
                        </a:spcAft>
                      </a:pPr>
                      <a:r>
                        <a:rPr lang="en-US" sz="1800" b="1" dirty="0"/>
                        <a:t>Folder</a:t>
                      </a:r>
                      <a:endParaRPr lang="en-US" sz="1800" b="1" dirty="0">
                        <a:latin typeface="Arial"/>
                        <a:ea typeface="Times New Roman"/>
                        <a:cs typeface="Times New Roman"/>
                      </a:endParaRPr>
                    </a:p>
                  </a:txBody>
                  <a:tcPr marL="68580" marR="68580" marT="0" marB="0"/>
                </a:tc>
                <a:tc>
                  <a:txBody>
                    <a:bodyPr/>
                    <a:lstStyle/>
                    <a:p>
                      <a:pPr marL="0" marR="0" algn="ctr">
                        <a:spcBef>
                          <a:spcPts val="0"/>
                        </a:spcBef>
                        <a:spcAft>
                          <a:spcPts val="400"/>
                        </a:spcAft>
                      </a:pPr>
                      <a:r>
                        <a:rPr lang="en-US" sz="1800" b="1" dirty="0"/>
                        <a:t>Contents</a:t>
                      </a:r>
                      <a:endParaRPr lang="en-US" sz="1800" b="1" dirty="0">
                        <a:latin typeface="Arial"/>
                        <a:ea typeface="Times New Roman"/>
                        <a:cs typeface="Times New Roman"/>
                      </a:endParaRPr>
                    </a:p>
                  </a:txBody>
                  <a:tcPr marL="68580" marR="68580" marT="0" marB="0"/>
                </a:tc>
              </a:tr>
              <a:tr h="561975">
                <a:tc>
                  <a:txBody>
                    <a:bodyPr/>
                    <a:lstStyle/>
                    <a:p>
                      <a:pPr marL="0" marR="0" algn="l">
                        <a:spcBef>
                          <a:spcPts val="0"/>
                        </a:spcBef>
                        <a:spcAft>
                          <a:spcPts val="400"/>
                        </a:spcAft>
                      </a:pPr>
                      <a:r>
                        <a:rPr lang="en-US" sz="1800" b="0" dirty="0" smtClean="0"/>
                        <a:t>Business Components</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the reusable business components which are the building blocks of test cases.</a:t>
                      </a:r>
                      <a:endParaRPr lang="en-US" sz="1800" dirty="0" smtClean="0">
                        <a:solidFill>
                          <a:schemeClr val="tx1"/>
                        </a:solidFill>
                        <a:latin typeface="+mn-lt"/>
                        <a:ea typeface="+mn-ea"/>
                        <a:cs typeface="+mn-cs"/>
                      </a:endParaRPr>
                    </a:p>
                  </a:txBody>
                  <a:tcPr marL="68580" marR="68580" marT="0" marB="0"/>
                </a:tc>
              </a:tr>
              <a:tr h="561975">
                <a:tc>
                  <a:txBody>
                    <a:bodyPr/>
                    <a:lstStyle/>
                    <a:p>
                      <a:pPr marL="0" marR="0" algn="l">
                        <a:spcBef>
                          <a:spcPts val="0"/>
                        </a:spcBef>
                        <a:spcAft>
                          <a:spcPts val="400"/>
                        </a:spcAft>
                      </a:pPr>
                      <a:r>
                        <a:rPr lang="en-US" sz="1800" b="0" dirty="0" smtClean="0"/>
                        <a:t>Datatables</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the hybrid-driven data component of C.R.A.F.T in the form of Excel sheets.</a:t>
                      </a:r>
                      <a:endParaRPr lang="en-US" sz="1800" dirty="0" smtClean="0">
                        <a:solidFill>
                          <a:schemeClr val="tx1"/>
                        </a:solidFill>
                        <a:latin typeface="+mn-lt"/>
                        <a:ea typeface="+mn-ea"/>
                        <a:cs typeface="+mn-cs"/>
                      </a:endParaRPr>
                    </a:p>
                  </a:txBody>
                  <a:tcPr marL="68580" marR="68580" marT="0" marB="0"/>
                </a:tc>
              </a:tr>
              <a:tr h="561975">
                <a:tc>
                  <a:txBody>
                    <a:bodyPr/>
                    <a:lstStyle/>
                    <a:p>
                      <a:pPr marL="0" marR="0" algn="l">
                        <a:spcBef>
                          <a:spcPts val="0"/>
                        </a:spcBef>
                        <a:spcAft>
                          <a:spcPts val="400"/>
                        </a:spcAft>
                      </a:pPr>
                      <a:r>
                        <a:rPr lang="en-US" sz="1800" b="0" dirty="0" smtClean="0"/>
                        <a:t>Documentation</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relevant documentation for the framework, as well as any additional artifacts required.</a:t>
                      </a:r>
                      <a:endParaRPr lang="en-US" sz="1800" dirty="0" smtClean="0">
                        <a:solidFill>
                          <a:schemeClr val="tx1"/>
                        </a:solidFill>
                        <a:latin typeface="+mn-lt"/>
                        <a:ea typeface="+mn-ea"/>
                        <a:cs typeface="+mn-cs"/>
                      </a:endParaRPr>
                    </a:p>
                  </a:txBody>
                  <a:tcPr marL="68580" marR="68580" marT="0" marB="0"/>
                </a:tc>
              </a:tr>
              <a:tr h="280988">
                <a:tc>
                  <a:txBody>
                    <a:bodyPr/>
                    <a:lstStyle/>
                    <a:p>
                      <a:pPr marL="0" marR="0" algn="l">
                        <a:spcBef>
                          <a:spcPts val="0"/>
                        </a:spcBef>
                        <a:spcAft>
                          <a:spcPts val="400"/>
                        </a:spcAft>
                      </a:pPr>
                      <a:r>
                        <a:rPr lang="en-US" sz="1800" b="0" dirty="0" smtClean="0"/>
                        <a:t>Driver Script</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the Driver script.</a:t>
                      </a:r>
                      <a:endParaRPr lang="en-US" sz="1800" dirty="0" smtClean="0">
                        <a:solidFill>
                          <a:schemeClr val="tx1"/>
                        </a:solidFill>
                        <a:latin typeface="+mn-lt"/>
                        <a:ea typeface="+mn-ea"/>
                        <a:cs typeface="+mn-cs"/>
                      </a:endParaRPr>
                    </a:p>
                  </a:txBody>
                  <a:tcPr marL="68580" marR="68580" marT="0" marB="0"/>
                </a:tc>
              </a:tr>
              <a:tr h="842963">
                <a:tc>
                  <a:txBody>
                    <a:bodyPr/>
                    <a:lstStyle/>
                    <a:p>
                      <a:pPr marL="0" marR="0" algn="l">
                        <a:spcBef>
                          <a:spcPts val="0"/>
                        </a:spcBef>
                        <a:spcAft>
                          <a:spcPts val="400"/>
                        </a:spcAft>
                      </a:pPr>
                      <a:r>
                        <a:rPr lang="en-US" sz="1800" b="0" dirty="0" smtClean="0"/>
                        <a:t>Object Repository</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the object repository of QTP. It may contain either a single shared repository or multiple repositories if required.</a:t>
                      </a:r>
                      <a:endParaRPr lang="en-US" sz="1800" dirty="0" smtClean="0">
                        <a:solidFill>
                          <a:schemeClr val="tx1"/>
                        </a:solidFill>
                        <a:latin typeface="+mn-lt"/>
                        <a:ea typeface="+mn-ea"/>
                        <a:cs typeface="+mn-cs"/>
                      </a:endParaRPr>
                    </a:p>
                  </a:txBody>
                  <a:tcPr marL="68580" marR="68580" marT="0" marB="0"/>
                </a:tc>
              </a:tr>
              <a:tr h="561975">
                <a:tc>
                  <a:txBody>
                    <a:bodyPr/>
                    <a:lstStyle/>
                    <a:p>
                      <a:pPr marL="0" marR="0" algn="l">
                        <a:spcBef>
                          <a:spcPts val="0"/>
                        </a:spcBef>
                        <a:spcAft>
                          <a:spcPts val="400"/>
                        </a:spcAft>
                      </a:pPr>
                      <a:r>
                        <a:rPr lang="en-US" sz="1800" b="0" dirty="0" smtClean="0"/>
                        <a:t>Recovery Libraries</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the in-built error handling libraries of CRAFT. Recovery scenarios are also placed here.</a:t>
                      </a:r>
                      <a:endParaRPr lang="en-US" sz="1800" dirty="0" smtClean="0">
                        <a:solidFill>
                          <a:schemeClr val="tx1"/>
                        </a:solidFill>
                        <a:latin typeface="+mn-lt"/>
                        <a:ea typeface="+mn-ea"/>
                        <a:cs typeface="+mn-cs"/>
                      </a:endParaRPr>
                    </a:p>
                  </a:txBody>
                  <a:tcPr marL="68580" marR="68580" marT="0" marB="0"/>
                </a:tc>
              </a:tr>
              <a:tr h="561975">
                <a:tc>
                  <a:txBody>
                    <a:bodyPr/>
                    <a:lstStyle/>
                    <a:p>
                      <a:pPr marL="0" marR="0" algn="l">
                        <a:spcBef>
                          <a:spcPts val="0"/>
                        </a:spcBef>
                        <a:spcAft>
                          <a:spcPts val="400"/>
                        </a:spcAft>
                      </a:pPr>
                      <a:r>
                        <a:rPr lang="en-US" sz="1800" b="0" dirty="0" smtClean="0"/>
                        <a:t>Results</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the customized test results in Excel and HTML formats.</a:t>
                      </a:r>
                      <a:endParaRPr lang="en-US" sz="1800" dirty="0" smtClean="0">
                        <a:solidFill>
                          <a:schemeClr val="tx1"/>
                        </a:solidFill>
                        <a:latin typeface="+mn-lt"/>
                        <a:ea typeface="+mn-ea"/>
                        <a:cs typeface="+mn-cs"/>
                      </a:endParaRPr>
                    </a:p>
                  </a:txBody>
                  <a:tcPr marL="68580" marR="68580" marT="0" marB="0"/>
                </a:tc>
              </a:tr>
              <a:tr h="280988">
                <a:tc>
                  <a:txBody>
                    <a:bodyPr/>
                    <a:lstStyle/>
                    <a:p>
                      <a:pPr marL="0" marR="0" algn="l">
                        <a:spcBef>
                          <a:spcPts val="0"/>
                        </a:spcBef>
                        <a:spcAft>
                          <a:spcPts val="400"/>
                        </a:spcAft>
                      </a:pPr>
                      <a:r>
                        <a:rPr lang="en-US" sz="1800" b="0" dirty="0" smtClean="0"/>
                        <a:t>Support Libraries</a:t>
                      </a:r>
                      <a:endParaRPr lang="en-US" sz="1800" b="0" dirty="0" smtClean="0">
                        <a:solidFill>
                          <a:schemeClr val="tx1"/>
                        </a:solidFill>
                        <a:latin typeface="+mn-lt"/>
                        <a:ea typeface="+mn-ea"/>
                        <a:cs typeface="+mn-cs"/>
                      </a:endParaRPr>
                    </a:p>
                  </a:txBody>
                  <a:tcPr marL="68580" marR="68580" marT="0" marB="0"/>
                </a:tc>
                <a:tc>
                  <a:txBody>
                    <a:bodyPr/>
                    <a:lstStyle/>
                    <a:p>
                      <a:pPr marL="0" marR="0" algn="l">
                        <a:spcBef>
                          <a:spcPts val="0"/>
                        </a:spcBef>
                        <a:spcAft>
                          <a:spcPts val="400"/>
                        </a:spcAft>
                      </a:pPr>
                      <a:r>
                        <a:rPr lang="en-US" sz="1800" dirty="0" smtClean="0"/>
                        <a:t>Contains the support libraries.</a:t>
                      </a:r>
                      <a:endParaRPr lang="en-US" sz="1800" dirty="0" smtClean="0">
                        <a:solidFill>
                          <a:schemeClr val="tx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10D11CF3-FEC3-40B9-BC21-27C7146D63C9}" type="slidenum">
              <a:rPr lang="en-US" smtClean="0"/>
              <a:pPr/>
              <a:t>35</a:t>
            </a:fld>
            <a:endParaRPr lang="en-US" smtClean="0"/>
          </a:p>
        </p:txBody>
      </p:sp>
      <p:sp>
        <p:nvSpPr>
          <p:cNvPr id="37891" name="Rectangle 2"/>
          <p:cNvSpPr>
            <a:spLocks noGrp="1" noChangeArrowheads="1"/>
          </p:cNvSpPr>
          <p:nvPr>
            <p:ph type="title"/>
          </p:nvPr>
        </p:nvSpPr>
        <p:spPr/>
        <p:txBody>
          <a:bodyPr/>
          <a:lstStyle/>
          <a:p>
            <a:r>
              <a:rPr lang="en-US" sz="3600" dirty="0" smtClean="0"/>
              <a:t/>
            </a:r>
            <a:br>
              <a:rPr lang="en-US" sz="3600" dirty="0" smtClean="0"/>
            </a:br>
            <a:r>
              <a:rPr lang="en-US" sz="3600" dirty="0" smtClean="0"/>
              <a:t>CRAFT  Benefits</a:t>
            </a:r>
            <a:br>
              <a:rPr lang="en-US" sz="3600" dirty="0" smtClean="0"/>
            </a:br>
            <a:endParaRPr lang="en-US" sz="3600" dirty="0" smtClean="0"/>
          </a:p>
        </p:txBody>
      </p:sp>
      <p:sp>
        <p:nvSpPr>
          <p:cNvPr id="36868" name="Rectangle 3"/>
          <p:cNvSpPr>
            <a:spLocks noGrp="1" noChangeArrowheads="1"/>
          </p:cNvSpPr>
          <p:nvPr>
            <p:ph type="body" idx="1"/>
          </p:nvPr>
        </p:nvSpPr>
        <p:spPr>
          <a:xfrm>
            <a:off x="609600" y="1371600"/>
            <a:ext cx="7315200" cy="4943475"/>
          </a:xfrm>
        </p:spPr>
        <p:txBody>
          <a:bodyPr/>
          <a:lstStyle/>
          <a:p>
            <a:pPr>
              <a:defRPr/>
            </a:pPr>
            <a:endParaRPr lang="en-US" sz="1800" dirty="0" smtClean="0"/>
          </a:p>
          <a:p>
            <a:pPr>
              <a:defRPr/>
            </a:pPr>
            <a:endParaRPr lang="en-US" sz="1600" dirty="0" smtClean="0"/>
          </a:p>
        </p:txBody>
      </p:sp>
      <p:sp>
        <p:nvSpPr>
          <p:cNvPr id="5" name="Rounded Rectangle 4"/>
          <p:cNvSpPr/>
          <p:nvPr/>
        </p:nvSpPr>
        <p:spPr bwMode="auto">
          <a:xfrm>
            <a:off x="381000" y="1447800"/>
            <a:ext cx="8077200" cy="48006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687388" lvl="1" indent="-230188" algn="l" eaLnBrk="0" hangingPunct="0">
              <a:spcBef>
                <a:spcPct val="20000"/>
              </a:spcBef>
              <a:buClr>
                <a:schemeClr val="bg1"/>
              </a:buClr>
              <a:buSzPct val="85000"/>
              <a:buFont typeface="Wingdings" pitchFamily="2" charset="2"/>
              <a:buChar char="ü"/>
              <a:defRPr/>
            </a:pPr>
            <a:r>
              <a:rPr lang="en-US" sz="2000" b="0" kern="0" dirty="0" smtClean="0">
                <a:solidFill>
                  <a:schemeClr val="bg1"/>
                </a:solidFill>
                <a:latin typeface="Cambria"/>
              </a:rPr>
              <a:t>Effective BA-QA interaction</a:t>
            </a:r>
          </a:p>
          <a:p>
            <a:pPr marL="687388" lvl="1" indent="-230188" algn="l" eaLnBrk="0" hangingPunct="0">
              <a:spcBef>
                <a:spcPct val="20000"/>
              </a:spcBef>
              <a:buClr>
                <a:schemeClr val="bg1"/>
              </a:buClr>
              <a:buSzPct val="85000"/>
              <a:buFont typeface="Wingdings" pitchFamily="2" charset="2"/>
              <a:buChar char="ü"/>
              <a:defRPr/>
            </a:pPr>
            <a:endParaRPr lang="en-US" sz="2000" b="0" kern="0" dirty="0" smtClean="0">
              <a:solidFill>
                <a:schemeClr val="bg1"/>
              </a:solidFill>
              <a:latin typeface="Cambria"/>
            </a:endParaRPr>
          </a:p>
          <a:p>
            <a:pPr marL="687388" lvl="1" indent="-230188" algn="l" eaLnBrk="0" hangingPunct="0">
              <a:spcBef>
                <a:spcPct val="20000"/>
              </a:spcBef>
              <a:buClr>
                <a:schemeClr val="bg1"/>
              </a:buClr>
              <a:buSzPct val="85000"/>
              <a:buFont typeface="Wingdings" pitchFamily="2" charset="2"/>
              <a:buChar char="ü"/>
              <a:defRPr/>
            </a:pPr>
            <a:r>
              <a:rPr lang="en-US" sz="2000" b="0" kern="0" dirty="0" smtClean="0">
                <a:solidFill>
                  <a:schemeClr val="bg1"/>
                </a:solidFill>
                <a:latin typeface="Cambria"/>
              </a:rPr>
              <a:t>Business components ensure increased reusability of scripts</a:t>
            </a:r>
          </a:p>
          <a:p>
            <a:pPr marL="687388" lvl="1" indent="-230188" algn="l" eaLnBrk="0" hangingPunct="0">
              <a:spcBef>
                <a:spcPct val="20000"/>
              </a:spcBef>
              <a:buClr>
                <a:schemeClr val="bg1"/>
              </a:buClr>
              <a:buSzPct val="85000"/>
              <a:buFont typeface="Wingdings" pitchFamily="2" charset="2"/>
              <a:buChar char="ü"/>
              <a:defRPr/>
            </a:pPr>
            <a:endParaRPr lang="en-US" sz="2000" b="0" kern="0" dirty="0" smtClean="0">
              <a:solidFill>
                <a:schemeClr val="bg1"/>
              </a:solidFill>
              <a:latin typeface="Cambria"/>
            </a:endParaRPr>
          </a:p>
          <a:p>
            <a:pPr marL="687388" lvl="1" indent="-230188" algn="l" eaLnBrk="0" hangingPunct="0">
              <a:spcBef>
                <a:spcPct val="20000"/>
              </a:spcBef>
              <a:buClr>
                <a:schemeClr val="bg1"/>
              </a:buClr>
              <a:buSzPct val="85000"/>
              <a:buFont typeface="Wingdings" pitchFamily="2" charset="2"/>
              <a:buChar char="ü"/>
              <a:defRPr/>
            </a:pPr>
            <a:r>
              <a:rPr lang="en-US" sz="2000" b="0" kern="0" dirty="0" smtClean="0">
                <a:solidFill>
                  <a:schemeClr val="bg1"/>
                </a:solidFill>
                <a:latin typeface="Cambria"/>
              </a:rPr>
              <a:t>Minimal script maintenance effort</a:t>
            </a:r>
          </a:p>
          <a:p>
            <a:pPr marL="687388" lvl="1" indent="-230188" algn="l" eaLnBrk="0" hangingPunct="0">
              <a:spcBef>
                <a:spcPct val="20000"/>
              </a:spcBef>
              <a:buClr>
                <a:schemeClr val="bg1"/>
              </a:buClr>
              <a:buSzPct val="85000"/>
              <a:buFont typeface="Wingdings" pitchFamily="2" charset="2"/>
              <a:buChar char="ü"/>
              <a:defRPr/>
            </a:pPr>
            <a:endParaRPr lang="en-US" sz="2000" b="0" kern="0" dirty="0" smtClean="0">
              <a:solidFill>
                <a:schemeClr val="bg1"/>
              </a:solidFill>
              <a:latin typeface="Cambria"/>
            </a:endParaRPr>
          </a:p>
          <a:p>
            <a:pPr marL="687388" lvl="1" indent="-230188" algn="l" eaLnBrk="0" hangingPunct="0">
              <a:spcBef>
                <a:spcPct val="20000"/>
              </a:spcBef>
              <a:buClr>
                <a:schemeClr val="bg1"/>
              </a:buClr>
              <a:buSzPct val="85000"/>
              <a:buFont typeface="Wingdings" pitchFamily="2" charset="2"/>
              <a:buChar char="ü"/>
              <a:defRPr/>
            </a:pPr>
            <a:r>
              <a:rPr lang="en-US" sz="2000" b="0" kern="0" dirty="0" smtClean="0">
                <a:solidFill>
                  <a:schemeClr val="bg1"/>
                </a:solidFill>
                <a:latin typeface="Cambria"/>
              </a:rPr>
              <a:t>Enables business users to drive the automation easily</a:t>
            </a:r>
          </a:p>
          <a:p>
            <a:pPr marL="687388" lvl="1" indent="-230188" algn="l" eaLnBrk="0" hangingPunct="0">
              <a:spcBef>
                <a:spcPct val="20000"/>
              </a:spcBef>
              <a:buClr>
                <a:schemeClr val="bg1"/>
              </a:buClr>
              <a:buSzPct val="85000"/>
              <a:buFont typeface="Wingdings" pitchFamily="2" charset="2"/>
              <a:buChar char="ü"/>
              <a:defRPr/>
            </a:pPr>
            <a:endParaRPr lang="en-US" sz="2000" b="0" kern="0" dirty="0" smtClean="0">
              <a:solidFill>
                <a:schemeClr val="bg1"/>
              </a:solidFill>
              <a:latin typeface="Cambria"/>
            </a:endParaRPr>
          </a:p>
          <a:p>
            <a:pPr marL="687388" lvl="1" indent="-230188" algn="l" eaLnBrk="0" hangingPunct="0">
              <a:spcBef>
                <a:spcPct val="20000"/>
              </a:spcBef>
              <a:buClr>
                <a:schemeClr val="bg1"/>
              </a:buClr>
              <a:buSzPct val="85000"/>
              <a:buFont typeface="Wingdings" pitchFamily="2" charset="2"/>
              <a:buChar char="ü"/>
              <a:defRPr/>
            </a:pPr>
            <a:r>
              <a:rPr lang="en-US" sz="2000" b="0" kern="0" dirty="0" smtClean="0">
                <a:solidFill>
                  <a:schemeClr val="bg1"/>
                </a:solidFill>
                <a:latin typeface="Cambria"/>
              </a:rPr>
              <a:t>Custom results can be easily shared and analyzed by business users</a:t>
            </a:r>
          </a:p>
          <a:p>
            <a:pPr marL="687388" lvl="1" indent="-230188" algn="l" eaLnBrk="0" hangingPunct="0">
              <a:spcBef>
                <a:spcPct val="20000"/>
              </a:spcBef>
              <a:buClr>
                <a:schemeClr val="bg1"/>
              </a:buClr>
              <a:buSzPct val="85000"/>
              <a:buFont typeface="Wingdings" pitchFamily="2" charset="2"/>
              <a:buChar char="ü"/>
              <a:defRPr/>
            </a:pPr>
            <a:endParaRPr lang="en-US" sz="2000" b="0" kern="0" dirty="0" smtClean="0">
              <a:solidFill>
                <a:schemeClr val="bg1"/>
              </a:solidFill>
              <a:latin typeface="Cambria"/>
            </a:endParaRPr>
          </a:p>
          <a:p>
            <a:pPr marL="687388" lvl="1" indent="-230188" algn="l" eaLnBrk="0" hangingPunct="0">
              <a:spcBef>
                <a:spcPct val="20000"/>
              </a:spcBef>
              <a:buClr>
                <a:schemeClr val="bg1"/>
              </a:buClr>
              <a:buSzPct val="85000"/>
              <a:buFont typeface="Wingdings" pitchFamily="2" charset="2"/>
              <a:buChar char="ü"/>
              <a:defRPr/>
            </a:pPr>
            <a:r>
              <a:rPr lang="en-US" sz="2000" b="0" kern="0" dirty="0" smtClean="0">
                <a:solidFill>
                  <a:schemeClr val="bg1"/>
                </a:solidFill>
                <a:latin typeface="Cambria"/>
              </a:rPr>
              <a:t>Significant cost savings in the long run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D44BFA60-5229-4504-A6C7-856F48139E17}" type="slidenum">
              <a:rPr lang="en-US" smtClean="0"/>
              <a:pPr/>
              <a:t>36</a:t>
            </a:fld>
            <a:endParaRPr lang="en-US" smtClean="0"/>
          </a:p>
        </p:txBody>
      </p:sp>
      <p:sp>
        <p:nvSpPr>
          <p:cNvPr id="38915" name="Rectangle 2"/>
          <p:cNvSpPr>
            <a:spLocks noGrp="1" noChangeArrowheads="1"/>
          </p:cNvSpPr>
          <p:nvPr>
            <p:ph type="title"/>
          </p:nvPr>
        </p:nvSpPr>
        <p:spPr/>
        <p:txBody>
          <a:bodyPr/>
          <a:lstStyle/>
          <a:p>
            <a:r>
              <a:rPr lang="en-US" sz="3600" dirty="0" smtClean="0"/>
              <a:t/>
            </a:r>
            <a:br>
              <a:rPr lang="en-US" sz="3600" dirty="0" smtClean="0"/>
            </a:br>
            <a:r>
              <a:rPr lang="en-US" sz="3600" dirty="0" smtClean="0"/>
              <a:t>Challenges in implementing CRAFT</a:t>
            </a:r>
            <a:br>
              <a:rPr lang="en-US" sz="3600" dirty="0" smtClean="0"/>
            </a:br>
            <a:endParaRPr lang="en-US" sz="3600" dirty="0" smtClean="0"/>
          </a:p>
        </p:txBody>
      </p:sp>
      <p:sp>
        <p:nvSpPr>
          <p:cNvPr id="38916" name="Rectangle 3"/>
          <p:cNvSpPr>
            <a:spLocks noGrp="1" noChangeArrowheads="1"/>
          </p:cNvSpPr>
          <p:nvPr>
            <p:ph type="body" idx="1"/>
          </p:nvPr>
        </p:nvSpPr>
        <p:spPr>
          <a:xfrm>
            <a:off x="609600" y="1371600"/>
            <a:ext cx="7848600" cy="4943475"/>
          </a:xfrm>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dirty="0" smtClean="0"/>
          </a:p>
          <a:p>
            <a:pPr lvl="1">
              <a:buClr>
                <a:schemeClr val="bg1"/>
              </a:buClr>
              <a:buSzPct val="100000"/>
              <a:buFont typeface="Wingdings" pitchFamily="2" charset="2"/>
              <a:buChar char="Ø"/>
            </a:pPr>
            <a:r>
              <a:rPr lang="en-US" b="1" dirty="0" smtClean="0">
                <a:solidFill>
                  <a:schemeClr val="bg1"/>
                </a:solidFill>
              </a:rPr>
              <a:t>Additional startup time</a:t>
            </a:r>
            <a:endParaRPr lang="en-US" dirty="0" smtClean="0">
              <a:solidFill>
                <a:schemeClr val="bg1"/>
              </a:solidFill>
            </a:endParaRPr>
          </a:p>
          <a:p>
            <a:pPr lvl="1">
              <a:buClr>
                <a:schemeClr val="bg1"/>
              </a:buClr>
              <a:buSzPct val="100000"/>
              <a:buFont typeface="Wingdings" pitchFamily="2" charset="2"/>
              <a:buChar char="Ø"/>
            </a:pPr>
            <a:r>
              <a:rPr lang="en-US" b="1" dirty="0" smtClean="0">
                <a:solidFill>
                  <a:schemeClr val="bg1"/>
                </a:solidFill>
              </a:rPr>
              <a:t>Identifying the reusable business components</a:t>
            </a:r>
            <a:endParaRPr lang="en-US" dirty="0" smtClean="0">
              <a:solidFill>
                <a:schemeClr val="bg1"/>
              </a:solidFill>
            </a:endParaRPr>
          </a:p>
          <a:p>
            <a:pPr lvl="1">
              <a:buClr>
                <a:schemeClr val="bg1"/>
              </a:buClr>
              <a:buSzPct val="100000"/>
              <a:buFont typeface="Wingdings" pitchFamily="2" charset="2"/>
              <a:buChar char="Ø"/>
            </a:pPr>
            <a:r>
              <a:rPr lang="en-US" b="1" dirty="0" smtClean="0">
                <a:solidFill>
                  <a:schemeClr val="bg1"/>
                </a:solidFill>
              </a:rPr>
              <a:t>Managing large Object Repository</a:t>
            </a:r>
            <a:endParaRPr lang="en-US" dirty="0" smtClean="0">
              <a:solidFill>
                <a:schemeClr val="bg1"/>
              </a:solidFill>
            </a:endParaRPr>
          </a:p>
          <a:p>
            <a:endParaRPr lang="en-US" sz="1600" dirty="0" smtClean="0"/>
          </a:p>
        </p:txBody>
      </p:sp>
      <p:graphicFrame>
        <p:nvGraphicFramePr>
          <p:cNvPr id="5" name="Diagram 4"/>
          <p:cNvGraphicFramePr/>
          <p:nvPr/>
        </p:nvGraphicFramePr>
        <p:xfrm>
          <a:off x="1066800" y="3098800"/>
          <a:ext cx="7086600" cy="307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D44BFA60-5229-4504-A6C7-856F48139E17}" type="slidenum">
              <a:rPr lang="en-US" smtClean="0"/>
              <a:pPr/>
              <a:t>37</a:t>
            </a:fld>
            <a:endParaRPr lang="en-US" dirty="0" smtClean="0"/>
          </a:p>
        </p:txBody>
      </p:sp>
      <p:sp>
        <p:nvSpPr>
          <p:cNvPr id="38915" name="Rectangle 2"/>
          <p:cNvSpPr>
            <a:spLocks noGrp="1" noChangeArrowheads="1"/>
          </p:cNvSpPr>
          <p:nvPr>
            <p:ph type="title"/>
          </p:nvPr>
        </p:nvSpPr>
        <p:spPr/>
        <p:txBody>
          <a:bodyPr/>
          <a:lstStyle/>
          <a:p>
            <a:r>
              <a:rPr lang="en-US" sz="3600" dirty="0" smtClean="0"/>
              <a:t/>
            </a:r>
            <a:br>
              <a:rPr lang="en-US" sz="3600" dirty="0" smtClean="0"/>
            </a:br>
            <a:r>
              <a:rPr lang="en-US" sz="3600" dirty="0" smtClean="0"/>
              <a:t>Summary</a:t>
            </a:r>
            <a:br>
              <a:rPr lang="en-US" sz="3600" dirty="0" smtClean="0"/>
            </a:br>
            <a:endParaRPr lang="en-US" sz="3600" dirty="0" smtClean="0"/>
          </a:p>
        </p:txBody>
      </p:sp>
      <p:sp>
        <p:nvSpPr>
          <p:cNvPr id="38916" name="Rectangle 3"/>
          <p:cNvSpPr>
            <a:spLocks noGrp="1" noChangeArrowheads="1"/>
          </p:cNvSpPr>
          <p:nvPr>
            <p:ph type="body" idx="1"/>
          </p:nvPr>
        </p:nvSpPr>
        <p:spPr>
          <a:xfrm>
            <a:off x="609600" y="1219200"/>
            <a:ext cx="7315200" cy="5105400"/>
          </a:xfrm>
        </p:spPr>
        <p:txBody>
          <a:bodyPr/>
          <a:lstStyle/>
          <a:p>
            <a:pPr eaLnBrk="1" hangingPunct="1">
              <a:defRPr/>
            </a:pPr>
            <a:r>
              <a:rPr lang="en-US" sz="2000" dirty="0" smtClean="0"/>
              <a:t>Basics of Automation Frameworks </a:t>
            </a:r>
          </a:p>
          <a:p>
            <a:pPr eaLnBrk="1" hangingPunct="1">
              <a:defRPr/>
            </a:pPr>
            <a:r>
              <a:rPr lang="en-US" sz="2000" dirty="0" smtClean="0"/>
              <a:t>Features of a good framework</a:t>
            </a:r>
          </a:p>
          <a:p>
            <a:pPr>
              <a:defRPr/>
            </a:pPr>
            <a:r>
              <a:rPr lang="en-US" sz="2000" dirty="0" smtClean="0"/>
              <a:t>Evolution of automation frameworks</a:t>
            </a:r>
          </a:p>
          <a:p>
            <a:pPr lvl="1" algn="just">
              <a:buFont typeface="Wingdings" pitchFamily="2" charset="2"/>
              <a:buChar char="ü"/>
            </a:pPr>
            <a:r>
              <a:rPr lang="en-US" dirty="0" smtClean="0"/>
              <a:t>Traditional approach (Record and Playback)</a:t>
            </a:r>
          </a:p>
          <a:p>
            <a:pPr lvl="1" algn="just">
              <a:buFont typeface="Wingdings" pitchFamily="2" charset="2"/>
              <a:buChar char="ü"/>
            </a:pPr>
            <a:r>
              <a:rPr lang="en-US" dirty="0" smtClean="0"/>
              <a:t>Modular approach</a:t>
            </a:r>
          </a:p>
          <a:p>
            <a:pPr lvl="1" algn="just">
              <a:buFont typeface="Wingdings" pitchFamily="2" charset="2"/>
              <a:buChar char="ü"/>
            </a:pPr>
            <a:r>
              <a:rPr lang="en-US" dirty="0" smtClean="0"/>
              <a:t>Data driven approach</a:t>
            </a:r>
          </a:p>
          <a:p>
            <a:pPr lvl="1" algn="just">
              <a:buFont typeface="Wingdings" pitchFamily="2" charset="2"/>
              <a:buChar char="ü"/>
            </a:pPr>
            <a:r>
              <a:rPr lang="en-US" dirty="0" smtClean="0"/>
              <a:t>Keyword driven approach</a:t>
            </a:r>
          </a:p>
          <a:p>
            <a:pPr lvl="1" algn="just">
              <a:buFont typeface="Wingdings" pitchFamily="2" charset="2"/>
              <a:buChar char="ü"/>
            </a:pPr>
            <a:r>
              <a:rPr lang="en-US" dirty="0" smtClean="0"/>
              <a:t>Hybrid approach </a:t>
            </a:r>
          </a:p>
          <a:p>
            <a:pPr eaLnBrk="1" hangingPunct="1">
              <a:defRPr/>
            </a:pPr>
            <a:r>
              <a:rPr lang="en-US" sz="2000" dirty="0" smtClean="0"/>
              <a:t>CRAFT Framework</a:t>
            </a:r>
          </a:p>
          <a:p>
            <a:pPr lvl="1">
              <a:defRPr/>
            </a:pPr>
            <a:r>
              <a:rPr lang="en-US" dirty="0" smtClean="0"/>
              <a:t>C.R.A.F.T Architecture, Script Flow, Folder Structure, Features, Benefits, Challenges in implementing CRAFT</a:t>
            </a:r>
          </a:p>
          <a:p>
            <a:pPr lvl="0">
              <a:buNone/>
            </a:pPr>
            <a:r>
              <a:rPr lang="en-US" sz="2000" b="1" dirty="0" smtClean="0">
                <a:solidFill>
                  <a:srgbClr val="1A1A70"/>
                </a:solidFill>
              </a:rPr>
              <a:t> </a:t>
            </a:r>
            <a:endParaRPr lang="en-US" sz="2000" dirty="0" smtClean="0"/>
          </a:p>
          <a:p>
            <a:pPr lvl="0">
              <a:buNone/>
            </a:pPr>
            <a:endParaRPr lang="en-US" sz="2000" b="1" dirty="0" smtClean="0">
              <a:solidFill>
                <a:srgbClr val="1A1A7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a:t>
            </a:r>
            <a:endParaRPr lang="en-US" dirty="0"/>
          </a:p>
        </p:txBody>
      </p:sp>
      <p:sp>
        <p:nvSpPr>
          <p:cNvPr id="4" name="Slide Number Placeholder 3"/>
          <p:cNvSpPr>
            <a:spLocks noGrp="1"/>
          </p:cNvSpPr>
          <p:nvPr>
            <p:ph type="sldNum" sz="quarter" idx="10"/>
          </p:nvPr>
        </p:nvSpPr>
        <p:spPr/>
        <p:txBody>
          <a:bodyPr/>
          <a:lstStyle/>
          <a:p>
            <a:pPr>
              <a:defRPr/>
            </a:pPr>
            <a:fld id="{335A8D64-2D4D-4BD5-8653-6F48C6338A65}" type="slidenum">
              <a:rPr lang="en-US" smtClean="0"/>
              <a:pPr>
                <a:defRPr/>
              </a:pPr>
              <a:t>38</a:t>
            </a:fld>
            <a:endParaRPr lang="en-US"/>
          </a:p>
        </p:txBody>
      </p:sp>
      <p:sp>
        <p:nvSpPr>
          <p:cNvPr id="5" name="Slide Number Placeholder 3"/>
          <p:cNvSpPr txBox="1">
            <a:spLocks/>
          </p:cNvSpPr>
          <p:nvPr/>
        </p:nvSpPr>
        <p:spPr bwMode="auto">
          <a:xfrm>
            <a:off x="8605073" y="6613525"/>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800" b="0" kern="1200">
                <a:solidFill>
                  <a:srgbClr val="000000"/>
                </a:solidFill>
                <a:latin typeface="Verdana"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a:lstStyle>
          <a:p>
            <a:pPr>
              <a:defRPr/>
            </a:pPr>
            <a:fld id="{1424500B-2ACC-4D91-B15B-656190D5E00B}" type="slidenum">
              <a:rPr lang="en-US" smtClean="0"/>
              <a:pPr>
                <a:defRPr/>
              </a:pPr>
              <a:t>38</a:t>
            </a:fld>
            <a:endParaRPr lang="en-US" dirty="0"/>
          </a:p>
        </p:txBody>
      </p:sp>
      <p:sp>
        <p:nvSpPr>
          <p:cNvPr id="6" name="Rounded Rectangle 5"/>
          <p:cNvSpPr/>
          <p:nvPr/>
        </p:nvSpPr>
        <p:spPr>
          <a:xfrm>
            <a:off x="228600" y="1330142"/>
            <a:ext cx="8763000" cy="4765858"/>
          </a:xfrm>
          <a:prstGeom prst="roundRect">
            <a:avLst>
              <a:gd name="adj" fmla="val 4024"/>
            </a:avLst>
          </a:prstGeom>
          <a:solidFill>
            <a:sysClr val="window" lastClr="FFFFFF"/>
          </a:solidFill>
          <a:ln w="25400" cap="flat" cmpd="sng" algn="ctr">
            <a:solidFill>
              <a:srgbClr val="8064A2"/>
            </a:solidFill>
            <a:prstDash val="solid"/>
          </a:ln>
          <a:effectLst>
            <a:outerShdw blurRad="63500" sx="102000" sy="102000" algn="ctr"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7" name="Rectangle 3"/>
          <p:cNvSpPr txBox="1">
            <a:spLocks noChangeArrowheads="1"/>
          </p:cNvSpPr>
          <p:nvPr/>
        </p:nvSpPr>
        <p:spPr bwMode="auto">
          <a:xfrm>
            <a:off x="258762" y="1654174"/>
            <a:ext cx="4298950" cy="2484438"/>
          </a:xfrm>
          <a:prstGeom prst="rect">
            <a:avLst/>
          </a:prstGeom>
          <a:noFill/>
          <a:ln w="9525">
            <a:noFill/>
            <a:miter lim="800000"/>
            <a:headEnd/>
            <a:tailEnd/>
          </a:ln>
        </p:spPr>
        <p:txBody>
          <a:bodyPr lIns="97548" tIns="48774" rIns="97548" bIns="48774"/>
          <a:lstStyle/>
          <a:p>
            <a:pPr marL="365125" marR="0" lvl="0" indent="-365125" algn="just" defTabSz="974725" eaLnBrk="1" fontAlgn="auto" latinLnBrk="0" hangingPunct="1">
              <a:lnSpc>
                <a:spcPts val="14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9BBB59">
                    <a:lumMod val="50000"/>
                  </a:srgbClr>
                </a:solidFill>
                <a:effectLst/>
                <a:uLnTx/>
                <a:uFillTx/>
                <a:latin typeface="+mn-lt"/>
              </a:rPr>
              <a:t>Pros:</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Ease of use</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Minimal technical knowledge required</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Rapid script development</a:t>
            </a:r>
          </a:p>
          <a:p>
            <a:pPr marL="365125" marR="0" lvl="0" indent="-365125" algn="just" defTabSz="974725" eaLnBrk="1" fontAlgn="auto" latinLnBrk="0" hangingPunct="1">
              <a:lnSpc>
                <a:spcPts val="14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mn-lt"/>
              </a:rPr>
              <a:t>Cons:</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Any branching conditions/loops cannot be recorded and have to be manually inserted where appropriate</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Scripts are difficult &amp; expensive to maintain, as they are highly sensitive to UI changes</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Reuse of code is less, which leads to bulky test scripts and redundancy</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Test data is hard-coded within the script</a:t>
            </a:r>
          </a:p>
          <a:p>
            <a:pPr marL="287338" marR="0" lvl="1" indent="-117475" algn="just" defTabSz="974725"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Unsuitable for most real-time automation projects</a:t>
            </a:r>
          </a:p>
        </p:txBody>
      </p:sp>
      <p:sp>
        <p:nvSpPr>
          <p:cNvPr id="8" name="Rectangle 3"/>
          <p:cNvSpPr txBox="1">
            <a:spLocks noChangeArrowheads="1"/>
          </p:cNvSpPr>
          <p:nvPr/>
        </p:nvSpPr>
        <p:spPr bwMode="auto">
          <a:xfrm>
            <a:off x="4686300" y="1644649"/>
            <a:ext cx="4281487" cy="2627313"/>
          </a:xfrm>
          <a:prstGeom prst="rect">
            <a:avLst/>
          </a:prstGeom>
          <a:noFill/>
          <a:ln w="9525">
            <a:noFill/>
            <a:miter lim="800000"/>
            <a:headEnd/>
            <a:tailEnd/>
          </a:ln>
        </p:spPr>
        <p:txBody>
          <a:bodyPr lIns="97548" tIns="48774" rIns="97548" bIns="48774"/>
          <a:lstStyle/>
          <a:p>
            <a:pPr marL="365125" marR="0" lvl="0" indent="-365125" algn="just" defTabSz="974725" eaLnBrk="1" fontAlgn="auto" latinLnBrk="0" hangingPunct="1">
              <a:lnSpc>
                <a:spcPts val="14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9BBB59">
                    <a:lumMod val="50000"/>
                  </a:srgbClr>
                </a:solidFill>
                <a:effectLst/>
                <a:uLnTx/>
                <a:uFillTx/>
                <a:latin typeface="+mn-lt"/>
              </a:rPr>
              <a:t>Pros: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Very high degree of maintainability of scripts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Promotes reusability of scripts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Abstraction of technical complexities from business users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Usage of keywords provides easy traceability of the degree of reuse of the business components</a:t>
            </a:r>
          </a:p>
          <a:p>
            <a:pPr marL="365125" marR="0" lvl="0" indent="-365125" algn="just" defTabSz="974725" eaLnBrk="1" fontAlgn="auto" latinLnBrk="0" hangingPunct="1">
              <a:lnSpc>
                <a:spcPts val="14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0000"/>
                </a:solidFill>
                <a:effectLst/>
                <a:uLnTx/>
                <a:uFillTx/>
                <a:latin typeface="+mn-lt"/>
              </a:rPr>
              <a:t>Cons: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It may not be possible to reuse all the business components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Lot of planning is required up-front to analyze the test cases and break them up into reusable business components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Additional effort is required to increase the reusability, even though it is helpful in the long run</a:t>
            </a:r>
          </a:p>
        </p:txBody>
      </p:sp>
      <p:sp>
        <p:nvSpPr>
          <p:cNvPr id="9" name="Rectangle 3"/>
          <p:cNvSpPr txBox="1">
            <a:spLocks noChangeArrowheads="1"/>
          </p:cNvSpPr>
          <p:nvPr/>
        </p:nvSpPr>
        <p:spPr bwMode="auto">
          <a:xfrm>
            <a:off x="260350" y="4491037"/>
            <a:ext cx="4291012" cy="1762125"/>
          </a:xfrm>
          <a:prstGeom prst="rect">
            <a:avLst/>
          </a:prstGeom>
          <a:noFill/>
          <a:ln w="9525">
            <a:noFill/>
            <a:miter lim="800000"/>
            <a:headEnd/>
            <a:tailEnd/>
          </a:ln>
        </p:spPr>
        <p:txBody>
          <a:bodyPr lIns="97548" tIns="48774" rIns="97548" bIns="48774"/>
          <a:lstStyle/>
          <a:p>
            <a:pPr marL="365125" marR="0" lvl="0" indent="-365125" algn="just" defTabSz="974725" eaLnBrk="1" fontAlgn="auto" latinLnBrk="0" hangingPunct="1">
              <a:lnSpc>
                <a:spcPts val="14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9BBB59">
                    <a:lumMod val="50000"/>
                  </a:srgbClr>
                </a:solidFill>
                <a:effectLst/>
                <a:uLnTx/>
                <a:uFillTx/>
                <a:latin typeface="+mn-lt"/>
              </a:rPr>
              <a:t>Pros:</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Involves externalizing the test data from the test automation tool (usually into an Excel sheet).</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Helps improve the maintainability of test data.</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Enables driving a set of test cases with multiple sets of input data.</a:t>
            </a:r>
          </a:p>
          <a:p>
            <a:pPr marL="365125" marR="0" lvl="0" indent="-365125" algn="just" defTabSz="974725" eaLnBrk="1" fontAlgn="auto" latinLnBrk="0" hangingPunct="1">
              <a:lnSpc>
                <a:spcPts val="14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0000"/>
                </a:solidFill>
                <a:effectLst/>
                <a:uLnTx/>
                <a:uFillTx/>
                <a:latin typeface="+mn-lt"/>
              </a:rPr>
              <a:t>Cons</a:t>
            </a:r>
            <a:r>
              <a:rPr kumimoji="0" lang="en-US" sz="1100" b="1" i="0" u="none" strike="noStrike" kern="0" cap="none" spc="0" normalizeH="0" baseline="0" noProof="0" dirty="0">
                <a:ln>
                  <a:noFill/>
                </a:ln>
                <a:solidFill>
                  <a:srgbClr val="FF0000"/>
                </a:solidFill>
                <a:effectLst/>
                <a:uLnTx/>
                <a:uFillTx/>
                <a:latin typeface="+mn-lt"/>
              </a:rPr>
              <a:t>:</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a:ln>
                  <a:noFill/>
                </a:ln>
                <a:solidFill>
                  <a:sysClr val="windowText" lastClr="000000"/>
                </a:solidFill>
                <a:effectLst/>
                <a:uLnTx/>
                <a:uFillTx/>
                <a:latin typeface="+mn-lt"/>
              </a:rPr>
              <a:t>Absence of key words minimizes the reusability in scripts</a:t>
            </a:r>
          </a:p>
        </p:txBody>
      </p:sp>
      <p:sp>
        <p:nvSpPr>
          <p:cNvPr id="10" name="Rectangle 3"/>
          <p:cNvSpPr txBox="1">
            <a:spLocks noChangeArrowheads="1"/>
          </p:cNvSpPr>
          <p:nvPr/>
        </p:nvSpPr>
        <p:spPr bwMode="auto">
          <a:xfrm>
            <a:off x="4703762" y="4217987"/>
            <a:ext cx="4038600" cy="1806575"/>
          </a:xfrm>
          <a:prstGeom prst="rect">
            <a:avLst/>
          </a:prstGeom>
          <a:noFill/>
          <a:ln w="9525">
            <a:noFill/>
            <a:miter lim="800000"/>
            <a:headEnd/>
            <a:tailEnd/>
          </a:ln>
        </p:spPr>
        <p:txBody>
          <a:bodyPr lIns="97548" tIns="48774" rIns="97548" bIns="48774"/>
          <a:lstStyle/>
          <a:p>
            <a:pPr marL="365125" marR="0" lvl="0" indent="-365125" algn="just" defTabSz="974725" eaLnBrk="1" fontAlgn="auto" latinLnBrk="0" hangingPunct="1">
              <a:lnSpc>
                <a:spcPct val="15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9BBB59">
                    <a:lumMod val="50000"/>
                  </a:srgbClr>
                </a:solidFill>
                <a:effectLst/>
                <a:uLnTx/>
                <a:uFillTx/>
                <a:latin typeface="+mn-lt"/>
              </a:rPr>
              <a:t>Pros:</a:t>
            </a:r>
          </a:p>
          <a:p>
            <a:pPr marL="287338" lvl="1" indent="-117475" algn="just" fontAlgn="auto">
              <a:lnSpc>
                <a:spcPts val="1400"/>
              </a:lnSpc>
              <a:spcBef>
                <a:spcPts val="0"/>
              </a:spcBef>
              <a:spcAft>
                <a:spcPts val="0"/>
              </a:spcAft>
              <a:buFont typeface="Wingdings" pitchFamily="2" charset="2"/>
              <a:buChar char="§"/>
              <a:defRPr/>
            </a:pPr>
            <a:r>
              <a:rPr lang="en-US" sz="1100" b="0" kern="0" dirty="0">
                <a:solidFill>
                  <a:sysClr val="windowText" lastClr="000000"/>
                </a:solidFill>
                <a:latin typeface="+mn-lt"/>
              </a:rPr>
              <a:t>Empowers the business users to do Automation</a:t>
            </a:r>
          </a:p>
          <a:p>
            <a:pPr marL="287338" lvl="1" indent="-117475" algn="just" fontAlgn="auto">
              <a:lnSpc>
                <a:spcPts val="1400"/>
              </a:lnSpc>
              <a:spcBef>
                <a:spcPts val="0"/>
              </a:spcBef>
              <a:spcAft>
                <a:spcPts val="0"/>
              </a:spcAft>
              <a:buFont typeface="Wingdings" pitchFamily="2" charset="2"/>
              <a:buChar char="§"/>
              <a:defRPr/>
            </a:pPr>
            <a:r>
              <a:rPr lang="en-US" sz="1100" b="0" kern="0" dirty="0">
                <a:solidFill>
                  <a:sysClr val="windowText" lastClr="000000"/>
                </a:solidFill>
                <a:latin typeface="+mn-lt"/>
              </a:rPr>
              <a:t>Reduces script maintenance drastically</a:t>
            </a:r>
          </a:p>
          <a:p>
            <a:pPr marL="287338" lvl="1" indent="-117475" algn="just" fontAlgn="auto">
              <a:lnSpc>
                <a:spcPts val="1400"/>
              </a:lnSpc>
              <a:spcBef>
                <a:spcPts val="0"/>
              </a:spcBef>
              <a:spcAft>
                <a:spcPts val="0"/>
              </a:spcAft>
              <a:buFont typeface="Wingdings" pitchFamily="2" charset="2"/>
              <a:buChar char="§"/>
              <a:defRPr/>
            </a:pPr>
            <a:r>
              <a:rPr lang="en-US" sz="1100" b="0" kern="0" dirty="0" smtClean="0">
                <a:solidFill>
                  <a:sysClr val="windowText" lastClr="000000"/>
                </a:solidFill>
                <a:latin typeface="+mn-lt"/>
              </a:rPr>
              <a:t>Increases the </a:t>
            </a:r>
            <a:r>
              <a:rPr lang="en-US" sz="1100" b="0" kern="0" dirty="0">
                <a:solidFill>
                  <a:sysClr val="windowText" lastClr="000000"/>
                </a:solidFill>
                <a:latin typeface="+mn-lt"/>
              </a:rPr>
              <a:t>modularity and reusability in scripts</a:t>
            </a:r>
          </a:p>
          <a:p>
            <a:pPr marL="365125" marR="0" lvl="0" indent="-365125" algn="just" defTabSz="974725" eaLnBrk="1" fontAlgn="auto" latinLnBrk="0" hangingPunct="1">
              <a:lnSpc>
                <a:spcPts val="1400"/>
              </a:lnSpc>
              <a:spcBef>
                <a:spcPts val="0"/>
              </a:spcBef>
              <a:spcAft>
                <a:spcPts val="0"/>
              </a:spcAft>
              <a:buClrTx/>
              <a:buSzTx/>
              <a:buFontTx/>
              <a:buNone/>
              <a:tabLst/>
              <a:defRPr/>
            </a:pPr>
            <a:r>
              <a:rPr lang="en-US" sz="1100" kern="0" dirty="0" smtClean="0">
                <a:solidFill>
                  <a:srgbClr val="FF0000"/>
                </a:solidFill>
                <a:latin typeface="+mn-lt"/>
              </a:rPr>
              <a:t>Cons</a:t>
            </a:r>
            <a:r>
              <a:rPr lang="en-US" sz="1100" kern="0" dirty="0">
                <a:solidFill>
                  <a:srgbClr val="FF0000"/>
                </a:solidFill>
                <a:latin typeface="+mn-lt"/>
              </a:rPr>
              <a:t>:</a:t>
            </a:r>
          </a:p>
          <a:p>
            <a:pPr marL="287338" marR="0" lvl="1" indent="-117475" algn="just" defTabSz="914400" eaLnBrk="1" fontAlgn="auto" latinLnBrk="0" hangingPunct="1">
              <a:lnSpc>
                <a:spcPts val="1400"/>
              </a:lnSpc>
              <a:spcBef>
                <a:spcPts val="0"/>
              </a:spcBef>
              <a:spcAft>
                <a:spcPts val="0"/>
              </a:spcAft>
              <a:buClrTx/>
              <a:buSzTx/>
              <a:buFont typeface="Wingdings" pitchFamily="2" charset="2"/>
              <a:buChar char="§"/>
              <a:tabLst/>
              <a:defRPr/>
            </a:pPr>
            <a:r>
              <a:rPr lang="en-US" sz="1100" b="0" kern="0" dirty="0" smtClean="0">
                <a:solidFill>
                  <a:sysClr val="windowText" lastClr="000000"/>
                </a:solidFill>
                <a:latin typeface="+mn-lt"/>
              </a:rPr>
              <a:t>Lot </a:t>
            </a:r>
            <a:r>
              <a:rPr lang="en-US" sz="1100" b="0" kern="0" dirty="0">
                <a:solidFill>
                  <a:sysClr val="windowText" lastClr="000000"/>
                </a:solidFill>
                <a:latin typeface="+mn-lt"/>
              </a:rPr>
              <a:t>of planning is required up-front to analyze the test cases and break them up into </a:t>
            </a:r>
            <a:r>
              <a:rPr lang="en-US" sz="1100" b="0" kern="0" dirty="0" smtClean="0">
                <a:solidFill>
                  <a:sysClr val="windowText" lastClr="000000"/>
                </a:solidFill>
                <a:latin typeface="+mn-lt"/>
              </a:rPr>
              <a:t>reusable business components</a:t>
            </a:r>
            <a:endParaRPr lang="en-US" sz="1100" b="0" kern="0" dirty="0">
              <a:solidFill>
                <a:sysClr val="windowText" lastClr="000000"/>
              </a:solidFill>
              <a:latin typeface="+mn-lt"/>
            </a:endParaRPr>
          </a:p>
          <a:p>
            <a:pPr marL="287338" marR="0" lvl="1" indent="-117475" algn="just" defTabSz="914400" eaLnBrk="1" fontAlgn="auto" latinLnBrk="0" hangingPunct="1">
              <a:lnSpc>
                <a:spcPct val="15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a:ln>
                <a:noFill/>
              </a:ln>
              <a:solidFill>
                <a:sysClr val="windowText" lastClr="000000"/>
              </a:solidFill>
              <a:effectLst/>
              <a:uLnTx/>
              <a:uFillTx/>
              <a:latin typeface="+mn-lt"/>
            </a:endParaRPr>
          </a:p>
          <a:p>
            <a:pPr marL="287338" marR="0" lvl="1" indent="-117475" algn="just" defTabSz="914400" eaLnBrk="1" fontAlgn="auto" latinLnBrk="0" hangingPunct="1">
              <a:lnSpc>
                <a:spcPct val="15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a:ln>
                <a:noFill/>
              </a:ln>
              <a:solidFill>
                <a:sysClr val="windowText" lastClr="000000"/>
              </a:solidFill>
              <a:effectLst/>
              <a:uLnTx/>
              <a:uFillTx/>
              <a:latin typeface="+mn-lt"/>
            </a:endParaRPr>
          </a:p>
        </p:txBody>
      </p:sp>
      <p:cxnSp>
        <p:nvCxnSpPr>
          <p:cNvPr id="11" name="Straight Connector 30"/>
          <p:cNvCxnSpPr>
            <a:cxnSpLocks noChangeShapeType="1"/>
          </p:cNvCxnSpPr>
          <p:nvPr/>
        </p:nvCxnSpPr>
        <p:spPr bwMode="auto">
          <a:xfrm>
            <a:off x="693737" y="4181474"/>
            <a:ext cx="7656513" cy="66675"/>
          </a:xfrm>
          <a:prstGeom prst="line">
            <a:avLst/>
          </a:prstGeom>
          <a:noFill/>
          <a:ln w="28575" algn="ctr">
            <a:solidFill>
              <a:sysClr val="window" lastClr="FFFFFF"/>
            </a:solidFill>
            <a:round/>
            <a:headEnd/>
            <a:tailEnd/>
          </a:ln>
        </p:spPr>
      </p:cxnSp>
      <p:cxnSp>
        <p:nvCxnSpPr>
          <p:cNvPr id="13" name="Straight Connector 12"/>
          <p:cNvCxnSpPr>
            <a:endCxn id="6" idx="2"/>
          </p:cNvCxnSpPr>
          <p:nvPr/>
        </p:nvCxnSpPr>
        <p:spPr>
          <a:xfrm flipH="1">
            <a:off x="4610100" y="1389062"/>
            <a:ext cx="23814" cy="4706938"/>
          </a:xfrm>
          <a:prstGeom prst="line">
            <a:avLst/>
          </a:prstGeom>
          <a:noFill/>
          <a:ln w="19050" cap="flat" cmpd="sng" algn="ctr">
            <a:solidFill>
              <a:srgbClr val="4F81BD"/>
            </a:solidFill>
            <a:prstDash val="solid"/>
          </a:ln>
          <a:effectLst>
            <a:outerShdw blurRad="50800" dist="38100" dir="8100000" algn="tr" rotWithShape="0">
              <a:prstClr val="black">
                <a:alpha val="40000"/>
              </a:prstClr>
            </a:outerShdw>
          </a:effectLst>
        </p:spPr>
      </p:cxnSp>
      <p:cxnSp>
        <p:nvCxnSpPr>
          <p:cNvPr id="14" name="Straight Connector 13"/>
          <p:cNvCxnSpPr/>
          <p:nvPr/>
        </p:nvCxnSpPr>
        <p:spPr>
          <a:xfrm>
            <a:off x="258762" y="4043362"/>
            <a:ext cx="4289425" cy="9525"/>
          </a:xfrm>
          <a:prstGeom prst="line">
            <a:avLst/>
          </a:prstGeom>
          <a:noFill/>
          <a:ln w="19050" cap="flat" cmpd="sng" algn="ctr">
            <a:solidFill>
              <a:srgbClr val="4F81BD"/>
            </a:solidFill>
            <a:prstDash val="solid"/>
          </a:ln>
          <a:effectLst>
            <a:outerShdw blurRad="50800" dist="38100" dir="8100000" algn="tr" rotWithShape="0">
              <a:prstClr val="black">
                <a:alpha val="40000"/>
              </a:prstClr>
            </a:outerShdw>
          </a:effectLst>
        </p:spPr>
      </p:cxnSp>
      <p:cxnSp>
        <p:nvCxnSpPr>
          <p:cNvPr id="15" name="Straight Connector 14"/>
          <p:cNvCxnSpPr/>
          <p:nvPr/>
        </p:nvCxnSpPr>
        <p:spPr>
          <a:xfrm>
            <a:off x="4703762" y="3890962"/>
            <a:ext cx="4256087" cy="0"/>
          </a:xfrm>
          <a:prstGeom prst="line">
            <a:avLst/>
          </a:prstGeom>
          <a:noFill/>
          <a:ln w="19050" cap="flat" cmpd="sng" algn="ctr">
            <a:solidFill>
              <a:srgbClr val="4F81BD"/>
            </a:solidFill>
            <a:prstDash val="solid"/>
          </a:ln>
          <a:effectLst>
            <a:outerShdw blurRad="50800" dist="38100" dir="8100000" algn="tr" rotWithShape="0">
              <a:prstClr val="black">
                <a:alpha val="40000"/>
              </a:prstClr>
            </a:outerShdw>
          </a:effectLst>
        </p:spPr>
      </p:cxnSp>
      <p:sp>
        <p:nvSpPr>
          <p:cNvPr id="16" name="Rectangle 15"/>
          <p:cNvSpPr/>
          <p:nvPr/>
        </p:nvSpPr>
        <p:spPr>
          <a:xfrm>
            <a:off x="387263" y="1363662"/>
            <a:ext cx="1790875" cy="271869"/>
          </a:xfrm>
          <a:prstGeom prst="rect">
            <a:avLst/>
          </a:prstGeom>
          <a:solidFill>
            <a:srgbClr val="8064A2">
              <a:lumMod val="40000"/>
              <a:lumOff val="60000"/>
            </a:srgbClr>
          </a:solidFill>
        </p:spPr>
        <p:txBody>
          <a:bodyPr wrap="none">
            <a:spAutoFit/>
          </a:bodyPr>
          <a:lstStyle/>
          <a:p>
            <a:pPr marL="365125" marR="0" lvl="0" indent="-365125" defTabSz="974725" eaLnBrk="1" fontAlgn="auto" latinLnBrk="0" hangingPunct="1">
              <a:lnSpc>
                <a:spcPts val="14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n-lt"/>
              </a:rPr>
              <a:t>Record &amp; Play Back</a:t>
            </a:r>
          </a:p>
        </p:txBody>
      </p:sp>
      <p:sp>
        <p:nvSpPr>
          <p:cNvPr id="17" name="Rectangle 16"/>
          <p:cNvSpPr/>
          <p:nvPr/>
        </p:nvSpPr>
        <p:spPr>
          <a:xfrm>
            <a:off x="4678714" y="1370012"/>
            <a:ext cx="1535998" cy="271869"/>
          </a:xfrm>
          <a:prstGeom prst="rect">
            <a:avLst/>
          </a:prstGeom>
          <a:solidFill>
            <a:srgbClr val="8064A2">
              <a:lumMod val="40000"/>
              <a:lumOff val="60000"/>
            </a:srgbClr>
          </a:solidFill>
        </p:spPr>
        <p:txBody>
          <a:bodyPr wrap="none">
            <a:spAutoFit/>
          </a:bodyPr>
          <a:lstStyle/>
          <a:p>
            <a:pPr marL="365125" marR="0" lvl="0" indent="-365125" defTabSz="974725" eaLnBrk="1" fontAlgn="auto" latinLnBrk="0" hangingPunct="1">
              <a:lnSpc>
                <a:spcPts val="14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n-lt"/>
              </a:rPr>
              <a:t>Keyword Driven</a:t>
            </a:r>
          </a:p>
        </p:txBody>
      </p:sp>
      <p:sp>
        <p:nvSpPr>
          <p:cNvPr id="18" name="Rectangle 17"/>
          <p:cNvSpPr/>
          <p:nvPr/>
        </p:nvSpPr>
        <p:spPr>
          <a:xfrm>
            <a:off x="290122" y="4208462"/>
            <a:ext cx="2182008" cy="271869"/>
          </a:xfrm>
          <a:prstGeom prst="rect">
            <a:avLst/>
          </a:prstGeom>
          <a:solidFill>
            <a:srgbClr val="8064A2">
              <a:lumMod val="40000"/>
              <a:lumOff val="60000"/>
            </a:srgbClr>
          </a:solidFill>
        </p:spPr>
        <p:txBody>
          <a:bodyPr wrap="none">
            <a:spAutoFit/>
          </a:bodyPr>
          <a:lstStyle/>
          <a:p>
            <a:pPr marL="365125" marR="0" lvl="0" indent="-365125" defTabSz="974725" eaLnBrk="1" fontAlgn="auto" latinLnBrk="0" hangingPunct="1">
              <a:lnSpc>
                <a:spcPts val="14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n-lt"/>
              </a:rPr>
              <a:t>Data Driven Framework</a:t>
            </a:r>
          </a:p>
        </p:txBody>
      </p:sp>
      <p:sp>
        <p:nvSpPr>
          <p:cNvPr id="19" name="Rectangle 18"/>
          <p:cNvSpPr/>
          <p:nvPr/>
        </p:nvSpPr>
        <p:spPr>
          <a:xfrm>
            <a:off x="4664883" y="4022724"/>
            <a:ext cx="1770036" cy="271869"/>
          </a:xfrm>
          <a:prstGeom prst="rect">
            <a:avLst/>
          </a:prstGeom>
          <a:solidFill>
            <a:srgbClr val="F79646">
              <a:lumMod val="60000"/>
              <a:lumOff val="40000"/>
            </a:srgbClr>
          </a:solidFill>
        </p:spPr>
        <p:txBody>
          <a:bodyPr wrap="none">
            <a:spAutoFit/>
          </a:bodyPr>
          <a:lstStyle/>
          <a:p>
            <a:pPr marL="365125" marR="0" lvl="0" indent="-365125" defTabSz="974725" eaLnBrk="1" fontAlgn="auto" latinLnBrk="0" hangingPunct="1">
              <a:lnSpc>
                <a:spcPts val="14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n-lt"/>
              </a:rPr>
              <a:t>Hybrid Framework</a:t>
            </a:r>
          </a:p>
        </p:txBody>
      </p:sp>
    </p:spTree>
    <p:extLst>
      <p:ext uri="{BB962C8B-B14F-4D97-AF65-F5344CB8AC3E}">
        <p14:creationId xmlns:p14="http://schemas.microsoft.com/office/powerpoint/2010/main" val="1735405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Automation Framework</a:t>
            </a:r>
          </a:p>
        </p:txBody>
      </p:sp>
      <p:pic>
        <p:nvPicPr>
          <p:cNvPr id="41987"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A7C0B250-F61E-42A2-A1C6-FB50C8D2F080}" type="slidenum">
              <a:rPr lang="en-US" smtClean="0"/>
              <a:pPr/>
              <a:t>4</a:t>
            </a:fld>
            <a:endParaRPr lang="en-US" smtClean="0"/>
          </a:p>
        </p:txBody>
      </p:sp>
      <p:sp>
        <p:nvSpPr>
          <p:cNvPr id="9219" name="Rectangle 2"/>
          <p:cNvSpPr>
            <a:spLocks noGrp="1" noChangeArrowheads="1"/>
          </p:cNvSpPr>
          <p:nvPr>
            <p:ph type="title"/>
          </p:nvPr>
        </p:nvSpPr>
        <p:spPr/>
        <p:txBody>
          <a:bodyPr/>
          <a:lstStyle/>
          <a:p>
            <a:pPr eaLnBrk="1" hangingPunct="1"/>
            <a:r>
              <a:rPr lang="en-US" sz="3200" dirty="0" smtClean="0"/>
              <a:t>Basics of Automation Framework - Objectives</a:t>
            </a:r>
          </a:p>
        </p:txBody>
      </p:sp>
      <p:graphicFrame>
        <p:nvGraphicFramePr>
          <p:cNvPr id="5" name="Diagram 4"/>
          <p:cNvGraphicFramePr/>
          <p:nvPr>
            <p:extLst>
              <p:ext uri="{D42A27DB-BD31-4B8C-83A1-F6EECF244321}">
                <p14:modId xmlns:p14="http://schemas.microsoft.com/office/powerpoint/2010/main" val="3543430320"/>
              </p:ext>
            </p:extLst>
          </p:nvPr>
        </p:nvGraphicFramePr>
        <p:xfrm>
          <a:off x="1219200" y="1371600"/>
          <a:ext cx="67818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48B51E83-D1F9-475A-AEE8-CED4DAE2AC1D}" type="slidenum">
              <a:rPr lang="en-US" smtClean="0"/>
              <a:pPr/>
              <a:t>5</a:t>
            </a:fld>
            <a:endParaRPr lang="en-US" smtClean="0"/>
          </a:p>
        </p:txBody>
      </p:sp>
      <p:sp>
        <p:nvSpPr>
          <p:cNvPr id="10243" name="Rectangle 2"/>
          <p:cNvSpPr>
            <a:spLocks noGrp="1" noChangeArrowheads="1"/>
          </p:cNvSpPr>
          <p:nvPr>
            <p:ph type="title"/>
          </p:nvPr>
        </p:nvSpPr>
        <p:spPr>
          <a:xfrm>
            <a:off x="990600" y="206374"/>
            <a:ext cx="8458200" cy="631826"/>
          </a:xfrm>
        </p:spPr>
        <p:txBody>
          <a:bodyPr/>
          <a:lstStyle/>
          <a:p>
            <a:pPr eaLnBrk="1" hangingPunct="1"/>
            <a:r>
              <a:rPr lang="en-US" sz="3600" dirty="0" smtClean="0"/>
              <a:t>Automation Frameworks – An Introduction</a:t>
            </a:r>
          </a:p>
        </p:txBody>
      </p:sp>
      <p:sp>
        <p:nvSpPr>
          <p:cNvPr id="10244" name="Rectangle 3"/>
          <p:cNvSpPr>
            <a:spLocks noGrp="1" noChangeArrowheads="1"/>
          </p:cNvSpPr>
          <p:nvPr>
            <p:ph type="body" idx="1"/>
          </p:nvPr>
        </p:nvSpPr>
        <p:spPr>
          <a:xfrm>
            <a:off x="228600" y="1143000"/>
            <a:ext cx="8686800" cy="5172075"/>
          </a:xfrm>
        </p:spPr>
        <p:txBody>
          <a:bodyPr/>
          <a:lstStyle/>
          <a:p>
            <a:pPr eaLnBrk="1" hangingPunct="1">
              <a:buFont typeface="Wingdings 2" pitchFamily="18" charset="2"/>
              <a:buNone/>
            </a:pPr>
            <a:endParaRPr lang="en-US" sz="1600" dirty="0" smtClean="0"/>
          </a:p>
          <a:p>
            <a:pPr eaLnBrk="1" hangingPunct="1">
              <a:buFont typeface="Wingdings 2" pitchFamily="18" charset="2"/>
              <a:buNone/>
            </a:pPr>
            <a:r>
              <a:rPr lang="en-US" sz="1600" b="1" dirty="0" smtClean="0"/>
              <a:t>What is Automation Framework?</a:t>
            </a:r>
          </a:p>
          <a:p>
            <a:pPr eaLnBrk="1" hangingPunct="1">
              <a:buFont typeface="Wingdings 2" pitchFamily="18" charset="2"/>
              <a:buNone/>
            </a:pPr>
            <a:endParaRPr lang="en-US" sz="1600" b="1" dirty="0" smtClean="0"/>
          </a:p>
          <a:p>
            <a:r>
              <a:rPr lang="en-US" sz="1600" dirty="0"/>
              <a:t>An Automation Framework is a set of guidelines that you can follow during </a:t>
            </a:r>
            <a:r>
              <a:rPr lang="en-US" sz="1600" dirty="0" smtClean="0"/>
              <a:t>the “Test script development and maintenance” phase. </a:t>
            </a:r>
            <a:r>
              <a:rPr lang="en-US" sz="1600" dirty="0"/>
              <a:t>This set of guidelines can be anything such as – </a:t>
            </a:r>
          </a:p>
          <a:p>
            <a:pPr lvl="1"/>
            <a:r>
              <a:rPr lang="en-US" sz="1600" dirty="0" smtClean="0"/>
              <a:t>Specifying </a:t>
            </a:r>
            <a:r>
              <a:rPr lang="en-US" sz="1600" dirty="0"/>
              <a:t>the folder structure that will be used for storing test </a:t>
            </a:r>
            <a:r>
              <a:rPr lang="en-US" sz="1600" dirty="0" smtClean="0"/>
              <a:t>scripts, utility &amp; reusable libraries</a:t>
            </a:r>
            <a:r>
              <a:rPr lang="en-US" sz="1600" dirty="0"/>
              <a:t>, object repositories and data sheets. </a:t>
            </a:r>
          </a:p>
          <a:p>
            <a:pPr lvl="1"/>
            <a:r>
              <a:rPr lang="en-US" sz="1600" dirty="0" smtClean="0"/>
              <a:t>Deciding </a:t>
            </a:r>
            <a:r>
              <a:rPr lang="en-US" sz="1600" dirty="0"/>
              <a:t>the format of </a:t>
            </a:r>
            <a:r>
              <a:rPr lang="en-US" sz="1600" dirty="0" smtClean="0"/>
              <a:t>data </a:t>
            </a:r>
            <a:r>
              <a:rPr lang="en-US" sz="1600" dirty="0"/>
              <a:t>sheets i.e., how the data sheets would be grouped and how the scripts will access these data sheets. </a:t>
            </a:r>
          </a:p>
          <a:p>
            <a:pPr lvl="1"/>
            <a:r>
              <a:rPr lang="en-US" sz="1600" dirty="0" smtClean="0"/>
              <a:t>Following </a:t>
            </a:r>
            <a:r>
              <a:rPr lang="en-US" sz="1600" dirty="0"/>
              <a:t>proper coding standards and </a:t>
            </a:r>
            <a:r>
              <a:rPr lang="en-US" sz="1600" dirty="0" smtClean="0"/>
              <a:t>scripting best practices. </a:t>
            </a:r>
            <a:endParaRPr lang="en-US" sz="1600" dirty="0"/>
          </a:p>
          <a:p>
            <a:pPr lvl="1"/>
            <a:r>
              <a:rPr lang="en-US" sz="1600" dirty="0" smtClean="0"/>
              <a:t>Using </a:t>
            </a:r>
            <a:r>
              <a:rPr lang="en-US" sz="1600" dirty="0"/>
              <a:t>reusable functions wherever possible so that lesser amount of rework is needed in case of any changes </a:t>
            </a:r>
            <a:endParaRPr lang="en-US" sz="1600" dirty="0" smtClean="0"/>
          </a:p>
          <a:p>
            <a:pPr lvl="1"/>
            <a:r>
              <a:rPr lang="en-US" sz="1600" dirty="0" smtClean="0"/>
              <a:t>Utility methods to reduce script development effort (Example: Utility methods to work with test data repository, Object repository, test results reporting, </a:t>
            </a:r>
            <a:r>
              <a:rPr lang="en-US" sz="1600" dirty="0"/>
              <a:t>error &amp; exception </a:t>
            </a:r>
            <a:r>
              <a:rPr lang="en-US" sz="1600" dirty="0" smtClean="0"/>
              <a:t>handling)</a:t>
            </a:r>
          </a:p>
          <a:p>
            <a:endParaRPr lang="en-US" sz="1600" dirty="0" smtClean="0"/>
          </a:p>
          <a:p>
            <a:r>
              <a:rPr lang="en-US" sz="1600" dirty="0" smtClean="0"/>
              <a:t>Note: Automation </a:t>
            </a:r>
            <a:r>
              <a:rPr lang="en-US" sz="1600" dirty="0"/>
              <a:t>framework is not a replacement for any automation tool</a:t>
            </a:r>
          </a:p>
          <a:p>
            <a:pPr eaLnBrk="1" hangingPunct="1"/>
            <a:endParaRPr lang="en-US" sz="1600" dirty="0" smtClean="0"/>
          </a:p>
        </p:txBody>
      </p:sp>
      <p:pic>
        <p:nvPicPr>
          <p:cNvPr id="5" name="Picture 4" descr="automated-300x283.gif"/>
          <p:cNvPicPr>
            <a:picLocks noChangeAspect="1"/>
          </p:cNvPicPr>
          <p:nvPr/>
        </p:nvPicPr>
        <p:blipFill>
          <a:blip r:embed="rId3" cstate="print"/>
          <a:stretch>
            <a:fillRect/>
          </a:stretch>
        </p:blipFill>
        <p:spPr>
          <a:xfrm>
            <a:off x="7903601" y="1066800"/>
            <a:ext cx="1069897" cy="838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D2923BF2-6A1F-4684-809E-39ACAB25360B}" type="slidenum">
              <a:rPr lang="en-US" smtClean="0"/>
              <a:pPr/>
              <a:t>6</a:t>
            </a:fld>
            <a:endParaRPr lang="en-US" smtClean="0"/>
          </a:p>
        </p:txBody>
      </p:sp>
      <p:sp>
        <p:nvSpPr>
          <p:cNvPr id="9219" name="Rectangle 2"/>
          <p:cNvSpPr>
            <a:spLocks noGrp="1" noChangeArrowheads="1"/>
          </p:cNvSpPr>
          <p:nvPr>
            <p:ph type="title"/>
          </p:nvPr>
        </p:nvSpPr>
        <p:spPr/>
        <p:txBody>
          <a:bodyPr/>
          <a:lstStyle/>
          <a:p>
            <a:pPr lvl="1" eaLnBrk="1" hangingPunct="1">
              <a:defRPr/>
            </a:pPr>
            <a:r>
              <a:rPr lang="en-US" sz="3600" dirty="0" smtClean="0">
                <a:latin typeface="+mj-lt"/>
                <a:ea typeface="+mj-ea"/>
                <a:cs typeface="+mj-cs"/>
              </a:rPr>
              <a:t>Features</a:t>
            </a:r>
            <a:r>
              <a:rPr lang="en-US" sz="2400" dirty="0" smtClean="0">
                <a:solidFill>
                  <a:schemeClr val="tx1"/>
                </a:solidFill>
              </a:rPr>
              <a:t> </a:t>
            </a:r>
            <a:r>
              <a:rPr lang="en-US" sz="3600" dirty="0" smtClean="0">
                <a:latin typeface="+mj-lt"/>
                <a:ea typeface="+mj-ea"/>
                <a:cs typeface="+mj-cs"/>
              </a:rPr>
              <a:t>of a good framework</a:t>
            </a:r>
          </a:p>
        </p:txBody>
      </p:sp>
      <p:pic>
        <p:nvPicPr>
          <p:cNvPr id="8" name="Picture 7" descr="photoshop-king-crown-logo-icon19-thumb.jpg"/>
          <p:cNvPicPr>
            <a:picLocks noChangeAspect="1"/>
          </p:cNvPicPr>
          <p:nvPr/>
        </p:nvPicPr>
        <p:blipFill>
          <a:blip r:embed="rId3" cstate="print"/>
          <a:stretch>
            <a:fillRect/>
          </a:stretch>
        </p:blipFill>
        <p:spPr>
          <a:xfrm>
            <a:off x="8458200" y="0"/>
            <a:ext cx="685800" cy="685800"/>
          </a:xfrm>
          <a:prstGeom prst="rect">
            <a:avLst/>
          </a:prstGeom>
          <a:ln>
            <a:noFill/>
          </a:ln>
          <a:effectLst>
            <a:softEdge rad="112500"/>
          </a:effectLst>
        </p:spPr>
      </p:pic>
      <p:graphicFrame>
        <p:nvGraphicFramePr>
          <p:cNvPr id="11" name="Diagram 10"/>
          <p:cNvGraphicFramePr/>
          <p:nvPr>
            <p:extLst>
              <p:ext uri="{D42A27DB-BD31-4B8C-83A1-F6EECF244321}">
                <p14:modId xmlns:p14="http://schemas.microsoft.com/office/powerpoint/2010/main" val="522674235"/>
              </p:ext>
            </p:extLst>
          </p:nvPr>
        </p:nvGraphicFramePr>
        <p:xfrm>
          <a:off x="1524000" y="1397000"/>
          <a:ext cx="7162800" cy="4546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descr="Features_Icon_blue.gif"/>
          <p:cNvPicPr>
            <a:picLocks noChangeAspect="1"/>
          </p:cNvPicPr>
          <p:nvPr/>
        </p:nvPicPr>
        <p:blipFill>
          <a:blip r:embed="rId9" cstate="print"/>
          <a:stretch>
            <a:fillRect/>
          </a:stretch>
        </p:blipFill>
        <p:spPr>
          <a:xfrm>
            <a:off x="228600" y="4343400"/>
            <a:ext cx="1219200" cy="10159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EC985FD1-C09E-45D9-885F-B8989D2A9727}" type="slidenum">
              <a:rPr lang="en-US" smtClean="0"/>
              <a:pPr/>
              <a:t>7</a:t>
            </a:fld>
            <a:endParaRPr lang="en-US" smtClean="0"/>
          </a:p>
        </p:txBody>
      </p:sp>
      <p:sp>
        <p:nvSpPr>
          <p:cNvPr id="9219" name="Rectangle 2"/>
          <p:cNvSpPr>
            <a:spLocks noGrp="1" noChangeArrowheads="1"/>
          </p:cNvSpPr>
          <p:nvPr>
            <p:ph type="title"/>
          </p:nvPr>
        </p:nvSpPr>
        <p:spPr/>
        <p:txBody>
          <a:bodyPr/>
          <a:lstStyle/>
          <a:p>
            <a:pPr lvl="1" eaLnBrk="1" hangingPunct="1">
              <a:defRPr/>
            </a:pPr>
            <a:r>
              <a:rPr lang="en-US" sz="3600" dirty="0" smtClean="0">
                <a:latin typeface="+mj-lt"/>
                <a:ea typeface="+mj-ea"/>
                <a:cs typeface="+mj-cs"/>
              </a:rPr>
              <a:t>Features</a:t>
            </a:r>
            <a:r>
              <a:rPr lang="en-US" sz="2400" dirty="0" smtClean="0">
                <a:solidFill>
                  <a:schemeClr val="tx1"/>
                </a:solidFill>
              </a:rPr>
              <a:t> </a:t>
            </a:r>
            <a:r>
              <a:rPr lang="en-US" sz="3600" dirty="0" smtClean="0">
                <a:latin typeface="+mj-lt"/>
                <a:ea typeface="+mj-ea"/>
                <a:cs typeface="+mj-cs"/>
              </a:rPr>
              <a:t>of a good framework </a:t>
            </a:r>
          </a:p>
        </p:txBody>
      </p:sp>
      <p:pic>
        <p:nvPicPr>
          <p:cNvPr id="5" name="Picture 4" descr="Features_Icon_blue.gif"/>
          <p:cNvPicPr>
            <a:picLocks noChangeAspect="1"/>
          </p:cNvPicPr>
          <p:nvPr/>
        </p:nvPicPr>
        <p:blipFill>
          <a:blip r:embed="rId3" cstate="print"/>
          <a:stretch>
            <a:fillRect/>
          </a:stretch>
        </p:blipFill>
        <p:spPr>
          <a:xfrm>
            <a:off x="228600" y="4343400"/>
            <a:ext cx="1219200" cy="10159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descr="photoshop-king-crown-logo-icon19-thumb.jpg"/>
          <p:cNvPicPr>
            <a:picLocks noChangeAspect="1"/>
          </p:cNvPicPr>
          <p:nvPr/>
        </p:nvPicPr>
        <p:blipFill>
          <a:blip r:embed="rId4" cstate="print"/>
          <a:stretch>
            <a:fillRect/>
          </a:stretch>
        </p:blipFill>
        <p:spPr>
          <a:xfrm>
            <a:off x="8458200" y="0"/>
            <a:ext cx="685800" cy="685800"/>
          </a:xfrm>
          <a:prstGeom prst="rect">
            <a:avLst/>
          </a:prstGeom>
          <a:ln>
            <a:noFill/>
          </a:ln>
          <a:effectLst>
            <a:softEdge rad="112500"/>
          </a:effectLst>
        </p:spPr>
      </p:pic>
      <p:graphicFrame>
        <p:nvGraphicFramePr>
          <p:cNvPr id="7" name="Diagram 6"/>
          <p:cNvGraphicFramePr/>
          <p:nvPr/>
        </p:nvGraphicFramePr>
        <p:xfrm>
          <a:off x="1524000" y="1397000"/>
          <a:ext cx="7162800" cy="4546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89AFE916-D107-46CE-B076-018F4CB65BD0}" type="slidenum">
              <a:rPr lang="en-US" smtClean="0"/>
              <a:pPr/>
              <a:t>8</a:t>
            </a:fld>
            <a:endParaRPr lang="en-US" smtClean="0"/>
          </a:p>
        </p:txBody>
      </p:sp>
      <p:sp>
        <p:nvSpPr>
          <p:cNvPr id="9219"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lvl="1">
              <a:defRPr/>
            </a:pPr>
            <a:r>
              <a:rPr lang="en-US" sz="3600" dirty="0" smtClean="0">
                <a:latin typeface="+mj-lt"/>
                <a:ea typeface="+mj-ea"/>
                <a:cs typeface="+mj-cs"/>
              </a:rPr>
              <a:t>Evolution of automation frameworks</a:t>
            </a:r>
          </a:p>
        </p:txBody>
      </p:sp>
      <p:sp>
        <p:nvSpPr>
          <p:cNvPr id="9220" name="Rectangle 3"/>
          <p:cNvSpPr>
            <a:spLocks noGrp="1" noChangeArrowheads="1"/>
          </p:cNvSpPr>
          <p:nvPr>
            <p:ph type="body" idx="1"/>
          </p:nvPr>
        </p:nvSpPr>
        <p:spPr/>
        <p:txBody>
          <a:bodyPr/>
          <a:lstStyle/>
          <a:p>
            <a:pPr>
              <a:defRPr/>
            </a:pPr>
            <a:endParaRPr lang="en-US" sz="2000" dirty="0" smtClean="0"/>
          </a:p>
          <a:p>
            <a:pPr>
              <a:buFont typeface="Wingdings" pitchFamily="2" charset="2"/>
              <a:buNone/>
              <a:defRPr/>
            </a:pPr>
            <a:endParaRPr lang="en-US" sz="2000" dirty="0" smtClean="0"/>
          </a:p>
          <a:p>
            <a:pPr>
              <a:buFont typeface="Wingdings" pitchFamily="2" charset="2"/>
              <a:buNone/>
              <a:defRPr/>
            </a:pPr>
            <a:endParaRPr lang="en-US" dirty="0" smtClean="0"/>
          </a:p>
          <a:p>
            <a:pPr eaLnBrk="1" hangingPunct="1">
              <a:defRPr/>
            </a:pPr>
            <a:endParaRPr lang="en-US" dirty="0" smtClean="0"/>
          </a:p>
        </p:txBody>
      </p:sp>
      <p:graphicFrame>
        <p:nvGraphicFramePr>
          <p:cNvPr id="7" name="Diagram 6"/>
          <p:cNvGraphicFramePr/>
          <p:nvPr/>
        </p:nvGraphicFramePr>
        <p:xfrm>
          <a:off x="1524000" y="1397000"/>
          <a:ext cx="6400800"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F9142F9E-65EF-42E1-AAED-1F9512F10869}" type="slidenum">
              <a:rPr lang="en-US" smtClean="0"/>
              <a:pPr/>
              <a:t>9</a:t>
            </a:fld>
            <a:endParaRPr lang="en-US" smtClean="0"/>
          </a:p>
        </p:txBody>
      </p:sp>
      <p:sp>
        <p:nvSpPr>
          <p:cNvPr id="9219" name="Rectangle 2"/>
          <p:cNvSpPr>
            <a:spLocks noGrp="1" noChangeArrowheads="1"/>
          </p:cNvSpPr>
          <p:nvPr>
            <p:ph type="title"/>
          </p:nvPr>
        </p:nvSpPr>
        <p:spPr>
          <a:xfrm>
            <a:off x="1066800" y="76200"/>
            <a:ext cx="8153400" cy="685800"/>
          </a:xfrm>
        </p:spPr>
        <p:txBody>
          <a:bodyPr/>
          <a:lstStyle/>
          <a:p>
            <a:pPr lvl="1">
              <a:defRPr/>
            </a:pPr>
            <a:r>
              <a:rPr lang="en-US" sz="3600" dirty="0" smtClean="0">
                <a:latin typeface="+mj-lt"/>
                <a:ea typeface="+mj-ea"/>
                <a:cs typeface="+mj-cs"/>
              </a:rPr>
              <a:t/>
            </a:r>
            <a:br>
              <a:rPr lang="en-US" sz="3600" dirty="0" smtClean="0">
                <a:latin typeface="+mj-lt"/>
                <a:ea typeface="+mj-ea"/>
                <a:cs typeface="+mj-cs"/>
              </a:rPr>
            </a:br>
            <a:r>
              <a:rPr lang="en-US" sz="3600" dirty="0" smtClean="0">
                <a:latin typeface="+mj-lt"/>
                <a:ea typeface="+mj-ea"/>
                <a:cs typeface="+mj-cs"/>
              </a:rPr>
              <a:t>Traditional approach (Record and Playback)</a:t>
            </a:r>
            <a:r>
              <a:rPr lang="en-US" sz="3200" dirty="0" smtClean="0">
                <a:solidFill>
                  <a:schemeClr val="tx1"/>
                </a:solidFill>
                <a:latin typeface="Monotype Corsiva (Headings)"/>
              </a:rPr>
              <a:t/>
            </a:r>
            <a:br>
              <a:rPr lang="en-US" sz="3200" dirty="0" smtClean="0">
                <a:solidFill>
                  <a:schemeClr val="tx1"/>
                </a:solidFill>
                <a:latin typeface="Monotype Corsiva (Headings)"/>
              </a:rPr>
            </a:br>
            <a:endParaRPr lang="en-US" sz="3200" dirty="0" smtClean="0">
              <a:latin typeface="Monotype Corsiva (Headings)"/>
              <a:ea typeface="+mj-ea"/>
              <a:cs typeface="+mj-cs"/>
            </a:endParaRPr>
          </a:p>
        </p:txBody>
      </p:sp>
      <p:sp>
        <p:nvSpPr>
          <p:cNvPr id="9220" name="Rectangle 3"/>
          <p:cNvSpPr>
            <a:spLocks noGrp="1" noChangeArrowheads="1"/>
          </p:cNvSpPr>
          <p:nvPr>
            <p:ph type="body" idx="1"/>
          </p:nvPr>
        </p:nvSpPr>
        <p:spPr/>
        <p:txBody>
          <a:bodyPr/>
          <a:lstStyle/>
          <a:p>
            <a:pPr>
              <a:defRPr/>
            </a:pPr>
            <a:r>
              <a:rPr lang="en-US" sz="1800" b="1" dirty="0" smtClean="0"/>
              <a:t>Most test automation tools provide a record and playback feature, which allows you to record all the user actions associated with the test case, and generate the corresponding test scripts automatically</a:t>
            </a:r>
            <a:r>
              <a:rPr lang="en-US" sz="2000" b="1" dirty="0" smtClean="0"/>
              <a:t>.</a:t>
            </a:r>
          </a:p>
          <a:p>
            <a:pPr lvl="1">
              <a:defRPr/>
            </a:pPr>
            <a:r>
              <a:rPr lang="en-US" sz="1600" b="1" dirty="0" smtClean="0">
                <a:ea typeface="+mn-ea"/>
                <a:cs typeface="+mn-cs"/>
              </a:rPr>
              <a:t>Pros:</a:t>
            </a:r>
            <a:endParaRPr lang="en-US" sz="1600" dirty="0" smtClean="0">
              <a:ea typeface="+mn-ea"/>
              <a:cs typeface="+mn-cs"/>
            </a:endParaRPr>
          </a:p>
          <a:p>
            <a:pPr lvl="2">
              <a:defRPr/>
            </a:pPr>
            <a:r>
              <a:rPr lang="en-US" sz="1400" dirty="0" smtClean="0">
                <a:ea typeface="+mn-ea"/>
                <a:cs typeface="+mn-cs"/>
              </a:rPr>
              <a:t>Minimal technical knowledge required</a:t>
            </a:r>
          </a:p>
          <a:p>
            <a:pPr lvl="2">
              <a:defRPr/>
            </a:pPr>
            <a:r>
              <a:rPr lang="en-US" sz="1400" dirty="0" smtClean="0">
                <a:ea typeface="+mn-ea"/>
                <a:cs typeface="+mn-cs"/>
              </a:rPr>
              <a:t>Fastest </a:t>
            </a:r>
            <a:r>
              <a:rPr lang="en-US" sz="1400" dirty="0">
                <a:ea typeface="+mn-ea"/>
                <a:cs typeface="+mn-cs"/>
              </a:rPr>
              <a:t>and easiest way to create test scripts </a:t>
            </a:r>
          </a:p>
          <a:p>
            <a:pPr lvl="2">
              <a:defRPr/>
            </a:pPr>
            <a:r>
              <a:rPr lang="en-US" sz="1400" dirty="0" smtClean="0">
                <a:ea typeface="+mn-ea"/>
                <a:cs typeface="+mn-cs"/>
              </a:rPr>
              <a:t>Understanding scenario flow </a:t>
            </a:r>
            <a:r>
              <a:rPr lang="en-US" sz="1400" dirty="0">
                <a:ea typeface="+mn-ea"/>
                <a:cs typeface="+mn-cs"/>
              </a:rPr>
              <a:t>is very </a:t>
            </a:r>
            <a:r>
              <a:rPr lang="en-US" sz="1400" dirty="0" smtClean="0">
                <a:ea typeface="+mn-ea"/>
                <a:cs typeface="+mn-cs"/>
              </a:rPr>
              <a:t>			</a:t>
            </a:r>
          </a:p>
          <a:p>
            <a:pPr marL="914400" lvl="2" indent="0">
              <a:buNone/>
              <a:defRPr/>
            </a:pPr>
            <a:r>
              <a:rPr lang="en-US" sz="1400" dirty="0">
                <a:ea typeface="+mn-ea"/>
                <a:cs typeface="+mn-cs"/>
              </a:rPr>
              <a:t> </a:t>
            </a:r>
            <a:r>
              <a:rPr lang="en-US" sz="1400" dirty="0" smtClean="0">
                <a:ea typeface="+mn-ea"/>
                <a:cs typeface="+mn-cs"/>
              </a:rPr>
              <a:t>    easy </a:t>
            </a:r>
            <a:r>
              <a:rPr lang="en-US" sz="1400" dirty="0">
                <a:ea typeface="+mn-ea"/>
                <a:cs typeface="+mn-cs"/>
              </a:rPr>
              <a:t>as the scripts are written in a linear manner </a:t>
            </a:r>
            <a:endParaRPr lang="en-US" sz="1600" dirty="0">
              <a:ea typeface="+mn-ea"/>
              <a:cs typeface="+mn-cs"/>
            </a:endParaRPr>
          </a:p>
          <a:p>
            <a:pPr lvl="1">
              <a:defRPr/>
            </a:pPr>
            <a:r>
              <a:rPr lang="en-US" sz="1600" b="1" dirty="0" smtClean="0">
                <a:ea typeface="+mn-ea"/>
                <a:cs typeface="+mn-cs"/>
              </a:rPr>
              <a:t>Cons:</a:t>
            </a:r>
            <a:endParaRPr lang="en-US" sz="1600" dirty="0" smtClean="0">
              <a:ea typeface="+mn-ea"/>
              <a:cs typeface="+mn-cs"/>
            </a:endParaRPr>
          </a:p>
          <a:p>
            <a:pPr lvl="2">
              <a:defRPr/>
            </a:pPr>
            <a:r>
              <a:rPr lang="en-US" sz="1400" dirty="0" smtClean="0"/>
              <a:t>Each </a:t>
            </a:r>
            <a:r>
              <a:rPr lang="en-US" sz="1400" dirty="0"/>
              <a:t>test case has its own local object </a:t>
            </a:r>
            <a:r>
              <a:rPr lang="en-US" sz="1400" dirty="0" smtClean="0"/>
              <a:t>repository.</a:t>
            </a:r>
            <a:endParaRPr lang="en-US" sz="1400" dirty="0" smtClean="0">
              <a:ea typeface="+mn-ea"/>
              <a:cs typeface="+mn-cs"/>
            </a:endParaRPr>
          </a:p>
          <a:p>
            <a:pPr lvl="2">
              <a:defRPr/>
            </a:pPr>
            <a:r>
              <a:rPr lang="en-US" sz="1400" dirty="0"/>
              <a:t>Any branching conditions/loops cannot be recorded, needs to be manually inserted</a:t>
            </a:r>
          </a:p>
          <a:p>
            <a:pPr lvl="2">
              <a:defRPr/>
            </a:pPr>
            <a:r>
              <a:rPr lang="en-US" sz="1400" dirty="0"/>
              <a:t>Scripts are difficult &amp; expensive to maintain, highly sensitive to UI changes</a:t>
            </a:r>
          </a:p>
          <a:p>
            <a:pPr lvl="2">
              <a:defRPr/>
            </a:pPr>
            <a:r>
              <a:rPr lang="en-US" sz="1400" dirty="0"/>
              <a:t>Reuse of code is less, which leads to bulky test scripts and redundancy</a:t>
            </a:r>
          </a:p>
          <a:p>
            <a:pPr lvl="2">
              <a:defRPr/>
            </a:pPr>
            <a:r>
              <a:rPr lang="en-US" sz="1400" dirty="0"/>
              <a:t>Test data is hard-coded within the </a:t>
            </a:r>
            <a:r>
              <a:rPr lang="en-US" sz="1400" dirty="0" smtClean="0"/>
              <a:t>scripts. The </a:t>
            </a:r>
            <a:r>
              <a:rPr lang="en-US" sz="1400" dirty="0"/>
              <a:t>same test </a:t>
            </a:r>
            <a:r>
              <a:rPr lang="en-US" sz="1400" dirty="0" smtClean="0"/>
              <a:t>script cannot </a:t>
            </a:r>
            <a:r>
              <a:rPr lang="en-US" sz="1400" dirty="0"/>
              <a:t>be </a:t>
            </a:r>
            <a:r>
              <a:rPr lang="en-US" sz="1400" dirty="0" smtClean="0"/>
              <a:t>executed with multiple test data variations.</a:t>
            </a:r>
            <a:endParaRPr lang="en-US" sz="1400" dirty="0" smtClean="0">
              <a:ea typeface="+mn-ea"/>
              <a:cs typeface="+mn-cs"/>
            </a:endParaRPr>
          </a:p>
          <a:p>
            <a:pPr lvl="2">
              <a:defRPr/>
            </a:pPr>
            <a:r>
              <a:rPr lang="en-US" sz="1400" dirty="0" smtClean="0">
                <a:ea typeface="+mn-ea"/>
                <a:cs typeface="+mn-cs"/>
              </a:rPr>
              <a:t>Unsuitable for most real-time automation projects</a:t>
            </a:r>
          </a:p>
          <a:p>
            <a:pPr lvl="2">
              <a:defRPr/>
            </a:pPr>
            <a:r>
              <a:rPr lang="en-US" sz="1400" dirty="0" smtClean="0"/>
              <a:t>The </a:t>
            </a:r>
            <a:r>
              <a:rPr lang="en-US" sz="1400" dirty="0"/>
              <a:t>only way to reuse the code will be to copy paste it in different test cases which leads to code duplication</a:t>
            </a:r>
          </a:p>
        </p:txBody>
      </p:sp>
      <p:pic>
        <p:nvPicPr>
          <p:cNvPr id="8" name="Picture 2"/>
          <p:cNvPicPr>
            <a:picLocks noChangeAspect="1" noChangeArrowheads="1"/>
          </p:cNvPicPr>
          <p:nvPr/>
        </p:nvPicPr>
        <p:blipFill>
          <a:blip r:embed="rId3" cstate="print"/>
          <a:srcRect/>
          <a:stretch>
            <a:fillRect/>
          </a:stretch>
        </p:blipFill>
        <p:spPr bwMode="auto">
          <a:xfrm>
            <a:off x="0" y="2590800"/>
            <a:ext cx="752475" cy="657225"/>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76200" y="4267200"/>
            <a:ext cx="657225" cy="6096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338885"/>
            <a:ext cx="3352800" cy="147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Work_x0020_request xmlns="05686ec9-621b-4d4e-b044-e44970800757" xsi:nil="true"/>
    <_x0043_M4 xmlns="05686ec9-621b-4d4e-b044-e44970800757" xsi:nil="true"/>
    <ViewCount xmlns="05686ec9-621b-4d4e-b044-e44970800757" xsi:nil="true"/>
    <Rating1 xmlns="05686ec9-621b-4d4e-b044-e44970800757" xsi:nil="true"/>
    <_x0043_M5 xmlns="05686ec9-621b-4d4e-b044-e44970800757" xsi:nil="true"/>
    <Rating2 xmlns="05686ec9-621b-4d4e-b044-e44970800757" xsi:nil="true"/>
    <ClientSupplied xmlns="05686ec9-621b-4d4e-b044-e44970800757">false</ClientSupplied>
    <_x0043_M6 xmlns="05686ec9-621b-4d4e-b044-e44970800757" xsi:nil="true"/>
    <Rating3 xmlns="05686ec9-621b-4d4e-b044-e44970800757" xsi:nil="true"/>
    <_x0043_M7 xmlns="05686ec9-621b-4d4e-b044-e44970800757" xsi:nil="true"/>
    <CheckedOutPath xmlns="05686ec9-621b-4d4e-b044-e44970800757" xsi:nil="true"/>
    <ApprovalStatus xmlns="05686ec9-621b-4d4e-b044-e44970800757">Approved</ApprovalStatus>
    <MBID xmlns="05686ec9-621b-4d4e-b044-e44970800757">DS_35caca43-f6fe-4b82-8389-c7e319013302</MBID>
    <AssociateID xmlns="05686ec9-621b-4d4e-b044-e44970800757">CTS\309203</AssociateID>
    <ProjectID xmlns="05686ec9-621b-4d4e-b044-e44970800757" xsi:nil="true"/>
    <Releases xmlns="05686ec9-621b-4d4e-b044-e44970800757" xsi:nil="true"/>
    <UnmappedDocuments xmlns="05686ec9-621b-4d4e-b044-e44970800757">false</UnmappedDocuments>
    <Comments xmlns="05686ec9-621b-4d4e-b044-e44970800757">CTS\309203</Comments>
    <Phase xmlns="05686ec9-621b-4d4e-b044-e44970800757" xsi:nil="true"/>
    <_x0043_M8 xmlns="05686ec9-621b-4d4e-b044-e44970800757" xsi:nil="true"/>
    <_x0043_M9 xmlns="05686ec9-621b-4d4e-b044-e44970800757" xsi:nil="true"/>
    <CreatedTime xmlns="05686ec9-621b-4d4e-b044-e44970800757">2016-09-23T11:23:04+00:00</CreatedTime>
    <Activities xmlns="05686ec9-621b-4d4e-b044-e44970800757" xsi:nil="true"/>
    <CopySource xmlns="05686ec9-621b-4d4e-b044-e44970800757" xsi:nil="true"/>
    <SubProjectID xmlns="05686ec9-621b-4d4e-b044-e44970800757" xsi:nil="true"/>
    <Functional_x0020_Module3 xmlns="05686ec9-621b-4d4e-b044-e44970800757" xsi:nil="true"/>
    <CopyToPath xmlns="05686ec9-621b-4d4e-b044-e44970800757">https://cognizant20.cognizant.com/cts/Cognizant Academy/DSC/Java Solutions/QE and A/Selenium Content</CopyToPath>
    <BaselinedVersions xmlns="05686ec9-621b-4d4e-b044-e44970800757" xsi:nil="true"/>
    <_x0043_M10 xmlns="05686ec9-621b-4d4e-b044-e44970800757" xsi:nil="true"/>
    <Functional_x0020_Modules xmlns="05686ec9-621b-4d4e-b044-e44970800757" xsi:nil="true"/>
    <Functional_x0020_Module2 xmlns="05686ec9-621b-4d4e-b044-e44970800757" xsi:nil="true"/>
    <ArtifactStatus xmlns="05686ec9-621b-4d4e-b044-e44970800757" xsi:nil="true"/>
    <ReasonforRejection xmlns="05686ec9-621b-4d4e-b044-e44970800757" xsi:nil="true"/>
    <FolderPath xmlns="05686ec9-621b-4d4e-b044-e44970800757" xsi:nil="true"/>
    <Rating4 xmlns="05686ec9-621b-4d4e-b044-e44970800757" xsi:nil="true"/>
    <Rating5 xmlns="05686ec9-621b-4d4e-b044-e44970800757" xsi:nil="true"/>
    <_x0043_M1 xmlns="05686ec9-621b-4d4e-b044-e44970800757" xsi:nil="true"/>
    <Role xmlns="05686ec9-621b-4d4e-b044-e44970800757" xsi:nil="true"/>
    <Processes xmlns="05686ec9-621b-4d4e-b044-e44970800757" xsi:nil="true"/>
    <LatestDownloads xmlns="05686ec9-621b-4d4e-b044-e44970800757" xsi:nil="true"/>
    <FolderId xmlns="05686ec9-621b-4d4e-b044-e44970800757" xsi:nil="true"/>
    <_x0043_M2 xmlns="05686ec9-621b-4d4e-b044-e44970800757" xsi:nil="true"/>
    <AccountID xmlns="05686ec9-621b-4d4e-b044-e44970800757" xsi:nil="true"/>
    <Tags xmlns="05686ec9-621b-4d4e-b044-e44970800757" xsi:nil="true"/>
    <AverageRating xmlns="05686ec9-621b-4d4e-b044-e44970800757" xsi:nil="true"/>
    <_x0043_M3 xmlns="05686ec9-621b-4d4e-b044-e4497080075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39C2D19CB1EB4EB957C296FF889379" ma:contentTypeVersion="46" ma:contentTypeDescription="Create a new document." ma:contentTypeScope="" ma:versionID="d76e7b19da747d2797abee5bd65afe53">
  <xsd:schema xmlns:xsd="http://www.w3.org/2001/XMLSchema" xmlns:xs="http://www.w3.org/2001/XMLSchema" xmlns:p="http://schemas.microsoft.com/office/2006/metadata/properties" xmlns:ns2="05686ec9-621b-4d4e-b044-e44970800757" targetNamespace="http://schemas.microsoft.com/office/2006/metadata/properties" ma:root="true" ma:fieldsID="6706f00be75213024a94f9e90a3ca398" ns2:_="">
    <xsd:import namespace="05686ec9-621b-4d4e-b044-e44970800757"/>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86ec9-621b-4d4e-b044-e44970800757"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C014B8-260E-408D-A569-C987A4DBF4A9}"/>
</file>

<file path=customXml/itemProps2.xml><?xml version="1.0" encoding="utf-8"?>
<ds:datastoreItem xmlns:ds="http://schemas.openxmlformats.org/officeDocument/2006/customXml" ds:itemID="{01B3BB91-39DA-4424-800A-70DD5A134EC9}"/>
</file>

<file path=customXml/itemProps3.xml><?xml version="1.0" encoding="utf-8"?>
<ds:datastoreItem xmlns:ds="http://schemas.openxmlformats.org/officeDocument/2006/customXml" ds:itemID="{787FAFC8-0AC4-45C9-A0DC-E527C1025499}"/>
</file>

<file path=docProps/app.xml><?xml version="1.0" encoding="utf-8"?>
<Properties xmlns="http://schemas.openxmlformats.org/officeDocument/2006/extended-properties" xmlns:vt="http://schemas.openxmlformats.org/officeDocument/2006/docPropsVTypes">
  <Template>CA - Presentation Template</Template>
  <TotalTime>4105</TotalTime>
  <Words>6827</Words>
  <Application>Microsoft Office PowerPoint</Application>
  <PresentationFormat>On-screen Show (4:3)</PresentationFormat>
  <Paragraphs>666</Paragraphs>
  <Slides>39</Slides>
  <Notes>35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39</vt:i4>
      </vt:variant>
    </vt:vector>
  </HeadingPairs>
  <TitlesOfParts>
    <vt:vector size="53" baseType="lpstr">
      <vt:lpstr>宋体</vt:lpstr>
      <vt:lpstr>Agency FB</vt:lpstr>
      <vt:lpstr>Arial</vt:lpstr>
      <vt:lpstr>Bodoni MT Condensed</vt:lpstr>
      <vt:lpstr>Cambria</vt:lpstr>
      <vt:lpstr>Gill Sans MT</vt:lpstr>
      <vt:lpstr>Monotype Corsiva</vt:lpstr>
      <vt:lpstr>Monotype Corsiva (Headings)</vt:lpstr>
      <vt:lpstr>Times New Roman</vt:lpstr>
      <vt:lpstr>Trebuchet MS</vt:lpstr>
      <vt:lpstr>Verdana</vt:lpstr>
      <vt:lpstr>Wingdings</vt:lpstr>
      <vt:lpstr>Wingdings 2</vt:lpstr>
      <vt:lpstr>CA - Presentation Template</vt:lpstr>
      <vt:lpstr>Automation Framework</vt:lpstr>
      <vt:lpstr>Automation Framework: Objectives</vt:lpstr>
      <vt:lpstr>Basics of Automation Framework</vt:lpstr>
      <vt:lpstr>Basics of Automation Framework - Objectives</vt:lpstr>
      <vt:lpstr>Automation Frameworks – An Introduction</vt:lpstr>
      <vt:lpstr>Features of a good framework</vt:lpstr>
      <vt:lpstr>Features of a good framework </vt:lpstr>
      <vt:lpstr>Evolution of automation frameworks</vt:lpstr>
      <vt:lpstr> Traditional approach (Record and Playback) </vt:lpstr>
      <vt:lpstr>Modular approach </vt:lpstr>
      <vt:lpstr>Data driven approach </vt:lpstr>
      <vt:lpstr>Data driven approach  Contd..</vt:lpstr>
      <vt:lpstr>Keyword  driven approach </vt:lpstr>
      <vt:lpstr>Action Keyword  driven approach  (Low-level)</vt:lpstr>
      <vt:lpstr>Action Keyword  driven approach  (Low-level)</vt:lpstr>
      <vt:lpstr>Action Keyword  driven approach  (Low-level)</vt:lpstr>
      <vt:lpstr>Business Keyword  driven approach   (High - level)</vt:lpstr>
      <vt:lpstr>Business Keyword  driven approach   (High - level)</vt:lpstr>
      <vt:lpstr>Hybrid approach </vt:lpstr>
      <vt:lpstr>Components of Hybrid Framework</vt:lpstr>
      <vt:lpstr>Business Process Testing (BPT) framework in HP UFT/ QTP</vt:lpstr>
      <vt:lpstr>Business Process Testing (BPT) framework in HP UFT/ QTP (Cont.,)</vt:lpstr>
      <vt:lpstr>Page Object Model</vt:lpstr>
      <vt:lpstr>   Automation Frameworks - Summary    </vt:lpstr>
      <vt:lpstr>CRAFT Framework</vt:lpstr>
      <vt:lpstr>CRAFT  Framework - Objectives</vt:lpstr>
      <vt:lpstr>CRAFT Framework</vt:lpstr>
      <vt:lpstr>CRAFT Framework Architecture</vt:lpstr>
      <vt:lpstr>CRAFT Framework</vt:lpstr>
      <vt:lpstr>CRAFT Framework</vt:lpstr>
      <vt:lpstr>CRAFT Framework</vt:lpstr>
      <vt:lpstr>CRAFT  Script Flow</vt:lpstr>
      <vt:lpstr>CRAFT  Folder Structure </vt:lpstr>
      <vt:lpstr>CRAFT  Folder Structure </vt:lpstr>
      <vt:lpstr> CRAFT  Benefits </vt:lpstr>
      <vt:lpstr> Challenges in implementing CRAFT </vt:lpstr>
      <vt:lpstr> Summary </vt:lpstr>
      <vt:lpstr>Summary (Cont.,)</vt:lpstr>
      <vt:lpstr>You have successfully completed  Automation Framework</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121246</dc:creator>
  <cp:lastModifiedBy>Kannan, Abirami (Cognizant)</cp:lastModifiedBy>
  <cp:revision>373</cp:revision>
  <dcterms:created xsi:type="dcterms:W3CDTF">2006-08-07T10:58:16Z</dcterms:created>
  <dcterms:modified xsi:type="dcterms:W3CDTF">2016-07-05T07:08:48Z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0x0101007B39C2D19CB1EB4EB957C296FF889379</vt:lpwstr>
  </property>
</Properties>
</file>