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7"/>
  </p:notesMasterIdLst>
  <p:sldIdLst>
    <p:sldId id="257" r:id="rId5"/>
    <p:sldId id="261" r:id="rId6"/>
    <p:sldId id="282" r:id="rId7"/>
    <p:sldId id="263" r:id="rId8"/>
    <p:sldId id="266" r:id="rId9"/>
    <p:sldId id="304" r:id="rId10"/>
    <p:sldId id="306" r:id="rId11"/>
    <p:sldId id="307" r:id="rId12"/>
    <p:sldId id="327" r:id="rId13"/>
    <p:sldId id="310" r:id="rId14"/>
    <p:sldId id="332" r:id="rId15"/>
    <p:sldId id="311" r:id="rId16"/>
    <p:sldId id="312" r:id="rId17"/>
    <p:sldId id="313" r:id="rId18"/>
    <p:sldId id="325" r:id="rId19"/>
    <p:sldId id="316" r:id="rId20"/>
    <p:sldId id="328" r:id="rId21"/>
    <p:sldId id="318" r:id="rId22"/>
    <p:sldId id="319" r:id="rId23"/>
    <p:sldId id="326" r:id="rId24"/>
    <p:sldId id="320" r:id="rId25"/>
    <p:sldId id="321" r:id="rId26"/>
    <p:sldId id="322" r:id="rId27"/>
    <p:sldId id="323" r:id="rId28"/>
    <p:sldId id="324" r:id="rId29"/>
    <p:sldId id="329" r:id="rId30"/>
    <p:sldId id="330" r:id="rId31"/>
    <p:sldId id="331" r:id="rId32"/>
    <p:sldId id="276" r:id="rId33"/>
    <p:sldId id="277" r:id="rId34"/>
    <p:sldId id="278" r:id="rId35"/>
    <p:sldId id="279"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Full" cryptAlgorithmClass="hash" cryptAlgorithmType="typeAny" cryptAlgorithmSid="4" spinCount="100000" saltData="BC7zJqpvv7Btqwwmgc/mUA==" hashData="/JX2KvQxnDlwNZOGatt8tjbWO/0="/>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C4744"/>
    <a:srgbClr val="953735"/>
    <a:srgbClr val="008080"/>
    <a:srgbClr val="CE7674"/>
    <a:srgbClr val="2D9F01"/>
    <a:srgbClr val="22822B"/>
    <a:srgbClr val="A446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91" autoAdjust="0"/>
  </p:normalViewPr>
  <p:slideViewPr>
    <p:cSldViewPr>
      <p:cViewPr varScale="1">
        <p:scale>
          <a:sx n="68" d="100"/>
          <a:sy n="68" d="100"/>
        </p:scale>
        <p:origin x="-1422"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01/28/2015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a:p>
        </p:txBody>
      </p:sp>
    </p:spTree>
    <p:extLst>
      <p:ext uri="{BB962C8B-B14F-4D97-AF65-F5344CB8AC3E}">
        <p14:creationId xmlns:p14="http://schemas.microsoft.com/office/powerpoint/2010/main" val="467321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t>Identifying Objects</a:t>
            </a:r>
          </a:p>
          <a:p>
            <a:r>
              <a:rPr lang="en-US" sz="1200" dirty="0" smtClean="0"/>
              <a:t>Understanding the Locators</a:t>
            </a:r>
          </a:p>
          <a:p>
            <a:r>
              <a:rPr lang="en-US" sz="1200" dirty="0" smtClean="0"/>
              <a:t>Know about Web Driver Method</a:t>
            </a:r>
          </a:p>
          <a:p>
            <a:r>
              <a:rPr lang="en-US" sz="1200" dirty="0" smtClean="0"/>
              <a:t>Working with Textboxes, Checkboxes</a:t>
            </a:r>
          </a:p>
          <a:p>
            <a:r>
              <a:rPr lang="en-US" sz="1200" dirty="0" smtClean="0"/>
              <a:t>Working With Links</a:t>
            </a:r>
          </a:p>
          <a:p>
            <a:r>
              <a:rPr lang="en-US" sz="1200" dirty="0" smtClean="0"/>
              <a:t>Working With Drop Downs</a:t>
            </a:r>
          </a:p>
          <a:p>
            <a:r>
              <a:rPr lang="en-US" sz="1200" dirty="0" smtClean="0"/>
              <a:t>Working With Assertions and Verifications</a:t>
            </a:r>
          </a:p>
          <a:p>
            <a:r>
              <a:rPr lang="en-US" sz="1200" dirty="0" smtClean="0"/>
              <a:t>Moving Between Windows &amp; Frames</a:t>
            </a:r>
          </a:p>
          <a:p>
            <a:r>
              <a:rPr lang="en-US" sz="1200" dirty="0" smtClean="0"/>
              <a:t>Pop-up's  Dialog</a:t>
            </a:r>
          </a:p>
          <a:p>
            <a:r>
              <a:rPr lang="en-US" sz="1200" dirty="0" smtClean="0"/>
              <a:t>Upload &amp; Download – Handle the Windows Popups</a:t>
            </a:r>
          </a:p>
        </p:txBody>
      </p:sp>
      <p:sp>
        <p:nvSpPr>
          <p:cNvPr id="4" name="Slide Number Placeholder 3"/>
          <p:cNvSpPr>
            <a:spLocks noGrp="1"/>
          </p:cNvSpPr>
          <p:nvPr>
            <p:ph type="sldNum" sz="quarter" idx="10"/>
          </p:nvPr>
        </p:nvSpPr>
        <p:spPr/>
        <p:txBody>
          <a:bodyPr/>
          <a:lstStyle/>
          <a:p>
            <a:fld id="{6A8B6E77-EC63-4CD7-8F8A-914122582C5F}" type="slidenum">
              <a:rPr lang="en-US" smtClean="0"/>
              <a:pPr/>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buNone/>
            </a:pPr>
            <a:r>
              <a:rPr lang="en-US" sz="1600" dirty="0" smtClean="0"/>
              <a:t>Get Text/Value from using </a:t>
            </a:r>
            <a:r>
              <a:rPr lang="en-US" sz="1600" dirty="0" err="1" smtClean="0"/>
              <a:t>getAttribute</a:t>
            </a:r>
            <a:r>
              <a:rPr lang="en-US" sz="1600" dirty="0" smtClean="0"/>
              <a:t> method- This is an other way to g</a:t>
            </a:r>
            <a:r>
              <a:rPr lang="en-IN" sz="1600" dirty="0" smtClean="0"/>
              <a:t>et the value of a the given attribute of Element.</a:t>
            </a:r>
          </a:p>
          <a:p>
            <a:pPr lvl="1">
              <a:buNone/>
            </a:pPr>
            <a:r>
              <a:rPr lang="en-IN" sz="1600" dirty="0" smtClean="0"/>
              <a:t>It will return the current value, even if this has been modified after the page </a:t>
            </a:r>
          </a:p>
          <a:p>
            <a:pPr lvl="1">
              <a:buNone/>
            </a:pPr>
            <a:r>
              <a:rPr lang="en-IN" sz="1600" dirty="0" smtClean="0"/>
              <a:t>has been loaded. </a:t>
            </a:r>
          </a:p>
          <a:p>
            <a:pPr lvl="1">
              <a:buNone/>
            </a:pPr>
            <a:endParaRPr lang="en-IN" sz="1600" dirty="0" smtClean="0"/>
          </a:p>
          <a:p>
            <a:pPr lvl="1">
              <a:buNone/>
            </a:pPr>
            <a:r>
              <a:rPr lang="en-IN" sz="1600" dirty="0" smtClean="0"/>
              <a:t>More exactly, this method will return the value of the given </a:t>
            </a:r>
          </a:p>
          <a:p>
            <a:pPr lvl="1">
              <a:buNone/>
            </a:pPr>
            <a:r>
              <a:rPr lang="en-IN" sz="1600" dirty="0" smtClean="0"/>
              <a:t>attribute, unless that attribute is not present, in which case the value of the property </a:t>
            </a:r>
          </a:p>
          <a:p>
            <a:pPr lvl="1">
              <a:buNone/>
            </a:pPr>
            <a:r>
              <a:rPr lang="en-IN" sz="1600" dirty="0" smtClean="0"/>
              <a:t>with the same name is returned. If neither value is set, null is returned. The "style" </a:t>
            </a:r>
          </a:p>
          <a:p>
            <a:pPr lvl="1">
              <a:buNone/>
            </a:pPr>
            <a:r>
              <a:rPr lang="en-IN" sz="1600" dirty="0" smtClean="0"/>
              <a:t>attribute is converted as best can be to a text representation with a trailing semi-</a:t>
            </a:r>
          </a:p>
          <a:p>
            <a:pPr lvl="1">
              <a:buNone/>
            </a:pPr>
            <a:r>
              <a:rPr lang="en-IN" sz="1600" dirty="0" smtClean="0"/>
              <a:t>colon.</a:t>
            </a:r>
            <a:endParaRPr lang="en-US" sz="1600" dirty="0" smtClean="0"/>
          </a:p>
          <a:p>
            <a:endParaRPr lang="en-NZ"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400" b="1" dirty="0">
              <a:solidFill>
                <a:schemeClr val="bg1"/>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7" name="Picture 6" descr="picture.jpg"/>
          <p:cNvPicPr>
            <a:picLocks noChangeAspect="1"/>
          </p:cNvPicPr>
          <p:nvPr userDrawn="1"/>
        </p:nvPicPr>
        <p:blipFill>
          <a:blip r:embed="rId3"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7"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dirty="0" smtClean="0"/>
              <a:t>Click to edit Master title style</a:t>
            </a:r>
            <a:endParaRPr lang="en-GB" dirty="0"/>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800" kern="1200" dirty="0">
              <a:solidFill>
                <a:schemeClr val="lt1"/>
              </a:solidFill>
              <a:latin typeface="Myriad Pro" pitchFamily="34" charset="0"/>
              <a:ea typeface="+mn-ea"/>
              <a:cs typeface="+mn-cs"/>
            </a:endParaRPr>
          </a:p>
        </p:txBody>
      </p:sp>
      <p:pic>
        <p:nvPicPr>
          <p:cNvPr id="4" name="Picture 8" descr="present-1_03.jpg"/>
          <p:cNvPicPr>
            <a:picLocks noChangeAspect="1"/>
          </p:cNvPicPr>
          <p:nvPr/>
        </p:nvPicPr>
        <p:blipFill>
          <a:blip r:embed="rId3"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066800"/>
          </a:xfrm>
        </p:spPr>
        <p:txBody>
          <a:bodyPr/>
          <a:lstStyle>
            <a:lvl1pPr>
              <a:defRPr>
                <a:latin typeface="Verdana" pitchFamily="34" charset="0"/>
              </a:defRPr>
            </a:lvl1pPr>
          </a:lstStyle>
          <a:p>
            <a:r>
              <a:rPr lang="en-US" dirty="0"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Slide Number Placeholder 5"/>
          <p:cNvSpPr>
            <a:spLocks noGrp="1"/>
          </p:cNvSpPr>
          <p:nvPr>
            <p:ph type="sldNum" sz="quarter" idx="10"/>
          </p:nvPr>
        </p:nvSpPr>
        <p:spPr>
          <a:xfrm>
            <a:off x="0" y="6400800"/>
            <a:ext cx="457200" cy="277813"/>
          </a:xfrm>
          <a:prstGeom prst="rect">
            <a:avLst/>
          </a:prstGeom>
          <a:ln/>
        </p:spPr>
        <p:txBody>
          <a:bodyPr/>
          <a:lstStyle>
            <a:lvl1pPr>
              <a:defRPr>
                <a:solidFill>
                  <a:schemeClr val="accent2">
                    <a:lumMod val="75000"/>
                  </a:schemeClr>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dirty="0" smtClean="0"/>
              <a:t>Click to edit Master title style</a:t>
            </a:r>
            <a:endParaRPr lang="en-GB" dirty="0"/>
          </a:p>
        </p:txBody>
      </p:sp>
      <p:sp>
        <p:nvSpPr>
          <p:cNvPr id="3" name="Text Placeholder 2"/>
          <p:cNvSpPr>
            <a:spLocks noGrp="1"/>
          </p:cNvSpPr>
          <p:nvPr>
            <p:ph type="body" idx="1"/>
          </p:nvPr>
        </p:nvSpPr>
        <p:spPr>
          <a:xfrm>
            <a:off x="457200" y="1657350"/>
            <a:ext cx="4040188"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Slide Number Placeholder 5"/>
          <p:cNvSpPr>
            <a:spLocks noGrp="1"/>
          </p:cNvSpPr>
          <p:nvPr>
            <p:ph type="sldNum" sz="quarter" idx="10"/>
          </p:nvPr>
        </p:nvSpPr>
        <p:spPr>
          <a:xfrm>
            <a:off x="0" y="6400800"/>
            <a:ext cx="457200" cy="277813"/>
          </a:xfrm>
          <a:prstGeom prst="rect">
            <a:avLst/>
          </a:prstGeom>
          <a:ln/>
        </p:spPr>
        <p:txBody>
          <a:bodyPr/>
          <a:lstStyle>
            <a:lvl1pPr>
              <a:defRPr>
                <a:solidFill>
                  <a:schemeClr val="accent2">
                    <a:lumMod val="75000"/>
                  </a:schemeClr>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About_the_Author">
    <p:bg>
      <p:bgPr>
        <a:blipFill>
          <a:blip r:embed="rId2" cstate="prin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chemeClr val="accent2">
                    <a:lumMod val="75000"/>
                  </a:schemeClr>
                </a:solidFill>
              </a:defRPr>
            </a:lvl1pPr>
          </a:lstStyle>
          <a:p>
            <a:fld id="{A04AFBC5-2B20-4E0B-9DFE-D04369A198DB}" type="slidenum">
              <a:rPr lang="en-GB" smtClean="0"/>
              <a:pPr/>
              <a:t>‹#›</a:t>
            </a:fld>
            <a:endParaRPr lang="en-GB" dirty="0"/>
          </a:p>
        </p:txBody>
      </p:sp>
      <p:sp>
        <p:nvSpPr>
          <p:cNvPr id="7" name="Rectangle 6"/>
          <p:cNvSpPr/>
          <p:nvPr userDrawn="1"/>
        </p:nvSpPr>
        <p:spPr>
          <a:xfrm>
            <a:off x="1524000" y="0"/>
            <a:ext cx="7620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600" dirty="0" smtClean="0">
                <a:latin typeface="Verdana" pitchFamily="34" charset="0"/>
              </a:rPr>
              <a:t>About the Author</a:t>
            </a:r>
            <a:endParaRPr lang="en-US" sz="3600" b="0" dirty="0">
              <a:latin typeface="Verdana" pitchFamily="34" charset="0"/>
            </a:endParaRPr>
          </a:p>
        </p:txBody>
      </p:sp>
      <p:graphicFrame>
        <p:nvGraphicFramePr>
          <p:cNvPr id="8" name="Group 81"/>
          <p:cNvGraphicFramePr>
            <a:graphicFrameLocks noGrp="1"/>
          </p:cNvGraphicFramePr>
          <p:nvPr userDrawn="1"/>
        </p:nvGraphicFramePr>
        <p:xfrm>
          <a:off x="533400" y="22860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n-lt"/>
                        </a:rPr>
                        <a:t> </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9" name="Rectangle 8"/>
          <p:cNvSpPr/>
          <p:nvPr userDrawn="1"/>
        </p:nvSpPr>
        <p:spPr>
          <a:xfrm>
            <a:off x="1252240" y="4648200"/>
            <a:ext cx="6440481" cy="646331"/>
          </a:xfrm>
          <a:prstGeom prst="rect">
            <a:avLst/>
          </a:prstGeom>
        </p:spPr>
        <p:txBody>
          <a:bodyPr wrap="none">
            <a:spAutoFit/>
          </a:bodyPr>
          <a:lstStyle/>
          <a:p>
            <a:pPr algn="ctr">
              <a:defRPr/>
            </a:pPr>
            <a:r>
              <a:rPr lang="en-US" sz="3600" b="1" kern="10" dirty="0">
                <a:ln w="9525">
                  <a:solidFill>
                    <a:srgbClr val="3366FF"/>
                  </a:solidFill>
                  <a:round/>
                  <a:headEnd/>
                  <a:tailEnd/>
                </a:ln>
                <a:solidFill>
                  <a:srgbClr val="3188B4"/>
                </a:solidFill>
                <a:latin typeface="Tw Cen MT Condensed"/>
              </a:rPr>
              <a:t>Cognizant Certified Official Curriculum</a:t>
            </a:r>
          </a:p>
        </p:txBody>
      </p:sp>
      <p:sp>
        <p:nvSpPr>
          <p:cNvPr id="11" name="Text Placeholder 10"/>
          <p:cNvSpPr>
            <a:spLocks noGrp="1"/>
          </p:cNvSpPr>
          <p:nvPr>
            <p:ph type="body" sz="quarter" idx="13" hasCustomPrompt="1"/>
          </p:nvPr>
        </p:nvSpPr>
        <p:spPr>
          <a:xfrm>
            <a:off x="2209800" y="2286000"/>
            <a:ext cx="6477000" cy="609600"/>
          </a:xfrm>
        </p:spPr>
        <p:txBody>
          <a:bodyPr/>
          <a:lstStyle>
            <a:lvl1pPr>
              <a:buNone/>
              <a:defRPr sz="1600" baseline="0">
                <a:latin typeface="+mj-lt"/>
              </a:defRPr>
            </a:lvl1pPr>
          </a:lstStyle>
          <a:p>
            <a:pPr lvl="0"/>
            <a:r>
              <a:rPr lang="en-US" dirty="0" smtClean="0"/>
              <a:t>Click to edit Created By</a:t>
            </a:r>
            <a:endParaRPr lang="en-GB" dirty="0"/>
          </a:p>
        </p:txBody>
      </p:sp>
      <p:sp>
        <p:nvSpPr>
          <p:cNvPr id="13" name="Text Placeholder 12"/>
          <p:cNvSpPr>
            <a:spLocks noGrp="1"/>
          </p:cNvSpPr>
          <p:nvPr>
            <p:ph type="body" sz="quarter" idx="14" hasCustomPrompt="1"/>
          </p:nvPr>
        </p:nvSpPr>
        <p:spPr>
          <a:xfrm>
            <a:off x="2209800" y="2895600"/>
            <a:ext cx="6477000" cy="609600"/>
          </a:xfrm>
        </p:spPr>
        <p:txBody>
          <a:bodyPr/>
          <a:lstStyle>
            <a:lvl1pPr>
              <a:buNone/>
              <a:defRPr sz="1600">
                <a:latin typeface="+mn-lt"/>
              </a:defRPr>
            </a:lvl1pPr>
          </a:lstStyle>
          <a:p>
            <a:pPr lvl="0"/>
            <a:r>
              <a:rPr lang="en-US" dirty="0" smtClean="0"/>
              <a:t>Click to edit Credentials</a:t>
            </a:r>
            <a:endParaRPr lang="en-GB" dirty="0"/>
          </a:p>
        </p:txBody>
      </p:sp>
      <p:sp>
        <p:nvSpPr>
          <p:cNvPr id="15" name="Text Placeholder 14"/>
          <p:cNvSpPr>
            <a:spLocks noGrp="1"/>
          </p:cNvSpPr>
          <p:nvPr>
            <p:ph type="body" sz="quarter" idx="15" hasCustomPrompt="1"/>
          </p:nvPr>
        </p:nvSpPr>
        <p:spPr>
          <a:xfrm>
            <a:off x="2209800" y="3505200"/>
            <a:ext cx="6477000" cy="609600"/>
          </a:xfrm>
        </p:spPr>
        <p:txBody>
          <a:bodyPr/>
          <a:lstStyle>
            <a:lvl1pPr>
              <a:buNone/>
              <a:defRPr sz="1600">
                <a:latin typeface="+mj-lt"/>
              </a:defRPr>
            </a:lvl1pPr>
          </a:lstStyle>
          <a:p>
            <a:pPr lvl="0"/>
            <a:r>
              <a:rPr lang="en-US" dirty="0" smtClean="0"/>
              <a:t>Click to edit Version and Date</a:t>
            </a:r>
            <a:endParaRPr lang="en-GB"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Learn_How">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atin typeface="+mn-lt"/>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chemeClr val="accent2">
                    <a:lumMod val="75000"/>
                  </a:schemeClr>
                </a:solidFill>
              </a:defRPr>
            </a:lvl1pPr>
          </a:lstStyle>
          <a:p>
            <a:fld id="{A04AFBC5-2B20-4E0B-9DFE-D04369A198DB}" type="slidenum">
              <a:rPr lang="en-GB" smtClean="0"/>
              <a:pPr/>
              <a:t>‹#›</a:t>
            </a:fld>
            <a:endParaRPr lang="en-GB"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9"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143000"/>
            <a:ext cx="9144000" cy="1524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b="1" baseline="-25000" dirty="0">
              <a:solidFill>
                <a:schemeClr val="bg1"/>
              </a:solidFill>
              <a:latin typeface="Arial" pitchFamily="34" charset="0"/>
              <a:cs typeface="Arial" pitchFamily="34" charset="0"/>
            </a:endParaRPr>
          </a:p>
        </p:txBody>
      </p:sp>
      <p:sp>
        <p:nvSpPr>
          <p:cNvPr id="2"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
        <p:nvSpPr>
          <p:cNvPr id="8" name="Rectangle 7"/>
          <p:cNvSpPr/>
          <p:nvPr/>
        </p:nvSpPr>
        <p:spPr>
          <a:xfrm>
            <a:off x="-10886" y="1295400"/>
            <a:ext cx="9154887" cy="195943"/>
          </a:xfrm>
          <a:prstGeom prst="rect">
            <a:avLst/>
          </a:prstGeom>
          <a:gradFill flip="none" rotWithShape="1">
            <a:gsLst>
              <a:gs pos="0">
                <a:srgbClr val="BC4744">
                  <a:shade val="30000"/>
                  <a:satMod val="115000"/>
                </a:srgbClr>
              </a:gs>
              <a:gs pos="50000">
                <a:srgbClr val="BC4744">
                  <a:shade val="67500"/>
                  <a:satMod val="115000"/>
                </a:srgbClr>
              </a:gs>
              <a:gs pos="100000">
                <a:srgbClr val="BC4744">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10" name="Picture 10" descr="picture.jpg"/>
          <p:cNvPicPr>
            <a:picLocks noChangeAspect="1"/>
          </p:cNvPicPr>
          <p:nvPr userDrawn="1"/>
        </p:nvPicPr>
        <p:blipFill>
          <a:blip r:embed="rId10" cstate="print"/>
          <a:srcRect/>
          <a:stretch>
            <a:fillRect/>
          </a:stretch>
        </p:blipFill>
        <p:spPr bwMode="auto">
          <a:xfrm>
            <a:off x="0" y="0"/>
            <a:ext cx="1460500" cy="1295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5" r:id="rId2"/>
    <p:sldLayoutId id="2147483668" r:id="rId3"/>
    <p:sldLayoutId id="2147483670" r:id="rId4"/>
    <p:sldLayoutId id="2147483671" r:id="rId5"/>
    <p:sldLayoutId id="2147483672" r:id="rId6"/>
    <p:sldLayoutId id="2147483673" r:id="rId7"/>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36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code.google.com/p/autoitx4java/"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code.google.com/p/selenium" TargetMode="External"/><Relationship Id="rId2" Type="http://schemas.openxmlformats.org/officeDocument/2006/relationships/hyperlink" Target="http://seleniumhq.org/"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smtClean="0">
                <a:solidFill>
                  <a:schemeClr val="tx1"/>
                </a:solidFill>
                <a:latin typeface="Myriad Pro" pitchFamily="34" charset="0"/>
                <a:cs typeface="Arial" pitchFamily="34" charset="0"/>
              </a:rPr>
              <a:t>Selenium </a:t>
            </a:r>
            <a:r>
              <a:rPr lang="en-US" sz="2200" b="1" dirty="0" err="1" smtClean="0">
                <a:solidFill>
                  <a:schemeClr val="tx1"/>
                </a:solidFill>
                <a:latin typeface="Myriad Pro" pitchFamily="34" charset="0"/>
                <a:cs typeface="Arial" pitchFamily="34" charset="0"/>
              </a:rPr>
              <a:t>WebDriver</a:t>
            </a: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300" dirty="0" smtClean="0">
                <a:solidFill>
                  <a:schemeClr val="bg1"/>
                </a:solidFill>
                <a:latin typeface="Cambria" pitchFamily="18" charset="0"/>
                <a:ea typeface="+mj-ea"/>
                <a:cs typeface="+mj-cs"/>
              </a:rPr>
              <a:t>Creating Scripts using Selenium WebDriver</a:t>
            </a:r>
            <a:endParaRPr lang="en-US" sz="2300" dirty="0">
              <a:solidFill>
                <a:schemeClr val="bg1"/>
              </a:solidFill>
              <a:latin typeface="Cambria" pitchFamily="18" charset="0"/>
              <a:ea typeface="+mj-ea"/>
              <a:cs typeface="+mj-cs"/>
            </a:endParaRPr>
          </a:p>
        </p:txBody>
      </p:sp>
      <p:sp>
        <p:nvSpPr>
          <p:cNvPr id="4" name="Rectangle 3"/>
          <p:cNvSpPr/>
          <p:nvPr/>
        </p:nvSpPr>
        <p:spPr>
          <a:xfrm>
            <a:off x="498797" y="4733925"/>
            <a:ext cx="219075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1" u="none" strike="noStrike" kern="1200" cap="none" spc="0" normalizeH="0" baseline="0" noProof="0" dirty="0" smtClean="0">
                <a:ln>
                  <a:noFill/>
                </a:ln>
                <a:solidFill>
                  <a:srgbClr val="953735"/>
                </a:solidFill>
                <a:effectLst/>
                <a:uLnTx/>
                <a:uFillTx/>
                <a:latin typeface="+mj-lt"/>
                <a:cs typeface="Arial" pitchFamily="34" charset="0"/>
              </a:rPr>
              <a:t>LEVEL – </a:t>
            </a:r>
            <a:r>
              <a:rPr lang="en-US" sz="1400" b="1" dirty="0" smtClean="0">
                <a:solidFill>
                  <a:srgbClr val="953735"/>
                </a:solidFill>
                <a:latin typeface="+mj-lt"/>
                <a:cs typeface="Arial" pitchFamily="34" charset="0"/>
              </a:rPr>
              <a:t>LEARNER</a:t>
            </a:r>
            <a:endParaRPr kumimoji="0" lang="en-GB" sz="1400" b="1" u="none" strike="noStrike" kern="1200" cap="none" spc="0" normalizeH="0" baseline="0" noProof="0" dirty="0">
              <a:ln>
                <a:noFill/>
              </a:ln>
              <a:solidFill>
                <a:srgbClr val="953735"/>
              </a:solidFill>
              <a:effectLst/>
              <a:uLnTx/>
              <a:uFillTx/>
              <a:latin typeface="+mj-lt"/>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09725"/>
            <a:ext cx="8686800" cy="4791075"/>
          </a:xfrm>
        </p:spPr>
        <p:style>
          <a:lnRef idx="1">
            <a:schemeClr val="accent2"/>
          </a:lnRef>
          <a:fillRef idx="2">
            <a:schemeClr val="accent2"/>
          </a:fillRef>
          <a:effectRef idx="1">
            <a:schemeClr val="accent2"/>
          </a:effectRef>
          <a:fontRef idx="minor">
            <a:schemeClr val="dk1"/>
          </a:fontRef>
        </p:style>
        <p:txBody>
          <a:bodyPr/>
          <a:lstStyle/>
          <a:p>
            <a:r>
              <a:rPr lang="en-US" sz="1600" dirty="0" smtClean="0"/>
              <a:t>At a high level, </a:t>
            </a:r>
            <a:r>
              <a:rPr lang="en-US" sz="1600" dirty="0" err="1" smtClean="0"/>
              <a:t>WebDriver</a:t>
            </a:r>
            <a:r>
              <a:rPr lang="en-US" sz="1600" dirty="0" smtClean="0"/>
              <a:t> uses a browser’s native </a:t>
            </a:r>
            <a:r>
              <a:rPr lang="en-US" sz="1600" dirty="0" err="1" smtClean="0"/>
              <a:t>XPath</a:t>
            </a:r>
            <a:r>
              <a:rPr lang="en-US" sz="1600" dirty="0" smtClean="0"/>
              <a:t> capabilities wherever possible. On those browsers that don’t have native </a:t>
            </a:r>
            <a:r>
              <a:rPr lang="en-US" sz="1600" dirty="0" err="1" smtClean="0"/>
              <a:t>XPath</a:t>
            </a:r>
            <a:r>
              <a:rPr lang="en-US" sz="1600" dirty="0" smtClean="0"/>
              <a:t> support, selenium has its  own implementation. This can lead to some unexpected behavior unless you are aware of the differences in the various xpath engines.</a:t>
            </a:r>
          </a:p>
          <a:p>
            <a:endParaRPr lang="en-US" sz="1600" dirty="0" smtClean="0"/>
          </a:p>
          <a:p>
            <a:endParaRPr lang="en-US" sz="1600" b="1" dirty="0" smtClean="0"/>
          </a:p>
          <a:p>
            <a:endParaRPr lang="en-US" sz="1600" dirty="0" smtClean="0"/>
          </a:p>
          <a:p>
            <a:endParaRPr lang="en-US" sz="1600" dirty="0" smtClean="0"/>
          </a:p>
          <a:p>
            <a:pPr fontAlgn="t"/>
            <a:endParaRPr lang="en-US" sz="1600" dirty="0" smtClean="0"/>
          </a:p>
          <a:p>
            <a:pPr fontAlgn="t"/>
            <a:endParaRPr lang="en-US" sz="1600" dirty="0" smtClean="0"/>
          </a:p>
          <a:p>
            <a:pPr fontAlgn="t"/>
            <a:endParaRPr lang="en-US" sz="1600" dirty="0" smtClean="0"/>
          </a:p>
          <a:p>
            <a:pPr fontAlgn="t"/>
            <a:endParaRPr lang="en-US" sz="1600" dirty="0" smtClean="0"/>
          </a:p>
          <a:p>
            <a:pPr fontAlgn="t"/>
            <a:r>
              <a:rPr lang="en-US" sz="1600" dirty="0" smtClean="0"/>
              <a:t>This is a little abstract, so for the following piece of HTML: </a:t>
            </a:r>
          </a:p>
          <a:p>
            <a:pPr>
              <a:buNone/>
            </a:pPr>
            <a:r>
              <a:rPr lang="en-US" sz="1600" dirty="0" smtClean="0"/>
              <a:t>	</a:t>
            </a:r>
            <a:r>
              <a:rPr lang="en-US" sz="1600" b="1" i="1" dirty="0" smtClean="0"/>
              <a:t>&lt;input type="text" name="example" /&gt;</a:t>
            </a:r>
            <a:br>
              <a:rPr lang="en-US" sz="1600" b="1" i="1" dirty="0" smtClean="0"/>
            </a:br>
            <a:r>
              <a:rPr lang="en-US" sz="1600" b="1" i="1" dirty="0" smtClean="0"/>
              <a:t>&lt;INPUT type="text" name="other" /&gt;</a:t>
            </a:r>
          </a:p>
          <a:p>
            <a:pPr>
              <a:buNone/>
            </a:pPr>
            <a:endParaRPr lang="en-US" sz="1600" b="1" i="1" dirty="0" smtClean="0"/>
          </a:p>
          <a:p>
            <a:endParaRPr lang="en-US" sz="1600" dirty="0" smtClean="0"/>
          </a:p>
        </p:txBody>
      </p:sp>
      <p:sp>
        <p:nvSpPr>
          <p:cNvPr id="3" name="Title 2"/>
          <p:cNvSpPr>
            <a:spLocks noGrp="1"/>
          </p:cNvSpPr>
          <p:nvPr>
            <p:ph type="title"/>
          </p:nvPr>
        </p:nvSpPr>
        <p:spPr/>
        <p:txBody>
          <a:bodyPr/>
          <a:lstStyle/>
          <a:p>
            <a:r>
              <a:rPr lang="en-US" dirty="0" smtClean="0"/>
              <a:t>Understanding the Locators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10</a:t>
            </a:fld>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332695" y="3048000"/>
            <a:ext cx="8582705" cy="1371600"/>
          </a:xfrm>
          <a:prstGeom prst="rect">
            <a:avLst/>
          </a:prstGeom>
          <a:noFill/>
          <a:ln w="9525">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09725"/>
            <a:ext cx="8686800" cy="4791075"/>
          </a:xfrm>
        </p:spPr>
        <p:style>
          <a:lnRef idx="1">
            <a:schemeClr val="accent2"/>
          </a:lnRef>
          <a:fillRef idx="2">
            <a:schemeClr val="accent2"/>
          </a:fillRef>
          <a:effectRef idx="1">
            <a:schemeClr val="accent2"/>
          </a:effectRef>
          <a:fontRef idx="minor">
            <a:schemeClr val="dk1"/>
          </a:fontRef>
        </p:style>
        <p:txBody>
          <a:bodyPr/>
          <a:lstStyle/>
          <a:p>
            <a:pPr>
              <a:buNone/>
            </a:pPr>
            <a:endParaRPr lang="en-US" sz="1600" b="1" i="1" dirty="0" smtClean="0"/>
          </a:p>
          <a:p>
            <a:pPr fontAlgn="t"/>
            <a:r>
              <a:rPr lang="en-US" sz="1600" b="1" dirty="0" smtClean="0"/>
              <a:t>Matching Implicit Attributes</a:t>
            </a:r>
          </a:p>
          <a:p>
            <a:pPr fontAlgn="t">
              <a:buNone/>
            </a:pPr>
            <a:r>
              <a:rPr lang="en-US" sz="1600" dirty="0" smtClean="0"/>
              <a:t>	Sometimes HTML do not need attributes to be explicitly declared because they will default to known values. For example, the "input" tag does not require the "type" attribute because it defaults to "text". The rule of thumb when using </a:t>
            </a:r>
            <a:r>
              <a:rPr lang="en-US" sz="1600" dirty="0" err="1" smtClean="0"/>
              <a:t>xpath</a:t>
            </a:r>
            <a:r>
              <a:rPr lang="en-US" sz="1600" dirty="0" smtClean="0"/>
              <a:t> in </a:t>
            </a:r>
            <a:r>
              <a:rPr lang="en-US" sz="1600" dirty="0" err="1" smtClean="0"/>
              <a:t>WebDriver</a:t>
            </a:r>
            <a:r>
              <a:rPr lang="en-US" sz="1600" dirty="0" smtClean="0"/>
              <a:t> is that you </a:t>
            </a:r>
            <a:r>
              <a:rPr lang="en-US" sz="1600" b="1" dirty="0" smtClean="0"/>
              <a:t>should not</a:t>
            </a:r>
            <a:r>
              <a:rPr lang="en-US" sz="1600" dirty="0" smtClean="0"/>
              <a:t> expect to be able to match against these implicit attributes. </a:t>
            </a:r>
          </a:p>
          <a:p>
            <a:pPr fontAlgn="t">
              <a:buNone/>
            </a:pPr>
            <a:endParaRPr lang="en-US" sz="1600" dirty="0" smtClean="0"/>
          </a:p>
          <a:p>
            <a:pPr fontAlgn="t">
              <a:buNone/>
            </a:pPr>
            <a:endParaRPr lang="en-US" sz="1600" dirty="0" smtClean="0"/>
          </a:p>
          <a:p>
            <a:r>
              <a:rPr lang="en-US" sz="1600" b="1" u="sng" dirty="0" smtClean="0"/>
              <a:t>Locator By XPATH :-</a:t>
            </a:r>
          </a:p>
          <a:p>
            <a:pPr lvl="1"/>
            <a:r>
              <a:rPr lang="en-US" sz="1600" dirty="0" smtClean="0"/>
              <a:t>Select the element with the specified </a:t>
            </a:r>
            <a:r>
              <a:rPr lang="en-US" sz="1600" dirty="0" err="1" smtClean="0"/>
              <a:t>Xpath</a:t>
            </a:r>
            <a:r>
              <a:rPr lang="en-US" sz="1600" dirty="0" smtClean="0"/>
              <a:t> expression. </a:t>
            </a:r>
            <a:r>
              <a:rPr lang="en-US" sz="1600" dirty="0" err="1" smtClean="0"/>
              <a:t>Xpath</a:t>
            </a:r>
            <a:r>
              <a:rPr lang="en-US" sz="1600" dirty="0" smtClean="0"/>
              <a:t> is a really good way to navigate when there are no IDs on elements that need to work with or is near the element want to work with.</a:t>
            </a:r>
          </a:p>
          <a:p>
            <a:pPr lvl="1"/>
            <a:endParaRPr lang="en-US" sz="1600" dirty="0" smtClean="0"/>
          </a:p>
          <a:p>
            <a:pPr lvl="1"/>
            <a:r>
              <a:rPr lang="en-US" sz="1600" b="1" u="sng" dirty="0" smtClean="0"/>
              <a:t>Syntax </a:t>
            </a:r>
          </a:p>
          <a:p>
            <a:pPr lvl="1">
              <a:buNone/>
            </a:pPr>
            <a:r>
              <a:rPr lang="en-US" sz="1600" dirty="0" smtClean="0">
                <a:solidFill>
                  <a:srgbClr val="00B0F0"/>
                </a:solidFill>
              </a:rPr>
              <a:t>		</a:t>
            </a:r>
            <a:r>
              <a:rPr lang="en-US" sz="1600" b="1" i="1" dirty="0" err="1" smtClean="0"/>
              <a:t>driver.findElement</a:t>
            </a:r>
            <a:r>
              <a:rPr lang="en-US" sz="1600" b="1" i="1" dirty="0" smtClean="0"/>
              <a:t>(By. </a:t>
            </a:r>
            <a:r>
              <a:rPr lang="en-US" sz="1600" b="1" i="1" dirty="0" err="1" smtClean="0"/>
              <a:t>xpath</a:t>
            </a:r>
            <a:r>
              <a:rPr lang="en-US" sz="1600" b="1" i="1" dirty="0" smtClean="0"/>
              <a:t>(“</a:t>
            </a:r>
            <a:r>
              <a:rPr lang="en-US" sz="1600" b="1" i="1" dirty="0" err="1" smtClean="0"/>
              <a:t>xpathExpression</a:t>
            </a:r>
            <a:r>
              <a:rPr lang="en-US" sz="1600" b="1" i="1" dirty="0" smtClean="0"/>
              <a:t> of the element"));</a:t>
            </a:r>
            <a:endParaRPr lang="en-US" b="1" i="1" dirty="0" smtClean="0"/>
          </a:p>
          <a:p>
            <a:pPr fontAlgn="t">
              <a:buNone/>
            </a:pPr>
            <a:endParaRPr lang="en-US" sz="1600" dirty="0" smtClean="0"/>
          </a:p>
          <a:p>
            <a:endParaRPr lang="en-US" sz="1600" dirty="0" smtClean="0"/>
          </a:p>
        </p:txBody>
      </p:sp>
      <p:sp>
        <p:nvSpPr>
          <p:cNvPr id="3" name="Title 2"/>
          <p:cNvSpPr>
            <a:spLocks noGrp="1"/>
          </p:cNvSpPr>
          <p:nvPr>
            <p:ph type="title"/>
          </p:nvPr>
        </p:nvSpPr>
        <p:spPr/>
        <p:txBody>
          <a:bodyPr/>
          <a:lstStyle/>
          <a:p>
            <a:r>
              <a:rPr lang="en-US" dirty="0" smtClean="0"/>
              <a:t>Understanding the Locators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Understanding the Locators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12</a:t>
            </a:fld>
            <a:endParaRPr lang="en-US" dirty="0"/>
          </a:p>
        </p:txBody>
      </p:sp>
      <p:sp>
        <p:nvSpPr>
          <p:cNvPr id="6" name="Content Placeholder 5"/>
          <p:cNvSpPr>
            <a:spLocks noGrp="1"/>
          </p:cNvSpPr>
          <p:nvPr>
            <p:ph idx="1"/>
          </p:nvPr>
        </p:nvSpPr>
        <p:spPr>
          <a:xfrm>
            <a:off x="200890" y="1572490"/>
            <a:ext cx="8714510" cy="4828310"/>
          </a:xfrm>
        </p:spPr>
        <p:style>
          <a:lnRef idx="1">
            <a:schemeClr val="accent2"/>
          </a:lnRef>
          <a:fillRef idx="2">
            <a:schemeClr val="accent2"/>
          </a:fillRef>
          <a:effectRef idx="1">
            <a:schemeClr val="accent2"/>
          </a:effectRef>
          <a:fontRef idx="minor">
            <a:schemeClr val="dk1"/>
          </a:fontRef>
        </p:style>
        <p:txBody>
          <a:bodyPr/>
          <a:lstStyle/>
          <a:p>
            <a:r>
              <a:rPr lang="en-IN" sz="1600" b="1" u="sng" dirty="0" smtClean="0"/>
              <a:t>Locating Techniques of Useful XPATH patterns</a:t>
            </a:r>
          </a:p>
          <a:p>
            <a:pPr lvl="2">
              <a:buFont typeface="Wingdings" pitchFamily="2" charset="2"/>
              <a:buChar char="v"/>
            </a:pPr>
            <a:r>
              <a:rPr lang="en-IN" sz="1600" b="1" u="sng" dirty="0" smtClean="0"/>
              <a:t>starts-with `</a:t>
            </a:r>
          </a:p>
          <a:p>
            <a:pPr lvl="2">
              <a:buNone/>
            </a:pPr>
            <a:r>
              <a:rPr lang="en-IN" sz="1600" dirty="0" smtClean="0"/>
              <a:t>		Many sites use dynamic values for element’s id attributes, which can make them difficult to locate. One simple solution is to use </a:t>
            </a:r>
            <a:r>
              <a:rPr lang="en-IN" sz="1600" dirty="0" err="1" smtClean="0"/>
              <a:t>XPath</a:t>
            </a:r>
            <a:r>
              <a:rPr lang="en-IN" sz="1600" dirty="0" smtClean="0"/>
              <a:t> functions and base the location on what you do know about the element. For example, if your dynamic ids have the format &lt;input id="text-12345" /&gt; where 12345 is a dynamic number you could use the following XPath://input[starts-with(@id, 'text-')]</a:t>
            </a:r>
          </a:p>
          <a:p>
            <a:pPr lvl="2">
              <a:buNone/>
            </a:pPr>
            <a:endParaRPr lang="en-IN" sz="1600" dirty="0" smtClean="0"/>
          </a:p>
          <a:p>
            <a:pPr lvl="2">
              <a:buFont typeface="Wingdings" pitchFamily="2" charset="2"/>
              <a:buChar char="v"/>
            </a:pPr>
            <a:r>
              <a:rPr lang="en-IN" sz="1600" b="1" u="sng" dirty="0" smtClean="0"/>
              <a:t>contains</a:t>
            </a:r>
          </a:p>
          <a:p>
            <a:pPr>
              <a:buNone/>
            </a:pPr>
            <a:r>
              <a:rPr lang="en-IN" sz="1600" dirty="0" smtClean="0"/>
              <a:t>			If an element can be located by a value that could be surrounded by 	other text, the contains  function can be used. To demonstrate, the 	element &lt;span class="top heading bold"&gt; can be located based on the ‘heading’ 	class without having to couple it with the ‘top’ and ‘bold’ classes using the following 	</a:t>
            </a:r>
            <a:r>
              <a:rPr lang="en-IN" sz="1600" i="1" dirty="0" err="1" smtClean="0"/>
              <a:t>XPath</a:t>
            </a:r>
            <a:r>
              <a:rPr lang="en-IN" sz="1600" i="1" dirty="0" smtClean="0"/>
              <a:t>: //span[contains(@class, 'heading')]. </a:t>
            </a:r>
          </a:p>
          <a:p>
            <a:pPr>
              <a:buNone/>
            </a:pPr>
            <a:r>
              <a:rPr lang="en-IN" sz="1600" i="1" dirty="0" smtClean="0"/>
              <a:t>		</a:t>
            </a:r>
          </a:p>
          <a:p>
            <a:pPr>
              <a:buNone/>
            </a:pPr>
            <a:r>
              <a:rPr lang="en-IN" sz="1600" i="1" dirty="0" smtClean="0"/>
              <a:t>		</a:t>
            </a:r>
            <a:r>
              <a:rPr lang="en-IN" sz="1600" dirty="0" smtClean="0"/>
              <a:t>Incidentally, this would be much neater (and probably faster) using the CSS locator 	strategy </a:t>
            </a:r>
            <a:r>
              <a:rPr lang="en-IN" sz="1600" dirty="0" err="1" smtClean="0"/>
              <a:t>css</a:t>
            </a:r>
            <a:r>
              <a:rPr lang="en-IN" sz="1600" dirty="0" smtClean="0"/>
              <a:t>=</a:t>
            </a:r>
            <a:r>
              <a:rPr lang="en-IN" sz="1600" dirty="0" err="1" smtClean="0"/>
              <a:t>span.heading</a:t>
            </a:r>
            <a:r>
              <a:rPr lang="en-IN" sz="1600" dirty="0" smtClean="0"/>
              <a:t>.</a:t>
            </a:r>
            <a:endParaRPr lang="en-US" sz="16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WebDriver Methods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13</a:t>
            </a:fld>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554665" y="1863440"/>
            <a:ext cx="7846828" cy="4114800"/>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00200"/>
            <a:ext cx="8686800" cy="4724400"/>
          </a:xfrm>
        </p:spPr>
        <p:style>
          <a:lnRef idx="1">
            <a:schemeClr val="accent3"/>
          </a:lnRef>
          <a:fillRef idx="2">
            <a:schemeClr val="accent3"/>
          </a:fillRef>
          <a:effectRef idx="1">
            <a:schemeClr val="accent3"/>
          </a:effectRef>
          <a:fontRef idx="minor">
            <a:schemeClr val="dk1"/>
          </a:fontRef>
        </p:style>
        <p:txBody>
          <a:bodyPr/>
          <a:lstStyle/>
          <a:p>
            <a:r>
              <a:rPr lang="en-US" sz="1600" dirty="0" smtClean="0"/>
              <a:t>Click Method </a:t>
            </a:r>
            <a:r>
              <a:rPr sz="1600" dirty="0" smtClean="0"/>
              <a:t>– To click objects like Buttons, links and to check and uncheck checkboxes and select Radio Button</a:t>
            </a:r>
            <a:endParaRPr lang="en-US" sz="1600" dirty="0" smtClean="0"/>
          </a:p>
          <a:p>
            <a:pPr lvl="1">
              <a:buNone/>
            </a:pPr>
            <a:r>
              <a:rPr sz="1600" b="1" i="1" dirty="0" smtClean="0"/>
              <a:t>driver.findElement(By.name(“locator")).click();</a:t>
            </a:r>
          </a:p>
          <a:p>
            <a:pPr lvl="1">
              <a:buNone/>
            </a:pPr>
            <a:endParaRPr lang="en-US" sz="1600" dirty="0" smtClean="0"/>
          </a:p>
          <a:p>
            <a:r>
              <a:rPr lang="en-US" sz="1600" dirty="0" smtClean="0"/>
              <a:t>Type Value in Text Box</a:t>
            </a:r>
          </a:p>
          <a:p>
            <a:pPr lvl="1">
              <a:buNone/>
            </a:pPr>
            <a:r>
              <a:rPr lang="en-US" sz="1600" b="1" i="1" dirty="0" smtClean="0"/>
              <a:t>driver.findElement(By.name(" locator ")).sendKeys(“Test Data");</a:t>
            </a:r>
          </a:p>
          <a:p>
            <a:pPr lvl="1"/>
            <a:endParaRPr lang="en-US" sz="1600" dirty="0" smtClean="0"/>
          </a:p>
          <a:p>
            <a:pPr marL="342900" lvl="1" indent="-342900">
              <a:buFont typeface="Arial" pitchFamily="34" charset="0"/>
              <a:buChar char="•"/>
            </a:pPr>
            <a:r>
              <a:rPr lang="en-US" sz="1600" dirty="0" smtClean="0"/>
              <a:t>Keyboard Simulations &amp; Type value in Text </a:t>
            </a:r>
            <a:r>
              <a:rPr sz="1600" dirty="0" smtClean="0"/>
              <a:t>box- Keyboard simulations can be done using “KEYS” class</a:t>
            </a:r>
          </a:p>
          <a:p>
            <a:pPr lvl="1">
              <a:buNone/>
            </a:pPr>
            <a:r>
              <a:rPr lang="en-US" sz="1600" b="1" i="1" dirty="0" smtClean="0"/>
              <a:t>driver.findElement(By.name(" locator ")).sendKeys(Keys.ENTER)); </a:t>
            </a:r>
          </a:p>
          <a:p>
            <a:pPr lvl="1">
              <a:buNone/>
            </a:pPr>
            <a:endParaRPr lang="en-US" sz="1600" b="1" i="1" dirty="0" smtClean="0"/>
          </a:p>
          <a:p>
            <a:r>
              <a:rPr sz="1600" dirty="0" smtClean="0"/>
              <a:t>Get Text/Value from a page/objects</a:t>
            </a:r>
          </a:p>
          <a:p>
            <a:pPr lvl="1"/>
            <a:r>
              <a:rPr sz="1600" b="1" i="1" dirty="0" err="1" smtClean="0"/>
              <a:t>driver.findElement</a:t>
            </a:r>
            <a:r>
              <a:rPr sz="1600" b="1" i="1" dirty="0" smtClean="0"/>
              <a:t>(By.name(“locator")).</a:t>
            </a:r>
            <a:r>
              <a:rPr sz="1600" b="1" i="1" dirty="0" err="1" smtClean="0"/>
              <a:t>getText</a:t>
            </a:r>
            <a:r>
              <a:rPr sz="1600" b="1" i="1" dirty="0" smtClean="0"/>
              <a:t>();</a:t>
            </a:r>
          </a:p>
          <a:p>
            <a:pPr lvl="1">
              <a:buNone/>
            </a:pPr>
            <a:r>
              <a:rPr sz="1600" dirty="0" smtClean="0"/>
              <a:t>Since it is a property it can be stored in the string and verification can be done.</a:t>
            </a:r>
          </a:p>
          <a:p>
            <a:pPr lvl="1">
              <a:buNone/>
            </a:pPr>
            <a:r>
              <a:rPr sz="1600" dirty="0" smtClean="0"/>
              <a:t>e.g. </a:t>
            </a:r>
            <a:r>
              <a:rPr sz="1600" b="1" i="1" dirty="0" smtClean="0"/>
              <a:t>String </a:t>
            </a:r>
            <a:r>
              <a:rPr sz="1600" b="1" i="1" dirty="0" err="1" smtClean="0"/>
              <a:t>GetTextContent</a:t>
            </a:r>
            <a:r>
              <a:rPr sz="1600" b="1" i="1" dirty="0" smtClean="0"/>
              <a:t> = </a:t>
            </a:r>
            <a:r>
              <a:rPr sz="1600" b="1" i="1" dirty="0" err="1" smtClean="0"/>
              <a:t>driver.findElement</a:t>
            </a:r>
            <a:r>
              <a:rPr sz="1600" b="1" i="1" dirty="0" smtClean="0"/>
              <a:t>(By.name(“locator")).</a:t>
            </a:r>
            <a:r>
              <a:rPr sz="1600" b="1" i="1" dirty="0" err="1" smtClean="0"/>
              <a:t>getText</a:t>
            </a:r>
            <a:r>
              <a:rPr sz="1600" b="1" i="1" dirty="0" smtClean="0"/>
              <a:t>();</a:t>
            </a:r>
          </a:p>
          <a:p>
            <a:endParaRPr sz="1600" b="1" i="1" dirty="0" smtClean="0"/>
          </a:p>
          <a:p>
            <a:pPr lvl="1">
              <a:buNone/>
            </a:pPr>
            <a:r>
              <a:rPr lang="en-US" sz="1600" dirty="0" smtClean="0"/>
              <a:t>	</a:t>
            </a:r>
          </a:p>
          <a:p>
            <a:pPr lvl="1">
              <a:buNone/>
            </a:pPr>
            <a:endParaRPr lang="en-US" sz="1600" dirty="0" smtClean="0"/>
          </a:p>
          <a:p>
            <a:endParaRPr lang="en-US" sz="1600" dirty="0" smtClean="0"/>
          </a:p>
          <a:p>
            <a:endParaRPr lang="en-US" sz="1600" dirty="0" smtClean="0"/>
          </a:p>
          <a:p>
            <a:pPr lvl="2"/>
            <a:endParaRPr lang="en-US" sz="1600" dirty="0" smtClean="0"/>
          </a:p>
          <a:p>
            <a:pPr lvl="2"/>
            <a:endParaRPr lang="en-US" sz="1600" dirty="0" smtClean="0"/>
          </a:p>
          <a:p>
            <a:pPr lvl="2"/>
            <a:endParaRPr lang="en-US" sz="1600" dirty="0" smtClean="0"/>
          </a:p>
          <a:p>
            <a:pPr lvl="2"/>
            <a:endParaRPr lang="en-US" sz="1600" dirty="0" smtClean="0"/>
          </a:p>
          <a:p>
            <a:endParaRPr lang="en-US" sz="1600" dirty="0"/>
          </a:p>
        </p:txBody>
      </p:sp>
      <p:sp>
        <p:nvSpPr>
          <p:cNvPr id="3" name="Title 2"/>
          <p:cNvSpPr>
            <a:spLocks noGrp="1"/>
          </p:cNvSpPr>
          <p:nvPr>
            <p:ph type="title"/>
          </p:nvPr>
        </p:nvSpPr>
        <p:spPr/>
        <p:txBody>
          <a:bodyPr/>
          <a:lstStyle/>
          <a:p>
            <a:r>
              <a:rPr lang="en-US" dirty="0" smtClean="0"/>
              <a:t>Working with Textboxes, Checkboxes</a:t>
            </a:r>
          </a:p>
        </p:txBody>
      </p:sp>
      <p:sp>
        <p:nvSpPr>
          <p:cNvPr id="4" name="Slide Number Placeholder 3"/>
          <p:cNvSpPr>
            <a:spLocks noGrp="1"/>
          </p:cNvSpPr>
          <p:nvPr>
            <p:ph type="sldNum" sz="quarter" idx="10"/>
          </p:nvPr>
        </p:nvSpPr>
        <p:spPr/>
        <p:txBody>
          <a:bodyPr/>
          <a:lstStyle/>
          <a:p>
            <a:fld id="{47ED8886-DB3B-44F4-9A80-E6A224679F20}" type="slidenum">
              <a:rPr lang="en-US" smtClean="0"/>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15</a:t>
            </a:fld>
            <a:endParaRPr lang="en-US" dirty="0"/>
          </a:p>
        </p:txBody>
      </p:sp>
      <p:sp>
        <p:nvSpPr>
          <p:cNvPr id="5" name="Title 2"/>
          <p:cNvSpPr>
            <a:spLocks noGrp="1"/>
          </p:cNvSpPr>
          <p:nvPr>
            <p:ph type="title"/>
          </p:nvPr>
        </p:nvSpPr>
        <p:spPr>
          <a:xfrm>
            <a:off x="1600200" y="0"/>
            <a:ext cx="7543800" cy="1143000"/>
          </a:xfrm>
        </p:spPr>
        <p:txBody>
          <a:bodyPr/>
          <a:lstStyle/>
          <a:p>
            <a:r>
              <a:rPr lang="en-US" dirty="0" smtClean="0"/>
              <a:t>Working with Textboxes/Links</a:t>
            </a:r>
            <a:endParaRPr lang="en-US" dirty="0"/>
          </a:p>
        </p:txBody>
      </p:sp>
      <p:sp>
        <p:nvSpPr>
          <p:cNvPr id="8" name="Content Placeholder 1"/>
          <p:cNvSpPr>
            <a:spLocks noGrp="1"/>
          </p:cNvSpPr>
          <p:nvPr>
            <p:ph idx="1"/>
          </p:nvPr>
        </p:nvSpPr>
        <p:spPr>
          <a:xfrm>
            <a:off x="228600" y="1600200"/>
            <a:ext cx="8686800" cy="4714875"/>
          </a:xfrm>
        </p:spPr>
        <p:style>
          <a:lnRef idx="1">
            <a:schemeClr val="accent3"/>
          </a:lnRef>
          <a:fillRef idx="2">
            <a:schemeClr val="accent3"/>
          </a:fillRef>
          <a:effectRef idx="1">
            <a:schemeClr val="accent3"/>
          </a:effectRef>
          <a:fontRef idx="minor">
            <a:schemeClr val="dk1"/>
          </a:fontRef>
        </p:style>
        <p:txBody>
          <a:bodyPr/>
          <a:lstStyle/>
          <a:p>
            <a:r>
              <a:rPr sz="1600" dirty="0" smtClean="0"/>
              <a:t>Erasing existing text and entering new Text in text box – Erase value/text already exists in a text box and enter new value/text. </a:t>
            </a:r>
          </a:p>
          <a:p>
            <a:pPr lvl="1">
              <a:buNone/>
            </a:pPr>
            <a:r>
              <a:rPr sz="1600" b="1" i="1" dirty="0" smtClean="0"/>
              <a:t> </a:t>
            </a:r>
            <a:r>
              <a:rPr sz="1600" b="1" i="1" dirty="0" err="1" smtClean="0"/>
              <a:t>driver.findElement</a:t>
            </a:r>
            <a:r>
              <a:rPr sz="1600" b="1" i="1" dirty="0" smtClean="0"/>
              <a:t>(By.name(“locator")).clear();</a:t>
            </a:r>
          </a:p>
          <a:p>
            <a:pPr lvl="1">
              <a:buNone/>
            </a:pPr>
            <a:endParaRPr lang="en-US" sz="1600" dirty="0" smtClean="0"/>
          </a:p>
          <a:p>
            <a:r>
              <a:rPr lang="en-US" sz="1600" dirty="0" smtClean="0"/>
              <a:t>Get Text/Value from using </a:t>
            </a:r>
            <a:r>
              <a:rPr lang="en-US" sz="1600" dirty="0" err="1" smtClean="0"/>
              <a:t>getAttribute</a:t>
            </a:r>
            <a:r>
              <a:rPr lang="en-US" sz="1600" dirty="0" smtClean="0"/>
              <a:t> method- </a:t>
            </a:r>
            <a:r>
              <a:rPr sz="1600" dirty="0" smtClean="0"/>
              <a:t>Another way to g</a:t>
            </a:r>
            <a:r>
              <a:rPr lang="en-IN" sz="1600" dirty="0" smtClean="0"/>
              <a:t>et the value of the given attribute of Element. Returns current value</a:t>
            </a:r>
            <a:endParaRPr lang="en-US" sz="1600" dirty="0" smtClean="0"/>
          </a:p>
          <a:p>
            <a:pPr lvl="1">
              <a:buNone/>
            </a:pPr>
            <a:r>
              <a:rPr lang="en-US" sz="1600" b="1" i="1" dirty="0" err="1" smtClean="0"/>
              <a:t>driver.findElement</a:t>
            </a:r>
            <a:r>
              <a:rPr lang="en-US" sz="1600" b="1" i="1" dirty="0" smtClean="0"/>
              <a:t>(By.name(“locator")).</a:t>
            </a:r>
            <a:r>
              <a:rPr sz="1600" b="1" i="1" dirty="0" err="1" smtClean="0"/>
              <a:t>getAttribute</a:t>
            </a:r>
            <a:r>
              <a:rPr lang="en-US" sz="1600" b="1" i="1" dirty="0" smtClean="0"/>
              <a:t>();</a:t>
            </a:r>
          </a:p>
          <a:p>
            <a:pPr lvl="1">
              <a:buNone/>
            </a:pPr>
            <a:endParaRPr sz="1600" b="1" i="1" dirty="0" smtClean="0"/>
          </a:p>
          <a:p>
            <a:r>
              <a:rPr sz="1800" b="1" dirty="0" smtClean="0"/>
              <a:t>Accessing the links  - using Click Method- </a:t>
            </a:r>
            <a:r>
              <a:rPr sz="1800" dirty="0" smtClean="0"/>
              <a:t>Links can be identified by using</a:t>
            </a:r>
          </a:p>
          <a:p>
            <a:endParaRPr sz="1800" dirty="0" smtClean="0"/>
          </a:p>
          <a:p>
            <a:pPr lvl="1">
              <a:buNone/>
            </a:pPr>
            <a:r>
              <a:rPr sz="1800" dirty="0" smtClean="0"/>
              <a:t>Link Text</a:t>
            </a:r>
          </a:p>
          <a:p>
            <a:pPr lvl="1">
              <a:buNone/>
            </a:pPr>
            <a:r>
              <a:rPr sz="1800" b="1" i="1" dirty="0" smtClean="0"/>
              <a:t>	</a:t>
            </a:r>
            <a:r>
              <a:rPr sz="1800" b="1" i="1" dirty="0" err="1" smtClean="0"/>
              <a:t>driver.findElement</a:t>
            </a:r>
            <a:r>
              <a:rPr sz="1800" b="1" i="1" dirty="0" smtClean="0"/>
              <a:t>(</a:t>
            </a:r>
            <a:r>
              <a:rPr sz="1800" b="1" i="1" dirty="0" err="1" smtClean="0"/>
              <a:t>By.linkText</a:t>
            </a:r>
            <a:r>
              <a:rPr sz="1800" b="1" i="1" dirty="0" smtClean="0"/>
              <a:t>(“locator")).click();</a:t>
            </a:r>
          </a:p>
          <a:p>
            <a:pPr lvl="1">
              <a:buNone/>
            </a:pPr>
            <a:endParaRPr sz="1800" b="1" i="1" dirty="0" smtClean="0"/>
          </a:p>
          <a:p>
            <a:pPr lvl="1">
              <a:buNone/>
            </a:pPr>
            <a:r>
              <a:rPr sz="1800" dirty="0" smtClean="0"/>
              <a:t>Partial Link Text</a:t>
            </a:r>
            <a:endParaRPr sz="1800" b="1" i="1" dirty="0" smtClean="0"/>
          </a:p>
          <a:p>
            <a:pPr lvl="1">
              <a:buNone/>
            </a:pPr>
            <a:r>
              <a:rPr sz="1800" b="1" i="1" dirty="0" smtClean="0"/>
              <a:t>	</a:t>
            </a:r>
            <a:r>
              <a:rPr sz="1800" b="1" i="1" dirty="0" err="1" smtClean="0"/>
              <a:t>driver.findElement</a:t>
            </a:r>
            <a:r>
              <a:rPr sz="1800" b="1" i="1" dirty="0" smtClean="0"/>
              <a:t>(</a:t>
            </a:r>
            <a:r>
              <a:rPr sz="1800" b="1" i="1" dirty="0" err="1" smtClean="0"/>
              <a:t>By.partialLinkText</a:t>
            </a:r>
            <a:r>
              <a:rPr sz="1800" b="1" i="1" dirty="0" smtClean="0"/>
              <a:t>(“locator")).click();</a:t>
            </a:r>
          </a:p>
          <a:p>
            <a:pPr lvl="1">
              <a:buNone/>
            </a:pPr>
            <a:endParaRPr lang="en-US" sz="1600" b="1" i="1" dirty="0" smtClean="0"/>
          </a:p>
          <a:p>
            <a:pPr lvl="1">
              <a:buNone/>
            </a:pPr>
            <a:endParaRPr lang="en-US" sz="1600" dirty="0" smtClean="0"/>
          </a:p>
          <a:p>
            <a:pPr>
              <a:buNone/>
            </a:pPr>
            <a:endParaRPr lang="en-US" sz="16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524000"/>
            <a:ext cx="8686800" cy="4946650"/>
          </a:xfrm>
        </p:spPr>
        <p:style>
          <a:lnRef idx="1">
            <a:schemeClr val="accent4"/>
          </a:lnRef>
          <a:fillRef idx="2">
            <a:schemeClr val="accent4"/>
          </a:fillRef>
          <a:effectRef idx="1">
            <a:schemeClr val="accent4"/>
          </a:effectRef>
          <a:fontRef idx="minor">
            <a:schemeClr val="dk1"/>
          </a:fontRef>
        </p:style>
        <p:txBody>
          <a:bodyPr/>
          <a:lstStyle/>
          <a:p>
            <a:r>
              <a:rPr lang="en-US" sz="1600" dirty="0" smtClean="0"/>
              <a:t>In Selenium Web Driver drop downs are handled in separate Select Class</a:t>
            </a:r>
          </a:p>
          <a:p>
            <a:pPr lvl="2">
              <a:buNone/>
            </a:pPr>
            <a:r>
              <a:rPr sz="1600" b="1" i="1" dirty="0" smtClean="0"/>
              <a:t>Select </a:t>
            </a:r>
            <a:r>
              <a:rPr sz="1600" b="1" i="1" dirty="0" err="1" smtClean="0"/>
              <a:t>select</a:t>
            </a:r>
            <a:r>
              <a:rPr sz="1600" b="1" i="1" dirty="0" smtClean="0"/>
              <a:t> = new Select(</a:t>
            </a:r>
            <a:r>
              <a:rPr sz="1600" b="1" i="1" dirty="0" err="1" smtClean="0"/>
              <a:t>driver.findElement</a:t>
            </a:r>
            <a:r>
              <a:rPr sz="1600" b="1" i="1" dirty="0" smtClean="0"/>
              <a:t>(By. Name("select")));</a:t>
            </a:r>
          </a:p>
          <a:p>
            <a:pPr lvl="2">
              <a:buNone/>
            </a:pPr>
            <a:r>
              <a:rPr sz="1600" b="1" i="1" dirty="0" err="1" smtClean="0"/>
              <a:t>select.selectByVisibleText</a:t>
            </a:r>
            <a:r>
              <a:rPr sz="1600" b="1" i="1" dirty="0" smtClean="0"/>
              <a:t>(“Text"); </a:t>
            </a:r>
          </a:p>
          <a:p>
            <a:pPr lvl="2">
              <a:buNone/>
            </a:pPr>
            <a:endParaRPr sz="1600" b="1" i="1" dirty="0" smtClean="0"/>
          </a:p>
          <a:p>
            <a:r>
              <a:rPr lang="en-US" sz="1600" dirty="0" smtClean="0"/>
              <a:t>Other Select methods</a:t>
            </a:r>
          </a:p>
          <a:p>
            <a:pPr lvl="1" fontAlgn="b">
              <a:buFont typeface="Arial" pitchFamily="34" charset="0"/>
              <a:buChar char="•"/>
            </a:pPr>
            <a:r>
              <a:rPr lang="en-US" sz="1600" b="1" i="1" dirty="0" err="1" smtClean="0"/>
              <a:t>selectByVisibleText</a:t>
            </a:r>
            <a:r>
              <a:rPr lang="en-US" sz="1600" b="1" i="1" dirty="0" smtClean="0"/>
              <a:t>() - </a:t>
            </a:r>
            <a:r>
              <a:rPr lang="en-US" sz="1600" dirty="0" smtClean="0"/>
              <a:t>This will select by visible text from the application</a:t>
            </a:r>
          </a:p>
          <a:p>
            <a:pPr lvl="1" fontAlgn="b">
              <a:buFont typeface="Arial" pitchFamily="34" charset="0"/>
              <a:buChar char="•"/>
            </a:pPr>
            <a:r>
              <a:rPr lang="en-US" sz="1600" b="1" i="1" dirty="0" err="1" smtClean="0"/>
              <a:t>selectByValue</a:t>
            </a:r>
            <a:r>
              <a:rPr lang="en-US" sz="1600" b="1" i="1" dirty="0" smtClean="0"/>
              <a:t>() - </a:t>
            </a:r>
            <a:r>
              <a:rPr lang="en-US" sz="1600" dirty="0" smtClean="0"/>
              <a:t>Values can also be selected from the application</a:t>
            </a:r>
          </a:p>
          <a:p>
            <a:pPr lvl="1" fontAlgn="b">
              <a:buFont typeface="Arial" pitchFamily="34" charset="0"/>
              <a:buChar char="•"/>
            </a:pPr>
            <a:r>
              <a:rPr lang="en-US" sz="1600" b="1" i="1" dirty="0" err="1" smtClean="0"/>
              <a:t>selectByIndex</a:t>
            </a:r>
            <a:r>
              <a:rPr lang="en-US" sz="1600" b="1" i="1" dirty="0" smtClean="0"/>
              <a:t>() - </a:t>
            </a:r>
            <a:r>
              <a:rPr lang="en-US" sz="1600" dirty="0" smtClean="0"/>
              <a:t>Values can also be selected using index value. </a:t>
            </a:r>
          </a:p>
          <a:p>
            <a:pPr lvl="1" fontAlgn="b">
              <a:buFont typeface="Arial" pitchFamily="34" charset="0"/>
              <a:buChar char="•"/>
            </a:pPr>
            <a:endParaRPr lang="en-US" sz="1600" dirty="0" smtClean="0"/>
          </a:p>
          <a:p>
            <a:r>
              <a:rPr sz="1600" dirty="0" smtClean="0"/>
              <a:t>Similarly selected values can also be deselected using following methods,</a:t>
            </a:r>
          </a:p>
          <a:p>
            <a:pPr lvl="1" fontAlgn="b">
              <a:buNone/>
            </a:pPr>
            <a:r>
              <a:rPr sz="1600" b="1" dirty="0" err="1" smtClean="0"/>
              <a:t>deselectAll</a:t>
            </a:r>
            <a:r>
              <a:rPr sz="1600" b="1" dirty="0" smtClean="0"/>
              <a:t>()</a:t>
            </a:r>
            <a:r>
              <a:rPr sz="1600" dirty="0" smtClean="0"/>
              <a:t>-This will deselect all values which is selected from the application</a:t>
            </a:r>
          </a:p>
          <a:p>
            <a:pPr lvl="1" fontAlgn="b">
              <a:buNone/>
            </a:pPr>
            <a:r>
              <a:rPr sz="1600" b="1" dirty="0" err="1" smtClean="0"/>
              <a:t>deselectByVisibleText</a:t>
            </a:r>
            <a:r>
              <a:rPr sz="1600" b="1" dirty="0" smtClean="0"/>
              <a:t>()</a:t>
            </a:r>
            <a:r>
              <a:rPr sz="1600" dirty="0" smtClean="0"/>
              <a:t>-This will deselect by visible text from the application</a:t>
            </a:r>
          </a:p>
          <a:p>
            <a:pPr lvl="1" fontAlgn="b">
              <a:buNone/>
            </a:pPr>
            <a:r>
              <a:rPr sz="1600" b="1" dirty="0" err="1" smtClean="0"/>
              <a:t>deselectByValue</a:t>
            </a:r>
            <a:r>
              <a:rPr sz="1600" b="1" dirty="0" smtClean="0"/>
              <a:t>()</a:t>
            </a:r>
            <a:r>
              <a:rPr sz="1600" dirty="0" smtClean="0"/>
              <a:t>-Values can also be deselect by value from the application</a:t>
            </a:r>
          </a:p>
          <a:p>
            <a:pPr lvl="1" fontAlgn="b">
              <a:buNone/>
            </a:pPr>
            <a:r>
              <a:rPr sz="1600" b="1" dirty="0" err="1" smtClean="0"/>
              <a:t>deselectByIndex</a:t>
            </a:r>
            <a:r>
              <a:rPr sz="1600" b="1" dirty="0" smtClean="0"/>
              <a:t>()</a:t>
            </a:r>
            <a:r>
              <a:rPr sz="1600" dirty="0" smtClean="0"/>
              <a:t>-Values can also be deselected using index value</a:t>
            </a:r>
          </a:p>
          <a:p>
            <a:endParaRPr sz="1600" dirty="0" smtClean="0"/>
          </a:p>
          <a:p>
            <a:r>
              <a:rPr sz="1600" dirty="0" smtClean="0"/>
              <a:t>To get all selected options</a:t>
            </a:r>
            <a:r>
              <a:rPr sz="1600" b="1" dirty="0" smtClean="0"/>
              <a:t> </a:t>
            </a:r>
            <a:r>
              <a:rPr sz="1600" b="1" dirty="0" err="1" smtClean="0"/>
              <a:t>getAllSelectedOptions</a:t>
            </a:r>
            <a:r>
              <a:rPr sz="1600" b="1" dirty="0" smtClean="0"/>
              <a:t>() </a:t>
            </a:r>
            <a:r>
              <a:rPr sz="1600" dirty="0" smtClean="0"/>
              <a:t>is used </a:t>
            </a:r>
          </a:p>
          <a:p>
            <a:pPr lvl="2">
              <a:buNone/>
            </a:pPr>
            <a:r>
              <a:rPr sz="1600" b="1" i="1" dirty="0" smtClean="0"/>
              <a:t>List&lt;</a:t>
            </a:r>
            <a:r>
              <a:rPr sz="1600" b="1" i="1" dirty="0" err="1" smtClean="0"/>
              <a:t>WebElement</a:t>
            </a:r>
            <a:r>
              <a:rPr sz="1600" b="1" i="1" dirty="0" smtClean="0"/>
              <a:t>&gt; selected = </a:t>
            </a:r>
            <a:r>
              <a:rPr sz="1600" b="1" i="1" dirty="0" err="1" smtClean="0"/>
              <a:t>select.getAllSelectedOptions</a:t>
            </a:r>
            <a:r>
              <a:rPr sz="1600" b="1" i="1" dirty="0" smtClean="0"/>
              <a:t>();</a:t>
            </a:r>
          </a:p>
          <a:p>
            <a:pPr lvl="1" fontAlgn="b">
              <a:buFont typeface="Arial" pitchFamily="34" charset="0"/>
              <a:buChar char="•"/>
            </a:pPr>
            <a:endParaRPr lang="en-US" sz="1600" dirty="0" smtClean="0"/>
          </a:p>
        </p:txBody>
      </p:sp>
      <p:sp>
        <p:nvSpPr>
          <p:cNvPr id="3" name="Title 2"/>
          <p:cNvSpPr>
            <a:spLocks noGrp="1"/>
          </p:cNvSpPr>
          <p:nvPr>
            <p:ph type="title"/>
          </p:nvPr>
        </p:nvSpPr>
        <p:spPr/>
        <p:txBody>
          <a:bodyPr/>
          <a:lstStyle/>
          <a:p>
            <a:r>
              <a:rPr lang="en-US" dirty="0" smtClean="0"/>
              <a:t>Working With Drop Downs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Demonstration</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17</a:t>
            </a:fld>
            <a:endParaRPr lang="en-US" dirty="0"/>
          </a:p>
        </p:txBody>
      </p:sp>
      <p:pic>
        <p:nvPicPr>
          <p:cNvPr id="5" name="Picture 31"/>
          <p:cNvPicPr>
            <a:picLocks noChangeAspect="1" noChangeArrowheads="1"/>
          </p:cNvPicPr>
          <p:nvPr/>
        </p:nvPicPr>
        <p:blipFill>
          <a:blip r:embed="rId2" cstate="print"/>
          <a:srcRect/>
          <a:stretch>
            <a:fillRect/>
          </a:stretch>
        </p:blipFill>
        <p:spPr bwMode="auto">
          <a:xfrm>
            <a:off x="3657600" y="2847975"/>
            <a:ext cx="1752600" cy="1419225"/>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905000"/>
            <a:ext cx="8686800" cy="4114800"/>
          </a:xfrm>
        </p:spPr>
        <p:style>
          <a:lnRef idx="1">
            <a:schemeClr val="accent4"/>
          </a:lnRef>
          <a:fillRef idx="2">
            <a:schemeClr val="accent4"/>
          </a:fillRef>
          <a:effectRef idx="1">
            <a:schemeClr val="accent4"/>
          </a:effectRef>
          <a:fontRef idx="minor">
            <a:schemeClr val="dk1"/>
          </a:fontRef>
        </p:style>
        <p:txBody>
          <a:bodyPr/>
          <a:lstStyle/>
          <a:p>
            <a:r>
              <a:rPr lang="en-US" sz="1600" b="1" u="sng" dirty="0" smtClean="0"/>
              <a:t>Assertion </a:t>
            </a:r>
          </a:p>
          <a:p>
            <a:pPr lvl="1"/>
            <a:r>
              <a:rPr lang="en-US" sz="1600" dirty="0" smtClean="0"/>
              <a:t>assertion is to indicate whether particular statement returning true or false.</a:t>
            </a:r>
          </a:p>
          <a:p>
            <a:pPr lvl="1">
              <a:buNone/>
            </a:pPr>
            <a:r>
              <a:rPr lang="en-US" sz="1600" dirty="0" smtClean="0"/>
              <a:t>      If an assertion evaluates to false an assertion failure results, which typically causes execution to abort. Below are the list of Selenium Web Driver methods used for validation</a:t>
            </a:r>
          </a:p>
          <a:p>
            <a:pPr lvl="1"/>
            <a:r>
              <a:rPr lang="en-US" sz="1600" b="1" i="1" dirty="0" smtClean="0"/>
              <a:t>AssertTrue(driver.findElement(By.name(" locator ")).isDisplayed());</a:t>
            </a:r>
          </a:p>
          <a:p>
            <a:pPr lvl="1">
              <a:buNone/>
            </a:pPr>
            <a:r>
              <a:rPr lang="en-US" sz="1600" dirty="0" smtClean="0"/>
              <a:t>                   Exp : This method is used to verify whether the element is displayed in the page or not</a:t>
            </a:r>
          </a:p>
          <a:p>
            <a:pPr lvl="1">
              <a:buNone/>
            </a:pPr>
            <a:endParaRPr lang="en-US" sz="1600" dirty="0" smtClean="0"/>
          </a:p>
          <a:p>
            <a:pPr lvl="1"/>
            <a:r>
              <a:rPr lang="en-US" sz="1600" b="1" i="1" dirty="0" smtClean="0"/>
              <a:t>AssertTrue(driver.findElement(By.name(“locator")).isEnabled());</a:t>
            </a:r>
          </a:p>
          <a:p>
            <a:pPr lvl="1">
              <a:buNone/>
            </a:pPr>
            <a:r>
              <a:rPr lang="en-US" sz="1600" dirty="0" smtClean="0"/>
              <a:t>		          Exp : Verifies whether any object(Text Box, Check Box, Radio Button &amp; List box) are enabled</a:t>
            </a:r>
          </a:p>
          <a:p>
            <a:pPr lvl="1">
              <a:buNone/>
            </a:pPr>
            <a:endParaRPr lang="en-US" sz="1600" dirty="0" smtClean="0"/>
          </a:p>
          <a:p>
            <a:pPr lvl="1"/>
            <a:r>
              <a:rPr lang="en-US" sz="1600" b="1" i="1" dirty="0" smtClean="0"/>
              <a:t>AssertTrue(driver.findElement(By.name(" locator ")).isSelected());</a:t>
            </a:r>
          </a:p>
          <a:p>
            <a:pPr lvl="1">
              <a:buNone/>
            </a:pPr>
            <a:r>
              <a:rPr lang="en-US" sz="1600" dirty="0" smtClean="0"/>
              <a:t>        	          Exp : Verifies any value is selected in list box or not</a:t>
            </a:r>
          </a:p>
          <a:p>
            <a:endParaRPr lang="en-US" sz="1600" dirty="0"/>
          </a:p>
        </p:txBody>
      </p:sp>
      <p:sp>
        <p:nvSpPr>
          <p:cNvPr id="3" name="Title 2"/>
          <p:cNvSpPr>
            <a:spLocks noGrp="1"/>
          </p:cNvSpPr>
          <p:nvPr>
            <p:ph type="title"/>
          </p:nvPr>
        </p:nvSpPr>
        <p:spPr/>
        <p:txBody>
          <a:bodyPr/>
          <a:lstStyle/>
          <a:p>
            <a:r>
              <a:rPr lang="en-US" dirty="0" smtClean="0"/>
              <a:t>Working With Assertions and Verifications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18</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00200"/>
            <a:ext cx="8686800" cy="4953000"/>
          </a:xfrm>
        </p:spPr>
        <p:style>
          <a:lnRef idx="1">
            <a:schemeClr val="accent5"/>
          </a:lnRef>
          <a:fillRef idx="2">
            <a:schemeClr val="accent5"/>
          </a:fillRef>
          <a:effectRef idx="1">
            <a:schemeClr val="accent5"/>
          </a:effectRef>
          <a:fontRef idx="minor">
            <a:schemeClr val="dk1"/>
          </a:fontRef>
        </p:style>
        <p:txBody>
          <a:bodyPr/>
          <a:lstStyle/>
          <a:p>
            <a:r>
              <a:rPr lang="en-IN" sz="1600" dirty="0" smtClean="0"/>
              <a:t>In some web application multiple browser window may get opened (or a new tab) after doing some action (click a link for example) . In that  If we have to perform some scenario like clicking some buttons and getting  some text  or validation on the newly opened page below code is used for that</a:t>
            </a:r>
          </a:p>
          <a:p>
            <a:pPr>
              <a:buNone/>
            </a:pPr>
            <a:r>
              <a:rPr lang="en-US" sz="1600" dirty="0" smtClean="0"/>
              <a:t>		</a:t>
            </a:r>
            <a:r>
              <a:rPr lang="en-US" sz="1600" b="1" i="1" dirty="0" smtClean="0"/>
              <a:t>driver.switchTo().window("windowName"); </a:t>
            </a:r>
          </a:p>
          <a:p>
            <a:pPr lvl="1"/>
            <a:r>
              <a:rPr lang="en-US" sz="1600" dirty="0" smtClean="0"/>
              <a:t>Window Name can be taken by two ways.</a:t>
            </a:r>
          </a:p>
          <a:p>
            <a:pPr lvl="2"/>
            <a:r>
              <a:rPr lang="en-US" sz="1600" dirty="0" smtClean="0"/>
              <a:t>From page source </a:t>
            </a:r>
          </a:p>
          <a:p>
            <a:pPr lvl="2"/>
            <a:r>
              <a:rPr lang="en-US" sz="1600" dirty="0" smtClean="0"/>
              <a:t>Using the getWindowHandles()) method </a:t>
            </a:r>
          </a:p>
          <a:p>
            <a:pPr lvl="3">
              <a:buNone/>
            </a:pPr>
            <a:r>
              <a:rPr lang="en-US" sz="1400" b="1" i="1" dirty="0" smtClean="0"/>
              <a:t>Set&lt;String&gt; set = </a:t>
            </a:r>
            <a:r>
              <a:rPr lang="en-US" sz="1400" b="1" i="1" dirty="0" err="1" smtClean="0"/>
              <a:t>driver.getWindowHandles</a:t>
            </a:r>
            <a:r>
              <a:rPr lang="en-US" sz="1400" b="1" i="1" dirty="0" smtClean="0"/>
              <a:t>();</a:t>
            </a:r>
          </a:p>
          <a:p>
            <a:pPr lvl="3">
              <a:buNone/>
            </a:pPr>
            <a:r>
              <a:rPr sz="1400" b="1" i="1" dirty="0" smtClean="0"/>
              <a:t> </a:t>
            </a:r>
            <a:r>
              <a:rPr lang="en-US" sz="1400" b="1" i="1" dirty="0" smtClean="0"/>
              <a:t>while (</a:t>
            </a:r>
            <a:r>
              <a:rPr lang="en-US" sz="1400" b="1" i="1" dirty="0" err="1" smtClean="0"/>
              <a:t>set.size</a:t>
            </a:r>
            <a:r>
              <a:rPr lang="en-US" sz="1400" b="1" i="1" dirty="0" smtClean="0"/>
              <a:t>() != 2) {</a:t>
            </a:r>
          </a:p>
          <a:p>
            <a:pPr lvl="3">
              <a:buNone/>
            </a:pPr>
            <a:r>
              <a:rPr sz="1400" b="1" i="1" dirty="0" err="1" smtClean="0"/>
              <a:t>Thread.sleep</a:t>
            </a:r>
            <a:r>
              <a:rPr sz="1400" b="1" i="1" dirty="0" smtClean="0"/>
              <a:t>(2000);</a:t>
            </a:r>
          </a:p>
          <a:p>
            <a:pPr lvl="3">
              <a:buNone/>
            </a:pPr>
            <a:r>
              <a:rPr sz="1400" b="1" i="1" dirty="0" smtClean="0"/>
              <a:t> </a:t>
            </a:r>
            <a:r>
              <a:rPr lang="en-US" sz="1400" b="1" i="1" dirty="0" smtClean="0"/>
              <a:t>set = </a:t>
            </a:r>
            <a:r>
              <a:rPr lang="en-US" sz="1400" b="1" i="1" dirty="0" err="1" smtClean="0"/>
              <a:t>driver.getWindowHandles</a:t>
            </a:r>
            <a:r>
              <a:rPr lang="en-US" sz="1400" b="1" i="1" dirty="0" smtClean="0"/>
              <a:t>(); }</a:t>
            </a:r>
          </a:p>
          <a:p>
            <a:pPr lvl="3">
              <a:buNone/>
            </a:pPr>
            <a:r>
              <a:rPr lang="en-US" sz="1400" b="1" i="1" dirty="0" err="1" smtClean="0"/>
              <a:t>System.out.println</a:t>
            </a:r>
            <a:r>
              <a:rPr lang="en-US" sz="1400" b="1" i="1" dirty="0" smtClean="0"/>
              <a:t>("Window Handle: "+ </a:t>
            </a:r>
            <a:r>
              <a:rPr lang="en-US" sz="1400" b="1" i="1" dirty="0" err="1" smtClean="0"/>
              <a:t>set.toArray</a:t>
            </a:r>
            <a:r>
              <a:rPr lang="en-US" sz="1400" b="1" i="1" dirty="0" smtClean="0"/>
              <a:t>()[1].</a:t>
            </a:r>
            <a:r>
              <a:rPr lang="en-US" sz="1400" b="1" i="1" dirty="0" err="1" smtClean="0"/>
              <a:t>toString</a:t>
            </a:r>
            <a:r>
              <a:rPr lang="en-US" sz="1400" b="1" i="1" dirty="0" smtClean="0"/>
              <a:t>());</a:t>
            </a:r>
          </a:p>
          <a:p>
            <a:pPr lvl="3">
              <a:buNone/>
            </a:pPr>
            <a:r>
              <a:rPr lang="en-US" sz="1400" b="1" i="1" dirty="0" smtClean="0"/>
              <a:t>driver = driver.switchTo().window(</a:t>
            </a:r>
            <a:r>
              <a:rPr lang="en-US" sz="1400" b="1" i="1" dirty="0" err="1" smtClean="0"/>
              <a:t>set.toArray</a:t>
            </a:r>
            <a:r>
              <a:rPr lang="en-US" sz="1400" b="1" i="1" dirty="0" smtClean="0"/>
              <a:t>()[1].</a:t>
            </a:r>
            <a:r>
              <a:rPr lang="en-US" sz="1400" b="1" i="1" dirty="0" err="1" smtClean="0"/>
              <a:t>toString</a:t>
            </a:r>
            <a:r>
              <a:rPr lang="en-US" sz="1400" b="1" i="1" dirty="0" smtClean="0"/>
              <a:t>());</a:t>
            </a:r>
          </a:p>
          <a:p>
            <a:pPr lvl="3">
              <a:buNone/>
            </a:pPr>
            <a:endParaRPr lang="en-US" sz="1400" b="1" i="1" dirty="0" smtClean="0"/>
          </a:p>
          <a:p>
            <a:r>
              <a:rPr sz="1600" dirty="0" smtClean="0"/>
              <a:t>To return back the focus  to the default window</a:t>
            </a:r>
          </a:p>
          <a:p>
            <a:pPr>
              <a:buNone/>
            </a:pPr>
            <a:r>
              <a:rPr sz="1600" dirty="0" smtClean="0"/>
              <a:t>		</a:t>
            </a:r>
            <a:r>
              <a:rPr sz="1600" b="1" i="1" dirty="0" smtClean="0"/>
              <a:t>driver = </a:t>
            </a:r>
            <a:r>
              <a:rPr sz="1600" b="1" i="1" dirty="0" err="1" smtClean="0"/>
              <a:t>driver.switchTo</a:t>
            </a:r>
            <a:r>
              <a:rPr sz="1600" b="1" i="1" dirty="0" smtClean="0"/>
              <a:t>().window(</a:t>
            </a:r>
            <a:r>
              <a:rPr sz="1600" b="1" i="1" dirty="0" err="1" smtClean="0"/>
              <a:t>set.toArray</a:t>
            </a:r>
            <a:r>
              <a:rPr sz="1600" b="1" i="1" dirty="0" smtClean="0"/>
              <a:t>()[0].</a:t>
            </a:r>
            <a:r>
              <a:rPr sz="1600" b="1" i="1" dirty="0" err="1" smtClean="0"/>
              <a:t>toString</a:t>
            </a:r>
            <a:r>
              <a:rPr sz="1600" b="1" i="1" dirty="0" smtClean="0"/>
              <a:t>());</a:t>
            </a:r>
            <a:endParaRPr sz="1600" b="1" i="1" dirty="0"/>
          </a:p>
        </p:txBody>
      </p:sp>
      <p:sp>
        <p:nvSpPr>
          <p:cNvPr id="3" name="Title 2"/>
          <p:cNvSpPr>
            <a:spLocks noGrp="1"/>
          </p:cNvSpPr>
          <p:nvPr>
            <p:ph type="title"/>
          </p:nvPr>
        </p:nvSpPr>
        <p:spPr/>
        <p:txBody>
          <a:bodyPr/>
          <a:lstStyle/>
          <a:p>
            <a:r>
              <a:rPr lang="en-US" dirty="0" smtClean="0"/>
              <a:t>Moving Between Windows </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19</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nvGraphicFramePr>
        <p:xfrm>
          <a:off x="2209800" y="2286000"/>
          <a:ext cx="6477000" cy="1828800"/>
        </p:xfrm>
        <a:graphic>
          <a:graphicData uri="http://schemas.openxmlformats.org/drawingml/2006/table">
            <a:tbl>
              <a:tblPr/>
              <a:tblGrid>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kern="1200" cap="none" normalizeH="0" baseline="0" dirty="0" smtClean="0">
                          <a:ln>
                            <a:noFill/>
                          </a:ln>
                          <a:solidFill>
                            <a:schemeClr val="tx1"/>
                          </a:solidFill>
                          <a:effectLst/>
                          <a:latin typeface="+mn-lt"/>
                          <a:ea typeface="+mn-ea"/>
                          <a:cs typeface="+mn-cs"/>
                        </a:rPr>
                        <a:t>Mehul Mehta(254777) , T, Senthilvel(260750) and </a:t>
                      </a:r>
                      <a:r>
                        <a:rPr kumimoji="0" lang="en-US" sz="1600" b="0" i="0" u="none" strike="noStrike" kern="1200" cap="none" normalizeH="0" baseline="0" dirty="0" err="1" smtClean="0">
                          <a:ln>
                            <a:noFill/>
                          </a:ln>
                          <a:solidFill>
                            <a:schemeClr val="tx1"/>
                          </a:solidFill>
                          <a:effectLst/>
                          <a:latin typeface="+mn-lt"/>
                          <a:ea typeface="+mn-ea"/>
                          <a:cs typeface="+mn-cs"/>
                        </a:rPr>
                        <a:t>KiranKumar</a:t>
                      </a:r>
                      <a:r>
                        <a:rPr kumimoji="0" lang="en-US" sz="1600" b="0" i="0" u="none" strike="noStrike" kern="1200" cap="none" normalizeH="0" baseline="0" dirty="0" smtClean="0">
                          <a:ln>
                            <a:noFill/>
                          </a:ln>
                          <a:solidFill>
                            <a:schemeClr val="tx1"/>
                          </a:solidFill>
                          <a:effectLst/>
                          <a:latin typeface="+mn-lt"/>
                          <a:ea typeface="+mn-ea"/>
                          <a:cs typeface="+mn-cs"/>
                        </a:rPr>
                        <a:t> Gourisetty(169305)</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kern="1200" cap="none" normalizeH="0" baseline="0" dirty="0" smtClean="0">
                          <a:ln>
                            <a:noFill/>
                          </a:ln>
                          <a:solidFill>
                            <a:schemeClr val="tx1"/>
                          </a:solidFill>
                          <a:effectLst/>
                          <a:latin typeface="+mn-lt"/>
                          <a:ea typeface="+mn-ea"/>
                          <a:cs typeface="+mn-cs"/>
                        </a:rPr>
                        <a:t>Automation Center of Excellence</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kern="1200" cap="none" normalizeH="0" baseline="0" dirty="0" smtClean="0">
                          <a:ln>
                            <a:noFill/>
                          </a:ln>
                          <a:solidFill>
                            <a:schemeClr val="tx1"/>
                          </a:solidFill>
                          <a:effectLst/>
                          <a:latin typeface="+mn-lt"/>
                          <a:ea typeface="+mn-ea"/>
                          <a:cs typeface="+mn-cs"/>
                        </a:rPr>
                        <a:t>V1.0, 8/10/2012</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3" name="Slide Number Placeholder 8"/>
          <p:cNvSpPr>
            <a:spLocks noGrp="1"/>
          </p:cNvSpPr>
          <p:nvPr>
            <p:ph type="sldNum" sz="quarter" idx="12"/>
          </p:nvPr>
        </p:nvSpPr>
        <p:spPr>
          <a:xfrm>
            <a:off x="152400" y="6428601"/>
            <a:ext cx="457200" cy="276999"/>
          </a:xfrm>
        </p:spPr>
        <p:txBody>
          <a:bodyPr/>
          <a:lstStyle/>
          <a:p>
            <a:pPr>
              <a:defRPr/>
            </a:pPr>
            <a:fld id="{ACB22A88-73BA-4B00-905C-A309951F5147}" type="slidenum">
              <a:rPr lang="en-US" sz="1400" smtClean="0"/>
              <a:pPr>
                <a:defRPr/>
              </a:pPr>
              <a:t>2</a:t>
            </a:fld>
            <a:endParaRPr lang="en-US" sz="1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Moving Between Frames</a:t>
            </a:r>
            <a:endParaRPr lang="en-IN"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20</a:t>
            </a:fld>
            <a:endParaRPr lang="en-US" dirty="0"/>
          </a:p>
        </p:txBody>
      </p:sp>
      <p:sp>
        <p:nvSpPr>
          <p:cNvPr id="7" name="Content Placeholder 1"/>
          <p:cNvSpPr>
            <a:spLocks noGrp="1"/>
          </p:cNvSpPr>
          <p:nvPr>
            <p:ph idx="1"/>
          </p:nvPr>
        </p:nvSpPr>
        <p:spPr>
          <a:xfrm>
            <a:off x="228600" y="1609725"/>
            <a:ext cx="8686800" cy="1514475"/>
          </a:xfrm>
        </p:spPr>
        <p:style>
          <a:lnRef idx="1">
            <a:schemeClr val="accent5"/>
          </a:lnRef>
          <a:fillRef idx="2">
            <a:schemeClr val="accent5"/>
          </a:fillRef>
          <a:effectRef idx="1">
            <a:schemeClr val="accent5"/>
          </a:effectRef>
          <a:fontRef idx="minor">
            <a:schemeClr val="dk1"/>
          </a:fontRef>
        </p:style>
        <p:txBody>
          <a:bodyPr/>
          <a:lstStyle/>
          <a:p>
            <a:r>
              <a:rPr lang="en-US" sz="1800" dirty="0" smtClean="0"/>
              <a:t>In Some application object will be inside a frame. For reading those objects  inside a frame below is the syntax. F</a:t>
            </a:r>
            <a:r>
              <a:rPr sz="1800" dirty="0" smtClean="0"/>
              <a:t>rame names can be identified In page source of the application. Frame names can be directly passed  in to the code</a:t>
            </a:r>
            <a:endParaRPr sz="1800" dirty="0" smtClean="0">
              <a:solidFill>
                <a:srgbClr val="00B0F0"/>
              </a:solidFill>
            </a:endParaRPr>
          </a:p>
          <a:p>
            <a:pPr>
              <a:buNone/>
            </a:pPr>
            <a:r>
              <a:rPr sz="1800" dirty="0" smtClean="0">
                <a:solidFill>
                  <a:srgbClr val="00B0F0"/>
                </a:solidFill>
              </a:rPr>
              <a:t>			</a:t>
            </a:r>
            <a:r>
              <a:rPr sz="1800" b="1" i="1" dirty="0" err="1" smtClean="0"/>
              <a:t>driver.switchTo</a:t>
            </a:r>
            <a:r>
              <a:rPr sz="1800" b="1" i="1" dirty="0" smtClean="0"/>
              <a:t>(). frame("frame Name"); </a:t>
            </a:r>
          </a:p>
          <a:p>
            <a:endParaRPr sz="1800" dirty="0" smtClean="0"/>
          </a:p>
          <a:p>
            <a:pPr>
              <a:buNone/>
            </a:pPr>
            <a:r>
              <a:rPr lang="en-US" sz="1800" dirty="0" smtClean="0">
                <a:solidFill>
                  <a:srgbClr val="00B0F0"/>
                </a:solidFill>
              </a:rPr>
              <a:t>		</a:t>
            </a:r>
            <a:endParaRPr lang="en-US" sz="1800" dirty="0" smtClean="0"/>
          </a:p>
          <a:p>
            <a:endParaRPr lang="en-US" sz="1800" dirty="0"/>
          </a:p>
        </p:txBody>
      </p:sp>
      <p:pic>
        <p:nvPicPr>
          <p:cNvPr id="11" name="Picture 2"/>
          <p:cNvPicPr>
            <a:picLocks noChangeAspect="1" noChangeArrowheads="1"/>
          </p:cNvPicPr>
          <p:nvPr/>
        </p:nvPicPr>
        <p:blipFill>
          <a:blip r:embed="rId2" cstate="print"/>
          <a:srcRect/>
          <a:stretch>
            <a:fillRect/>
          </a:stretch>
        </p:blipFill>
        <p:spPr bwMode="auto">
          <a:xfrm>
            <a:off x="1600200" y="3505200"/>
            <a:ext cx="5792561" cy="2828925"/>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00200"/>
            <a:ext cx="8686800" cy="4876800"/>
          </a:xfrm>
        </p:spPr>
        <p:style>
          <a:lnRef idx="1">
            <a:schemeClr val="accent6"/>
          </a:lnRef>
          <a:fillRef idx="2">
            <a:schemeClr val="accent6"/>
          </a:fillRef>
          <a:effectRef idx="1">
            <a:schemeClr val="accent6"/>
          </a:effectRef>
          <a:fontRef idx="minor">
            <a:schemeClr val="dk1"/>
          </a:fontRef>
        </p:style>
        <p:txBody>
          <a:bodyPr/>
          <a:lstStyle/>
          <a:p>
            <a:r>
              <a:rPr lang="en-US" sz="1800" dirty="0" smtClean="0"/>
              <a:t>In Selenium Web driver there is a built in support for handling the popup dialog boxes.  Any pop-up which is triggered from the application can he handled by  “Alert”</a:t>
            </a:r>
          </a:p>
          <a:p>
            <a:pPr lvl="1">
              <a:buNone/>
            </a:pPr>
            <a:r>
              <a:rPr lang="en-US" sz="1800" b="1" i="1" dirty="0" smtClean="0"/>
              <a:t>Alert </a:t>
            </a:r>
            <a:r>
              <a:rPr lang="en-US" sz="1800" b="1" i="1" dirty="0" err="1" smtClean="0"/>
              <a:t>alert</a:t>
            </a:r>
            <a:r>
              <a:rPr lang="en-US" sz="1800" b="1" i="1" dirty="0" smtClean="0"/>
              <a:t> = </a:t>
            </a:r>
            <a:r>
              <a:rPr lang="en-US" sz="1800" b="1" i="1" dirty="0" err="1" smtClean="0"/>
              <a:t>driver.switchTo</a:t>
            </a:r>
            <a:r>
              <a:rPr lang="en-US" sz="1800" b="1" i="1" dirty="0" smtClean="0"/>
              <a:t>().alert();</a:t>
            </a:r>
          </a:p>
          <a:p>
            <a:pPr lvl="1">
              <a:buNone/>
            </a:pPr>
            <a:endParaRPr lang="en-US" sz="1800" b="1" i="1" dirty="0" smtClean="0"/>
          </a:p>
          <a:p>
            <a:r>
              <a:rPr lang="en-US" sz="1800" dirty="0" smtClean="0"/>
              <a:t>This will return the currently open alert object. With this object you can now accept, dismiss, read its contents or even type into a prompt. This interface works equally well on alerts, confirms, and prompts.</a:t>
            </a:r>
          </a:p>
          <a:p>
            <a:endParaRPr lang="en-US" sz="1800" dirty="0" smtClean="0"/>
          </a:p>
          <a:p>
            <a:r>
              <a:rPr lang="en-US" sz="1800" b="1" u="sng" dirty="0" smtClean="0"/>
              <a:t>Handle the Upload Popup:</a:t>
            </a:r>
          </a:p>
          <a:p>
            <a:pPr>
              <a:buNone/>
            </a:pPr>
            <a:r>
              <a:rPr lang="en-US" sz="1800" dirty="0" smtClean="0"/>
              <a:t>		</a:t>
            </a:r>
            <a:r>
              <a:rPr lang="en-US" sz="1800" b="1" i="1" dirty="0" smtClean="0"/>
              <a:t>public void </a:t>
            </a:r>
            <a:r>
              <a:rPr lang="en-US" sz="1800" b="1" i="1" dirty="0" err="1" smtClean="0"/>
              <a:t>testMethod</a:t>
            </a:r>
            <a:r>
              <a:rPr lang="en-US" sz="1800" b="1" i="1" dirty="0" smtClean="0"/>
              <a:t>() throws Exception {</a:t>
            </a:r>
          </a:p>
          <a:p>
            <a:pPr>
              <a:buNone/>
            </a:pPr>
            <a:r>
              <a:rPr lang="en-US" sz="1800" b="1" i="1" dirty="0" smtClean="0"/>
              <a:t>		</a:t>
            </a:r>
            <a:r>
              <a:rPr lang="en-US" sz="1800" b="1" i="1" dirty="0" err="1" smtClean="0"/>
              <a:t>driver.get</a:t>
            </a:r>
            <a:r>
              <a:rPr lang="en-US" sz="1800" b="1" i="1" dirty="0" smtClean="0"/>
              <a:t>(“http://URL");</a:t>
            </a:r>
          </a:p>
          <a:p>
            <a:pPr>
              <a:buNone/>
            </a:pPr>
            <a:r>
              <a:rPr lang="en-US" sz="1800" b="1" i="1" dirty="0" smtClean="0"/>
              <a:t>		 alert upload = </a:t>
            </a:r>
            <a:r>
              <a:rPr lang="en-US" sz="1800" b="1" i="1" dirty="0" smtClean="0">
                <a:solidFill>
                  <a:srgbClr val="00B0F0"/>
                </a:solidFill>
              </a:rPr>
              <a:t>driver</a:t>
            </a:r>
            <a:r>
              <a:rPr lang="en-US" sz="1800" b="1" i="1" dirty="0" smtClean="0"/>
              <a:t>.switchTo().alert();</a:t>
            </a:r>
          </a:p>
          <a:p>
            <a:pPr>
              <a:buNone/>
            </a:pPr>
            <a:r>
              <a:rPr lang="en-US" sz="1800" b="1" i="1" dirty="0" smtClean="0"/>
              <a:t>		</a:t>
            </a:r>
            <a:r>
              <a:rPr lang="en-US" sz="1800" b="1" i="1" dirty="0" err="1" smtClean="0"/>
              <a:t>upload.sendKeys</a:t>
            </a:r>
            <a:r>
              <a:rPr lang="en-US" sz="1800" b="1" i="1" dirty="0" smtClean="0"/>
              <a:t>("/Users/</a:t>
            </a:r>
            <a:r>
              <a:rPr lang="en-US" sz="1800" b="1" i="1" dirty="0" err="1" smtClean="0"/>
              <a:t>sso</a:t>
            </a:r>
            <a:r>
              <a:rPr lang="en-US" sz="1800" b="1" i="1" dirty="0" smtClean="0"/>
              <a:t>/the/local/path/to/file.jpg");</a:t>
            </a:r>
          </a:p>
          <a:p>
            <a:pPr>
              <a:buNone/>
            </a:pPr>
            <a:r>
              <a:rPr lang="en-US" sz="1800" b="1" i="1" dirty="0" smtClean="0"/>
              <a:t>		driver.findElement(By.id("submit")).click();</a:t>
            </a:r>
          </a:p>
          <a:p>
            <a:pPr>
              <a:buNone/>
            </a:pPr>
            <a:r>
              <a:rPr lang="en-US" sz="1800" b="1" i="1" dirty="0" smtClean="0"/>
              <a:t>		driver.findElement(</a:t>
            </a:r>
            <a:r>
              <a:rPr lang="en-US" sz="1800" b="1" i="1" dirty="0" err="1" smtClean="0"/>
              <a:t>By.tagName</a:t>
            </a:r>
            <a:r>
              <a:rPr lang="en-US" sz="1800" b="1" i="1" dirty="0" smtClean="0"/>
              <a:t>("</a:t>
            </a:r>
            <a:r>
              <a:rPr lang="en-US" sz="1800" b="1" i="1" dirty="0" err="1" smtClean="0"/>
              <a:t>img</a:t>
            </a:r>
            <a:r>
              <a:rPr lang="en-US" sz="1800" b="1" i="1" dirty="0" smtClean="0"/>
              <a:t>"));</a:t>
            </a:r>
          </a:p>
          <a:p>
            <a:pPr>
              <a:buNone/>
            </a:pPr>
            <a:r>
              <a:rPr lang="en-US" sz="1800" dirty="0" smtClean="0"/>
              <a:t>		</a:t>
            </a:r>
          </a:p>
          <a:p>
            <a:endParaRPr lang="en-US" sz="1800" dirty="0" smtClean="0"/>
          </a:p>
          <a:p>
            <a:pPr>
              <a:buNone/>
            </a:pPr>
            <a:r>
              <a:rPr lang="en-US" sz="1800" dirty="0" smtClean="0"/>
              <a:t>			</a:t>
            </a:r>
          </a:p>
          <a:p>
            <a:pPr lvl="2"/>
            <a:endParaRPr lang="en-US" sz="1800" dirty="0" smtClean="0"/>
          </a:p>
          <a:p>
            <a:pPr lvl="2"/>
            <a:endParaRPr lang="en-US" sz="1800" dirty="0" smtClean="0"/>
          </a:p>
          <a:p>
            <a:endParaRPr lang="en-US" sz="1800" dirty="0"/>
          </a:p>
        </p:txBody>
      </p:sp>
      <p:sp>
        <p:nvSpPr>
          <p:cNvPr id="3" name="Title 2"/>
          <p:cNvSpPr>
            <a:spLocks noGrp="1"/>
          </p:cNvSpPr>
          <p:nvPr>
            <p:ph type="title"/>
          </p:nvPr>
        </p:nvSpPr>
        <p:spPr/>
        <p:txBody>
          <a:bodyPr/>
          <a:lstStyle/>
          <a:p>
            <a:r>
              <a:rPr lang="en-US" dirty="0" smtClean="0"/>
              <a:t>Pop-up Dialog</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09724"/>
            <a:ext cx="8686800" cy="5019675"/>
          </a:xfrm>
        </p:spPr>
        <p:style>
          <a:lnRef idx="1">
            <a:schemeClr val="dk1"/>
          </a:lnRef>
          <a:fillRef idx="2">
            <a:schemeClr val="dk1"/>
          </a:fillRef>
          <a:effectRef idx="1">
            <a:schemeClr val="dk1"/>
          </a:effectRef>
          <a:fontRef idx="minor">
            <a:schemeClr val="dk1"/>
          </a:fontRef>
        </p:style>
        <p:txBody>
          <a:bodyPr/>
          <a:lstStyle/>
          <a:p>
            <a:r>
              <a:rPr lang="en-US" sz="1800" dirty="0" smtClean="0"/>
              <a:t>In general if download and upload dialogs are not with browser and if it with windows prompts. This can't be handle using </a:t>
            </a:r>
          </a:p>
          <a:p>
            <a:pPr>
              <a:buNone/>
            </a:pPr>
            <a:r>
              <a:rPr lang="en-US" sz="1800" dirty="0" smtClean="0"/>
              <a:t>		</a:t>
            </a:r>
            <a:r>
              <a:rPr lang="en-US" sz="1800" b="1" i="1" dirty="0" smtClean="0"/>
              <a:t>driver.switchTo().window("Window Name"); or</a:t>
            </a:r>
          </a:p>
          <a:p>
            <a:pPr>
              <a:buNone/>
            </a:pPr>
            <a:r>
              <a:rPr lang="en-US" sz="1800" b="1" i="1" dirty="0" smtClean="0"/>
              <a:t>		driver.switchTo().alert();</a:t>
            </a:r>
          </a:p>
          <a:p>
            <a:pPr>
              <a:buNone/>
            </a:pPr>
            <a:r>
              <a:rPr lang="en-US" sz="1800" dirty="0" smtClean="0"/>
              <a:t>	So the options available to handle the windows popup are </a:t>
            </a:r>
          </a:p>
          <a:p>
            <a:pPr>
              <a:buNone/>
            </a:pPr>
            <a:r>
              <a:rPr lang="en-US" sz="1800" dirty="0" smtClean="0"/>
              <a:t>	1.Using Auto IT tool script </a:t>
            </a:r>
            <a:br>
              <a:rPr lang="en-US" sz="1800" dirty="0" smtClean="0"/>
            </a:br>
            <a:r>
              <a:rPr lang="en-US" sz="1800" dirty="0" smtClean="0"/>
              <a:t>2. Using AWT robot and </a:t>
            </a:r>
            <a:r>
              <a:rPr lang="en-US" sz="1800" dirty="0" err="1" smtClean="0"/>
              <a:t>JInvoke</a:t>
            </a:r>
            <a:r>
              <a:rPr lang="en-US" sz="1800" dirty="0" smtClean="0"/>
              <a:t> </a:t>
            </a:r>
          </a:p>
          <a:p>
            <a:pPr>
              <a:buNone/>
            </a:pPr>
            <a:endParaRPr lang="en-US" sz="1800" dirty="0" smtClean="0"/>
          </a:p>
          <a:p>
            <a:r>
              <a:rPr lang="en-US" sz="1800" b="1" u="sng" dirty="0" smtClean="0"/>
              <a:t>Using Auto IT Tool(Method 1)</a:t>
            </a:r>
          </a:p>
          <a:p>
            <a:pPr lvl="1"/>
            <a:r>
              <a:rPr lang="en-US" sz="1800" dirty="0" smtClean="0"/>
              <a:t>	Auto It is a freeware windows testing tool. Auto It allow to access windows components. </a:t>
            </a:r>
          </a:p>
          <a:p>
            <a:pPr lvl="1"/>
            <a:r>
              <a:rPr lang="en-US" sz="1800" dirty="0" smtClean="0"/>
              <a:t>	Basically once the id of the component is identified on the screen and it can be used by either clicking on it, typing in something, closing, accessing menu, etc. </a:t>
            </a:r>
          </a:p>
          <a:p>
            <a:pPr lvl="1"/>
            <a:r>
              <a:rPr lang="en-US" sz="1800" dirty="0" smtClean="0"/>
              <a:t>	Using Auto IT we can identify the internet explorer “Choose file” or </a:t>
            </a:r>
            <a:r>
              <a:rPr lang="en-US" sz="1800" dirty="0" err="1" smtClean="0"/>
              <a:t>firefox</a:t>
            </a:r>
            <a:r>
              <a:rPr lang="en-US" sz="1800" dirty="0" smtClean="0"/>
              <a:t> “File Upload” windows and enter the correct value to the input field after which you will press the open button  </a:t>
            </a:r>
          </a:p>
          <a:p>
            <a:pPr>
              <a:buNone/>
            </a:pPr>
            <a:r>
              <a:rPr lang="en-US" sz="1800" dirty="0" smtClean="0"/>
              <a:t>	</a:t>
            </a:r>
          </a:p>
          <a:p>
            <a:pPr>
              <a:buNone/>
            </a:pPr>
            <a:endParaRPr lang="en-US" sz="1800" dirty="0" smtClean="0"/>
          </a:p>
        </p:txBody>
      </p:sp>
      <p:sp>
        <p:nvSpPr>
          <p:cNvPr id="3" name="Title 2"/>
          <p:cNvSpPr>
            <a:spLocks noGrp="1"/>
          </p:cNvSpPr>
          <p:nvPr>
            <p:ph type="title"/>
          </p:nvPr>
        </p:nvSpPr>
        <p:spPr/>
        <p:txBody>
          <a:bodyPr/>
          <a:lstStyle/>
          <a:p>
            <a:r>
              <a:rPr lang="en-US" dirty="0" smtClean="0"/>
              <a:t>Upload &amp; Download – Handle the Windows Popups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22</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style>
          <a:lnRef idx="1">
            <a:schemeClr val="dk1"/>
          </a:lnRef>
          <a:fillRef idx="2">
            <a:schemeClr val="dk1"/>
          </a:fillRef>
          <a:effectRef idx="1">
            <a:schemeClr val="dk1"/>
          </a:effectRef>
          <a:fontRef idx="minor">
            <a:schemeClr val="dk1"/>
          </a:fontRef>
        </p:style>
        <p:txBody>
          <a:bodyPr/>
          <a:lstStyle/>
          <a:p>
            <a:r>
              <a:rPr lang="en-US" sz="1800" b="1" u="sng" dirty="0" smtClean="0"/>
              <a:t>How to add Auto IT to our project</a:t>
            </a:r>
          </a:p>
          <a:p>
            <a:pPr>
              <a:buNone/>
            </a:pPr>
            <a:r>
              <a:rPr lang="en-US" sz="1800" dirty="0" smtClean="0"/>
              <a:t>	Auto IT Jar can be download from </a:t>
            </a:r>
            <a:r>
              <a:rPr lang="en-US" sz="1800" u="sng" dirty="0" smtClean="0">
                <a:hlinkClick r:id="rId2"/>
              </a:rPr>
              <a:t>http://code.google.com/p/autoitx4java/</a:t>
            </a:r>
            <a:r>
              <a:rPr lang="en-US" sz="1800" dirty="0" smtClean="0"/>
              <a:t>  and it can add in the project then the script can be created.</a:t>
            </a:r>
          </a:p>
          <a:p>
            <a:pPr>
              <a:buNone/>
            </a:pPr>
            <a:endParaRPr lang="en-US" sz="1800" dirty="0" smtClean="0"/>
          </a:p>
          <a:p>
            <a:r>
              <a:rPr lang="en-US" sz="1800" b="1" u="sng" dirty="0" smtClean="0"/>
              <a:t>Below is the code Auto IT script for File Download.</a:t>
            </a:r>
          </a:p>
          <a:p>
            <a:pPr lvl="1">
              <a:buNone/>
            </a:pPr>
            <a:r>
              <a:rPr lang="en-US" sz="1800" dirty="0" smtClean="0">
                <a:solidFill>
                  <a:schemeClr val="accent2">
                    <a:lumMod val="75000"/>
                  </a:schemeClr>
                </a:solidFill>
              </a:rPr>
              <a:t>	</a:t>
            </a:r>
            <a:r>
              <a:rPr lang="en-US" sz="1800" b="1" i="1" dirty="0" smtClean="0"/>
              <a:t>WinWait("File Download");</a:t>
            </a:r>
            <a:br>
              <a:rPr lang="en-US" sz="1800" b="1" i="1" dirty="0" smtClean="0"/>
            </a:br>
            <a:r>
              <a:rPr lang="en-US" sz="1800" b="1" i="1" dirty="0" smtClean="0"/>
              <a:t>WinActivate("File Download");</a:t>
            </a:r>
            <a:br>
              <a:rPr lang="en-US" sz="1800" b="1" i="1" dirty="0" smtClean="0"/>
            </a:br>
            <a:r>
              <a:rPr lang="en-US" sz="1800" b="1" i="1" dirty="0" smtClean="0"/>
              <a:t>ControlClick("File Download", "","[</a:t>
            </a:r>
            <a:r>
              <a:rPr lang="en-US" sz="1800" b="1" i="1" dirty="0" err="1" smtClean="0"/>
              <a:t>CLASS:Button</a:t>
            </a:r>
            <a:r>
              <a:rPr lang="en-US" sz="1800" b="1" i="1" dirty="0" smtClean="0"/>
              <a:t>; INSTANCE:2]");</a:t>
            </a:r>
            <a:br>
              <a:rPr lang="en-US" sz="1800" b="1" i="1" dirty="0" smtClean="0"/>
            </a:br>
            <a:r>
              <a:rPr lang="en-US" sz="1800" b="1" i="1" dirty="0" smtClean="0"/>
              <a:t>WinWait("Save As");</a:t>
            </a:r>
            <a:br>
              <a:rPr lang="en-US" sz="1800" b="1" i="1" dirty="0" smtClean="0"/>
            </a:br>
            <a:r>
              <a:rPr lang="en-US" sz="1800" b="1" i="1" dirty="0" smtClean="0"/>
              <a:t>WinActivate("Save As");</a:t>
            </a:r>
            <a:br>
              <a:rPr lang="en-US" sz="1800" b="1" i="1" dirty="0" smtClean="0"/>
            </a:br>
            <a:r>
              <a:rPr lang="en-US" sz="1800" b="1" i="1" dirty="0" smtClean="0"/>
              <a:t>ControlSetText("Save As", "", "[</a:t>
            </a:r>
            <a:r>
              <a:rPr lang="en-US" sz="1800" b="1" i="1" dirty="0" err="1" smtClean="0"/>
              <a:t>CLASS:Edit</a:t>
            </a:r>
            <a:r>
              <a:rPr lang="en-US" sz="1800" b="1" i="1" dirty="0" smtClean="0"/>
              <a:t>; INSTANCE:1]", "c:\Report.pdf")</a:t>
            </a:r>
            <a:br>
              <a:rPr lang="en-US" sz="1800" b="1" i="1" dirty="0" smtClean="0"/>
            </a:br>
            <a:r>
              <a:rPr lang="en-US" sz="1800" b="1" i="1" dirty="0" smtClean="0"/>
              <a:t>ControlClick("Save As", "","[</a:t>
            </a:r>
            <a:r>
              <a:rPr lang="en-US" sz="1800" b="1" i="1" dirty="0" err="1" smtClean="0"/>
              <a:t>CLASS:Button</a:t>
            </a:r>
            <a:r>
              <a:rPr lang="en-US" sz="1800" b="1" i="1" dirty="0" smtClean="0"/>
              <a:t>; INSTANCE:2]");</a:t>
            </a:r>
            <a:br>
              <a:rPr lang="en-US" sz="1800" b="1" i="1" dirty="0" smtClean="0"/>
            </a:br>
            <a:r>
              <a:rPr lang="en-US" sz="1800" b="1" i="1" dirty="0" smtClean="0"/>
              <a:t>WinWait("Download complete");</a:t>
            </a:r>
            <a:br>
              <a:rPr lang="en-US" sz="1800" b="1" i="1" dirty="0" smtClean="0"/>
            </a:br>
            <a:r>
              <a:rPr lang="en-US" sz="1800" b="1" i="1" dirty="0" smtClean="0"/>
              <a:t>WinActivate("Download complete");</a:t>
            </a:r>
            <a:br>
              <a:rPr lang="en-US" sz="1800" b="1" i="1" dirty="0" smtClean="0"/>
            </a:br>
            <a:r>
              <a:rPr lang="en-US" sz="1800" b="1" i="1" dirty="0" smtClean="0"/>
              <a:t>ControlClick("Download complete", "","[</a:t>
            </a:r>
            <a:r>
              <a:rPr lang="en-US" sz="1800" b="1" i="1" dirty="0" err="1" smtClean="0"/>
              <a:t>CLASS:Button</a:t>
            </a:r>
            <a:r>
              <a:rPr lang="en-US" sz="1800" b="1" i="1" dirty="0" smtClean="0"/>
              <a:t>; INSTANCE:4]");</a:t>
            </a:r>
          </a:p>
          <a:p>
            <a:endParaRPr lang="en-US" sz="1800" dirty="0" smtClean="0"/>
          </a:p>
          <a:p>
            <a:pPr>
              <a:buNone/>
            </a:pPr>
            <a:r>
              <a:rPr lang="en-US" sz="1800" dirty="0" smtClean="0"/>
              <a:t>	</a:t>
            </a:r>
          </a:p>
          <a:p>
            <a:pPr>
              <a:buNone/>
            </a:pPr>
            <a:endParaRPr lang="en-US" sz="1800" dirty="0"/>
          </a:p>
        </p:txBody>
      </p:sp>
      <p:sp>
        <p:nvSpPr>
          <p:cNvPr id="3" name="Title 2"/>
          <p:cNvSpPr>
            <a:spLocks noGrp="1"/>
          </p:cNvSpPr>
          <p:nvPr>
            <p:ph type="title"/>
          </p:nvPr>
        </p:nvSpPr>
        <p:spPr/>
        <p:txBody>
          <a:bodyPr/>
          <a:lstStyle/>
          <a:p>
            <a:r>
              <a:rPr lang="en-US" dirty="0" smtClean="0"/>
              <a:t>Upload &amp; Download – Handle the Windows Popups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23</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style>
          <a:lnRef idx="1">
            <a:schemeClr val="dk1"/>
          </a:lnRef>
          <a:fillRef idx="2">
            <a:schemeClr val="dk1"/>
          </a:fillRef>
          <a:effectRef idx="1">
            <a:schemeClr val="dk1"/>
          </a:effectRef>
          <a:fontRef idx="minor">
            <a:schemeClr val="dk1"/>
          </a:fontRef>
        </p:style>
        <p:txBody>
          <a:bodyPr/>
          <a:lstStyle/>
          <a:p>
            <a:pPr>
              <a:buSzPct val="150000"/>
            </a:pPr>
            <a:r>
              <a:rPr lang="en-US" sz="1600" b="1" u="sng" dirty="0" smtClean="0"/>
              <a:t>Using AWT Robot &amp; </a:t>
            </a:r>
            <a:r>
              <a:rPr lang="en-US" sz="1600" b="1" u="sng" dirty="0" err="1" smtClean="0"/>
              <a:t>JInvoke</a:t>
            </a:r>
            <a:r>
              <a:rPr lang="en-US" sz="1600" b="1" u="sng" dirty="0" smtClean="0"/>
              <a:t> (Method 2)</a:t>
            </a:r>
          </a:p>
          <a:p>
            <a:pPr>
              <a:buSzPct val="150000"/>
              <a:buNone/>
            </a:pPr>
            <a:endParaRPr lang="en-US" sz="1600" u="sng" dirty="0" smtClean="0"/>
          </a:p>
          <a:p>
            <a:pPr>
              <a:buSzPct val="150000"/>
              <a:buNone/>
            </a:pPr>
            <a:endParaRPr lang="en-US" sz="1600" u="sng" dirty="0" smtClean="0"/>
          </a:p>
          <a:p>
            <a:pPr>
              <a:buSzPct val="150000"/>
            </a:pPr>
            <a:r>
              <a:rPr lang="en-US" sz="1600" dirty="0" smtClean="0"/>
              <a:t>AWT Robot infrastructure is part of standard Java release and allows (between many others features), control over keyboard. </a:t>
            </a:r>
          </a:p>
          <a:p>
            <a:pPr>
              <a:buSzPct val="150000"/>
              <a:buNone/>
            </a:pPr>
            <a:endParaRPr lang="en-US" sz="1600" dirty="0" smtClean="0"/>
          </a:p>
          <a:p>
            <a:pPr>
              <a:buSzPct val="150000"/>
            </a:pPr>
            <a:r>
              <a:rPr lang="en-US" sz="1600" dirty="0" smtClean="0"/>
              <a:t>Basically what you need to emulate is typing the name of the file that you need to upload and then pressing the enter key.</a:t>
            </a:r>
          </a:p>
          <a:p>
            <a:pPr>
              <a:buSzPct val="150000"/>
            </a:pPr>
            <a:endParaRPr lang="en-US" sz="1600" dirty="0" smtClean="0"/>
          </a:p>
          <a:p>
            <a:pPr>
              <a:buSzPct val="150000"/>
            </a:pPr>
            <a:r>
              <a:rPr lang="en-US" sz="1600" dirty="0" smtClean="0"/>
              <a:t> In some cases this will work and in some cases the focus is somehow not on the dialog but on some other open window. This is a known problem with the AWT Robot when coming to non Java windows. </a:t>
            </a:r>
          </a:p>
          <a:p>
            <a:pPr>
              <a:buSzPct val="150000"/>
            </a:pPr>
            <a:endParaRPr lang="en-US" sz="1600" dirty="0" smtClean="0"/>
          </a:p>
          <a:p>
            <a:pPr>
              <a:buSzPct val="150000"/>
            </a:pPr>
            <a:r>
              <a:rPr lang="en-US" sz="1600" dirty="0" smtClean="0"/>
              <a:t>To handle it, we need to add the ability to focus correctly on the window and data is typed in. This can be done using third party tool - </a:t>
            </a:r>
            <a:r>
              <a:rPr lang="en-US" sz="1600" dirty="0" err="1" smtClean="0"/>
              <a:t>Jinvoke</a:t>
            </a:r>
            <a:endParaRPr lang="en-US" sz="1600" dirty="0" smtClean="0"/>
          </a:p>
        </p:txBody>
      </p:sp>
      <p:sp>
        <p:nvSpPr>
          <p:cNvPr id="3" name="Title 2"/>
          <p:cNvSpPr>
            <a:spLocks noGrp="1"/>
          </p:cNvSpPr>
          <p:nvPr>
            <p:ph type="title"/>
          </p:nvPr>
        </p:nvSpPr>
        <p:spPr/>
        <p:txBody>
          <a:bodyPr/>
          <a:lstStyle/>
          <a:p>
            <a:r>
              <a:rPr lang="en-US" dirty="0" smtClean="0"/>
              <a:t>Upload &amp; Download – Handle the Windows Popups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24</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style>
          <a:lnRef idx="1">
            <a:schemeClr val="dk1"/>
          </a:lnRef>
          <a:fillRef idx="2">
            <a:schemeClr val="dk1"/>
          </a:fillRef>
          <a:effectRef idx="1">
            <a:schemeClr val="dk1"/>
          </a:effectRef>
          <a:fontRef idx="minor">
            <a:schemeClr val="dk1"/>
          </a:fontRef>
        </p:style>
        <p:txBody>
          <a:bodyPr/>
          <a:lstStyle/>
          <a:p>
            <a:pPr>
              <a:buSzPct val="150000"/>
            </a:pPr>
            <a:r>
              <a:rPr lang="en-US" sz="1600" dirty="0" err="1" smtClean="0"/>
              <a:t>JInvoke</a:t>
            </a:r>
            <a:r>
              <a:rPr lang="en-US" sz="1600" dirty="0" smtClean="0"/>
              <a:t> is a commercial package allowing native calls from Java code. </a:t>
            </a:r>
          </a:p>
          <a:p>
            <a:pPr>
              <a:buSzPct val="150000"/>
            </a:pPr>
            <a:endParaRPr lang="en-US" sz="1600" dirty="0" smtClean="0"/>
          </a:p>
          <a:p>
            <a:pPr>
              <a:buSzPct val="150000"/>
              <a:buNone/>
            </a:pPr>
            <a:r>
              <a:rPr lang="en-US" sz="1600" dirty="0" smtClean="0"/>
              <a:t>	</a:t>
            </a:r>
            <a:r>
              <a:rPr lang="en-US" sz="1600" b="1" i="1" dirty="0" smtClean="0"/>
              <a:t>import com.jinvoke.win32.User32; </a:t>
            </a:r>
          </a:p>
          <a:p>
            <a:pPr>
              <a:buSzPct val="150000"/>
              <a:buNone/>
            </a:pPr>
            <a:r>
              <a:rPr lang="en-US" sz="1600" b="1" i="1" dirty="0" smtClean="0"/>
              <a:t>	public void </a:t>
            </a:r>
            <a:r>
              <a:rPr lang="en-US" sz="1600" b="1" i="1" dirty="0" err="1" smtClean="0"/>
              <a:t>makeWindowActive</a:t>
            </a:r>
            <a:r>
              <a:rPr lang="en-US" sz="1600" b="1" i="1" dirty="0" smtClean="0"/>
              <a:t>(String </a:t>
            </a:r>
            <a:r>
              <a:rPr lang="en-US" sz="1600" b="1" i="1" dirty="0" err="1" smtClean="0"/>
              <a:t>windowName</a:t>
            </a:r>
            <a:r>
              <a:rPr lang="en-US" sz="1600" b="1" i="1" dirty="0" smtClean="0"/>
              <a:t>, </a:t>
            </a:r>
            <a:r>
              <a:rPr lang="en-US" sz="1600" b="1" i="1" dirty="0" err="1" smtClean="0"/>
              <a:t>int</a:t>
            </a:r>
            <a:r>
              <a:rPr lang="en-US" sz="1600" b="1" i="1" dirty="0" smtClean="0"/>
              <a:t> </a:t>
            </a:r>
            <a:r>
              <a:rPr lang="en-US" sz="1600" b="1" i="1" dirty="0" err="1" smtClean="0"/>
              <a:t>timeToWait</a:t>
            </a:r>
            <a:r>
              <a:rPr lang="en-US" sz="1600" b="1" i="1" dirty="0" smtClean="0"/>
              <a:t>) throws Exception { </a:t>
            </a:r>
            <a:br>
              <a:rPr lang="en-US" sz="1600" b="1" i="1" dirty="0" smtClean="0"/>
            </a:br>
            <a:r>
              <a:rPr lang="en-US" sz="1600" b="1" i="1" dirty="0" smtClean="0"/>
              <a:t>	</a:t>
            </a:r>
            <a:r>
              <a:rPr lang="en-US" sz="1600" b="1" i="1" dirty="0" err="1" smtClean="0"/>
              <a:t>Thread.sleep</a:t>
            </a:r>
            <a:r>
              <a:rPr lang="en-US" sz="1600" b="1" i="1" dirty="0" smtClean="0"/>
              <a:t>(</a:t>
            </a:r>
            <a:r>
              <a:rPr lang="en-US" sz="1600" b="1" i="1" dirty="0" err="1" smtClean="0"/>
              <a:t>timeToWait</a:t>
            </a:r>
            <a:r>
              <a:rPr lang="en-US" sz="1600" b="1" i="1" dirty="0" smtClean="0"/>
              <a:t>); </a:t>
            </a:r>
            <a:br>
              <a:rPr lang="en-US" sz="1600" b="1" i="1" dirty="0" smtClean="0"/>
            </a:br>
            <a:r>
              <a:rPr lang="en-US" sz="1600" b="1" i="1" dirty="0" smtClean="0"/>
              <a:t>	</a:t>
            </a:r>
            <a:r>
              <a:rPr lang="en-US" sz="1600" b="1" i="1" dirty="0" err="1" smtClean="0"/>
              <a:t>int</a:t>
            </a:r>
            <a:r>
              <a:rPr lang="en-US" sz="1600" b="1" i="1" dirty="0" smtClean="0"/>
              <a:t> </a:t>
            </a:r>
            <a:r>
              <a:rPr lang="en-US" sz="1600" b="1" i="1" dirty="0" err="1" smtClean="0"/>
              <a:t>winPtr</a:t>
            </a:r>
            <a:r>
              <a:rPr lang="en-US" sz="1600" b="1" i="1" dirty="0" smtClean="0"/>
              <a:t> = User32.FindWindow(null, </a:t>
            </a:r>
            <a:r>
              <a:rPr lang="en-US" sz="1600" b="1" i="1" dirty="0" err="1" smtClean="0"/>
              <a:t>windowName</a:t>
            </a:r>
            <a:r>
              <a:rPr lang="en-US" sz="1600" b="1" i="1" dirty="0" smtClean="0"/>
              <a:t>); </a:t>
            </a:r>
            <a:br>
              <a:rPr lang="en-US" sz="1600" b="1" i="1" dirty="0" smtClean="0"/>
            </a:br>
            <a:r>
              <a:rPr lang="en-US" sz="1600" b="1" i="1" dirty="0" smtClean="0"/>
              <a:t>	if ( </a:t>
            </a:r>
            <a:r>
              <a:rPr lang="en-US" sz="1600" b="1" i="1" dirty="0" err="1" smtClean="0"/>
              <a:t>winPtr</a:t>
            </a:r>
            <a:r>
              <a:rPr lang="en-US" sz="1600" b="1" i="1" dirty="0" smtClean="0"/>
              <a:t> != 0){ </a:t>
            </a:r>
            <a:br>
              <a:rPr lang="en-US" sz="1600" b="1" i="1" dirty="0" smtClean="0"/>
            </a:br>
            <a:r>
              <a:rPr lang="en-US" sz="1600" b="1" i="1" dirty="0" smtClean="0"/>
              <a:t>	User32.SetForegroundWindow(</a:t>
            </a:r>
            <a:r>
              <a:rPr lang="en-US" sz="1600" b="1" i="1" dirty="0" err="1" smtClean="0"/>
              <a:t>winPtr</a:t>
            </a:r>
            <a:r>
              <a:rPr lang="en-US" sz="1600" b="1" i="1" dirty="0" smtClean="0"/>
              <a:t>); </a:t>
            </a:r>
            <a:br>
              <a:rPr lang="en-US" sz="1600" b="1" i="1" dirty="0" smtClean="0"/>
            </a:br>
            <a:r>
              <a:rPr lang="en-US" sz="1600" b="1" i="1" dirty="0" smtClean="0"/>
              <a:t>	} else { </a:t>
            </a:r>
            <a:br>
              <a:rPr lang="en-US" sz="1600" b="1" i="1" dirty="0" smtClean="0"/>
            </a:br>
            <a:r>
              <a:rPr lang="en-US" sz="1600" b="1" i="1" dirty="0" smtClean="0"/>
              <a:t>	throw new Exception("Unable to find the " + </a:t>
            </a:r>
            <a:r>
              <a:rPr lang="en-US" sz="1600" b="1" i="1" dirty="0" err="1" smtClean="0"/>
              <a:t>windowName</a:t>
            </a:r>
            <a:r>
              <a:rPr lang="en-US" sz="1600" b="1" i="1" dirty="0" smtClean="0"/>
              <a:t> + " window!!"); </a:t>
            </a:r>
            <a:br>
              <a:rPr lang="en-US" sz="1600" b="1" i="1" dirty="0" smtClean="0"/>
            </a:br>
            <a:r>
              <a:rPr lang="en-US" sz="1600" b="1" i="1" dirty="0" smtClean="0"/>
              <a:t>	} </a:t>
            </a:r>
            <a:br>
              <a:rPr lang="en-US" sz="1600" b="1" i="1" dirty="0" smtClean="0"/>
            </a:br>
            <a:r>
              <a:rPr lang="en-US" sz="1600" b="1" i="1" dirty="0" smtClean="0"/>
              <a:t>	} </a:t>
            </a:r>
          </a:p>
          <a:p>
            <a:pPr>
              <a:buSzPct val="150000"/>
              <a:buNone/>
            </a:pPr>
            <a:endParaRPr lang="en-US" sz="1600" b="1" i="1" dirty="0" smtClean="0"/>
          </a:p>
          <a:p>
            <a:pPr>
              <a:buSzPct val="150000"/>
            </a:pPr>
            <a:r>
              <a:rPr lang="en-US" sz="1600" dirty="0" smtClean="0"/>
              <a:t>After focusing on the objects below is the AWT robot code to handle the popup </a:t>
            </a:r>
          </a:p>
          <a:p>
            <a:pPr>
              <a:buSzPct val="150000"/>
              <a:buNone/>
            </a:pPr>
            <a:r>
              <a:rPr lang="en-US" sz="1600" dirty="0" smtClean="0"/>
              <a:t>		</a:t>
            </a:r>
            <a:r>
              <a:rPr lang="en-US" sz="1600" b="1" i="1" dirty="0" smtClean="0"/>
              <a:t>Robot </a:t>
            </a:r>
            <a:r>
              <a:rPr lang="en-US" sz="1600" b="1" i="1" dirty="0" err="1" smtClean="0"/>
              <a:t>robot</a:t>
            </a:r>
            <a:r>
              <a:rPr lang="en-US" sz="1600" b="1" i="1" dirty="0" smtClean="0"/>
              <a:t> = new Robot(); </a:t>
            </a:r>
            <a:br>
              <a:rPr lang="en-US" sz="1600" b="1" i="1" dirty="0" smtClean="0"/>
            </a:br>
            <a:r>
              <a:rPr lang="en-US" sz="1600" b="1" i="1" dirty="0" smtClean="0"/>
              <a:t>	</a:t>
            </a:r>
            <a:r>
              <a:rPr lang="en-US" sz="1600" b="1" i="1" dirty="0" err="1" smtClean="0"/>
              <a:t>robot.delay</a:t>
            </a:r>
            <a:r>
              <a:rPr lang="en-US" sz="1600" b="1" i="1" dirty="0" smtClean="0"/>
              <a:t>(3000); </a:t>
            </a:r>
            <a:br>
              <a:rPr lang="en-US" sz="1600" b="1" i="1" dirty="0" smtClean="0"/>
            </a:br>
            <a:r>
              <a:rPr lang="en-US" sz="1600" b="1" i="1" dirty="0" smtClean="0"/>
              <a:t>	</a:t>
            </a:r>
            <a:r>
              <a:rPr lang="en-US" sz="1600" b="1" i="1" dirty="0" err="1" smtClean="0"/>
              <a:t>robot.keyPress</a:t>
            </a:r>
            <a:r>
              <a:rPr lang="en-US" sz="1600" b="1" i="1" dirty="0" smtClean="0"/>
              <a:t>(</a:t>
            </a:r>
            <a:r>
              <a:rPr lang="en-US" sz="1600" b="1" i="1" dirty="0" err="1" smtClean="0"/>
              <a:t>KeyEvent.VK_xxx</a:t>
            </a:r>
            <a:r>
              <a:rPr lang="en-US" sz="1600" b="1" i="1" dirty="0" smtClean="0"/>
              <a:t>); </a:t>
            </a:r>
          </a:p>
          <a:p>
            <a:endParaRPr lang="en-US" sz="1600" dirty="0" smtClean="0"/>
          </a:p>
          <a:p>
            <a:endParaRPr lang="en-US" sz="1600" dirty="0"/>
          </a:p>
        </p:txBody>
      </p:sp>
      <p:sp>
        <p:nvSpPr>
          <p:cNvPr id="3" name="Title 2"/>
          <p:cNvSpPr>
            <a:spLocks noGrp="1"/>
          </p:cNvSpPr>
          <p:nvPr>
            <p:ph type="title"/>
          </p:nvPr>
        </p:nvSpPr>
        <p:spPr/>
        <p:txBody>
          <a:bodyPr/>
          <a:lstStyle/>
          <a:p>
            <a:r>
              <a:rPr lang="en-US" dirty="0" smtClean="0"/>
              <a:t>Upload &amp; Download – Handle the Windows Popups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25</a:t>
            </a:fld>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Demonstration</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26</a:t>
            </a:fld>
            <a:endParaRPr lang="en-US" dirty="0"/>
          </a:p>
        </p:txBody>
      </p:sp>
      <p:pic>
        <p:nvPicPr>
          <p:cNvPr id="5" name="Picture 31"/>
          <p:cNvPicPr>
            <a:picLocks noChangeAspect="1" noChangeArrowheads="1"/>
          </p:cNvPicPr>
          <p:nvPr/>
        </p:nvPicPr>
        <p:blipFill>
          <a:blip r:embed="rId2" cstate="print"/>
          <a:srcRect/>
          <a:stretch>
            <a:fillRect/>
          </a:stretch>
        </p:blipFill>
        <p:spPr bwMode="auto">
          <a:xfrm>
            <a:off x="3657600" y="2847975"/>
            <a:ext cx="1752600" cy="1419225"/>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Questions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27</a:t>
            </a:fld>
            <a:endParaRPr lang="en-US" dirty="0"/>
          </a:p>
        </p:txBody>
      </p:sp>
      <p:pic>
        <p:nvPicPr>
          <p:cNvPr id="5" name="Picture 6"/>
          <p:cNvPicPr>
            <a:picLocks noChangeAspect="1" noChangeArrowheads="1"/>
          </p:cNvPicPr>
          <p:nvPr/>
        </p:nvPicPr>
        <p:blipFill>
          <a:blip r:embed="rId2" cstate="print"/>
          <a:srcRect/>
          <a:stretch>
            <a:fillRect/>
          </a:stretch>
        </p:blipFill>
        <p:spPr bwMode="auto">
          <a:xfrm>
            <a:off x="4054366" y="2924502"/>
            <a:ext cx="1023938" cy="1023938"/>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Break</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28</a:t>
            </a:fld>
            <a:endParaRPr lang="en-US" dirty="0"/>
          </a:p>
        </p:txBody>
      </p:sp>
      <p:pic>
        <p:nvPicPr>
          <p:cNvPr id="5" name="Picture 20"/>
          <p:cNvPicPr>
            <a:picLocks noChangeAspect="1" noChangeArrowheads="1"/>
          </p:cNvPicPr>
          <p:nvPr/>
        </p:nvPicPr>
        <p:blipFill>
          <a:blip r:embed="rId2" cstate="print"/>
          <a:srcRect/>
          <a:stretch>
            <a:fillRect/>
          </a:stretch>
        </p:blipFill>
        <p:spPr bwMode="auto">
          <a:xfrm>
            <a:off x="4191000" y="2743200"/>
            <a:ext cx="963613" cy="1066800"/>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What is code for clicking the Radio button?</a:t>
            </a:r>
          </a:p>
          <a:p>
            <a:r>
              <a:rPr lang="en-US" dirty="0" smtClean="0"/>
              <a:t>What is xpath?</a:t>
            </a:r>
          </a:p>
          <a:p>
            <a:r>
              <a:rPr lang="en-US" dirty="0" smtClean="0"/>
              <a:t>How to select a value from the Dropdown box?</a:t>
            </a:r>
          </a:p>
          <a:p>
            <a:r>
              <a:rPr lang="en-US" dirty="0" smtClean="0"/>
              <a:t>What is alert?</a:t>
            </a:r>
          </a:p>
          <a:p>
            <a:pPr>
              <a:buNone/>
            </a:pPr>
            <a:endParaRPr lang="en-US" dirty="0" smtClean="0"/>
          </a:p>
          <a:p>
            <a:pPr>
              <a:buNone/>
            </a:pPr>
            <a:endParaRPr lang="en-US" dirty="0"/>
          </a:p>
        </p:txBody>
      </p:sp>
      <p:sp>
        <p:nvSpPr>
          <p:cNvPr id="3" name="Title 2"/>
          <p:cNvSpPr>
            <a:spLocks noGrp="1"/>
          </p:cNvSpPr>
          <p:nvPr>
            <p:ph type="title"/>
          </p:nvPr>
        </p:nvSpPr>
        <p:spPr/>
        <p:txBody>
          <a:bodyPr/>
          <a:lstStyle/>
          <a:p>
            <a:r>
              <a:rPr lang="en-US" dirty="0" smtClean="0"/>
              <a:t>Test Your Understanding</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29</a:t>
            </a:fld>
            <a:endParaRPr lang="en-US" dirty="0"/>
          </a:p>
        </p:txBody>
      </p:sp>
      <p:pic>
        <p:nvPicPr>
          <p:cNvPr id="6" name="Picture 29"/>
          <p:cNvPicPr>
            <a:picLocks noChangeAspect="1" noChangeArrowheads="1"/>
          </p:cNvPicPr>
          <p:nvPr/>
        </p:nvPicPr>
        <p:blipFill>
          <a:blip r:embed="rId2" cstate="print"/>
          <a:srcRect/>
          <a:stretch>
            <a:fillRect/>
          </a:stretch>
        </p:blipFill>
        <p:spPr bwMode="auto">
          <a:xfrm>
            <a:off x="8124825" y="76200"/>
            <a:ext cx="1004888" cy="1055688"/>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524000" y="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600" dirty="0">
                <a:latin typeface="Verdana" pitchFamily="34" charset="0"/>
              </a:rPr>
              <a:t>Icons Used</a:t>
            </a:r>
          </a:p>
        </p:txBody>
      </p:sp>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000" cap="all" dirty="0">
              <a:solidFill>
                <a:schemeClr val="accent2">
                  <a:lumMod val="40000"/>
                  <a:lumOff val="60000"/>
                </a:schemeClr>
              </a:solidFill>
              <a:latin typeface="Arial" pitchFamily="34" charset="0"/>
              <a:cs typeface="Arial" pitchFamily="34" charset="0"/>
            </a:endParaRPr>
          </a:p>
        </p:txBody>
      </p:sp>
      <p:pic>
        <p:nvPicPr>
          <p:cNvPr id="4104" name="Picture 6"/>
          <p:cNvPicPr>
            <a:picLocks noChangeAspect="1" noChangeArrowheads="1"/>
          </p:cNvPicPr>
          <p:nvPr/>
        </p:nvPicPr>
        <p:blipFill>
          <a:blip r:embed="rId2" cstate="print"/>
          <a:srcRect/>
          <a:stretch>
            <a:fillRect/>
          </a:stretch>
        </p:blipFill>
        <p:spPr bwMode="auto">
          <a:xfrm>
            <a:off x="804862" y="1600200"/>
            <a:ext cx="1023938" cy="1023938"/>
          </a:xfrm>
          <a:prstGeom prst="rect">
            <a:avLst/>
          </a:prstGeom>
          <a:noFill/>
          <a:ln w="9525" algn="ctr">
            <a:noFill/>
            <a:miter lim="800000"/>
            <a:headEnd/>
            <a:tailEnd/>
          </a:ln>
        </p:spPr>
      </p:pic>
      <p:sp>
        <p:nvSpPr>
          <p:cNvPr id="9" name="Text Box 7"/>
          <p:cNvSpPr txBox="1">
            <a:spLocks noChangeArrowheads="1"/>
          </p:cNvSpPr>
          <p:nvPr/>
        </p:nvSpPr>
        <p:spPr bwMode="auto">
          <a:xfrm>
            <a:off x="1828800" y="2027238"/>
            <a:ext cx="16002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Questions</a:t>
            </a:r>
          </a:p>
        </p:txBody>
      </p:sp>
      <p:sp>
        <p:nvSpPr>
          <p:cNvPr id="15" name="Text Box 12"/>
          <p:cNvSpPr txBox="1">
            <a:spLocks noChangeArrowheads="1"/>
          </p:cNvSpPr>
          <p:nvPr/>
        </p:nvSpPr>
        <p:spPr bwMode="auto">
          <a:xfrm>
            <a:off x="1806575" y="5620357"/>
            <a:ext cx="1698625"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Demonstration</a:t>
            </a:r>
          </a:p>
        </p:txBody>
      </p:sp>
      <p:pic>
        <p:nvPicPr>
          <p:cNvPr id="4110" name="Picture 13"/>
          <p:cNvPicPr>
            <a:picLocks noChangeAspect="1" noChangeArrowheads="1"/>
          </p:cNvPicPr>
          <p:nvPr/>
        </p:nvPicPr>
        <p:blipFill>
          <a:blip r:embed="rId3" cstate="print"/>
          <a:srcRect/>
          <a:stretch>
            <a:fillRect/>
          </a:stretch>
        </p:blipFill>
        <p:spPr bwMode="auto">
          <a:xfrm>
            <a:off x="3603625" y="1600200"/>
            <a:ext cx="968375" cy="987425"/>
          </a:xfrm>
          <a:prstGeom prst="rect">
            <a:avLst/>
          </a:prstGeom>
          <a:noFill/>
          <a:ln w="9525" algn="ctr">
            <a:noFill/>
            <a:miter lim="800000"/>
            <a:headEnd/>
            <a:tailEnd/>
          </a:ln>
        </p:spPr>
      </p:pic>
      <p:sp>
        <p:nvSpPr>
          <p:cNvPr id="17" name="Text Box 14"/>
          <p:cNvSpPr txBox="1">
            <a:spLocks noChangeArrowheads="1"/>
          </p:cNvSpPr>
          <p:nvPr/>
        </p:nvSpPr>
        <p:spPr bwMode="auto">
          <a:xfrm>
            <a:off x="7381875" y="1807192"/>
            <a:ext cx="14478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Hands on Exercise</a:t>
            </a:r>
          </a:p>
        </p:txBody>
      </p:sp>
      <p:sp>
        <p:nvSpPr>
          <p:cNvPr id="18" name="Text Box 16"/>
          <p:cNvSpPr txBox="1">
            <a:spLocks noChangeArrowheads="1"/>
          </p:cNvSpPr>
          <p:nvPr/>
        </p:nvSpPr>
        <p:spPr bwMode="auto">
          <a:xfrm>
            <a:off x="1828800" y="3671888"/>
            <a:ext cx="12954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Coding Standards</a:t>
            </a:r>
          </a:p>
        </p:txBody>
      </p:sp>
      <p:pic>
        <p:nvPicPr>
          <p:cNvPr id="4113" name="Picture 17"/>
          <p:cNvPicPr>
            <a:picLocks noChangeAspect="1" noChangeArrowheads="1"/>
          </p:cNvPicPr>
          <p:nvPr/>
        </p:nvPicPr>
        <p:blipFill>
          <a:blip r:embed="rId4" cstate="print"/>
          <a:srcRect/>
          <a:stretch>
            <a:fillRect/>
          </a:stretch>
        </p:blipFill>
        <p:spPr bwMode="auto">
          <a:xfrm>
            <a:off x="911225" y="3231932"/>
            <a:ext cx="841375" cy="1111250"/>
          </a:xfrm>
          <a:prstGeom prst="rect">
            <a:avLst/>
          </a:prstGeom>
          <a:noFill/>
          <a:ln w="9525" algn="ctr">
            <a:noFill/>
            <a:miter lim="800000"/>
            <a:headEnd/>
            <a:tailEnd/>
          </a:ln>
        </p:spPr>
      </p:pic>
      <p:sp>
        <p:nvSpPr>
          <p:cNvPr id="20" name="Text Box 18"/>
          <p:cNvSpPr txBox="1">
            <a:spLocks noChangeArrowheads="1"/>
          </p:cNvSpPr>
          <p:nvPr/>
        </p:nvSpPr>
        <p:spPr bwMode="auto">
          <a:xfrm>
            <a:off x="4572000" y="5448673"/>
            <a:ext cx="1447800" cy="584775"/>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t>A Welcome Break</a:t>
            </a:r>
            <a:endParaRPr lang="en-US" sz="1600" dirty="0"/>
          </a:p>
        </p:txBody>
      </p:sp>
      <p:sp>
        <p:nvSpPr>
          <p:cNvPr id="21" name="Text Box 19"/>
          <p:cNvSpPr txBox="1">
            <a:spLocks noChangeArrowheads="1"/>
          </p:cNvSpPr>
          <p:nvPr/>
        </p:nvSpPr>
        <p:spPr bwMode="auto">
          <a:xfrm>
            <a:off x="4579938" y="2041217"/>
            <a:ext cx="10668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Tools</a:t>
            </a:r>
          </a:p>
        </p:txBody>
      </p:sp>
      <p:pic>
        <p:nvPicPr>
          <p:cNvPr id="4119" name="Picture 29"/>
          <p:cNvPicPr>
            <a:picLocks noChangeAspect="1" noChangeArrowheads="1"/>
          </p:cNvPicPr>
          <p:nvPr/>
        </p:nvPicPr>
        <p:blipFill>
          <a:blip r:embed="rId5" cstate="print"/>
          <a:srcRect/>
          <a:stretch>
            <a:fillRect/>
          </a:stretch>
        </p:blipFill>
        <p:spPr bwMode="auto">
          <a:xfrm>
            <a:off x="3643312" y="3287712"/>
            <a:ext cx="1004888" cy="1055688"/>
          </a:xfrm>
          <a:prstGeom prst="rect">
            <a:avLst/>
          </a:prstGeom>
          <a:noFill/>
          <a:ln w="9525" algn="ctr">
            <a:noFill/>
            <a:miter lim="800000"/>
            <a:headEnd/>
            <a:tailEnd/>
          </a:ln>
        </p:spPr>
      </p:pic>
      <p:pic>
        <p:nvPicPr>
          <p:cNvPr id="4120" name="Picture 31"/>
          <p:cNvPicPr>
            <a:picLocks noChangeAspect="1" noChangeArrowheads="1"/>
          </p:cNvPicPr>
          <p:nvPr/>
        </p:nvPicPr>
        <p:blipFill>
          <a:blip r:embed="rId6" cstate="print"/>
          <a:srcRect/>
          <a:stretch>
            <a:fillRect/>
          </a:stretch>
        </p:blipFill>
        <p:spPr bwMode="auto">
          <a:xfrm>
            <a:off x="831850" y="5286375"/>
            <a:ext cx="996950" cy="885825"/>
          </a:xfrm>
          <a:prstGeom prst="rect">
            <a:avLst/>
          </a:prstGeom>
          <a:noFill/>
          <a:ln w="9525" algn="ctr">
            <a:noFill/>
            <a:miter lim="800000"/>
            <a:headEnd/>
            <a:tailEnd/>
          </a:ln>
        </p:spPr>
      </p:pic>
      <p:pic>
        <p:nvPicPr>
          <p:cNvPr id="4121" name="Picture 32"/>
          <p:cNvPicPr>
            <a:picLocks noChangeAspect="1" noChangeArrowheads="1"/>
          </p:cNvPicPr>
          <p:nvPr/>
        </p:nvPicPr>
        <p:blipFill>
          <a:blip r:embed="rId7" cstate="print"/>
          <a:srcRect/>
          <a:stretch>
            <a:fillRect/>
          </a:stretch>
        </p:blipFill>
        <p:spPr bwMode="auto">
          <a:xfrm>
            <a:off x="6410325" y="1697038"/>
            <a:ext cx="1133475" cy="1050925"/>
          </a:xfrm>
          <a:prstGeom prst="rect">
            <a:avLst/>
          </a:prstGeom>
          <a:noFill/>
          <a:ln w="9525" algn="ctr">
            <a:noFill/>
            <a:miter lim="800000"/>
            <a:headEnd/>
            <a:tailEnd/>
          </a:ln>
        </p:spPr>
      </p:pic>
      <p:sp>
        <p:nvSpPr>
          <p:cNvPr id="26" name="Slide Number Placeholder 25"/>
          <p:cNvSpPr>
            <a:spLocks noGrp="1"/>
          </p:cNvSpPr>
          <p:nvPr>
            <p:ph type="sldNum" sz="quarter" idx="12"/>
          </p:nvPr>
        </p:nvSpPr>
        <p:spPr>
          <a:xfrm>
            <a:off x="152400" y="6428601"/>
            <a:ext cx="457200" cy="276999"/>
          </a:xfrm>
        </p:spPr>
        <p:txBody>
          <a:bodyPr/>
          <a:lstStyle/>
          <a:p>
            <a:pPr>
              <a:defRPr/>
            </a:pPr>
            <a:fld id="{8FE0B590-8C00-4610-BFCF-F4111B763C9E}" type="slidenum">
              <a:rPr lang="en-US" sz="1400" smtClean="0"/>
              <a:pPr>
                <a:defRPr/>
              </a:pPr>
              <a:t>3</a:t>
            </a:fld>
            <a:endParaRPr lang="en-US" sz="1400" dirty="0"/>
          </a:p>
        </p:txBody>
      </p:sp>
      <p:sp>
        <p:nvSpPr>
          <p:cNvPr id="31" name="Text Box 14"/>
          <p:cNvSpPr txBox="1">
            <a:spLocks noChangeArrowheads="1"/>
          </p:cNvSpPr>
          <p:nvPr/>
        </p:nvSpPr>
        <p:spPr bwMode="auto">
          <a:xfrm>
            <a:off x="7388770" y="3733800"/>
            <a:ext cx="1145630"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smtClean="0">
                <a:latin typeface="+mn-lt"/>
              </a:rPr>
              <a:t>Reference</a:t>
            </a:r>
            <a:endParaRPr lang="en-US" sz="1600" dirty="0">
              <a:latin typeface="+mn-lt"/>
            </a:endParaRPr>
          </a:p>
        </p:txBody>
      </p:sp>
      <p:sp>
        <p:nvSpPr>
          <p:cNvPr id="27" name="Text Box 18"/>
          <p:cNvSpPr txBox="1">
            <a:spLocks noChangeArrowheads="1"/>
          </p:cNvSpPr>
          <p:nvPr/>
        </p:nvSpPr>
        <p:spPr bwMode="auto">
          <a:xfrm>
            <a:off x="4569370" y="3684896"/>
            <a:ext cx="1447800" cy="58477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Test Your Understanding</a:t>
            </a:r>
          </a:p>
        </p:txBody>
      </p:sp>
      <p:pic>
        <p:nvPicPr>
          <p:cNvPr id="25" name="Picture 9"/>
          <p:cNvPicPr>
            <a:picLocks noChangeAspect="1" noChangeArrowheads="1"/>
          </p:cNvPicPr>
          <p:nvPr/>
        </p:nvPicPr>
        <p:blipFill>
          <a:blip r:embed="rId8" cstate="print"/>
          <a:srcRect/>
          <a:stretch>
            <a:fillRect/>
          </a:stretch>
        </p:blipFill>
        <p:spPr bwMode="auto">
          <a:xfrm>
            <a:off x="6324600" y="3234562"/>
            <a:ext cx="1143000" cy="1143000"/>
          </a:xfrm>
          <a:prstGeom prst="rect">
            <a:avLst/>
          </a:prstGeom>
          <a:noFill/>
          <a:ln w="9525" algn="ctr">
            <a:noFill/>
            <a:miter lim="800000"/>
            <a:headEnd/>
            <a:tailEnd/>
          </a:ln>
        </p:spPr>
      </p:pic>
      <p:pic>
        <p:nvPicPr>
          <p:cNvPr id="29" name="Picture 27" descr="Contact"/>
          <p:cNvPicPr>
            <a:picLocks noChangeAspect="1" noChangeArrowheads="1"/>
          </p:cNvPicPr>
          <p:nvPr/>
        </p:nvPicPr>
        <p:blipFill>
          <a:blip r:embed="rId9" cstate="print"/>
          <a:srcRect/>
          <a:stretch>
            <a:fillRect/>
          </a:stretch>
        </p:blipFill>
        <p:spPr bwMode="auto">
          <a:xfrm>
            <a:off x="6477000" y="5029200"/>
            <a:ext cx="923925" cy="917575"/>
          </a:xfrm>
          <a:prstGeom prst="rect">
            <a:avLst/>
          </a:prstGeom>
          <a:noFill/>
          <a:ln w="9525">
            <a:noFill/>
            <a:miter lim="800000"/>
            <a:headEnd/>
            <a:tailEnd/>
          </a:ln>
        </p:spPr>
      </p:pic>
      <p:sp>
        <p:nvSpPr>
          <p:cNvPr id="32" name="Text Box 8"/>
          <p:cNvSpPr txBox="1">
            <a:spLocks noChangeArrowheads="1"/>
          </p:cNvSpPr>
          <p:nvPr/>
        </p:nvSpPr>
        <p:spPr bwMode="auto">
          <a:xfrm>
            <a:off x="7424738" y="5605462"/>
            <a:ext cx="1295400" cy="338138"/>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Contacts</a:t>
            </a:r>
          </a:p>
        </p:txBody>
      </p:sp>
      <p:pic>
        <p:nvPicPr>
          <p:cNvPr id="35" name="Picture 20"/>
          <p:cNvPicPr>
            <a:picLocks noChangeAspect="1" noChangeArrowheads="1"/>
          </p:cNvPicPr>
          <p:nvPr/>
        </p:nvPicPr>
        <p:blipFill>
          <a:blip r:embed="rId10" cstate="print"/>
          <a:srcRect/>
          <a:stretch>
            <a:fillRect/>
          </a:stretch>
        </p:blipFill>
        <p:spPr bwMode="auto">
          <a:xfrm>
            <a:off x="3663288" y="5029200"/>
            <a:ext cx="963613" cy="1066800"/>
          </a:xfrm>
          <a:prstGeom prst="rect">
            <a:avLst/>
          </a:prstGeom>
          <a:noFill/>
          <a:ln w="9525" algn="ctr">
            <a:noFill/>
            <a:miter lim="800000"/>
            <a:headEnd/>
            <a:tailEnd/>
          </a:ln>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09725"/>
            <a:ext cx="8610600" cy="4562475"/>
          </a:xfrm>
        </p:spPr>
        <p:style>
          <a:lnRef idx="2">
            <a:schemeClr val="accent2"/>
          </a:lnRef>
          <a:fillRef idx="1">
            <a:schemeClr val="lt1"/>
          </a:fillRef>
          <a:effectRef idx="0">
            <a:schemeClr val="accent2"/>
          </a:effectRef>
          <a:fontRef idx="minor">
            <a:schemeClr val="dk1"/>
          </a:fontRef>
        </p:style>
        <p:txBody>
          <a:bodyPr/>
          <a:lstStyle/>
          <a:p>
            <a:pPr marL="742950" lvl="2" indent="-342900"/>
            <a:endParaRPr lang="en-US" dirty="0" smtClean="0"/>
          </a:p>
          <a:p>
            <a:pPr marL="742950" lvl="2" indent="-342900"/>
            <a:r>
              <a:rPr lang="en-US" dirty="0" smtClean="0"/>
              <a:t>Creating your own Script in java using Selenium </a:t>
            </a:r>
            <a:r>
              <a:rPr lang="en-US" dirty="0" err="1" smtClean="0"/>
              <a:t>WebDriver</a:t>
            </a:r>
            <a:endParaRPr lang="en-US" dirty="0" smtClean="0"/>
          </a:p>
          <a:p>
            <a:pPr marL="742950" lvl="2" indent="-342900"/>
            <a:endParaRPr lang="en-US" dirty="0" smtClean="0"/>
          </a:p>
          <a:p>
            <a:pPr marL="742950" lvl="2" indent="-342900"/>
            <a:r>
              <a:rPr lang="en-US" dirty="0" smtClean="0"/>
              <a:t>Identifying and understanding the objects</a:t>
            </a:r>
          </a:p>
          <a:p>
            <a:pPr marL="742950" lvl="2" indent="-342900"/>
            <a:endParaRPr lang="en-US" dirty="0" smtClean="0"/>
          </a:p>
          <a:p>
            <a:pPr marL="742950" lvl="2" indent="-342900"/>
            <a:r>
              <a:rPr lang="en-US" dirty="0" smtClean="0"/>
              <a:t>Understanding the </a:t>
            </a:r>
            <a:r>
              <a:rPr lang="en-US" dirty="0" err="1" smtClean="0"/>
              <a:t>WebDriver</a:t>
            </a:r>
            <a:r>
              <a:rPr lang="en-US" dirty="0" smtClean="0"/>
              <a:t> Method</a:t>
            </a:r>
          </a:p>
          <a:p>
            <a:pPr marL="742950" lvl="2" indent="-342900"/>
            <a:endParaRPr lang="en-US" dirty="0" smtClean="0"/>
          </a:p>
          <a:p>
            <a:pPr marL="742950" lvl="2" indent="-342900"/>
            <a:r>
              <a:rPr lang="en-US" dirty="0" smtClean="0"/>
              <a:t>Working with Buttons, Checkboxes, Drop down and radio button</a:t>
            </a:r>
          </a:p>
          <a:p>
            <a:pPr marL="742950" lvl="2" indent="-342900"/>
            <a:endParaRPr lang="en-US" dirty="0" smtClean="0"/>
          </a:p>
          <a:p>
            <a:pPr marL="742950" lvl="2" indent="-342900"/>
            <a:r>
              <a:rPr lang="en-US" dirty="0" smtClean="0"/>
              <a:t>Handling the window </a:t>
            </a:r>
            <a:r>
              <a:rPr lang="en-US" dirty="0" err="1" smtClean="0"/>
              <a:t>popups</a:t>
            </a:r>
            <a:endParaRPr lang="en-US" dirty="0" smtClean="0"/>
          </a:p>
          <a:p>
            <a:pPr>
              <a:buNone/>
            </a:pPr>
            <a:endParaRPr lang="en-US" dirty="0"/>
          </a:p>
        </p:txBody>
      </p:sp>
      <p:sp>
        <p:nvSpPr>
          <p:cNvPr id="3" name="Title 2"/>
          <p:cNvSpPr>
            <a:spLocks noGrp="1"/>
          </p:cNvSpPr>
          <p:nvPr>
            <p:ph type="title"/>
          </p:nvPr>
        </p:nvSpPr>
        <p:spPr/>
        <p:txBody>
          <a:bodyPr/>
          <a:lstStyle/>
          <a:p>
            <a:r>
              <a:rPr lang="en-US" dirty="0" smtClean="0"/>
              <a:t>Summary</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30</a:t>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hlinkClick r:id="rId2"/>
              </a:rPr>
              <a:t>http://seleniumhq.org/</a:t>
            </a:r>
            <a:endParaRPr lang="en-US" dirty="0" smtClean="0"/>
          </a:p>
          <a:p>
            <a:r>
              <a:rPr lang="en-US" dirty="0" smtClean="0">
                <a:hlinkClick r:id="rId3"/>
              </a:rPr>
              <a:t>http://code.google.com/p/selenium</a:t>
            </a:r>
            <a:r>
              <a:rPr lang="en-US" dirty="0" smtClean="0"/>
              <a:t> </a:t>
            </a:r>
            <a:endParaRPr lang="en-US" dirty="0"/>
          </a:p>
        </p:txBody>
      </p:sp>
      <p:sp>
        <p:nvSpPr>
          <p:cNvPr id="3" name="Title 2"/>
          <p:cNvSpPr>
            <a:spLocks noGrp="1"/>
          </p:cNvSpPr>
          <p:nvPr>
            <p:ph type="title"/>
          </p:nvPr>
        </p:nvSpPr>
        <p:spPr/>
        <p:txBody>
          <a:bodyPr/>
          <a:lstStyle/>
          <a:p>
            <a:r>
              <a:rPr lang="en-US" dirty="0" smtClean="0"/>
              <a:t>Source</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31</a:t>
            </a:fld>
            <a:endParaRPr lang="en-US" dirty="0"/>
          </a:p>
        </p:txBody>
      </p:sp>
      <p:pic>
        <p:nvPicPr>
          <p:cNvPr id="6" name="Picture 7"/>
          <p:cNvPicPr>
            <a:picLocks noChangeAspect="1" noChangeArrowheads="1"/>
          </p:cNvPicPr>
          <p:nvPr/>
        </p:nvPicPr>
        <p:blipFill>
          <a:blip r:embed="rId4" cstate="print"/>
          <a:srcRect/>
          <a:stretch>
            <a:fillRect/>
          </a:stretch>
        </p:blipFill>
        <p:spPr bwMode="auto">
          <a:xfrm>
            <a:off x="8153400" y="145106"/>
            <a:ext cx="990600" cy="990600"/>
          </a:xfrm>
          <a:prstGeom prst="rect">
            <a:avLst/>
          </a:prstGeom>
          <a:noFill/>
          <a:ln w="9525" algn="ctr">
            <a:noFill/>
            <a:miter lim="800000"/>
            <a:headEnd/>
            <a:tailEnd/>
          </a:ln>
        </p:spPr>
      </p:pic>
      <p:sp>
        <p:nvSpPr>
          <p:cNvPr id="7" name="Text Box 4"/>
          <p:cNvSpPr txBox="1">
            <a:spLocks noChangeArrowheads="1"/>
          </p:cNvSpPr>
          <p:nvPr/>
        </p:nvSpPr>
        <p:spPr bwMode="auto">
          <a:xfrm>
            <a:off x="381000" y="4953000"/>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p>
            <a:pPr eaLnBrk="0" hangingPunct="0"/>
            <a:r>
              <a:rPr lang="en-US" sz="1400" dirty="0">
                <a:solidFill>
                  <a:schemeClr val="tx2"/>
                </a:solidFill>
              </a:rPr>
              <a:t>Disclaimer</a:t>
            </a:r>
            <a:r>
              <a:rPr lang="en-US" sz="1400" dirty="0"/>
              <a:t>: </a:t>
            </a:r>
            <a:r>
              <a:rPr lang="en-US" sz="1400" dirty="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smtClean="0">
                <a:solidFill>
                  <a:schemeClr val="tx1"/>
                </a:solidFill>
                <a:latin typeface="Myriad Pro" pitchFamily="34" charset="0"/>
                <a:cs typeface="Arial" pitchFamily="34" charset="0"/>
              </a:rPr>
              <a:t>Selenium </a:t>
            </a:r>
            <a:r>
              <a:rPr lang="en-US" sz="2200" b="1" dirty="0" err="1" smtClean="0">
                <a:solidFill>
                  <a:schemeClr val="tx1"/>
                </a:solidFill>
                <a:latin typeface="Myriad Pro" pitchFamily="34" charset="0"/>
                <a:cs typeface="Arial" pitchFamily="34" charset="0"/>
              </a:rPr>
              <a:t>WebDriver</a:t>
            </a: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3048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t"/>
          <a:lstStyle/>
          <a:p>
            <a:pPr lvl="1">
              <a:defRPr/>
            </a:pPr>
            <a:r>
              <a:rPr lang="en-US" sz="2300" dirty="0" smtClean="0">
                <a:solidFill>
                  <a:schemeClr val="bg1"/>
                </a:solidFill>
                <a:latin typeface="Cambria" pitchFamily="18" charset="0"/>
                <a:ea typeface="+mj-ea"/>
                <a:cs typeface="+mj-cs"/>
              </a:rPr>
              <a:t>You have successfully completed -</a:t>
            </a:r>
            <a:r>
              <a:rPr lang="en-US" sz="2300" dirty="0" smtClean="0">
                <a:solidFill>
                  <a:schemeClr val="bg1"/>
                </a:solidFill>
                <a:latin typeface="Cambria" pitchFamily="18" charset="0"/>
              </a:rPr>
              <a:t>Creating Scripts using Selenium WebDriver</a:t>
            </a:r>
          </a:p>
          <a:p>
            <a:pPr lvl="1">
              <a:defRPr/>
            </a:pPr>
            <a:r>
              <a:rPr lang="en-US" sz="2300" dirty="0" smtClean="0">
                <a:solidFill>
                  <a:schemeClr val="bg1"/>
                </a:solidFill>
                <a:latin typeface="Cambria" pitchFamily="18" charset="0"/>
                <a:ea typeface="+mj-ea"/>
                <a:cs typeface="+mj-cs"/>
              </a:rPr>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752600"/>
            <a:ext cx="8534400" cy="4495800"/>
          </a:xfrm>
        </p:spPr>
        <p:style>
          <a:lnRef idx="2">
            <a:schemeClr val="accent2"/>
          </a:lnRef>
          <a:fillRef idx="1">
            <a:schemeClr val="lt1"/>
          </a:fillRef>
          <a:effectRef idx="0">
            <a:schemeClr val="accent2"/>
          </a:effectRef>
          <a:fontRef idx="minor">
            <a:schemeClr val="dk1"/>
          </a:fontRef>
        </p:style>
        <p:txBody>
          <a:bodyPr/>
          <a:lstStyle/>
          <a:p>
            <a:r>
              <a:rPr dirty="0" smtClean="0"/>
              <a:t>After this Session you will be able to:</a:t>
            </a:r>
          </a:p>
          <a:p>
            <a:endParaRPr dirty="0" smtClean="0"/>
          </a:p>
          <a:p>
            <a:pPr marL="742950" lvl="2" indent="-342900"/>
            <a:r>
              <a:rPr lang="en-US" dirty="0" smtClean="0"/>
              <a:t>Create your own Script in java using Selenium WebDriver</a:t>
            </a:r>
          </a:p>
          <a:p>
            <a:pPr marL="742950" lvl="2" indent="-342900"/>
            <a:endParaRPr lang="en-US" dirty="0" smtClean="0"/>
          </a:p>
          <a:p>
            <a:pPr marL="742950" lvl="2" indent="-342900"/>
            <a:r>
              <a:rPr lang="en-US" dirty="0" smtClean="0"/>
              <a:t>Identify and understand the objects</a:t>
            </a:r>
          </a:p>
          <a:p>
            <a:pPr marL="742950" lvl="2" indent="-342900"/>
            <a:endParaRPr lang="en-US" dirty="0" smtClean="0"/>
          </a:p>
          <a:p>
            <a:pPr marL="742950" lvl="2" indent="-342900"/>
            <a:r>
              <a:rPr lang="en-US" dirty="0" smtClean="0"/>
              <a:t>Understand the </a:t>
            </a:r>
            <a:r>
              <a:rPr dirty="0" err="1" smtClean="0"/>
              <a:t>WebDriver</a:t>
            </a:r>
            <a:r>
              <a:rPr dirty="0" smtClean="0"/>
              <a:t> Method</a:t>
            </a:r>
            <a:endParaRPr lang="en-US" dirty="0" smtClean="0"/>
          </a:p>
          <a:p>
            <a:pPr marL="742950" lvl="2" indent="-342900"/>
            <a:endParaRPr lang="en-US" dirty="0" smtClean="0"/>
          </a:p>
          <a:p>
            <a:pPr marL="742950" lvl="2" indent="-342900"/>
            <a:r>
              <a:rPr lang="en-US" dirty="0" smtClean="0"/>
              <a:t>Working with Buttons,Checkboxes,Drop down and radio button</a:t>
            </a:r>
          </a:p>
          <a:p>
            <a:pPr marL="742950" lvl="2" indent="-342900"/>
            <a:endParaRPr lang="en-US" dirty="0" smtClean="0"/>
          </a:p>
          <a:p>
            <a:pPr marL="742950" lvl="2" indent="-342900"/>
            <a:r>
              <a:rPr lang="en-US" dirty="0" smtClean="0"/>
              <a:t>Handle the window popups</a:t>
            </a:r>
          </a:p>
          <a:p>
            <a:pPr lvl="1">
              <a:buNone/>
            </a:pPr>
            <a:endParaRPr lang="en-US" dirty="0"/>
          </a:p>
        </p:txBody>
      </p:sp>
      <p:sp>
        <p:nvSpPr>
          <p:cNvPr id="3" name="Title 2"/>
          <p:cNvSpPr>
            <a:spLocks noGrp="1"/>
          </p:cNvSpPr>
          <p:nvPr>
            <p:ph type="title"/>
          </p:nvPr>
        </p:nvSpPr>
        <p:spPr/>
        <p:txBody>
          <a:bodyPr/>
          <a:lstStyle/>
          <a:p>
            <a:r>
              <a:rPr lang="en-US" dirty="0" smtClean="0"/>
              <a:t>Objectives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4</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981200"/>
            <a:ext cx="8686800" cy="3724275"/>
          </a:xfrm>
        </p:spPr>
        <p:style>
          <a:lnRef idx="2">
            <a:schemeClr val="accent2"/>
          </a:lnRef>
          <a:fillRef idx="1">
            <a:schemeClr val="lt1"/>
          </a:fillRef>
          <a:effectRef idx="0">
            <a:schemeClr val="accent2"/>
          </a:effectRef>
          <a:fontRef idx="minor">
            <a:schemeClr val="dk1"/>
          </a:fontRef>
        </p:style>
        <p:txBody>
          <a:bodyPr/>
          <a:lstStyle/>
          <a:p>
            <a:pPr>
              <a:buNone/>
            </a:pPr>
            <a:r>
              <a:rPr lang="en-US" u="sng" dirty="0" smtClean="0"/>
              <a:t>Tools needed to work on Selenium Web Driver</a:t>
            </a:r>
          </a:p>
          <a:p>
            <a:pPr>
              <a:buNone/>
            </a:pPr>
            <a:endParaRPr lang="en-US" u="sng" dirty="0" smtClean="0"/>
          </a:p>
          <a:p>
            <a:r>
              <a:rPr lang="en-US" dirty="0" smtClean="0"/>
              <a:t>Eclipse</a:t>
            </a:r>
          </a:p>
          <a:p>
            <a:r>
              <a:rPr lang="en-US" dirty="0" smtClean="0"/>
              <a:t>Selenium JAR</a:t>
            </a:r>
          </a:p>
          <a:p>
            <a:r>
              <a:rPr lang="en-US" dirty="0" smtClean="0"/>
              <a:t>Internet Explorer – IE developer Tool</a:t>
            </a:r>
          </a:p>
          <a:p>
            <a:r>
              <a:rPr lang="en-US" dirty="0" smtClean="0"/>
              <a:t>Fire Fox – Firebug , Fire Path</a:t>
            </a:r>
            <a:endParaRPr dirty="0" smtClean="0"/>
          </a:p>
        </p:txBody>
      </p:sp>
      <p:sp>
        <p:nvSpPr>
          <p:cNvPr id="3" name="Title 2"/>
          <p:cNvSpPr>
            <a:spLocks noGrp="1"/>
          </p:cNvSpPr>
          <p:nvPr>
            <p:ph type="title"/>
          </p:nvPr>
        </p:nvSpPr>
        <p:spPr/>
        <p:txBody>
          <a:bodyPr/>
          <a:lstStyle/>
          <a:p>
            <a:r>
              <a:rPr lang="en-US" dirty="0" smtClean="0"/>
              <a:t> Tools  Needed</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5</a:t>
            </a:fld>
            <a:endParaRPr lang="en-US" dirty="0"/>
          </a:p>
        </p:txBody>
      </p:sp>
      <p:pic>
        <p:nvPicPr>
          <p:cNvPr id="5" name="Picture 13"/>
          <p:cNvPicPr>
            <a:picLocks noChangeAspect="1" noChangeArrowheads="1"/>
          </p:cNvPicPr>
          <p:nvPr/>
        </p:nvPicPr>
        <p:blipFill>
          <a:blip r:embed="rId2" cstate="print"/>
          <a:srcRect/>
          <a:stretch>
            <a:fillRect/>
          </a:stretch>
        </p:blipFill>
        <p:spPr bwMode="auto">
          <a:xfrm>
            <a:off x="8161345" y="145260"/>
            <a:ext cx="968375" cy="987425"/>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579420"/>
            <a:ext cx="8686800" cy="2514600"/>
          </a:xfrm>
        </p:spPr>
        <p:style>
          <a:lnRef idx="1">
            <a:schemeClr val="accent1"/>
          </a:lnRef>
          <a:fillRef idx="2">
            <a:schemeClr val="accent1"/>
          </a:fillRef>
          <a:effectRef idx="1">
            <a:schemeClr val="accent1"/>
          </a:effectRef>
          <a:fontRef idx="minor">
            <a:schemeClr val="dk1"/>
          </a:fontRef>
        </p:style>
        <p:txBody>
          <a:bodyPr/>
          <a:lstStyle/>
          <a:p>
            <a:r>
              <a:rPr lang="en-US" sz="1800" dirty="0" smtClean="0"/>
              <a:t>Selenium Web Driver works  using “Elements/Objects” by extracting them from the “View Source Page” of all browsers. Browsers have inbuilt Tool/</a:t>
            </a:r>
            <a:r>
              <a:rPr lang="en-US" sz="1800" dirty="0" err="1" smtClean="0"/>
              <a:t>Addons</a:t>
            </a:r>
            <a:r>
              <a:rPr lang="en-US" sz="1800" dirty="0" smtClean="0"/>
              <a:t> for identifying the properties of each element as listed below,</a:t>
            </a:r>
          </a:p>
          <a:p>
            <a:pPr>
              <a:buNone/>
            </a:pPr>
            <a:endParaRPr lang="en-US" sz="1800" dirty="0" smtClean="0"/>
          </a:p>
          <a:p>
            <a:r>
              <a:rPr lang="en-US" sz="1800" b="1" dirty="0" smtClean="0"/>
              <a:t>Using Developer Tool Bar In Internet Explorer </a:t>
            </a:r>
          </a:p>
          <a:p>
            <a:pPr lvl="1"/>
            <a:r>
              <a:rPr lang="en-US" sz="1800" dirty="0" smtClean="0"/>
              <a:t>Internet Explorer has developer tool bar it is used to spy the element and to get the properties of the element.</a:t>
            </a:r>
          </a:p>
          <a:p>
            <a:pPr lvl="1"/>
            <a:r>
              <a:rPr lang="en-US" sz="1800" dirty="0" smtClean="0"/>
              <a:t>Open IE </a:t>
            </a:r>
            <a:r>
              <a:rPr lang="en-US" sz="1800" dirty="0" smtClean="0">
                <a:sym typeface="Wingdings" pitchFamily="2" charset="2"/>
              </a:rPr>
              <a:t> Tools  Developer Tool or press F12 to open it directly.</a:t>
            </a:r>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pPr>
              <a:buNone/>
            </a:pPr>
            <a:endParaRPr lang="en-US" sz="1800" dirty="0" smtClean="0"/>
          </a:p>
          <a:p>
            <a:endParaRPr lang="en-US" sz="1800" dirty="0"/>
          </a:p>
        </p:txBody>
      </p:sp>
      <p:sp>
        <p:nvSpPr>
          <p:cNvPr id="3" name="Title 2"/>
          <p:cNvSpPr>
            <a:spLocks noGrp="1"/>
          </p:cNvSpPr>
          <p:nvPr>
            <p:ph type="title"/>
          </p:nvPr>
        </p:nvSpPr>
        <p:spPr/>
        <p:txBody>
          <a:bodyPr/>
          <a:lstStyle/>
          <a:p>
            <a:pPr lvl="0"/>
            <a:r>
              <a:rPr lang="en-US" dirty="0" smtClean="0"/>
              <a:t>Identifying Objects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6</a:t>
            </a:fld>
            <a:endParaRPr lang="en-US" dirty="0"/>
          </a:p>
        </p:txBody>
      </p:sp>
      <p:pic>
        <p:nvPicPr>
          <p:cNvPr id="5" name="Picture 1"/>
          <p:cNvPicPr>
            <a:picLocks noChangeAspect="1" noChangeArrowheads="1"/>
          </p:cNvPicPr>
          <p:nvPr/>
        </p:nvPicPr>
        <p:blipFill>
          <a:blip r:embed="rId2" cstate="print"/>
          <a:srcRect/>
          <a:stretch>
            <a:fillRect/>
          </a:stretch>
        </p:blipFill>
        <p:spPr bwMode="auto">
          <a:xfrm>
            <a:off x="1752600" y="4267200"/>
            <a:ext cx="5486400" cy="217463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09725"/>
            <a:ext cx="8686800" cy="1362075"/>
          </a:xfrm>
        </p:spPr>
        <p:style>
          <a:lnRef idx="1">
            <a:schemeClr val="accent1"/>
          </a:lnRef>
          <a:fillRef idx="2">
            <a:schemeClr val="accent1"/>
          </a:fillRef>
          <a:effectRef idx="1">
            <a:schemeClr val="accent1"/>
          </a:effectRef>
          <a:fontRef idx="minor">
            <a:schemeClr val="dk1"/>
          </a:fontRef>
        </p:style>
        <p:txBody>
          <a:bodyPr/>
          <a:lstStyle/>
          <a:p>
            <a:r>
              <a:rPr sz="1600" b="1" dirty="0" smtClean="0"/>
              <a:t>Using Fire Bug Add-on In Firefox </a:t>
            </a:r>
          </a:p>
          <a:p>
            <a:pPr lvl="1"/>
            <a:r>
              <a:rPr lang="en-US" sz="1600" dirty="0" smtClean="0"/>
              <a:t>In Firefox fire bug is the best add-on to spy the object.</a:t>
            </a:r>
          </a:p>
          <a:p>
            <a:pPr lvl="1"/>
            <a:r>
              <a:rPr lang="en-US" sz="1600" dirty="0" smtClean="0"/>
              <a:t>Firefox </a:t>
            </a:r>
            <a:r>
              <a:rPr lang="en-US" sz="1600" dirty="0" smtClean="0">
                <a:sym typeface="Wingdings" pitchFamily="2" charset="2"/>
              </a:rPr>
              <a:t> web developer   Fire bug .To install the fire bug Go to add-ons  search for Fire bug  install it</a:t>
            </a:r>
          </a:p>
          <a:p>
            <a:pPr lvl="1"/>
            <a:endParaRPr lang="en-US" sz="1600" dirty="0" smtClean="0"/>
          </a:p>
          <a:p>
            <a:pPr lvl="1"/>
            <a:endParaRPr lang="en-US" sz="1600" dirty="0" smtClean="0"/>
          </a:p>
          <a:p>
            <a:pPr lvl="1"/>
            <a:endParaRPr lang="en-US" sz="1600" dirty="0" smtClean="0"/>
          </a:p>
          <a:p>
            <a:pPr lvl="1"/>
            <a:endParaRPr lang="en-US" sz="1600" dirty="0" smtClean="0"/>
          </a:p>
          <a:p>
            <a:pPr lvl="1"/>
            <a:endParaRPr lang="en-US" sz="1600" dirty="0" smtClean="0"/>
          </a:p>
          <a:p>
            <a:pPr lvl="1"/>
            <a:endParaRPr lang="en-US" sz="1600" dirty="0" smtClean="0"/>
          </a:p>
          <a:p>
            <a:pPr lvl="1"/>
            <a:endParaRPr lang="en-US" sz="1600" dirty="0" smtClean="0"/>
          </a:p>
          <a:p>
            <a:pPr lvl="1"/>
            <a:endParaRPr lang="en-US" sz="1600" dirty="0" smtClean="0"/>
          </a:p>
          <a:p>
            <a:pPr lvl="1"/>
            <a:endParaRPr lang="en-US" sz="1600" dirty="0" smtClean="0"/>
          </a:p>
          <a:p>
            <a:pPr lvl="1"/>
            <a:endParaRPr lang="en-US" sz="1600" dirty="0" smtClean="0"/>
          </a:p>
          <a:p>
            <a:pPr lvl="1"/>
            <a:endParaRPr lang="en-US" sz="1600" dirty="0" smtClean="0"/>
          </a:p>
          <a:p>
            <a:pPr lvl="1">
              <a:buNone/>
            </a:pPr>
            <a:endParaRPr lang="en-US" sz="1600" dirty="0" smtClean="0"/>
          </a:p>
          <a:p>
            <a:pPr lvl="1"/>
            <a:endParaRPr lang="en-US" sz="1600" dirty="0" smtClean="0">
              <a:sym typeface="Wingdings" pitchFamily="2" charset="2"/>
            </a:endParaRPr>
          </a:p>
        </p:txBody>
      </p:sp>
      <p:sp>
        <p:nvSpPr>
          <p:cNvPr id="3" name="Title 2"/>
          <p:cNvSpPr>
            <a:spLocks noGrp="1"/>
          </p:cNvSpPr>
          <p:nvPr>
            <p:ph type="title"/>
          </p:nvPr>
        </p:nvSpPr>
        <p:spPr/>
        <p:txBody>
          <a:bodyPr/>
          <a:lstStyle/>
          <a:p>
            <a:r>
              <a:rPr lang="en-US" dirty="0" smtClean="0"/>
              <a:t>Identifying Objects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7</a:t>
            </a:fld>
            <a:endParaRPr lang="en-US" dirty="0"/>
          </a:p>
        </p:txBody>
      </p:sp>
      <p:pic>
        <p:nvPicPr>
          <p:cNvPr id="5" name="Picture 4"/>
          <p:cNvPicPr/>
          <p:nvPr/>
        </p:nvPicPr>
        <p:blipFill>
          <a:blip r:embed="rId2" cstate="print"/>
          <a:srcRect/>
          <a:stretch>
            <a:fillRect/>
          </a:stretch>
        </p:blipFill>
        <p:spPr bwMode="auto">
          <a:xfrm>
            <a:off x="1371600" y="3505200"/>
            <a:ext cx="6324600" cy="2914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Understanding the Locators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8</a:t>
            </a:fld>
            <a:endParaRPr lang="en-US" dirty="0"/>
          </a:p>
        </p:txBody>
      </p:sp>
      <p:sp>
        <p:nvSpPr>
          <p:cNvPr id="6" name="Content Placeholder 5"/>
          <p:cNvSpPr>
            <a:spLocks noGrp="1"/>
          </p:cNvSpPr>
          <p:nvPr>
            <p:ph idx="1"/>
          </p:nvPr>
        </p:nvSpPr>
        <p:spPr>
          <a:xfrm>
            <a:off x="228600" y="1609725"/>
            <a:ext cx="8686800" cy="2047875"/>
          </a:xfrm>
        </p:spPr>
        <p:style>
          <a:lnRef idx="1">
            <a:schemeClr val="accent2"/>
          </a:lnRef>
          <a:fillRef idx="2">
            <a:schemeClr val="accent2"/>
          </a:fillRef>
          <a:effectRef idx="1">
            <a:schemeClr val="accent2"/>
          </a:effectRef>
          <a:fontRef idx="minor">
            <a:schemeClr val="dk1"/>
          </a:fontRef>
        </p:style>
        <p:txBody>
          <a:bodyPr/>
          <a:lstStyle/>
          <a:p>
            <a:r>
              <a:rPr lang="en-US" sz="1600" dirty="0" smtClean="0"/>
              <a:t>For many WebDriver methods, a target is required. Target identifies the element in the content of the web application, and consists of locator. </a:t>
            </a:r>
          </a:p>
          <a:p>
            <a:r>
              <a:rPr lang="en-US" sz="1600" dirty="0" smtClean="0"/>
              <a:t>A locator can be an element id, an element name, an xpath expression, an Hyperlinks by link text, an Dom and CSS .</a:t>
            </a:r>
          </a:p>
          <a:p>
            <a:r>
              <a:rPr lang="en-US" sz="1600" dirty="0" err="1" smtClean="0"/>
              <a:t>WebDriver</a:t>
            </a:r>
            <a:r>
              <a:rPr lang="en-US" sz="1600" dirty="0" smtClean="0"/>
              <a:t> uses any of those as target. The various locator types are explained below with examples for each.</a:t>
            </a:r>
          </a:p>
          <a:p>
            <a:pPr>
              <a:buNone/>
            </a:pPr>
            <a:endParaRPr lang="en-US" sz="1600" dirty="0" smtClean="0"/>
          </a:p>
          <a:p>
            <a:pPr>
              <a:buNone/>
            </a:pPr>
            <a:endParaRPr lang="en-US" sz="1600" dirty="0" smtClean="0"/>
          </a:p>
          <a:p>
            <a:pPr>
              <a:buNone/>
            </a:pPr>
            <a:r>
              <a:rPr lang="en-US" sz="1600" dirty="0" smtClean="0"/>
              <a:t>        For instance, all these are found in Page Source.</a:t>
            </a:r>
          </a:p>
          <a:p>
            <a:pPr>
              <a:buNone/>
            </a:pPr>
            <a:endParaRPr lang="en-US" sz="1600" dirty="0" smtClean="0"/>
          </a:p>
          <a:p>
            <a:pPr>
              <a:buNone/>
            </a:pPr>
            <a:endParaRPr lang="en-US" sz="1600" dirty="0" smtClean="0"/>
          </a:p>
          <a:p>
            <a:endParaRPr lang="en-US" sz="1600" dirty="0" smtClean="0"/>
          </a:p>
          <a:p>
            <a:endParaRPr lang="en-US" sz="1600" dirty="0" smtClean="0"/>
          </a:p>
          <a:p>
            <a:endParaRPr lang="en-US" sz="1600" dirty="0" smtClean="0"/>
          </a:p>
          <a:p>
            <a:endParaRPr lang="en-US" sz="1600" dirty="0" smtClean="0"/>
          </a:p>
          <a:p>
            <a:pPr>
              <a:buNone/>
            </a:pPr>
            <a:endParaRPr lang="en-US" dirty="0"/>
          </a:p>
        </p:txBody>
      </p:sp>
      <p:pic>
        <p:nvPicPr>
          <p:cNvPr id="7" name="Picture 6"/>
          <p:cNvPicPr/>
          <p:nvPr/>
        </p:nvPicPr>
        <p:blipFill>
          <a:blip r:embed="rId2" cstate="print"/>
          <a:srcRect/>
          <a:stretch>
            <a:fillRect/>
          </a:stretch>
        </p:blipFill>
        <p:spPr bwMode="auto">
          <a:xfrm>
            <a:off x="1752600" y="4114800"/>
            <a:ext cx="5257800" cy="2438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Understanding the Locators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9</a:t>
            </a:fld>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228600" y="1752600"/>
            <a:ext cx="8686800" cy="4191000"/>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heme_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Work_x0020_request xmlns="05686ec9-621b-4d4e-b044-e44970800757" xsi:nil="true"/>
    <_x0043_M4 xmlns="05686ec9-621b-4d4e-b044-e44970800757" xsi:nil="true"/>
    <ViewCount xmlns="05686ec9-621b-4d4e-b044-e44970800757">8</ViewCount>
    <Rating1 xmlns="05686ec9-621b-4d4e-b044-e44970800757" xsi:nil="true"/>
    <_x0043_M5 xmlns="05686ec9-621b-4d4e-b044-e44970800757" xsi:nil="true"/>
    <Rating2 xmlns="05686ec9-621b-4d4e-b044-e44970800757" xsi:nil="true"/>
    <ClientSupplied xmlns="05686ec9-621b-4d4e-b044-e44970800757">false</ClientSupplied>
    <_x0043_M6 xmlns="05686ec9-621b-4d4e-b044-e44970800757" xsi:nil="true"/>
    <Rating3 xmlns="05686ec9-621b-4d4e-b044-e44970800757" xsi:nil="true"/>
    <_x0043_M7 xmlns="05686ec9-621b-4d4e-b044-e44970800757" xsi:nil="true"/>
    <CheckedOutPath xmlns="05686ec9-621b-4d4e-b044-e44970800757" xsi:nil="true"/>
    <ApprovalStatus xmlns="05686ec9-621b-4d4e-b044-e44970800757">Approved</ApprovalStatus>
    <MBID xmlns="05686ec9-621b-4d4e-b044-e44970800757">DS_54524a70-822a-454c-8fb5-e04ec5b3751b</MBID>
    <AssociateID xmlns="05686ec9-621b-4d4e-b044-e44970800757">CTS\309203</AssociateID>
    <ProjectID xmlns="05686ec9-621b-4d4e-b044-e44970800757" xsi:nil="true"/>
    <Releases xmlns="05686ec9-621b-4d4e-b044-e44970800757" xsi:nil="true"/>
    <UnmappedDocuments xmlns="05686ec9-621b-4d4e-b044-e44970800757">false</UnmappedDocuments>
    <Comments xmlns="05686ec9-621b-4d4e-b044-e44970800757">CTS\309203</Comments>
    <Phase xmlns="05686ec9-621b-4d4e-b044-e44970800757" xsi:nil="true"/>
    <_x0043_M8 xmlns="05686ec9-621b-4d4e-b044-e44970800757" xsi:nil="true"/>
    <_x0043_M9 xmlns="05686ec9-621b-4d4e-b044-e44970800757" xsi:nil="true"/>
    <CreatedTime xmlns="05686ec9-621b-4d4e-b044-e44970800757">2016-09-23T11:18:20+00:00</CreatedTime>
    <Activities xmlns="05686ec9-621b-4d4e-b044-e44970800757" xsi:nil="true"/>
    <CopySource xmlns="05686ec9-621b-4d4e-b044-e44970800757" xsi:nil="true"/>
    <SubProjectID xmlns="05686ec9-621b-4d4e-b044-e44970800757" xsi:nil="true"/>
    <Functional_x0020_Module3 xmlns="05686ec9-621b-4d4e-b044-e44970800757" xsi:nil="true"/>
    <CopyToPath xmlns="05686ec9-621b-4d4e-b044-e44970800757">https://cognizant20.cognizant.com/cts/Cognizant Academy/DSC/Java Solutions/QE and A/Selenium Content/Selenium Topics</CopyToPath>
    <BaselinedVersions xmlns="05686ec9-621b-4d4e-b044-e44970800757" xsi:nil="true"/>
    <_x0043_M10 xmlns="05686ec9-621b-4d4e-b044-e44970800757" xsi:nil="true"/>
    <Functional_x0020_Modules xmlns="05686ec9-621b-4d4e-b044-e44970800757" xsi:nil="true"/>
    <Functional_x0020_Module2 xmlns="05686ec9-621b-4d4e-b044-e44970800757" xsi:nil="true"/>
    <ArtifactStatus xmlns="05686ec9-621b-4d4e-b044-e44970800757" xsi:nil="true"/>
    <ReasonforRejection xmlns="05686ec9-621b-4d4e-b044-e44970800757" xsi:nil="true"/>
    <FolderPath xmlns="05686ec9-621b-4d4e-b044-e44970800757" xsi:nil="true"/>
    <Rating4 xmlns="05686ec9-621b-4d4e-b044-e44970800757" xsi:nil="true"/>
    <Rating5 xmlns="05686ec9-621b-4d4e-b044-e44970800757" xsi:nil="true"/>
    <_x0043_M1 xmlns="05686ec9-621b-4d4e-b044-e44970800757" xsi:nil="true"/>
    <Role xmlns="05686ec9-621b-4d4e-b044-e44970800757" xsi:nil="true"/>
    <Processes xmlns="05686ec9-621b-4d4e-b044-e44970800757" xsi:nil="true"/>
    <LatestDownloads xmlns="05686ec9-621b-4d4e-b044-e44970800757" xsi:nil="true"/>
    <FolderId xmlns="05686ec9-621b-4d4e-b044-e44970800757" xsi:nil="true"/>
    <_x0043_M2 xmlns="05686ec9-621b-4d4e-b044-e44970800757" xsi:nil="true"/>
    <AccountID xmlns="05686ec9-621b-4d4e-b044-e44970800757" xsi:nil="true"/>
    <Tags xmlns="05686ec9-621b-4d4e-b044-e44970800757" xsi:nil="true"/>
    <AverageRating xmlns="05686ec9-621b-4d4e-b044-e44970800757" xsi:nil="true"/>
    <_x0043_M3 xmlns="05686ec9-621b-4d4e-b044-e4497080075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B39C2D19CB1EB4EB957C296FF889379" ma:contentTypeVersion="46" ma:contentTypeDescription="Create a new document." ma:contentTypeScope="" ma:versionID="d76e7b19da747d2797abee5bd65afe53">
  <xsd:schema xmlns:xsd="http://www.w3.org/2001/XMLSchema" xmlns:xs="http://www.w3.org/2001/XMLSchema" xmlns:p="http://schemas.microsoft.com/office/2006/metadata/properties" xmlns:ns2="05686ec9-621b-4d4e-b044-e44970800757" targetNamespace="http://schemas.microsoft.com/office/2006/metadata/properties" ma:root="true" ma:fieldsID="6706f00be75213024a94f9e90a3ca398" ns2:_="">
    <xsd:import namespace="05686ec9-621b-4d4e-b044-e44970800757"/>
    <xsd:element name="properties">
      <xsd:complexType>
        <xsd:sequence>
          <xsd:element name="documentManagement">
            <xsd:complexType>
              <xsd:all>
                <xsd:element ref="ns2:AccountID" minOccurs="0"/>
                <xsd:element ref="ns2:ProjectID" minOccurs="0"/>
                <xsd:element ref="ns2:SubProjectID" minOccurs="0"/>
                <xsd:element ref="ns2:AssociateID" minOccurs="0"/>
                <xsd:element ref="ns2:Role" minOccurs="0"/>
                <xsd:element ref="ns2:CreatedTime" minOccurs="0"/>
                <xsd:element ref="ns2:Processes" minOccurs="0"/>
                <xsd:element ref="ns2:Phase" minOccurs="0"/>
                <xsd:element ref="ns2:Activities" minOccurs="0"/>
                <xsd:element ref="ns2:Releases" minOccurs="0"/>
                <xsd:element ref="ns2:Functional_x0020_Modules" minOccurs="0"/>
                <xsd:element ref="ns2:Functional_x0020_Module2" minOccurs="0"/>
                <xsd:element ref="ns2:Functional_x0020_Module3" minOccurs="0"/>
                <xsd:element ref="ns2:ViewCount" minOccurs="0"/>
                <xsd:element ref="ns2:CheckedOutPath" minOccurs="0"/>
                <xsd:element ref="ns2:ApprovalStatus" minOccurs="0"/>
                <xsd:element ref="ns2:Work_x0020_request" minOccurs="0"/>
                <xsd:element ref="ns2:Tags" minOccurs="0"/>
                <xsd:element ref="ns2:ArtifactStatus" minOccurs="0"/>
                <xsd:element ref="ns2:UnmappedDocuments" minOccurs="0"/>
                <xsd:element ref="ns2:CopySource" minOccurs="0"/>
                <xsd:element ref="ns2:CopyToPath" minOccurs="0"/>
                <xsd:element ref="ns2:Comments" minOccurs="0"/>
                <xsd:element ref="ns2:Rating1" minOccurs="0"/>
                <xsd:element ref="ns2:Rating2" minOccurs="0"/>
                <xsd:element ref="ns2:Rating3" minOccurs="0"/>
                <xsd:element ref="ns2:Rating4" minOccurs="0"/>
                <xsd:element ref="ns2:Rating5" minOccurs="0"/>
                <xsd:element ref="ns2:ClientSupplied" minOccurs="0"/>
                <xsd:element ref="ns2:LatestDownloads" minOccurs="0"/>
                <xsd:element ref="ns2:BaselinedVersions" minOccurs="0"/>
                <xsd:element ref="ns2:AverageRating" minOccurs="0"/>
                <xsd:element ref="ns2:ReasonforRejection" minOccurs="0"/>
                <xsd:element ref="ns2:FolderId" minOccurs="0"/>
                <xsd:element ref="ns2:FolderPath" minOccurs="0"/>
                <xsd:element ref="ns2:MBID" minOccurs="0"/>
                <xsd:element ref="ns2:_x0043_M1" minOccurs="0"/>
                <xsd:element ref="ns2:_x0043_M2" minOccurs="0"/>
                <xsd:element ref="ns2:_x0043_M3" minOccurs="0"/>
                <xsd:element ref="ns2:_x0043_M4" minOccurs="0"/>
                <xsd:element ref="ns2:_x0043_M5" minOccurs="0"/>
                <xsd:element ref="ns2:_x0043_M6" minOccurs="0"/>
                <xsd:element ref="ns2:_x0043_M7" minOccurs="0"/>
                <xsd:element ref="ns2:_x0043_M8" minOccurs="0"/>
                <xsd:element ref="ns2:_x0043_M9" minOccurs="0"/>
                <xsd:element ref="ns2:_x0043_M1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5686ec9-621b-4d4e-b044-e44970800757" elementFormDefault="qualified">
    <xsd:import namespace="http://schemas.microsoft.com/office/2006/documentManagement/types"/>
    <xsd:import namespace="http://schemas.microsoft.com/office/infopath/2007/PartnerControls"/>
    <xsd:element name="AccountID" ma:index="8" nillable="true" ma:displayName="AccountID" ma:internalName="AccountID">
      <xsd:simpleType>
        <xsd:restriction base="dms:Text"/>
      </xsd:simpleType>
    </xsd:element>
    <xsd:element name="ProjectID" ma:index="9" nillable="true" ma:displayName="ProjectID" ma:internalName="ProjectID">
      <xsd:simpleType>
        <xsd:restriction base="dms:Text"/>
      </xsd:simpleType>
    </xsd:element>
    <xsd:element name="SubProjectID" ma:index="10" nillable="true" ma:displayName="SubProjectID" ma:internalName="SubProjectID">
      <xsd:simpleType>
        <xsd:restriction base="dms:Text"/>
      </xsd:simpleType>
    </xsd:element>
    <xsd:element name="AssociateID" ma:index="11" nillable="true" ma:displayName="AssociateID" ma:internalName="AssociateID">
      <xsd:simpleType>
        <xsd:restriction base="dms:Text"/>
      </xsd:simpleType>
    </xsd:element>
    <xsd:element name="Role" ma:index="12" nillable="true" ma:displayName="Role" ma:internalName="Role">
      <xsd:simpleType>
        <xsd:restriction base="dms:Text"/>
      </xsd:simpleType>
    </xsd:element>
    <xsd:element name="CreatedTime" ma:index="13" nillable="true" ma:displayName="CreatedTime" ma:internalName="CreatedTime">
      <xsd:simpleType>
        <xsd:restriction base="dms:DateTime"/>
      </xsd:simpleType>
    </xsd:element>
    <xsd:element name="Processes" ma:index="14" nillable="true" ma:displayName="Processes" ma:internalName="Processes">
      <xsd:simpleType>
        <xsd:restriction base="dms:Text"/>
      </xsd:simpleType>
    </xsd:element>
    <xsd:element name="Phase" ma:index="15" nillable="true" ma:displayName="Phase" ma:internalName="Phase">
      <xsd:simpleType>
        <xsd:restriction base="dms:Text"/>
      </xsd:simpleType>
    </xsd:element>
    <xsd:element name="Activities" ma:index="16" nillable="true" ma:displayName="Activities" ma:internalName="Activities">
      <xsd:simpleType>
        <xsd:restriction base="dms:Text"/>
      </xsd:simpleType>
    </xsd:element>
    <xsd:element name="Releases" ma:index="17" nillable="true" ma:displayName="Releases" ma:internalName="Releases">
      <xsd:simpleType>
        <xsd:restriction base="dms:Text"/>
      </xsd:simpleType>
    </xsd:element>
    <xsd:element name="Functional_x0020_Modules" ma:index="18" nillable="true" ma:displayName="Functional Modules" ma:internalName="Functional_x0020_Modules">
      <xsd:simpleType>
        <xsd:restriction base="dms:Text"/>
      </xsd:simpleType>
    </xsd:element>
    <xsd:element name="Functional_x0020_Module2" ma:index="19" nillable="true" ma:displayName="Functional Module2" ma:internalName="Functional_x0020_Module2">
      <xsd:simpleType>
        <xsd:restriction base="dms:Text"/>
      </xsd:simpleType>
    </xsd:element>
    <xsd:element name="Functional_x0020_Module3" ma:index="20" nillable="true" ma:displayName="Functional Module3" ma:internalName="Functional_x0020_Module3">
      <xsd:simpleType>
        <xsd:restriction base="dms:Text"/>
      </xsd:simpleType>
    </xsd:element>
    <xsd:element name="ViewCount" ma:index="21" nillable="true" ma:displayName="ViewCount" ma:internalName="ViewCount">
      <xsd:simpleType>
        <xsd:restriction base="dms:Unknown"/>
      </xsd:simpleType>
    </xsd:element>
    <xsd:element name="CheckedOutPath" ma:index="22" nillable="true" ma:displayName="CheckedOutPath" ma:internalName="CheckedOutPath">
      <xsd:simpleType>
        <xsd:restriction base="dms:Text"/>
      </xsd:simpleType>
    </xsd:element>
    <xsd:element name="ApprovalStatus" ma:index="23" nillable="true" ma:displayName="ApprovalStatus" ma:internalName="ApprovalStatus">
      <xsd:simpleType>
        <xsd:restriction base="dms:Text"/>
      </xsd:simpleType>
    </xsd:element>
    <xsd:element name="Work_x0020_request" ma:index="24" nillable="true" ma:displayName="Work request" ma:internalName="Work_x0020_request">
      <xsd:simpleType>
        <xsd:restriction base="dms:Text"/>
      </xsd:simpleType>
    </xsd:element>
    <xsd:element name="Tags" ma:index="25" nillable="true" ma:displayName="Tags" ma:internalName="Tags">
      <xsd:simpleType>
        <xsd:restriction base="dms:Note">
          <xsd:maxLength value="255"/>
        </xsd:restriction>
      </xsd:simpleType>
    </xsd:element>
    <xsd:element name="ArtifactStatus" ma:index="26" nillable="true" ma:displayName="ArtifactStatus" ma:internalName="ArtifactStatus">
      <xsd:simpleType>
        <xsd:restriction base="dms:Text"/>
      </xsd:simpleType>
    </xsd:element>
    <xsd:element name="UnmappedDocuments" ma:index="27" nillable="true" ma:displayName="UnmappedDocuments" ma:internalName="UnmappedDocuments">
      <xsd:simpleType>
        <xsd:restriction base="dms:Text"/>
      </xsd:simpleType>
    </xsd:element>
    <xsd:element name="CopySource" ma:index="28" nillable="true" ma:displayName="CopySource" ma:internalName="CopySource">
      <xsd:simpleType>
        <xsd:restriction base="dms:Text"/>
      </xsd:simpleType>
    </xsd:element>
    <xsd:element name="CopyToPath" ma:index="29" nillable="true" ma:displayName="CopyToPath" ma:internalName="CopyToPath">
      <xsd:simpleType>
        <xsd:restriction base="dms:Text"/>
      </xsd:simpleType>
    </xsd:element>
    <xsd:element name="Comments" ma:index="30" nillable="true" ma:displayName="Comments" ma:internalName="Comments">
      <xsd:simpleType>
        <xsd:restriction base="dms:Note">
          <xsd:maxLength value="255"/>
        </xsd:restriction>
      </xsd:simpleType>
    </xsd:element>
    <xsd:element name="Rating1" ma:index="31" nillable="true" ma:displayName="Rating1" ma:internalName="Rating1">
      <xsd:simpleType>
        <xsd:restriction base="dms:Unknown"/>
      </xsd:simpleType>
    </xsd:element>
    <xsd:element name="Rating2" ma:index="32" nillable="true" ma:displayName="Rating2" ma:internalName="Rating2">
      <xsd:simpleType>
        <xsd:restriction base="dms:Unknown"/>
      </xsd:simpleType>
    </xsd:element>
    <xsd:element name="Rating3" ma:index="33" nillable="true" ma:displayName="Rating3" ma:internalName="Rating3">
      <xsd:simpleType>
        <xsd:restriction base="dms:Unknown"/>
      </xsd:simpleType>
    </xsd:element>
    <xsd:element name="Rating4" ma:index="34" nillable="true" ma:displayName="Rating4" ma:internalName="Rating4">
      <xsd:simpleType>
        <xsd:restriction base="dms:Unknown"/>
      </xsd:simpleType>
    </xsd:element>
    <xsd:element name="Rating5" ma:index="35" nillable="true" ma:displayName="Rating5" ma:internalName="Rating5">
      <xsd:simpleType>
        <xsd:restriction base="dms:Unknown"/>
      </xsd:simpleType>
    </xsd:element>
    <xsd:element name="ClientSupplied" ma:index="36" nillable="true" ma:displayName="ClientSupplied" ma:internalName="ClientSupplied">
      <xsd:simpleType>
        <xsd:restriction base="dms:Text"/>
      </xsd:simpleType>
    </xsd:element>
    <xsd:element name="LatestDownloads" ma:index="37" nillable="true" ma:displayName="LatestDownloads" ma:internalName="LatestDownloads">
      <xsd:simpleType>
        <xsd:restriction base="dms:DateTime"/>
      </xsd:simpleType>
    </xsd:element>
    <xsd:element name="BaselinedVersions" ma:index="38" nillable="true" ma:displayName="BaselinedVersions" ma:internalName="BaselinedVersions">
      <xsd:simpleType>
        <xsd:restriction base="dms:Text"/>
      </xsd:simpleType>
    </xsd:element>
    <xsd:element name="AverageRating" ma:index="39" nillable="true" ma:displayName="AverageRating" ma:internalName="AverageRating">
      <xsd:simpleType>
        <xsd:restriction base="dms:Text"/>
      </xsd:simpleType>
    </xsd:element>
    <xsd:element name="ReasonforRejection" ma:index="40" nillable="true" ma:displayName="ReasonforRejection" ma:internalName="ReasonforRejection">
      <xsd:simpleType>
        <xsd:restriction base="dms:Text"/>
      </xsd:simpleType>
    </xsd:element>
    <xsd:element name="FolderId" ma:index="41" nillable="true" ma:displayName="FolderId" ma:internalName="FolderId">
      <xsd:simpleType>
        <xsd:restriction base="dms:Text"/>
      </xsd:simpleType>
    </xsd:element>
    <xsd:element name="FolderPath" ma:index="42" nillable="true" ma:displayName="FolderPath" ma:internalName="FolderPath">
      <xsd:simpleType>
        <xsd:restriction base="dms:Text"/>
      </xsd:simpleType>
    </xsd:element>
    <xsd:element name="MBID" ma:index="43" nillable="true" ma:displayName="MBID" ma:internalName="MBID">
      <xsd:simpleType>
        <xsd:restriction base="dms:Text"/>
      </xsd:simpleType>
    </xsd:element>
    <xsd:element name="_x0043_M1" ma:index="44" nillable="true" ma:displayName="CM1" ma:internalName="_x0043_M1">
      <xsd:simpleType>
        <xsd:restriction base="dms:Text"/>
      </xsd:simpleType>
    </xsd:element>
    <xsd:element name="_x0043_M2" ma:index="45" nillable="true" ma:displayName="CM2" ma:internalName="_x0043_M2">
      <xsd:simpleType>
        <xsd:restriction base="dms:Text"/>
      </xsd:simpleType>
    </xsd:element>
    <xsd:element name="_x0043_M3" ma:index="46" nillable="true" ma:displayName="CM3" ma:internalName="_x0043_M3">
      <xsd:simpleType>
        <xsd:restriction base="dms:Text"/>
      </xsd:simpleType>
    </xsd:element>
    <xsd:element name="_x0043_M4" ma:index="47" nillable="true" ma:displayName="CM4" ma:internalName="_x0043_M4">
      <xsd:simpleType>
        <xsd:restriction base="dms:Text"/>
      </xsd:simpleType>
    </xsd:element>
    <xsd:element name="_x0043_M5" ma:index="48" nillable="true" ma:displayName="CM5" ma:internalName="_x0043_M5">
      <xsd:simpleType>
        <xsd:restriction base="dms:Text"/>
      </xsd:simpleType>
    </xsd:element>
    <xsd:element name="_x0043_M6" ma:index="49" nillable="true" ma:displayName="CM6" ma:internalName="_x0043_M6">
      <xsd:simpleType>
        <xsd:restriction base="dms:Text"/>
      </xsd:simpleType>
    </xsd:element>
    <xsd:element name="_x0043_M7" ma:index="50" nillable="true" ma:displayName="CM7" ma:internalName="_x0043_M7">
      <xsd:simpleType>
        <xsd:restriction base="dms:Text"/>
      </xsd:simpleType>
    </xsd:element>
    <xsd:element name="_x0043_M8" ma:index="51" nillable="true" ma:displayName="CM8" ma:internalName="_x0043_M8">
      <xsd:simpleType>
        <xsd:restriction base="dms:Text"/>
      </xsd:simpleType>
    </xsd:element>
    <xsd:element name="_x0043_M9" ma:index="52" nillable="true" ma:displayName="CM9" ma:internalName="_x0043_M9">
      <xsd:simpleType>
        <xsd:restriction base="dms:Text"/>
      </xsd:simpleType>
    </xsd:element>
    <xsd:element name="_x0043_M10" ma:index="53" nillable="true" ma:displayName="CM10" ma:internalName="_x0043_M10">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7C481EB-8F30-4DBE-97E4-C47F16554C60}"/>
</file>

<file path=customXml/itemProps2.xml><?xml version="1.0" encoding="utf-8"?>
<ds:datastoreItem xmlns:ds="http://schemas.openxmlformats.org/officeDocument/2006/customXml" ds:itemID="{4587111D-7DFB-442C-9FE3-44380E208E2D}"/>
</file>

<file path=customXml/itemProps3.xml><?xml version="1.0" encoding="utf-8"?>
<ds:datastoreItem xmlns:ds="http://schemas.openxmlformats.org/officeDocument/2006/customXml" ds:itemID="{F1DB3382-86A3-481F-A768-FF0695A7DBC7}"/>
</file>

<file path=docProps/app.xml><?xml version="1.0" encoding="utf-8"?>
<Properties xmlns="http://schemas.openxmlformats.org/officeDocument/2006/extended-properties" xmlns:vt="http://schemas.openxmlformats.org/officeDocument/2006/docPropsVTypes">
  <Template>Theme_3</Template>
  <TotalTime>1036</TotalTime>
  <Words>1571</Words>
  <Application>Microsoft Office PowerPoint</Application>
  <PresentationFormat>On-screen Show (4:3)</PresentationFormat>
  <Paragraphs>328</Paragraphs>
  <Slides>32</Slides>
  <Notes>2</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Theme_3</vt:lpstr>
      <vt:lpstr>PowerPoint Presentation</vt:lpstr>
      <vt:lpstr>PowerPoint Presentation</vt:lpstr>
      <vt:lpstr>PowerPoint Presentation</vt:lpstr>
      <vt:lpstr>Objectives</vt:lpstr>
      <vt:lpstr> Tools  Needed</vt:lpstr>
      <vt:lpstr>Identifying Objects</vt:lpstr>
      <vt:lpstr>Identifying Objects</vt:lpstr>
      <vt:lpstr>Understanding the Locators</vt:lpstr>
      <vt:lpstr>Understanding the Locators</vt:lpstr>
      <vt:lpstr>Understanding the Locators</vt:lpstr>
      <vt:lpstr>Understanding the Locators</vt:lpstr>
      <vt:lpstr>Understanding the Locators</vt:lpstr>
      <vt:lpstr>WebDriver Methods</vt:lpstr>
      <vt:lpstr>Working with Textboxes, Checkboxes</vt:lpstr>
      <vt:lpstr>Working with Textboxes/Links</vt:lpstr>
      <vt:lpstr>Working With Drop Downs</vt:lpstr>
      <vt:lpstr>Demonstration</vt:lpstr>
      <vt:lpstr>Working With Assertions and Verifications</vt:lpstr>
      <vt:lpstr>Moving Between Windows </vt:lpstr>
      <vt:lpstr>Moving Between Frames</vt:lpstr>
      <vt:lpstr>Pop-up Dialog</vt:lpstr>
      <vt:lpstr>Upload &amp; Download – Handle the Windows Popups</vt:lpstr>
      <vt:lpstr>Upload &amp; Download – Handle the Windows Popups</vt:lpstr>
      <vt:lpstr>Upload &amp; Download – Handle the Windows Popups</vt:lpstr>
      <vt:lpstr>Upload &amp; Download – Handle the Windows Popups</vt:lpstr>
      <vt:lpstr>Demonstration</vt:lpstr>
      <vt:lpstr>Questions</vt:lpstr>
      <vt:lpstr>Break</vt:lpstr>
      <vt:lpstr>Test Your Understanding</vt:lpstr>
      <vt:lpstr>Summary</vt:lpstr>
      <vt:lpstr>Source</vt:lpstr>
      <vt:lpstr>PowerPoint Presentation</vt:lpstr>
    </vt:vector>
  </TitlesOfParts>
  <Company>CTS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Cognizant Technology Solutions</dc:title>
  <dc:creator>Devadas, Abiramasundari (Cognizant)</dc:creator>
  <cp:lastModifiedBy>Windows User</cp:lastModifiedBy>
  <cp:revision>199</cp:revision>
  <dcterms:created xsi:type="dcterms:W3CDTF">2011-06-15T11:24:59Z</dcterms:created>
  <dcterms:modified xsi:type="dcterms:W3CDTF">2015-01-28T13:39:58Z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0x0101007B39C2D19CB1EB4EB957C296FF889379</vt:lpwstr>
  </property>
  <property fmtid="{D5CDD505-2E9C-101B-9397-08002B2CF9AE}" pid="3" name="Particulars">
    <vt:lpwstr>Creating automated script using Selenium WebDriver</vt:lpwstr>
  </property>
</Properties>
</file>