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40"/>
  </p:notesMasterIdLst>
  <p:sldIdLst>
    <p:sldId id="256" r:id="rId5"/>
    <p:sldId id="257" r:id="rId6"/>
    <p:sldId id="258" r:id="rId7"/>
    <p:sldId id="259" r:id="rId8"/>
    <p:sldId id="260" r:id="rId9"/>
    <p:sldId id="337" r:id="rId10"/>
    <p:sldId id="338" r:id="rId11"/>
    <p:sldId id="339" r:id="rId12"/>
    <p:sldId id="340" r:id="rId13"/>
    <p:sldId id="309" r:id="rId14"/>
    <p:sldId id="261" r:id="rId15"/>
    <p:sldId id="310" r:id="rId16"/>
    <p:sldId id="314" r:id="rId17"/>
    <p:sldId id="262" r:id="rId18"/>
    <p:sldId id="315" r:id="rId19"/>
    <p:sldId id="311" r:id="rId20"/>
    <p:sldId id="317" r:id="rId21"/>
    <p:sldId id="319" r:id="rId22"/>
    <p:sldId id="330" r:id="rId23"/>
    <p:sldId id="321" r:id="rId24"/>
    <p:sldId id="312" r:id="rId25"/>
    <p:sldId id="318" r:id="rId26"/>
    <p:sldId id="329" r:id="rId27"/>
    <p:sldId id="322" r:id="rId28"/>
    <p:sldId id="327" r:id="rId29"/>
    <p:sldId id="328" r:id="rId30"/>
    <p:sldId id="334" r:id="rId31"/>
    <p:sldId id="335" r:id="rId32"/>
    <p:sldId id="325" r:id="rId33"/>
    <p:sldId id="323" r:id="rId34"/>
    <p:sldId id="324" r:id="rId35"/>
    <p:sldId id="298" r:id="rId36"/>
    <p:sldId id="336" r:id="rId37"/>
    <p:sldId id="299" r:id="rId38"/>
    <p:sldId id="30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Jws2DIpm/9j5nlJl7/yJfw==" hashData="o9fafOnh1NGOIGgSkmxsQs7ftMk="/>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63FC16-56FE-44CB-8CB6-D5175DE24E2D}" type="datetimeFigureOut">
              <a:rPr lang="en-US" smtClean="0"/>
              <a:t>01/28/2015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F21C54-13C7-4A20-8C84-A6B19A199C1F}" type="slidenum">
              <a:rPr lang="en-US" smtClean="0"/>
              <a:t>‹#›</a:t>
            </a:fld>
            <a:endParaRPr lang="en-US"/>
          </a:p>
        </p:txBody>
      </p:sp>
    </p:spTree>
    <p:extLst>
      <p:ext uri="{BB962C8B-B14F-4D97-AF65-F5344CB8AC3E}">
        <p14:creationId xmlns:p14="http://schemas.microsoft.com/office/powerpoint/2010/main" val="267868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F21C54-13C7-4A20-8C84-A6B19A199C1F}" type="slidenum">
              <a:rPr lang="en-US" smtClean="0"/>
              <a:t>32</a:t>
            </a:fld>
            <a:endParaRPr lang="en-US"/>
          </a:p>
        </p:txBody>
      </p:sp>
    </p:spTree>
    <p:extLst>
      <p:ext uri="{BB962C8B-B14F-4D97-AF65-F5344CB8AC3E}">
        <p14:creationId xmlns:p14="http://schemas.microsoft.com/office/powerpoint/2010/main" val="1997595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225050046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About the Author</a:t>
            </a: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5664158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41946050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43395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954197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274294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About the Author</a:t>
            </a: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24700236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205713360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About the Author</a:t>
            </a: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280848344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3866367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3648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3"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24974250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60" r:id="rId9"/>
    <p:sldLayoutId id="2147483661" r:id="rId10"/>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jpeg"/><Relationship Id="rId13" Type="http://schemas.openxmlformats.org/officeDocument/2006/relationships/image" Target="../media/image42.jpeg"/><Relationship Id="rId3" Type="http://schemas.openxmlformats.org/officeDocument/2006/relationships/image" Target="../media/image33.png"/><Relationship Id="rId7" Type="http://schemas.openxmlformats.org/officeDocument/2006/relationships/image" Target="../media/image36.jpeg"/><Relationship Id="rId12" Type="http://schemas.openxmlformats.org/officeDocument/2006/relationships/image" Target="../media/image41.jpeg"/><Relationship Id="rId2" Type="http://schemas.openxmlformats.org/officeDocument/2006/relationships/image" Target="../media/image32.gif"/><Relationship Id="rId1" Type="http://schemas.openxmlformats.org/officeDocument/2006/relationships/slideLayout" Target="../slideLayouts/slideLayout2.xml"/><Relationship Id="rId6" Type="http://schemas.openxmlformats.org/officeDocument/2006/relationships/image" Target="../media/image35.jpeg"/><Relationship Id="rId11" Type="http://schemas.openxmlformats.org/officeDocument/2006/relationships/image" Target="../media/image40.jpeg"/><Relationship Id="rId5" Type="http://schemas.openxmlformats.org/officeDocument/2006/relationships/image" Target="../media/image21.png"/><Relationship Id="rId10" Type="http://schemas.openxmlformats.org/officeDocument/2006/relationships/image" Target="../media/image39.jpeg"/><Relationship Id="rId4" Type="http://schemas.openxmlformats.org/officeDocument/2006/relationships/image" Target="../media/image34.jpeg"/><Relationship Id="rId9" Type="http://schemas.openxmlformats.org/officeDocument/2006/relationships/image" Target="../media/image38.jpeg"/><Relationship Id="rId14" Type="http://schemas.openxmlformats.org/officeDocument/2006/relationships/image" Target="../media/image43.jpeg"/></Relationships>
</file>

<file path=ppt/slides/_rels/slide2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gif"/><Relationship Id="rId4" Type="http://schemas.openxmlformats.org/officeDocument/2006/relationships/image" Target="../media/image45.jpeg"/></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docs.seleniumhq.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google.co.in/url?sa=i&amp;rct=j&amp;q=&amp;esrc=s&amp;frm=1&amp;source=images&amp;cd=&amp;cad=rja&amp;uact=8&amp;ved=0CAcQjRw&amp;url=http://www.360logica.com/blog/2014/07/test-automation-magical.html&amp;ei=aYBQVN-8IeTYmgX2ooCIBg&amp;bvm=bv.78597519,d.dGY&amp;psig=AFQjCNEiuyXvpyrmL9bjVxIxXg44oqhfkg&amp;ust=141464825028130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www.google.co.in/url?sa=i&amp;rct=j&amp;q=&amp;esrc=s&amp;frm=1&amp;source=images&amp;cd=&amp;cad=rja&amp;uact=8&amp;ved=0CAcQjRw&amp;url=http://www.solutionmaniacs.com/tool-selection/&amp;ei=mYJQVOTxNuSrmAWTyIGACw&amp;bvm=bv.78597519,d.dGY&amp;psig=AFQjCNHPu5Tn-Tr5OgFrWGd6DU8P0-KciQ&amp;ust=141464884102854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www.google.co.in/url?sa=i&amp;rct=j&amp;q=&amp;esrc=s&amp;frm=1&amp;source=images&amp;cd=&amp;cad=rja&amp;uact=8&amp;ved=0CAcQjRw&amp;url=http://www.qualitiasoft.com/resources/why-selenium-and-qualitia/&amp;ei=N4NQVJzCEMLTmAX5-YK4AQ&amp;bvm=bv.78597519,d.dGY&amp;psig=AFQjCNHG-jFQzKIfjfwV6QOLSZM23lvF6Q&amp;ust=1414648984427340" TargetMode="External"/><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          Selenium </a:t>
            </a:r>
            <a:endParaRPr lang="en-US" sz="2200" b="1" dirty="0">
              <a:solidFill>
                <a:schemeClr val="tx1"/>
              </a:solidFill>
              <a:latin typeface="Myriad Pro" pitchFamily="34" charset="0"/>
              <a:cs typeface="Arial" pitchFamily="34" charset="0"/>
            </a:endParaRPr>
          </a:p>
        </p:txBody>
      </p:sp>
      <p:sp>
        <p:nvSpPr>
          <p:cNvPr id="4" name="Rectangle 3"/>
          <p:cNvSpPr/>
          <p:nvPr/>
        </p:nvSpPr>
        <p:spPr>
          <a:xfrm>
            <a:off x="498797" y="4733925"/>
            <a:ext cx="3006403"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
        <p:nvSpPr>
          <p:cNvPr id="5" name="Rectangle 4"/>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b="1" dirty="0" smtClean="0"/>
              <a:t>Selenium - Introduction</a:t>
            </a: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594087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09725"/>
            <a:ext cx="5181600" cy="4946650"/>
          </a:xfrm>
        </p:spPr>
        <p:txBody>
          <a:bodyPr/>
          <a:lstStyle/>
          <a:p>
            <a:pPr algn="just">
              <a:buClr>
                <a:schemeClr val="accent1">
                  <a:lumMod val="75000"/>
                </a:schemeClr>
              </a:buClr>
              <a:buFont typeface="Wingdings" pitchFamily="2" charset="2"/>
              <a:buChar char="q"/>
              <a:defRPr/>
            </a:pPr>
            <a:r>
              <a:rPr lang="en-US" sz="1800" b="1" dirty="0"/>
              <a:t>Selenium </a:t>
            </a:r>
            <a:r>
              <a:rPr lang="en-US" sz="1800" dirty="0"/>
              <a:t>is a chemical element with symbol </a:t>
            </a:r>
            <a:r>
              <a:rPr lang="en-US" sz="1800" b="1" dirty="0"/>
              <a:t>Se</a:t>
            </a:r>
            <a:r>
              <a:rPr lang="en-US" sz="1800" dirty="0"/>
              <a:t> and atomic number </a:t>
            </a:r>
            <a:r>
              <a:rPr lang="en-US" sz="1800" b="1" dirty="0"/>
              <a:t>34</a:t>
            </a:r>
            <a:r>
              <a:rPr lang="en-US" sz="1800" dirty="0" smtClean="0"/>
              <a:t>.</a:t>
            </a:r>
            <a:endParaRPr lang="en-US" sz="1800" dirty="0"/>
          </a:p>
        </p:txBody>
      </p:sp>
      <p:sp>
        <p:nvSpPr>
          <p:cNvPr id="6" name="Title 5"/>
          <p:cNvSpPr>
            <a:spLocks noGrp="1"/>
          </p:cNvSpPr>
          <p:nvPr>
            <p:ph type="title"/>
          </p:nvPr>
        </p:nvSpPr>
        <p:spPr/>
        <p:txBody>
          <a:bodyPr/>
          <a:lstStyle/>
          <a:p>
            <a:r>
              <a:rPr lang="en-US" altLang="en-US" sz="2800" dirty="0" smtClean="0"/>
              <a:t>What is Selenium actually?</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10</a:t>
            </a:fld>
            <a:endParaRPr lang="en-GB" dirty="0">
              <a:solidFill>
                <a:srgbClr val="C0504D">
                  <a:lumMod val="75000"/>
                </a:srgbClr>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600199"/>
            <a:ext cx="2616142" cy="434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descr="D:\Srinivasan\Training\imgr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092" y="3124200"/>
            <a:ext cx="1939925" cy="193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46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heel(1)">
                                      <p:cBhvr>
                                        <p:cTn id="12" dur="20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 calcmode="lin" valueType="num">
                                      <p:cBhvr>
                                        <p:cTn id="17" dur="1000" fill="hold"/>
                                        <p:tgtEl>
                                          <p:spTgt spid="9219"/>
                                        </p:tgtEl>
                                        <p:attrNameLst>
                                          <p:attrName>ppt_w</p:attrName>
                                        </p:attrNameLst>
                                      </p:cBhvr>
                                      <p:tavLst>
                                        <p:tav tm="0">
                                          <p:val>
                                            <p:fltVal val="0"/>
                                          </p:val>
                                        </p:tav>
                                        <p:tav tm="100000">
                                          <p:val>
                                            <p:strVal val="#ppt_w"/>
                                          </p:val>
                                        </p:tav>
                                      </p:tavLst>
                                    </p:anim>
                                    <p:anim calcmode="lin" valueType="num">
                                      <p:cBhvr>
                                        <p:cTn id="18" dur="1000" fill="hold"/>
                                        <p:tgtEl>
                                          <p:spTgt spid="9219"/>
                                        </p:tgtEl>
                                        <p:attrNameLst>
                                          <p:attrName>ppt_h</p:attrName>
                                        </p:attrNameLst>
                                      </p:cBhvr>
                                      <p:tavLst>
                                        <p:tav tm="0">
                                          <p:val>
                                            <p:fltVal val="0"/>
                                          </p:val>
                                        </p:tav>
                                        <p:tav tm="100000">
                                          <p:val>
                                            <p:strVal val="#ppt_h"/>
                                          </p:val>
                                        </p:tav>
                                      </p:tavLst>
                                    </p:anim>
                                    <p:anim calcmode="lin" valueType="num">
                                      <p:cBhvr>
                                        <p:cTn id="19" dur="1000" fill="hold"/>
                                        <p:tgtEl>
                                          <p:spTgt spid="9219"/>
                                        </p:tgtEl>
                                        <p:attrNameLst>
                                          <p:attrName>style.rotation</p:attrName>
                                        </p:attrNameLst>
                                      </p:cBhvr>
                                      <p:tavLst>
                                        <p:tav tm="0">
                                          <p:val>
                                            <p:fltVal val="90"/>
                                          </p:val>
                                        </p:tav>
                                        <p:tav tm="100000">
                                          <p:val>
                                            <p:fltVal val="0"/>
                                          </p:val>
                                        </p:tav>
                                      </p:tavLst>
                                    </p:anim>
                                    <p:animEffect transition="in" filter="fade">
                                      <p:cBhvr>
                                        <p:cTn id="20" dur="1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09725"/>
            <a:ext cx="5181600" cy="4714875"/>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b="1" dirty="0"/>
              <a:t>Selenium</a:t>
            </a:r>
            <a:r>
              <a:rPr lang="en-US" sz="1800" dirty="0"/>
              <a:t> automates browsers. That's it</a:t>
            </a:r>
            <a:r>
              <a:rPr lang="en-US" sz="1800" dirty="0" smtClean="0"/>
              <a:t>.</a:t>
            </a:r>
          </a:p>
          <a:p>
            <a:pPr marL="0" indent="0" algn="just">
              <a:buClr>
                <a:schemeClr val="accent1">
                  <a:lumMod val="75000"/>
                </a:schemeClr>
              </a:buClr>
              <a:buNone/>
              <a:defRPr/>
            </a:pPr>
            <a:r>
              <a:rPr lang="en-US" sz="1800" dirty="0" smtClean="0"/>
              <a:t> </a:t>
            </a:r>
          </a:p>
          <a:p>
            <a:pPr algn="just">
              <a:buClr>
                <a:schemeClr val="accent1">
                  <a:lumMod val="75000"/>
                </a:schemeClr>
              </a:buClr>
              <a:buFont typeface="Wingdings" pitchFamily="2" charset="2"/>
              <a:buChar char="q"/>
              <a:defRPr/>
            </a:pPr>
            <a:r>
              <a:rPr lang="en-US" sz="1800" b="1" dirty="0" smtClean="0"/>
              <a:t>Selenium </a:t>
            </a:r>
            <a:r>
              <a:rPr lang="en-US" sz="1800" b="1" dirty="0"/>
              <a:t>is a suite of </a:t>
            </a:r>
            <a:r>
              <a:rPr lang="en-US" sz="1800" b="1" dirty="0" smtClean="0"/>
              <a:t>tools </a:t>
            </a:r>
            <a:r>
              <a:rPr lang="en-US" sz="1800" dirty="0" smtClean="0"/>
              <a:t>to </a:t>
            </a:r>
            <a:r>
              <a:rPr lang="en-US" sz="1800" dirty="0"/>
              <a:t>automate web browsers across many platforms</a:t>
            </a:r>
            <a:r>
              <a:rPr lang="en-US" sz="1800" dirty="0" smtClean="0"/>
              <a:t>.</a:t>
            </a:r>
          </a:p>
          <a:p>
            <a:pPr marL="0" indent="0" algn="just">
              <a:buClr>
                <a:schemeClr val="accent1">
                  <a:lumMod val="75000"/>
                </a:schemeClr>
              </a:buClr>
              <a:buNone/>
              <a:defRPr/>
            </a:pPr>
            <a:endParaRPr lang="en-US" sz="1800" dirty="0"/>
          </a:p>
          <a:p>
            <a:pPr algn="just">
              <a:buClr>
                <a:schemeClr val="accent1">
                  <a:lumMod val="75000"/>
                </a:schemeClr>
              </a:buClr>
              <a:buFont typeface="Wingdings" pitchFamily="2" charset="2"/>
              <a:buChar char="q"/>
              <a:defRPr/>
            </a:pPr>
            <a:r>
              <a:rPr lang="en-US" sz="1800" b="1" dirty="0"/>
              <a:t>Selenium</a:t>
            </a:r>
            <a:r>
              <a:rPr lang="en-US" sz="1800" dirty="0"/>
              <a:t> first came to life in </a:t>
            </a:r>
            <a:r>
              <a:rPr lang="en-US" sz="1800" b="1" dirty="0"/>
              <a:t>2004</a:t>
            </a:r>
            <a:r>
              <a:rPr lang="en-US" sz="1800" dirty="0"/>
              <a:t> when </a:t>
            </a:r>
            <a:r>
              <a:rPr lang="en-US" sz="1800" b="1" dirty="0"/>
              <a:t>Jason Huggins </a:t>
            </a:r>
            <a:r>
              <a:rPr lang="en-US" sz="1800" dirty="0"/>
              <a:t>was testing an internal application at </a:t>
            </a:r>
            <a:r>
              <a:rPr lang="en-US" sz="1800" b="1" dirty="0" err="1"/>
              <a:t>ThoughtWorks</a:t>
            </a:r>
            <a:r>
              <a:rPr lang="en-US" sz="1800" dirty="0" smtClean="0"/>
              <a:t>.</a:t>
            </a:r>
          </a:p>
          <a:p>
            <a:pPr algn="just">
              <a:buClr>
                <a:schemeClr val="accent1">
                  <a:lumMod val="75000"/>
                </a:schemeClr>
              </a:buClr>
              <a:buFont typeface="Wingdings" pitchFamily="2" charset="2"/>
              <a:buChar char="q"/>
              <a:defRPr/>
            </a:pPr>
            <a:endParaRPr lang="en-US" sz="1800" dirty="0" smtClean="0"/>
          </a:p>
          <a:p>
            <a:pPr algn="just">
              <a:buClr>
                <a:schemeClr val="accent1">
                  <a:lumMod val="75000"/>
                </a:schemeClr>
              </a:buClr>
              <a:buFont typeface="Wingdings" pitchFamily="2" charset="2"/>
              <a:buChar char="q"/>
              <a:defRPr/>
            </a:pPr>
            <a:r>
              <a:rPr lang="en-US" sz="1800" dirty="0" smtClean="0"/>
              <a:t>A </a:t>
            </a:r>
            <a:r>
              <a:rPr lang="en-US" sz="1800" b="1" dirty="0" smtClean="0"/>
              <a:t>JavaScript </a:t>
            </a:r>
            <a:r>
              <a:rPr lang="en-US" sz="1800" b="1" dirty="0"/>
              <a:t>library</a:t>
            </a:r>
            <a:r>
              <a:rPr lang="en-US" sz="1800" dirty="0"/>
              <a:t> that could drive interactions with the </a:t>
            </a:r>
            <a:r>
              <a:rPr lang="en-US" sz="1800" dirty="0" smtClean="0"/>
              <a:t>page and </a:t>
            </a:r>
            <a:r>
              <a:rPr lang="en-US" sz="1800" dirty="0"/>
              <a:t>to automatically rerun tests against multiple </a:t>
            </a:r>
            <a:r>
              <a:rPr lang="en-US" sz="1800" dirty="0" smtClean="0"/>
              <a:t>browsers</a:t>
            </a:r>
          </a:p>
          <a:p>
            <a:pPr algn="just">
              <a:buClr>
                <a:schemeClr val="accent1">
                  <a:lumMod val="75000"/>
                </a:schemeClr>
              </a:buClr>
              <a:buFont typeface="Wingdings" pitchFamily="2" charset="2"/>
              <a:buChar char="q"/>
              <a:defRPr/>
            </a:pPr>
            <a:endParaRPr lang="en-US" sz="1800" dirty="0"/>
          </a:p>
          <a:p>
            <a:pPr algn="just">
              <a:buClr>
                <a:schemeClr val="accent1">
                  <a:lumMod val="75000"/>
                </a:schemeClr>
              </a:buClr>
              <a:buFont typeface="Wingdings" pitchFamily="2" charset="2"/>
              <a:buChar char="q"/>
              <a:defRPr/>
            </a:pPr>
            <a:r>
              <a:rPr lang="en-US" sz="1800" dirty="0"/>
              <a:t>That library eventually became </a:t>
            </a:r>
            <a:r>
              <a:rPr lang="en-US" sz="1800" b="1" dirty="0"/>
              <a:t>Selenium Core</a:t>
            </a:r>
          </a:p>
        </p:txBody>
      </p:sp>
      <p:sp>
        <p:nvSpPr>
          <p:cNvPr id="6" name="Title 5"/>
          <p:cNvSpPr>
            <a:spLocks noGrp="1"/>
          </p:cNvSpPr>
          <p:nvPr>
            <p:ph type="title"/>
          </p:nvPr>
        </p:nvSpPr>
        <p:spPr/>
        <p:txBody>
          <a:bodyPr/>
          <a:lstStyle/>
          <a:p>
            <a:r>
              <a:rPr lang="en-US" altLang="en-US" sz="2800" dirty="0" smtClean="0"/>
              <a:t>What is Selenium for QE?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11</a:t>
            </a:fld>
            <a:endParaRPr lang="en-GB" dirty="0">
              <a:solidFill>
                <a:srgbClr val="C0504D">
                  <a:lumMod val="75000"/>
                </a:srgbClr>
              </a:solidFill>
            </a:endParaRPr>
          </a:p>
        </p:txBody>
      </p:sp>
      <p:pic>
        <p:nvPicPr>
          <p:cNvPr id="8194" name="Picture 2" descr="D:\Srinivasan\Training\bi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057400"/>
            <a:ext cx="2114550" cy="1912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74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heel(1)">
                                      <p:cBhvr>
                                        <p:cTn id="7" dur="2000"/>
                                        <p:tgtEl>
                                          <p:spTgt spid="8194"/>
                                        </p:tgtEl>
                                      </p:cBhvr>
                                    </p:animEffect>
                                  </p:childTnLst>
                                </p:cTn>
                              </p:par>
                            </p:childTnLst>
                          </p:cTn>
                        </p:par>
                        <p:par>
                          <p:cTn id="8" fill="hold">
                            <p:stCondLst>
                              <p:cond delay="2000"/>
                            </p:stCondLst>
                            <p:childTnLst>
                              <p:par>
                                <p:cTn id="9" presetID="42" presetClass="entr" presetSubtype="0" fill="hold" grpId="0" nodeType="afterEffect">
                                  <p:stCondLst>
                                    <p:cond delay="0"/>
                                  </p:stCondLst>
                                  <p:childTnLst>
                                    <p:set>
                                      <p:cBhvr>
                                        <p:cTn id="10" dur="1" fill="hold">
                                          <p:stCondLst>
                                            <p:cond delay="0"/>
                                          </p:stCondLst>
                                        </p:cTn>
                                        <p:tgtEl>
                                          <p:spTgt spid="7">
                                            <p:bg/>
                                          </p:spTgt>
                                        </p:tgtEl>
                                        <p:attrNameLst>
                                          <p:attrName>style.visibility</p:attrName>
                                        </p:attrNameLst>
                                      </p:cBhvr>
                                      <p:to>
                                        <p:strVal val="visible"/>
                                      </p:to>
                                    </p:set>
                                    <p:animEffect transition="in" filter="fade">
                                      <p:cBhvr>
                                        <p:cTn id="11" dur="1000"/>
                                        <p:tgtEl>
                                          <p:spTgt spid="7">
                                            <p:bg/>
                                          </p:spTgt>
                                        </p:tgtEl>
                                      </p:cBhvr>
                                    </p:animEffect>
                                    <p:anim calcmode="lin" valueType="num">
                                      <p:cBhvr>
                                        <p:cTn id="12" dur="1000" fill="hold"/>
                                        <p:tgtEl>
                                          <p:spTgt spid="7">
                                            <p:bg/>
                                          </p:spTgt>
                                        </p:tgtEl>
                                        <p:attrNameLst>
                                          <p:attrName>ppt_x</p:attrName>
                                        </p:attrNameLst>
                                      </p:cBhvr>
                                      <p:tavLst>
                                        <p:tav tm="0">
                                          <p:val>
                                            <p:strVal val="#ppt_x"/>
                                          </p:val>
                                        </p:tav>
                                        <p:tav tm="100000">
                                          <p:val>
                                            <p:strVal val="#ppt_x"/>
                                          </p:val>
                                        </p:tav>
                                      </p:tavLst>
                                    </p:anim>
                                    <p:anim calcmode="lin" valueType="num">
                                      <p:cBhvr>
                                        <p:cTn id="13" dur="1000" fill="hold"/>
                                        <p:tgtEl>
                                          <p:spTgt spid="7">
                                            <p:bg/>
                                          </p:spTgt>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42" presetClass="entr" presetSubtype="0" fill="hold" grpId="0" nodeType="after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1000"/>
                                        <p:tgtEl>
                                          <p:spTgt spid="7">
                                            <p:txEl>
                                              <p:pRg st="1" end="1"/>
                                            </p:txEl>
                                          </p:spTgt>
                                        </p:tgtEl>
                                      </p:cBhvr>
                                    </p:animEffect>
                                    <p:anim calcmode="lin" valueType="num">
                                      <p:cBhvr>
                                        <p:cTn id="2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6" fill="hold">
                            <p:stCondLst>
                              <p:cond delay="5000"/>
                            </p:stCondLst>
                            <p:childTnLst>
                              <p:par>
                                <p:cTn id="27" presetID="42" presetClass="entr" presetSubtype="0" fill="hold" grpId="0" nodeType="after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32" fill="hold">
                            <p:stCondLst>
                              <p:cond delay="6000"/>
                            </p:stCondLst>
                            <p:childTnLst>
                              <p:par>
                                <p:cTn id="33" presetID="42" presetClass="entr" presetSubtype="0" fill="hold" grpId="0" nodeType="after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7000"/>
                            </p:stCondLst>
                            <p:childTnLst>
                              <p:par>
                                <p:cTn id="39" presetID="42" presetClass="entr" presetSubtype="0" fill="hold" grpId="0" nodeType="after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1000"/>
                                        <p:tgtEl>
                                          <p:spTgt spid="7">
                                            <p:txEl>
                                              <p:pRg st="6" end="6"/>
                                            </p:txEl>
                                          </p:spTgt>
                                        </p:tgtEl>
                                      </p:cBhvr>
                                    </p:animEffect>
                                    <p:anim calcmode="lin" valueType="num">
                                      <p:cBhvr>
                                        <p:cTn id="4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44" fill="hold">
                            <p:stCondLst>
                              <p:cond delay="8000"/>
                            </p:stCondLst>
                            <p:childTnLst>
                              <p:par>
                                <p:cTn id="45" presetID="42" presetClass="entr" presetSubtype="0" fill="hold" grpId="0" nodeType="after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1000"/>
                                        <p:tgtEl>
                                          <p:spTgt spid="7">
                                            <p:txEl>
                                              <p:pRg st="8" end="8"/>
                                            </p:txEl>
                                          </p:spTgt>
                                        </p:tgtEl>
                                      </p:cBhvr>
                                    </p:animEffect>
                                    <p:anim calcmode="lin" valueType="num">
                                      <p:cBhvr>
                                        <p:cTn id="48"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Selenium</a:t>
            </a:r>
            <a:endParaRPr lang="en-US" sz="2200" b="1" dirty="0">
              <a:solidFill>
                <a:schemeClr val="tx1"/>
              </a:solidFill>
              <a:latin typeface="Myriad Pro" pitchFamily="34" charset="0"/>
              <a:cs typeface="Arial" pitchFamily="34" charset="0"/>
            </a:endParaRPr>
          </a:p>
        </p:txBody>
      </p:sp>
      <p:sp>
        <p:nvSpPr>
          <p:cNvPr id="5" name="Rectangle 4"/>
          <p:cNvSpPr/>
          <p:nvPr/>
        </p:nvSpPr>
        <p:spPr>
          <a:xfrm>
            <a:off x="2726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000" b="1" dirty="0" smtClean="0"/>
              <a:t>Chapter 2: Selenium’s Tool Suite</a:t>
            </a: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21558714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smtClean="0"/>
              <a:t>Selenium’s Tool Suite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13</a:t>
            </a:fld>
            <a:endParaRPr lang="en-GB" dirty="0">
              <a:solidFill>
                <a:srgbClr val="C0504D">
                  <a:lumMod val="75000"/>
                </a:srgbClr>
              </a:solidFill>
            </a:endParaRPr>
          </a:p>
        </p:txBody>
      </p:sp>
      <p:pic>
        <p:nvPicPr>
          <p:cNvPr id="13315" name="Picture 3" descr="D:\Srinivasan\Training\selenium-id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0" y="19177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D:\Srinivasan\Training\selenium-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2832100"/>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317" name="Picture 5" descr="D:\Srinivasan\Training\selenium-grid-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00" y="48768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590800" y="2057400"/>
            <a:ext cx="1420582" cy="369332"/>
          </a:xfrm>
          <a:prstGeom prst="rect">
            <a:avLst/>
          </a:prstGeom>
          <a:noFill/>
        </p:spPr>
        <p:txBody>
          <a:bodyPr wrap="none" rtlCol="0">
            <a:spAutoFit/>
          </a:bodyPr>
          <a:lstStyle/>
          <a:p>
            <a:r>
              <a:rPr lang="en-US" dirty="0" smtClean="0"/>
              <a:t>Selenium IDE</a:t>
            </a:r>
            <a:endParaRPr lang="en-US" dirty="0"/>
          </a:p>
        </p:txBody>
      </p:sp>
      <p:sp>
        <p:nvSpPr>
          <p:cNvPr id="12" name="TextBox 11"/>
          <p:cNvSpPr txBox="1"/>
          <p:nvPr/>
        </p:nvSpPr>
        <p:spPr>
          <a:xfrm>
            <a:off x="2590800" y="2983468"/>
            <a:ext cx="1354410" cy="369332"/>
          </a:xfrm>
          <a:prstGeom prst="rect">
            <a:avLst/>
          </a:prstGeom>
          <a:noFill/>
        </p:spPr>
        <p:txBody>
          <a:bodyPr wrap="none" rtlCol="0">
            <a:spAutoFit/>
          </a:bodyPr>
          <a:lstStyle/>
          <a:p>
            <a:r>
              <a:rPr lang="en-US" dirty="0" smtClean="0"/>
              <a:t>Selenium RC</a:t>
            </a:r>
            <a:endParaRPr lang="en-US" dirty="0"/>
          </a:p>
        </p:txBody>
      </p:sp>
      <p:sp>
        <p:nvSpPr>
          <p:cNvPr id="15" name="TextBox 14"/>
          <p:cNvSpPr txBox="1"/>
          <p:nvPr/>
        </p:nvSpPr>
        <p:spPr>
          <a:xfrm>
            <a:off x="2590800" y="5021818"/>
            <a:ext cx="1508746" cy="369332"/>
          </a:xfrm>
          <a:prstGeom prst="rect">
            <a:avLst/>
          </a:prstGeom>
          <a:noFill/>
        </p:spPr>
        <p:txBody>
          <a:bodyPr wrap="none" rtlCol="0">
            <a:spAutoFit/>
          </a:bodyPr>
          <a:lstStyle/>
          <a:p>
            <a:r>
              <a:rPr lang="en-US" dirty="0" smtClean="0"/>
              <a:t>Selenium Grid</a:t>
            </a:r>
            <a:endParaRPr lang="en-US" dirty="0"/>
          </a:p>
        </p:txBody>
      </p:sp>
      <p:pic>
        <p:nvPicPr>
          <p:cNvPr id="16" name="Picture 4" descr="D:\Srinivasan\Training\selenium-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6135" y="3810000"/>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593922" y="3974068"/>
            <a:ext cx="2168094" cy="369332"/>
          </a:xfrm>
          <a:prstGeom prst="rect">
            <a:avLst/>
          </a:prstGeom>
          <a:noFill/>
        </p:spPr>
        <p:txBody>
          <a:bodyPr wrap="none" rtlCol="0">
            <a:spAutoFit/>
          </a:bodyPr>
          <a:lstStyle/>
          <a:p>
            <a:r>
              <a:rPr lang="en-US" dirty="0" smtClean="0"/>
              <a:t>Selenium </a:t>
            </a:r>
            <a:r>
              <a:rPr lang="en-US" dirty="0" err="1" smtClean="0"/>
              <a:t>WebDriver</a:t>
            </a:r>
            <a:endParaRPr lang="en-US" dirty="0"/>
          </a:p>
        </p:txBody>
      </p:sp>
    </p:spTree>
    <p:extLst>
      <p:ext uri="{BB962C8B-B14F-4D97-AF65-F5344CB8AC3E}">
        <p14:creationId xmlns:p14="http://schemas.microsoft.com/office/powerpoint/2010/main" val="297364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randombar(horizontal)">
                                      <p:cBhvr>
                                        <p:cTn id="7" dur="1000"/>
                                        <p:tgtEl>
                                          <p:spTgt spid="1331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1000"/>
                                        <p:tgtEl>
                                          <p:spTgt spid="3"/>
                                        </p:tgtEl>
                                      </p:cBhvr>
                                    </p:animEffect>
                                  </p:childTnLst>
                                </p:cTn>
                              </p:par>
                              <p:par>
                                <p:cTn id="11" presetID="14" presetClass="entr" presetSubtype="10" fill="hold" nodeType="with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randombar(horizontal)">
                                      <p:cBhvr>
                                        <p:cTn id="13" dur="1000"/>
                                        <p:tgtEl>
                                          <p:spTgt spid="133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1000"/>
                                        <p:tgtEl>
                                          <p:spTgt spid="12"/>
                                        </p:tgtEl>
                                      </p:cBhvr>
                                    </p:animEffect>
                                  </p:childTnLst>
                                </p:cTn>
                              </p:par>
                              <p:par>
                                <p:cTn id="17" presetID="14" presetClass="entr" presetSubtype="1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randombar(horizontal)">
                                      <p:cBhvr>
                                        <p:cTn id="19" dur="1000"/>
                                        <p:tgtEl>
                                          <p:spTgt spid="1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1000"/>
                                        <p:tgtEl>
                                          <p:spTgt spid="17"/>
                                        </p:tgtEl>
                                      </p:cBhvr>
                                    </p:animEffect>
                                  </p:childTnLst>
                                </p:cTn>
                              </p:par>
                              <p:par>
                                <p:cTn id="23" presetID="14" presetClass="entr" presetSubtype="10" fill="hold" nodeType="withEffect">
                                  <p:stCondLst>
                                    <p:cond delay="0"/>
                                  </p:stCondLst>
                                  <p:childTnLst>
                                    <p:set>
                                      <p:cBhvr>
                                        <p:cTn id="24" dur="1" fill="hold">
                                          <p:stCondLst>
                                            <p:cond delay="0"/>
                                          </p:stCondLst>
                                        </p:cTn>
                                        <p:tgtEl>
                                          <p:spTgt spid="13317"/>
                                        </p:tgtEl>
                                        <p:attrNameLst>
                                          <p:attrName>style.visibility</p:attrName>
                                        </p:attrNameLst>
                                      </p:cBhvr>
                                      <p:to>
                                        <p:strVal val="visible"/>
                                      </p:to>
                                    </p:set>
                                    <p:animEffect transition="in" filter="randombar(horizontal)">
                                      <p:cBhvr>
                                        <p:cTn id="25" dur="1000"/>
                                        <p:tgtEl>
                                          <p:spTgt spid="1331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smtClean="0"/>
              <a:t>Selenium IDE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14</a:t>
            </a:fld>
            <a:endParaRPr lang="en-GB" dirty="0">
              <a:solidFill>
                <a:srgbClr val="C0504D">
                  <a:lumMod val="75000"/>
                </a:srgbClr>
              </a:solidFill>
            </a:endParaRPr>
          </a:p>
        </p:txBody>
      </p:sp>
      <p:sp>
        <p:nvSpPr>
          <p:cNvPr id="13" name="Content Placeholder 6"/>
          <p:cNvSpPr>
            <a:spLocks noGrp="1"/>
          </p:cNvSpPr>
          <p:nvPr>
            <p:ph idx="1"/>
          </p:nvPr>
        </p:nvSpPr>
        <p:spPr>
          <a:xfrm>
            <a:off x="228600" y="1609725"/>
            <a:ext cx="5181600" cy="4714875"/>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dirty="0" smtClean="0"/>
              <a:t>Is </a:t>
            </a:r>
            <a:r>
              <a:rPr lang="en-US" sz="1800" dirty="0"/>
              <a:t>a Firefox </a:t>
            </a:r>
            <a:r>
              <a:rPr lang="en-US" sz="1800" dirty="0" smtClean="0"/>
              <a:t>plugin.</a:t>
            </a:r>
          </a:p>
          <a:p>
            <a:pPr algn="just">
              <a:buClr>
                <a:schemeClr val="accent1">
                  <a:lumMod val="75000"/>
                </a:schemeClr>
              </a:buClr>
              <a:buFont typeface="Wingdings" pitchFamily="2" charset="2"/>
              <a:buChar char="q"/>
              <a:defRPr/>
            </a:pPr>
            <a:r>
              <a:rPr lang="en-US" sz="1800" dirty="0" smtClean="0"/>
              <a:t>Has </a:t>
            </a:r>
            <a:r>
              <a:rPr lang="en-US" sz="1800" dirty="0"/>
              <a:t>a recording </a:t>
            </a:r>
            <a:r>
              <a:rPr lang="en-US" sz="1800" dirty="0" smtClean="0"/>
              <a:t>and playback feature</a:t>
            </a:r>
          </a:p>
          <a:p>
            <a:pPr algn="just">
              <a:buClr>
                <a:schemeClr val="accent1">
                  <a:lumMod val="75000"/>
                </a:schemeClr>
              </a:buClr>
              <a:buFont typeface="Wingdings" pitchFamily="2" charset="2"/>
              <a:buChar char="q"/>
              <a:defRPr/>
            </a:pPr>
            <a:r>
              <a:rPr lang="en-US" sz="1800" dirty="0" smtClean="0"/>
              <a:t>Is </a:t>
            </a:r>
            <a:r>
              <a:rPr lang="en-US" sz="1800" dirty="0"/>
              <a:t>a prototyping tool for building test scripts. </a:t>
            </a:r>
            <a:endParaRPr lang="en-US" sz="1800" dirty="0" smtClean="0"/>
          </a:p>
          <a:p>
            <a:pPr algn="just">
              <a:buClr>
                <a:schemeClr val="accent1">
                  <a:lumMod val="75000"/>
                </a:schemeClr>
              </a:buClr>
              <a:buFont typeface="Wingdings" pitchFamily="2" charset="2"/>
              <a:buChar char="q"/>
              <a:defRPr/>
            </a:pPr>
            <a:r>
              <a:rPr lang="en-US" sz="1800" dirty="0" smtClean="0"/>
              <a:t>Provides </a:t>
            </a:r>
            <a:r>
              <a:rPr lang="en-US" sz="1800" dirty="0"/>
              <a:t>an easy-to-use interface for developing automated tests</a:t>
            </a:r>
            <a:r>
              <a:rPr lang="en-US" sz="1800" dirty="0" smtClean="0"/>
              <a:t>.</a:t>
            </a:r>
          </a:p>
          <a:p>
            <a:pPr algn="just">
              <a:buClr>
                <a:schemeClr val="accent1">
                  <a:lumMod val="75000"/>
                </a:schemeClr>
              </a:buClr>
              <a:buFont typeface="Wingdings" pitchFamily="2" charset="2"/>
              <a:buChar char="q"/>
              <a:defRPr/>
            </a:pPr>
            <a:r>
              <a:rPr lang="en-US" sz="1800" dirty="0" smtClean="0"/>
              <a:t>Pros</a:t>
            </a:r>
          </a:p>
          <a:p>
            <a:pPr lvl="1" algn="just">
              <a:buClr>
                <a:schemeClr val="accent1">
                  <a:lumMod val="75000"/>
                </a:schemeClr>
              </a:buClr>
              <a:buFont typeface="Wingdings" pitchFamily="2" charset="2"/>
              <a:buChar char="q"/>
              <a:defRPr/>
            </a:pPr>
            <a:r>
              <a:rPr lang="en-US" sz="1600" dirty="0" smtClean="0"/>
              <a:t>Easy for first time users to understand how Selenium Works with the help of record and playback</a:t>
            </a:r>
          </a:p>
          <a:p>
            <a:pPr algn="just">
              <a:buClr>
                <a:schemeClr val="accent1">
                  <a:lumMod val="75000"/>
                </a:schemeClr>
              </a:buClr>
              <a:buFont typeface="Wingdings" pitchFamily="2" charset="2"/>
              <a:buChar char="q"/>
              <a:defRPr/>
            </a:pPr>
            <a:r>
              <a:rPr lang="en-US" sz="1800" dirty="0" smtClean="0"/>
              <a:t>Cons</a:t>
            </a:r>
          </a:p>
          <a:p>
            <a:pPr lvl="1" algn="just">
              <a:buClr>
                <a:schemeClr val="accent1">
                  <a:lumMod val="75000"/>
                </a:schemeClr>
              </a:buClr>
              <a:buFont typeface="Wingdings" pitchFamily="2" charset="2"/>
              <a:buChar char="q"/>
              <a:defRPr/>
            </a:pPr>
            <a:r>
              <a:rPr lang="en-US" sz="1600" dirty="0" smtClean="0"/>
              <a:t>Tests can be recorded and executed only in Firefox and not in other browsers.</a:t>
            </a:r>
          </a:p>
          <a:p>
            <a:pPr lvl="1" algn="just">
              <a:buClr>
                <a:schemeClr val="accent1">
                  <a:lumMod val="75000"/>
                </a:schemeClr>
              </a:buClr>
              <a:buFont typeface="Wingdings" pitchFamily="2" charset="2"/>
              <a:buChar char="q"/>
              <a:defRPr/>
            </a:pPr>
            <a:r>
              <a:rPr lang="en-US" sz="1600" dirty="0" smtClean="0"/>
              <a:t>Recorded scripts are only stored in table format</a:t>
            </a:r>
          </a:p>
          <a:p>
            <a:pPr lvl="1" algn="just">
              <a:buClr>
                <a:schemeClr val="accent1">
                  <a:lumMod val="75000"/>
                </a:schemeClr>
              </a:buClr>
              <a:buFont typeface="Wingdings" pitchFamily="2" charset="2"/>
              <a:buChar char="q"/>
              <a:defRPr/>
            </a:pPr>
            <a:r>
              <a:rPr lang="en-US" sz="1600" dirty="0" smtClean="0"/>
              <a:t>Cannot be customized with other OOPS programming languages.</a:t>
            </a:r>
          </a:p>
          <a:p>
            <a:pPr algn="just">
              <a:buClr>
                <a:schemeClr val="accent1">
                  <a:lumMod val="75000"/>
                </a:schemeClr>
              </a:buClr>
              <a:buFont typeface="Wingdings" pitchFamily="2" charset="2"/>
              <a:buChar char="q"/>
              <a:defRPr/>
            </a:pPr>
            <a:endParaRPr lang="en-US" sz="1800" dirty="0" smtClean="0"/>
          </a:p>
        </p:txBody>
      </p:sp>
      <p:pic>
        <p:nvPicPr>
          <p:cNvPr id="10242" name="Picture 2" descr="D:\Srinivasan\Training\selenium-ide-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752600"/>
            <a:ext cx="2003425" cy="20034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705600" y="4141149"/>
            <a:ext cx="1524000" cy="369332"/>
          </a:xfrm>
          <a:prstGeom prst="rect">
            <a:avLst/>
          </a:prstGeom>
          <a:noFill/>
        </p:spPr>
        <p:txBody>
          <a:bodyPr wrap="square" rtlCol="0">
            <a:spAutoFit/>
          </a:bodyPr>
          <a:lstStyle/>
          <a:p>
            <a:r>
              <a:rPr lang="en-US" b="1" dirty="0" smtClean="0"/>
              <a:t>Selenium IDE</a:t>
            </a:r>
            <a:endParaRPr lang="en-US" b="1" dirty="0"/>
          </a:p>
        </p:txBody>
      </p:sp>
    </p:spTree>
    <p:extLst>
      <p:ext uri="{BB962C8B-B14F-4D97-AF65-F5344CB8AC3E}">
        <p14:creationId xmlns:p14="http://schemas.microsoft.com/office/powerpoint/2010/main" val="284916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heel(1)">
                                      <p:cBhvr>
                                        <p:cTn id="7" dur="2000"/>
                                        <p:tgtEl>
                                          <p:spTgt spid="1024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13">
                                            <p:bg/>
                                          </p:spTgt>
                                        </p:tgtEl>
                                        <p:attrNameLst>
                                          <p:attrName>style.visibility</p:attrName>
                                        </p:attrNameLst>
                                      </p:cBhvr>
                                      <p:to>
                                        <p:strVal val="visible"/>
                                      </p:to>
                                    </p:set>
                                    <p:animEffect transition="in" filter="fade">
                                      <p:cBhvr>
                                        <p:cTn id="14" dur="1000"/>
                                        <p:tgtEl>
                                          <p:spTgt spid="13">
                                            <p:bg/>
                                          </p:spTgt>
                                        </p:tgtEl>
                                      </p:cBhvr>
                                    </p:animEffect>
                                    <p:anim calcmode="lin" valueType="num">
                                      <p:cBhvr>
                                        <p:cTn id="15" dur="1000" fill="hold"/>
                                        <p:tgtEl>
                                          <p:spTgt spid="13">
                                            <p:bg/>
                                          </p:spTgt>
                                        </p:tgtEl>
                                        <p:attrNameLst>
                                          <p:attrName>ppt_x</p:attrName>
                                        </p:attrNameLst>
                                      </p:cBhvr>
                                      <p:tavLst>
                                        <p:tav tm="0">
                                          <p:val>
                                            <p:strVal val="#ppt_x"/>
                                          </p:val>
                                        </p:tav>
                                        <p:tav tm="100000">
                                          <p:val>
                                            <p:strVal val="#ppt_x"/>
                                          </p:val>
                                        </p:tav>
                                      </p:tavLst>
                                    </p:anim>
                                    <p:anim calcmode="lin" valueType="num">
                                      <p:cBhvr>
                                        <p:cTn id="16" dur="1000" fill="hold"/>
                                        <p:tgtEl>
                                          <p:spTgt spid="13">
                                            <p:bg/>
                                          </p:spTgt>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42" presetClass="entr" presetSubtype="0"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1000"/>
                                        <p:tgtEl>
                                          <p:spTgt spid="13">
                                            <p:txEl>
                                              <p:pRg st="0" end="0"/>
                                            </p:txEl>
                                          </p:spTgt>
                                        </p:tgtEl>
                                      </p:cBhvr>
                                    </p:animEffect>
                                    <p:anim calcmode="lin" valueType="num">
                                      <p:cBhvr>
                                        <p:cTn id="2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4000"/>
                            </p:stCondLst>
                            <p:childTnLst>
                              <p:par>
                                <p:cTn id="24" presetID="42" presetClass="entr" presetSubtype="0" fill="hold" grpId="0" nodeType="after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fade">
                                      <p:cBhvr>
                                        <p:cTn id="26" dur="1000"/>
                                        <p:tgtEl>
                                          <p:spTgt spid="13">
                                            <p:txEl>
                                              <p:pRg st="1" end="1"/>
                                            </p:txEl>
                                          </p:spTgt>
                                        </p:tgtEl>
                                      </p:cBhvr>
                                    </p:animEffect>
                                    <p:anim calcmode="lin" valueType="num">
                                      <p:cBhvr>
                                        <p:cTn id="27"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5000"/>
                            </p:stCondLst>
                            <p:childTnLst>
                              <p:par>
                                <p:cTn id="30" presetID="42" presetClass="entr" presetSubtype="0" fill="hold" grpId="0" nodeType="after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1000"/>
                                        <p:tgtEl>
                                          <p:spTgt spid="13">
                                            <p:txEl>
                                              <p:pRg st="2" end="2"/>
                                            </p:txEl>
                                          </p:spTgt>
                                        </p:tgtEl>
                                      </p:cBhvr>
                                    </p:animEffect>
                                    <p:anim calcmode="lin" valueType="num">
                                      <p:cBhvr>
                                        <p:cTn id="3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6000"/>
                            </p:stCondLst>
                            <p:childTnLst>
                              <p:par>
                                <p:cTn id="36" presetID="42" presetClass="entr" presetSubtype="0" fill="hold" grpId="0" nodeType="afterEffect">
                                  <p:stCondLst>
                                    <p:cond delay="0"/>
                                  </p:stCondLst>
                                  <p:childTnLst>
                                    <p:set>
                                      <p:cBhvr>
                                        <p:cTn id="37" dur="1" fill="hold">
                                          <p:stCondLst>
                                            <p:cond delay="0"/>
                                          </p:stCondLst>
                                        </p:cTn>
                                        <p:tgtEl>
                                          <p:spTgt spid="13">
                                            <p:txEl>
                                              <p:pRg st="3" end="3"/>
                                            </p:txEl>
                                          </p:spTgt>
                                        </p:tgtEl>
                                        <p:attrNameLst>
                                          <p:attrName>style.visibility</p:attrName>
                                        </p:attrNameLst>
                                      </p:cBhvr>
                                      <p:to>
                                        <p:strVal val="visible"/>
                                      </p:to>
                                    </p:set>
                                    <p:animEffect transition="in" filter="fade">
                                      <p:cBhvr>
                                        <p:cTn id="38" dur="1000"/>
                                        <p:tgtEl>
                                          <p:spTgt spid="13">
                                            <p:txEl>
                                              <p:pRg st="3" end="3"/>
                                            </p:txEl>
                                          </p:spTgt>
                                        </p:tgtEl>
                                      </p:cBhvr>
                                    </p:animEffect>
                                    <p:anim calcmode="lin" valueType="num">
                                      <p:cBhvr>
                                        <p:cTn id="3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41" fill="hold">
                            <p:stCondLst>
                              <p:cond delay="7000"/>
                            </p:stCondLst>
                            <p:childTnLst>
                              <p:par>
                                <p:cTn id="42" presetID="42" presetClass="entr" presetSubtype="0" fill="hold" grpId="0" nodeType="afterEffect">
                                  <p:stCondLst>
                                    <p:cond delay="0"/>
                                  </p:stCondLst>
                                  <p:childTnLst>
                                    <p:set>
                                      <p:cBhvr>
                                        <p:cTn id="43" dur="1" fill="hold">
                                          <p:stCondLst>
                                            <p:cond delay="0"/>
                                          </p:stCondLst>
                                        </p:cTn>
                                        <p:tgtEl>
                                          <p:spTgt spid="13">
                                            <p:txEl>
                                              <p:pRg st="4" end="4"/>
                                            </p:txEl>
                                          </p:spTgt>
                                        </p:tgtEl>
                                        <p:attrNameLst>
                                          <p:attrName>style.visibility</p:attrName>
                                        </p:attrNameLst>
                                      </p:cBhvr>
                                      <p:to>
                                        <p:strVal val="visible"/>
                                      </p:to>
                                    </p:set>
                                    <p:animEffect transition="in" filter="fade">
                                      <p:cBhvr>
                                        <p:cTn id="44" dur="1000"/>
                                        <p:tgtEl>
                                          <p:spTgt spid="13">
                                            <p:txEl>
                                              <p:pRg st="4" end="4"/>
                                            </p:txEl>
                                          </p:spTgt>
                                        </p:tgtEl>
                                      </p:cBhvr>
                                    </p:animEffect>
                                    <p:anim calcmode="lin" valueType="num">
                                      <p:cBhvr>
                                        <p:cTn id="45"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6"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47" fill="hold">
                            <p:stCondLst>
                              <p:cond delay="8000"/>
                            </p:stCondLst>
                            <p:childTnLst>
                              <p:par>
                                <p:cTn id="48" presetID="42" presetClass="entr" presetSubtype="0" fill="hold" grpId="0" nodeType="afterEffect">
                                  <p:stCondLst>
                                    <p:cond delay="0"/>
                                  </p:stCondLst>
                                  <p:childTnLst>
                                    <p:set>
                                      <p:cBhvr>
                                        <p:cTn id="49" dur="1" fill="hold">
                                          <p:stCondLst>
                                            <p:cond delay="0"/>
                                          </p:stCondLst>
                                        </p:cTn>
                                        <p:tgtEl>
                                          <p:spTgt spid="13">
                                            <p:txEl>
                                              <p:pRg st="5" end="5"/>
                                            </p:txEl>
                                          </p:spTgt>
                                        </p:tgtEl>
                                        <p:attrNameLst>
                                          <p:attrName>style.visibility</p:attrName>
                                        </p:attrNameLst>
                                      </p:cBhvr>
                                      <p:to>
                                        <p:strVal val="visible"/>
                                      </p:to>
                                    </p:set>
                                    <p:animEffect transition="in" filter="fade">
                                      <p:cBhvr>
                                        <p:cTn id="50" dur="1000"/>
                                        <p:tgtEl>
                                          <p:spTgt spid="13">
                                            <p:txEl>
                                              <p:pRg st="5" end="5"/>
                                            </p:txEl>
                                          </p:spTgt>
                                        </p:tgtEl>
                                      </p:cBhvr>
                                    </p:animEffect>
                                    <p:anim calcmode="lin" valueType="num">
                                      <p:cBhvr>
                                        <p:cTn id="51"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par>
                          <p:cTn id="53" fill="hold">
                            <p:stCondLst>
                              <p:cond delay="9000"/>
                            </p:stCondLst>
                            <p:childTnLst>
                              <p:par>
                                <p:cTn id="54" presetID="42" presetClass="entr" presetSubtype="0" fill="hold" grpId="0" nodeType="afterEffect">
                                  <p:stCondLst>
                                    <p:cond delay="0"/>
                                  </p:stCondLst>
                                  <p:childTnLst>
                                    <p:set>
                                      <p:cBhvr>
                                        <p:cTn id="55" dur="1" fill="hold">
                                          <p:stCondLst>
                                            <p:cond delay="0"/>
                                          </p:stCondLst>
                                        </p:cTn>
                                        <p:tgtEl>
                                          <p:spTgt spid="13">
                                            <p:txEl>
                                              <p:pRg st="6" end="6"/>
                                            </p:txEl>
                                          </p:spTgt>
                                        </p:tgtEl>
                                        <p:attrNameLst>
                                          <p:attrName>style.visibility</p:attrName>
                                        </p:attrNameLst>
                                      </p:cBhvr>
                                      <p:to>
                                        <p:strVal val="visible"/>
                                      </p:to>
                                    </p:set>
                                    <p:animEffect transition="in" filter="fade">
                                      <p:cBhvr>
                                        <p:cTn id="56" dur="1000"/>
                                        <p:tgtEl>
                                          <p:spTgt spid="13">
                                            <p:txEl>
                                              <p:pRg st="6" end="6"/>
                                            </p:txEl>
                                          </p:spTgt>
                                        </p:tgtEl>
                                      </p:cBhvr>
                                    </p:animEffect>
                                    <p:anim calcmode="lin" valueType="num">
                                      <p:cBhvr>
                                        <p:cTn id="57"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par>
                          <p:cTn id="59" fill="hold">
                            <p:stCondLst>
                              <p:cond delay="10000"/>
                            </p:stCondLst>
                            <p:childTnLst>
                              <p:par>
                                <p:cTn id="60" presetID="42" presetClass="entr" presetSubtype="0" fill="hold" grpId="0" nodeType="afterEffect">
                                  <p:stCondLst>
                                    <p:cond delay="0"/>
                                  </p:stCondLst>
                                  <p:childTnLst>
                                    <p:set>
                                      <p:cBhvr>
                                        <p:cTn id="61" dur="1" fill="hold">
                                          <p:stCondLst>
                                            <p:cond delay="0"/>
                                          </p:stCondLst>
                                        </p:cTn>
                                        <p:tgtEl>
                                          <p:spTgt spid="13">
                                            <p:txEl>
                                              <p:pRg st="7" end="7"/>
                                            </p:txEl>
                                          </p:spTgt>
                                        </p:tgtEl>
                                        <p:attrNameLst>
                                          <p:attrName>style.visibility</p:attrName>
                                        </p:attrNameLst>
                                      </p:cBhvr>
                                      <p:to>
                                        <p:strVal val="visible"/>
                                      </p:to>
                                    </p:set>
                                    <p:animEffect transition="in" filter="fade">
                                      <p:cBhvr>
                                        <p:cTn id="62" dur="1000"/>
                                        <p:tgtEl>
                                          <p:spTgt spid="13">
                                            <p:txEl>
                                              <p:pRg st="7" end="7"/>
                                            </p:txEl>
                                          </p:spTgt>
                                        </p:tgtEl>
                                      </p:cBhvr>
                                    </p:animEffect>
                                    <p:anim calcmode="lin" valueType="num">
                                      <p:cBhvr>
                                        <p:cTn id="63"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par>
                          <p:cTn id="65" fill="hold">
                            <p:stCondLst>
                              <p:cond delay="11000"/>
                            </p:stCondLst>
                            <p:childTnLst>
                              <p:par>
                                <p:cTn id="66" presetID="42" presetClass="entr" presetSubtype="0" fill="hold" grpId="0" nodeType="afterEffect">
                                  <p:stCondLst>
                                    <p:cond delay="0"/>
                                  </p:stCondLst>
                                  <p:childTnLst>
                                    <p:set>
                                      <p:cBhvr>
                                        <p:cTn id="67" dur="1" fill="hold">
                                          <p:stCondLst>
                                            <p:cond delay="0"/>
                                          </p:stCondLst>
                                        </p:cTn>
                                        <p:tgtEl>
                                          <p:spTgt spid="13">
                                            <p:txEl>
                                              <p:pRg st="8" end="8"/>
                                            </p:txEl>
                                          </p:spTgt>
                                        </p:tgtEl>
                                        <p:attrNameLst>
                                          <p:attrName>style.visibility</p:attrName>
                                        </p:attrNameLst>
                                      </p:cBhvr>
                                      <p:to>
                                        <p:strVal val="visible"/>
                                      </p:to>
                                    </p:set>
                                    <p:animEffect transition="in" filter="fade">
                                      <p:cBhvr>
                                        <p:cTn id="68" dur="1000"/>
                                        <p:tgtEl>
                                          <p:spTgt spid="13">
                                            <p:txEl>
                                              <p:pRg st="8" end="8"/>
                                            </p:txEl>
                                          </p:spTgt>
                                        </p:tgtEl>
                                      </p:cBhvr>
                                    </p:animEffect>
                                    <p:anim calcmode="lin" valueType="num">
                                      <p:cBhvr>
                                        <p:cTn id="69"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par>
                          <p:cTn id="71" fill="hold">
                            <p:stCondLst>
                              <p:cond delay="12000"/>
                            </p:stCondLst>
                            <p:childTnLst>
                              <p:par>
                                <p:cTn id="72" presetID="42" presetClass="entr" presetSubtype="0" fill="hold" grpId="0" nodeType="afterEffect">
                                  <p:stCondLst>
                                    <p:cond delay="0"/>
                                  </p:stCondLst>
                                  <p:childTnLst>
                                    <p:set>
                                      <p:cBhvr>
                                        <p:cTn id="73" dur="1" fill="hold">
                                          <p:stCondLst>
                                            <p:cond delay="0"/>
                                          </p:stCondLst>
                                        </p:cTn>
                                        <p:tgtEl>
                                          <p:spTgt spid="13">
                                            <p:txEl>
                                              <p:pRg st="9" end="9"/>
                                            </p:txEl>
                                          </p:spTgt>
                                        </p:tgtEl>
                                        <p:attrNameLst>
                                          <p:attrName>style.visibility</p:attrName>
                                        </p:attrNameLst>
                                      </p:cBhvr>
                                      <p:to>
                                        <p:strVal val="visible"/>
                                      </p:to>
                                    </p:set>
                                    <p:animEffect transition="in" filter="fade">
                                      <p:cBhvr>
                                        <p:cTn id="74" dur="1000"/>
                                        <p:tgtEl>
                                          <p:spTgt spid="13">
                                            <p:txEl>
                                              <p:pRg st="9" end="9"/>
                                            </p:txEl>
                                          </p:spTgt>
                                        </p:tgtEl>
                                      </p:cBhvr>
                                    </p:animEffect>
                                    <p:anim calcmode="lin" valueType="num">
                                      <p:cBhvr>
                                        <p:cTn id="75"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76"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47446"/>
            <a:ext cx="38100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lstStyle/>
          <a:p>
            <a:r>
              <a:rPr lang="en-US" altLang="en-US" sz="2800" dirty="0" smtClean="0"/>
              <a:t>How Selenium IDE looks?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15</a:t>
            </a:fld>
            <a:endParaRPr lang="en-GB" dirty="0">
              <a:solidFill>
                <a:srgbClr val="C0504D">
                  <a:lumMod val="75000"/>
                </a:srgbClr>
              </a:solidFill>
            </a:endParaRPr>
          </a:p>
        </p:txBody>
      </p:sp>
      <p:sp>
        <p:nvSpPr>
          <p:cNvPr id="8" name="Oval Callout 7"/>
          <p:cNvSpPr/>
          <p:nvPr/>
        </p:nvSpPr>
        <p:spPr>
          <a:xfrm>
            <a:off x="6309653" y="1547446"/>
            <a:ext cx="2743200" cy="1600200"/>
          </a:xfrm>
          <a:prstGeom prst="wedgeEllipseCallout">
            <a:avLst>
              <a:gd name="adj1" fmla="val -82703"/>
              <a:gd name="adj2" fmla="val -138"/>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Record button which will start the recording of user actions</a:t>
            </a:r>
            <a:endParaRPr lang="en-US" dirty="0">
              <a:solidFill>
                <a:schemeClr val="tx1"/>
              </a:solidFill>
            </a:endParaRPr>
          </a:p>
        </p:txBody>
      </p:sp>
      <p:sp>
        <p:nvSpPr>
          <p:cNvPr id="15" name="Oval Callout 14"/>
          <p:cNvSpPr/>
          <p:nvPr/>
        </p:nvSpPr>
        <p:spPr>
          <a:xfrm>
            <a:off x="6324600" y="3276600"/>
            <a:ext cx="2743200" cy="1600200"/>
          </a:xfrm>
          <a:prstGeom prst="wedgeEllipseCallout">
            <a:avLst>
              <a:gd name="adj1" fmla="val -110909"/>
              <a:gd name="adj2" fmla="val -44975"/>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smtClean="0">
                <a:solidFill>
                  <a:schemeClr val="tx1"/>
                </a:solidFill>
              </a:rPr>
              <a:t>Place where the recorded commands are placed</a:t>
            </a:r>
            <a:endParaRPr lang="en-US" dirty="0">
              <a:solidFill>
                <a:schemeClr val="tx1"/>
              </a:solidFill>
            </a:endParaRPr>
          </a:p>
        </p:txBody>
      </p:sp>
      <p:sp>
        <p:nvSpPr>
          <p:cNvPr id="16" name="Oval Callout 15"/>
          <p:cNvSpPr/>
          <p:nvPr/>
        </p:nvSpPr>
        <p:spPr>
          <a:xfrm>
            <a:off x="6324600" y="5029200"/>
            <a:ext cx="2743200" cy="1600200"/>
          </a:xfrm>
          <a:prstGeom prst="wedgeEllipseCallout">
            <a:avLst>
              <a:gd name="adj1" fmla="val -203728"/>
              <a:gd name="adj2" fmla="val -109149"/>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Test Suites which consists of Test Cases</a:t>
            </a:r>
            <a:endParaRPr lang="en-US" dirty="0">
              <a:solidFill>
                <a:schemeClr val="tx1"/>
              </a:solidFill>
            </a:endParaRPr>
          </a:p>
        </p:txBody>
      </p:sp>
    </p:spTree>
    <p:extLst>
      <p:ext uri="{BB962C8B-B14F-4D97-AF65-F5344CB8AC3E}">
        <p14:creationId xmlns:p14="http://schemas.microsoft.com/office/powerpoint/2010/main" val="197599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heel(1)">
                                      <p:cBhvr>
                                        <p:cTn id="7" dur="2000"/>
                                        <p:tgtEl>
                                          <p:spTgt spid="14338"/>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sz="2800" dirty="0"/>
              <a:t>1 (aka. Selenium RC or Remote Control)</a:t>
            </a:r>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16</a:t>
            </a:fld>
            <a:endParaRPr lang="en-GB" dirty="0">
              <a:solidFill>
                <a:srgbClr val="C0504D">
                  <a:lumMod val="75000"/>
                </a:srgbClr>
              </a:solidFill>
            </a:endParaRPr>
          </a:p>
        </p:txBody>
      </p:sp>
      <p:sp>
        <p:nvSpPr>
          <p:cNvPr id="13" name="Content Placeholder 6"/>
          <p:cNvSpPr>
            <a:spLocks noGrp="1"/>
          </p:cNvSpPr>
          <p:nvPr>
            <p:ph idx="1"/>
          </p:nvPr>
        </p:nvSpPr>
        <p:spPr>
          <a:xfrm>
            <a:off x="228600" y="1609725"/>
            <a:ext cx="5943600" cy="3952875"/>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dirty="0" smtClean="0"/>
              <a:t>Was </a:t>
            </a:r>
            <a:r>
              <a:rPr lang="en-US" sz="1800" dirty="0"/>
              <a:t>the main Selenium project for a long time</a:t>
            </a:r>
            <a:r>
              <a:rPr lang="en-US" sz="1800" dirty="0" smtClean="0"/>
              <a:t> </a:t>
            </a:r>
          </a:p>
          <a:p>
            <a:pPr algn="just">
              <a:buClr>
                <a:schemeClr val="accent1">
                  <a:lumMod val="75000"/>
                </a:schemeClr>
              </a:buClr>
              <a:buFont typeface="Wingdings" pitchFamily="2" charset="2"/>
              <a:buChar char="q"/>
              <a:defRPr/>
            </a:pPr>
            <a:endParaRPr lang="en-US" sz="1800" dirty="0" smtClean="0"/>
          </a:p>
          <a:p>
            <a:pPr algn="just">
              <a:buClr>
                <a:schemeClr val="accent1">
                  <a:lumMod val="75000"/>
                </a:schemeClr>
              </a:buClr>
              <a:buFont typeface="Wingdings" pitchFamily="2" charset="2"/>
              <a:buChar char="q"/>
              <a:defRPr/>
            </a:pPr>
            <a:r>
              <a:rPr lang="en-US" sz="1800" dirty="0" smtClean="0"/>
              <a:t>RC Components</a:t>
            </a:r>
          </a:p>
          <a:p>
            <a:pPr lvl="1" algn="just">
              <a:buClr>
                <a:schemeClr val="accent1">
                  <a:lumMod val="75000"/>
                </a:schemeClr>
              </a:buClr>
              <a:buFont typeface="Wingdings" panose="05000000000000000000" pitchFamily="2" charset="2"/>
              <a:buChar char="v"/>
              <a:defRPr/>
            </a:pPr>
            <a:r>
              <a:rPr lang="en-US" sz="1600" dirty="0" smtClean="0"/>
              <a:t>Selenium Server</a:t>
            </a:r>
          </a:p>
          <a:p>
            <a:pPr lvl="2" algn="just">
              <a:buClr>
                <a:schemeClr val="accent1">
                  <a:lumMod val="75000"/>
                </a:schemeClr>
              </a:buClr>
              <a:buFont typeface="Wingdings" panose="05000000000000000000" pitchFamily="2" charset="2"/>
              <a:buChar char="Ø"/>
              <a:defRPr/>
            </a:pPr>
            <a:r>
              <a:rPr lang="en-US" sz="1200" dirty="0" smtClean="0"/>
              <a:t>Launches and kills browsers</a:t>
            </a:r>
          </a:p>
          <a:p>
            <a:pPr lvl="2" algn="just">
              <a:buClr>
                <a:schemeClr val="accent1">
                  <a:lumMod val="75000"/>
                </a:schemeClr>
              </a:buClr>
              <a:buFont typeface="Wingdings" panose="05000000000000000000" pitchFamily="2" charset="2"/>
              <a:buChar char="Ø"/>
              <a:defRPr/>
            </a:pPr>
            <a:r>
              <a:rPr lang="en-US" sz="1200" dirty="0" smtClean="0"/>
              <a:t>Interrupts and runs the Selenese commands passed from test scripts</a:t>
            </a:r>
          </a:p>
          <a:p>
            <a:pPr lvl="2" algn="just">
              <a:buClr>
                <a:schemeClr val="accent1">
                  <a:lumMod val="75000"/>
                </a:schemeClr>
              </a:buClr>
              <a:buFont typeface="Wingdings" panose="05000000000000000000" pitchFamily="2" charset="2"/>
              <a:buChar char="Ø"/>
              <a:defRPr/>
            </a:pPr>
            <a:r>
              <a:rPr lang="en-US" sz="1200" dirty="0" smtClean="0"/>
              <a:t>Acts as an HTTP proxy</a:t>
            </a:r>
          </a:p>
          <a:p>
            <a:pPr lvl="2" algn="just">
              <a:buClr>
                <a:schemeClr val="accent1">
                  <a:lumMod val="75000"/>
                </a:schemeClr>
              </a:buClr>
              <a:buFont typeface="Wingdings" panose="05000000000000000000" pitchFamily="2" charset="2"/>
              <a:buChar char="Ø"/>
              <a:defRPr/>
            </a:pPr>
            <a:r>
              <a:rPr lang="en-US" sz="1200" dirty="0" smtClean="0"/>
              <a:t>Verifies HTTP messages passed between the browser and AUT</a:t>
            </a:r>
          </a:p>
          <a:p>
            <a:pPr lvl="2" algn="just">
              <a:buClr>
                <a:schemeClr val="accent1">
                  <a:lumMod val="75000"/>
                </a:schemeClr>
              </a:buClr>
              <a:buFont typeface="Wingdings" panose="05000000000000000000" pitchFamily="2" charset="2"/>
              <a:buChar char="Ø"/>
              <a:defRPr/>
            </a:pPr>
            <a:endParaRPr lang="en-US" sz="1200" dirty="0" smtClean="0"/>
          </a:p>
          <a:p>
            <a:pPr lvl="1" algn="just">
              <a:buClr>
                <a:schemeClr val="accent1">
                  <a:lumMod val="75000"/>
                </a:schemeClr>
              </a:buClr>
              <a:buFont typeface="Wingdings" panose="05000000000000000000" pitchFamily="2" charset="2"/>
              <a:buChar char="v"/>
              <a:defRPr/>
            </a:pPr>
            <a:r>
              <a:rPr lang="en-US" sz="1600" dirty="0" smtClean="0"/>
              <a:t>Client Libraries</a:t>
            </a:r>
          </a:p>
          <a:p>
            <a:pPr lvl="2" algn="just">
              <a:buClr>
                <a:schemeClr val="accent1">
                  <a:lumMod val="75000"/>
                </a:schemeClr>
              </a:buClr>
              <a:buFont typeface="Wingdings" panose="05000000000000000000" pitchFamily="2" charset="2"/>
              <a:buChar char="Ø"/>
              <a:defRPr/>
            </a:pPr>
            <a:r>
              <a:rPr lang="en-US" sz="1200" dirty="0" smtClean="0"/>
              <a:t>Provides interface between OOPS languages and the Selenium RC Server</a:t>
            </a:r>
          </a:p>
          <a:p>
            <a:pPr marL="914400" lvl="2" indent="0" algn="just">
              <a:buClr>
                <a:schemeClr val="accent1">
                  <a:lumMod val="75000"/>
                </a:schemeClr>
              </a:buClr>
              <a:buNone/>
              <a:defRPr/>
            </a:pPr>
            <a:endParaRPr lang="en-US" sz="1200" dirty="0" smtClean="0"/>
          </a:p>
          <a:p>
            <a:pPr algn="just">
              <a:buClr>
                <a:schemeClr val="accent1">
                  <a:lumMod val="75000"/>
                </a:schemeClr>
              </a:buClr>
              <a:buFont typeface="Wingdings" panose="05000000000000000000" pitchFamily="2" charset="2"/>
              <a:buChar char="q"/>
              <a:defRPr/>
            </a:pPr>
            <a:r>
              <a:rPr lang="en-US" sz="1800" dirty="0" smtClean="0"/>
              <a:t>Running Selenium Server</a:t>
            </a:r>
          </a:p>
          <a:p>
            <a:pPr marL="457200" lvl="1" indent="0" algn="just">
              <a:buClr>
                <a:schemeClr val="accent1">
                  <a:lumMod val="75000"/>
                </a:schemeClr>
              </a:buClr>
              <a:buNone/>
              <a:defRPr/>
            </a:pPr>
            <a:r>
              <a:rPr lang="en-US" sz="1600" dirty="0"/>
              <a:t>java -jar selenium-server-standalone-&lt;version-number&gt;.jar</a:t>
            </a:r>
          </a:p>
          <a:p>
            <a:pPr lvl="1" algn="just">
              <a:buClr>
                <a:schemeClr val="accent1">
                  <a:lumMod val="75000"/>
                </a:schemeClr>
              </a:buClr>
              <a:buFont typeface="Wingdings" panose="05000000000000000000" pitchFamily="2" charset="2"/>
              <a:buChar char="q"/>
              <a:defRPr/>
            </a:pPr>
            <a:endParaRPr lang="en-US" sz="1600" dirty="0" smtClean="0"/>
          </a:p>
          <a:p>
            <a:pPr marL="457200" lvl="1" indent="0" algn="just">
              <a:buClr>
                <a:schemeClr val="accent1">
                  <a:lumMod val="75000"/>
                </a:schemeClr>
              </a:buClr>
              <a:buNone/>
              <a:defRPr/>
            </a:pPr>
            <a:endParaRPr lang="en-US" sz="1600" dirty="0" smtClean="0"/>
          </a:p>
        </p:txBody>
      </p:sp>
      <p:sp>
        <p:nvSpPr>
          <p:cNvPr id="14" name="TextBox 13"/>
          <p:cNvSpPr txBox="1"/>
          <p:nvPr/>
        </p:nvSpPr>
        <p:spPr>
          <a:xfrm>
            <a:off x="6705600" y="4141149"/>
            <a:ext cx="1524000" cy="369332"/>
          </a:xfrm>
          <a:prstGeom prst="rect">
            <a:avLst/>
          </a:prstGeom>
          <a:noFill/>
        </p:spPr>
        <p:txBody>
          <a:bodyPr wrap="square" rtlCol="0">
            <a:spAutoFit/>
          </a:bodyPr>
          <a:lstStyle/>
          <a:p>
            <a:r>
              <a:rPr lang="en-US" b="1" dirty="0" smtClean="0"/>
              <a:t>Selenium RC</a:t>
            </a:r>
            <a:endParaRPr lang="en-US" b="1" dirty="0"/>
          </a:p>
        </p:txBody>
      </p:sp>
      <p:pic>
        <p:nvPicPr>
          <p:cNvPr id="7" name="Picture 2" descr="D:\Srinivasan\Training\bi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864" y="1914525"/>
            <a:ext cx="2002536" cy="181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53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13">
                                            <p:bg/>
                                          </p:spTgt>
                                        </p:tgtEl>
                                        <p:attrNameLst>
                                          <p:attrName>style.visibility</p:attrName>
                                        </p:attrNameLst>
                                      </p:cBhvr>
                                      <p:to>
                                        <p:strVal val="visible"/>
                                      </p:to>
                                    </p:set>
                                    <p:animEffect transition="in" filter="fade">
                                      <p:cBhvr>
                                        <p:cTn id="14" dur="1000"/>
                                        <p:tgtEl>
                                          <p:spTgt spid="13">
                                            <p:bg/>
                                          </p:spTgt>
                                        </p:tgtEl>
                                      </p:cBhvr>
                                    </p:animEffect>
                                    <p:anim calcmode="lin" valueType="num">
                                      <p:cBhvr>
                                        <p:cTn id="15" dur="1000" fill="hold"/>
                                        <p:tgtEl>
                                          <p:spTgt spid="13">
                                            <p:bg/>
                                          </p:spTgt>
                                        </p:tgtEl>
                                        <p:attrNameLst>
                                          <p:attrName>ppt_x</p:attrName>
                                        </p:attrNameLst>
                                      </p:cBhvr>
                                      <p:tavLst>
                                        <p:tav tm="0">
                                          <p:val>
                                            <p:strVal val="#ppt_x"/>
                                          </p:val>
                                        </p:tav>
                                        <p:tav tm="100000">
                                          <p:val>
                                            <p:strVal val="#ppt_x"/>
                                          </p:val>
                                        </p:tav>
                                      </p:tavLst>
                                    </p:anim>
                                    <p:anim calcmode="lin" valueType="num">
                                      <p:cBhvr>
                                        <p:cTn id="16" dur="1000" fill="hold"/>
                                        <p:tgtEl>
                                          <p:spTgt spid="13">
                                            <p:bg/>
                                          </p:spTgt>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42" presetClass="entr" presetSubtype="0"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1000"/>
                                        <p:tgtEl>
                                          <p:spTgt spid="13">
                                            <p:txEl>
                                              <p:pRg st="0" end="0"/>
                                            </p:txEl>
                                          </p:spTgt>
                                        </p:tgtEl>
                                      </p:cBhvr>
                                    </p:animEffect>
                                    <p:anim calcmode="lin" valueType="num">
                                      <p:cBhvr>
                                        <p:cTn id="2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4000"/>
                            </p:stCondLst>
                            <p:childTnLst>
                              <p:par>
                                <p:cTn id="24" presetID="42" presetClass="entr" presetSubtype="0" fill="hold" grpId="0" nodeType="after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Effect transition="in" filter="fade">
                                      <p:cBhvr>
                                        <p:cTn id="26" dur="1000"/>
                                        <p:tgtEl>
                                          <p:spTgt spid="13">
                                            <p:txEl>
                                              <p:pRg st="2" end="2"/>
                                            </p:txEl>
                                          </p:spTgt>
                                        </p:tgtEl>
                                      </p:cBhvr>
                                    </p:animEffect>
                                    <p:anim calcmode="lin" valueType="num">
                                      <p:cBhvr>
                                        <p:cTn id="27"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29" fill="hold">
                            <p:stCondLst>
                              <p:cond delay="5000"/>
                            </p:stCondLst>
                            <p:childTnLst>
                              <p:par>
                                <p:cTn id="30" presetID="42" presetClass="entr" presetSubtype="0" fill="hold" grpId="0" nodeType="after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6000"/>
                            </p:stCondLst>
                            <p:childTnLst>
                              <p:par>
                                <p:cTn id="36" presetID="42" presetClass="entr" presetSubtype="0" fill="hold" grpId="0" nodeType="afterEffect">
                                  <p:stCondLst>
                                    <p:cond delay="0"/>
                                  </p:stCondLst>
                                  <p:childTnLst>
                                    <p:set>
                                      <p:cBhvr>
                                        <p:cTn id="37" dur="1" fill="hold">
                                          <p:stCondLst>
                                            <p:cond delay="0"/>
                                          </p:stCondLst>
                                        </p:cTn>
                                        <p:tgtEl>
                                          <p:spTgt spid="13">
                                            <p:txEl>
                                              <p:pRg st="4" end="4"/>
                                            </p:txEl>
                                          </p:spTgt>
                                        </p:tgtEl>
                                        <p:attrNameLst>
                                          <p:attrName>style.visibility</p:attrName>
                                        </p:attrNameLst>
                                      </p:cBhvr>
                                      <p:to>
                                        <p:strVal val="visible"/>
                                      </p:to>
                                    </p:set>
                                    <p:animEffect transition="in" filter="fade">
                                      <p:cBhvr>
                                        <p:cTn id="38" dur="1000"/>
                                        <p:tgtEl>
                                          <p:spTgt spid="13">
                                            <p:txEl>
                                              <p:pRg st="4" end="4"/>
                                            </p:txEl>
                                          </p:spTgt>
                                        </p:tgtEl>
                                      </p:cBhvr>
                                    </p:animEffect>
                                    <p:anim calcmode="lin" valueType="num">
                                      <p:cBhvr>
                                        <p:cTn id="39"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7000"/>
                            </p:stCondLst>
                            <p:childTnLst>
                              <p:par>
                                <p:cTn id="42" presetID="42" presetClass="entr" presetSubtype="0" fill="hold" grpId="0" nodeType="after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1000"/>
                                        <p:tgtEl>
                                          <p:spTgt spid="13">
                                            <p:txEl>
                                              <p:pRg st="5" end="5"/>
                                            </p:txEl>
                                          </p:spTgt>
                                        </p:tgtEl>
                                      </p:cBhvr>
                                    </p:animEffect>
                                    <p:anim calcmode="lin" valueType="num">
                                      <p:cBhvr>
                                        <p:cTn id="45"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par>
                          <p:cTn id="47" fill="hold">
                            <p:stCondLst>
                              <p:cond delay="8000"/>
                            </p:stCondLst>
                            <p:childTnLst>
                              <p:par>
                                <p:cTn id="48" presetID="42" presetClass="entr" presetSubtype="0" fill="hold" grpId="0" nodeType="afterEffect">
                                  <p:stCondLst>
                                    <p:cond delay="0"/>
                                  </p:stCondLst>
                                  <p:childTnLst>
                                    <p:set>
                                      <p:cBhvr>
                                        <p:cTn id="49" dur="1" fill="hold">
                                          <p:stCondLst>
                                            <p:cond delay="0"/>
                                          </p:stCondLst>
                                        </p:cTn>
                                        <p:tgtEl>
                                          <p:spTgt spid="13">
                                            <p:txEl>
                                              <p:pRg st="6" end="6"/>
                                            </p:txEl>
                                          </p:spTgt>
                                        </p:tgtEl>
                                        <p:attrNameLst>
                                          <p:attrName>style.visibility</p:attrName>
                                        </p:attrNameLst>
                                      </p:cBhvr>
                                      <p:to>
                                        <p:strVal val="visible"/>
                                      </p:to>
                                    </p:set>
                                    <p:animEffect transition="in" filter="fade">
                                      <p:cBhvr>
                                        <p:cTn id="50" dur="1000"/>
                                        <p:tgtEl>
                                          <p:spTgt spid="13">
                                            <p:txEl>
                                              <p:pRg st="6" end="6"/>
                                            </p:txEl>
                                          </p:spTgt>
                                        </p:tgtEl>
                                      </p:cBhvr>
                                    </p:animEffect>
                                    <p:anim calcmode="lin" valueType="num">
                                      <p:cBhvr>
                                        <p:cTn id="51"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par>
                          <p:cTn id="53" fill="hold">
                            <p:stCondLst>
                              <p:cond delay="9000"/>
                            </p:stCondLst>
                            <p:childTnLst>
                              <p:par>
                                <p:cTn id="54" presetID="42" presetClass="entr" presetSubtype="0" fill="hold" grpId="0" nodeType="afterEffect">
                                  <p:stCondLst>
                                    <p:cond delay="0"/>
                                  </p:stCondLst>
                                  <p:childTnLst>
                                    <p:set>
                                      <p:cBhvr>
                                        <p:cTn id="55" dur="1" fill="hold">
                                          <p:stCondLst>
                                            <p:cond delay="0"/>
                                          </p:stCondLst>
                                        </p:cTn>
                                        <p:tgtEl>
                                          <p:spTgt spid="13">
                                            <p:txEl>
                                              <p:pRg st="7" end="7"/>
                                            </p:txEl>
                                          </p:spTgt>
                                        </p:tgtEl>
                                        <p:attrNameLst>
                                          <p:attrName>style.visibility</p:attrName>
                                        </p:attrNameLst>
                                      </p:cBhvr>
                                      <p:to>
                                        <p:strVal val="visible"/>
                                      </p:to>
                                    </p:set>
                                    <p:animEffect transition="in" filter="fade">
                                      <p:cBhvr>
                                        <p:cTn id="56" dur="1000"/>
                                        <p:tgtEl>
                                          <p:spTgt spid="13">
                                            <p:txEl>
                                              <p:pRg st="7" end="7"/>
                                            </p:txEl>
                                          </p:spTgt>
                                        </p:tgtEl>
                                      </p:cBhvr>
                                    </p:animEffect>
                                    <p:anim calcmode="lin" valueType="num">
                                      <p:cBhvr>
                                        <p:cTn id="57"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par>
                          <p:cTn id="59" fill="hold">
                            <p:stCondLst>
                              <p:cond delay="10000"/>
                            </p:stCondLst>
                            <p:childTnLst>
                              <p:par>
                                <p:cTn id="60" presetID="42" presetClass="entr" presetSubtype="0" fill="hold" grpId="0" nodeType="afterEffect">
                                  <p:stCondLst>
                                    <p:cond delay="0"/>
                                  </p:stCondLst>
                                  <p:childTnLst>
                                    <p:set>
                                      <p:cBhvr>
                                        <p:cTn id="61" dur="1" fill="hold">
                                          <p:stCondLst>
                                            <p:cond delay="0"/>
                                          </p:stCondLst>
                                        </p:cTn>
                                        <p:tgtEl>
                                          <p:spTgt spid="13">
                                            <p:txEl>
                                              <p:pRg st="9" end="9"/>
                                            </p:txEl>
                                          </p:spTgt>
                                        </p:tgtEl>
                                        <p:attrNameLst>
                                          <p:attrName>style.visibility</p:attrName>
                                        </p:attrNameLst>
                                      </p:cBhvr>
                                      <p:to>
                                        <p:strVal val="visible"/>
                                      </p:to>
                                    </p:set>
                                    <p:animEffect transition="in" filter="fade">
                                      <p:cBhvr>
                                        <p:cTn id="62" dur="1000"/>
                                        <p:tgtEl>
                                          <p:spTgt spid="13">
                                            <p:txEl>
                                              <p:pRg st="9" end="9"/>
                                            </p:txEl>
                                          </p:spTgt>
                                        </p:tgtEl>
                                      </p:cBhvr>
                                    </p:animEffect>
                                    <p:anim calcmode="lin" valueType="num">
                                      <p:cBhvr>
                                        <p:cTn id="63"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par>
                          <p:cTn id="65" fill="hold">
                            <p:stCondLst>
                              <p:cond delay="11000"/>
                            </p:stCondLst>
                            <p:childTnLst>
                              <p:par>
                                <p:cTn id="66" presetID="42" presetClass="entr" presetSubtype="0" fill="hold" grpId="0" nodeType="afterEffect">
                                  <p:stCondLst>
                                    <p:cond delay="0"/>
                                  </p:stCondLst>
                                  <p:childTnLst>
                                    <p:set>
                                      <p:cBhvr>
                                        <p:cTn id="67" dur="1" fill="hold">
                                          <p:stCondLst>
                                            <p:cond delay="0"/>
                                          </p:stCondLst>
                                        </p:cTn>
                                        <p:tgtEl>
                                          <p:spTgt spid="13">
                                            <p:txEl>
                                              <p:pRg st="10" end="10"/>
                                            </p:txEl>
                                          </p:spTgt>
                                        </p:tgtEl>
                                        <p:attrNameLst>
                                          <p:attrName>style.visibility</p:attrName>
                                        </p:attrNameLst>
                                      </p:cBhvr>
                                      <p:to>
                                        <p:strVal val="visible"/>
                                      </p:to>
                                    </p:set>
                                    <p:animEffect transition="in" filter="fade">
                                      <p:cBhvr>
                                        <p:cTn id="68" dur="1000"/>
                                        <p:tgtEl>
                                          <p:spTgt spid="13">
                                            <p:txEl>
                                              <p:pRg st="10" end="10"/>
                                            </p:txEl>
                                          </p:spTgt>
                                        </p:tgtEl>
                                      </p:cBhvr>
                                    </p:animEffect>
                                    <p:anim calcmode="lin" valueType="num">
                                      <p:cBhvr>
                                        <p:cTn id="69" dur="1000" fill="hold"/>
                                        <p:tgtEl>
                                          <p:spTgt spid="13">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13">
                                            <p:txEl>
                                              <p:pRg st="10" end="10"/>
                                            </p:txEl>
                                          </p:spTgt>
                                        </p:tgtEl>
                                        <p:attrNameLst>
                                          <p:attrName>ppt_y</p:attrName>
                                        </p:attrNameLst>
                                      </p:cBhvr>
                                      <p:tavLst>
                                        <p:tav tm="0">
                                          <p:val>
                                            <p:strVal val="#ppt_y+.1"/>
                                          </p:val>
                                        </p:tav>
                                        <p:tav tm="100000">
                                          <p:val>
                                            <p:strVal val="#ppt_y"/>
                                          </p:val>
                                        </p:tav>
                                      </p:tavLst>
                                    </p:anim>
                                  </p:childTnLst>
                                </p:cTn>
                              </p:par>
                            </p:childTnLst>
                          </p:cTn>
                        </p:par>
                        <p:par>
                          <p:cTn id="71" fill="hold">
                            <p:stCondLst>
                              <p:cond delay="12000"/>
                            </p:stCondLst>
                            <p:childTnLst>
                              <p:par>
                                <p:cTn id="72" presetID="42" presetClass="entr" presetSubtype="0" fill="hold" grpId="0" nodeType="afterEffect">
                                  <p:stCondLst>
                                    <p:cond delay="0"/>
                                  </p:stCondLst>
                                  <p:childTnLst>
                                    <p:set>
                                      <p:cBhvr>
                                        <p:cTn id="73" dur="1" fill="hold">
                                          <p:stCondLst>
                                            <p:cond delay="0"/>
                                          </p:stCondLst>
                                        </p:cTn>
                                        <p:tgtEl>
                                          <p:spTgt spid="13">
                                            <p:txEl>
                                              <p:pRg st="12" end="12"/>
                                            </p:txEl>
                                          </p:spTgt>
                                        </p:tgtEl>
                                        <p:attrNameLst>
                                          <p:attrName>style.visibility</p:attrName>
                                        </p:attrNameLst>
                                      </p:cBhvr>
                                      <p:to>
                                        <p:strVal val="visible"/>
                                      </p:to>
                                    </p:set>
                                    <p:animEffect transition="in" filter="fade">
                                      <p:cBhvr>
                                        <p:cTn id="74" dur="1000"/>
                                        <p:tgtEl>
                                          <p:spTgt spid="13">
                                            <p:txEl>
                                              <p:pRg st="12" end="12"/>
                                            </p:txEl>
                                          </p:spTgt>
                                        </p:tgtEl>
                                      </p:cBhvr>
                                    </p:animEffect>
                                    <p:anim calcmode="lin" valueType="num">
                                      <p:cBhvr>
                                        <p:cTn id="75" dur="1000" fill="hold"/>
                                        <p:tgtEl>
                                          <p:spTgt spid="13">
                                            <p:txEl>
                                              <p:pRg st="12" end="12"/>
                                            </p:txEl>
                                          </p:spTgt>
                                        </p:tgtEl>
                                        <p:attrNameLst>
                                          <p:attrName>ppt_x</p:attrName>
                                        </p:attrNameLst>
                                      </p:cBhvr>
                                      <p:tavLst>
                                        <p:tav tm="0">
                                          <p:val>
                                            <p:strVal val="#ppt_x"/>
                                          </p:val>
                                        </p:tav>
                                        <p:tav tm="100000">
                                          <p:val>
                                            <p:strVal val="#ppt_x"/>
                                          </p:val>
                                        </p:tav>
                                      </p:tavLst>
                                    </p:anim>
                                    <p:anim calcmode="lin" valueType="num">
                                      <p:cBhvr>
                                        <p:cTn id="76" dur="1000" fill="hold"/>
                                        <p:tgtEl>
                                          <p:spTgt spid="13">
                                            <p:txEl>
                                              <p:pRg st="12" end="12"/>
                                            </p:txEl>
                                          </p:spTgt>
                                        </p:tgtEl>
                                        <p:attrNameLst>
                                          <p:attrName>ppt_y</p:attrName>
                                        </p:attrNameLst>
                                      </p:cBhvr>
                                      <p:tavLst>
                                        <p:tav tm="0">
                                          <p:val>
                                            <p:strVal val="#ppt_y+.1"/>
                                          </p:val>
                                        </p:tav>
                                        <p:tav tm="100000">
                                          <p:val>
                                            <p:strVal val="#ppt_y"/>
                                          </p:val>
                                        </p:tav>
                                      </p:tavLst>
                                    </p:anim>
                                  </p:childTnLst>
                                </p:cTn>
                              </p:par>
                            </p:childTnLst>
                          </p:cTn>
                        </p:par>
                        <p:par>
                          <p:cTn id="77" fill="hold">
                            <p:stCondLst>
                              <p:cond delay="13000"/>
                            </p:stCondLst>
                            <p:childTnLst>
                              <p:par>
                                <p:cTn id="78" presetID="42" presetClass="entr" presetSubtype="0" fill="hold" grpId="0" nodeType="afterEffect">
                                  <p:stCondLst>
                                    <p:cond delay="0"/>
                                  </p:stCondLst>
                                  <p:childTnLst>
                                    <p:set>
                                      <p:cBhvr>
                                        <p:cTn id="79" dur="1" fill="hold">
                                          <p:stCondLst>
                                            <p:cond delay="0"/>
                                          </p:stCondLst>
                                        </p:cTn>
                                        <p:tgtEl>
                                          <p:spTgt spid="13">
                                            <p:txEl>
                                              <p:pRg st="13" end="13"/>
                                            </p:txEl>
                                          </p:spTgt>
                                        </p:tgtEl>
                                        <p:attrNameLst>
                                          <p:attrName>style.visibility</p:attrName>
                                        </p:attrNameLst>
                                      </p:cBhvr>
                                      <p:to>
                                        <p:strVal val="visible"/>
                                      </p:to>
                                    </p:set>
                                    <p:animEffect transition="in" filter="fade">
                                      <p:cBhvr>
                                        <p:cTn id="80" dur="1000"/>
                                        <p:tgtEl>
                                          <p:spTgt spid="13">
                                            <p:txEl>
                                              <p:pRg st="13" end="13"/>
                                            </p:txEl>
                                          </p:spTgt>
                                        </p:tgtEl>
                                      </p:cBhvr>
                                    </p:animEffect>
                                    <p:anim calcmode="lin" valueType="num">
                                      <p:cBhvr>
                                        <p:cTn id="81" dur="1000" fill="hold"/>
                                        <p:tgtEl>
                                          <p:spTgt spid="13">
                                            <p:txEl>
                                              <p:pRg st="13" end="13"/>
                                            </p:txEl>
                                          </p:spTgt>
                                        </p:tgtEl>
                                        <p:attrNameLst>
                                          <p:attrName>ppt_x</p:attrName>
                                        </p:attrNameLst>
                                      </p:cBhvr>
                                      <p:tavLst>
                                        <p:tav tm="0">
                                          <p:val>
                                            <p:strVal val="#ppt_x"/>
                                          </p:val>
                                        </p:tav>
                                        <p:tav tm="100000">
                                          <p:val>
                                            <p:strVal val="#ppt_x"/>
                                          </p:val>
                                        </p:tav>
                                      </p:tavLst>
                                    </p:anim>
                                    <p:anim calcmode="lin" valueType="num">
                                      <p:cBhvr>
                                        <p:cTn id="82" dur="1000" fill="hold"/>
                                        <p:tgtEl>
                                          <p:spTgt spid="1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smtClean="0"/>
              <a:t>How Selenium </a:t>
            </a:r>
            <a:r>
              <a:rPr lang="en-US" sz="2800" dirty="0" smtClean="0"/>
              <a:t>RC Works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17</a:t>
            </a:fld>
            <a:endParaRPr lang="en-GB" dirty="0">
              <a:solidFill>
                <a:srgbClr val="C0504D">
                  <a:lumMod val="75000"/>
                </a:srgbClr>
              </a:solidFill>
            </a:endParaRPr>
          </a:p>
        </p:txBody>
      </p:sp>
      <p:pic>
        <p:nvPicPr>
          <p:cNvPr id="16385" name="Picture 1" descr="D:\Srinivasan\Training\chapt5_img01_Architecture_Diagram_Si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476329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3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wheel(1)">
                                      <p:cBhvr>
                                        <p:cTn id="7" dur="2000"/>
                                        <p:tgtEl>
                                          <p:spTgt spid="16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sz="2800" dirty="0" smtClean="0"/>
              <a:t>RC Architecture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18</a:t>
            </a:fld>
            <a:endParaRPr lang="en-GB" dirty="0">
              <a:solidFill>
                <a:srgbClr val="C0504D">
                  <a:lumMod val="75000"/>
                </a:srgbClr>
              </a:solidFill>
            </a:endParaRPr>
          </a:p>
        </p:txBody>
      </p:sp>
      <p:pic>
        <p:nvPicPr>
          <p:cNvPr id="18434" name="Picture 2" descr="D:\Srinivasan\Training\chapt5_img02_Architecture_Diagram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314" y="1524000"/>
            <a:ext cx="5513290" cy="5299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1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heel(1)">
                                      <p:cBhvr>
                                        <p:cTn id="7" dur="2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sz="2800" dirty="0" smtClean="0"/>
              <a:t>RC Architecture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19</a:t>
            </a:fld>
            <a:endParaRPr lang="en-GB" dirty="0">
              <a:solidFill>
                <a:srgbClr val="C0504D">
                  <a:lumMod val="75000"/>
                </a:srgbClr>
              </a:solidFill>
            </a:endParaRPr>
          </a:p>
        </p:txBody>
      </p:sp>
      <p:pic>
        <p:nvPicPr>
          <p:cNvPr id="2050" name="Picture 2" descr="D:\Srinivasan\Training\3-way_handshake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905000"/>
            <a:ext cx="3200400" cy="416506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Srinivasan\Training\simplified_rc_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20" y="1533525"/>
            <a:ext cx="4638480"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6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heel(1)">
                                      <p:cBhvr>
                                        <p:cTn id="7" dur="20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29568274"/>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err="1" smtClean="0">
                          <a:ln>
                            <a:noFill/>
                          </a:ln>
                          <a:solidFill>
                            <a:schemeClr val="tx1"/>
                          </a:solidFill>
                          <a:effectLst/>
                          <a:latin typeface="+mj-lt"/>
                        </a:rPr>
                        <a:t>Srinivasan</a:t>
                      </a:r>
                      <a:r>
                        <a:rPr kumimoji="0" lang="en-US" sz="1600" b="0" i="0" u="none" strike="noStrike" cap="none" normalizeH="0" baseline="0" dirty="0" smtClean="0">
                          <a:ln>
                            <a:noFill/>
                          </a:ln>
                          <a:solidFill>
                            <a:schemeClr val="tx1"/>
                          </a:solidFill>
                          <a:effectLst/>
                          <a:latin typeface="+mj-lt"/>
                        </a:rPr>
                        <a:t> S - 309934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White Box Testing - </a:t>
                      </a:r>
                      <a:r>
                        <a:rPr kumimoji="0" lang="en-US" sz="1600" b="0" i="0" u="none" strike="noStrike" cap="none" normalizeH="0" baseline="0" dirty="0" err="1" smtClean="0">
                          <a:ln>
                            <a:noFill/>
                          </a:ln>
                          <a:solidFill>
                            <a:schemeClr val="tx1"/>
                          </a:solidFill>
                          <a:effectLst/>
                          <a:latin typeface="+mj-lt"/>
                        </a:rPr>
                        <a:t>CoE</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Version 1 – 22/10/2013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3908628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altLang="en-US" sz="2800" dirty="0" smtClean="0"/>
              <a:t>RC: </a:t>
            </a:r>
            <a:r>
              <a:rPr lang="en-US" altLang="en-US" sz="2800" dirty="0"/>
              <a:t>How to call Drivers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20</a:t>
            </a:fld>
            <a:endParaRPr lang="en-GB" dirty="0">
              <a:solidFill>
                <a:srgbClr val="C0504D">
                  <a:lumMod val="75000"/>
                </a:srgbClr>
              </a:solidFill>
            </a:endParaRPr>
          </a:p>
        </p:txBody>
      </p:sp>
      <p:sp>
        <p:nvSpPr>
          <p:cNvPr id="3" name="TextBox 2"/>
          <p:cNvSpPr txBox="1"/>
          <p:nvPr/>
        </p:nvSpPr>
        <p:spPr>
          <a:xfrm>
            <a:off x="914400" y="1828800"/>
            <a:ext cx="3325077" cy="369332"/>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t>To call </a:t>
            </a:r>
            <a:r>
              <a:rPr lang="en-US" dirty="0" err="1" smtClean="0"/>
              <a:t>InternetExplorer</a:t>
            </a:r>
            <a:r>
              <a:rPr lang="en-US" dirty="0" smtClean="0"/>
              <a:t> Driver</a:t>
            </a:r>
            <a:endParaRPr lang="en-US" dirty="0"/>
          </a:p>
        </p:txBody>
      </p:sp>
      <p:sp>
        <p:nvSpPr>
          <p:cNvPr id="7" name="TextBox 6"/>
          <p:cNvSpPr txBox="1"/>
          <p:nvPr/>
        </p:nvSpPr>
        <p:spPr>
          <a:xfrm>
            <a:off x="914400" y="3059668"/>
            <a:ext cx="2362506" cy="369332"/>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t>To call Firefox Driver</a:t>
            </a:r>
            <a:endParaRPr lang="en-US" dirty="0"/>
          </a:p>
        </p:txBody>
      </p:sp>
      <p:sp>
        <p:nvSpPr>
          <p:cNvPr id="8" name="TextBox 7"/>
          <p:cNvSpPr txBox="1"/>
          <p:nvPr/>
        </p:nvSpPr>
        <p:spPr>
          <a:xfrm>
            <a:off x="914400" y="4267200"/>
            <a:ext cx="3193951" cy="369332"/>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t>To call Google Chrome Driver</a:t>
            </a:r>
            <a:endParaRPr lang="en-US" dirty="0"/>
          </a:p>
        </p:txBody>
      </p:sp>
      <p:sp>
        <p:nvSpPr>
          <p:cNvPr id="4" name="Rectangle 3"/>
          <p:cNvSpPr/>
          <p:nvPr/>
        </p:nvSpPr>
        <p:spPr>
          <a:xfrm>
            <a:off x="609600" y="2274332"/>
            <a:ext cx="8077200" cy="621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selenium = new </a:t>
            </a:r>
            <a:r>
              <a:rPr lang="en-US" dirty="0" err="1">
                <a:solidFill>
                  <a:schemeClr val="tx1"/>
                </a:solidFill>
              </a:rPr>
              <a:t>DefaultSelenium</a:t>
            </a:r>
            <a:r>
              <a:rPr lang="en-US" dirty="0">
                <a:solidFill>
                  <a:schemeClr val="tx1"/>
                </a:solidFill>
              </a:rPr>
              <a:t>("</a:t>
            </a:r>
            <a:r>
              <a:rPr lang="en-US" dirty="0" err="1">
                <a:solidFill>
                  <a:schemeClr val="tx1"/>
                </a:solidFill>
              </a:rPr>
              <a:t>localhost</a:t>
            </a:r>
            <a:r>
              <a:rPr lang="en-US" dirty="0">
                <a:solidFill>
                  <a:schemeClr val="tx1"/>
                </a:solidFill>
              </a:rPr>
              <a:t>", 4444, "</a:t>
            </a:r>
            <a:r>
              <a:rPr lang="en-US" dirty="0">
                <a:solidFill>
                  <a:srgbClr val="FF0000"/>
                </a:solidFill>
              </a:rPr>
              <a:t>*</a:t>
            </a:r>
            <a:r>
              <a:rPr lang="en-US" dirty="0" err="1">
                <a:solidFill>
                  <a:srgbClr val="FF0000"/>
                </a:solidFill>
              </a:rPr>
              <a:t>iehta</a:t>
            </a:r>
            <a:r>
              <a:rPr lang="en-US" dirty="0">
                <a:solidFill>
                  <a:schemeClr val="tx1"/>
                </a:solidFill>
              </a:rPr>
              <a:t>", "http://www.google.com/");</a:t>
            </a:r>
          </a:p>
        </p:txBody>
      </p:sp>
      <p:sp>
        <p:nvSpPr>
          <p:cNvPr id="9" name="Rectangle 8"/>
          <p:cNvSpPr/>
          <p:nvPr/>
        </p:nvSpPr>
        <p:spPr>
          <a:xfrm>
            <a:off x="609600" y="3493532"/>
            <a:ext cx="8077200" cy="5450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selenium = new </a:t>
            </a:r>
            <a:r>
              <a:rPr lang="en-US" dirty="0" err="1">
                <a:solidFill>
                  <a:schemeClr val="tx1"/>
                </a:solidFill>
              </a:rPr>
              <a:t>DefaultSelenium</a:t>
            </a:r>
            <a:r>
              <a:rPr lang="en-US" dirty="0">
                <a:solidFill>
                  <a:schemeClr val="tx1"/>
                </a:solidFill>
              </a:rPr>
              <a:t>("</a:t>
            </a:r>
            <a:r>
              <a:rPr lang="en-US" dirty="0" err="1">
                <a:solidFill>
                  <a:schemeClr val="tx1"/>
                </a:solidFill>
              </a:rPr>
              <a:t>localhost</a:t>
            </a:r>
            <a:r>
              <a:rPr lang="en-US" dirty="0">
                <a:solidFill>
                  <a:schemeClr val="tx1"/>
                </a:solidFill>
              </a:rPr>
              <a:t>", 4444, </a:t>
            </a:r>
            <a:r>
              <a:rPr lang="en-US" dirty="0" smtClean="0">
                <a:solidFill>
                  <a:schemeClr val="tx1"/>
                </a:solidFill>
              </a:rPr>
              <a:t>"</a:t>
            </a:r>
            <a:r>
              <a:rPr lang="en-US" dirty="0" smtClean="0">
                <a:solidFill>
                  <a:srgbClr val="FF0000"/>
                </a:solidFill>
              </a:rPr>
              <a:t>*</a:t>
            </a:r>
            <a:r>
              <a:rPr lang="en-US" dirty="0" err="1" smtClean="0">
                <a:solidFill>
                  <a:srgbClr val="FF0000"/>
                </a:solidFill>
              </a:rPr>
              <a:t>firefox</a:t>
            </a:r>
            <a:r>
              <a:rPr lang="en-US" dirty="0" smtClean="0">
                <a:solidFill>
                  <a:schemeClr val="tx1"/>
                </a:solidFill>
              </a:rPr>
              <a:t>", </a:t>
            </a:r>
            <a:r>
              <a:rPr lang="en-US" dirty="0">
                <a:solidFill>
                  <a:schemeClr val="tx1"/>
                </a:solidFill>
              </a:rPr>
              <a:t>"http://www.google.com/");</a:t>
            </a:r>
          </a:p>
        </p:txBody>
      </p:sp>
      <p:sp>
        <p:nvSpPr>
          <p:cNvPr id="10" name="Rectangle 9"/>
          <p:cNvSpPr/>
          <p:nvPr/>
        </p:nvSpPr>
        <p:spPr>
          <a:xfrm>
            <a:off x="609600" y="4724400"/>
            <a:ext cx="8077200" cy="6974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selenium = new </a:t>
            </a:r>
            <a:r>
              <a:rPr lang="en-US" dirty="0" err="1">
                <a:solidFill>
                  <a:schemeClr val="tx1"/>
                </a:solidFill>
              </a:rPr>
              <a:t>DefaultSelenium</a:t>
            </a:r>
            <a:r>
              <a:rPr lang="en-US" dirty="0">
                <a:solidFill>
                  <a:schemeClr val="tx1"/>
                </a:solidFill>
              </a:rPr>
              <a:t>("</a:t>
            </a:r>
            <a:r>
              <a:rPr lang="en-US" dirty="0" err="1">
                <a:solidFill>
                  <a:schemeClr val="tx1"/>
                </a:solidFill>
              </a:rPr>
              <a:t>localhost</a:t>
            </a:r>
            <a:r>
              <a:rPr lang="en-US" dirty="0">
                <a:solidFill>
                  <a:schemeClr val="tx1"/>
                </a:solidFill>
              </a:rPr>
              <a:t>", 4444, </a:t>
            </a:r>
            <a:r>
              <a:rPr lang="en-US" dirty="0" smtClean="0">
                <a:solidFill>
                  <a:schemeClr val="tx1"/>
                </a:solidFill>
              </a:rPr>
              <a:t>"</a:t>
            </a:r>
            <a:r>
              <a:rPr lang="en-US" dirty="0" smtClean="0">
                <a:solidFill>
                  <a:srgbClr val="FF0000"/>
                </a:solidFill>
              </a:rPr>
              <a:t>*chrome</a:t>
            </a:r>
            <a:r>
              <a:rPr lang="en-US" dirty="0" smtClean="0">
                <a:solidFill>
                  <a:schemeClr val="tx1"/>
                </a:solidFill>
              </a:rPr>
              <a:t>", </a:t>
            </a:r>
            <a:r>
              <a:rPr lang="en-US" dirty="0">
                <a:solidFill>
                  <a:schemeClr val="tx1"/>
                </a:solidFill>
              </a:rPr>
              <a:t>"http://www.google.com/");</a:t>
            </a:r>
          </a:p>
        </p:txBody>
      </p:sp>
    </p:spTree>
    <p:extLst>
      <p:ext uri="{BB962C8B-B14F-4D97-AF65-F5344CB8AC3E}">
        <p14:creationId xmlns:p14="http://schemas.microsoft.com/office/powerpoint/2010/main" val="316304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4"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smtClean="0"/>
              <a:t>Selenium </a:t>
            </a:r>
            <a:r>
              <a:rPr lang="en-US" sz="2800" dirty="0"/>
              <a:t>2 (aka. Selenium </a:t>
            </a:r>
            <a:r>
              <a:rPr lang="en-US" sz="2800" dirty="0" err="1"/>
              <a:t>Webdriver</a:t>
            </a:r>
            <a:r>
              <a:rPr lang="en-US" sz="2800" dirty="0" smtClean="0"/>
              <a:t>)</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21</a:t>
            </a:fld>
            <a:endParaRPr lang="en-GB" dirty="0">
              <a:solidFill>
                <a:srgbClr val="C0504D">
                  <a:lumMod val="75000"/>
                </a:srgbClr>
              </a:solidFill>
            </a:endParaRPr>
          </a:p>
        </p:txBody>
      </p:sp>
      <p:sp>
        <p:nvSpPr>
          <p:cNvPr id="13" name="Content Placeholder 6"/>
          <p:cNvSpPr>
            <a:spLocks noGrp="1"/>
          </p:cNvSpPr>
          <p:nvPr>
            <p:ph idx="1"/>
          </p:nvPr>
        </p:nvSpPr>
        <p:spPr>
          <a:xfrm>
            <a:off x="228600" y="1609725"/>
            <a:ext cx="5181600" cy="4946650"/>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b="1" dirty="0"/>
              <a:t>Selenium 2</a:t>
            </a:r>
            <a:r>
              <a:rPr lang="en-US" sz="1800" dirty="0"/>
              <a:t> is the future direction of the project and the newest addition to the Selenium toolkit.</a:t>
            </a:r>
            <a:r>
              <a:rPr lang="en-US" sz="1800" dirty="0" smtClean="0"/>
              <a:t> </a:t>
            </a:r>
          </a:p>
          <a:p>
            <a:pPr algn="just">
              <a:buClr>
                <a:schemeClr val="accent1">
                  <a:lumMod val="75000"/>
                </a:schemeClr>
              </a:buClr>
              <a:buFont typeface="Wingdings" pitchFamily="2" charset="2"/>
              <a:buChar char="q"/>
              <a:defRPr/>
            </a:pPr>
            <a:r>
              <a:rPr lang="en-US" sz="1800" dirty="0" smtClean="0"/>
              <a:t>New </a:t>
            </a:r>
            <a:r>
              <a:rPr lang="en-US" sz="1800" dirty="0"/>
              <a:t>feature in Selenium 2.0 is the integration of the </a:t>
            </a:r>
            <a:r>
              <a:rPr lang="en-US" sz="1800" dirty="0" err="1"/>
              <a:t>WebDriver</a:t>
            </a:r>
            <a:r>
              <a:rPr lang="en-US" sz="1800" dirty="0"/>
              <a:t> API</a:t>
            </a:r>
            <a:r>
              <a:rPr lang="en-US" sz="1800" dirty="0" smtClean="0"/>
              <a:t>.</a:t>
            </a:r>
          </a:p>
          <a:p>
            <a:pPr algn="just">
              <a:buClr>
                <a:schemeClr val="accent1">
                  <a:lumMod val="75000"/>
                </a:schemeClr>
              </a:buClr>
              <a:buFont typeface="Wingdings" pitchFamily="2" charset="2"/>
              <a:buChar char="q"/>
              <a:defRPr/>
            </a:pPr>
            <a:r>
              <a:rPr lang="en-US" sz="1800" dirty="0" smtClean="0"/>
              <a:t>Goal </a:t>
            </a:r>
            <a:r>
              <a:rPr lang="en-US" sz="1800" dirty="0"/>
              <a:t>is to supply a well-designed object-oriented </a:t>
            </a:r>
            <a:r>
              <a:rPr lang="en-US" sz="1800" dirty="0" smtClean="0"/>
              <a:t>API.</a:t>
            </a:r>
          </a:p>
          <a:p>
            <a:pPr algn="just">
              <a:buClr>
                <a:schemeClr val="accent1">
                  <a:lumMod val="75000"/>
                </a:schemeClr>
              </a:buClr>
              <a:buFont typeface="Wingdings" pitchFamily="2" charset="2"/>
              <a:buChar char="q"/>
              <a:defRPr/>
            </a:pPr>
            <a:r>
              <a:rPr lang="en-US" sz="1800" dirty="0" smtClean="0"/>
              <a:t>Provides </a:t>
            </a:r>
            <a:r>
              <a:rPr lang="en-US" sz="1800" dirty="0"/>
              <a:t>improved support for modern advanced web-app testing problems</a:t>
            </a:r>
            <a:r>
              <a:rPr lang="en-US" sz="1800" dirty="0" smtClean="0"/>
              <a:t>.</a:t>
            </a:r>
          </a:p>
          <a:p>
            <a:pPr algn="just">
              <a:buClr>
                <a:schemeClr val="accent1">
                  <a:lumMod val="75000"/>
                </a:schemeClr>
              </a:buClr>
              <a:buFont typeface="Wingdings" pitchFamily="2" charset="2"/>
              <a:buChar char="q"/>
              <a:defRPr/>
            </a:pPr>
            <a:r>
              <a:rPr lang="en-US" sz="1800" dirty="0"/>
              <a:t>It controls the browser from the OS </a:t>
            </a:r>
            <a:r>
              <a:rPr lang="en-US" sz="1800" dirty="0" smtClean="0"/>
              <a:t>level</a:t>
            </a:r>
          </a:p>
          <a:p>
            <a:pPr algn="just">
              <a:buClr>
                <a:schemeClr val="accent1">
                  <a:lumMod val="75000"/>
                </a:schemeClr>
              </a:buClr>
              <a:buFont typeface="Wingdings" pitchFamily="2" charset="2"/>
              <a:buChar char="q"/>
              <a:defRPr/>
            </a:pPr>
            <a:r>
              <a:rPr lang="en-US" sz="1800" dirty="0" err="1"/>
              <a:t>WebDriver</a:t>
            </a:r>
            <a:r>
              <a:rPr lang="en-US" sz="1800" dirty="0"/>
              <a:t> can support the headless </a:t>
            </a:r>
            <a:r>
              <a:rPr lang="en-US" sz="1800" dirty="0" err="1"/>
              <a:t>HtmlUnit</a:t>
            </a:r>
            <a:r>
              <a:rPr lang="en-US" sz="1800" dirty="0"/>
              <a:t> browser</a:t>
            </a:r>
            <a:r>
              <a:rPr lang="en-US" sz="1800" dirty="0" smtClean="0"/>
              <a:t>.</a:t>
            </a:r>
          </a:p>
          <a:p>
            <a:pPr algn="just">
              <a:buClr>
                <a:schemeClr val="accent1">
                  <a:lumMod val="75000"/>
                </a:schemeClr>
              </a:buClr>
              <a:buFont typeface="Wingdings" pitchFamily="2" charset="2"/>
              <a:buChar char="q"/>
              <a:defRPr/>
            </a:pPr>
            <a:r>
              <a:rPr lang="en-US" sz="1800" dirty="0" smtClean="0"/>
              <a:t>Cons</a:t>
            </a:r>
          </a:p>
          <a:p>
            <a:pPr lvl="1" algn="just">
              <a:buClr>
                <a:schemeClr val="accent1">
                  <a:lumMod val="75000"/>
                </a:schemeClr>
              </a:buClr>
              <a:buFont typeface="Wingdings" pitchFamily="2" charset="2"/>
              <a:buChar char="q"/>
              <a:defRPr/>
            </a:pPr>
            <a:r>
              <a:rPr lang="en-US" sz="1600" dirty="0"/>
              <a:t>It cannot readily support new browsers, but Selenium RC can</a:t>
            </a:r>
            <a:r>
              <a:rPr lang="en-US" sz="1600" dirty="0" smtClean="0"/>
              <a:t>.</a:t>
            </a:r>
          </a:p>
          <a:p>
            <a:pPr lvl="1" algn="just">
              <a:buClr>
                <a:schemeClr val="accent1">
                  <a:lumMod val="75000"/>
                </a:schemeClr>
              </a:buClr>
              <a:buFont typeface="Wingdings" pitchFamily="2" charset="2"/>
              <a:buChar char="q"/>
              <a:defRPr/>
            </a:pPr>
            <a:r>
              <a:rPr lang="en-US" sz="1600" dirty="0"/>
              <a:t>It does not have a built-in command for automatic generation of test results.</a:t>
            </a:r>
            <a:endParaRPr lang="en-US" sz="1600" dirty="0" smtClean="0"/>
          </a:p>
          <a:p>
            <a:pPr marL="0" indent="0" algn="just">
              <a:buClr>
                <a:schemeClr val="accent1">
                  <a:lumMod val="75000"/>
                </a:schemeClr>
              </a:buClr>
              <a:buNone/>
              <a:defRPr/>
            </a:pPr>
            <a:r>
              <a:rPr lang="en-US" sz="1800" dirty="0"/>
              <a:t/>
            </a:r>
            <a:br>
              <a:rPr lang="en-US" sz="1800" dirty="0"/>
            </a:br>
            <a:endParaRPr lang="en-US" sz="1800" dirty="0" smtClean="0"/>
          </a:p>
        </p:txBody>
      </p:sp>
      <p:sp>
        <p:nvSpPr>
          <p:cNvPr id="14" name="TextBox 13"/>
          <p:cNvSpPr txBox="1"/>
          <p:nvPr/>
        </p:nvSpPr>
        <p:spPr>
          <a:xfrm>
            <a:off x="6400800" y="4202668"/>
            <a:ext cx="2133600" cy="369332"/>
          </a:xfrm>
          <a:prstGeom prst="rect">
            <a:avLst/>
          </a:prstGeom>
          <a:noFill/>
        </p:spPr>
        <p:txBody>
          <a:bodyPr wrap="square" rtlCol="0">
            <a:spAutoFit/>
          </a:bodyPr>
          <a:lstStyle/>
          <a:p>
            <a:r>
              <a:rPr lang="en-US" b="1" dirty="0" smtClean="0"/>
              <a:t>Selenium </a:t>
            </a:r>
            <a:r>
              <a:rPr lang="en-US" b="1" dirty="0" err="1" smtClean="0"/>
              <a:t>Webdriver</a:t>
            </a:r>
            <a:endParaRPr lang="en-US" b="1" dirty="0"/>
          </a:p>
        </p:txBody>
      </p:sp>
      <p:pic>
        <p:nvPicPr>
          <p:cNvPr id="12290" name="Picture 2" descr="D:\Srinivasan\Training\bi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864" y="1914525"/>
            <a:ext cx="2002536" cy="181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53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heel(1)">
                                      <p:cBhvr>
                                        <p:cTn id="7" dur="2000"/>
                                        <p:tgtEl>
                                          <p:spTgt spid="12290"/>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par>
                                <p:cTn id="11" presetID="21" presetClass="entr" presetSubtype="1" fill="hold" nodeType="withEffect">
                                  <p:stCondLst>
                                    <p:cond delay="0"/>
                                  </p:stCondLst>
                                  <p:childTnLst>
                                    <p:set>
                                      <p:cBhvr>
                                        <p:cTn id="12" dur="1" fill="hold">
                                          <p:stCondLst>
                                            <p:cond delay="0"/>
                                          </p:stCondLst>
                                        </p:cTn>
                                        <p:tgtEl>
                                          <p:spTgt spid="12290"/>
                                        </p:tgtEl>
                                        <p:attrNameLst>
                                          <p:attrName>style.visibility</p:attrName>
                                        </p:attrNameLst>
                                      </p:cBhvr>
                                      <p:to>
                                        <p:strVal val="visible"/>
                                      </p:to>
                                    </p:set>
                                    <p:animEffect transition="in" filter="wheel(1)">
                                      <p:cBhvr>
                                        <p:cTn id="13" dur="2000"/>
                                        <p:tgtEl>
                                          <p:spTgt spid="12290"/>
                                        </p:tgtEl>
                                      </p:cBhvr>
                                    </p:animEffect>
                                  </p:childTnLst>
                                </p:cTn>
                              </p:par>
                              <p:par>
                                <p:cTn id="14" presetID="21" presetClass="entr" presetSubtype="1" fill="hold" grpId="1"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heel(1)">
                                      <p:cBhvr>
                                        <p:cTn id="16" dur="2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1000"/>
                                        <p:tgtEl>
                                          <p:spTgt spid="13">
                                            <p:txEl>
                                              <p:pRg st="0" end="0"/>
                                            </p:txEl>
                                          </p:spTgt>
                                        </p:tgtEl>
                                      </p:cBhvr>
                                    </p:animEffect>
                                    <p:anim calcmode="lin" valueType="num">
                                      <p:cBhvr>
                                        <p:cTn id="22"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fade">
                                      <p:cBhvr>
                                        <p:cTn id="26" dur="1000"/>
                                        <p:tgtEl>
                                          <p:spTgt spid="13">
                                            <p:txEl>
                                              <p:pRg st="1" end="1"/>
                                            </p:txEl>
                                          </p:spTgt>
                                        </p:tgtEl>
                                      </p:cBhvr>
                                    </p:animEffect>
                                    <p:anim calcmode="lin" valueType="num">
                                      <p:cBhvr>
                                        <p:cTn id="27"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anim calcmode="lin" valueType="num">
                                      <p:cBhvr>
                                        <p:cTn id="3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1000"/>
                                        <p:tgtEl>
                                          <p:spTgt spid="13">
                                            <p:txEl>
                                              <p:pRg st="3" end="3"/>
                                            </p:txEl>
                                          </p:spTgt>
                                        </p:tgtEl>
                                      </p:cBhvr>
                                    </p:animEffect>
                                    <p:anim calcmode="lin" valueType="num">
                                      <p:cBhvr>
                                        <p:cTn id="37"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animEffect transition="in" filter="fade">
                                      <p:cBhvr>
                                        <p:cTn id="41" dur="1000"/>
                                        <p:tgtEl>
                                          <p:spTgt spid="13">
                                            <p:txEl>
                                              <p:pRg st="4" end="4"/>
                                            </p:txEl>
                                          </p:spTgt>
                                        </p:tgtEl>
                                      </p:cBhvr>
                                    </p:animEffect>
                                    <p:anim calcmode="lin" valueType="num">
                                      <p:cBhvr>
                                        <p:cTn id="42"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3">
                                            <p:txEl>
                                              <p:pRg st="5" end="5"/>
                                            </p:txEl>
                                          </p:spTgt>
                                        </p:tgtEl>
                                        <p:attrNameLst>
                                          <p:attrName>style.visibility</p:attrName>
                                        </p:attrNameLst>
                                      </p:cBhvr>
                                      <p:to>
                                        <p:strVal val="visible"/>
                                      </p:to>
                                    </p:set>
                                    <p:animEffect transition="in" filter="fade">
                                      <p:cBhvr>
                                        <p:cTn id="46" dur="1000"/>
                                        <p:tgtEl>
                                          <p:spTgt spid="13">
                                            <p:txEl>
                                              <p:pRg st="5" end="5"/>
                                            </p:txEl>
                                          </p:spTgt>
                                        </p:tgtEl>
                                      </p:cBhvr>
                                    </p:animEffect>
                                    <p:anim calcmode="lin" valueType="num">
                                      <p:cBhvr>
                                        <p:cTn id="47"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3">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3">
                                            <p:txEl>
                                              <p:pRg st="6" end="6"/>
                                            </p:txEl>
                                          </p:spTgt>
                                        </p:tgtEl>
                                        <p:attrNameLst>
                                          <p:attrName>style.visibility</p:attrName>
                                        </p:attrNameLst>
                                      </p:cBhvr>
                                      <p:to>
                                        <p:strVal val="visible"/>
                                      </p:to>
                                    </p:set>
                                    <p:animEffect transition="in" filter="fade">
                                      <p:cBhvr>
                                        <p:cTn id="51" dur="1000"/>
                                        <p:tgtEl>
                                          <p:spTgt spid="13">
                                            <p:txEl>
                                              <p:pRg st="6" end="6"/>
                                            </p:txEl>
                                          </p:spTgt>
                                        </p:tgtEl>
                                      </p:cBhvr>
                                    </p:animEffect>
                                    <p:anim calcmode="lin" valueType="num">
                                      <p:cBhvr>
                                        <p:cTn id="52"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3">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3">
                                            <p:txEl>
                                              <p:pRg st="7" end="7"/>
                                            </p:txEl>
                                          </p:spTgt>
                                        </p:tgtEl>
                                        <p:attrNameLst>
                                          <p:attrName>style.visibility</p:attrName>
                                        </p:attrNameLst>
                                      </p:cBhvr>
                                      <p:to>
                                        <p:strVal val="visible"/>
                                      </p:to>
                                    </p:set>
                                    <p:animEffect transition="in" filter="fade">
                                      <p:cBhvr>
                                        <p:cTn id="56" dur="1000"/>
                                        <p:tgtEl>
                                          <p:spTgt spid="13">
                                            <p:txEl>
                                              <p:pRg st="7" end="7"/>
                                            </p:txEl>
                                          </p:spTgt>
                                        </p:tgtEl>
                                      </p:cBhvr>
                                    </p:animEffect>
                                    <p:anim calcmode="lin" valueType="num">
                                      <p:cBhvr>
                                        <p:cTn id="57"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3">
                                            <p:txEl>
                                              <p:pRg st="8" end="8"/>
                                            </p:txEl>
                                          </p:spTgt>
                                        </p:tgtEl>
                                        <p:attrNameLst>
                                          <p:attrName>style.visibility</p:attrName>
                                        </p:attrNameLst>
                                      </p:cBhvr>
                                      <p:to>
                                        <p:strVal val="visible"/>
                                      </p:to>
                                    </p:set>
                                    <p:animEffect transition="in" filter="fade">
                                      <p:cBhvr>
                                        <p:cTn id="61" dur="1000"/>
                                        <p:tgtEl>
                                          <p:spTgt spid="13">
                                            <p:txEl>
                                              <p:pRg st="8" end="8"/>
                                            </p:txEl>
                                          </p:spTgt>
                                        </p:tgtEl>
                                      </p:cBhvr>
                                    </p:animEffect>
                                    <p:anim calcmode="lin" valueType="num">
                                      <p:cBhvr>
                                        <p:cTn id="62"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3">
                                            <p:txEl>
                                              <p:pRg st="8" end="8"/>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13">
                                            <p:txEl>
                                              <p:pRg st="9" end="9"/>
                                            </p:txEl>
                                          </p:spTgt>
                                        </p:tgtEl>
                                        <p:attrNameLst>
                                          <p:attrName>style.visibility</p:attrName>
                                        </p:attrNameLst>
                                      </p:cBhvr>
                                      <p:to>
                                        <p:strVal val="visible"/>
                                      </p:to>
                                    </p:set>
                                    <p:animEffect transition="in" filter="fade">
                                      <p:cBhvr>
                                        <p:cTn id="66" dur="1000"/>
                                        <p:tgtEl>
                                          <p:spTgt spid="13">
                                            <p:txEl>
                                              <p:pRg st="9" end="9"/>
                                            </p:txEl>
                                          </p:spTgt>
                                        </p:tgtEl>
                                      </p:cBhvr>
                                    </p:animEffect>
                                    <p:anim calcmode="lin" valueType="num">
                                      <p:cBhvr>
                                        <p:cTn id="67"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altLang="en-US" sz="2800" dirty="0" err="1" smtClean="0"/>
              <a:t>WebDriver</a:t>
            </a:r>
            <a:r>
              <a:rPr lang="en-US" sz="2800" dirty="0" smtClean="0"/>
              <a:t> Architecture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22</a:t>
            </a:fld>
            <a:endParaRPr lang="en-GB" dirty="0">
              <a:solidFill>
                <a:srgbClr val="C0504D">
                  <a:lumMod val="75000"/>
                </a:srgbClr>
              </a:solidFill>
            </a:endParaRPr>
          </a:p>
        </p:txBody>
      </p:sp>
      <p:sp>
        <p:nvSpPr>
          <p:cNvPr id="3" name="Rectangle 2"/>
          <p:cNvSpPr/>
          <p:nvPr/>
        </p:nvSpPr>
        <p:spPr>
          <a:xfrm>
            <a:off x="685800" y="1524000"/>
            <a:ext cx="7924800" cy="50783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q"/>
            </a:pPr>
            <a:r>
              <a:rPr lang="en-US" b="1" dirty="0"/>
              <a:t>Focus on the User</a:t>
            </a:r>
          </a:p>
          <a:p>
            <a:pPr marL="742950" lvl="1" indent="-285750">
              <a:buFont typeface="Wingdings" panose="05000000000000000000" pitchFamily="2" charset="2"/>
              <a:buChar char="ü"/>
            </a:pPr>
            <a:r>
              <a:rPr lang="en-US" dirty="0" err="1" smtClean="0"/>
              <a:t>WebDriver</a:t>
            </a:r>
            <a:r>
              <a:rPr lang="en-US" dirty="0" smtClean="0"/>
              <a:t> </a:t>
            </a:r>
            <a:r>
              <a:rPr lang="en-US" dirty="0"/>
              <a:t>drives the browser from end user’s point of view.	</a:t>
            </a:r>
            <a:endParaRPr lang="en-US" dirty="0" smtClean="0"/>
          </a:p>
          <a:p>
            <a:pPr marL="742950" lvl="1" indent="-285750">
              <a:buFont typeface="Wingdings" panose="05000000000000000000" pitchFamily="2" charset="2"/>
              <a:buChar char="ü"/>
            </a:pPr>
            <a:endParaRPr lang="en-US" b="1" dirty="0"/>
          </a:p>
          <a:p>
            <a:pPr marL="285750" indent="-285750">
              <a:buFont typeface="Wingdings" panose="05000000000000000000" pitchFamily="2" charset="2"/>
              <a:buChar char="q"/>
            </a:pPr>
            <a:r>
              <a:rPr lang="en-US" b="1" dirty="0"/>
              <a:t>Use a "Best Fit" Language</a:t>
            </a:r>
          </a:p>
          <a:p>
            <a:pPr marL="742950" lvl="1" indent="-285750">
              <a:buFont typeface="Wingdings" panose="05000000000000000000" pitchFamily="2" charset="2"/>
              <a:buChar char="ü"/>
            </a:pPr>
            <a:r>
              <a:rPr lang="en-US" dirty="0" smtClean="0"/>
              <a:t>Each </a:t>
            </a:r>
            <a:r>
              <a:rPr lang="en-US" dirty="0"/>
              <a:t>browser has a language that is most natural to use from an automation perspective. The various drivers are implemented as much as possible in that language.</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b="1" dirty="0" smtClean="0"/>
          </a:p>
          <a:p>
            <a:pPr marL="285750" indent="-285750">
              <a:buFont typeface="Wingdings" panose="05000000000000000000" pitchFamily="2" charset="2"/>
              <a:buChar char="q"/>
            </a:pPr>
            <a:r>
              <a:rPr lang="en-US" b="1" dirty="0" smtClean="0"/>
              <a:t>A </a:t>
            </a:r>
            <a:r>
              <a:rPr lang="en-US" b="1" dirty="0"/>
              <a:t>Layered </a:t>
            </a:r>
            <a:r>
              <a:rPr lang="en-US" b="1" dirty="0" smtClean="0"/>
              <a:t>Design</a:t>
            </a:r>
          </a:p>
          <a:p>
            <a:pPr marL="742950" lvl="1" indent="-285750">
              <a:buFont typeface="Wingdings" panose="05000000000000000000" pitchFamily="2" charset="2"/>
              <a:buChar char="ü"/>
            </a:pPr>
            <a:r>
              <a:rPr lang="en-US" dirty="0" smtClean="0"/>
              <a:t>Developers </a:t>
            </a:r>
            <a:r>
              <a:rPr lang="en-US" dirty="0"/>
              <a:t>should be able to write their tests in the supported language of their choice, and these tests should work with all driver implementations.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623362"/>
              </p:ext>
            </p:extLst>
          </p:nvPr>
        </p:nvGraphicFramePr>
        <p:xfrm>
          <a:off x="728004" y="3574700"/>
          <a:ext cx="7848600" cy="1530700"/>
        </p:xfrm>
        <a:graphic>
          <a:graphicData uri="http://schemas.openxmlformats.org/drawingml/2006/table">
            <a:tbl>
              <a:tblPr/>
              <a:tblGrid>
                <a:gridCol w="2167709"/>
                <a:gridCol w="5680891"/>
              </a:tblGrid>
              <a:tr h="318595">
                <a:tc>
                  <a:txBody>
                    <a:bodyPr/>
                    <a:lstStyle/>
                    <a:p>
                      <a:r>
                        <a:rPr lang="en-US" b="1" dirty="0">
                          <a:effectLst/>
                        </a:rPr>
                        <a:t>Browser</a:t>
                      </a:r>
                      <a:endParaRPr lang="en-US" dirty="0">
                        <a:effectLst/>
                      </a:endParaRP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b="1">
                          <a:effectLst/>
                        </a:rPr>
                        <a:t>"Best Fit" Language</a:t>
                      </a:r>
                      <a:endParaRPr lang="en-US">
                        <a:effectLst/>
                      </a:endParaRP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318595">
                <a:tc>
                  <a:txBody>
                    <a:bodyPr/>
                    <a:lstStyle/>
                    <a:p>
                      <a:r>
                        <a:rPr lang="en-US" dirty="0">
                          <a:effectLst/>
                        </a:rPr>
                        <a:t>Firefox</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a:effectLst/>
                        </a:rPr>
                        <a:t>Javascript in an XPCOM component</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791560">
                <a:tc>
                  <a:txBody>
                    <a:bodyPr/>
                    <a:lstStyle/>
                    <a:p>
                      <a:r>
                        <a:rPr lang="en-US" dirty="0">
                          <a:effectLst/>
                        </a:rPr>
                        <a:t>Internet Explorer</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dirty="0">
                          <a:effectLst/>
                        </a:rPr>
                        <a:t>C++ mainly using the IE Automation APIs, but occasionally using other features of Windows</a:t>
                      </a:r>
                    </a:p>
                  </a:txBody>
                  <a:tcPr marL="47625" marR="47625" marT="47625" marB="4762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565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altLang="en-US" sz="2800" dirty="0" err="1" smtClean="0"/>
              <a:t>WebDriver</a:t>
            </a:r>
            <a:r>
              <a:rPr lang="en-US" sz="2800" dirty="0" smtClean="0"/>
              <a:t> Architecture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23</a:t>
            </a:fld>
            <a:endParaRPr lang="en-GB" dirty="0">
              <a:solidFill>
                <a:srgbClr val="C0504D">
                  <a:lumMod val="75000"/>
                </a:srgbClr>
              </a:solidFill>
            </a:endParaRPr>
          </a:p>
        </p:txBody>
      </p:sp>
      <p:pic>
        <p:nvPicPr>
          <p:cNvPr id="1026" name="Picture 2" descr="D:\Srinivasan\Training\2-way_handshak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524000"/>
            <a:ext cx="3048000" cy="43711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Srinivasan\Training\simplified_webdriver_archite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88895"/>
            <a:ext cx="4777675" cy="4143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78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21" presetClass="entr" presetSubtype="1" fill="hold" nodeType="with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heel(1)">
                                      <p:cBhvr>
                                        <p:cTn id="12" dur="20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arn(inVertical)">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altLang="en-US" sz="2800" dirty="0" err="1" smtClean="0"/>
              <a:t>WebDriver</a:t>
            </a:r>
            <a:r>
              <a:rPr lang="en-US" altLang="en-US" sz="2800" dirty="0" smtClean="0"/>
              <a:t> : How to call Drivers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24</a:t>
            </a:fld>
            <a:endParaRPr lang="en-GB" dirty="0">
              <a:solidFill>
                <a:srgbClr val="C0504D">
                  <a:lumMod val="75000"/>
                </a:srgbClr>
              </a:solidFill>
            </a:endParaRPr>
          </a:p>
        </p:txBody>
      </p:sp>
      <p:sp>
        <p:nvSpPr>
          <p:cNvPr id="4" name="TextBox 3"/>
          <p:cNvSpPr txBox="1"/>
          <p:nvPr/>
        </p:nvSpPr>
        <p:spPr>
          <a:xfrm>
            <a:off x="914400" y="1828800"/>
            <a:ext cx="3325077" cy="369332"/>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t>To call </a:t>
            </a:r>
            <a:r>
              <a:rPr lang="en-US" dirty="0" err="1" smtClean="0"/>
              <a:t>InternetExplorer</a:t>
            </a:r>
            <a:r>
              <a:rPr lang="en-US" dirty="0" smtClean="0"/>
              <a:t> Driver</a:t>
            </a:r>
            <a:endParaRPr lang="en-US" dirty="0"/>
          </a:p>
        </p:txBody>
      </p:sp>
      <p:sp>
        <p:nvSpPr>
          <p:cNvPr id="5" name="TextBox 4"/>
          <p:cNvSpPr txBox="1"/>
          <p:nvPr/>
        </p:nvSpPr>
        <p:spPr>
          <a:xfrm>
            <a:off x="914400" y="3059668"/>
            <a:ext cx="2362506" cy="369332"/>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t>To call Firefox Driver</a:t>
            </a:r>
            <a:endParaRPr lang="en-US" dirty="0"/>
          </a:p>
        </p:txBody>
      </p:sp>
      <p:sp>
        <p:nvSpPr>
          <p:cNvPr id="7" name="TextBox 6"/>
          <p:cNvSpPr txBox="1"/>
          <p:nvPr/>
        </p:nvSpPr>
        <p:spPr>
          <a:xfrm>
            <a:off x="914400" y="4267200"/>
            <a:ext cx="3193951" cy="369332"/>
          </a:xfrm>
          <a:prstGeom prst="rect">
            <a:avLst/>
          </a:prstGeom>
          <a:noFill/>
        </p:spPr>
        <p:txBody>
          <a:bodyPr wrap="none" rtlCol="0">
            <a:spAutoFit/>
          </a:bodyPr>
          <a:lstStyle/>
          <a:p>
            <a:pPr marL="285750" indent="-285750">
              <a:buFont typeface="Wingdings" panose="05000000000000000000" pitchFamily="2" charset="2"/>
              <a:buChar char="q"/>
            </a:pPr>
            <a:r>
              <a:rPr lang="en-US" dirty="0" smtClean="0"/>
              <a:t>To call Google Chrome Driver</a:t>
            </a:r>
            <a:endParaRPr lang="en-US" dirty="0"/>
          </a:p>
        </p:txBody>
      </p:sp>
      <p:sp>
        <p:nvSpPr>
          <p:cNvPr id="8" name="Rectangle 7"/>
          <p:cNvSpPr/>
          <p:nvPr/>
        </p:nvSpPr>
        <p:spPr>
          <a:xfrm>
            <a:off x="609600" y="2274332"/>
            <a:ext cx="8077200" cy="6212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IWebDriver</a:t>
            </a:r>
            <a:r>
              <a:rPr lang="en-US" dirty="0">
                <a:solidFill>
                  <a:schemeClr val="tx1"/>
                </a:solidFill>
              </a:rPr>
              <a:t> driver = new </a:t>
            </a:r>
            <a:r>
              <a:rPr lang="en-US" dirty="0" err="1" smtClean="0">
                <a:solidFill>
                  <a:srgbClr val="FF0000"/>
                </a:solidFill>
              </a:rPr>
              <a:t>InternetExplorerDriver</a:t>
            </a:r>
            <a:r>
              <a:rPr lang="en-US" dirty="0">
                <a:solidFill>
                  <a:schemeClr val="tx1"/>
                </a:solidFill>
              </a:rPr>
              <a:t>();</a:t>
            </a:r>
          </a:p>
        </p:txBody>
      </p:sp>
      <p:sp>
        <p:nvSpPr>
          <p:cNvPr id="9" name="Rectangle 8"/>
          <p:cNvSpPr/>
          <p:nvPr/>
        </p:nvSpPr>
        <p:spPr>
          <a:xfrm>
            <a:off x="609600" y="3493532"/>
            <a:ext cx="8077200" cy="5450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IWebDriver</a:t>
            </a:r>
            <a:r>
              <a:rPr lang="en-US" dirty="0">
                <a:solidFill>
                  <a:schemeClr val="tx1"/>
                </a:solidFill>
              </a:rPr>
              <a:t> driver = new </a:t>
            </a:r>
            <a:r>
              <a:rPr lang="en-US" dirty="0" err="1">
                <a:solidFill>
                  <a:srgbClr val="FF0000"/>
                </a:solidFill>
              </a:rPr>
              <a:t>FirefoxDriver</a:t>
            </a:r>
            <a:r>
              <a:rPr lang="en-US" dirty="0">
                <a:solidFill>
                  <a:schemeClr val="tx1"/>
                </a:solidFill>
              </a:rPr>
              <a:t>();</a:t>
            </a:r>
          </a:p>
        </p:txBody>
      </p:sp>
      <p:sp>
        <p:nvSpPr>
          <p:cNvPr id="10" name="Rectangle 9"/>
          <p:cNvSpPr/>
          <p:nvPr/>
        </p:nvSpPr>
        <p:spPr>
          <a:xfrm>
            <a:off x="609600" y="4724400"/>
            <a:ext cx="8077200" cy="69746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IWebDriver</a:t>
            </a:r>
            <a:r>
              <a:rPr lang="en-US" dirty="0">
                <a:solidFill>
                  <a:schemeClr val="tx1"/>
                </a:solidFill>
              </a:rPr>
              <a:t> driver = new </a:t>
            </a:r>
            <a:r>
              <a:rPr lang="en-US" dirty="0" err="1" smtClean="0">
                <a:solidFill>
                  <a:srgbClr val="FF0000"/>
                </a:solidFill>
              </a:rPr>
              <a:t>ChromeDriver</a:t>
            </a:r>
            <a:r>
              <a:rPr lang="en-US" dirty="0">
                <a:solidFill>
                  <a:schemeClr val="tx1"/>
                </a:solidFill>
              </a:rPr>
              <a:t>();</a:t>
            </a:r>
          </a:p>
        </p:txBody>
      </p:sp>
    </p:spTree>
    <p:extLst>
      <p:ext uri="{BB962C8B-B14F-4D97-AF65-F5344CB8AC3E}">
        <p14:creationId xmlns:p14="http://schemas.microsoft.com/office/powerpoint/2010/main" val="344707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smtClean="0"/>
              <a:t>Selenium Grid</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25</a:t>
            </a:fld>
            <a:endParaRPr lang="en-GB" dirty="0">
              <a:solidFill>
                <a:srgbClr val="C0504D">
                  <a:lumMod val="75000"/>
                </a:srgbClr>
              </a:solidFill>
            </a:endParaRPr>
          </a:p>
        </p:txBody>
      </p:sp>
      <p:sp>
        <p:nvSpPr>
          <p:cNvPr id="13" name="Content Placeholder 6"/>
          <p:cNvSpPr>
            <a:spLocks noGrp="1"/>
          </p:cNvSpPr>
          <p:nvPr>
            <p:ph idx="1"/>
          </p:nvPr>
        </p:nvSpPr>
        <p:spPr>
          <a:xfrm>
            <a:off x="228600" y="1609725"/>
            <a:ext cx="5181600" cy="4638675"/>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dirty="0" smtClean="0"/>
              <a:t>Allows </a:t>
            </a:r>
            <a:r>
              <a:rPr lang="en-US" sz="1800" dirty="0"/>
              <a:t>you </a:t>
            </a:r>
            <a:r>
              <a:rPr lang="en-US" sz="1800" dirty="0" smtClean="0"/>
              <a:t>to run </a:t>
            </a:r>
            <a:r>
              <a:rPr lang="en-US" sz="1800" dirty="0"/>
              <a:t>your tests on </a:t>
            </a:r>
            <a:r>
              <a:rPr lang="en-US" sz="1800" b="1" dirty="0"/>
              <a:t>different machines</a:t>
            </a:r>
            <a:r>
              <a:rPr lang="en-US" sz="1800" dirty="0"/>
              <a:t> against </a:t>
            </a:r>
            <a:r>
              <a:rPr lang="en-US" sz="1800" b="1" dirty="0"/>
              <a:t>different browsers </a:t>
            </a:r>
            <a:r>
              <a:rPr lang="en-US" sz="1800" dirty="0"/>
              <a:t>in </a:t>
            </a:r>
            <a:r>
              <a:rPr lang="en-US" sz="1800" b="1" dirty="0" smtClean="0"/>
              <a:t>parallel </a:t>
            </a:r>
          </a:p>
          <a:p>
            <a:pPr algn="just">
              <a:buClr>
                <a:schemeClr val="accent1">
                  <a:lumMod val="75000"/>
                </a:schemeClr>
              </a:buClr>
              <a:buFont typeface="Wingdings" pitchFamily="2" charset="2"/>
              <a:buChar char="q"/>
              <a:defRPr/>
            </a:pPr>
            <a:r>
              <a:rPr lang="en-US" sz="1800" dirty="0"/>
              <a:t>When to Use It</a:t>
            </a:r>
          </a:p>
          <a:p>
            <a:pPr lvl="1" algn="just">
              <a:buClr>
                <a:schemeClr val="accent1">
                  <a:lumMod val="75000"/>
                </a:schemeClr>
              </a:buClr>
              <a:buFont typeface="Wingdings" pitchFamily="2" charset="2"/>
              <a:buChar char="q"/>
              <a:defRPr/>
            </a:pPr>
            <a:r>
              <a:rPr lang="en-US" sz="1600" dirty="0"/>
              <a:t>To run your tests against multiple browsers, multiple versions of browser, and browsers running on different operating systems.</a:t>
            </a:r>
          </a:p>
          <a:p>
            <a:pPr lvl="1" algn="just">
              <a:buClr>
                <a:schemeClr val="accent1">
                  <a:lumMod val="75000"/>
                </a:schemeClr>
              </a:buClr>
              <a:buFont typeface="Wingdings" pitchFamily="2" charset="2"/>
              <a:buChar char="q"/>
              <a:defRPr/>
            </a:pPr>
            <a:r>
              <a:rPr lang="en-US" sz="1600" dirty="0"/>
              <a:t>To reduce the time it takes for the test suite to complete a test pass.</a:t>
            </a:r>
          </a:p>
          <a:p>
            <a:pPr algn="just">
              <a:buClr>
                <a:schemeClr val="accent1">
                  <a:lumMod val="75000"/>
                </a:schemeClr>
              </a:buClr>
              <a:buFont typeface="Wingdings" pitchFamily="2" charset="2"/>
              <a:buChar char="q"/>
              <a:defRPr/>
            </a:pPr>
            <a:endParaRPr lang="en-US" sz="1800" b="1" dirty="0" smtClean="0"/>
          </a:p>
        </p:txBody>
      </p:sp>
      <p:sp>
        <p:nvSpPr>
          <p:cNvPr id="14" name="TextBox 13"/>
          <p:cNvSpPr txBox="1"/>
          <p:nvPr/>
        </p:nvSpPr>
        <p:spPr>
          <a:xfrm>
            <a:off x="6705600" y="4141149"/>
            <a:ext cx="1524000" cy="369332"/>
          </a:xfrm>
          <a:prstGeom prst="rect">
            <a:avLst/>
          </a:prstGeom>
          <a:noFill/>
        </p:spPr>
        <p:txBody>
          <a:bodyPr wrap="square" rtlCol="0">
            <a:spAutoFit/>
          </a:bodyPr>
          <a:lstStyle/>
          <a:p>
            <a:r>
              <a:rPr lang="en-US" b="1" dirty="0" smtClean="0"/>
              <a:t>Selenium Grid</a:t>
            </a:r>
            <a:endParaRPr lang="en-US" b="1" dirty="0"/>
          </a:p>
        </p:txBody>
      </p:sp>
      <p:pic>
        <p:nvPicPr>
          <p:cNvPr id="11266" name="Picture 2" descr="D:\Srinivasan\Training\selenium-gri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199" y="1828799"/>
            <a:ext cx="2002536" cy="200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47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heel(1)">
                                      <p:cBhvr>
                                        <p:cTn id="7" dur="2000"/>
                                        <p:tgtEl>
                                          <p:spTgt spid="1126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13">
                                            <p:bg/>
                                          </p:spTgt>
                                        </p:tgtEl>
                                        <p:attrNameLst>
                                          <p:attrName>style.visibility</p:attrName>
                                        </p:attrNameLst>
                                      </p:cBhvr>
                                      <p:to>
                                        <p:strVal val="visible"/>
                                      </p:to>
                                    </p:set>
                                    <p:animEffect transition="in" filter="fade">
                                      <p:cBhvr>
                                        <p:cTn id="14" dur="1000"/>
                                        <p:tgtEl>
                                          <p:spTgt spid="13">
                                            <p:bg/>
                                          </p:spTgt>
                                        </p:tgtEl>
                                      </p:cBhvr>
                                    </p:animEffect>
                                    <p:anim calcmode="lin" valueType="num">
                                      <p:cBhvr>
                                        <p:cTn id="15" dur="1000" fill="hold"/>
                                        <p:tgtEl>
                                          <p:spTgt spid="13">
                                            <p:bg/>
                                          </p:spTgt>
                                        </p:tgtEl>
                                        <p:attrNameLst>
                                          <p:attrName>ppt_x</p:attrName>
                                        </p:attrNameLst>
                                      </p:cBhvr>
                                      <p:tavLst>
                                        <p:tav tm="0">
                                          <p:val>
                                            <p:strVal val="#ppt_x"/>
                                          </p:val>
                                        </p:tav>
                                        <p:tav tm="100000">
                                          <p:val>
                                            <p:strVal val="#ppt_x"/>
                                          </p:val>
                                        </p:tav>
                                      </p:tavLst>
                                    </p:anim>
                                    <p:anim calcmode="lin" valueType="num">
                                      <p:cBhvr>
                                        <p:cTn id="16" dur="1000" fill="hold"/>
                                        <p:tgtEl>
                                          <p:spTgt spid="13">
                                            <p:bg/>
                                          </p:spTgt>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42" presetClass="entr" presetSubtype="0"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1000"/>
                                        <p:tgtEl>
                                          <p:spTgt spid="13">
                                            <p:txEl>
                                              <p:pRg st="0" end="0"/>
                                            </p:txEl>
                                          </p:spTgt>
                                        </p:tgtEl>
                                      </p:cBhvr>
                                    </p:animEffect>
                                    <p:anim calcmode="lin" valueType="num">
                                      <p:cBhvr>
                                        <p:cTn id="2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4000"/>
                            </p:stCondLst>
                            <p:childTnLst>
                              <p:par>
                                <p:cTn id="24" presetID="42" presetClass="entr" presetSubtype="0" fill="hold" grpId="0" nodeType="after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fade">
                                      <p:cBhvr>
                                        <p:cTn id="26" dur="1000"/>
                                        <p:tgtEl>
                                          <p:spTgt spid="13">
                                            <p:txEl>
                                              <p:pRg st="1" end="1"/>
                                            </p:txEl>
                                          </p:spTgt>
                                        </p:tgtEl>
                                      </p:cBhvr>
                                    </p:animEffect>
                                    <p:anim calcmode="lin" valueType="num">
                                      <p:cBhvr>
                                        <p:cTn id="27"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5000"/>
                            </p:stCondLst>
                            <p:childTnLst>
                              <p:par>
                                <p:cTn id="30" presetID="42" presetClass="entr" presetSubtype="0" fill="hold" grpId="0" nodeType="after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1000"/>
                                        <p:tgtEl>
                                          <p:spTgt spid="13">
                                            <p:txEl>
                                              <p:pRg st="2" end="2"/>
                                            </p:txEl>
                                          </p:spTgt>
                                        </p:tgtEl>
                                      </p:cBhvr>
                                    </p:animEffect>
                                    <p:anim calcmode="lin" valueType="num">
                                      <p:cBhvr>
                                        <p:cTn id="3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par>
                          <p:cTn id="35" fill="hold">
                            <p:stCondLst>
                              <p:cond delay="6000"/>
                            </p:stCondLst>
                            <p:childTnLst>
                              <p:par>
                                <p:cTn id="36" presetID="42" presetClass="entr" presetSubtype="0" fill="hold" grpId="0" nodeType="afterEffect">
                                  <p:stCondLst>
                                    <p:cond delay="0"/>
                                  </p:stCondLst>
                                  <p:childTnLst>
                                    <p:set>
                                      <p:cBhvr>
                                        <p:cTn id="37" dur="1" fill="hold">
                                          <p:stCondLst>
                                            <p:cond delay="0"/>
                                          </p:stCondLst>
                                        </p:cTn>
                                        <p:tgtEl>
                                          <p:spTgt spid="13">
                                            <p:txEl>
                                              <p:pRg st="3" end="3"/>
                                            </p:txEl>
                                          </p:spTgt>
                                        </p:tgtEl>
                                        <p:attrNameLst>
                                          <p:attrName>style.visibility</p:attrName>
                                        </p:attrNameLst>
                                      </p:cBhvr>
                                      <p:to>
                                        <p:strVal val="visible"/>
                                      </p:to>
                                    </p:set>
                                    <p:animEffect transition="in" filter="fade">
                                      <p:cBhvr>
                                        <p:cTn id="38" dur="1000"/>
                                        <p:tgtEl>
                                          <p:spTgt spid="13">
                                            <p:txEl>
                                              <p:pRg st="3" end="3"/>
                                            </p:txEl>
                                          </p:spTgt>
                                        </p:tgtEl>
                                      </p:cBhvr>
                                    </p:animEffect>
                                    <p:anim calcmode="lin" valueType="num">
                                      <p:cBhvr>
                                        <p:cTn id="3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800" dirty="0"/>
              <a:t>How Selenium-Grid Works–With a Hub and Nodes</a:t>
            </a:r>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26</a:t>
            </a:fld>
            <a:endParaRPr lang="en-GB" dirty="0">
              <a:solidFill>
                <a:srgbClr val="C0504D">
                  <a:lumMod val="75000"/>
                </a:srgbClr>
              </a:solidFill>
            </a:endParaRPr>
          </a:p>
        </p:txBody>
      </p:sp>
      <p:sp>
        <p:nvSpPr>
          <p:cNvPr id="13" name="Content Placeholder 6"/>
          <p:cNvSpPr>
            <a:spLocks noGrp="1"/>
          </p:cNvSpPr>
          <p:nvPr>
            <p:ph idx="1"/>
          </p:nvPr>
        </p:nvSpPr>
        <p:spPr>
          <a:xfrm>
            <a:off x="228600" y="1609725"/>
            <a:ext cx="5181600" cy="4946650"/>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dirty="0"/>
              <a:t>A grid consists of a single hub, and one or more nodes</a:t>
            </a:r>
            <a:r>
              <a:rPr lang="en-US" sz="1800" dirty="0" smtClean="0"/>
              <a:t>.</a:t>
            </a:r>
          </a:p>
          <a:p>
            <a:pPr algn="just">
              <a:buClr>
                <a:schemeClr val="accent1">
                  <a:lumMod val="75000"/>
                </a:schemeClr>
              </a:buClr>
              <a:buFont typeface="Wingdings" pitchFamily="2" charset="2"/>
              <a:buChar char="q"/>
              <a:defRPr/>
            </a:pPr>
            <a:r>
              <a:rPr lang="en-US" sz="1800" dirty="0"/>
              <a:t>Both are started using the selenium-server.jar </a:t>
            </a:r>
            <a:r>
              <a:rPr lang="en-US" sz="1800" dirty="0" smtClean="0"/>
              <a:t>executable</a:t>
            </a:r>
          </a:p>
          <a:p>
            <a:pPr algn="just">
              <a:buClr>
                <a:schemeClr val="accent1">
                  <a:lumMod val="75000"/>
                </a:schemeClr>
              </a:buClr>
              <a:buFont typeface="Wingdings" pitchFamily="2" charset="2"/>
              <a:buChar char="q"/>
              <a:defRPr/>
            </a:pPr>
            <a:endParaRPr lang="en-US" sz="1800" dirty="0" smtClean="0"/>
          </a:p>
          <a:p>
            <a:pPr algn="just">
              <a:buClr>
                <a:schemeClr val="accent1">
                  <a:lumMod val="75000"/>
                </a:schemeClr>
              </a:buClr>
              <a:buFont typeface="Wingdings" pitchFamily="2" charset="2"/>
              <a:buChar char="q"/>
              <a:defRPr/>
            </a:pPr>
            <a:r>
              <a:rPr lang="en-US" sz="1800" dirty="0" smtClean="0"/>
              <a:t>Starting Selenium Grid</a:t>
            </a:r>
          </a:p>
          <a:p>
            <a:pPr lvl="1" algn="just">
              <a:buClr>
                <a:schemeClr val="accent1">
                  <a:lumMod val="75000"/>
                </a:schemeClr>
              </a:buClr>
              <a:buFont typeface="Wingdings" panose="05000000000000000000" pitchFamily="2" charset="2"/>
              <a:buChar char="ü"/>
              <a:defRPr/>
            </a:pPr>
            <a:r>
              <a:rPr lang="en-US" sz="1600" dirty="0" smtClean="0"/>
              <a:t>Starting a Hub</a:t>
            </a:r>
          </a:p>
          <a:p>
            <a:pPr marL="457200" lvl="1" indent="0" algn="just">
              <a:buClr>
                <a:schemeClr val="accent1">
                  <a:lumMod val="75000"/>
                </a:schemeClr>
              </a:buClr>
              <a:buNone/>
              <a:defRPr/>
            </a:pPr>
            <a:r>
              <a:rPr lang="en-US" sz="1600" dirty="0"/>
              <a:t>java -jar selenium-server-standalone-2.21.0.jar -role </a:t>
            </a:r>
            <a:r>
              <a:rPr lang="en-US" sz="1600" dirty="0" smtClean="0"/>
              <a:t>hub</a:t>
            </a:r>
          </a:p>
          <a:p>
            <a:pPr marL="457200" lvl="1" indent="0" algn="just">
              <a:buClr>
                <a:schemeClr val="accent1">
                  <a:lumMod val="75000"/>
                </a:schemeClr>
              </a:buClr>
              <a:buNone/>
              <a:defRPr/>
            </a:pPr>
            <a:endParaRPr lang="en-US" sz="1600" dirty="0"/>
          </a:p>
          <a:p>
            <a:pPr lvl="1" algn="just">
              <a:buClr>
                <a:schemeClr val="accent1">
                  <a:lumMod val="75000"/>
                </a:schemeClr>
              </a:buClr>
              <a:buFont typeface="Wingdings" panose="05000000000000000000" pitchFamily="2" charset="2"/>
              <a:buChar char="ü"/>
              <a:defRPr/>
            </a:pPr>
            <a:r>
              <a:rPr lang="en-US" sz="1600" dirty="0" smtClean="0"/>
              <a:t>Starting a Node</a:t>
            </a:r>
          </a:p>
          <a:p>
            <a:pPr marL="457200" lvl="1" indent="0" algn="just">
              <a:buClr>
                <a:schemeClr val="accent1">
                  <a:lumMod val="75000"/>
                </a:schemeClr>
              </a:buClr>
              <a:buNone/>
              <a:defRPr/>
            </a:pPr>
            <a:r>
              <a:rPr lang="en-US" sz="1600" dirty="0"/>
              <a:t>java -jar selenium-server-standalone-2.21.0.jar -role node -hub http://localhost:4444/grid/register </a:t>
            </a:r>
          </a:p>
          <a:p>
            <a:pPr marL="0" indent="0">
              <a:buNone/>
            </a:pPr>
            <a:r>
              <a:rPr lang="en-US" dirty="0"/>
              <a:t/>
            </a:r>
            <a:br>
              <a:rPr lang="en-US" dirty="0"/>
            </a:br>
            <a:endParaRPr lang="en-US" sz="1600" dirty="0" smtClean="0"/>
          </a:p>
          <a:p>
            <a:pPr lvl="1" algn="just">
              <a:buClr>
                <a:schemeClr val="accent1">
                  <a:lumMod val="75000"/>
                </a:schemeClr>
              </a:buClr>
              <a:buFont typeface="Wingdings" pitchFamily="2" charset="2"/>
              <a:buChar char="q"/>
              <a:defRPr/>
            </a:pPr>
            <a:endParaRPr lang="en-US" sz="1600" b="1" dirty="0" smtClean="0"/>
          </a:p>
        </p:txBody>
      </p:sp>
      <p:sp>
        <p:nvSpPr>
          <p:cNvPr id="14" name="TextBox 13"/>
          <p:cNvSpPr txBox="1"/>
          <p:nvPr/>
        </p:nvSpPr>
        <p:spPr>
          <a:xfrm>
            <a:off x="6705600" y="4141149"/>
            <a:ext cx="1524000" cy="369332"/>
          </a:xfrm>
          <a:prstGeom prst="rect">
            <a:avLst/>
          </a:prstGeom>
          <a:noFill/>
        </p:spPr>
        <p:txBody>
          <a:bodyPr wrap="square" rtlCol="0">
            <a:spAutoFit/>
          </a:bodyPr>
          <a:lstStyle/>
          <a:p>
            <a:r>
              <a:rPr lang="en-US" b="1" dirty="0" smtClean="0"/>
              <a:t>Selenium Grid</a:t>
            </a:r>
            <a:endParaRPr lang="en-US" b="1" dirty="0"/>
          </a:p>
        </p:txBody>
      </p:sp>
      <p:pic>
        <p:nvPicPr>
          <p:cNvPr id="11266" name="Picture 2" descr="D:\Srinivasan\Training\selenium-grid-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199" y="1828799"/>
            <a:ext cx="2002536" cy="2002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45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heel(1)">
                                      <p:cBhvr>
                                        <p:cTn id="7" dur="2000"/>
                                        <p:tgtEl>
                                          <p:spTgt spid="1126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childTnLst>
                          </p:cTn>
                        </p:par>
                        <p:par>
                          <p:cTn id="11" fill="hold">
                            <p:stCondLst>
                              <p:cond delay="2000"/>
                            </p:stCondLst>
                            <p:childTnLst>
                              <p:par>
                                <p:cTn id="12" presetID="42" presetClass="entr" presetSubtype="0" fill="hold" grpId="0" nodeType="afterEffect">
                                  <p:stCondLst>
                                    <p:cond delay="0"/>
                                  </p:stCondLst>
                                  <p:childTnLst>
                                    <p:set>
                                      <p:cBhvr>
                                        <p:cTn id="13" dur="1" fill="hold">
                                          <p:stCondLst>
                                            <p:cond delay="0"/>
                                          </p:stCondLst>
                                        </p:cTn>
                                        <p:tgtEl>
                                          <p:spTgt spid="13">
                                            <p:bg/>
                                          </p:spTgt>
                                        </p:tgtEl>
                                        <p:attrNameLst>
                                          <p:attrName>style.visibility</p:attrName>
                                        </p:attrNameLst>
                                      </p:cBhvr>
                                      <p:to>
                                        <p:strVal val="visible"/>
                                      </p:to>
                                    </p:set>
                                    <p:animEffect transition="in" filter="fade">
                                      <p:cBhvr>
                                        <p:cTn id="14" dur="1000"/>
                                        <p:tgtEl>
                                          <p:spTgt spid="13">
                                            <p:bg/>
                                          </p:spTgt>
                                        </p:tgtEl>
                                      </p:cBhvr>
                                    </p:animEffect>
                                    <p:anim calcmode="lin" valueType="num">
                                      <p:cBhvr>
                                        <p:cTn id="15" dur="1000" fill="hold"/>
                                        <p:tgtEl>
                                          <p:spTgt spid="13">
                                            <p:bg/>
                                          </p:spTgt>
                                        </p:tgtEl>
                                        <p:attrNameLst>
                                          <p:attrName>ppt_x</p:attrName>
                                        </p:attrNameLst>
                                      </p:cBhvr>
                                      <p:tavLst>
                                        <p:tav tm="0">
                                          <p:val>
                                            <p:strVal val="#ppt_x"/>
                                          </p:val>
                                        </p:tav>
                                        <p:tav tm="100000">
                                          <p:val>
                                            <p:strVal val="#ppt_x"/>
                                          </p:val>
                                        </p:tav>
                                      </p:tavLst>
                                    </p:anim>
                                    <p:anim calcmode="lin" valueType="num">
                                      <p:cBhvr>
                                        <p:cTn id="16" dur="1000" fill="hold"/>
                                        <p:tgtEl>
                                          <p:spTgt spid="13">
                                            <p:bg/>
                                          </p:spTgt>
                                        </p:tgtEl>
                                        <p:attrNameLst>
                                          <p:attrName>ppt_y</p:attrName>
                                        </p:attrNameLst>
                                      </p:cBhvr>
                                      <p:tavLst>
                                        <p:tav tm="0">
                                          <p:val>
                                            <p:strVal val="#ppt_y+.1"/>
                                          </p:val>
                                        </p:tav>
                                        <p:tav tm="100000">
                                          <p:val>
                                            <p:strVal val="#ppt_y"/>
                                          </p:val>
                                        </p:tav>
                                      </p:tavLst>
                                    </p:anim>
                                  </p:childTnLst>
                                </p:cTn>
                              </p:par>
                            </p:childTnLst>
                          </p:cTn>
                        </p:par>
                        <p:par>
                          <p:cTn id="17" fill="hold">
                            <p:stCondLst>
                              <p:cond delay="3000"/>
                            </p:stCondLst>
                            <p:childTnLst>
                              <p:par>
                                <p:cTn id="18" presetID="42" presetClass="entr" presetSubtype="0" fill="hold" grpId="0" nodeType="after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fade">
                                      <p:cBhvr>
                                        <p:cTn id="20" dur="1000"/>
                                        <p:tgtEl>
                                          <p:spTgt spid="13">
                                            <p:txEl>
                                              <p:pRg st="0" end="0"/>
                                            </p:txEl>
                                          </p:spTgt>
                                        </p:tgtEl>
                                      </p:cBhvr>
                                    </p:animEffect>
                                    <p:anim calcmode="lin" valueType="num">
                                      <p:cBhvr>
                                        <p:cTn id="2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23" fill="hold">
                            <p:stCondLst>
                              <p:cond delay="4000"/>
                            </p:stCondLst>
                            <p:childTnLst>
                              <p:par>
                                <p:cTn id="24" presetID="42" presetClass="entr" presetSubtype="0" fill="hold" grpId="0" nodeType="after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fade">
                                      <p:cBhvr>
                                        <p:cTn id="26" dur="1000"/>
                                        <p:tgtEl>
                                          <p:spTgt spid="13">
                                            <p:txEl>
                                              <p:pRg st="1" end="1"/>
                                            </p:txEl>
                                          </p:spTgt>
                                        </p:tgtEl>
                                      </p:cBhvr>
                                    </p:animEffect>
                                    <p:anim calcmode="lin" valueType="num">
                                      <p:cBhvr>
                                        <p:cTn id="27"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par>
                          <p:cTn id="29" fill="hold">
                            <p:stCondLst>
                              <p:cond delay="5000"/>
                            </p:stCondLst>
                            <p:childTnLst>
                              <p:par>
                                <p:cTn id="30" presetID="42" presetClass="entr" presetSubtype="0" fill="hold" grpId="0" nodeType="after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35" fill="hold">
                            <p:stCondLst>
                              <p:cond delay="6000"/>
                            </p:stCondLst>
                            <p:childTnLst>
                              <p:par>
                                <p:cTn id="36" presetID="42" presetClass="entr" presetSubtype="0" fill="hold" grpId="0" nodeType="afterEffect">
                                  <p:stCondLst>
                                    <p:cond delay="0"/>
                                  </p:stCondLst>
                                  <p:childTnLst>
                                    <p:set>
                                      <p:cBhvr>
                                        <p:cTn id="37" dur="1" fill="hold">
                                          <p:stCondLst>
                                            <p:cond delay="0"/>
                                          </p:stCondLst>
                                        </p:cTn>
                                        <p:tgtEl>
                                          <p:spTgt spid="13">
                                            <p:txEl>
                                              <p:pRg st="4" end="4"/>
                                            </p:txEl>
                                          </p:spTgt>
                                        </p:tgtEl>
                                        <p:attrNameLst>
                                          <p:attrName>style.visibility</p:attrName>
                                        </p:attrNameLst>
                                      </p:cBhvr>
                                      <p:to>
                                        <p:strVal val="visible"/>
                                      </p:to>
                                    </p:set>
                                    <p:animEffect transition="in" filter="fade">
                                      <p:cBhvr>
                                        <p:cTn id="38" dur="1000"/>
                                        <p:tgtEl>
                                          <p:spTgt spid="13">
                                            <p:txEl>
                                              <p:pRg st="4" end="4"/>
                                            </p:txEl>
                                          </p:spTgt>
                                        </p:tgtEl>
                                      </p:cBhvr>
                                    </p:animEffect>
                                    <p:anim calcmode="lin" valueType="num">
                                      <p:cBhvr>
                                        <p:cTn id="39"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41" fill="hold">
                            <p:stCondLst>
                              <p:cond delay="7000"/>
                            </p:stCondLst>
                            <p:childTnLst>
                              <p:par>
                                <p:cTn id="42" presetID="42" presetClass="entr" presetSubtype="0" fill="hold" grpId="0" nodeType="after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1000"/>
                                        <p:tgtEl>
                                          <p:spTgt spid="13">
                                            <p:txEl>
                                              <p:pRg st="5" end="5"/>
                                            </p:txEl>
                                          </p:spTgt>
                                        </p:tgtEl>
                                      </p:cBhvr>
                                    </p:animEffect>
                                    <p:anim calcmode="lin" valueType="num">
                                      <p:cBhvr>
                                        <p:cTn id="45"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46"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par>
                          <p:cTn id="47" fill="hold">
                            <p:stCondLst>
                              <p:cond delay="8000"/>
                            </p:stCondLst>
                            <p:childTnLst>
                              <p:par>
                                <p:cTn id="48" presetID="42" presetClass="entr" presetSubtype="0" fill="hold" grpId="0" nodeType="afterEffect">
                                  <p:stCondLst>
                                    <p:cond delay="0"/>
                                  </p:stCondLst>
                                  <p:childTnLst>
                                    <p:set>
                                      <p:cBhvr>
                                        <p:cTn id="49" dur="1" fill="hold">
                                          <p:stCondLst>
                                            <p:cond delay="0"/>
                                          </p:stCondLst>
                                        </p:cTn>
                                        <p:tgtEl>
                                          <p:spTgt spid="13">
                                            <p:txEl>
                                              <p:pRg st="7" end="7"/>
                                            </p:txEl>
                                          </p:spTgt>
                                        </p:tgtEl>
                                        <p:attrNameLst>
                                          <p:attrName>style.visibility</p:attrName>
                                        </p:attrNameLst>
                                      </p:cBhvr>
                                      <p:to>
                                        <p:strVal val="visible"/>
                                      </p:to>
                                    </p:set>
                                    <p:animEffect transition="in" filter="fade">
                                      <p:cBhvr>
                                        <p:cTn id="50" dur="1000"/>
                                        <p:tgtEl>
                                          <p:spTgt spid="13">
                                            <p:txEl>
                                              <p:pRg st="7" end="7"/>
                                            </p:txEl>
                                          </p:spTgt>
                                        </p:tgtEl>
                                      </p:cBhvr>
                                    </p:animEffect>
                                    <p:anim calcmode="lin" valueType="num">
                                      <p:cBhvr>
                                        <p:cTn id="51" dur="1000" fill="hold"/>
                                        <p:tgtEl>
                                          <p:spTgt spid="1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13">
                                            <p:txEl>
                                              <p:pRg st="7" end="7"/>
                                            </p:txEl>
                                          </p:spTgt>
                                        </p:tgtEl>
                                        <p:attrNameLst>
                                          <p:attrName>ppt_y</p:attrName>
                                        </p:attrNameLst>
                                      </p:cBhvr>
                                      <p:tavLst>
                                        <p:tav tm="0">
                                          <p:val>
                                            <p:strVal val="#ppt_y+.1"/>
                                          </p:val>
                                        </p:tav>
                                        <p:tav tm="100000">
                                          <p:val>
                                            <p:strVal val="#ppt_y"/>
                                          </p:val>
                                        </p:tav>
                                      </p:tavLst>
                                    </p:anim>
                                  </p:childTnLst>
                                </p:cTn>
                              </p:par>
                            </p:childTnLst>
                          </p:cTn>
                        </p:par>
                        <p:par>
                          <p:cTn id="53" fill="hold">
                            <p:stCondLst>
                              <p:cond delay="9000"/>
                            </p:stCondLst>
                            <p:childTnLst>
                              <p:par>
                                <p:cTn id="54" presetID="42" presetClass="entr" presetSubtype="0" fill="hold" grpId="0" nodeType="afterEffect">
                                  <p:stCondLst>
                                    <p:cond delay="0"/>
                                  </p:stCondLst>
                                  <p:childTnLst>
                                    <p:set>
                                      <p:cBhvr>
                                        <p:cTn id="55" dur="1" fill="hold">
                                          <p:stCondLst>
                                            <p:cond delay="0"/>
                                          </p:stCondLst>
                                        </p:cTn>
                                        <p:tgtEl>
                                          <p:spTgt spid="13">
                                            <p:txEl>
                                              <p:pRg st="8" end="8"/>
                                            </p:txEl>
                                          </p:spTgt>
                                        </p:tgtEl>
                                        <p:attrNameLst>
                                          <p:attrName>style.visibility</p:attrName>
                                        </p:attrNameLst>
                                      </p:cBhvr>
                                      <p:to>
                                        <p:strVal val="visible"/>
                                      </p:to>
                                    </p:set>
                                    <p:animEffect transition="in" filter="fade">
                                      <p:cBhvr>
                                        <p:cTn id="56" dur="1000"/>
                                        <p:tgtEl>
                                          <p:spTgt spid="13">
                                            <p:txEl>
                                              <p:pRg st="8" end="8"/>
                                            </p:txEl>
                                          </p:spTgt>
                                        </p:tgtEl>
                                      </p:cBhvr>
                                    </p:animEffect>
                                    <p:anim calcmode="lin" valueType="num">
                                      <p:cBhvr>
                                        <p:cTn id="57" dur="1000" fill="hold"/>
                                        <p:tgtEl>
                                          <p:spTgt spid="1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13">
                                            <p:txEl>
                                              <p:pRg st="8" end="8"/>
                                            </p:txEl>
                                          </p:spTgt>
                                        </p:tgtEl>
                                        <p:attrNameLst>
                                          <p:attrName>ppt_y</p:attrName>
                                        </p:attrNameLst>
                                      </p:cBhvr>
                                      <p:tavLst>
                                        <p:tav tm="0">
                                          <p:val>
                                            <p:strVal val="#ppt_y+.1"/>
                                          </p:val>
                                        </p:tav>
                                        <p:tav tm="100000">
                                          <p:val>
                                            <p:strVal val="#ppt_y"/>
                                          </p:val>
                                        </p:tav>
                                      </p:tavLst>
                                    </p:anim>
                                  </p:childTnLst>
                                </p:cTn>
                              </p:par>
                            </p:childTnLst>
                          </p:cTn>
                        </p:par>
                        <p:par>
                          <p:cTn id="59" fill="hold">
                            <p:stCondLst>
                              <p:cond delay="10000"/>
                            </p:stCondLst>
                            <p:childTnLst>
                              <p:par>
                                <p:cTn id="60" presetID="42" presetClass="entr" presetSubtype="0" fill="hold" grpId="0" nodeType="afterEffect">
                                  <p:stCondLst>
                                    <p:cond delay="0"/>
                                  </p:stCondLst>
                                  <p:childTnLst>
                                    <p:set>
                                      <p:cBhvr>
                                        <p:cTn id="61" dur="1" fill="hold">
                                          <p:stCondLst>
                                            <p:cond delay="0"/>
                                          </p:stCondLst>
                                        </p:cTn>
                                        <p:tgtEl>
                                          <p:spTgt spid="13">
                                            <p:txEl>
                                              <p:pRg st="9" end="9"/>
                                            </p:txEl>
                                          </p:spTgt>
                                        </p:tgtEl>
                                        <p:attrNameLst>
                                          <p:attrName>style.visibility</p:attrName>
                                        </p:attrNameLst>
                                      </p:cBhvr>
                                      <p:to>
                                        <p:strVal val="visible"/>
                                      </p:to>
                                    </p:set>
                                    <p:animEffect transition="in" filter="fade">
                                      <p:cBhvr>
                                        <p:cTn id="62" dur="1000"/>
                                        <p:tgtEl>
                                          <p:spTgt spid="13">
                                            <p:txEl>
                                              <p:pRg st="9" end="9"/>
                                            </p:txEl>
                                          </p:spTgt>
                                        </p:tgtEl>
                                      </p:cBhvr>
                                    </p:animEffect>
                                    <p:anim calcmode="lin" valueType="num">
                                      <p:cBhvr>
                                        <p:cTn id="63" dur="1000" fill="hold"/>
                                        <p:tgtEl>
                                          <p:spTgt spid="1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1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altLang="en-US" sz="2800" dirty="0" smtClean="0"/>
              <a:t>Supported Languages &amp; Browsers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27</a:t>
            </a:fld>
            <a:endParaRPr lang="en-GB" dirty="0">
              <a:solidFill>
                <a:srgbClr val="C0504D">
                  <a:lumMod val="75000"/>
                </a:srgbClr>
              </a:solidFill>
            </a:endParaRPr>
          </a:p>
        </p:txBody>
      </p:sp>
      <p:pic>
        <p:nvPicPr>
          <p:cNvPr id="1026" name="Picture 2" descr="D:\Srinivasan\Training\icons\python-log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037" y="3921154"/>
            <a:ext cx="1585173" cy="53339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Srinivasan\Training\icons\MB__ja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02" y="1905000"/>
            <a:ext cx="1055735" cy="10557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Srinivasan\Training\icons\ph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69" y="2960735"/>
            <a:ext cx="1304973" cy="985044"/>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Srinivasan\Training\big-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650" y="2819400"/>
            <a:ext cx="2114550" cy="19129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Srinivasan\Training\icons\imgr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3353" y="1916715"/>
            <a:ext cx="1044020" cy="10440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Srinivasan\Training\icons\perl.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643" y="4651791"/>
            <a:ext cx="874394" cy="87439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D:\Srinivasan\Training\icons\ruby.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973" y="4651791"/>
            <a:ext cx="689820" cy="79015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Srinivasan\Training\icons\nodejs.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129" y="5638800"/>
            <a:ext cx="2151151" cy="5762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Srinivasan\Training\icons\chrome.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1795486"/>
            <a:ext cx="1165249" cy="1165249"/>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D:\Srinivasan\Training\icons\firefox.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86675" y="1704204"/>
            <a:ext cx="1256531" cy="12565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D:\Srinivasan\Training\icons\safari.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52604" y="3048000"/>
            <a:ext cx="1336767" cy="1336767"/>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D:\Srinivasan\Training\icons\opera.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24800" y="4572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D:\Srinivasan\Training\icons\ie.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7618" y="4454553"/>
            <a:ext cx="1319212" cy="1319212"/>
          </a:xfrm>
          <a:prstGeom prst="rect">
            <a:avLst/>
          </a:prstGeom>
          <a:noFill/>
          <a:extLst>
            <a:ext uri="{909E8E84-426E-40DD-AFC4-6F175D3DCCD1}">
              <a14:hiddenFill xmlns:a14="http://schemas.microsoft.com/office/drawing/2010/main">
                <a:solidFill>
                  <a:srgbClr val="FFFFFF"/>
                </a:solidFill>
              </a14:hiddenFill>
            </a:ext>
          </a:extLst>
        </p:spPr>
      </p:pic>
      <p:sp>
        <p:nvSpPr>
          <p:cNvPr id="4" name="Left-Right Arrow 3"/>
          <p:cNvSpPr/>
          <p:nvPr/>
        </p:nvSpPr>
        <p:spPr>
          <a:xfrm>
            <a:off x="2590800" y="3564779"/>
            <a:ext cx="990600" cy="381000"/>
          </a:xfrm>
          <a:prstGeom prst="lef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2" name="Left-Right Arrow 21"/>
          <p:cNvSpPr/>
          <p:nvPr/>
        </p:nvSpPr>
        <p:spPr>
          <a:xfrm>
            <a:off x="5562600" y="3564779"/>
            <a:ext cx="990600" cy="381000"/>
          </a:xfrm>
          <a:prstGeom prst="leftRightArrow">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29858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33"/>
                                        </p:tgtEl>
                                        <p:attrNameLst>
                                          <p:attrName>style.visibility</p:attrName>
                                        </p:attrNameLst>
                                      </p:cBhvr>
                                      <p:to>
                                        <p:strVal val="visible"/>
                                      </p:to>
                                    </p:set>
                                    <p:anim calcmode="lin" valueType="num">
                                      <p:cBhvr additive="base">
                                        <p:cTn id="11" dur="500" fill="hold"/>
                                        <p:tgtEl>
                                          <p:spTgt spid="1033"/>
                                        </p:tgtEl>
                                        <p:attrNameLst>
                                          <p:attrName>ppt_x</p:attrName>
                                        </p:attrNameLst>
                                      </p:cBhvr>
                                      <p:tavLst>
                                        <p:tav tm="0">
                                          <p:val>
                                            <p:strVal val="0-#ppt_w/2"/>
                                          </p:val>
                                        </p:tav>
                                        <p:tav tm="100000">
                                          <p:val>
                                            <p:strVal val="#ppt_x"/>
                                          </p:val>
                                        </p:tav>
                                      </p:tavLst>
                                    </p:anim>
                                    <p:anim calcmode="lin" valueType="num">
                                      <p:cBhvr additive="base">
                                        <p:cTn id="12" dur="500" fill="hold"/>
                                        <p:tgtEl>
                                          <p:spTgt spid="103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anim calcmode="lin" valueType="num">
                                      <p:cBhvr additive="base">
                                        <p:cTn id="15" dur="500" fill="hold"/>
                                        <p:tgtEl>
                                          <p:spTgt spid="1032"/>
                                        </p:tgtEl>
                                        <p:attrNameLst>
                                          <p:attrName>ppt_x</p:attrName>
                                        </p:attrNameLst>
                                      </p:cBhvr>
                                      <p:tavLst>
                                        <p:tav tm="0">
                                          <p:val>
                                            <p:strVal val="0-#ppt_w/2"/>
                                          </p:val>
                                        </p:tav>
                                        <p:tav tm="100000">
                                          <p:val>
                                            <p:strVal val="#ppt_x"/>
                                          </p:val>
                                        </p:tav>
                                      </p:tavLst>
                                    </p:anim>
                                    <p:anim calcmode="lin" valueType="num">
                                      <p:cBhvr additive="base">
                                        <p:cTn id="16" dur="500" fill="hold"/>
                                        <p:tgtEl>
                                          <p:spTgt spid="1032"/>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0-#ppt_w/2"/>
                                          </p:val>
                                        </p:tav>
                                        <p:tav tm="100000">
                                          <p:val>
                                            <p:strVal val="#ppt_x"/>
                                          </p:val>
                                        </p:tav>
                                      </p:tavLst>
                                    </p:anim>
                                    <p:anim calcmode="lin" valueType="num">
                                      <p:cBhvr additive="base">
                                        <p:cTn id="20" dur="500" fill="hold"/>
                                        <p:tgtEl>
                                          <p:spTgt spid="1026"/>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028"/>
                                        </p:tgtEl>
                                        <p:attrNameLst>
                                          <p:attrName>style.visibility</p:attrName>
                                        </p:attrNameLst>
                                      </p:cBhvr>
                                      <p:to>
                                        <p:strVal val="visible"/>
                                      </p:to>
                                    </p:set>
                                    <p:anim calcmode="lin" valueType="num">
                                      <p:cBhvr additive="base">
                                        <p:cTn id="23" dur="500" fill="hold"/>
                                        <p:tgtEl>
                                          <p:spTgt spid="1028"/>
                                        </p:tgtEl>
                                        <p:attrNameLst>
                                          <p:attrName>ppt_x</p:attrName>
                                        </p:attrNameLst>
                                      </p:cBhvr>
                                      <p:tavLst>
                                        <p:tav tm="0">
                                          <p:val>
                                            <p:strVal val="0-#ppt_w/2"/>
                                          </p:val>
                                        </p:tav>
                                        <p:tav tm="100000">
                                          <p:val>
                                            <p:strVal val="#ppt_x"/>
                                          </p:val>
                                        </p:tav>
                                      </p:tavLst>
                                    </p:anim>
                                    <p:anim calcmode="lin" valueType="num">
                                      <p:cBhvr additive="base">
                                        <p:cTn id="24" dur="500" fill="hold"/>
                                        <p:tgtEl>
                                          <p:spTgt spid="102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27"/>
                                        </p:tgtEl>
                                        <p:attrNameLst>
                                          <p:attrName>style.visibility</p:attrName>
                                        </p:attrNameLst>
                                      </p:cBhvr>
                                      <p:to>
                                        <p:strVal val="visible"/>
                                      </p:to>
                                    </p:set>
                                    <p:anim calcmode="lin" valueType="num">
                                      <p:cBhvr additive="base">
                                        <p:cTn id="27" dur="500" fill="hold"/>
                                        <p:tgtEl>
                                          <p:spTgt spid="1027"/>
                                        </p:tgtEl>
                                        <p:attrNameLst>
                                          <p:attrName>ppt_x</p:attrName>
                                        </p:attrNameLst>
                                      </p:cBhvr>
                                      <p:tavLst>
                                        <p:tav tm="0">
                                          <p:val>
                                            <p:strVal val="0-#ppt_w/2"/>
                                          </p:val>
                                        </p:tav>
                                        <p:tav tm="100000">
                                          <p:val>
                                            <p:strVal val="#ppt_x"/>
                                          </p:val>
                                        </p:tav>
                                      </p:tavLst>
                                    </p:anim>
                                    <p:anim calcmode="lin" valueType="num">
                                      <p:cBhvr additive="base">
                                        <p:cTn id="28" dur="500" fill="hold"/>
                                        <p:tgtEl>
                                          <p:spTgt spid="102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30"/>
                                        </p:tgtEl>
                                        <p:attrNameLst>
                                          <p:attrName>style.visibility</p:attrName>
                                        </p:attrNameLst>
                                      </p:cBhvr>
                                      <p:to>
                                        <p:strVal val="visible"/>
                                      </p:to>
                                    </p:set>
                                    <p:anim calcmode="lin" valueType="num">
                                      <p:cBhvr additive="base">
                                        <p:cTn id="31" dur="500" fill="hold"/>
                                        <p:tgtEl>
                                          <p:spTgt spid="1030"/>
                                        </p:tgtEl>
                                        <p:attrNameLst>
                                          <p:attrName>ppt_x</p:attrName>
                                        </p:attrNameLst>
                                      </p:cBhvr>
                                      <p:tavLst>
                                        <p:tav tm="0">
                                          <p:val>
                                            <p:strVal val="0-#ppt_w/2"/>
                                          </p:val>
                                        </p:tav>
                                        <p:tav tm="100000">
                                          <p:val>
                                            <p:strVal val="#ppt_x"/>
                                          </p:val>
                                        </p:tav>
                                      </p:tavLst>
                                    </p:anim>
                                    <p:anim calcmode="lin" valueType="num">
                                      <p:cBhvr additive="base">
                                        <p:cTn id="32" dur="500" fill="hold"/>
                                        <p:tgtEl>
                                          <p:spTgt spid="103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034"/>
                                        </p:tgtEl>
                                        <p:attrNameLst>
                                          <p:attrName>style.visibility</p:attrName>
                                        </p:attrNameLst>
                                      </p:cBhvr>
                                      <p:to>
                                        <p:strVal val="visible"/>
                                      </p:to>
                                    </p:set>
                                    <p:anim calcmode="lin" valueType="num">
                                      <p:cBhvr additive="base">
                                        <p:cTn id="37" dur="500" fill="hold"/>
                                        <p:tgtEl>
                                          <p:spTgt spid="1034"/>
                                        </p:tgtEl>
                                        <p:attrNameLst>
                                          <p:attrName>ppt_x</p:attrName>
                                        </p:attrNameLst>
                                      </p:cBhvr>
                                      <p:tavLst>
                                        <p:tav tm="0">
                                          <p:val>
                                            <p:strVal val="1+#ppt_w/2"/>
                                          </p:val>
                                        </p:tav>
                                        <p:tav tm="100000">
                                          <p:val>
                                            <p:strVal val="#ppt_x"/>
                                          </p:val>
                                        </p:tav>
                                      </p:tavLst>
                                    </p:anim>
                                    <p:anim calcmode="lin" valueType="num">
                                      <p:cBhvr additive="base">
                                        <p:cTn id="38" dur="500" fill="hold"/>
                                        <p:tgtEl>
                                          <p:spTgt spid="1034"/>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1035"/>
                                        </p:tgtEl>
                                        <p:attrNameLst>
                                          <p:attrName>style.visibility</p:attrName>
                                        </p:attrNameLst>
                                      </p:cBhvr>
                                      <p:to>
                                        <p:strVal val="visible"/>
                                      </p:to>
                                    </p:set>
                                    <p:anim calcmode="lin" valueType="num">
                                      <p:cBhvr additive="base">
                                        <p:cTn id="41" dur="500" fill="hold"/>
                                        <p:tgtEl>
                                          <p:spTgt spid="1035"/>
                                        </p:tgtEl>
                                        <p:attrNameLst>
                                          <p:attrName>ppt_x</p:attrName>
                                        </p:attrNameLst>
                                      </p:cBhvr>
                                      <p:tavLst>
                                        <p:tav tm="0">
                                          <p:val>
                                            <p:strVal val="1+#ppt_w/2"/>
                                          </p:val>
                                        </p:tav>
                                        <p:tav tm="100000">
                                          <p:val>
                                            <p:strVal val="#ppt_x"/>
                                          </p:val>
                                        </p:tav>
                                      </p:tavLst>
                                    </p:anim>
                                    <p:anim calcmode="lin" valueType="num">
                                      <p:cBhvr additive="base">
                                        <p:cTn id="42" dur="500" fill="hold"/>
                                        <p:tgtEl>
                                          <p:spTgt spid="103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1036"/>
                                        </p:tgtEl>
                                        <p:attrNameLst>
                                          <p:attrName>style.visibility</p:attrName>
                                        </p:attrNameLst>
                                      </p:cBhvr>
                                      <p:to>
                                        <p:strVal val="visible"/>
                                      </p:to>
                                    </p:set>
                                    <p:anim calcmode="lin" valueType="num">
                                      <p:cBhvr additive="base">
                                        <p:cTn id="45" dur="500" fill="hold"/>
                                        <p:tgtEl>
                                          <p:spTgt spid="1036"/>
                                        </p:tgtEl>
                                        <p:attrNameLst>
                                          <p:attrName>ppt_x</p:attrName>
                                        </p:attrNameLst>
                                      </p:cBhvr>
                                      <p:tavLst>
                                        <p:tav tm="0">
                                          <p:val>
                                            <p:strVal val="1+#ppt_w/2"/>
                                          </p:val>
                                        </p:tav>
                                        <p:tav tm="100000">
                                          <p:val>
                                            <p:strVal val="#ppt_x"/>
                                          </p:val>
                                        </p:tav>
                                      </p:tavLst>
                                    </p:anim>
                                    <p:anim calcmode="lin" valueType="num">
                                      <p:cBhvr additive="base">
                                        <p:cTn id="46" dur="500" fill="hold"/>
                                        <p:tgtEl>
                                          <p:spTgt spid="1036"/>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1038"/>
                                        </p:tgtEl>
                                        <p:attrNameLst>
                                          <p:attrName>style.visibility</p:attrName>
                                        </p:attrNameLst>
                                      </p:cBhvr>
                                      <p:to>
                                        <p:strVal val="visible"/>
                                      </p:to>
                                    </p:set>
                                    <p:anim calcmode="lin" valueType="num">
                                      <p:cBhvr additive="base">
                                        <p:cTn id="49" dur="500" fill="hold"/>
                                        <p:tgtEl>
                                          <p:spTgt spid="1038"/>
                                        </p:tgtEl>
                                        <p:attrNameLst>
                                          <p:attrName>ppt_x</p:attrName>
                                        </p:attrNameLst>
                                      </p:cBhvr>
                                      <p:tavLst>
                                        <p:tav tm="0">
                                          <p:val>
                                            <p:strVal val="1+#ppt_w/2"/>
                                          </p:val>
                                        </p:tav>
                                        <p:tav tm="100000">
                                          <p:val>
                                            <p:strVal val="#ppt_x"/>
                                          </p:val>
                                        </p:tav>
                                      </p:tavLst>
                                    </p:anim>
                                    <p:anim calcmode="lin" valueType="num">
                                      <p:cBhvr additive="base">
                                        <p:cTn id="50" dur="500" fill="hold"/>
                                        <p:tgtEl>
                                          <p:spTgt spid="1038"/>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1037"/>
                                        </p:tgtEl>
                                        <p:attrNameLst>
                                          <p:attrName>style.visibility</p:attrName>
                                        </p:attrNameLst>
                                      </p:cBhvr>
                                      <p:to>
                                        <p:strVal val="visible"/>
                                      </p:to>
                                    </p:set>
                                    <p:anim calcmode="lin" valueType="num">
                                      <p:cBhvr additive="base">
                                        <p:cTn id="53" dur="500" fill="hold"/>
                                        <p:tgtEl>
                                          <p:spTgt spid="1037"/>
                                        </p:tgtEl>
                                        <p:attrNameLst>
                                          <p:attrName>ppt_x</p:attrName>
                                        </p:attrNameLst>
                                      </p:cBhvr>
                                      <p:tavLst>
                                        <p:tav tm="0">
                                          <p:val>
                                            <p:strVal val="1+#ppt_w/2"/>
                                          </p:val>
                                        </p:tav>
                                        <p:tav tm="100000">
                                          <p:val>
                                            <p:strVal val="#ppt_x"/>
                                          </p:val>
                                        </p:tav>
                                      </p:tavLst>
                                    </p:anim>
                                    <p:anim calcmode="lin" valueType="num">
                                      <p:cBhvr additive="base">
                                        <p:cTn id="54" dur="500" fill="hold"/>
                                        <p:tgtEl>
                                          <p:spTgt spid="1037"/>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wheel(1)">
                                      <p:cBhvr>
                                        <p:cTn id="59" dur="2000"/>
                                        <p:tgtEl>
                                          <p:spTgt spid="4"/>
                                        </p:tgtEl>
                                      </p:cBhvr>
                                    </p:animEffect>
                                  </p:childTnLst>
                                </p:cTn>
                              </p:par>
                              <p:par>
                                <p:cTn id="60" presetID="21" presetClass="entr" presetSubtype="1" fill="hold" nodeType="withEffect">
                                  <p:stCondLst>
                                    <p:cond delay="0"/>
                                  </p:stCondLst>
                                  <p:childTnLst>
                                    <p:set>
                                      <p:cBhvr>
                                        <p:cTn id="61" dur="1" fill="hold">
                                          <p:stCondLst>
                                            <p:cond delay="0"/>
                                          </p:stCondLst>
                                        </p:cTn>
                                        <p:tgtEl>
                                          <p:spTgt spid="1029"/>
                                        </p:tgtEl>
                                        <p:attrNameLst>
                                          <p:attrName>style.visibility</p:attrName>
                                        </p:attrNameLst>
                                      </p:cBhvr>
                                      <p:to>
                                        <p:strVal val="visible"/>
                                      </p:to>
                                    </p:set>
                                    <p:animEffect transition="in" filter="wheel(1)">
                                      <p:cBhvr>
                                        <p:cTn id="62" dur="2000"/>
                                        <p:tgtEl>
                                          <p:spTgt spid="1029"/>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heel(1)">
                                      <p:cBhvr>
                                        <p:cTn id="65"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altLang="en-US" sz="2800" dirty="0" smtClean="0"/>
              <a:t>Supported Testing Frameworks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28</a:t>
            </a:fld>
            <a:endParaRPr lang="en-GB" dirty="0">
              <a:solidFill>
                <a:srgbClr val="C0504D">
                  <a:lumMod val="75000"/>
                </a:srgbClr>
              </a:solidFill>
            </a:endParaRPr>
          </a:p>
        </p:txBody>
      </p:sp>
      <p:pic>
        <p:nvPicPr>
          <p:cNvPr id="1029" name="Picture 5" descr="D:\Srinivasan\Training\big-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42009"/>
            <a:ext cx="2114550" cy="191293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Srinivasan\Training\icons\jun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794334"/>
            <a:ext cx="14859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Srinivasan\Training\icons\imag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6598" y="1794335"/>
            <a:ext cx="663116" cy="6631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5" descr="D:\Srinivasan\Training\icons\log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341" y="2955589"/>
            <a:ext cx="1266825" cy="67627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1294" y="4288584"/>
            <a:ext cx="16383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4650" y="5505450"/>
            <a:ext cx="11715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2608" y="5505450"/>
            <a:ext cx="981075"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599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wheel(1)">
                                      <p:cBhvr>
                                        <p:cTn id="7" dur="2000"/>
                                        <p:tgtEl>
                                          <p:spTgt spid="1029"/>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0-#ppt_w/2"/>
                                          </p:val>
                                        </p:tav>
                                        <p:tav tm="100000">
                                          <p:val>
                                            <p:strVal val="#ppt_x"/>
                                          </p:val>
                                        </p:tav>
                                      </p:tavLst>
                                    </p:anim>
                                    <p:anim calcmode="lin" valueType="num">
                                      <p:cBhvr additive="base">
                                        <p:cTn id="12" dur="500" fill="hold"/>
                                        <p:tgtEl>
                                          <p:spTgt spid="2051"/>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0"/>
                                  </p:stCondLst>
                                  <p:childTnLst>
                                    <p:set>
                                      <p:cBhvr>
                                        <p:cTn id="15" dur="1" fill="hold">
                                          <p:stCondLst>
                                            <p:cond delay="0"/>
                                          </p:stCondLst>
                                        </p:cTn>
                                        <p:tgtEl>
                                          <p:spTgt spid="2052"/>
                                        </p:tgtEl>
                                        <p:attrNameLst>
                                          <p:attrName>style.visibility</p:attrName>
                                        </p:attrNameLst>
                                      </p:cBhvr>
                                      <p:to>
                                        <p:strVal val="visible"/>
                                      </p:to>
                                    </p:set>
                                    <p:anim calcmode="lin" valueType="num">
                                      <p:cBhvr additive="base">
                                        <p:cTn id="16" dur="500" fill="hold"/>
                                        <p:tgtEl>
                                          <p:spTgt spid="2052"/>
                                        </p:tgtEl>
                                        <p:attrNameLst>
                                          <p:attrName>ppt_x</p:attrName>
                                        </p:attrNameLst>
                                      </p:cBhvr>
                                      <p:tavLst>
                                        <p:tav tm="0">
                                          <p:val>
                                            <p:strVal val="0-#ppt_w/2"/>
                                          </p:val>
                                        </p:tav>
                                        <p:tav tm="100000">
                                          <p:val>
                                            <p:strVal val="#ppt_x"/>
                                          </p:val>
                                        </p:tav>
                                      </p:tavLst>
                                    </p:anim>
                                    <p:anim calcmode="lin" valueType="num">
                                      <p:cBhvr additive="base">
                                        <p:cTn id="17" dur="500" fill="hold"/>
                                        <p:tgtEl>
                                          <p:spTgt spid="2052"/>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8" fill="hold" nodeType="afterEffect">
                                  <p:stCondLst>
                                    <p:cond delay="0"/>
                                  </p:stCondLst>
                                  <p:childTnLst>
                                    <p:set>
                                      <p:cBhvr>
                                        <p:cTn id="25" dur="1" fill="hold">
                                          <p:stCondLst>
                                            <p:cond delay="0"/>
                                          </p:stCondLst>
                                        </p:cTn>
                                        <p:tgtEl>
                                          <p:spTgt spid="2053"/>
                                        </p:tgtEl>
                                        <p:attrNameLst>
                                          <p:attrName>style.visibility</p:attrName>
                                        </p:attrNameLst>
                                      </p:cBhvr>
                                      <p:to>
                                        <p:strVal val="visible"/>
                                      </p:to>
                                    </p:set>
                                    <p:anim calcmode="lin" valueType="num">
                                      <p:cBhvr additive="base">
                                        <p:cTn id="26" dur="500" fill="hold"/>
                                        <p:tgtEl>
                                          <p:spTgt spid="2053"/>
                                        </p:tgtEl>
                                        <p:attrNameLst>
                                          <p:attrName>ppt_x</p:attrName>
                                        </p:attrNameLst>
                                      </p:cBhvr>
                                      <p:tavLst>
                                        <p:tav tm="0">
                                          <p:val>
                                            <p:strVal val="0-#ppt_w/2"/>
                                          </p:val>
                                        </p:tav>
                                        <p:tav tm="100000">
                                          <p:val>
                                            <p:strVal val="#ppt_x"/>
                                          </p:val>
                                        </p:tav>
                                      </p:tavLst>
                                    </p:anim>
                                    <p:anim calcmode="lin" valueType="num">
                                      <p:cBhvr additive="base">
                                        <p:cTn id="27" dur="500" fill="hold"/>
                                        <p:tgtEl>
                                          <p:spTgt spid="2053"/>
                                        </p:tgtEl>
                                        <p:attrNameLst>
                                          <p:attrName>ppt_y</p:attrName>
                                        </p:attrNameLst>
                                      </p:cBhvr>
                                      <p:tavLst>
                                        <p:tav tm="0">
                                          <p:val>
                                            <p:strVal val="#ppt_y"/>
                                          </p:val>
                                        </p:tav>
                                        <p:tav tm="100000">
                                          <p:val>
                                            <p:strVal val="#ppt_y"/>
                                          </p:val>
                                        </p:tav>
                                      </p:tavLst>
                                    </p:anim>
                                  </p:childTnLst>
                                </p:cTn>
                              </p:par>
                            </p:childTnLst>
                          </p:cTn>
                        </p:par>
                        <p:par>
                          <p:cTn id="28" fill="hold">
                            <p:stCondLst>
                              <p:cond delay="4000"/>
                            </p:stCondLst>
                            <p:childTnLst>
                              <p:par>
                                <p:cTn id="29" presetID="2" presetClass="entr" presetSubtype="8" fill="hold" nodeType="afterEffect">
                                  <p:stCondLst>
                                    <p:cond delay="0"/>
                                  </p:stCondLst>
                                  <p:childTnLst>
                                    <p:set>
                                      <p:cBhvr>
                                        <p:cTn id="30" dur="1" fill="hold">
                                          <p:stCondLst>
                                            <p:cond delay="0"/>
                                          </p:stCondLst>
                                        </p:cTn>
                                        <p:tgtEl>
                                          <p:spTgt spid="2054"/>
                                        </p:tgtEl>
                                        <p:attrNameLst>
                                          <p:attrName>style.visibility</p:attrName>
                                        </p:attrNameLst>
                                      </p:cBhvr>
                                      <p:to>
                                        <p:strVal val="visible"/>
                                      </p:to>
                                    </p:set>
                                    <p:anim calcmode="lin" valueType="num">
                                      <p:cBhvr additive="base">
                                        <p:cTn id="31" dur="500" fill="hold"/>
                                        <p:tgtEl>
                                          <p:spTgt spid="2054"/>
                                        </p:tgtEl>
                                        <p:attrNameLst>
                                          <p:attrName>ppt_x</p:attrName>
                                        </p:attrNameLst>
                                      </p:cBhvr>
                                      <p:tavLst>
                                        <p:tav tm="0">
                                          <p:val>
                                            <p:strVal val="0-#ppt_w/2"/>
                                          </p:val>
                                        </p:tav>
                                        <p:tav tm="100000">
                                          <p:val>
                                            <p:strVal val="#ppt_x"/>
                                          </p:val>
                                        </p:tav>
                                      </p:tavLst>
                                    </p:anim>
                                    <p:anim calcmode="lin" valueType="num">
                                      <p:cBhvr additive="base">
                                        <p:cTn id="32" dur="500" fill="hold"/>
                                        <p:tgtEl>
                                          <p:spTgt spid="2054"/>
                                        </p:tgtEl>
                                        <p:attrNameLst>
                                          <p:attrName>ppt_y</p:attrName>
                                        </p:attrNameLst>
                                      </p:cBhvr>
                                      <p:tavLst>
                                        <p:tav tm="0">
                                          <p:val>
                                            <p:strVal val="#ppt_y"/>
                                          </p:val>
                                        </p:tav>
                                        <p:tav tm="100000">
                                          <p:val>
                                            <p:strVal val="#ppt_y"/>
                                          </p:val>
                                        </p:tav>
                                      </p:tavLst>
                                    </p:anim>
                                  </p:childTnLst>
                                </p:cTn>
                              </p:par>
                            </p:childTnLst>
                          </p:cTn>
                        </p:par>
                        <p:par>
                          <p:cTn id="33" fill="hold">
                            <p:stCondLst>
                              <p:cond delay="4500"/>
                            </p:stCondLst>
                            <p:childTnLst>
                              <p:par>
                                <p:cTn id="34" presetID="2" presetClass="entr" presetSubtype="8" fill="hold" nodeType="afterEffect">
                                  <p:stCondLst>
                                    <p:cond delay="0"/>
                                  </p:stCondLst>
                                  <p:childTnLst>
                                    <p:set>
                                      <p:cBhvr>
                                        <p:cTn id="35" dur="1" fill="hold">
                                          <p:stCondLst>
                                            <p:cond delay="0"/>
                                          </p:stCondLst>
                                        </p:cTn>
                                        <p:tgtEl>
                                          <p:spTgt spid="2055"/>
                                        </p:tgtEl>
                                        <p:attrNameLst>
                                          <p:attrName>style.visibility</p:attrName>
                                        </p:attrNameLst>
                                      </p:cBhvr>
                                      <p:to>
                                        <p:strVal val="visible"/>
                                      </p:to>
                                    </p:set>
                                    <p:anim calcmode="lin" valueType="num">
                                      <p:cBhvr additive="base">
                                        <p:cTn id="36" dur="500" fill="hold"/>
                                        <p:tgtEl>
                                          <p:spTgt spid="2055"/>
                                        </p:tgtEl>
                                        <p:attrNameLst>
                                          <p:attrName>ppt_x</p:attrName>
                                        </p:attrNameLst>
                                      </p:cBhvr>
                                      <p:tavLst>
                                        <p:tav tm="0">
                                          <p:val>
                                            <p:strVal val="0-#ppt_w/2"/>
                                          </p:val>
                                        </p:tav>
                                        <p:tav tm="100000">
                                          <p:val>
                                            <p:strVal val="#ppt_x"/>
                                          </p:val>
                                        </p:tav>
                                      </p:tavLst>
                                    </p:anim>
                                    <p:anim calcmode="lin" valueType="num">
                                      <p:cBhvr additive="base">
                                        <p:cTn id="37" dur="500" fill="hold"/>
                                        <p:tgtEl>
                                          <p:spTgt spid="20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333875"/>
          </a:xfrm>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What is </a:t>
            </a:r>
            <a:r>
              <a:rPr lang="en-US" sz="2400" dirty="0" smtClean="0"/>
              <a:t>Selenium?</a:t>
            </a:r>
            <a:endParaRPr lang="en-US" sz="2400" dirty="0"/>
          </a:p>
          <a:p>
            <a:pPr>
              <a:buFont typeface="Wingdings" panose="05000000000000000000" pitchFamily="2" charset="2"/>
              <a:buChar char="q"/>
            </a:pPr>
            <a:r>
              <a:rPr lang="en-US" sz="2400" dirty="0" smtClean="0"/>
              <a:t>What is Selenium IDE?</a:t>
            </a:r>
          </a:p>
          <a:p>
            <a:pPr>
              <a:buFont typeface="Wingdings" panose="05000000000000000000" pitchFamily="2" charset="2"/>
              <a:buChar char="q"/>
            </a:pPr>
            <a:r>
              <a:rPr lang="en-US" sz="2400" dirty="0" smtClean="0"/>
              <a:t>What is Selenium RC?</a:t>
            </a:r>
          </a:p>
          <a:p>
            <a:pPr>
              <a:buFont typeface="Wingdings" panose="05000000000000000000" pitchFamily="2" charset="2"/>
              <a:buChar char="q"/>
            </a:pPr>
            <a:r>
              <a:rPr lang="en-US" sz="2400" dirty="0" smtClean="0"/>
              <a:t>What is Selenium </a:t>
            </a:r>
            <a:r>
              <a:rPr lang="en-US" sz="2400" dirty="0" err="1" smtClean="0"/>
              <a:t>WebDriver</a:t>
            </a:r>
            <a:r>
              <a:rPr lang="en-US" sz="2400" dirty="0" smtClean="0"/>
              <a:t>?</a:t>
            </a:r>
          </a:p>
          <a:p>
            <a:pPr>
              <a:buFont typeface="Wingdings" panose="05000000000000000000" pitchFamily="2" charset="2"/>
              <a:buChar char="q"/>
            </a:pPr>
            <a:r>
              <a:rPr lang="en-US" sz="2400" dirty="0" smtClean="0"/>
              <a:t>What are the difference between them?</a:t>
            </a:r>
          </a:p>
          <a:p>
            <a:pPr>
              <a:buFont typeface="Wingdings" panose="05000000000000000000" pitchFamily="2" charset="2"/>
              <a:buChar char="q"/>
            </a:pPr>
            <a:r>
              <a:rPr lang="en-US" sz="2400" dirty="0" smtClean="0"/>
              <a:t>What is Selenium Grid?</a:t>
            </a:r>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smtClean="0"/>
          </a:p>
          <a:p>
            <a:pPr>
              <a:buFont typeface="Wingdings" panose="05000000000000000000" pitchFamily="2" charset="2"/>
              <a:buChar char="q"/>
            </a:pPr>
            <a:endParaRPr lang="en-US" sz="24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16735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1000"/>
                                        <p:tgtEl>
                                          <p:spTgt spid="2">
                                            <p:bg/>
                                          </p:spTgt>
                                        </p:tgtEl>
                                      </p:cBhvr>
                                    </p:animEffect>
                                    <p:anim calcmode="lin" valueType="num">
                                      <p:cBhvr>
                                        <p:cTn id="8" dur="1000" fill="hold"/>
                                        <p:tgtEl>
                                          <p:spTgt spid="2">
                                            <p:bg/>
                                          </p:spTgt>
                                        </p:tgtEl>
                                        <p:attrNameLst>
                                          <p:attrName>ppt_x</p:attrName>
                                        </p:attrNameLst>
                                      </p:cBhvr>
                                      <p:tavLst>
                                        <p:tav tm="0">
                                          <p:val>
                                            <p:strVal val="#ppt_x"/>
                                          </p:val>
                                        </p:tav>
                                        <p:tav tm="100000">
                                          <p:val>
                                            <p:strVal val="#ppt_x"/>
                                          </p:val>
                                        </p:tav>
                                      </p:tavLst>
                                    </p:anim>
                                    <p:anim calcmode="lin" valueType="num">
                                      <p:cBhvr>
                                        <p:cTn id="9" dur="1000" fill="hold"/>
                                        <p:tgtEl>
                                          <p:spTgt spid="2">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80653711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altLang="en-US" sz="2800" dirty="0" smtClean="0"/>
              <a:t>IDE/RC/</a:t>
            </a:r>
            <a:r>
              <a:rPr lang="en-US" altLang="en-US" sz="2800" dirty="0" err="1" smtClean="0"/>
              <a:t>Webdriver</a:t>
            </a:r>
            <a:r>
              <a:rPr lang="en-US" sz="2800" dirty="0" smtClean="0"/>
              <a:t> Difference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30</a:t>
            </a:fld>
            <a:endParaRPr lang="en-GB" dirty="0">
              <a:solidFill>
                <a:srgbClr val="C0504D">
                  <a:lumMod val="75000"/>
                </a:srgb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56403208"/>
              </p:ext>
            </p:extLst>
          </p:nvPr>
        </p:nvGraphicFramePr>
        <p:xfrm>
          <a:off x="0" y="1447800"/>
          <a:ext cx="9144000" cy="4267200"/>
        </p:xfrm>
        <a:graphic>
          <a:graphicData uri="http://schemas.openxmlformats.org/drawingml/2006/table">
            <a:tbl>
              <a:tblPr firstRow="1" bandRow="1">
                <a:tableStyleId>{21E4AEA4-8DFA-4A89-87EB-49C32662AFE0}</a:tableStyleId>
              </a:tblPr>
              <a:tblGrid>
                <a:gridCol w="3048000"/>
                <a:gridCol w="3048000"/>
                <a:gridCol w="3048000"/>
              </a:tblGrid>
              <a:tr h="370840">
                <a:tc>
                  <a:txBody>
                    <a:bodyPr/>
                    <a:lstStyle/>
                    <a:p>
                      <a:r>
                        <a:rPr lang="en-US" dirty="0" smtClean="0"/>
                        <a:t>Selenium IDE</a:t>
                      </a:r>
                      <a:endParaRPr lang="en-US" dirty="0"/>
                    </a:p>
                  </a:txBody>
                  <a:tcPr/>
                </a:tc>
                <a:tc>
                  <a:txBody>
                    <a:bodyPr/>
                    <a:lstStyle/>
                    <a:p>
                      <a:r>
                        <a:rPr lang="en-US" dirty="0" smtClean="0"/>
                        <a:t>Selenium RC</a:t>
                      </a:r>
                      <a:endParaRPr lang="en-US" dirty="0"/>
                    </a:p>
                  </a:txBody>
                  <a:tcPr/>
                </a:tc>
                <a:tc>
                  <a:txBody>
                    <a:bodyPr/>
                    <a:lstStyle/>
                    <a:p>
                      <a:r>
                        <a:rPr lang="en-US" dirty="0" smtClean="0"/>
                        <a:t>Selenium </a:t>
                      </a:r>
                      <a:r>
                        <a:rPr lang="en-US" dirty="0" err="1" smtClean="0"/>
                        <a:t>WebDriver</a:t>
                      </a:r>
                      <a:endParaRPr lang="en-US" dirty="0"/>
                    </a:p>
                  </a:txBody>
                  <a:tcPr/>
                </a:tc>
              </a:tr>
              <a:tr h="370840">
                <a:tc>
                  <a:txBody>
                    <a:bodyPr/>
                    <a:lstStyle/>
                    <a:p>
                      <a:r>
                        <a:rPr lang="en-US" sz="1800" b="0" i="0" kern="1200" dirty="0" smtClean="0">
                          <a:solidFill>
                            <a:schemeClr val="dk1"/>
                          </a:solidFill>
                          <a:effectLst/>
                          <a:latin typeface="+mn-lt"/>
                          <a:ea typeface="+mn-ea"/>
                          <a:cs typeface="+mn-cs"/>
                        </a:rPr>
                        <a:t>It only works in Mozilla browser.</a:t>
                      </a:r>
                      <a:endParaRPr lang="en-US" dirty="0"/>
                    </a:p>
                  </a:txBody>
                  <a:tcPr/>
                </a:tc>
                <a:tc>
                  <a:txBody>
                    <a:bodyPr/>
                    <a:lstStyle/>
                    <a:p>
                      <a:r>
                        <a:rPr lang="en-US" sz="1800" b="0" i="0" kern="1200" dirty="0" smtClean="0">
                          <a:solidFill>
                            <a:schemeClr val="dk1"/>
                          </a:solidFill>
                          <a:effectLst/>
                          <a:latin typeface="+mn-lt"/>
                          <a:ea typeface="+mn-ea"/>
                          <a:cs typeface="+mn-cs"/>
                        </a:rPr>
                        <a:t>It supports with all browsers like Firefox, IE, Chrome, Safari, Opera etc.</a:t>
                      </a:r>
                      <a:endParaRPr lang="en-US" dirty="0"/>
                    </a:p>
                  </a:txBody>
                  <a:tcPr/>
                </a:tc>
                <a:tc>
                  <a:txBody>
                    <a:bodyPr/>
                    <a:lstStyle/>
                    <a:p>
                      <a:r>
                        <a:rPr lang="en-US" sz="1800" b="0" i="0" kern="1200" dirty="0" smtClean="0">
                          <a:solidFill>
                            <a:schemeClr val="dk1"/>
                          </a:solidFill>
                          <a:effectLst/>
                          <a:latin typeface="+mn-lt"/>
                          <a:ea typeface="+mn-ea"/>
                          <a:cs typeface="+mn-cs"/>
                        </a:rPr>
                        <a:t>It supports with all browsers like Firefox, IE, Chrome, Safari, Opera etc.</a:t>
                      </a:r>
                      <a:endParaRPr lang="en-US" dirty="0"/>
                    </a:p>
                  </a:txBody>
                  <a:tcPr/>
                </a:tc>
              </a:tr>
              <a:tr h="370840">
                <a:tc>
                  <a:txBody>
                    <a:bodyPr/>
                    <a:lstStyle/>
                    <a:p>
                      <a:r>
                        <a:rPr lang="en-US" sz="1800" b="0" i="0" kern="1200" dirty="0" smtClean="0">
                          <a:solidFill>
                            <a:schemeClr val="dk1"/>
                          </a:solidFill>
                          <a:effectLst/>
                          <a:latin typeface="+mn-lt"/>
                          <a:ea typeface="+mn-ea"/>
                          <a:cs typeface="+mn-cs"/>
                        </a:rPr>
                        <a:t>It supports Record and playback</a:t>
                      </a:r>
                      <a:endParaRPr lang="en-US" dirty="0"/>
                    </a:p>
                  </a:txBody>
                  <a:tcPr/>
                </a:tc>
                <a:tc>
                  <a:txBody>
                    <a:bodyPr/>
                    <a:lstStyle/>
                    <a:p>
                      <a:r>
                        <a:rPr lang="en-US" sz="1800" b="0" i="0" kern="1200" dirty="0" smtClean="0">
                          <a:solidFill>
                            <a:schemeClr val="dk1"/>
                          </a:solidFill>
                          <a:effectLst/>
                          <a:latin typeface="+mn-lt"/>
                          <a:ea typeface="+mn-ea"/>
                          <a:cs typeface="+mn-cs"/>
                        </a:rPr>
                        <a:t>It doesn’t supports Record and playback</a:t>
                      </a:r>
                      <a:endParaRPr lang="en-US" dirty="0"/>
                    </a:p>
                  </a:txBody>
                  <a:tcPr/>
                </a:tc>
                <a:tc>
                  <a:txBody>
                    <a:bodyPr/>
                    <a:lstStyle/>
                    <a:p>
                      <a:r>
                        <a:rPr lang="en-US" sz="1800" b="0" i="0" kern="1200" dirty="0" smtClean="0">
                          <a:solidFill>
                            <a:schemeClr val="dk1"/>
                          </a:solidFill>
                          <a:effectLst/>
                          <a:latin typeface="+mn-lt"/>
                          <a:ea typeface="+mn-ea"/>
                          <a:cs typeface="+mn-cs"/>
                        </a:rPr>
                        <a:t>It doesn’t supports Record and playback</a:t>
                      </a:r>
                      <a:endParaRPr lang="en-US" dirty="0"/>
                    </a:p>
                  </a:txBody>
                  <a:tcPr/>
                </a:tc>
              </a:tr>
              <a:tr h="370840">
                <a:tc>
                  <a:txBody>
                    <a:bodyPr/>
                    <a:lstStyle/>
                    <a:p>
                      <a:r>
                        <a:rPr lang="en-US" sz="1800" b="0" i="0" kern="1200" dirty="0" smtClean="0">
                          <a:solidFill>
                            <a:schemeClr val="dk1"/>
                          </a:solidFill>
                          <a:effectLst/>
                          <a:latin typeface="+mn-lt"/>
                          <a:ea typeface="+mn-ea"/>
                          <a:cs typeface="+mn-cs"/>
                        </a:rPr>
                        <a:t>It is a GUI Plug-in</a:t>
                      </a:r>
                      <a:endParaRPr lang="en-US" dirty="0"/>
                    </a:p>
                  </a:txBody>
                  <a:tcPr/>
                </a:tc>
                <a:tc>
                  <a:txBody>
                    <a:bodyPr/>
                    <a:lstStyle/>
                    <a:p>
                      <a:r>
                        <a:rPr lang="en-US" sz="1800" b="0" i="0" kern="1200" dirty="0" smtClean="0">
                          <a:solidFill>
                            <a:schemeClr val="dk1"/>
                          </a:solidFill>
                          <a:effectLst/>
                          <a:latin typeface="+mn-lt"/>
                          <a:ea typeface="+mn-ea"/>
                          <a:cs typeface="+mn-cs"/>
                        </a:rPr>
                        <a:t>It is standalone java program which allow you to run Html test suites.</a:t>
                      </a:r>
                      <a:endParaRPr lang="en-US" dirty="0"/>
                    </a:p>
                  </a:txBody>
                  <a:tcPr/>
                </a:tc>
                <a:tc>
                  <a:txBody>
                    <a:bodyPr/>
                    <a:lstStyle/>
                    <a:p>
                      <a:r>
                        <a:rPr lang="en-US" sz="1800" b="0" i="0" kern="1200" dirty="0" smtClean="0">
                          <a:solidFill>
                            <a:schemeClr val="dk1"/>
                          </a:solidFill>
                          <a:effectLst/>
                          <a:latin typeface="+mn-lt"/>
                          <a:ea typeface="+mn-ea"/>
                          <a:cs typeface="+mn-cs"/>
                        </a:rPr>
                        <a:t>It actual core API which has binding in a range of languages.</a:t>
                      </a:r>
                      <a:endParaRPr lang="en-US" dirty="0"/>
                    </a:p>
                  </a:txBody>
                  <a:tcPr/>
                </a:tc>
              </a:tr>
              <a:tr h="370840">
                <a:tc>
                  <a:txBody>
                    <a:bodyPr/>
                    <a:lstStyle/>
                    <a:p>
                      <a:r>
                        <a:rPr lang="en-US" sz="1800" b="0" i="0" kern="1200" dirty="0" smtClean="0">
                          <a:solidFill>
                            <a:schemeClr val="dk1"/>
                          </a:solidFill>
                          <a:effectLst/>
                          <a:latin typeface="+mn-lt"/>
                          <a:ea typeface="+mn-ea"/>
                          <a:cs typeface="+mn-cs"/>
                        </a:rPr>
                        <a:t>Core engine is </a:t>
                      </a:r>
                      <a:r>
                        <a:rPr lang="en-US" sz="1800" b="0" i="0" kern="1200" dirty="0" err="1" smtClean="0">
                          <a:solidFill>
                            <a:schemeClr val="dk1"/>
                          </a:solidFill>
                          <a:effectLst/>
                          <a:latin typeface="+mn-lt"/>
                          <a:ea typeface="+mn-ea"/>
                          <a:cs typeface="+mn-cs"/>
                        </a:rPr>
                        <a:t>Javascript</a:t>
                      </a:r>
                      <a:r>
                        <a:rPr lang="en-US" sz="1800" b="0" i="0" kern="1200" dirty="0" smtClean="0">
                          <a:solidFill>
                            <a:schemeClr val="dk1"/>
                          </a:solidFill>
                          <a:effectLst/>
                          <a:latin typeface="+mn-lt"/>
                          <a:ea typeface="+mn-ea"/>
                          <a:cs typeface="+mn-cs"/>
                        </a:rPr>
                        <a:t> based</a:t>
                      </a:r>
                      <a:endParaRPr lang="en-US" dirty="0"/>
                    </a:p>
                  </a:txBody>
                  <a:tcPr/>
                </a:tc>
                <a:tc>
                  <a:txBody>
                    <a:bodyPr/>
                    <a:lstStyle/>
                    <a:p>
                      <a:r>
                        <a:rPr lang="en-US" sz="1800" b="0" i="0" kern="1200" dirty="0" smtClean="0">
                          <a:solidFill>
                            <a:schemeClr val="dk1"/>
                          </a:solidFill>
                          <a:effectLst/>
                          <a:latin typeface="+mn-lt"/>
                          <a:ea typeface="+mn-ea"/>
                          <a:cs typeface="+mn-cs"/>
                        </a:rPr>
                        <a:t>Core engine is </a:t>
                      </a:r>
                      <a:r>
                        <a:rPr lang="en-US" sz="1800" b="0" i="0" kern="1200" dirty="0" err="1" smtClean="0">
                          <a:solidFill>
                            <a:schemeClr val="dk1"/>
                          </a:solidFill>
                          <a:effectLst/>
                          <a:latin typeface="+mn-lt"/>
                          <a:ea typeface="+mn-ea"/>
                          <a:cs typeface="+mn-cs"/>
                        </a:rPr>
                        <a:t>Javascript</a:t>
                      </a:r>
                      <a:r>
                        <a:rPr lang="en-US" sz="1800" b="0" i="0" kern="1200" dirty="0" smtClean="0">
                          <a:solidFill>
                            <a:schemeClr val="dk1"/>
                          </a:solidFill>
                          <a:effectLst/>
                          <a:latin typeface="+mn-lt"/>
                          <a:ea typeface="+mn-ea"/>
                          <a:cs typeface="+mn-cs"/>
                        </a:rPr>
                        <a:t> based</a:t>
                      </a:r>
                      <a:endParaRPr lang="en-US" dirty="0"/>
                    </a:p>
                  </a:txBody>
                  <a:tcPr/>
                </a:tc>
                <a:tc>
                  <a:txBody>
                    <a:bodyPr/>
                    <a:lstStyle/>
                    <a:p>
                      <a:r>
                        <a:rPr lang="en-US" sz="1800" b="0" i="0" kern="1200" dirty="0" smtClean="0">
                          <a:solidFill>
                            <a:schemeClr val="dk1"/>
                          </a:solidFill>
                          <a:effectLst/>
                          <a:latin typeface="+mn-lt"/>
                          <a:ea typeface="+mn-ea"/>
                          <a:cs typeface="+mn-cs"/>
                        </a:rPr>
                        <a:t>Interacts natively with browser application</a:t>
                      </a:r>
                      <a:endParaRPr lang="en-US" dirty="0"/>
                    </a:p>
                  </a:txBody>
                  <a:tcPr/>
                </a:tc>
              </a:tr>
              <a:tr h="787400">
                <a:tc>
                  <a:txBody>
                    <a:bodyPr/>
                    <a:lstStyle/>
                    <a:p>
                      <a:r>
                        <a:rPr lang="en-US" sz="1800" b="0" i="0" kern="1200" dirty="0" smtClean="0">
                          <a:solidFill>
                            <a:schemeClr val="dk1"/>
                          </a:solidFill>
                          <a:effectLst/>
                          <a:latin typeface="+mn-lt"/>
                          <a:ea typeface="+mn-ea"/>
                          <a:cs typeface="+mn-cs"/>
                        </a:rPr>
                        <a:t>Very simple to use as it is record &amp; playback.</a:t>
                      </a:r>
                      <a:endParaRPr lang="en-US" dirty="0"/>
                    </a:p>
                  </a:txBody>
                  <a:tcPr/>
                </a:tc>
                <a:tc>
                  <a:txBody>
                    <a:bodyPr/>
                    <a:lstStyle/>
                    <a:p>
                      <a:r>
                        <a:rPr lang="en-US" sz="1800" b="0" i="0" kern="1200" dirty="0" smtClean="0">
                          <a:solidFill>
                            <a:schemeClr val="dk1"/>
                          </a:solidFill>
                          <a:effectLst/>
                          <a:latin typeface="+mn-lt"/>
                          <a:ea typeface="+mn-ea"/>
                          <a:cs typeface="+mn-cs"/>
                        </a:rPr>
                        <a:t>It is easy and small API</a:t>
                      </a:r>
                      <a:endParaRPr lang="en-US" dirty="0"/>
                    </a:p>
                  </a:txBody>
                  <a:tcPr/>
                </a:tc>
                <a:tc>
                  <a:txBody>
                    <a:bodyPr/>
                    <a:lstStyle/>
                    <a:p>
                      <a:r>
                        <a:rPr lang="en-US" sz="1800" b="0" i="0" kern="1200" dirty="0" smtClean="0">
                          <a:solidFill>
                            <a:schemeClr val="dk1"/>
                          </a:solidFill>
                          <a:effectLst/>
                          <a:latin typeface="+mn-lt"/>
                          <a:ea typeface="+mn-ea"/>
                          <a:cs typeface="+mn-cs"/>
                        </a:rPr>
                        <a:t>As compared to RC, it is bit complex and large API.</a:t>
                      </a:r>
                      <a:endParaRPr lang="en-US" dirty="0"/>
                    </a:p>
                  </a:txBody>
                  <a:tcPr/>
                </a:tc>
              </a:tr>
            </a:tbl>
          </a:graphicData>
        </a:graphic>
      </p:graphicFrame>
      <p:sp>
        <p:nvSpPr>
          <p:cNvPr id="11" name="TextBox 10"/>
          <p:cNvSpPr txBox="1"/>
          <p:nvPr/>
        </p:nvSpPr>
        <p:spPr>
          <a:xfrm>
            <a:off x="3733800" y="6172200"/>
            <a:ext cx="2667000" cy="369332"/>
          </a:xfrm>
          <a:prstGeom prst="rect">
            <a:avLst/>
          </a:prstGeom>
          <a:noFill/>
        </p:spPr>
        <p:txBody>
          <a:bodyPr wrap="square" rtlCol="0">
            <a:spAutoFit/>
          </a:bodyPr>
          <a:lstStyle/>
          <a:p>
            <a:r>
              <a:rPr lang="en-US" dirty="0" smtClean="0"/>
              <a:t>….Continue</a:t>
            </a:r>
            <a:endParaRPr lang="en-US" dirty="0"/>
          </a:p>
        </p:txBody>
      </p:sp>
    </p:spTree>
    <p:extLst>
      <p:ext uri="{BB962C8B-B14F-4D97-AF65-F5344CB8AC3E}">
        <p14:creationId xmlns:p14="http://schemas.microsoft.com/office/powerpoint/2010/main" val="98792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6"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80">
                                          <p:stCondLst>
                                            <p:cond delay="0"/>
                                          </p:stCondLst>
                                        </p:cTn>
                                        <p:tgtEl>
                                          <p:spTgt spid="11"/>
                                        </p:tgtEl>
                                      </p:cBhvr>
                                    </p:animEffect>
                                    <p:anim calcmode="lin" valueType="num">
                                      <p:cBhvr>
                                        <p:cTn id="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7" dur="26">
                                          <p:stCondLst>
                                            <p:cond delay="650"/>
                                          </p:stCondLst>
                                        </p:cTn>
                                        <p:tgtEl>
                                          <p:spTgt spid="11"/>
                                        </p:tgtEl>
                                      </p:cBhvr>
                                      <p:to x="100000" y="60000"/>
                                    </p:animScale>
                                    <p:animScale>
                                      <p:cBhvr>
                                        <p:cTn id="18" dur="166" decel="50000">
                                          <p:stCondLst>
                                            <p:cond delay="676"/>
                                          </p:stCondLst>
                                        </p:cTn>
                                        <p:tgtEl>
                                          <p:spTgt spid="11"/>
                                        </p:tgtEl>
                                      </p:cBhvr>
                                      <p:to x="100000" y="100000"/>
                                    </p:animScale>
                                    <p:animScale>
                                      <p:cBhvr>
                                        <p:cTn id="19" dur="26">
                                          <p:stCondLst>
                                            <p:cond delay="1312"/>
                                          </p:stCondLst>
                                        </p:cTn>
                                        <p:tgtEl>
                                          <p:spTgt spid="11"/>
                                        </p:tgtEl>
                                      </p:cBhvr>
                                      <p:to x="100000" y="80000"/>
                                    </p:animScale>
                                    <p:animScale>
                                      <p:cBhvr>
                                        <p:cTn id="20" dur="166" decel="50000">
                                          <p:stCondLst>
                                            <p:cond delay="1338"/>
                                          </p:stCondLst>
                                        </p:cTn>
                                        <p:tgtEl>
                                          <p:spTgt spid="11"/>
                                        </p:tgtEl>
                                      </p:cBhvr>
                                      <p:to x="100000" y="100000"/>
                                    </p:animScale>
                                    <p:animScale>
                                      <p:cBhvr>
                                        <p:cTn id="21" dur="26">
                                          <p:stCondLst>
                                            <p:cond delay="1642"/>
                                          </p:stCondLst>
                                        </p:cTn>
                                        <p:tgtEl>
                                          <p:spTgt spid="11"/>
                                        </p:tgtEl>
                                      </p:cBhvr>
                                      <p:to x="100000" y="90000"/>
                                    </p:animScale>
                                    <p:animScale>
                                      <p:cBhvr>
                                        <p:cTn id="22" dur="166" decel="50000">
                                          <p:stCondLst>
                                            <p:cond delay="1668"/>
                                          </p:stCondLst>
                                        </p:cTn>
                                        <p:tgtEl>
                                          <p:spTgt spid="11"/>
                                        </p:tgtEl>
                                      </p:cBhvr>
                                      <p:to x="100000" y="100000"/>
                                    </p:animScale>
                                    <p:animScale>
                                      <p:cBhvr>
                                        <p:cTn id="23" dur="26">
                                          <p:stCondLst>
                                            <p:cond delay="1808"/>
                                          </p:stCondLst>
                                        </p:cTn>
                                        <p:tgtEl>
                                          <p:spTgt spid="11"/>
                                        </p:tgtEl>
                                      </p:cBhvr>
                                      <p:to x="100000" y="95000"/>
                                    </p:animScale>
                                    <p:animScale>
                                      <p:cBhvr>
                                        <p:cTn id="2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sz="2800" dirty="0"/>
              <a:t>Selenium </a:t>
            </a:r>
            <a:r>
              <a:rPr lang="en-US" altLang="en-US" sz="2800" dirty="0" smtClean="0"/>
              <a:t>IDE/RC/</a:t>
            </a:r>
            <a:r>
              <a:rPr lang="en-US" altLang="en-US" sz="2800" dirty="0" err="1" smtClean="0"/>
              <a:t>Webdriver</a:t>
            </a:r>
            <a:r>
              <a:rPr lang="en-US" sz="2800" dirty="0" smtClean="0"/>
              <a:t> Difference</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31</a:t>
            </a:fld>
            <a:endParaRPr lang="en-GB" dirty="0">
              <a:solidFill>
                <a:srgbClr val="C0504D">
                  <a:lumMod val="75000"/>
                </a:srgb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159464319"/>
              </p:ext>
            </p:extLst>
          </p:nvPr>
        </p:nvGraphicFramePr>
        <p:xfrm>
          <a:off x="0" y="1447800"/>
          <a:ext cx="9144000" cy="3718560"/>
        </p:xfrm>
        <a:graphic>
          <a:graphicData uri="http://schemas.openxmlformats.org/drawingml/2006/table">
            <a:tbl>
              <a:tblPr firstRow="1" bandRow="1">
                <a:tableStyleId>{21E4AEA4-8DFA-4A89-87EB-49C32662AFE0}</a:tableStyleId>
              </a:tblPr>
              <a:tblGrid>
                <a:gridCol w="3048000"/>
                <a:gridCol w="3048000"/>
                <a:gridCol w="3048000"/>
              </a:tblGrid>
              <a:tr h="370840">
                <a:tc>
                  <a:txBody>
                    <a:bodyPr/>
                    <a:lstStyle/>
                    <a:p>
                      <a:r>
                        <a:rPr lang="en-US" dirty="0" smtClean="0"/>
                        <a:t>Selenium IDE</a:t>
                      </a:r>
                      <a:endParaRPr lang="en-US" dirty="0"/>
                    </a:p>
                  </a:txBody>
                  <a:tcPr/>
                </a:tc>
                <a:tc>
                  <a:txBody>
                    <a:bodyPr/>
                    <a:lstStyle/>
                    <a:p>
                      <a:r>
                        <a:rPr lang="en-US" dirty="0" smtClean="0"/>
                        <a:t>Selenium RC</a:t>
                      </a:r>
                      <a:endParaRPr lang="en-US" dirty="0"/>
                    </a:p>
                  </a:txBody>
                  <a:tcPr/>
                </a:tc>
                <a:tc>
                  <a:txBody>
                    <a:bodyPr/>
                    <a:lstStyle/>
                    <a:p>
                      <a:r>
                        <a:rPr lang="en-US" dirty="0" smtClean="0"/>
                        <a:t>Selenium </a:t>
                      </a:r>
                      <a:r>
                        <a:rPr lang="en-US" dirty="0" err="1" smtClean="0"/>
                        <a:t>WebDriver</a:t>
                      </a:r>
                      <a:endParaRPr lang="en-US" dirty="0"/>
                    </a:p>
                  </a:txBody>
                  <a:tcPr/>
                </a:tc>
              </a:tr>
              <a:tr h="370840">
                <a:tc>
                  <a:txBody>
                    <a:bodyPr/>
                    <a:lstStyle/>
                    <a:p>
                      <a:r>
                        <a:rPr lang="en-US" sz="1800" b="0" i="0" kern="1200" dirty="0" smtClean="0">
                          <a:solidFill>
                            <a:schemeClr val="dk1"/>
                          </a:solidFill>
                          <a:effectLst/>
                          <a:latin typeface="+mn-lt"/>
                          <a:ea typeface="+mn-ea"/>
                          <a:cs typeface="+mn-cs"/>
                        </a:rPr>
                        <a:t>It is not object oriented</a:t>
                      </a:r>
                      <a:endParaRPr lang="en-US" dirty="0"/>
                    </a:p>
                  </a:txBody>
                  <a:tcPr/>
                </a:tc>
                <a:tc>
                  <a:txBody>
                    <a:bodyPr/>
                    <a:lstStyle/>
                    <a:p>
                      <a:r>
                        <a:rPr lang="en-US" sz="1800" b="0" i="0" kern="1200" dirty="0" smtClean="0">
                          <a:solidFill>
                            <a:schemeClr val="dk1"/>
                          </a:solidFill>
                          <a:effectLst/>
                          <a:latin typeface="+mn-lt"/>
                          <a:ea typeface="+mn-ea"/>
                          <a:cs typeface="+mn-cs"/>
                        </a:rPr>
                        <a:t>API’s are less Object oriented</a:t>
                      </a:r>
                      <a:endParaRPr lang="en-US" dirty="0"/>
                    </a:p>
                  </a:txBody>
                  <a:tcPr/>
                </a:tc>
                <a:tc>
                  <a:txBody>
                    <a:bodyPr/>
                    <a:lstStyle/>
                    <a:p>
                      <a:r>
                        <a:rPr lang="en-US" sz="1800" b="0" i="0" kern="1200" dirty="0" smtClean="0">
                          <a:solidFill>
                            <a:schemeClr val="dk1"/>
                          </a:solidFill>
                          <a:effectLst/>
                          <a:latin typeface="+mn-lt"/>
                          <a:ea typeface="+mn-ea"/>
                          <a:cs typeface="+mn-cs"/>
                        </a:rPr>
                        <a:t>API’s are entirely Object oriented</a:t>
                      </a:r>
                      <a:endParaRPr lang="en-US" dirty="0"/>
                    </a:p>
                  </a:txBody>
                  <a:tcPr/>
                </a:tc>
              </a:tr>
              <a:tr h="370840">
                <a:tc>
                  <a:txBody>
                    <a:bodyPr/>
                    <a:lstStyle/>
                    <a:p>
                      <a:r>
                        <a:rPr lang="en-US" sz="1800" b="0" i="0" kern="1200" dirty="0" smtClean="0">
                          <a:solidFill>
                            <a:schemeClr val="dk1"/>
                          </a:solidFill>
                          <a:effectLst/>
                          <a:latin typeface="+mn-lt"/>
                          <a:ea typeface="+mn-ea"/>
                          <a:cs typeface="+mn-cs"/>
                        </a:rPr>
                        <a:t>It doesn’t supports of moving mouse cursors.</a:t>
                      </a:r>
                      <a:endParaRPr lang="en-US" dirty="0"/>
                    </a:p>
                  </a:txBody>
                  <a:tcPr/>
                </a:tc>
                <a:tc>
                  <a:txBody>
                    <a:bodyPr/>
                    <a:lstStyle/>
                    <a:p>
                      <a:r>
                        <a:rPr lang="en-US" sz="1800" b="0" i="0" kern="1200" dirty="0" smtClean="0">
                          <a:solidFill>
                            <a:schemeClr val="dk1"/>
                          </a:solidFill>
                          <a:effectLst/>
                          <a:latin typeface="+mn-lt"/>
                          <a:ea typeface="+mn-ea"/>
                          <a:cs typeface="+mn-cs"/>
                        </a:rPr>
                        <a:t>It doesn’t supports of moving mouse cursors.</a:t>
                      </a:r>
                      <a:endParaRPr lang="en-US" dirty="0"/>
                    </a:p>
                  </a:txBody>
                  <a:tcPr/>
                </a:tc>
                <a:tc>
                  <a:txBody>
                    <a:bodyPr/>
                    <a:lstStyle/>
                    <a:p>
                      <a:r>
                        <a:rPr lang="en-US" sz="1800" b="0" i="0" kern="1200" dirty="0" smtClean="0">
                          <a:solidFill>
                            <a:schemeClr val="dk1"/>
                          </a:solidFill>
                          <a:effectLst/>
                          <a:latin typeface="+mn-lt"/>
                          <a:ea typeface="+mn-ea"/>
                          <a:cs typeface="+mn-cs"/>
                        </a:rPr>
                        <a:t>It supports of moving mouse cursors.</a:t>
                      </a:r>
                      <a:endParaRPr lang="en-US" dirty="0"/>
                    </a:p>
                  </a:txBody>
                  <a:tcPr/>
                </a:tc>
              </a:tr>
              <a:tr h="370840">
                <a:tc>
                  <a:txBody>
                    <a:bodyPr/>
                    <a:lstStyle/>
                    <a:p>
                      <a:r>
                        <a:rPr lang="en-US" sz="1800" b="0" i="0" kern="1200" dirty="0" smtClean="0">
                          <a:solidFill>
                            <a:schemeClr val="dk1"/>
                          </a:solidFill>
                          <a:effectLst/>
                          <a:latin typeface="+mn-lt"/>
                          <a:ea typeface="+mn-ea"/>
                          <a:cs typeface="+mn-cs"/>
                        </a:rPr>
                        <a:t>Need to append full </a:t>
                      </a:r>
                      <a:r>
                        <a:rPr lang="en-US" sz="1800" b="0" i="0" kern="1200" dirty="0" err="1" smtClean="0">
                          <a:solidFill>
                            <a:schemeClr val="dk1"/>
                          </a:solidFill>
                          <a:effectLst/>
                          <a:latin typeface="+mn-lt"/>
                          <a:ea typeface="+mn-ea"/>
                          <a:cs typeface="+mn-cs"/>
                        </a:rPr>
                        <a:t>xpath</a:t>
                      </a:r>
                      <a:r>
                        <a:rPr lang="en-US" sz="1800" b="0" i="0" kern="1200" dirty="0" smtClean="0">
                          <a:solidFill>
                            <a:schemeClr val="dk1"/>
                          </a:solidFill>
                          <a:effectLst/>
                          <a:latin typeface="+mn-lt"/>
                          <a:ea typeface="+mn-ea"/>
                          <a:cs typeface="+mn-cs"/>
                        </a:rPr>
                        <a:t> with ‘</a:t>
                      </a:r>
                      <a:r>
                        <a:rPr lang="en-US" sz="1800" b="0" i="0" kern="1200" dirty="0" err="1" smtClean="0">
                          <a:solidFill>
                            <a:schemeClr val="dk1"/>
                          </a:solidFill>
                          <a:effectLst/>
                          <a:latin typeface="+mn-lt"/>
                          <a:ea typeface="+mn-ea"/>
                          <a:cs typeface="+mn-cs"/>
                        </a:rPr>
                        <a:t>xpath</a:t>
                      </a:r>
                      <a:r>
                        <a:rPr lang="en-US" sz="1800" b="0" i="0" kern="1200" dirty="0" smtClean="0">
                          <a:solidFill>
                            <a:schemeClr val="dk1"/>
                          </a:solidFill>
                          <a:effectLst/>
                          <a:latin typeface="+mn-lt"/>
                          <a:ea typeface="+mn-ea"/>
                          <a:cs typeface="+mn-cs"/>
                        </a:rPr>
                        <a:t>=\\’ syntax</a:t>
                      </a:r>
                      <a:endParaRPr lang="en-US" dirty="0"/>
                    </a:p>
                  </a:txBody>
                  <a:tcPr/>
                </a:tc>
                <a:tc>
                  <a:txBody>
                    <a:bodyPr/>
                    <a:lstStyle/>
                    <a:p>
                      <a:r>
                        <a:rPr lang="en-US" sz="1800" b="0" i="0" kern="1200" dirty="0" smtClean="0">
                          <a:solidFill>
                            <a:schemeClr val="dk1"/>
                          </a:solidFill>
                          <a:effectLst/>
                          <a:latin typeface="+mn-lt"/>
                          <a:ea typeface="+mn-ea"/>
                          <a:cs typeface="+mn-cs"/>
                        </a:rPr>
                        <a:t>Need to append full </a:t>
                      </a:r>
                      <a:r>
                        <a:rPr lang="en-US" sz="1800" b="0" i="0" kern="1200" dirty="0" err="1" smtClean="0">
                          <a:solidFill>
                            <a:schemeClr val="dk1"/>
                          </a:solidFill>
                          <a:effectLst/>
                          <a:latin typeface="+mn-lt"/>
                          <a:ea typeface="+mn-ea"/>
                          <a:cs typeface="+mn-cs"/>
                        </a:rPr>
                        <a:t>xpath</a:t>
                      </a:r>
                      <a:r>
                        <a:rPr lang="en-US" sz="1800" b="0" i="0" kern="1200" dirty="0" smtClean="0">
                          <a:solidFill>
                            <a:schemeClr val="dk1"/>
                          </a:solidFill>
                          <a:effectLst/>
                          <a:latin typeface="+mn-lt"/>
                          <a:ea typeface="+mn-ea"/>
                          <a:cs typeface="+mn-cs"/>
                        </a:rPr>
                        <a:t> with ‘</a:t>
                      </a:r>
                      <a:r>
                        <a:rPr lang="en-US" sz="1800" b="0" i="0" kern="1200" dirty="0" err="1" smtClean="0">
                          <a:solidFill>
                            <a:schemeClr val="dk1"/>
                          </a:solidFill>
                          <a:effectLst/>
                          <a:latin typeface="+mn-lt"/>
                          <a:ea typeface="+mn-ea"/>
                          <a:cs typeface="+mn-cs"/>
                        </a:rPr>
                        <a:t>xpath</a:t>
                      </a:r>
                      <a:r>
                        <a:rPr lang="en-US" sz="1800" b="0" i="0" kern="1200" dirty="0" smtClean="0">
                          <a:solidFill>
                            <a:schemeClr val="dk1"/>
                          </a:solidFill>
                          <a:effectLst/>
                          <a:latin typeface="+mn-lt"/>
                          <a:ea typeface="+mn-ea"/>
                          <a:cs typeface="+mn-cs"/>
                        </a:rPr>
                        <a:t>=\\’ syntax</a:t>
                      </a:r>
                      <a:endParaRPr lang="en-US" dirty="0"/>
                    </a:p>
                  </a:txBody>
                  <a:tcPr/>
                </a:tc>
                <a:tc>
                  <a:txBody>
                    <a:bodyPr/>
                    <a:lstStyle/>
                    <a:p>
                      <a:r>
                        <a:rPr lang="en-US" sz="1800" b="0" i="0" kern="1200" dirty="0" smtClean="0">
                          <a:solidFill>
                            <a:schemeClr val="dk1"/>
                          </a:solidFill>
                          <a:effectLst/>
                          <a:latin typeface="+mn-lt"/>
                          <a:ea typeface="+mn-ea"/>
                          <a:cs typeface="+mn-cs"/>
                        </a:rPr>
                        <a:t>No need to append full </a:t>
                      </a:r>
                      <a:r>
                        <a:rPr lang="en-US" sz="1800" b="0" i="0" kern="1200" dirty="0" err="1" smtClean="0">
                          <a:solidFill>
                            <a:schemeClr val="dk1"/>
                          </a:solidFill>
                          <a:effectLst/>
                          <a:latin typeface="+mn-lt"/>
                          <a:ea typeface="+mn-ea"/>
                          <a:cs typeface="+mn-cs"/>
                        </a:rPr>
                        <a:t>xpath</a:t>
                      </a:r>
                      <a:r>
                        <a:rPr lang="en-US" sz="1800" b="0" i="0" kern="1200" dirty="0" smtClean="0">
                          <a:solidFill>
                            <a:schemeClr val="dk1"/>
                          </a:solidFill>
                          <a:effectLst/>
                          <a:latin typeface="+mn-lt"/>
                          <a:ea typeface="+mn-ea"/>
                          <a:cs typeface="+mn-cs"/>
                        </a:rPr>
                        <a:t> with ‘</a:t>
                      </a:r>
                      <a:r>
                        <a:rPr lang="en-US" sz="1800" b="0" i="0" kern="1200" dirty="0" err="1" smtClean="0">
                          <a:solidFill>
                            <a:schemeClr val="dk1"/>
                          </a:solidFill>
                          <a:effectLst/>
                          <a:latin typeface="+mn-lt"/>
                          <a:ea typeface="+mn-ea"/>
                          <a:cs typeface="+mn-cs"/>
                        </a:rPr>
                        <a:t>xpath</a:t>
                      </a:r>
                      <a:r>
                        <a:rPr lang="en-US" sz="1800" b="0" i="0" kern="1200" dirty="0" smtClean="0">
                          <a:solidFill>
                            <a:schemeClr val="dk1"/>
                          </a:solidFill>
                          <a:effectLst/>
                          <a:latin typeface="+mn-lt"/>
                          <a:ea typeface="+mn-ea"/>
                          <a:cs typeface="+mn-cs"/>
                        </a:rPr>
                        <a:t>=\\’ syntax</a:t>
                      </a:r>
                      <a:endParaRPr lang="en-US" dirty="0"/>
                    </a:p>
                  </a:txBody>
                  <a:tcPr/>
                </a:tc>
              </a:tr>
              <a:tr h="370840">
                <a:tc>
                  <a:txBody>
                    <a:bodyPr/>
                    <a:lstStyle/>
                    <a:p>
                      <a:r>
                        <a:rPr lang="en-US" sz="1800" b="0" i="0" kern="1200" dirty="0" smtClean="0">
                          <a:solidFill>
                            <a:schemeClr val="dk1"/>
                          </a:solidFill>
                          <a:effectLst/>
                          <a:latin typeface="+mn-lt"/>
                          <a:ea typeface="+mn-ea"/>
                          <a:cs typeface="+mn-cs"/>
                        </a:rPr>
                        <a:t>It does not supports listeners</a:t>
                      </a:r>
                      <a:endParaRPr lang="en-US" dirty="0"/>
                    </a:p>
                  </a:txBody>
                  <a:tcPr/>
                </a:tc>
                <a:tc>
                  <a:txBody>
                    <a:bodyPr/>
                    <a:lstStyle/>
                    <a:p>
                      <a:r>
                        <a:rPr lang="en-US" sz="1800" b="0" i="0" kern="1200" dirty="0" smtClean="0">
                          <a:solidFill>
                            <a:schemeClr val="dk1"/>
                          </a:solidFill>
                          <a:effectLst/>
                          <a:latin typeface="+mn-lt"/>
                          <a:ea typeface="+mn-ea"/>
                          <a:cs typeface="+mn-cs"/>
                        </a:rPr>
                        <a:t>It does not supports listeners</a:t>
                      </a:r>
                      <a:endParaRPr lang="en-US" dirty="0"/>
                    </a:p>
                  </a:txBody>
                  <a:tcPr/>
                </a:tc>
                <a:tc>
                  <a:txBody>
                    <a:bodyPr/>
                    <a:lstStyle/>
                    <a:p>
                      <a:r>
                        <a:rPr lang="en-US" sz="1800" b="0" i="0" kern="1200" dirty="0" smtClean="0">
                          <a:solidFill>
                            <a:schemeClr val="dk1"/>
                          </a:solidFill>
                          <a:effectLst/>
                          <a:latin typeface="+mn-lt"/>
                          <a:ea typeface="+mn-ea"/>
                          <a:cs typeface="+mn-cs"/>
                        </a:rPr>
                        <a:t>It supports the implementation of listeners</a:t>
                      </a:r>
                      <a:endParaRPr lang="en-US" dirty="0"/>
                    </a:p>
                  </a:txBody>
                  <a:tcPr/>
                </a:tc>
              </a:tr>
              <a:tr h="787400">
                <a:tc>
                  <a:txBody>
                    <a:bodyPr/>
                    <a:lstStyle/>
                    <a:p>
                      <a:r>
                        <a:rPr lang="en-US" sz="1800" b="0" i="0" kern="1200" dirty="0" smtClean="0">
                          <a:solidFill>
                            <a:schemeClr val="dk1"/>
                          </a:solidFill>
                          <a:effectLst/>
                          <a:latin typeface="+mn-lt"/>
                          <a:ea typeface="+mn-ea"/>
                          <a:cs typeface="+mn-cs"/>
                        </a:rPr>
                        <a:t>It does not support to test </a:t>
                      </a:r>
                      <a:r>
                        <a:rPr lang="en-US" sz="1800" b="0" i="0" kern="1200" dirty="0" err="1" smtClean="0">
                          <a:solidFill>
                            <a:schemeClr val="dk1"/>
                          </a:solidFill>
                          <a:effectLst/>
                          <a:latin typeface="+mn-lt"/>
                          <a:ea typeface="+mn-ea"/>
                          <a:cs typeface="+mn-cs"/>
                        </a:rPr>
                        <a:t>iphone</a:t>
                      </a:r>
                      <a:r>
                        <a:rPr lang="en-US" sz="1800" b="0" i="0" kern="1200" dirty="0" smtClean="0">
                          <a:solidFill>
                            <a:schemeClr val="dk1"/>
                          </a:solidFill>
                          <a:effectLst/>
                          <a:latin typeface="+mn-lt"/>
                          <a:ea typeface="+mn-ea"/>
                          <a:cs typeface="+mn-cs"/>
                        </a:rPr>
                        <a:t>/Android applications</a:t>
                      </a:r>
                      <a:endParaRPr lang="en-US" dirty="0"/>
                    </a:p>
                  </a:txBody>
                  <a:tcPr/>
                </a:tc>
                <a:tc>
                  <a:txBody>
                    <a:bodyPr/>
                    <a:lstStyle/>
                    <a:p>
                      <a:r>
                        <a:rPr lang="en-US" sz="1800" b="0" i="0" kern="1200" dirty="0" smtClean="0">
                          <a:solidFill>
                            <a:schemeClr val="dk1"/>
                          </a:solidFill>
                          <a:effectLst/>
                          <a:latin typeface="+mn-lt"/>
                          <a:ea typeface="+mn-ea"/>
                          <a:cs typeface="+mn-cs"/>
                        </a:rPr>
                        <a:t>It does not support to test </a:t>
                      </a:r>
                      <a:r>
                        <a:rPr lang="en-US" sz="1800" b="0" i="0" kern="1200" dirty="0" err="1" smtClean="0">
                          <a:solidFill>
                            <a:schemeClr val="dk1"/>
                          </a:solidFill>
                          <a:effectLst/>
                          <a:latin typeface="+mn-lt"/>
                          <a:ea typeface="+mn-ea"/>
                          <a:cs typeface="+mn-cs"/>
                        </a:rPr>
                        <a:t>iphone</a:t>
                      </a:r>
                      <a:r>
                        <a:rPr lang="en-US" sz="1800" b="0" i="0" kern="1200" dirty="0" smtClean="0">
                          <a:solidFill>
                            <a:schemeClr val="dk1"/>
                          </a:solidFill>
                          <a:effectLst/>
                          <a:latin typeface="+mn-lt"/>
                          <a:ea typeface="+mn-ea"/>
                          <a:cs typeface="+mn-cs"/>
                        </a:rPr>
                        <a:t>/Android applications</a:t>
                      </a:r>
                      <a:endParaRPr lang="en-US" dirty="0"/>
                    </a:p>
                  </a:txBody>
                  <a:tcPr/>
                </a:tc>
                <a:tc>
                  <a:txBody>
                    <a:bodyPr/>
                    <a:lstStyle/>
                    <a:p>
                      <a:r>
                        <a:rPr lang="en-US" sz="1800" b="0" i="0" kern="1200" dirty="0" smtClean="0">
                          <a:solidFill>
                            <a:schemeClr val="dk1"/>
                          </a:solidFill>
                          <a:effectLst/>
                          <a:latin typeface="+mn-lt"/>
                          <a:ea typeface="+mn-ea"/>
                          <a:cs typeface="+mn-cs"/>
                        </a:rPr>
                        <a:t>It support to test </a:t>
                      </a:r>
                      <a:r>
                        <a:rPr lang="en-US" sz="1800" b="0" i="0" kern="1200" dirty="0" err="1" smtClean="0">
                          <a:solidFill>
                            <a:schemeClr val="dk1"/>
                          </a:solidFill>
                          <a:effectLst/>
                          <a:latin typeface="+mn-lt"/>
                          <a:ea typeface="+mn-ea"/>
                          <a:cs typeface="+mn-cs"/>
                        </a:rPr>
                        <a:t>iphone</a:t>
                      </a:r>
                      <a:r>
                        <a:rPr lang="en-US" sz="1800" b="0" i="0" kern="1200" dirty="0" smtClean="0">
                          <a:solidFill>
                            <a:schemeClr val="dk1"/>
                          </a:solidFill>
                          <a:effectLst/>
                          <a:latin typeface="+mn-lt"/>
                          <a:ea typeface="+mn-ea"/>
                          <a:cs typeface="+mn-cs"/>
                        </a:rPr>
                        <a:t>/Android applications</a:t>
                      </a:r>
                      <a:endParaRPr lang="en-US" dirty="0"/>
                    </a:p>
                  </a:txBody>
                  <a:tcPr/>
                </a:tc>
              </a:tr>
            </a:tbl>
          </a:graphicData>
        </a:graphic>
      </p:graphicFrame>
    </p:spTree>
    <p:extLst>
      <p:ext uri="{BB962C8B-B14F-4D97-AF65-F5344CB8AC3E}">
        <p14:creationId xmlns:p14="http://schemas.microsoft.com/office/powerpoint/2010/main" val="21902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3724275"/>
          </a:xfrm>
        </p:spPr>
        <p:style>
          <a:lnRef idx="2">
            <a:schemeClr val="accent2"/>
          </a:lnRef>
          <a:fillRef idx="1">
            <a:schemeClr val="lt1"/>
          </a:fillRef>
          <a:effectRef idx="0">
            <a:schemeClr val="accent2"/>
          </a:effectRef>
          <a:fontRef idx="minor">
            <a:schemeClr val="dk1"/>
          </a:fontRef>
        </p:style>
        <p:txBody>
          <a:bodyPr/>
          <a:lstStyle/>
          <a:p>
            <a:endParaRPr lang="en-US" dirty="0" smtClean="0"/>
          </a:p>
          <a:p>
            <a:pPr>
              <a:buFont typeface="Wingdings" panose="05000000000000000000" pitchFamily="2" charset="2"/>
              <a:buChar char="q"/>
            </a:pPr>
            <a:r>
              <a:rPr lang="en-US" dirty="0" smtClean="0"/>
              <a:t>Selenium Introduction</a:t>
            </a:r>
          </a:p>
          <a:p>
            <a:pPr>
              <a:buFont typeface="Wingdings" panose="05000000000000000000" pitchFamily="2" charset="2"/>
              <a:buChar char="q"/>
            </a:pPr>
            <a:r>
              <a:rPr lang="en-US" dirty="0" smtClean="0"/>
              <a:t>Selenium IDE</a:t>
            </a:r>
          </a:p>
          <a:p>
            <a:pPr>
              <a:buFont typeface="Wingdings" panose="05000000000000000000" pitchFamily="2" charset="2"/>
              <a:buChar char="q"/>
            </a:pPr>
            <a:r>
              <a:rPr lang="en-US" dirty="0" smtClean="0"/>
              <a:t>Selenium RC</a:t>
            </a:r>
          </a:p>
          <a:p>
            <a:pPr>
              <a:buFont typeface="Wingdings" panose="05000000000000000000" pitchFamily="2" charset="2"/>
              <a:buChar char="q"/>
            </a:pPr>
            <a:r>
              <a:rPr lang="en-US" dirty="0" smtClean="0"/>
              <a:t>Selenium </a:t>
            </a:r>
            <a:r>
              <a:rPr lang="en-US" dirty="0" err="1" smtClean="0"/>
              <a:t>WebDriver</a:t>
            </a:r>
            <a:endParaRPr lang="en-US" dirty="0" smtClean="0"/>
          </a:p>
          <a:p>
            <a:pPr>
              <a:buFont typeface="Wingdings" panose="05000000000000000000" pitchFamily="2" charset="2"/>
              <a:buChar char="q"/>
            </a:pPr>
            <a:r>
              <a:rPr lang="en-US" dirty="0" smtClean="0"/>
              <a:t>Difference between IDE, RC and </a:t>
            </a:r>
            <a:r>
              <a:rPr lang="en-US" dirty="0" err="1" smtClean="0"/>
              <a:t>WebDriver</a:t>
            </a:r>
            <a:endParaRPr lang="en-US" dirty="0" smtClean="0"/>
          </a:p>
          <a:p>
            <a:pPr>
              <a:buFont typeface="Wingdings" panose="05000000000000000000" pitchFamily="2" charset="2"/>
              <a:buChar char="q"/>
            </a:pPr>
            <a:r>
              <a:rPr lang="en-US" dirty="0" smtClean="0"/>
              <a:t>Selenium Grid</a:t>
            </a:r>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8820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1000"/>
                                        <p:tgtEl>
                                          <p:spTgt spid="2">
                                            <p:bg/>
                                          </p:spTgt>
                                        </p:tgtEl>
                                      </p:cBhvr>
                                    </p:animEffect>
                                    <p:anim calcmode="lin" valueType="num">
                                      <p:cBhvr>
                                        <p:cTn id="8" dur="1000" fill="hold"/>
                                        <p:tgtEl>
                                          <p:spTgt spid="2">
                                            <p:bg/>
                                          </p:spTgt>
                                        </p:tgtEl>
                                        <p:attrNameLst>
                                          <p:attrName>ppt_x</p:attrName>
                                        </p:attrNameLst>
                                      </p:cBhvr>
                                      <p:tavLst>
                                        <p:tav tm="0">
                                          <p:val>
                                            <p:strVal val="#ppt_x"/>
                                          </p:val>
                                        </p:tav>
                                        <p:tav tm="100000">
                                          <p:val>
                                            <p:strVal val="#ppt_x"/>
                                          </p:val>
                                        </p:tav>
                                      </p:tavLst>
                                    </p:anim>
                                    <p:anim calcmode="lin" valueType="num">
                                      <p:cBhvr>
                                        <p:cTn id="9" dur="1000" fill="hold"/>
                                        <p:tgtEl>
                                          <p:spTgt spid="2">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1000"/>
                                        <p:tgtEl>
                                          <p:spTgt spid="2">
                                            <p:txEl>
                                              <p:pRg st="5" end="5"/>
                                            </p:txEl>
                                          </p:spTgt>
                                        </p:tgtEl>
                                      </p:cBhvr>
                                    </p:animEffect>
                                    <p:anim calcmode="lin" valueType="num">
                                      <p:cBhvr>
                                        <p:cTn id="3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Effect transition="in" filter="fade">
                                      <p:cBhvr>
                                        <p:cTn id="43" dur="1000"/>
                                        <p:tgtEl>
                                          <p:spTgt spid="2">
                                            <p:txEl>
                                              <p:pRg st="6" end="6"/>
                                            </p:txEl>
                                          </p:spTgt>
                                        </p:tgtEl>
                                      </p:cBhvr>
                                    </p:animEffect>
                                    <p:anim calcmode="lin" valueType="num">
                                      <p:cBhvr>
                                        <p:cTn id="44"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pic>
        <p:nvPicPr>
          <p:cNvPr id="3074" name="Picture 2" descr="D:\Srinivasan\Training\Questions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8860" y="2188698"/>
            <a:ext cx="4272699" cy="32004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noChangeArrowheads="1"/>
          </p:cNvPicPr>
          <p:nvPr/>
        </p:nvPicPr>
        <p:blipFill>
          <a:blip r:embed="rId3" cstate="print"/>
          <a:srcRect/>
          <a:stretch>
            <a:fillRect/>
          </a:stretch>
        </p:blipFill>
        <p:spPr bwMode="auto">
          <a:xfrm>
            <a:off x="7848600" y="76200"/>
            <a:ext cx="1023938" cy="1023938"/>
          </a:xfrm>
          <a:prstGeom prst="rect">
            <a:avLst/>
          </a:prstGeom>
          <a:noFill/>
          <a:ln w="9525" algn="ctr">
            <a:noFill/>
            <a:miter lim="800000"/>
            <a:headEnd/>
            <a:tailEnd/>
          </a:ln>
        </p:spPr>
      </p:pic>
    </p:spTree>
    <p:extLst>
      <p:ext uri="{BB962C8B-B14F-4D97-AF65-F5344CB8AC3E}">
        <p14:creationId xmlns:p14="http://schemas.microsoft.com/office/powerpoint/2010/main" val="222381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http://docs.seleniumhq.org</a:t>
            </a:r>
            <a:r>
              <a:rPr lang="en-US" dirty="0" smtClean="0">
                <a:hlinkClick r:id="rId2"/>
              </a:rPr>
              <a:t>/</a:t>
            </a:r>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6" name="Picture 7"/>
          <p:cNvPicPr>
            <a:picLocks noChangeAspect="1" noChangeArrowheads="1"/>
          </p:cNvPicPr>
          <p:nvPr/>
        </p:nvPicPr>
        <p:blipFill>
          <a:blip r:embed="rId3"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2881164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smtClean="0">
                <a:solidFill>
                  <a:schemeClr val="tx1"/>
                </a:solidFill>
                <a:latin typeface="Myriad Pro" pitchFamily="34" charset="0"/>
                <a:cs typeface="Arial" pitchFamily="34" charset="0"/>
              </a:rPr>
              <a:t>Selenium</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rPr>
              <a:t>Selenium Basics</a:t>
            </a: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1515979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85925"/>
            <a:ext cx="8686800" cy="4257675"/>
          </a:xfrm>
        </p:spPr>
        <p:style>
          <a:lnRef idx="2">
            <a:schemeClr val="accent2"/>
          </a:lnRef>
          <a:fillRef idx="1">
            <a:schemeClr val="lt1"/>
          </a:fillRef>
          <a:effectRef idx="0">
            <a:schemeClr val="accent2"/>
          </a:effectRef>
          <a:fontRef idx="minor">
            <a:schemeClr val="dk1"/>
          </a:fontRef>
        </p:style>
        <p:txBody>
          <a:bodyPr/>
          <a:lstStyle/>
          <a:p>
            <a:pPr>
              <a:buFont typeface="Wingdings" panose="05000000000000000000" pitchFamily="2" charset="2"/>
              <a:buChar char="q"/>
            </a:pPr>
            <a:r>
              <a:rPr dirty="0" smtClean="0"/>
              <a:t>After this session you will get an idea about:</a:t>
            </a:r>
          </a:p>
          <a:p>
            <a:pPr>
              <a:buFont typeface="Wingdings" panose="05000000000000000000" pitchFamily="2" charset="2"/>
              <a:buChar char="v"/>
            </a:pPr>
            <a:endParaRPr sz="2000" dirty="0" smtClean="0"/>
          </a:p>
          <a:p>
            <a:pPr lvl="1">
              <a:buFont typeface="Wingdings" panose="05000000000000000000" pitchFamily="2" charset="2"/>
              <a:buChar char="v"/>
            </a:pPr>
            <a:r>
              <a:rPr lang="en-US" sz="2000" dirty="0" smtClean="0"/>
              <a:t>Test Automation</a:t>
            </a:r>
          </a:p>
          <a:p>
            <a:pPr lvl="1">
              <a:buFont typeface="Wingdings" panose="05000000000000000000" pitchFamily="2" charset="2"/>
              <a:buChar char="v"/>
            </a:pPr>
            <a:r>
              <a:rPr lang="en-US" sz="2000" dirty="0" smtClean="0"/>
              <a:t>Pros and Cons</a:t>
            </a:r>
          </a:p>
          <a:p>
            <a:pPr lvl="1">
              <a:buFont typeface="Wingdings" panose="05000000000000000000" pitchFamily="2" charset="2"/>
              <a:buChar char="v"/>
            </a:pPr>
            <a:r>
              <a:rPr lang="en-US" sz="2000" dirty="0" smtClean="0"/>
              <a:t>Different Automation Tools</a:t>
            </a:r>
          </a:p>
          <a:p>
            <a:pPr lvl="1">
              <a:buFont typeface="Wingdings" panose="05000000000000000000" pitchFamily="2" charset="2"/>
              <a:buChar char="v"/>
            </a:pPr>
            <a:r>
              <a:rPr lang="en-US" sz="2000" dirty="0" smtClean="0"/>
              <a:t>Why Selenium?</a:t>
            </a:r>
          </a:p>
          <a:p>
            <a:pPr lvl="1">
              <a:buFont typeface="Wingdings" panose="05000000000000000000" pitchFamily="2" charset="2"/>
              <a:buChar char="v"/>
            </a:pPr>
            <a:r>
              <a:rPr lang="en-US" sz="2000" dirty="0" smtClean="0"/>
              <a:t>What is Selenium?</a:t>
            </a:r>
          </a:p>
          <a:p>
            <a:pPr lvl="1">
              <a:buFont typeface="Wingdings" panose="05000000000000000000" pitchFamily="2" charset="2"/>
              <a:buChar char="v"/>
            </a:pPr>
            <a:r>
              <a:rPr lang="en-US" sz="2000" dirty="0" smtClean="0"/>
              <a:t>Selenium’s Tool Suite</a:t>
            </a:r>
          </a:p>
          <a:p>
            <a:pPr lvl="2">
              <a:buFont typeface="Wingdings" panose="05000000000000000000" pitchFamily="2" charset="2"/>
              <a:buChar char="ü"/>
            </a:pPr>
            <a:r>
              <a:rPr lang="en-US" sz="1600" dirty="0" smtClean="0"/>
              <a:t>Selenium IDE</a:t>
            </a:r>
          </a:p>
          <a:p>
            <a:pPr lvl="2">
              <a:buFont typeface="Wingdings" panose="05000000000000000000" pitchFamily="2" charset="2"/>
              <a:buChar char="ü"/>
            </a:pPr>
            <a:r>
              <a:rPr lang="en-US" sz="1600" dirty="0" smtClean="0"/>
              <a:t>Selenium RC</a:t>
            </a:r>
          </a:p>
          <a:p>
            <a:pPr lvl="2">
              <a:buFont typeface="Wingdings" panose="05000000000000000000" pitchFamily="2" charset="2"/>
              <a:buChar char="ü"/>
            </a:pPr>
            <a:r>
              <a:rPr lang="en-US" sz="1600" dirty="0" smtClean="0"/>
              <a:t>Selenium </a:t>
            </a:r>
            <a:r>
              <a:rPr lang="en-US" sz="1600" dirty="0" err="1" smtClean="0"/>
              <a:t>WebDriver</a:t>
            </a:r>
            <a:endParaRPr lang="en-US" sz="1600" dirty="0" smtClean="0"/>
          </a:p>
          <a:p>
            <a:pPr lvl="2">
              <a:buFont typeface="Wingdings" panose="05000000000000000000" pitchFamily="2" charset="2"/>
              <a:buChar char="ü"/>
            </a:pPr>
            <a:r>
              <a:rPr lang="en-US" sz="1600" dirty="0" smtClean="0"/>
              <a:t>Selenium Grid</a:t>
            </a:r>
          </a:p>
          <a:p>
            <a:pPr lvl="1">
              <a:buNone/>
            </a:pPr>
            <a:endParaRPr lang="en-US" sz="2000"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390449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p:cTn id="7" dur="500" fill="hold"/>
                                        <p:tgtEl>
                                          <p:spTgt spid="2">
                                            <p:bg/>
                                          </p:spTgt>
                                        </p:tgtEl>
                                        <p:attrNameLst>
                                          <p:attrName>ppt_w</p:attrName>
                                        </p:attrNameLst>
                                      </p:cBhvr>
                                      <p:tavLst>
                                        <p:tav tm="0">
                                          <p:val>
                                            <p:fltVal val="0"/>
                                          </p:val>
                                        </p:tav>
                                        <p:tav tm="100000">
                                          <p:val>
                                            <p:strVal val="#ppt_w"/>
                                          </p:val>
                                        </p:tav>
                                      </p:tavLst>
                                    </p:anim>
                                    <p:anim calcmode="lin" valueType="num">
                                      <p:cBhvr>
                                        <p:cTn id="8" dur="500" fill="hold"/>
                                        <p:tgtEl>
                                          <p:spTgt spid="2">
                                            <p:bg/>
                                          </p:spTgt>
                                        </p:tgtEl>
                                        <p:attrNameLst>
                                          <p:attrName>ppt_h</p:attrName>
                                        </p:attrNameLst>
                                      </p:cBhvr>
                                      <p:tavLst>
                                        <p:tav tm="0">
                                          <p:val>
                                            <p:fltVal val="0"/>
                                          </p:val>
                                        </p:tav>
                                        <p:tav tm="100000">
                                          <p:val>
                                            <p:strVal val="#ppt_h"/>
                                          </p:val>
                                        </p:tav>
                                      </p:tavLst>
                                    </p:anim>
                                    <p:animEffect transition="in" filter="fade">
                                      <p:cBhvr>
                                        <p:cTn id="9" dur="500"/>
                                        <p:tgtEl>
                                          <p:spTgt spid="2">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p:cTn id="12"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2">
                                            <p:txEl>
                                              <p:pRg st="3" end="3"/>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2">
                                            <p:txEl>
                                              <p:pRg st="4" end="4"/>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p:cTn id="32"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2">
                                            <p:txEl>
                                              <p:pRg st="5" end="5"/>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2">
                                            <p:txEl>
                                              <p:pRg st="6" end="6"/>
                                            </p:txEl>
                                          </p:spTgt>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 calcmode="lin" valueType="num">
                                      <p:cBhvr>
                                        <p:cTn id="42"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2">
                                            <p:txEl>
                                              <p:pRg st="7" end="7"/>
                                            </p:txEl>
                                          </p:spTgt>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 calcmode="lin" valueType="num">
                                      <p:cBhvr>
                                        <p:cTn id="47"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48"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49" dur="500"/>
                                        <p:tgtEl>
                                          <p:spTgt spid="2">
                                            <p:txEl>
                                              <p:pRg st="8" end="8"/>
                                            </p:txEl>
                                          </p:spTgt>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 calcmode="lin" valueType="num">
                                      <p:cBhvr>
                                        <p:cTn id="52"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3" dur="500" fill="hold"/>
                                        <p:tgtEl>
                                          <p:spTgt spid="2">
                                            <p:txEl>
                                              <p:pRg st="9" end="9"/>
                                            </p:txEl>
                                          </p:spTgt>
                                        </p:tgtEl>
                                        <p:attrNameLst>
                                          <p:attrName>ppt_h</p:attrName>
                                        </p:attrNameLst>
                                      </p:cBhvr>
                                      <p:tavLst>
                                        <p:tav tm="0">
                                          <p:val>
                                            <p:fltVal val="0"/>
                                          </p:val>
                                        </p:tav>
                                        <p:tav tm="100000">
                                          <p:val>
                                            <p:strVal val="#ppt_h"/>
                                          </p:val>
                                        </p:tav>
                                      </p:tavLst>
                                    </p:anim>
                                    <p:animEffect transition="in" filter="fade">
                                      <p:cBhvr>
                                        <p:cTn id="54" dur="500"/>
                                        <p:tgtEl>
                                          <p:spTgt spid="2">
                                            <p:txEl>
                                              <p:pRg st="9" end="9"/>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 calcmode="lin" valueType="num">
                                      <p:cBhvr>
                                        <p:cTn id="57"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58" dur="500" fill="hold"/>
                                        <p:tgtEl>
                                          <p:spTgt spid="2">
                                            <p:txEl>
                                              <p:pRg st="10" end="10"/>
                                            </p:txEl>
                                          </p:spTgt>
                                        </p:tgtEl>
                                        <p:attrNameLst>
                                          <p:attrName>ppt_h</p:attrName>
                                        </p:attrNameLst>
                                      </p:cBhvr>
                                      <p:tavLst>
                                        <p:tav tm="0">
                                          <p:val>
                                            <p:fltVal val="0"/>
                                          </p:val>
                                        </p:tav>
                                        <p:tav tm="100000">
                                          <p:val>
                                            <p:strVal val="#ppt_h"/>
                                          </p:val>
                                        </p:tav>
                                      </p:tavLst>
                                    </p:anim>
                                    <p:animEffect transition="in" filter="fade">
                                      <p:cBhvr>
                                        <p:cTn id="59" dur="500"/>
                                        <p:tgtEl>
                                          <p:spTgt spid="2">
                                            <p:txEl>
                                              <p:pRg st="10" end="10"/>
                                            </p:txEl>
                                          </p:spTgt>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 calcmode="lin" valueType="num">
                                      <p:cBhvr>
                                        <p:cTn id="62" dur="500" fill="hold"/>
                                        <p:tgtEl>
                                          <p:spTgt spid="2">
                                            <p:txEl>
                                              <p:pRg st="11" end="11"/>
                                            </p:txEl>
                                          </p:spTgt>
                                        </p:tgtEl>
                                        <p:attrNameLst>
                                          <p:attrName>ppt_w</p:attrName>
                                        </p:attrNameLst>
                                      </p:cBhvr>
                                      <p:tavLst>
                                        <p:tav tm="0">
                                          <p:val>
                                            <p:fltVal val="0"/>
                                          </p:val>
                                        </p:tav>
                                        <p:tav tm="100000">
                                          <p:val>
                                            <p:strVal val="#ppt_w"/>
                                          </p:val>
                                        </p:tav>
                                      </p:tavLst>
                                    </p:anim>
                                    <p:anim calcmode="lin" valueType="num">
                                      <p:cBhvr>
                                        <p:cTn id="63" dur="500" fill="hold"/>
                                        <p:tgtEl>
                                          <p:spTgt spid="2">
                                            <p:txEl>
                                              <p:pRg st="11" end="11"/>
                                            </p:txEl>
                                          </p:spTgt>
                                        </p:tgtEl>
                                        <p:attrNameLst>
                                          <p:attrName>ppt_h</p:attrName>
                                        </p:attrNameLst>
                                      </p:cBhvr>
                                      <p:tavLst>
                                        <p:tav tm="0">
                                          <p:val>
                                            <p:fltVal val="0"/>
                                          </p:val>
                                        </p:tav>
                                        <p:tav tm="100000">
                                          <p:val>
                                            <p:strVal val="#ppt_h"/>
                                          </p:val>
                                        </p:tav>
                                      </p:tavLst>
                                    </p:anim>
                                    <p:animEffect transition="in" filter="fade">
                                      <p:cBhvr>
                                        <p:cTn id="6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Selenium</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000" b="1" dirty="0" smtClean="0"/>
              <a:t>Chapter 1: Introduction</a:t>
            </a:r>
            <a:endParaRPr lang="en-US" sz="2300" dirty="0">
              <a:solidFill>
                <a:schemeClr val="bg1"/>
              </a:solidFill>
              <a:latin typeface="Cambria" pitchFamily="18" charset="0"/>
              <a:ea typeface="+mj-ea"/>
              <a:cs typeface="+mj-cs"/>
            </a:endParaRPr>
          </a:p>
        </p:txBody>
      </p:sp>
    </p:spTree>
    <p:extLst>
      <p:ext uri="{BB962C8B-B14F-4D97-AF65-F5344CB8AC3E}">
        <p14:creationId xmlns:p14="http://schemas.microsoft.com/office/powerpoint/2010/main" val="1973920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228600" y="1609725"/>
            <a:ext cx="3733800" cy="4714875"/>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dirty="0"/>
              <a:t>Its a much talked about topic in the world of software testing and quality. </a:t>
            </a:r>
            <a:endParaRPr lang="en-US" sz="1800" dirty="0" smtClean="0"/>
          </a:p>
          <a:p>
            <a:pPr algn="just">
              <a:buClr>
                <a:schemeClr val="accent1">
                  <a:lumMod val="75000"/>
                </a:schemeClr>
              </a:buClr>
              <a:buFont typeface="Wingdings" pitchFamily="2" charset="2"/>
              <a:buChar char="q"/>
              <a:defRPr/>
            </a:pPr>
            <a:endParaRPr lang="en-US" sz="1800" dirty="0"/>
          </a:p>
          <a:p>
            <a:pPr algn="just">
              <a:buClr>
                <a:schemeClr val="accent1">
                  <a:lumMod val="75000"/>
                </a:schemeClr>
              </a:buClr>
              <a:buFont typeface="Wingdings" pitchFamily="2" charset="2"/>
              <a:buChar char="q"/>
              <a:defRPr/>
            </a:pPr>
            <a:r>
              <a:rPr lang="en-US" sz="1800" dirty="0"/>
              <a:t>Its a process of writing a computer program to do testing which needs to be done manually. </a:t>
            </a:r>
            <a:endParaRPr lang="en-US" sz="1800" dirty="0" smtClean="0"/>
          </a:p>
          <a:p>
            <a:pPr algn="just">
              <a:buClr>
                <a:schemeClr val="accent1">
                  <a:lumMod val="75000"/>
                </a:schemeClr>
              </a:buClr>
              <a:buFont typeface="Wingdings" pitchFamily="2" charset="2"/>
              <a:buChar char="q"/>
              <a:defRPr/>
            </a:pPr>
            <a:endParaRPr lang="en-US" sz="1800" dirty="0"/>
          </a:p>
          <a:p>
            <a:pPr algn="just">
              <a:buClr>
                <a:schemeClr val="accent1">
                  <a:lumMod val="75000"/>
                </a:schemeClr>
              </a:buClr>
              <a:buFont typeface="Wingdings" pitchFamily="2" charset="2"/>
              <a:buChar char="q"/>
              <a:defRPr/>
            </a:pPr>
            <a:r>
              <a:rPr lang="en-US" sz="1800" dirty="0"/>
              <a:t>Simply its automating the manual testing process currently in use.</a:t>
            </a:r>
          </a:p>
        </p:txBody>
      </p:sp>
      <p:sp>
        <p:nvSpPr>
          <p:cNvPr id="6" name="Title 5"/>
          <p:cNvSpPr>
            <a:spLocks noGrp="1"/>
          </p:cNvSpPr>
          <p:nvPr>
            <p:ph type="title"/>
          </p:nvPr>
        </p:nvSpPr>
        <p:spPr/>
        <p:txBody>
          <a:bodyPr/>
          <a:lstStyle/>
          <a:p>
            <a:r>
              <a:rPr lang="en-US" altLang="en-US" sz="2800" dirty="0" smtClean="0"/>
              <a:t>Test Automation</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6</a:t>
            </a:fld>
            <a:endParaRPr lang="en-GB" dirty="0">
              <a:solidFill>
                <a:srgbClr val="C0504D">
                  <a:lumMod val="75000"/>
                </a:srgbClr>
              </a:solidFill>
            </a:endParaRPr>
          </a:p>
        </p:txBody>
      </p:sp>
      <p:pic>
        <p:nvPicPr>
          <p:cNvPr id="1026" name="Picture 2" descr="https://encrypted-tbn0.gstatic.com/images?q=tbn:ANd9GcTm6MFxxf33SWQrFVuXjlkO4CquCKG1nlj6JWGG6tvbY4IBhEy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0803" y="1600200"/>
            <a:ext cx="47625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96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1000"/>
                                        <p:tgtEl>
                                          <p:spTgt spid="7">
                                            <p:bg/>
                                          </p:spTgt>
                                        </p:tgtEl>
                                      </p:cBhvr>
                                    </p:animEffect>
                                    <p:anim calcmode="lin" valueType="num">
                                      <p:cBhvr>
                                        <p:cTn id="8" dur="1000" fill="hold"/>
                                        <p:tgtEl>
                                          <p:spTgt spid="7">
                                            <p:bg/>
                                          </p:spTgt>
                                        </p:tgtEl>
                                        <p:attrNameLst>
                                          <p:attrName>ppt_x</p:attrName>
                                        </p:attrNameLst>
                                      </p:cBhvr>
                                      <p:tavLst>
                                        <p:tav tm="0">
                                          <p:val>
                                            <p:strVal val="#ppt_x"/>
                                          </p:val>
                                        </p:tav>
                                        <p:tav tm="100000">
                                          <p:val>
                                            <p:strVal val="#ppt_x"/>
                                          </p:val>
                                        </p:tav>
                                      </p:tavLst>
                                    </p:anim>
                                    <p:anim calcmode="lin" valueType="num">
                                      <p:cBhvr>
                                        <p:cTn id="9" dur="1000" fill="hold"/>
                                        <p:tgtEl>
                                          <p:spTgt spid="7">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1000"/>
                                        <p:tgtEl>
                                          <p:spTgt spid="7">
                                            <p:txEl>
                                              <p:pRg st="4" end="4"/>
                                            </p:txEl>
                                          </p:spTgt>
                                        </p:tgtEl>
                                      </p:cBhvr>
                                    </p:animEffect>
                                    <p:anim calcmode="lin" valueType="num">
                                      <p:cBhvr>
                                        <p:cTn id="2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2590800"/>
            <a:ext cx="4038600" cy="2508592"/>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dirty="0"/>
              <a:t>Less time consumption</a:t>
            </a:r>
          </a:p>
          <a:p>
            <a:pPr algn="just">
              <a:buClr>
                <a:schemeClr val="accent1">
                  <a:lumMod val="75000"/>
                </a:schemeClr>
              </a:buClr>
              <a:buFont typeface="Wingdings" pitchFamily="2" charset="2"/>
              <a:buChar char="q"/>
              <a:defRPr/>
            </a:pPr>
            <a:r>
              <a:rPr lang="en-US" sz="1800" dirty="0"/>
              <a:t>Reliable</a:t>
            </a:r>
          </a:p>
          <a:p>
            <a:pPr algn="just">
              <a:buClr>
                <a:schemeClr val="accent1">
                  <a:lumMod val="75000"/>
                </a:schemeClr>
              </a:buClr>
              <a:buFont typeface="Wingdings" pitchFamily="2" charset="2"/>
              <a:buChar char="q"/>
              <a:defRPr/>
            </a:pPr>
            <a:r>
              <a:rPr lang="en-US" sz="1800" dirty="0"/>
              <a:t>Reusable</a:t>
            </a:r>
          </a:p>
          <a:p>
            <a:pPr algn="just">
              <a:buClr>
                <a:schemeClr val="accent1">
                  <a:lumMod val="75000"/>
                </a:schemeClr>
              </a:buClr>
              <a:buFont typeface="Wingdings" pitchFamily="2" charset="2"/>
              <a:buChar char="q"/>
              <a:defRPr/>
            </a:pPr>
            <a:r>
              <a:rPr lang="en-US" sz="1800" dirty="0"/>
              <a:t>Better Quality Software</a:t>
            </a:r>
          </a:p>
          <a:p>
            <a:pPr algn="just">
              <a:buClr>
                <a:schemeClr val="accent1">
                  <a:lumMod val="75000"/>
                </a:schemeClr>
              </a:buClr>
              <a:buFont typeface="Wingdings" pitchFamily="2" charset="2"/>
              <a:buChar char="q"/>
              <a:defRPr/>
            </a:pPr>
            <a:r>
              <a:rPr lang="en-US" sz="1800" dirty="0"/>
              <a:t>Fast</a:t>
            </a:r>
          </a:p>
          <a:p>
            <a:pPr algn="just">
              <a:buClr>
                <a:schemeClr val="accent1">
                  <a:lumMod val="75000"/>
                </a:schemeClr>
              </a:buClr>
              <a:buFont typeface="Wingdings" pitchFamily="2" charset="2"/>
              <a:buChar char="q"/>
              <a:defRPr/>
            </a:pPr>
            <a:r>
              <a:rPr lang="en-US" sz="1800" dirty="0"/>
              <a:t>Cost effective – Only in longer term projects</a:t>
            </a:r>
          </a:p>
        </p:txBody>
      </p:sp>
      <p:sp>
        <p:nvSpPr>
          <p:cNvPr id="6" name="Title 5"/>
          <p:cNvSpPr>
            <a:spLocks noGrp="1"/>
          </p:cNvSpPr>
          <p:nvPr>
            <p:ph type="title"/>
          </p:nvPr>
        </p:nvSpPr>
        <p:spPr/>
        <p:txBody>
          <a:bodyPr/>
          <a:lstStyle/>
          <a:p>
            <a:r>
              <a:rPr lang="en-US" altLang="en-US" sz="2800" dirty="0" smtClean="0"/>
              <a:t>Test Automation - Pros and Cons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7</a:t>
            </a:fld>
            <a:endParaRPr lang="en-GB" dirty="0">
              <a:solidFill>
                <a:srgbClr val="C0504D">
                  <a:lumMod val="75000"/>
                </a:srgbClr>
              </a:solidFill>
            </a:endParaRPr>
          </a:p>
        </p:txBody>
      </p:sp>
      <p:sp>
        <p:nvSpPr>
          <p:cNvPr id="8" name="Content Placeholder 6"/>
          <p:cNvSpPr txBox="1">
            <a:spLocks/>
          </p:cNvSpPr>
          <p:nvPr/>
        </p:nvSpPr>
        <p:spPr bwMode="auto">
          <a:xfrm>
            <a:off x="4724400" y="2590800"/>
            <a:ext cx="4038600" cy="2508592"/>
          </a:xfrm>
          <a:prstGeom prst="rect">
            <a:avLst/>
          </a:prstGeom>
          <a:ln w="25400" cap="flat" cmpd="sng" algn="ctr">
            <a:solidFill>
              <a:schemeClr val="accent2"/>
            </a:solidFill>
            <a:prstDash val="solid"/>
            <a:miter lim="800000"/>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dk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dk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dk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dk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lgn="just">
              <a:buClr>
                <a:schemeClr val="accent1">
                  <a:lumMod val="75000"/>
                </a:schemeClr>
              </a:buClr>
              <a:buFont typeface="Wingdings" pitchFamily="2" charset="2"/>
              <a:buChar char="q"/>
              <a:defRPr/>
            </a:pPr>
            <a:r>
              <a:rPr lang="en-US" sz="1800" dirty="0"/>
              <a:t>Expensive </a:t>
            </a:r>
          </a:p>
          <a:p>
            <a:pPr algn="just">
              <a:buClr>
                <a:schemeClr val="accent1">
                  <a:lumMod val="75000"/>
                </a:schemeClr>
              </a:buClr>
              <a:buFont typeface="Wingdings" pitchFamily="2" charset="2"/>
              <a:buChar char="q"/>
              <a:defRPr/>
            </a:pPr>
            <a:r>
              <a:rPr lang="en-US" sz="1800" dirty="0"/>
              <a:t>Proficiency</a:t>
            </a:r>
          </a:p>
          <a:p>
            <a:pPr algn="just">
              <a:buClr>
                <a:schemeClr val="accent1">
                  <a:lumMod val="75000"/>
                </a:schemeClr>
              </a:buClr>
              <a:buFont typeface="Wingdings" pitchFamily="2" charset="2"/>
              <a:buChar char="q"/>
              <a:defRPr/>
            </a:pPr>
            <a:r>
              <a:rPr lang="en-US" sz="1800" dirty="0"/>
              <a:t>Debugging</a:t>
            </a:r>
          </a:p>
          <a:p>
            <a:pPr algn="just">
              <a:buClr>
                <a:schemeClr val="accent1">
                  <a:lumMod val="75000"/>
                </a:schemeClr>
              </a:buClr>
              <a:buFont typeface="Wingdings" pitchFamily="2" charset="2"/>
              <a:buChar char="q"/>
              <a:defRPr/>
            </a:pPr>
            <a:r>
              <a:rPr lang="en-US" sz="1800" dirty="0"/>
              <a:t>Maintenance</a:t>
            </a:r>
          </a:p>
        </p:txBody>
      </p:sp>
      <p:sp>
        <p:nvSpPr>
          <p:cNvPr id="3" name="TextBox 2"/>
          <p:cNvSpPr txBox="1"/>
          <p:nvPr/>
        </p:nvSpPr>
        <p:spPr>
          <a:xfrm>
            <a:off x="1447800" y="2013466"/>
            <a:ext cx="1752600" cy="461665"/>
          </a:xfrm>
          <a:prstGeom prst="rect">
            <a:avLst/>
          </a:prstGeom>
          <a:noFill/>
        </p:spPr>
        <p:txBody>
          <a:bodyPr wrap="square" rtlCol="0">
            <a:spAutoFit/>
          </a:bodyPr>
          <a:lstStyle/>
          <a:p>
            <a:pPr algn="ctr"/>
            <a:r>
              <a:rPr lang="en-US" sz="2400" dirty="0" smtClean="0"/>
              <a:t>Pros</a:t>
            </a:r>
            <a:endParaRPr lang="en-US" sz="2400" dirty="0"/>
          </a:p>
        </p:txBody>
      </p:sp>
      <p:sp>
        <p:nvSpPr>
          <p:cNvPr id="9" name="TextBox 8"/>
          <p:cNvSpPr txBox="1"/>
          <p:nvPr/>
        </p:nvSpPr>
        <p:spPr>
          <a:xfrm>
            <a:off x="5562600" y="2013466"/>
            <a:ext cx="1752600" cy="461665"/>
          </a:xfrm>
          <a:prstGeom prst="rect">
            <a:avLst/>
          </a:prstGeom>
          <a:noFill/>
        </p:spPr>
        <p:txBody>
          <a:bodyPr wrap="square" rtlCol="0">
            <a:spAutoFit/>
          </a:bodyPr>
          <a:lstStyle/>
          <a:p>
            <a:pPr algn="ctr"/>
            <a:r>
              <a:rPr lang="en-US" sz="2400" dirty="0" smtClean="0"/>
              <a:t>Cons</a:t>
            </a:r>
            <a:endParaRPr lang="en-US" sz="2400" dirty="0"/>
          </a:p>
        </p:txBody>
      </p:sp>
    </p:spTree>
    <p:extLst>
      <p:ext uri="{BB962C8B-B14F-4D97-AF65-F5344CB8AC3E}">
        <p14:creationId xmlns:p14="http://schemas.microsoft.com/office/powerpoint/2010/main" val="229036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1000"/>
                                        <p:tgtEl>
                                          <p:spTgt spid="7">
                                            <p:bg/>
                                          </p:spTgt>
                                        </p:tgtEl>
                                      </p:cBhvr>
                                    </p:animEffect>
                                    <p:anim calcmode="lin" valueType="num">
                                      <p:cBhvr>
                                        <p:cTn id="8" dur="1000" fill="hold"/>
                                        <p:tgtEl>
                                          <p:spTgt spid="7">
                                            <p:bg/>
                                          </p:spTgt>
                                        </p:tgtEl>
                                        <p:attrNameLst>
                                          <p:attrName>ppt_x</p:attrName>
                                        </p:attrNameLst>
                                      </p:cBhvr>
                                      <p:tavLst>
                                        <p:tav tm="0">
                                          <p:val>
                                            <p:strVal val="#ppt_x"/>
                                          </p:val>
                                        </p:tav>
                                        <p:tav tm="100000">
                                          <p:val>
                                            <p:strVal val="#ppt_x"/>
                                          </p:val>
                                        </p:tav>
                                      </p:tavLst>
                                    </p:anim>
                                    <p:anim calcmode="lin" valueType="num">
                                      <p:cBhvr>
                                        <p:cTn id="9" dur="1000" fill="hold"/>
                                        <p:tgtEl>
                                          <p:spTgt spid="7">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000"/>
                                        <p:tgtEl>
                                          <p:spTgt spid="7">
                                            <p:txEl>
                                              <p:pRg st="2" end="2"/>
                                            </p:txEl>
                                          </p:spTgt>
                                        </p:tgtEl>
                                      </p:cBhvr>
                                    </p:animEffect>
                                    <p:anim calcmode="lin" valueType="num">
                                      <p:cBhvr>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1000"/>
                                        <p:tgtEl>
                                          <p:spTgt spid="7">
                                            <p:txEl>
                                              <p:pRg st="4" end="4"/>
                                            </p:txEl>
                                          </p:spTgt>
                                        </p:tgtEl>
                                      </p:cBhvr>
                                    </p:animEffect>
                                    <p:anim calcmode="lin" valueType="num">
                                      <p:cBhvr>
                                        <p:cTn id="3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Effect transition="in" filter="fade">
                                      <p:cBhvr>
                                        <p:cTn id="43" dur="1000"/>
                                        <p:tgtEl>
                                          <p:spTgt spid="7">
                                            <p:txEl>
                                              <p:pRg st="5" end="5"/>
                                            </p:txEl>
                                          </p:spTgt>
                                        </p:tgtEl>
                                      </p:cBhvr>
                                    </p:animEffect>
                                    <p:anim calcmode="lin" valueType="num">
                                      <p:cBhvr>
                                        <p:cTn id="4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8">
                                            <p:bg/>
                                          </p:spTgt>
                                        </p:tgtEl>
                                        <p:attrNameLst>
                                          <p:attrName>style.visibility</p:attrName>
                                        </p:attrNameLst>
                                      </p:cBhvr>
                                      <p:to>
                                        <p:strVal val="visible"/>
                                      </p:to>
                                    </p:set>
                                    <p:animEffect transition="in" filter="fade">
                                      <p:cBhvr>
                                        <p:cTn id="49" dur="1000"/>
                                        <p:tgtEl>
                                          <p:spTgt spid="8">
                                            <p:bg/>
                                          </p:spTgt>
                                        </p:tgtEl>
                                      </p:cBhvr>
                                    </p:animEffect>
                                    <p:anim calcmode="lin" valueType="num">
                                      <p:cBhvr>
                                        <p:cTn id="50" dur="1000" fill="hold"/>
                                        <p:tgtEl>
                                          <p:spTgt spid="8">
                                            <p:bg/>
                                          </p:spTgt>
                                        </p:tgtEl>
                                        <p:attrNameLst>
                                          <p:attrName>ppt_x</p:attrName>
                                        </p:attrNameLst>
                                      </p:cBhvr>
                                      <p:tavLst>
                                        <p:tav tm="0">
                                          <p:val>
                                            <p:strVal val="#ppt_x"/>
                                          </p:val>
                                        </p:tav>
                                        <p:tav tm="100000">
                                          <p:val>
                                            <p:strVal val="#ppt_x"/>
                                          </p:val>
                                        </p:tav>
                                      </p:tavLst>
                                    </p:anim>
                                    <p:anim calcmode="lin" valueType="num">
                                      <p:cBhvr>
                                        <p:cTn id="51" dur="1000" fill="hold"/>
                                        <p:tgtEl>
                                          <p:spTgt spid="8">
                                            <p:bg/>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fade">
                                      <p:cBhvr>
                                        <p:cTn id="55" dur="1000"/>
                                        <p:tgtEl>
                                          <p:spTgt spid="8">
                                            <p:txEl>
                                              <p:pRg st="0" end="0"/>
                                            </p:txEl>
                                          </p:spTgt>
                                        </p:tgtEl>
                                      </p:cBhvr>
                                    </p:animEffect>
                                    <p:anim calcmode="lin" valueType="num">
                                      <p:cBhvr>
                                        <p:cTn id="5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animEffect transition="in" filter="fade">
                                      <p:cBhvr>
                                        <p:cTn id="61" dur="1000"/>
                                        <p:tgtEl>
                                          <p:spTgt spid="8">
                                            <p:txEl>
                                              <p:pRg st="1" end="1"/>
                                            </p:txEl>
                                          </p:spTgt>
                                        </p:tgtEl>
                                      </p:cBhvr>
                                    </p:animEffect>
                                    <p:anim calcmode="lin" valueType="num">
                                      <p:cBhvr>
                                        <p:cTn id="62"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animEffect transition="in" filter="fade">
                                      <p:cBhvr>
                                        <p:cTn id="67" dur="1000"/>
                                        <p:tgtEl>
                                          <p:spTgt spid="8">
                                            <p:txEl>
                                              <p:pRg st="2" end="2"/>
                                            </p:txEl>
                                          </p:spTgt>
                                        </p:tgtEl>
                                      </p:cBhvr>
                                    </p:animEffect>
                                    <p:anim calcmode="lin" valueType="num">
                                      <p:cBhvr>
                                        <p:cTn id="6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6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8">
                                            <p:txEl>
                                              <p:pRg st="3" end="3"/>
                                            </p:txEl>
                                          </p:spTgt>
                                        </p:tgtEl>
                                        <p:attrNameLst>
                                          <p:attrName>style.visibility</p:attrName>
                                        </p:attrNameLst>
                                      </p:cBhvr>
                                      <p:to>
                                        <p:strVal val="visible"/>
                                      </p:to>
                                    </p:set>
                                    <p:animEffect transition="in" filter="fade">
                                      <p:cBhvr>
                                        <p:cTn id="73" dur="1000"/>
                                        <p:tgtEl>
                                          <p:spTgt spid="8">
                                            <p:txEl>
                                              <p:pRg st="3" end="3"/>
                                            </p:txEl>
                                          </p:spTgt>
                                        </p:tgtEl>
                                      </p:cBhvr>
                                    </p:animEffect>
                                    <p:anim calcmode="lin" valueType="num">
                                      <p:cBhvr>
                                        <p:cTn id="7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75"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676400"/>
            <a:ext cx="4038600" cy="4572000"/>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dirty="0"/>
              <a:t>QTP - HP</a:t>
            </a:r>
          </a:p>
          <a:p>
            <a:pPr algn="just">
              <a:buClr>
                <a:schemeClr val="accent1">
                  <a:lumMod val="75000"/>
                </a:schemeClr>
              </a:buClr>
              <a:buFont typeface="Wingdings" pitchFamily="2" charset="2"/>
              <a:buChar char="q"/>
              <a:defRPr/>
            </a:pPr>
            <a:r>
              <a:rPr lang="en-US" sz="1800" dirty="0"/>
              <a:t>IBM Rational - IBM</a:t>
            </a:r>
          </a:p>
          <a:p>
            <a:pPr algn="just">
              <a:buClr>
                <a:schemeClr val="accent1">
                  <a:lumMod val="75000"/>
                </a:schemeClr>
              </a:buClr>
              <a:buFont typeface="Wingdings" pitchFamily="2" charset="2"/>
              <a:buChar char="q"/>
              <a:defRPr/>
            </a:pPr>
            <a:r>
              <a:rPr lang="en-US" sz="1800" dirty="0"/>
              <a:t>Rational Robot - IBM</a:t>
            </a:r>
          </a:p>
          <a:p>
            <a:pPr algn="just">
              <a:buClr>
                <a:schemeClr val="accent1">
                  <a:lumMod val="75000"/>
                </a:schemeClr>
              </a:buClr>
              <a:buFont typeface="Wingdings" pitchFamily="2" charset="2"/>
              <a:buChar char="q"/>
              <a:defRPr/>
            </a:pPr>
            <a:r>
              <a:rPr lang="en-US" sz="1800" dirty="0"/>
              <a:t>Selenium – Open Source</a:t>
            </a:r>
          </a:p>
          <a:p>
            <a:pPr algn="just">
              <a:buClr>
                <a:schemeClr val="accent1">
                  <a:lumMod val="75000"/>
                </a:schemeClr>
              </a:buClr>
              <a:buFont typeface="Wingdings" pitchFamily="2" charset="2"/>
              <a:buChar char="q"/>
              <a:defRPr/>
            </a:pPr>
            <a:r>
              <a:rPr lang="en-US" sz="1800" dirty="0"/>
              <a:t>Test Professional –MS</a:t>
            </a:r>
          </a:p>
          <a:p>
            <a:pPr algn="just">
              <a:buClr>
                <a:schemeClr val="accent1">
                  <a:lumMod val="75000"/>
                </a:schemeClr>
              </a:buClr>
              <a:buFont typeface="Wingdings" pitchFamily="2" charset="2"/>
              <a:buChar char="q"/>
              <a:defRPr/>
            </a:pPr>
            <a:r>
              <a:rPr lang="en-US" sz="1800" dirty="0"/>
              <a:t>WATIR – Open Source</a:t>
            </a:r>
          </a:p>
          <a:p>
            <a:pPr algn="just">
              <a:buClr>
                <a:schemeClr val="accent1">
                  <a:lumMod val="75000"/>
                </a:schemeClr>
              </a:buClr>
              <a:buFont typeface="Wingdings" pitchFamily="2" charset="2"/>
              <a:buChar char="q"/>
              <a:defRPr/>
            </a:pPr>
            <a:r>
              <a:rPr lang="en-US" sz="1800" dirty="0" err="1"/>
              <a:t>WebUI</a:t>
            </a:r>
            <a:r>
              <a:rPr lang="en-US" sz="1800" dirty="0"/>
              <a:t> Test Studio – </a:t>
            </a:r>
            <a:r>
              <a:rPr lang="en-US" sz="1800" dirty="0" err="1"/>
              <a:t>Telerik</a:t>
            </a:r>
            <a:endParaRPr lang="en-US" sz="1800" dirty="0"/>
          </a:p>
          <a:p>
            <a:pPr algn="just">
              <a:buClr>
                <a:schemeClr val="accent1">
                  <a:lumMod val="75000"/>
                </a:schemeClr>
              </a:buClr>
              <a:buFont typeface="Wingdings" pitchFamily="2" charset="2"/>
              <a:buChar char="q"/>
              <a:defRPr/>
            </a:pPr>
            <a:r>
              <a:rPr lang="en-US" sz="1800" dirty="0"/>
              <a:t>Test Partner – Micro Focus</a:t>
            </a:r>
          </a:p>
          <a:p>
            <a:pPr algn="just">
              <a:buClr>
                <a:schemeClr val="accent1">
                  <a:lumMod val="75000"/>
                </a:schemeClr>
              </a:buClr>
              <a:buFont typeface="Wingdings" pitchFamily="2" charset="2"/>
              <a:buChar char="q"/>
              <a:defRPr/>
            </a:pPr>
            <a:r>
              <a:rPr lang="en-US" sz="1800" dirty="0"/>
              <a:t>Silk Test – Micro Focus</a:t>
            </a:r>
          </a:p>
          <a:p>
            <a:pPr algn="just">
              <a:buClr>
                <a:schemeClr val="accent1">
                  <a:lumMod val="75000"/>
                </a:schemeClr>
              </a:buClr>
              <a:buFont typeface="Wingdings" pitchFamily="2" charset="2"/>
              <a:buChar char="q"/>
              <a:defRPr/>
            </a:pPr>
            <a:r>
              <a:rPr lang="en-US" sz="1800" dirty="0" err="1"/>
              <a:t>Ranorex</a:t>
            </a:r>
            <a:r>
              <a:rPr lang="en-US" sz="1800" dirty="0"/>
              <a:t> - </a:t>
            </a:r>
            <a:r>
              <a:rPr lang="en-US" sz="1800" dirty="0" err="1"/>
              <a:t>Ranorex</a:t>
            </a:r>
            <a:r>
              <a:rPr lang="en-US" sz="1800" dirty="0"/>
              <a:t> GmbH</a:t>
            </a:r>
          </a:p>
          <a:p>
            <a:pPr algn="just">
              <a:buClr>
                <a:schemeClr val="accent1">
                  <a:lumMod val="75000"/>
                </a:schemeClr>
              </a:buClr>
              <a:buFont typeface="Wingdings" pitchFamily="2" charset="2"/>
              <a:buChar char="q"/>
              <a:defRPr/>
            </a:pPr>
            <a:r>
              <a:rPr lang="en-US" sz="1800" dirty="0"/>
              <a:t>HTTP Test tool – Open Source</a:t>
            </a:r>
          </a:p>
          <a:p>
            <a:pPr algn="just">
              <a:buClr>
                <a:schemeClr val="accent1">
                  <a:lumMod val="75000"/>
                </a:schemeClr>
              </a:buClr>
              <a:buFont typeface="Wingdings" pitchFamily="2" charset="2"/>
              <a:buChar char="q"/>
              <a:defRPr/>
            </a:pPr>
            <a:r>
              <a:rPr lang="en-US" sz="1800" dirty="0"/>
              <a:t>Test Complete - </a:t>
            </a:r>
            <a:r>
              <a:rPr lang="en-US" sz="1800" dirty="0" err="1"/>
              <a:t>SmartBear</a:t>
            </a:r>
            <a:endParaRPr lang="en-US" sz="1800" dirty="0"/>
          </a:p>
        </p:txBody>
      </p:sp>
      <p:sp>
        <p:nvSpPr>
          <p:cNvPr id="6" name="Title 5"/>
          <p:cNvSpPr>
            <a:spLocks noGrp="1"/>
          </p:cNvSpPr>
          <p:nvPr>
            <p:ph type="title"/>
          </p:nvPr>
        </p:nvSpPr>
        <p:spPr/>
        <p:txBody>
          <a:bodyPr/>
          <a:lstStyle/>
          <a:p>
            <a:r>
              <a:rPr lang="en-US" altLang="en-US" sz="2800" dirty="0" smtClean="0"/>
              <a:t>Different Automation Tools</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8</a:t>
            </a:fld>
            <a:endParaRPr lang="en-GB" dirty="0">
              <a:solidFill>
                <a:srgbClr val="C0504D">
                  <a:lumMod val="75000"/>
                </a:srgbClr>
              </a:solidFill>
            </a:endParaRPr>
          </a:p>
        </p:txBody>
      </p:sp>
      <p:pic>
        <p:nvPicPr>
          <p:cNvPr id="2050" name="Picture 2" descr="https://encrypted-tbn2.gstatic.com/images?q=tbn:ANd9GcTwcCkO2aPutCHcZvZlaNOxAJnoSMTh7kPy72Frvg_UYKsYw8xox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351" y="1662332"/>
            <a:ext cx="381000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0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1000"/>
                                        <p:tgtEl>
                                          <p:spTgt spid="7">
                                            <p:bg/>
                                          </p:spTgt>
                                        </p:tgtEl>
                                      </p:cBhvr>
                                    </p:animEffect>
                                    <p:anim calcmode="lin" valueType="num">
                                      <p:cBhvr>
                                        <p:cTn id="8" dur="1000" fill="hold"/>
                                        <p:tgtEl>
                                          <p:spTgt spid="7">
                                            <p:bg/>
                                          </p:spTgt>
                                        </p:tgtEl>
                                        <p:attrNameLst>
                                          <p:attrName>ppt_x</p:attrName>
                                        </p:attrNameLst>
                                      </p:cBhvr>
                                      <p:tavLst>
                                        <p:tav tm="0">
                                          <p:val>
                                            <p:strVal val="#ppt_x"/>
                                          </p:val>
                                        </p:tav>
                                        <p:tav tm="100000">
                                          <p:val>
                                            <p:strVal val="#ppt_x"/>
                                          </p:val>
                                        </p:tav>
                                      </p:tavLst>
                                    </p:anim>
                                    <p:anim calcmode="lin" valueType="num">
                                      <p:cBhvr>
                                        <p:cTn id="9" dur="1000" fill="hold"/>
                                        <p:tgtEl>
                                          <p:spTgt spid="7">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000"/>
                                        <p:tgtEl>
                                          <p:spTgt spid="7">
                                            <p:txEl>
                                              <p:pRg st="2" end="2"/>
                                            </p:txEl>
                                          </p:spTgt>
                                        </p:tgtEl>
                                      </p:cBhvr>
                                    </p:animEffect>
                                    <p:anim calcmode="lin" valueType="num">
                                      <p:cBhvr>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1000"/>
                                        <p:tgtEl>
                                          <p:spTgt spid="7">
                                            <p:txEl>
                                              <p:pRg st="4" end="4"/>
                                            </p:txEl>
                                          </p:spTgt>
                                        </p:tgtEl>
                                      </p:cBhvr>
                                    </p:animEffect>
                                    <p:anim calcmode="lin" valueType="num">
                                      <p:cBhvr>
                                        <p:cTn id="3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6000"/>
                            </p:stCondLst>
                            <p:childTnLst>
                              <p:par>
                                <p:cTn id="41" presetID="42" presetClass="entr" presetSubtype="0" fill="hold" grpId="0" nodeType="after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Effect transition="in" filter="fade">
                                      <p:cBhvr>
                                        <p:cTn id="43" dur="1000"/>
                                        <p:tgtEl>
                                          <p:spTgt spid="7">
                                            <p:txEl>
                                              <p:pRg st="5" end="5"/>
                                            </p:txEl>
                                          </p:spTgt>
                                        </p:tgtEl>
                                      </p:cBhvr>
                                    </p:animEffect>
                                    <p:anim calcmode="lin" valueType="num">
                                      <p:cBhvr>
                                        <p:cTn id="4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52" fill="hold">
                            <p:stCondLst>
                              <p:cond delay="8000"/>
                            </p:stCondLst>
                            <p:childTnLst>
                              <p:par>
                                <p:cTn id="53" presetID="42" presetClass="entr" presetSubtype="0" fill="hold" grpId="0" nodeType="afterEffect">
                                  <p:stCondLst>
                                    <p:cond delay="0"/>
                                  </p:stCondLst>
                                  <p:childTnLst>
                                    <p:set>
                                      <p:cBhvr>
                                        <p:cTn id="54" dur="1" fill="hold">
                                          <p:stCondLst>
                                            <p:cond delay="0"/>
                                          </p:stCondLst>
                                        </p:cTn>
                                        <p:tgtEl>
                                          <p:spTgt spid="7">
                                            <p:txEl>
                                              <p:pRg st="7" end="7"/>
                                            </p:txEl>
                                          </p:spTgt>
                                        </p:tgtEl>
                                        <p:attrNameLst>
                                          <p:attrName>style.visibility</p:attrName>
                                        </p:attrNameLst>
                                      </p:cBhvr>
                                      <p:to>
                                        <p:strVal val="visible"/>
                                      </p:to>
                                    </p:set>
                                    <p:animEffect transition="in" filter="fade">
                                      <p:cBhvr>
                                        <p:cTn id="55" dur="1000"/>
                                        <p:tgtEl>
                                          <p:spTgt spid="7">
                                            <p:txEl>
                                              <p:pRg st="7" end="7"/>
                                            </p:txEl>
                                          </p:spTgt>
                                        </p:tgtEl>
                                      </p:cBhvr>
                                    </p:animEffect>
                                    <p:anim calcmode="lin" valueType="num">
                                      <p:cBhvr>
                                        <p:cTn id="56"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par>
                          <p:cTn id="58" fill="hold">
                            <p:stCondLst>
                              <p:cond delay="9000"/>
                            </p:stCondLst>
                            <p:childTnLst>
                              <p:par>
                                <p:cTn id="59" presetID="42" presetClass="entr" presetSubtype="0" fill="hold" grpId="0" nodeType="afterEffect">
                                  <p:stCondLst>
                                    <p:cond delay="0"/>
                                  </p:stCondLst>
                                  <p:childTnLst>
                                    <p:set>
                                      <p:cBhvr>
                                        <p:cTn id="60" dur="1" fill="hold">
                                          <p:stCondLst>
                                            <p:cond delay="0"/>
                                          </p:stCondLst>
                                        </p:cTn>
                                        <p:tgtEl>
                                          <p:spTgt spid="7">
                                            <p:txEl>
                                              <p:pRg st="8" end="8"/>
                                            </p:txEl>
                                          </p:spTgt>
                                        </p:tgtEl>
                                        <p:attrNameLst>
                                          <p:attrName>style.visibility</p:attrName>
                                        </p:attrNameLst>
                                      </p:cBhvr>
                                      <p:to>
                                        <p:strVal val="visible"/>
                                      </p:to>
                                    </p:set>
                                    <p:animEffect transition="in" filter="fade">
                                      <p:cBhvr>
                                        <p:cTn id="61" dur="1000"/>
                                        <p:tgtEl>
                                          <p:spTgt spid="7">
                                            <p:txEl>
                                              <p:pRg st="8" end="8"/>
                                            </p:txEl>
                                          </p:spTgt>
                                        </p:tgtEl>
                                      </p:cBhvr>
                                    </p:animEffect>
                                    <p:anim calcmode="lin" valueType="num">
                                      <p:cBhvr>
                                        <p:cTn id="62"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par>
                          <p:cTn id="64" fill="hold">
                            <p:stCondLst>
                              <p:cond delay="10000"/>
                            </p:stCondLst>
                            <p:childTnLst>
                              <p:par>
                                <p:cTn id="65" presetID="42" presetClass="entr" presetSubtype="0" fill="hold" grpId="0" nodeType="afterEffect">
                                  <p:stCondLst>
                                    <p:cond delay="0"/>
                                  </p:stCondLst>
                                  <p:childTnLst>
                                    <p:set>
                                      <p:cBhvr>
                                        <p:cTn id="66" dur="1" fill="hold">
                                          <p:stCondLst>
                                            <p:cond delay="0"/>
                                          </p:stCondLst>
                                        </p:cTn>
                                        <p:tgtEl>
                                          <p:spTgt spid="7">
                                            <p:txEl>
                                              <p:pRg st="9" end="9"/>
                                            </p:txEl>
                                          </p:spTgt>
                                        </p:tgtEl>
                                        <p:attrNameLst>
                                          <p:attrName>style.visibility</p:attrName>
                                        </p:attrNameLst>
                                      </p:cBhvr>
                                      <p:to>
                                        <p:strVal val="visible"/>
                                      </p:to>
                                    </p:set>
                                    <p:animEffect transition="in" filter="fade">
                                      <p:cBhvr>
                                        <p:cTn id="67" dur="1000"/>
                                        <p:tgtEl>
                                          <p:spTgt spid="7">
                                            <p:txEl>
                                              <p:pRg st="9" end="9"/>
                                            </p:txEl>
                                          </p:spTgt>
                                        </p:tgtEl>
                                      </p:cBhvr>
                                    </p:animEffect>
                                    <p:anim calcmode="lin" valueType="num">
                                      <p:cBhvr>
                                        <p:cTn id="6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par>
                          <p:cTn id="70" fill="hold">
                            <p:stCondLst>
                              <p:cond delay="11000"/>
                            </p:stCondLst>
                            <p:childTnLst>
                              <p:par>
                                <p:cTn id="71" presetID="42" presetClass="entr" presetSubtype="0" fill="hold" grpId="0" nodeType="afterEffect">
                                  <p:stCondLst>
                                    <p:cond delay="0"/>
                                  </p:stCondLst>
                                  <p:childTnLst>
                                    <p:set>
                                      <p:cBhvr>
                                        <p:cTn id="72" dur="1" fill="hold">
                                          <p:stCondLst>
                                            <p:cond delay="0"/>
                                          </p:stCondLst>
                                        </p:cTn>
                                        <p:tgtEl>
                                          <p:spTgt spid="7">
                                            <p:txEl>
                                              <p:pRg st="10" end="10"/>
                                            </p:txEl>
                                          </p:spTgt>
                                        </p:tgtEl>
                                        <p:attrNameLst>
                                          <p:attrName>style.visibility</p:attrName>
                                        </p:attrNameLst>
                                      </p:cBhvr>
                                      <p:to>
                                        <p:strVal val="visible"/>
                                      </p:to>
                                    </p:set>
                                    <p:animEffect transition="in" filter="fade">
                                      <p:cBhvr>
                                        <p:cTn id="73" dur="1000"/>
                                        <p:tgtEl>
                                          <p:spTgt spid="7">
                                            <p:txEl>
                                              <p:pRg st="10" end="10"/>
                                            </p:txEl>
                                          </p:spTgt>
                                        </p:tgtEl>
                                      </p:cBhvr>
                                    </p:animEffect>
                                    <p:anim calcmode="lin" valueType="num">
                                      <p:cBhvr>
                                        <p:cTn id="74"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par>
                          <p:cTn id="76" fill="hold">
                            <p:stCondLst>
                              <p:cond delay="12000"/>
                            </p:stCondLst>
                            <p:childTnLst>
                              <p:par>
                                <p:cTn id="77" presetID="42" presetClass="entr" presetSubtype="0" fill="hold" grpId="0" nodeType="afterEffect">
                                  <p:stCondLst>
                                    <p:cond delay="0"/>
                                  </p:stCondLst>
                                  <p:childTnLst>
                                    <p:set>
                                      <p:cBhvr>
                                        <p:cTn id="78" dur="1" fill="hold">
                                          <p:stCondLst>
                                            <p:cond delay="0"/>
                                          </p:stCondLst>
                                        </p:cTn>
                                        <p:tgtEl>
                                          <p:spTgt spid="7">
                                            <p:txEl>
                                              <p:pRg st="11" end="11"/>
                                            </p:txEl>
                                          </p:spTgt>
                                        </p:tgtEl>
                                        <p:attrNameLst>
                                          <p:attrName>style.visibility</p:attrName>
                                        </p:attrNameLst>
                                      </p:cBhvr>
                                      <p:to>
                                        <p:strVal val="visible"/>
                                      </p:to>
                                    </p:set>
                                    <p:animEffect transition="in" filter="fade">
                                      <p:cBhvr>
                                        <p:cTn id="79" dur="1000"/>
                                        <p:tgtEl>
                                          <p:spTgt spid="7">
                                            <p:txEl>
                                              <p:pRg st="11" end="11"/>
                                            </p:txEl>
                                          </p:spTgt>
                                        </p:tgtEl>
                                      </p:cBhvr>
                                    </p:animEffect>
                                    <p:anim calcmode="lin" valueType="num">
                                      <p:cBhvr>
                                        <p:cTn id="8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1"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676400"/>
            <a:ext cx="4038600" cy="4572000"/>
          </a:xfrm>
        </p:spPr>
        <p:style>
          <a:lnRef idx="2">
            <a:schemeClr val="accent2"/>
          </a:lnRef>
          <a:fillRef idx="1">
            <a:schemeClr val="lt1"/>
          </a:fillRef>
          <a:effectRef idx="0">
            <a:schemeClr val="accent2"/>
          </a:effectRef>
          <a:fontRef idx="minor">
            <a:schemeClr val="dk1"/>
          </a:fontRef>
        </p:style>
        <p:txBody>
          <a:bodyPr/>
          <a:lstStyle/>
          <a:p>
            <a:pPr algn="just">
              <a:buClr>
                <a:schemeClr val="accent1">
                  <a:lumMod val="75000"/>
                </a:schemeClr>
              </a:buClr>
              <a:buFont typeface="Wingdings" pitchFamily="2" charset="2"/>
              <a:buChar char="q"/>
              <a:defRPr/>
            </a:pPr>
            <a:r>
              <a:rPr lang="en-US" sz="1800" dirty="0"/>
              <a:t>Open </a:t>
            </a:r>
            <a:r>
              <a:rPr lang="en-US" sz="1800" dirty="0" smtClean="0"/>
              <a:t>Source</a:t>
            </a:r>
          </a:p>
          <a:p>
            <a:pPr algn="just">
              <a:buClr>
                <a:schemeClr val="accent1">
                  <a:lumMod val="75000"/>
                </a:schemeClr>
              </a:buClr>
              <a:buFont typeface="Wingdings" pitchFamily="2" charset="2"/>
              <a:buChar char="q"/>
              <a:defRPr/>
            </a:pPr>
            <a:endParaRPr lang="en-US" sz="1800" dirty="0"/>
          </a:p>
          <a:p>
            <a:pPr algn="just">
              <a:buClr>
                <a:schemeClr val="accent1">
                  <a:lumMod val="75000"/>
                </a:schemeClr>
              </a:buClr>
              <a:buFont typeface="Wingdings" pitchFamily="2" charset="2"/>
              <a:buChar char="q"/>
              <a:defRPr/>
            </a:pPr>
            <a:r>
              <a:rPr lang="en-US" sz="1800" dirty="0"/>
              <a:t>Record and </a:t>
            </a:r>
            <a:r>
              <a:rPr lang="en-US" sz="1800" dirty="0" smtClean="0"/>
              <a:t>Playback</a:t>
            </a:r>
          </a:p>
          <a:p>
            <a:pPr algn="just">
              <a:buClr>
                <a:schemeClr val="accent1">
                  <a:lumMod val="75000"/>
                </a:schemeClr>
              </a:buClr>
              <a:buFont typeface="Wingdings" pitchFamily="2" charset="2"/>
              <a:buChar char="q"/>
              <a:defRPr/>
            </a:pPr>
            <a:endParaRPr lang="en-US" sz="1800" dirty="0"/>
          </a:p>
          <a:p>
            <a:pPr algn="just">
              <a:buClr>
                <a:schemeClr val="accent1">
                  <a:lumMod val="75000"/>
                </a:schemeClr>
              </a:buClr>
              <a:buFont typeface="Wingdings" pitchFamily="2" charset="2"/>
              <a:buChar char="q"/>
              <a:defRPr/>
            </a:pPr>
            <a:r>
              <a:rPr lang="en-US" sz="1800" dirty="0"/>
              <a:t>Supports multi domain </a:t>
            </a:r>
            <a:r>
              <a:rPr lang="en-US" sz="1800" dirty="0" smtClean="0"/>
              <a:t>languages</a:t>
            </a:r>
          </a:p>
          <a:p>
            <a:pPr algn="just">
              <a:buClr>
                <a:schemeClr val="accent1">
                  <a:lumMod val="75000"/>
                </a:schemeClr>
              </a:buClr>
              <a:buFont typeface="Wingdings" pitchFamily="2" charset="2"/>
              <a:buChar char="q"/>
              <a:defRPr/>
            </a:pPr>
            <a:endParaRPr lang="en-US" sz="1800" dirty="0"/>
          </a:p>
          <a:p>
            <a:pPr algn="just">
              <a:buClr>
                <a:schemeClr val="accent1">
                  <a:lumMod val="75000"/>
                </a:schemeClr>
              </a:buClr>
              <a:buFont typeface="Wingdings" pitchFamily="2" charset="2"/>
              <a:buChar char="q"/>
              <a:defRPr/>
            </a:pPr>
            <a:r>
              <a:rPr lang="en-US" sz="1800" dirty="0"/>
              <a:t>Supports different </a:t>
            </a:r>
            <a:r>
              <a:rPr lang="en-US" sz="1800" dirty="0" smtClean="0"/>
              <a:t>platforms</a:t>
            </a:r>
          </a:p>
          <a:p>
            <a:pPr algn="just">
              <a:buClr>
                <a:schemeClr val="accent1">
                  <a:lumMod val="75000"/>
                </a:schemeClr>
              </a:buClr>
              <a:buFont typeface="Wingdings" pitchFamily="2" charset="2"/>
              <a:buChar char="q"/>
              <a:defRPr/>
            </a:pPr>
            <a:endParaRPr lang="en-US" sz="1800" dirty="0"/>
          </a:p>
          <a:p>
            <a:pPr algn="just">
              <a:buClr>
                <a:schemeClr val="accent1">
                  <a:lumMod val="75000"/>
                </a:schemeClr>
              </a:buClr>
              <a:buFont typeface="Wingdings" pitchFamily="2" charset="2"/>
              <a:buChar char="q"/>
              <a:defRPr/>
            </a:pPr>
            <a:r>
              <a:rPr lang="en-US" sz="1800" dirty="0"/>
              <a:t>Cost saving</a:t>
            </a:r>
          </a:p>
        </p:txBody>
      </p:sp>
      <p:sp>
        <p:nvSpPr>
          <p:cNvPr id="6" name="Title 5"/>
          <p:cNvSpPr>
            <a:spLocks noGrp="1"/>
          </p:cNvSpPr>
          <p:nvPr>
            <p:ph type="title"/>
          </p:nvPr>
        </p:nvSpPr>
        <p:spPr/>
        <p:txBody>
          <a:bodyPr/>
          <a:lstStyle/>
          <a:p>
            <a:r>
              <a:rPr lang="en-US" altLang="en-US" sz="2800" dirty="0" smtClean="0"/>
              <a:t>Why Selenium?</a:t>
            </a:r>
            <a:endParaRPr lang="en-US" sz="2800" dirty="0"/>
          </a:p>
        </p:txBody>
      </p:sp>
      <p:sp>
        <p:nvSpPr>
          <p:cNvPr id="2" name="Slide Number Placeholder 1"/>
          <p:cNvSpPr>
            <a:spLocks noGrp="1"/>
          </p:cNvSpPr>
          <p:nvPr>
            <p:ph type="sldNum" sz="quarter" idx="10"/>
          </p:nvPr>
        </p:nvSpPr>
        <p:spPr/>
        <p:txBody>
          <a:bodyPr/>
          <a:lstStyle/>
          <a:p>
            <a:fld id="{A04AFBC5-2B20-4E0B-9DFE-D04369A198DB}" type="slidenum">
              <a:rPr lang="en-GB" smtClean="0">
                <a:solidFill>
                  <a:srgbClr val="C0504D">
                    <a:lumMod val="75000"/>
                  </a:srgbClr>
                </a:solidFill>
              </a:rPr>
              <a:pPr/>
              <a:t>9</a:t>
            </a:fld>
            <a:endParaRPr lang="en-GB" dirty="0">
              <a:solidFill>
                <a:srgbClr val="C0504D">
                  <a:lumMod val="75000"/>
                </a:srgbClr>
              </a:solidFill>
            </a:endParaRPr>
          </a:p>
        </p:txBody>
      </p:sp>
      <p:pic>
        <p:nvPicPr>
          <p:cNvPr id="4098" name="Picture 2" descr="https://encrypted-tbn1.gstatic.com/images?q=tbn:ANd9GcSEHG06LiiOfuBjdmn1kUlCa14nVK0gHV--B88NoE8A9Iv9xSVQz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676400"/>
            <a:ext cx="28575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encrypted-tbn0.gstatic.com/images?q=tbn:ANd9GcQom-UYWI5ictozzm4WBXNPdsoqKEfaMDFXjBANyvCHgDKnnHnZJ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267201"/>
            <a:ext cx="29718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8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1000"/>
                                        <p:tgtEl>
                                          <p:spTgt spid="7">
                                            <p:bg/>
                                          </p:spTgt>
                                        </p:tgtEl>
                                      </p:cBhvr>
                                    </p:animEffect>
                                    <p:anim calcmode="lin" valueType="num">
                                      <p:cBhvr>
                                        <p:cTn id="8" dur="1000" fill="hold"/>
                                        <p:tgtEl>
                                          <p:spTgt spid="7">
                                            <p:bg/>
                                          </p:spTgt>
                                        </p:tgtEl>
                                        <p:attrNameLst>
                                          <p:attrName>ppt_x</p:attrName>
                                        </p:attrNameLst>
                                      </p:cBhvr>
                                      <p:tavLst>
                                        <p:tav tm="0">
                                          <p:val>
                                            <p:strVal val="#ppt_x"/>
                                          </p:val>
                                        </p:tav>
                                        <p:tav tm="100000">
                                          <p:val>
                                            <p:strVal val="#ppt_x"/>
                                          </p:val>
                                        </p:tav>
                                      </p:tavLst>
                                    </p:anim>
                                    <p:anim calcmode="lin" valueType="num">
                                      <p:cBhvr>
                                        <p:cTn id="9" dur="1000" fill="hold"/>
                                        <p:tgtEl>
                                          <p:spTgt spid="7">
                                            <p:bg/>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1000"/>
                                        <p:tgtEl>
                                          <p:spTgt spid="7">
                                            <p:txEl>
                                              <p:pRg st="0" end="0"/>
                                            </p:txEl>
                                          </p:spTgt>
                                        </p:tgtEl>
                                      </p:cBhvr>
                                    </p:animEffect>
                                    <p:anim calcmode="lin" valueType="num">
                                      <p:cBhvr>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1000"/>
                                        <p:tgtEl>
                                          <p:spTgt spid="7">
                                            <p:txEl>
                                              <p:pRg st="4" end="4"/>
                                            </p:txEl>
                                          </p:spTgt>
                                        </p:tgtEl>
                                      </p:cBhvr>
                                    </p:animEffect>
                                    <p:anim calcmode="lin" valueType="num">
                                      <p:cBhvr>
                                        <p:cTn id="2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fade">
                                      <p:cBhvr>
                                        <p:cTn id="37" dur="1000"/>
                                        <p:tgtEl>
                                          <p:spTgt spid="7">
                                            <p:txEl>
                                              <p:pRg st="8" end="8"/>
                                            </p:txEl>
                                          </p:spTgt>
                                        </p:tgtEl>
                                      </p:cBhvr>
                                    </p:animEffect>
                                    <p:anim calcmode="lin" valueType="num">
                                      <p:cBhvr>
                                        <p:cTn id="38"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Work_x0020_request xmlns="05686ec9-621b-4d4e-b044-e44970800757" xsi:nil="true"/>
    <_x0043_M4 xmlns="05686ec9-621b-4d4e-b044-e44970800757" xsi:nil="true"/>
    <ViewCount xmlns="05686ec9-621b-4d4e-b044-e44970800757">1</ViewCount>
    <Rating1 xmlns="05686ec9-621b-4d4e-b044-e44970800757" xsi:nil="true"/>
    <_x0043_M5 xmlns="05686ec9-621b-4d4e-b044-e44970800757" xsi:nil="true"/>
    <Rating2 xmlns="05686ec9-621b-4d4e-b044-e44970800757" xsi:nil="true"/>
    <ClientSupplied xmlns="05686ec9-621b-4d4e-b044-e44970800757">false</ClientSupplied>
    <_x0043_M6 xmlns="05686ec9-621b-4d4e-b044-e44970800757" xsi:nil="true"/>
    <Rating3 xmlns="05686ec9-621b-4d4e-b044-e44970800757" xsi:nil="true"/>
    <_x0043_M7 xmlns="05686ec9-621b-4d4e-b044-e44970800757" xsi:nil="true"/>
    <CheckedOutPath xmlns="05686ec9-621b-4d4e-b044-e44970800757" xsi:nil="true"/>
    <ApprovalStatus xmlns="05686ec9-621b-4d4e-b044-e44970800757">Approved</ApprovalStatus>
    <MBID xmlns="05686ec9-621b-4d4e-b044-e44970800757">DS_6aaa57f3-5834-4d53-a2f4-811b212622e8</MBID>
    <AssociateID xmlns="05686ec9-621b-4d4e-b044-e44970800757">CTS\309203</AssociateID>
    <ProjectID xmlns="05686ec9-621b-4d4e-b044-e44970800757" xsi:nil="true"/>
    <Releases xmlns="05686ec9-621b-4d4e-b044-e44970800757" xsi:nil="true"/>
    <UnmappedDocuments xmlns="05686ec9-621b-4d4e-b044-e44970800757">false</UnmappedDocuments>
    <Comments xmlns="05686ec9-621b-4d4e-b044-e44970800757">CTS\309203</Comments>
    <Phase xmlns="05686ec9-621b-4d4e-b044-e44970800757" xsi:nil="true"/>
    <_x0043_M8 xmlns="05686ec9-621b-4d4e-b044-e44970800757" xsi:nil="true"/>
    <_x0043_M9 xmlns="05686ec9-621b-4d4e-b044-e44970800757" xsi:nil="true"/>
    <CreatedTime xmlns="05686ec9-621b-4d4e-b044-e44970800757">2016-09-23T11:18:46+00:00</CreatedTime>
    <Activities xmlns="05686ec9-621b-4d4e-b044-e44970800757" xsi:nil="true"/>
    <CopySource xmlns="05686ec9-621b-4d4e-b044-e44970800757" xsi:nil="true"/>
    <SubProjectID xmlns="05686ec9-621b-4d4e-b044-e44970800757" xsi:nil="true"/>
    <Functional_x0020_Module3 xmlns="05686ec9-621b-4d4e-b044-e44970800757" xsi:nil="true"/>
    <CopyToPath xmlns="05686ec9-621b-4d4e-b044-e44970800757">https://cognizant20.cognizant.com/cts/Cognizant Academy/DSC/Java Solutions/QE and A/Selenium Content/Selenium Topics</CopyToPath>
    <BaselinedVersions xmlns="05686ec9-621b-4d4e-b044-e44970800757" xsi:nil="true"/>
    <_x0043_M10 xmlns="05686ec9-621b-4d4e-b044-e44970800757" xsi:nil="true"/>
    <Functional_x0020_Modules xmlns="05686ec9-621b-4d4e-b044-e44970800757" xsi:nil="true"/>
    <Functional_x0020_Module2 xmlns="05686ec9-621b-4d4e-b044-e44970800757" xsi:nil="true"/>
    <ArtifactStatus xmlns="05686ec9-621b-4d4e-b044-e44970800757" xsi:nil="true"/>
    <ReasonforRejection xmlns="05686ec9-621b-4d4e-b044-e44970800757" xsi:nil="true"/>
    <FolderPath xmlns="05686ec9-621b-4d4e-b044-e44970800757" xsi:nil="true"/>
    <Rating4 xmlns="05686ec9-621b-4d4e-b044-e44970800757" xsi:nil="true"/>
    <Rating5 xmlns="05686ec9-621b-4d4e-b044-e44970800757" xsi:nil="true"/>
    <_x0043_M1 xmlns="05686ec9-621b-4d4e-b044-e44970800757" xsi:nil="true"/>
    <Role xmlns="05686ec9-621b-4d4e-b044-e44970800757" xsi:nil="true"/>
    <Processes xmlns="05686ec9-621b-4d4e-b044-e44970800757" xsi:nil="true"/>
    <LatestDownloads xmlns="05686ec9-621b-4d4e-b044-e44970800757" xsi:nil="true"/>
    <FolderId xmlns="05686ec9-621b-4d4e-b044-e44970800757" xsi:nil="true"/>
    <_x0043_M2 xmlns="05686ec9-621b-4d4e-b044-e44970800757" xsi:nil="true"/>
    <AccountID xmlns="05686ec9-621b-4d4e-b044-e44970800757" xsi:nil="true"/>
    <Tags xmlns="05686ec9-621b-4d4e-b044-e44970800757" xsi:nil="true"/>
    <AverageRating xmlns="05686ec9-621b-4d4e-b044-e44970800757" xsi:nil="true"/>
    <_x0043_M3 xmlns="05686ec9-621b-4d4e-b044-e4497080075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39C2D19CB1EB4EB957C296FF889379" ma:contentTypeVersion="46" ma:contentTypeDescription="Create a new document." ma:contentTypeScope="" ma:versionID="d76e7b19da747d2797abee5bd65afe53">
  <xsd:schema xmlns:xsd="http://www.w3.org/2001/XMLSchema" xmlns:xs="http://www.w3.org/2001/XMLSchema" xmlns:p="http://schemas.microsoft.com/office/2006/metadata/properties" xmlns:ns2="05686ec9-621b-4d4e-b044-e44970800757" targetNamespace="http://schemas.microsoft.com/office/2006/metadata/properties" ma:root="true" ma:fieldsID="6706f00be75213024a94f9e90a3ca398" ns2:_="">
    <xsd:import namespace="05686ec9-621b-4d4e-b044-e44970800757"/>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86ec9-621b-4d4e-b044-e44970800757"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E0D115-CDC6-44E6-97A5-3FCB12AB8D72}"/>
</file>

<file path=customXml/itemProps2.xml><?xml version="1.0" encoding="utf-8"?>
<ds:datastoreItem xmlns:ds="http://schemas.openxmlformats.org/officeDocument/2006/customXml" ds:itemID="{57A3A1DA-7E5F-4F92-8680-6FC23D684D5E}"/>
</file>

<file path=customXml/itemProps3.xml><?xml version="1.0" encoding="utf-8"?>
<ds:datastoreItem xmlns:ds="http://schemas.openxmlformats.org/officeDocument/2006/customXml" ds:itemID="{7796F586-8FEC-4B29-AA56-4F4241ED23FA}"/>
</file>

<file path=docProps/app.xml><?xml version="1.0" encoding="utf-8"?>
<Properties xmlns="http://schemas.openxmlformats.org/officeDocument/2006/extended-properties" xmlns:vt="http://schemas.openxmlformats.org/officeDocument/2006/docPropsVTypes">
  <Template/>
  <TotalTime>6482</TotalTime>
  <Words>1352</Words>
  <Application>Microsoft Office PowerPoint</Application>
  <PresentationFormat>On-screen Show (4:3)</PresentationFormat>
  <Paragraphs>290</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Theme_3</vt:lpstr>
      <vt:lpstr>PowerPoint Presentation</vt:lpstr>
      <vt:lpstr>PowerPoint Presentation</vt:lpstr>
      <vt:lpstr>PowerPoint Presentation</vt:lpstr>
      <vt:lpstr>Objectives</vt:lpstr>
      <vt:lpstr>PowerPoint Presentation</vt:lpstr>
      <vt:lpstr>Test Automation</vt:lpstr>
      <vt:lpstr>Test Automation - Pros and Cons</vt:lpstr>
      <vt:lpstr>Different Automation Tools</vt:lpstr>
      <vt:lpstr>Why Selenium?</vt:lpstr>
      <vt:lpstr>What is Selenium actually?</vt:lpstr>
      <vt:lpstr>What is Selenium for QE?</vt:lpstr>
      <vt:lpstr>PowerPoint Presentation</vt:lpstr>
      <vt:lpstr>Selenium’s Tool Suite</vt:lpstr>
      <vt:lpstr>Selenium IDE</vt:lpstr>
      <vt:lpstr>How Selenium IDE looks?</vt:lpstr>
      <vt:lpstr>Selenium 1 (aka. Selenium RC or Remote Control)</vt:lpstr>
      <vt:lpstr>How Selenium RC Works</vt:lpstr>
      <vt:lpstr>Selenium RC Architecture</vt:lpstr>
      <vt:lpstr>Selenium RC Architecture</vt:lpstr>
      <vt:lpstr>Selenium RC: How to call Drivers</vt:lpstr>
      <vt:lpstr>Selenium 2 (aka. Selenium Webdriver)</vt:lpstr>
      <vt:lpstr>Selenium WebDriver Architecture</vt:lpstr>
      <vt:lpstr>Selenium WebDriver Architecture</vt:lpstr>
      <vt:lpstr>Selenium WebDriver : How to call Drivers</vt:lpstr>
      <vt:lpstr>Selenium Grid</vt:lpstr>
      <vt:lpstr>How Selenium-Grid Works–With a Hub and Nodes</vt:lpstr>
      <vt:lpstr>Selenium Supported Languages &amp; Browsers</vt:lpstr>
      <vt:lpstr>Selenium Supported Testing Frameworks</vt:lpstr>
      <vt:lpstr>Test Your Understanding</vt:lpstr>
      <vt:lpstr>Selenium IDE/RC/Webdriver Difference</vt:lpstr>
      <vt:lpstr>Selenium IDE/RC/Webdriver Difference</vt:lpstr>
      <vt:lpstr>Summary</vt:lpstr>
      <vt:lpstr>Questions</vt:lpstr>
      <vt:lpstr>Source</vt:lpstr>
      <vt:lpstr>PowerPoint Presentation</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B, VEERAMANI (Cognizant)</dc:creator>
  <cp:lastModifiedBy>Windows User</cp:lastModifiedBy>
  <cp:revision>216</cp:revision>
  <dcterms:created xsi:type="dcterms:W3CDTF">2013-09-27T09:18:27Z</dcterms:created>
  <dcterms:modified xsi:type="dcterms:W3CDTF">2015-01-28T13:39:06Z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0x0101007B39C2D19CB1EB4EB957C296FF889379</vt:lpwstr>
  </property>
</Properties>
</file>