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2"/>
  </p:notesMasterIdLst>
  <p:sldIdLst>
    <p:sldId id="556" r:id="rId5"/>
    <p:sldId id="557" r:id="rId6"/>
    <p:sldId id="560" r:id="rId7"/>
    <p:sldId id="608" r:id="rId8"/>
    <p:sldId id="609" r:id="rId9"/>
    <p:sldId id="610" r:id="rId10"/>
    <p:sldId id="611" r:id="rId11"/>
    <p:sldId id="612" r:id="rId12"/>
    <p:sldId id="613" r:id="rId13"/>
    <p:sldId id="614" r:id="rId14"/>
    <p:sldId id="615" r:id="rId15"/>
    <p:sldId id="616" r:id="rId16"/>
    <p:sldId id="617"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643" r:id="rId43"/>
    <p:sldId id="644" r:id="rId44"/>
    <p:sldId id="645" r:id="rId45"/>
    <p:sldId id="646" r:id="rId46"/>
    <p:sldId id="647" r:id="rId47"/>
    <p:sldId id="648" r:id="rId48"/>
    <p:sldId id="649" r:id="rId49"/>
    <p:sldId id="650" r:id="rId50"/>
    <p:sldId id="651" r:id="rId51"/>
    <p:sldId id="652" r:id="rId52"/>
    <p:sldId id="653" r:id="rId53"/>
    <p:sldId id="707" r:id="rId54"/>
    <p:sldId id="654" r:id="rId55"/>
    <p:sldId id="708" r:id="rId56"/>
    <p:sldId id="655" r:id="rId57"/>
    <p:sldId id="656" r:id="rId58"/>
    <p:sldId id="657" r:id="rId59"/>
    <p:sldId id="658" r:id="rId60"/>
    <p:sldId id="659" r:id="rId61"/>
    <p:sldId id="660"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694" r:id="rId96"/>
    <p:sldId id="695" r:id="rId97"/>
    <p:sldId id="696" r:id="rId98"/>
    <p:sldId id="697" r:id="rId99"/>
    <p:sldId id="698" r:id="rId100"/>
    <p:sldId id="699" r:id="rId101"/>
    <p:sldId id="700" r:id="rId102"/>
    <p:sldId id="701" r:id="rId103"/>
    <p:sldId id="702" r:id="rId104"/>
    <p:sldId id="703" r:id="rId105"/>
    <p:sldId id="704" r:id="rId106"/>
    <p:sldId id="705" r:id="rId107"/>
    <p:sldId id="706" r:id="rId108"/>
    <p:sldId id="602" r:id="rId109"/>
    <p:sldId id="606" r:id="rId110"/>
    <p:sldId id="607"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WgFH7EEZKxFNhLQS7GApxw==" hashData="LFWmhC4IFMANP5Owfh7FEyEKDS4="/>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9331" autoAdjust="0"/>
  </p:normalViewPr>
  <p:slideViewPr>
    <p:cSldViewPr>
      <p:cViewPr>
        <p:scale>
          <a:sx n="60" d="100"/>
          <a:sy n="60" d="100"/>
        </p:scale>
        <p:origin x="-1638" y="-1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01/29/2015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8E8E94-D8C7-49D8-A405-7876599AD52B}"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8E8E94-D8C7-49D8-A405-7876599AD52B}"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hyperlink" Target="http://fitnesse.org/FrontPage.FitNesseDevelopment.DownLoad" TargetMode="Externa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leniumhq.org/download/"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testng.org/doc/index.html"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hyperlink" Target="http://beust.com/eclipse"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hyperlink" Target="http://testng.org/doc/download.html"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hyperlink" Target="http://code.google.com/p/testng-xslt/" TargetMode="Externa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hyperlink" Target="http://reportng.uncommons.org/"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hyperlink" Target="http://ant.apache.org/bindownload.cgi" TargetMode="External"/><Relationship Id="rId2" Type="http://schemas.openxmlformats.org/officeDocument/2006/relationships/hyperlink" Target="http://selenium-grid.seleniumhq.org/download.html" TargetMode="Externa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hyperlink" Target="http://localhost:4444/console"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t>Selenium Training</a:t>
            </a:r>
            <a:endParaRPr lang="en-US" sz="2300" b="1"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extLst>
      <p:ext uri="{BB962C8B-B14F-4D97-AF65-F5344CB8AC3E}">
        <p14:creationId xmlns:p14="http://schemas.microsoft.com/office/powerpoint/2010/main" val="2447588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a:t>
            </a:r>
            <a:endParaRPr lang="en-US" dirty="0"/>
          </a:p>
        </p:txBody>
      </p:sp>
      <p:sp>
        <p:nvSpPr>
          <p:cNvPr id="3" name="Content Placeholder 2"/>
          <p:cNvSpPr>
            <a:spLocks noGrp="1"/>
          </p:cNvSpPr>
          <p:nvPr>
            <p:ph idx="1"/>
          </p:nvPr>
        </p:nvSpPr>
        <p:spPr/>
        <p:txBody>
          <a:bodyPr/>
          <a:lstStyle/>
          <a:p>
            <a:r>
              <a:rPr lang="en-US" dirty="0" smtClean="0"/>
              <a:t>Selenium IDE is a Firefox add-on developed originally by </a:t>
            </a:r>
            <a:r>
              <a:rPr lang="en-US" i="1" dirty="0" smtClean="0"/>
              <a:t>Shinya </a:t>
            </a:r>
            <a:r>
              <a:rPr lang="en-US" i="1" dirty="0" err="1" smtClean="0"/>
              <a:t>Kasatani</a:t>
            </a:r>
            <a:r>
              <a:rPr lang="en-US" i="1" dirty="0" smtClean="0"/>
              <a:t> </a:t>
            </a:r>
          </a:p>
          <a:p>
            <a:r>
              <a:rPr lang="en-US" dirty="0" smtClean="0"/>
              <a:t>It has been developed using JavaScript so that it can interact with DOM (Document Object Model) using native JavaScript calls. </a:t>
            </a:r>
          </a:p>
          <a:p>
            <a:r>
              <a:rPr lang="en-US" dirty="0" smtClean="0"/>
              <a:t>It was developed to allow testers and developers to record their actions as they follow the workflow that they need to test. </a:t>
            </a:r>
            <a:endParaRPr lang="en-US" dirty="0"/>
          </a:p>
        </p:txBody>
      </p:sp>
    </p:spTree>
    <p:extLst>
      <p:ext uri="{BB962C8B-B14F-4D97-AF65-F5344CB8AC3E}">
        <p14:creationId xmlns:p14="http://schemas.microsoft.com/office/powerpoint/2010/main" val="22302125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r>
              <a:rPr lang="en-US" dirty="0" smtClean="0"/>
              <a:t> setup</a:t>
            </a:r>
          </a:p>
        </p:txBody>
      </p:sp>
      <p:sp>
        <p:nvSpPr>
          <p:cNvPr id="4" name="Content Placeholder 3"/>
          <p:cNvSpPr>
            <a:spLocks noGrp="1"/>
          </p:cNvSpPr>
          <p:nvPr>
            <p:ph idx="1"/>
          </p:nvPr>
        </p:nvSpPr>
        <p:spPr/>
        <p:txBody>
          <a:bodyPr>
            <a:normAutofit/>
          </a:bodyPr>
          <a:lstStyle/>
          <a:p>
            <a:r>
              <a:rPr lang="en-US" dirty="0" smtClean="0"/>
              <a:t>Download </a:t>
            </a:r>
            <a:r>
              <a:rPr lang="en-US" dirty="0" err="1" smtClean="0"/>
              <a:t>FitNesse</a:t>
            </a:r>
            <a:r>
              <a:rPr lang="en-US" dirty="0" smtClean="0"/>
              <a:t> from here: </a:t>
            </a:r>
            <a:r>
              <a:rPr lang="en-US" dirty="0" smtClean="0">
                <a:hlinkClick r:id="rId2"/>
              </a:rPr>
              <a:t>http://fitnesse.org/FrontPage.FitNesseDevelopment.DownLoad</a:t>
            </a:r>
            <a:r>
              <a:rPr lang="en-US" dirty="0" smtClean="0"/>
              <a:t> </a:t>
            </a:r>
          </a:p>
          <a:p>
            <a:r>
              <a:rPr lang="en-US" dirty="0" smtClean="0"/>
              <a:t>Once its downloaded, save it C:\FitNesse folder</a:t>
            </a:r>
          </a:p>
          <a:p>
            <a:r>
              <a:rPr lang="en-US" dirty="0" smtClean="0"/>
              <a:t>Go to </a:t>
            </a:r>
            <a:r>
              <a:rPr lang="en-US" dirty="0" err="1" smtClean="0"/>
              <a:t>cmd</a:t>
            </a:r>
            <a:r>
              <a:rPr lang="en-US" dirty="0" smtClean="0"/>
              <a:t> prompt and type this command C:\FitNesse&gt;java –jar fitnesse.jar</a:t>
            </a:r>
          </a:p>
          <a:p>
            <a:r>
              <a:rPr lang="en-US" dirty="0" smtClean="0"/>
              <a:t>It will create some folders in the </a:t>
            </a:r>
            <a:r>
              <a:rPr lang="en-US" dirty="0" err="1" smtClean="0"/>
              <a:t>FitNesse</a:t>
            </a:r>
            <a:r>
              <a:rPr lang="en-US" dirty="0" smtClean="0"/>
              <a:t> folder.</a:t>
            </a:r>
          </a:p>
          <a:p>
            <a:r>
              <a:rPr lang="en-US" dirty="0" smtClean="0"/>
              <a:t>When you type the same command again, it will start the </a:t>
            </a:r>
            <a:r>
              <a:rPr lang="en-US" dirty="0" err="1" smtClean="0"/>
              <a:t>FitNesse</a:t>
            </a:r>
            <a:r>
              <a:rPr lang="en-US" dirty="0" smtClean="0"/>
              <a:t> server.</a:t>
            </a:r>
          </a:p>
          <a:p>
            <a:r>
              <a:rPr lang="en-US" dirty="0" smtClean="0"/>
              <a:t>Once </a:t>
            </a:r>
            <a:r>
              <a:rPr lang="en-US" dirty="0" err="1" smtClean="0"/>
              <a:t>FitNesse</a:t>
            </a:r>
            <a:r>
              <a:rPr lang="en-US" dirty="0" smtClean="0"/>
              <a:t> server has started, go to </a:t>
            </a:r>
            <a:r>
              <a:rPr lang="en-US" dirty="0" smtClean="0">
                <a:hlinkClick r:id="rId3"/>
              </a:rPr>
              <a:t>http://localhost</a:t>
            </a:r>
            <a:endParaRPr lang="en-US" dirty="0" smtClean="0"/>
          </a:p>
          <a:p>
            <a:r>
              <a:rPr lang="en-US" dirty="0" smtClean="0"/>
              <a:t>You can find the </a:t>
            </a:r>
            <a:r>
              <a:rPr lang="en-US" dirty="0" err="1" smtClean="0"/>
              <a:t>FitNesse</a:t>
            </a:r>
            <a:r>
              <a:rPr lang="en-US" dirty="0" smtClean="0"/>
              <a:t> environment.</a:t>
            </a:r>
          </a:p>
          <a:p>
            <a:pPr>
              <a:buNone/>
            </a:pPr>
            <a:endParaRPr lang="en-US" dirty="0" smtClean="0"/>
          </a:p>
        </p:txBody>
      </p:sp>
    </p:spTree>
    <p:extLst>
      <p:ext uri="{BB962C8B-B14F-4D97-AF65-F5344CB8AC3E}">
        <p14:creationId xmlns:p14="http://schemas.microsoft.com/office/powerpoint/2010/main" val="3183134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r>
              <a:rPr lang="en-US" dirty="0" smtClean="0"/>
              <a:t> – Selenium setup</a:t>
            </a:r>
          </a:p>
        </p:txBody>
      </p:sp>
      <p:sp>
        <p:nvSpPr>
          <p:cNvPr id="4" name="Content Placeholder 3"/>
          <p:cNvSpPr>
            <a:spLocks noGrp="1"/>
          </p:cNvSpPr>
          <p:nvPr>
            <p:ph idx="1"/>
          </p:nvPr>
        </p:nvSpPr>
        <p:spPr/>
        <p:txBody>
          <a:bodyPr>
            <a:normAutofit/>
          </a:bodyPr>
          <a:lstStyle/>
          <a:p>
            <a:r>
              <a:rPr lang="en-US" dirty="0" smtClean="0"/>
              <a:t>For this setup, you need to include fitnesse.jar file in your Project </a:t>
            </a:r>
            <a:r>
              <a:rPr lang="en-US" dirty="0" err="1" smtClean="0"/>
              <a:t>classpath</a:t>
            </a:r>
            <a:r>
              <a:rPr lang="en-US" dirty="0" smtClean="0"/>
              <a:t>.</a:t>
            </a:r>
          </a:p>
          <a:p>
            <a:r>
              <a:rPr lang="en-US" dirty="0" smtClean="0"/>
              <a:t>Also, you need to extend ColumnFixture class instead of SeleniumTestBase</a:t>
            </a:r>
          </a:p>
          <a:p>
            <a:r>
              <a:rPr lang="en-US" dirty="0" smtClean="0"/>
              <a:t>You don’t need to include any annotations here</a:t>
            </a:r>
          </a:p>
          <a:p>
            <a:r>
              <a:rPr lang="en-US" dirty="0" smtClean="0"/>
              <a:t>Also we can’t use Assert/Verify commands to check if a test has passed/failed</a:t>
            </a:r>
          </a:p>
          <a:p>
            <a:r>
              <a:rPr lang="en-US" dirty="0" smtClean="0"/>
              <a:t>We need to use return statements to send results. </a:t>
            </a:r>
          </a:p>
        </p:txBody>
      </p:sp>
    </p:spTree>
    <p:extLst>
      <p:ext uri="{BB962C8B-B14F-4D97-AF65-F5344CB8AC3E}">
        <p14:creationId xmlns:p14="http://schemas.microsoft.com/office/powerpoint/2010/main" val="37226128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r>
              <a:rPr lang="en-US" dirty="0" smtClean="0"/>
              <a:t> – Selenium setup</a:t>
            </a:r>
          </a:p>
        </p:txBody>
      </p:sp>
      <p:sp>
        <p:nvSpPr>
          <p:cNvPr id="4" name="Content Placeholder 3"/>
          <p:cNvSpPr>
            <a:spLocks noGrp="1"/>
          </p:cNvSpPr>
          <p:nvPr>
            <p:ph idx="1"/>
          </p:nvPr>
        </p:nvSpPr>
        <p:spPr/>
        <p:txBody>
          <a:bodyPr>
            <a:normAutofit/>
          </a:bodyPr>
          <a:lstStyle/>
          <a:p>
            <a:r>
              <a:rPr lang="en-US" dirty="0" smtClean="0"/>
              <a:t>Create a folder called “lib” in your </a:t>
            </a:r>
            <a:r>
              <a:rPr lang="en-US" dirty="0" err="1" smtClean="0"/>
              <a:t>FitNesse</a:t>
            </a:r>
            <a:r>
              <a:rPr lang="en-US" dirty="0" smtClean="0"/>
              <a:t> – </a:t>
            </a:r>
            <a:r>
              <a:rPr lang="en-US" dirty="0" err="1" smtClean="0"/>
              <a:t>FitNessRoot</a:t>
            </a:r>
            <a:r>
              <a:rPr lang="en-US" dirty="0" smtClean="0"/>
              <a:t> – files folder and include all the necessary jar files.</a:t>
            </a:r>
          </a:p>
          <a:p>
            <a:r>
              <a:rPr lang="en-US" dirty="0" smtClean="0"/>
              <a:t>Also, create the folder called “classes” and include all your test scripts (.class) files in this folder</a:t>
            </a:r>
          </a:p>
          <a:p>
            <a:r>
              <a:rPr lang="en-US" dirty="0" smtClean="0"/>
              <a:t>Now open the </a:t>
            </a:r>
            <a:r>
              <a:rPr lang="en-US" dirty="0" err="1" smtClean="0"/>
              <a:t>FitNesse</a:t>
            </a:r>
            <a:r>
              <a:rPr lang="en-US" dirty="0" smtClean="0"/>
              <a:t> environment and add your </a:t>
            </a:r>
            <a:r>
              <a:rPr lang="en-US" dirty="0" err="1" smtClean="0"/>
              <a:t>FitNesse</a:t>
            </a:r>
            <a:r>
              <a:rPr lang="en-US" dirty="0" smtClean="0"/>
              <a:t> </a:t>
            </a:r>
            <a:r>
              <a:rPr lang="en-US" dirty="0" err="1" smtClean="0"/>
              <a:t>classpath</a:t>
            </a:r>
            <a:r>
              <a:rPr lang="en-US" dirty="0" smtClean="0"/>
              <a:t> along with your contents</a:t>
            </a:r>
          </a:p>
          <a:p>
            <a:pPr lvl="1"/>
            <a:r>
              <a:rPr lang="en-US" dirty="0" smtClean="0"/>
              <a:t>!path C:\Fitnesse\FitNesseRoot\files\classes</a:t>
            </a:r>
          </a:p>
          <a:p>
            <a:pPr lvl="1"/>
            <a:r>
              <a:rPr lang="en-US" dirty="0" smtClean="0"/>
              <a:t>!path C:\Fitnesse\lib\*.jar</a:t>
            </a:r>
          </a:p>
          <a:p>
            <a:pPr lvl="1"/>
            <a:endParaRPr lang="en-US" dirty="0" smtClean="0"/>
          </a:p>
        </p:txBody>
      </p:sp>
    </p:spTree>
    <p:extLst>
      <p:ext uri="{BB962C8B-B14F-4D97-AF65-F5344CB8AC3E}">
        <p14:creationId xmlns:p14="http://schemas.microsoft.com/office/powerpoint/2010/main" val="32751994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r>
              <a:rPr lang="en-US" dirty="0" smtClean="0"/>
              <a:t> – Selenium setup</a:t>
            </a:r>
          </a:p>
        </p:txBody>
      </p:sp>
      <p:sp>
        <p:nvSpPr>
          <p:cNvPr id="4" name="Content Placeholder 3"/>
          <p:cNvSpPr>
            <a:spLocks noGrp="1"/>
          </p:cNvSpPr>
          <p:nvPr>
            <p:ph idx="1"/>
          </p:nvPr>
        </p:nvSpPr>
        <p:spPr/>
        <p:txBody>
          <a:bodyPr>
            <a:normAutofit/>
          </a:bodyPr>
          <a:lstStyle/>
          <a:p>
            <a:r>
              <a:rPr lang="en-US" dirty="0" smtClean="0"/>
              <a:t>Now create your </a:t>
            </a:r>
            <a:r>
              <a:rPr lang="en-US" dirty="0" err="1" smtClean="0"/>
              <a:t>FitNesse</a:t>
            </a:r>
            <a:r>
              <a:rPr lang="en-US" dirty="0" smtClean="0"/>
              <a:t> Project and Test Suites</a:t>
            </a:r>
          </a:p>
          <a:p>
            <a:r>
              <a:rPr lang="en-US" dirty="0" smtClean="0"/>
              <a:t>Include all your Test Scripts inside the Test Suite. Use the below format:</a:t>
            </a:r>
          </a:p>
          <a:p>
            <a:pPr lvl="1">
              <a:buNone/>
            </a:pPr>
            <a:r>
              <a:rPr lang="en-US" dirty="0" smtClean="0"/>
              <a:t>!|package </a:t>
            </a:r>
            <a:r>
              <a:rPr lang="en-US" dirty="0" err="1" smtClean="0"/>
              <a:t>name.class</a:t>
            </a:r>
            <a:r>
              <a:rPr lang="en-US" dirty="0" smtClean="0"/>
              <a:t> name|</a:t>
            </a:r>
          </a:p>
          <a:p>
            <a:pPr lvl="1">
              <a:buNone/>
            </a:pPr>
            <a:r>
              <a:rPr lang="en-US" dirty="0" smtClean="0"/>
              <a:t>|parameter </a:t>
            </a:r>
            <a:r>
              <a:rPr lang="en-US" dirty="0" err="1" smtClean="0"/>
              <a:t>name|method</a:t>
            </a:r>
            <a:r>
              <a:rPr lang="en-US" dirty="0" smtClean="0"/>
              <a:t> name|</a:t>
            </a:r>
          </a:p>
          <a:p>
            <a:pPr lvl="1">
              <a:buNone/>
            </a:pPr>
            <a:r>
              <a:rPr lang="en-US" dirty="0" smtClean="0"/>
              <a:t>|parameter </a:t>
            </a:r>
            <a:r>
              <a:rPr lang="en-US" dirty="0" err="1" smtClean="0"/>
              <a:t>value|Expected</a:t>
            </a:r>
            <a:r>
              <a:rPr lang="en-US" dirty="0" smtClean="0"/>
              <a:t> Outcome|</a:t>
            </a:r>
          </a:p>
          <a:p>
            <a:r>
              <a:rPr lang="en-US" dirty="0" smtClean="0"/>
              <a:t>Execute the Test Suites by clicking on Test. </a:t>
            </a:r>
          </a:p>
          <a:p>
            <a:pPr lvl="1"/>
            <a:endParaRPr lang="en-US" dirty="0" smtClean="0"/>
          </a:p>
        </p:txBody>
      </p:sp>
    </p:spTree>
    <p:extLst>
      <p:ext uri="{BB962C8B-B14F-4D97-AF65-F5344CB8AC3E}">
        <p14:creationId xmlns:p14="http://schemas.microsoft.com/office/powerpoint/2010/main" val="5503862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r>
              <a:rPr lang="en-US" dirty="0" smtClean="0"/>
              <a:t> – Reports</a:t>
            </a:r>
          </a:p>
        </p:txBody>
      </p:sp>
      <p:sp>
        <p:nvSpPr>
          <p:cNvPr id="4" name="Content Placeholder 3"/>
          <p:cNvSpPr>
            <a:spLocks noGrp="1"/>
          </p:cNvSpPr>
          <p:nvPr>
            <p:ph idx="1"/>
          </p:nvPr>
        </p:nvSpPr>
        <p:spPr/>
        <p:txBody>
          <a:bodyPr>
            <a:normAutofit/>
          </a:bodyPr>
          <a:lstStyle/>
          <a:p>
            <a:r>
              <a:rPr lang="en-US" dirty="0" smtClean="0"/>
              <a:t>Click on Test History on the left navigation</a:t>
            </a:r>
          </a:p>
          <a:p>
            <a:r>
              <a:rPr lang="en-US" dirty="0" smtClean="0"/>
              <a:t>It shows Suite wise report or Test wise report</a:t>
            </a:r>
          </a:p>
          <a:p>
            <a:r>
              <a:rPr lang="en-US" dirty="0" smtClean="0"/>
              <a:t>Also, it has Day wise or Month wise report</a:t>
            </a:r>
          </a:p>
          <a:p>
            <a:r>
              <a:rPr lang="en-US" dirty="0" smtClean="0"/>
              <a:t>It has report comparison option. We can compare day wise reports and it gives Score value after the comparison. </a:t>
            </a:r>
          </a:p>
          <a:p>
            <a:pPr lvl="1"/>
            <a:endParaRPr lang="en-US" dirty="0" smtClean="0"/>
          </a:p>
        </p:txBody>
      </p:sp>
    </p:spTree>
    <p:extLst>
      <p:ext uri="{BB962C8B-B14F-4D97-AF65-F5344CB8AC3E}">
        <p14:creationId xmlns:p14="http://schemas.microsoft.com/office/powerpoint/2010/main" val="9703497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105</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Tree>
    <p:extLst>
      <p:ext uri="{BB962C8B-B14F-4D97-AF65-F5344CB8AC3E}">
        <p14:creationId xmlns:p14="http://schemas.microsoft.com/office/powerpoint/2010/main" val="6016602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b="1" dirty="0" smtClean="0">
                <a:solidFill>
                  <a:schemeClr val="tx1"/>
                </a:solidFill>
                <a:latin typeface="Cambria" pitchFamily="18" charset="0"/>
                <a:ea typeface="+mj-ea"/>
                <a:cs typeface="+mj-cs"/>
              </a:rPr>
              <a:t>Selenium Training</a:t>
            </a:r>
            <a:endParaRPr lang="en-US" sz="2300" b="1" dirty="0">
              <a:solidFill>
                <a:schemeClr val="tx1"/>
              </a:solidFill>
              <a:latin typeface="Cambria" pitchFamily="18" charset="0"/>
              <a:ea typeface="+mj-ea"/>
              <a:cs typeface="+mj-cs"/>
            </a:endParaRPr>
          </a:p>
        </p:txBody>
      </p:sp>
    </p:spTree>
    <p:extLst>
      <p:ext uri="{BB962C8B-B14F-4D97-AF65-F5344CB8AC3E}">
        <p14:creationId xmlns:p14="http://schemas.microsoft.com/office/powerpoint/2010/main" val="10232234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107</a:t>
            </a:fld>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1689186342"/>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Tree>
    <p:extLst>
      <p:ext uri="{BB962C8B-B14F-4D97-AF65-F5344CB8AC3E}">
        <p14:creationId xmlns:p14="http://schemas.microsoft.com/office/powerpoint/2010/main" val="1551525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IDE</a:t>
            </a:r>
            <a:endParaRPr lang="en-US" dirty="0"/>
          </a:p>
        </p:txBody>
      </p:sp>
      <p:sp>
        <p:nvSpPr>
          <p:cNvPr id="3" name="Content Placeholder 2"/>
          <p:cNvSpPr>
            <a:spLocks noGrp="1"/>
          </p:cNvSpPr>
          <p:nvPr>
            <p:ph idx="1"/>
          </p:nvPr>
        </p:nvSpPr>
        <p:spPr/>
        <p:txBody>
          <a:bodyPr/>
          <a:lstStyle/>
          <a:p>
            <a:r>
              <a:rPr lang="en-US" dirty="0" smtClean="0"/>
              <a:t>Firefox must be installed before we proceed with Selenium IDE</a:t>
            </a:r>
          </a:p>
          <a:p>
            <a:r>
              <a:rPr lang="en-US" dirty="0" smtClean="0"/>
              <a:t>IDE can be downloaded in the selenium site </a:t>
            </a:r>
            <a:r>
              <a:rPr lang="en-US" dirty="0" smtClean="0">
                <a:hlinkClick r:id="rId2"/>
              </a:rPr>
              <a:t>http://seleniumhq.org/download/</a:t>
            </a:r>
            <a:endParaRPr lang="en-US" dirty="0" smtClean="0"/>
          </a:p>
          <a:p>
            <a:r>
              <a:rPr lang="en-US" dirty="0" smtClean="0"/>
              <a:t>Selenium IDE 1.0.12 is the latest version</a:t>
            </a:r>
          </a:p>
          <a:p>
            <a:r>
              <a:rPr lang="en-US" dirty="0" smtClean="0"/>
              <a:t>Once its installed, it will available in the Tools menu in Mozilla Firefox </a:t>
            </a:r>
            <a:endParaRPr lang="en-US" dirty="0"/>
          </a:p>
        </p:txBody>
      </p:sp>
    </p:spTree>
    <p:extLst>
      <p:ext uri="{BB962C8B-B14F-4D97-AF65-F5344CB8AC3E}">
        <p14:creationId xmlns:p14="http://schemas.microsoft.com/office/powerpoint/2010/main" val="197452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Selenium IDE icons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33600" y="1219200"/>
            <a:ext cx="5380338" cy="4191000"/>
          </a:xfrm>
          <a:prstGeom prst="rect">
            <a:avLst/>
          </a:prstGeom>
          <a:noFill/>
          <a:ln w="9525">
            <a:noFill/>
            <a:miter lim="800000"/>
            <a:headEnd/>
            <a:tailEnd/>
          </a:ln>
          <a:effectLst/>
        </p:spPr>
      </p:pic>
    </p:spTree>
    <p:extLst>
      <p:ext uri="{BB962C8B-B14F-4D97-AF65-F5344CB8AC3E}">
        <p14:creationId xmlns:p14="http://schemas.microsoft.com/office/powerpoint/2010/main" val="3284534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and running Tests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1. Change the Base URL of the application under test. In this exercise, we will do it against http://book.theautomatedtester.co.uk/. </a:t>
            </a:r>
          </a:p>
          <a:p>
            <a:pPr marL="0" indent="0">
              <a:buNone/>
            </a:pPr>
            <a:r>
              <a:rPr lang="en-US" i="1" dirty="0" smtClean="0"/>
              <a:t>2. Click on the radio button. </a:t>
            </a:r>
          </a:p>
          <a:p>
            <a:pPr marL="0" indent="0">
              <a:buNone/>
            </a:pPr>
            <a:r>
              <a:rPr lang="en-US" i="1" dirty="0" smtClean="0"/>
              <a:t>3. Change the value of the Select. </a:t>
            </a:r>
          </a:p>
          <a:p>
            <a:pPr marL="0" indent="0">
              <a:buNone/>
            </a:pPr>
            <a:r>
              <a:rPr lang="en-US" i="1" dirty="0" smtClean="0"/>
              <a:t>4. Click on the link. </a:t>
            </a:r>
          </a:p>
          <a:p>
            <a:pPr marL="0" indent="0">
              <a:buNone/>
            </a:pPr>
            <a:r>
              <a:rPr lang="en-US" i="1" dirty="0" smtClean="0"/>
              <a:t>5. Your test has now been recorded</a:t>
            </a:r>
            <a:r>
              <a:rPr lang="en-US" b="1" i="1" dirty="0" smtClean="0"/>
              <a:t> . </a:t>
            </a:r>
            <a:r>
              <a:rPr lang="en-US" dirty="0" smtClean="0"/>
              <a:t>Click on the play button.</a:t>
            </a:r>
            <a:endParaRPr lang="en-US" i="1" dirty="0" smtClean="0"/>
          </a:p>
          <a:p>
            <a:pPr>
              <a:buNone/>
            </a:pPr>
            <a:endParaRPr lang="en-US" dirty="0"/>
          </a:p>
        </p:txBody>
      </p:sp>
    </p:spTree>
    <p:extLst>
      <p:ext uri="{BB962C8B-B14F-4D97-AF65-F5344CB8AC3E}">
        <p14:creationId xmlns:p14="http://schemas.microsoft.com/office/powerpoint/2010/main" val="1309740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 – Selenium IDE </a:t>
            </a:r>
            <a:endParaRPr lang="en-US" dirty="0"/>
          </a:p>
        </p:txBody>
      </p:sp>
      <p:sp>
        <p:nvSpPr>
          <p:cNvPr id="3" name="Content Placeholder 2"/>
          <p:cNvSpPr>
            <a:spLocks noGrp="1"/>
          </p:cNvSpPr>
          <p:nvPr>
            <p:ph idx="1"/>
          </p:nvPr>
        </p:nvSpPr>
        <p:spPr/>
        <p:txBody>
          <a:bodyPr/>
          <a:lstStyle/>
          <a:p>
            <a:r>
              <a:rPr lang="en-US" dirty="0" smtClean="0"/>
              <a:t>What is the main language that drives Selenium IDE? </a:t>
            </a:r>
          </a:p>
          <a:p>
            <a:endParaRPr lang="en-US" dirty="0" smtClean="0"/>
          </a:p>
          <a:p>
            <a:r>
              <a:rPr lang="en-US" dirty="0" smtClean="0"/>
              <a:t>Selenium IDE works on Internet Explorer.  TRUE or FALSE</a:t>
            </a:r>
            <a:endParaRPr lang="en-US" dirty="0"/>
          </a:p>
        </p:txBody>
      </p:sp>
    </p:spTree>
    <p:extLst>
      <p:ext uri="{BB962C8B-B14F-4D97-AF65-F5344CB8AC3E}">
        <p14:creationId xmlns:p14="http://schemas.microsoft.com/office/powerpoint/2010/main" val="1877511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 and Verification</a:t>
            </a:r>
            <a:endParaRPr lang="en-US" dirty="0"/>
          </a:p>
        </p:txBody>
      </p:sp>
      <p:sp>
        <p:nvSpPr>
          <p:cNvPr id="3" name="Content Placeholder 2"/>
          <p:cNvSpPr>
            <a:spLocks noGrp="1"/>
          </p:cNvSpPr>
          <p:nvPr>
            <p:ph idx="1"/>
          </p:nvPr>
        </p:nvSpPr>
        <p:spPr/>
        <p:txBody>
          <a:bodyPr>
            <a:normAutofit/>
          </a:bodyPr>
          <a:lstStyle/>
          <a:p>
            <a:r>
              <a:rPr lang="en-US" dirty="0" smtClean="0"/>
              <a:t>There are two mechanisms for validating elements that are available on the application under test. </a:t>
            </a:r>
            <a:r>
              <a:rPr lang="en-US" b="1" dirty="0" smtClean="0"/>
              <a:t>Assert</a:t>
            </a:r>
            <a:r>
              <a:rPr lang="en-US" dirty="0" smtClean="0"/>
              <a:t> and </a:t>
            </a:r>
            <a:r>
              <a:rPr lang="en-US" b="1" dirty="0" smtClean="0"/>
              <a:t>Verify</a:t>
            </a:r>
          </a:p>
          <a:p>
            <a:r>
              <a:rPr lang="en-US" b="1" i="1" dirty="0" smtClean="0"/>
              <a:t>Assert</a:t>
            </a:r>
            <a:r>
              <a:rPr lang="en-US" i="1" dirty="0" smtClean="0"/>
              <a:t>: this allows the test to check if the element is on the page. If it is not available, then the test will stop on the step that failed. </a:t>
            </a:r>
          </a:p>
          <a:p>
            <a:r>
              <a:rPr lang="en-US" b="1" i="1" dirty="0" smtClean="0"/>
              <a:t>Verify</a:t>
            </a:r>
            <a:r>
              <a:rPr lang="en-US" i="1" dirty="0" smtClean="0"/>
              <a:t>: this also allows the test to check whether the element is on the page, but if it isn't, then the test will carry on executing. </a:t>
            </a:r>
            <a:endParaRPr lang="en-US" dirty="0"/>
          </a:p>
        </p:txBody>
      </p:sp>
    </p:spTree>
    <p:extLst>
      <p:ext uri="{BB962C8B-B14F-4D97-AF65-F5344CB8AC3E}">
        <p14:creationId xmlns:p14="http://schemas.microsoft.com/office/powerpoint/2010/main" val="3409577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Assert and Verify</a:t>
            </a:r>
            <a:endParaRPr lang="en-US" dirty="0"/>
          </a:p>
        </p:txBody>
      </p:sp>
      <p:sp>
        <p:nvSpPr>
          <p:cNvPr id="3" name="Content Placeholder 2"/>
          <p:cNvSpPr>
            <a:spLocks noGrp="1"/>
          </p:cNvSpPr>
          <p:nvPr>
            <p:ph idx="1"/>
          </p:nvPr>
        </p:nvSpPr>
        <p:spPr/>
        <p:txBody>
          <a:bodyPr/>
          <a:lstStyle/>
          <a:p>
            <a:r>
              <a:rPr lang="en-US" dirty="0" smtClean="0"/>
              <a:t>To add the assert or verify to the tests, we need to use the context menu that Selenium IDE adds to Firefox. </a:t>
            </a:r>
          </a:p>
          <a:p>
            <a:r>
              <a:rPr lang="en-US" dirty="0" smtClean="0"/>
              <a:t>All that one needs to do is right-click on the element , then you will need to do the two-finger click to display the </a:t>
            </a:r>
            <a:r>
              <a:rPr lang="en-US" b="1" dirty="0" smtClean="0"/>
              <a:t>Context menu </a:t>
            </a:r>
            <a:endParaRPr lang="en-US" dirty="0" smtClean="0"/>
          </a:p>
          <a:p>
            <a:endParaRPr lang="en-US" dirty="0"/>
          </a:p>
        </p:txBody>
      </p:sp>
    </p:spTree>
    <p:extLst>
      <p:ext uri="{BB962C8B-B14F-4D97-AF65-F5344CB8AC3E}">
        <p14:creationId xmlns:p14="http://schemas.microsoft.com/office/powerpoint/2010/main" val="4051487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1. Open the IDE so that we can start recording. </a:t>
            </a:r>
          </a:p>
          <a:p>
            <a:pPr marL="0" indent="0">
              <a:buNone/>
            </a:pPr>
            <a:r>
              <a:rPr lang="en-US" i="1" dirty="0" smtClean="0"/>
              <a:t>2. Set the Base URL to http://book.theautomatedtester.co.uk/. </a:t>
            </a:r>
          </a:p>
          <a:p>
            <a:pPr marL="0" indent="0">
              <a:buNone/>
            </a:pPr>
            <a:r>
              <a:rPr lang="en-US" i="1" dirty="0" smtClean="0"/>
              <a:t>3. Click on Chapter1. </a:t>
            </a:r>
          </a:p>
          <a:p>
            <a:pPr marL="0" indent="0">
              <a:buNone/>
            </a:pPr>
            <a:r>
              <a:rPr lang="en-US" i="1" dirty="0" smtClean="0"/>
              <a:t>4. Click on the radio button.</a:t>
            </a:r>
          </a:p>
          <a:p>
            <a:pPr marL="0" indent="0">
              <a:buNone/>
            </a:pPr>
            <a:r>
              <a:rPr lang="en-US" i="1" dirty="0" smtClean="0"/>
              <a:t>5. Change the select to Selenium Grid. </a:t>
            </a:r>
          </a:p>
          <a:p>
            <a:pPr marL="0" indent="0">
              <a:buNone/>
            </a:pPr>
            <a:r>
              <a:rPr lang="en-US" i="1" dirty="0" smtClean="0"/>
              <a:t>6. Verify that the text on the right-hand side of the page has Assert that this text is on the page. </a:t>
            </a:r>
          </a:p>
          <a:p>
            <a:pPr marL="0" indent="0">
              <a:buNone/>
            </a:pPr>
            <a:r>
              <a:rPr lang="en-US" i="1" dirty="0" smtClean="0"/>
              <a:t>7. Verify that the button is on the page. You will need to use the context menu for this. </a:t>
            </a:r>
            <a:endParaRPr lang="en-US" dirty="0"/>
          </a:p>
        </p:txBody>
      </p:sp>
    </p:spTree>
    <p:extLst>
      <p:ext uri="{BB962C8B-B14F-4D97-AF65-F5344CB8AC3E}">
        <p14:creationId xmlns:p14="http://schemas.microsoft.com/office/powerpoint/2010/main" val="3831499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and Verify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assertElementPresent</a:t>
            </a:r>
            <a:r>
              <a:rPr lang="en-US" dirty="0" smtClean="0"/>
              <a:t> </a:t>
            </a:r>
          </a:p>
          <a:p>
            <a:r>
              <a:rPr lang="en-US" dirty="0" err="1" smtClean="0"/>
              <a:t>assertElementNotPresent</a:t>
            </a:r>
            <a:r>
              <a:rPr lang="en-US" dirty="0" smtClean="0"/>
              <a:t> </a:t>
            </a:r>
          </a:p>
          <a:p>
            <a:r>
              <a:rPr lang="en-US" dirty="0" err="1" smtClean="0"/>
              <a:t>assertText</a:t>
            </a:r>
            <a:r>
              <a:rPr lang="en-US" dirty="0" smtClean="0"/>
              <a:t> </a:t>
            </a:r>
          </a:p>
          <a:p>
            <a:r>
              <a:rPr lang="en-US" dirty="0" err="1" smtClean="0"/>
              <a:t>assertChecked</a:t>
            </a:r>
            <a:r>
              <a:rPr lang="en-US" dirty="0" smtClean="0"/>
              <a:t> </a:t>
            </a:r>
          </a:p>
          <a:p>
            <a:r>
              <a:rPr lang="en-US" dirty="0" err="1" smtClean="0"/>
              <a:t>assertAlert</a:t>
            </a:r>
            <a:r>
              <a:rPr lang="en-US" dirty="0" smtClean="0"/>
              <a:t> </a:t>
            </a:r>
          </a:p>
          <a:p>
            <a:r>
              <a:rPr lang="en-US" dirty="0" err="1" smtClean="0"/>
              <a:t>assertTitle</a:t>
            </a:r>
            <a:r>
              <a:rPr lang="en-US" dirty="0" smtClean="0"/>
              <a:t> </a:t>
            </a:r>
          </a:p>
          <a:p>
            <a:endParaRPr lang="en-US" dirty="0" smtClean="0"/>
          </a:p>
          <a:p>
            <a:r>
              <a:rPr lang="en-US" dirty="0" err="1" smtClean="0"/>
              <a:t>verifyElementPresent</a:t>
            </a:r>
            <a:r>
              <a:rPr lang="en-US" dirty="0" smtClean="0"/>
              <a:t> </a:t>
            </a:r>
          </a:p>
          <a:p>
            <a:r>
              <a:rPr lang="en-US" dirty="0" err="1" smtClean="0"/>
              <a:t>verifyElementNotPresent</a:t>
            </a:r>
            <a:r>
              <a:rPr lang="en-US" dirty="0" smtClean="0"/>
              <a:t> </a:t>
            </a:r>
          </a:p>
          <a:p>
            <a:r>
              <a:rPr lang="en-US" dirty="0" err="1" smtClean="0"/>
              <a:t>verifyText</a:t>
            </a:r>
            <a:r>
              <a:rPr lang="en-US" dirty="0" smtClean="0"/>
              <a:t> </a:t>
            </a:r>
          </a:p>
          <a:p>
            <a:r>
              <a:rPr lang="en-US" dirty="0" err="1" smtClean="0"/>
              <a:t>verifyChecked</a:t>
            </a:r>
            <a:r>
              <a:rPr lang="en-US" dirty="0" smtClean="0"/>
              <a:t> </a:t>
            </a:r>
          </a:p>
          <a:p>
            <a:r>
              <a:rPr lang="en-US" dirty="0" err="1" smtClean="0"/>
              <a:t>verifyAlert</a:t>
            </a:r>
            <a:r>
              <a:rPr lang="en-US" dirty="0" smtClean="0"/>
              <a:t> </a:t>
            </a:r>
          </a:p>
          <a:p>
            <a:r>
              <a:rPr lang="en-US" dirty="0" err="1" smtClean="0"/>
              <a:t>verifyTitle</a:t>
            </a:r>
            <a:r>
              <a:rPr lang="en-US" dirty="0" smtClean="0"/>
              <a:t> </a:t>
            </a:r>
            <a:endParaRPr lang="en-US" dirty="0"/>
          </a:p>
        </p:txBody>
      </p:sp>
    </p:spTree>
    <p:extLst>
      <p:ext uri="{BB962C8B-B14F-4D97-AF65-F5344CB8AC3E}">
        <p14:creationId xmlns:p14="http://schemas.microsoft.com/office/powerpoint/2010/main" val="47172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Multiple Windows</a:t>
            </a:r>
            <a:endParaRPr lang="en-US" dirty="0"/>
          </a:p>
        </p:txBody>
      </p:sp>
      <p:sp>
        <p:nvSpPr>
          <p:cNvPr id="3" name="Content Placeholder 2"/>
          <p:cNvSpPr>
            <a:spLocks noGrp="1"/>
          </p:cNvSpPr>
          <p:nvPr>
            <p:ph idx="1"/>
          </p:nvPr>
        </p:nvSpPr>
        <p:spPr/>
        <p:txBody>
          <a:bodyPr/>
          <a:lstStyle/>
          <a:p>
            <a:r>
              <a:rPr lang="en-US" dirty="0" smtClean="0"/>
              <a:t>Web applications unfortunately do not live in a single window of your browser. </a:t>
            </a:r>
          </a:p>
          <a:p>
            <a:r>
              <a:rPr lang="en-US" dirty="0" smtClean="0"/>
              <a:t>Working with multiple browser windows can be one of the most difficult things to do within a Selenium test. </a:t>
            </a:r>
          </a:p>
          <a:p>
            <a:r>
              <a:rPr lang="en-US" dirty="0" smtClean="0"/>
              <a:t>But, still its possible.</a:t>
            </a:r>
            <a:endParaRPr lang="en-US" dirty="0"/>
          </a:p>
        </p:txBody>
      </p:sp>
    </p:spTree>
    <p:extLst>
      <p:ext uri="{BB962C8B-B14F-4D97-AF65-F5344CB8AC3E}">
        <p14:creationId xmlns:p14="http://schemas.microsoft.com/office/powerpoint/2010/main" val="877468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319522889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commands for handling multiple windows</a:t>
            </a:r>
            <a:endParaRPr lang="en-US" dirty="0"/>
          </a:p>
        </p:txBody>
      </p:sp>
      <p:sp>
        <p:nvSpPr>
          <p:cNvPr id="3" name="Content Placeholder 2"/>
          <p:cNvSpPr>
            <a:spLocks noGrp="1"/>
          </p:cNvSpPr>
          <p:nvPr>
            <p:ph idx="1"/>
          </p:nvPr>
        </p:nvSpPr>
        <p:spPr/>
        <p:txBody>
          <a:bodyPr>
            <a:normAutofit/>
          </a:bodyPr>
          <a:lstStyle/>
          <a:p>
            <a:r>
              <a:rPr lang="en-US" b="1" dirty="0" err="1" smtClean="0"/>
              <a:t>waitForPopUp</a:t>
            </a:r>
            <a:r>
              <a:rPr lang="en-US" b="1" dirty="0" smtClean="0"/>
              <a:t>  </a:t>
            </a:r>
            <a:r>
              <a:rPr lang="en-US" dirty="0" smtClean="0"/>
              <a:t>- It will ask Selenium to wait for a web server to handle the request and the browser to render the page. </a:t>
            </a:r>
          </a:p>
          <a:p>
            <a:r>
              <a:rPr lang="en-US" b="1" dirty="0" err="1" smtClean="0"/>
              <a:t>selectWindow</a:t>
            </a:r>
            <a:r>
              <a:rPr lang="en-US" b="1" dirty="0" smtClean="0"/>
              <a:t> – </a:t>
            </a:r>
            <a:r>
              <a:rPr lang="en-US" dirty="0" smtClean="0"/>
              <a:t>It tells Selenium IDE that it will need to switch context to the window called </a:t>
            </a:r>
            <a:r>
              <a:rPr lang="en-US" dirty="0" err="1" smtClean="0"/>
              <a:t>popupwindow</a:t>
            </a:r>
            <a:r>
              <a:rPr lang="en-US" dirty="0" smtClean="0"/>
              <a:t> and will execute all the commands that follow in that window </a:t>
            </a:r>
          </a:p>
          <a:p>
            <a:r>
              <a:rPr lang="en-US" b="1" dirty="0" err="1" smtClean="0"/>
              <a:t>windowFocus</a:t>
            </a:r>
            <a:r>
              <a:rPr lang="en-US" dirty="0" smtClean="0"/>
              <a:t> – It tells Selenium IDE to focus the </a:t>
            </a:r>
            <a:r>
              <a:rPr lang="en-US" dirty="0" err="1" smtClean="0"/>
              <a:t>popupwindow</a:t>
            </a:r>
            <a:r>
              <a:rPr lang="en-US" dirty="0" smtClean="0"/>
              <a:t> which currently selected.</a:t>
            </a:r>
            <a:endParaRPr lang="en-US" dirty="0"/>
          </a:p>
        </p:txBody>
      </p:sp>
    </p:spTree>
    <p:extLst>
      <p:ext uri="{BB962C8B-B14F-4D97-AF65-F5344CB8AC3E}">
        <p14:creationId xmlns:p14="http://schemas.microsoft.com/office/powerpoint/2010/main" val="178290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single popup</a:t>
            </a:r>
            <a:endParaRPr lang="en-US" dirty="0"/>
          </a:p>
        </p:txBody>
      </p:sp>
      <p:sp>
        <p:nvSpPr>
          <p:cNvPr id="3" name="Content Placeholder 2"/>
          <p:cNvSpPr>
            <a:spLocks noGrp="1"/>
          </p:cNvSpPr>
          <p:nvPr>
            <p:ph idx="1"/>
          </p:nvPr>
        </p:nvSpPr>
        <p:spPr/>
        <p:txBody>
          <a:bodyPr>
            <a:normAutofit/>
          </a:bodyPr>
          <a:lstStyle/>
          <a:p>
            <a:r>
              <a:rPr lang="en-US" i="1" dirty="0" smtClean="0"/>
              <a:t>Open up the Selenium IDE and go to the Chapter1 page on the site. </a:t>
            </a:r>
          </a:p>
          <a:p>
            <a:r>
              <a:rPr lang="en-US" i="1" dirty="0" smtClean="0"/>
              <a:t>Click on one of the elements on the page that has the text Click this link to launch another window. This will cause a small window to appear. </a:t>
            </a:r>
          </a:p>
          <a:p>
            <a:r>
              <a:rPr lang="en-US" i="1" dirty="0" smtClean="0"/>
              <a:t>Once the window has loaded, click on the Close the window text inside it. </a:t>
            </a:r>
          </a:p>
          <a:p>
            <a:r>
              <a:rPr lang="en-US" i="1" dirty="0" smtClean="0"/>
              <a:t>Add a verify command for an element on the page. </a:t>
            </a:r>
          </a:p>
          <a:p>
            <a:r>
              <a:rPr lang="en-US" i="1" dirty="0" smtClean="0"/>
              <a:t>Click on the Close the window link. </a:t>
            </a:r>
          </a:p>
          <a:p>
            <a:r>
              <a:rPr lang="en-US" i="1" dirty="0" smtClean="0"/>
              <a:t>Verify the element on the original window.</a:t>
            </a:r>
            <a:endParaRPr lang="en-US" dirty="0"/>
          </a:p>
        </p:txBody>
      </p:sp>
    </p:spTree>
    <p:extLst>
      <p:ext uri="{BB962C8B-B14F-4D97-AF65-F5344CB8AC3E}">
        <p14:creationId xmlns:p14="http://schemas.microsoft.com/office/powerpoint/2010/main" val="1209455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multiple popup</a:t>
            </a:r>
            <a:endParaRPr lang="en-US" dirty="0"/>
          </a:p>
        </p:txBody>
      </p:sp>
      <p:sp>
        <p:nvSpPr>
          <p:cNvPr id="3" name="Content Placeholder 2"/>
          <p:cNvSpPr>
            <a:spLocks noGrp="1"/>
          </p:cNvSpPr>
          <p:nvPr>
            <p:ph idx="1"/>
          </p:nvPr>
        </p:nvSpPr>
        <p:spPr/>
        <p:txBody>
          <a:bodyPr>
            <a:noAutofit/>
          </a:bodyPr>
          <a:lstStyle/>
          <a:p>
            <a:r>
              <a:rPr lang="en-US" sz="2000" b="1" dirty="0" smtClean="0"/>
              <a:t>Start the Selenium IDE and go to Chapter1 on the website. </a:t>
            </a:r>
          </a:p>
          <a:p>
            <a:r>
              <a:rPr lang="en-US" sz="2000" b="1" i="1" dirty="0" smtClean="0"/>
              <a:t>Click on the first link that will launch a pop-up window. </a:t>
            </a:r>
          </a:p>
          <a:p>
            <a:r>
              <a:rPr lang="en-US" sz="2000" b="1" i="1" dirty="0" smtClean="0"/>
              <a:t>Assert the text on the page. </a:t>
            </a:r>
          </a:p>
          <a:p>
            <a:r>
              <a:rPr lang="en-US" sz="2000" b="1" i="1" dirty="0" smtClean="0"/>
              <a:t>Go back to the parent window and click on the link to launch the second pop-up window. </a:t>
            </a:r>
          </a:p>
          <a:p>
            <a:r>
              <a:rPr lang="en-US" sz="2000" b="1" i="1" dirty="0" smtClean="0"/>
              <a:t>Verify the text on the page. </a:t>
            </a:r>
          </a:p>
          <a:p>
            <a:r>
              <a:rPr lang="en-US" sz="2000" b="1" i="1" dirty="0" smtClean="0"/>
              <a:t>Move to the first pop-up window and close it using the close link. </a:t>
            </a:r>
          </a:p>
          <a:p>
            <a:r>
              <a:rPr lang="en-US" sz="2000" b="1" i="1" dirty="0" smtClean="0"/>
              <a:t>Move to the second pop-up window and close it using the close link. </a:t>
            </a:r>
          </a:p>
          <a:p>
            <a:r>
              <a:rPr lang="en-US" sz="2000" b="1" i="1" dirty="0" smtClean="0"/>
              <a:t>Move back to the parent window and verify an element on that page. </a:t>
            </a:r>
          </a:p>
          <a:p>
            <a:r>
              <a:rPr lang="en-US" sz="2000" b="1" i="1" dirty="0" smtClean="0"/>
              <a:t>Run your test and watch how it moves between the windows. </a:t>
            </a:r>
            <a:endParaRPr lang="en-US" sz="2000" b="1" dirty="0"/>
          </a:p>
        </p:txBody>
      </p:sp>
    </p:spTree>
    <p:extLst>
      <p:ext uri="{BB962C8B-B14F-4D97-AF65-F5344CB8AC3E}">
        <p14:creationId xmlns:p14="http://schemas.microsoft.com/office/powerpoint/2010/main" val="1741917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pages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 applications today are being designed in such a way that they appear the same as desktop applications. Web developers are accomplishing this by using AJAX within their web applications.</a:t>
            </a:r>
          </a:p>
          <a:p>
            <a:endParaRPr lang="en-US" dirty="0" smtClean="0"/>
          </a:p>
          <a:p>
            <a:r>
              <a:rPr lang="en-US" dirty="0" smtClean="0"/>
              <a:t>AJAX stands for Asynchronous JavaScript and XML due to the fact that it relies on JavaScript for creating asynchronous calls and then returning XML with the data that the user or application requires in order to carry on.</a:t>
            </a:r>
          </a:p>
          <a:p>
            <a:pPr>
              <a:buNone/>
            </a:pPr>
            <a:endParaRPr lang="en-US" dirty="0" smtClean="0"/>
          </a:p>
          <a:p>
            <a:r>
              <a:rPr lang="en-US" dirty="0" smtClean="0"/>
              <a:t>AJAX does not rely on XML anymore, as more and more people move over to JavaScript Object Notation (JSON), which is more lightweight in the way that it transfers the data.</a:t>
            </a:r>
          </a:p>
          <a:p>
            <a:pPr>
              <a:buNone/>
            </a:pPr>
            <a:endParaRPr lang="en-US" dirty="0"/>
          </a:p>
        </p:txBody>
      </p:sp>
    </p:spTree>
    <p:extLst>
      <p:ext uri="{BB962C8B-B14F-4D97-AF65-F5344CB8AC3E}">
        <p14:creationId xmlns:p14="http://schemas.microsoft.com/office/powerpoint/2010/main" val="2746232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Commands</a:t>
            </a:r>
            <a:endParaRPr lang="en-US" dirty="0"/>
          </a:p>
        </p:txBody>
      </p:sp>
      <p:sp>
        <p:nvSpPr>
          <p:cNvPr id="3" name="Content Placeholder 2"/>
          <p:cNvSpPr>
            <a:spLocks noGrp="1"/>
          </p:cNvSpPr>
          <p:nvPr>
            <p:ph idx="1"/>
          </p:nvPr>
        </p:nvSpPr>
        <p:spPr/>
        <p:txBody>
          <a:bodyPr>
            <a:normAutofit/>
          </a:bodyPr>
          <a:lstStyle/>
          <a:p>
            <a:r>
              <a:rPr lang="en-US" dirty="0" err="1" smtClean="0"/>
              <a:t>waitForAlertNotPresent</a:t>
            </a:r>
            <a:r>
              <a:rPr lang="en-US" dirty="0" smtClean="0"/>
              <a:t> </a:t>
            </a:r>
          </a:p>
          <a:p>
            <a:r>
              <a:rPr lang="en-US" dirty="0" err="1" smtClean="0"/>
              <a:t>waitForAlertPresent</a:t>
            </a:r>
            <a:r>
              <a:rPr lang="en-US" dirty="0" smtClean="0"/>
              <a:t> </a:t>
            </a:r>
          </a:p>
          <a:p>
            <a:r>
              <a:rPr lang="en-US" dirty="0" err="1" smtClean="0"/>
              <a:t>waitForElementPresent</a:t>
            </a:r>
            <a:r>
              <a:rPr lang="en-US" dirty="0" smtClean="0"/>
              <a:t> </a:t>
            </a:r>
          </a:p>
          <a:p>
            <a:r>
              <a:rPr lang="en-US" dirty="0" err="1" smtClean="0"/>
              <a:t>waitForElementNotPresent</a:t>
            </a:r>
            <a:r>
              <a:rPr lang="en-US" dirty="0" smtClean="0"/>
              <a:t> </a:t>
            </a:r>
          </a:p>
          <a:p>
            <a:r>
              <a:rPr lang="en-US" dirty="0" err="1" smtClean="0"/>
              <a:t>waitForTextPresent</a:t>
            </a:r>
            <a:r>
              <a:rPr lang="en-US" dirty="0" smtClean="0"/>
              <a:t> </a:t>
            </a:r>
          </a:p>
          <a:p>
            <a:r>
              <a:rPr lang="en-US" dirty="0" err="1" smtClean="0"/>
              <a:t>waitForTextNotPresent</a:t>
            </a:r>
            <a:r>
              <a:rPr lang="en-US" dirty="0" smtClean="0"/>
              <a:t> </a:t>
            </a:r>
          </a:p>
          <a:p>
            <a:r>
              <a:rPr lang="en-US" dirty="0" err="1" smtClean="0"/>
              <a:t>waitForPageToLoad</a:t>
            </a:r>
            <a:r>
              <a:rPr lang="en-US" dirty="0" smtClean="0"/>
              <a:t> </a:t>
            </a:r>
          </a:p>
          <a:p>
            <a:r>
              <a:rPr lang="en-US" dirty="0" err="1" smtClean="0"/>
              <a:t>waitForFrameToLoad</a:t>
            </a:r>
            <a:r>
              <a:rPr lang="en-US" dirty="0" smtClean="0"/>
              <a:t> </a:t>
            </a:r>
            <a:endParaRPr lang="en-US" dirty="0"/>
          </a:p>
        </p:txBody>
      </p:sp>
    </p:spTree>
    <p:extLst>
      <p:ext uri="{BB962C8B-B14F-4D97-AF65-F5344CB8AC3E}">
        <p14:creationId xmlns:p14="http://schemas.microsoft.com/office/powerpoint/2010/main" val="1256714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Suites and Test Cases</a:t>
            </a:r>
            <a:endParaRPr lang="en-US" dirty="0"/>
          </a:p>
        </p:txBody>
      </p:sp>
      <p:sp>
        <p:nvSpPr>
          <p:cNvPr id="3" name="Content Placeholder 2"/>
          <p:cNvSpPr>
            <a:spLocks noGrp="1"/>
          </p:cNvSpPr>
          <p:nvPr>
            <p:ph idx="1"/>
          </p:nvPr>
        </p:nvSpPr>
        <p:spPr/>
        <p:txBody>
          <a:bodyPr/>
          <a:lstStyle/>
          <a:p>
            <a:r>
              <a:rPr lang="en-US" dirty="0" smtClean="0"/>
              <a:t>Test Suites – Collection of test cases. We can create a single test suite and add number of test cases into it. All test cases can be executed simultaneously by running the entire test suite.</a:t>
            </a:r>
          </a:p>
          <a:p>
            <a:r>
              <a:rPr lang="en-US" dirty="0" smtClean="0"/>
              <a:t>Test Case – Test case is a single script which covers a specific functionality of the web page. </a:t>
            </a:r>
            <a:endParaRPr lang="en-US" dirty="0"/>
          </a:p>
        </p:txBody>
      </p:sp>
    </p:spTree>
    <p:extLst>
      <p:ext uri="{BB962C8B-B14F-4D97-AF65-F5344CB8AC3E}">
        <p14:creationId xmlns:p14="http://schemas.microsoft.com/office/powerpoint/2010/main" val="3588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Suites and Test Cases</a:t>
            </a:r>
            <a:endParaRPr lang="en-US" dirty="0"/>
          </a:p>
        </p:txBody>
      </p:sp>
      <p:sp>
        <p:nvSpPr>
          <p:cNvPr id="3" name="Content Placeholder 2"/>
          <p:cNvSpPr>
            <a:spLocks noGrp="1"/>
          </p:cNvSpPr>
          <p:nvPr>
            <p:ph idx="1"/>
          </p:nvPr>
        </p:nvSpPr>
        <p:spPr/>
        <p:txBody>
          <a:bodyPr/>
          <a:lstStyle/>
          <a:p>
            <a:r>
              <a:rPr lang="en-US" dirty="0" smtClean="0"/>
              <a:t>Creating Test Suite</a:t>
            </a:r>
          </a:p>
          <a:p>
            <a:r>
              <a:rPr lang="en-US" dirty="0" smtClean="0"/>
              <a:t>Adding test cases</a:t>
            </a:r>
          </a:p>
          <a:p>
            <a:r>
              <a:rPr lang="en-US" dirty="0" smtClean="0"/>
              <a:t>Saving the test cases</a:t>
            </a:r>
          </a:p>
          <a:p>
            <a:r>
              <a:rPr lang="en-US" dirty="0" smtClean="0"/>
              <a:t>Saving the test suite</a:t>
            </a:r>
          </a:p>
          <a:p>
            <a:r>
              <a:rPr lang="en-US" dirty="0" smtClean="0"/>
              <a:t>Executing test case one by one</a:t>
            </a:r>
          </a:p>
          <a:p>
            <a:r>
              <a:rPr lang="en-US" dirty="0" smtClean="0"/>
              <a:t>Executing the entire test suite</a:t>
            </a:r>
            <a:endParaRPr lang="en-US" dirty="0"/>
          </a:p>
        </p:txBody>
      </p:sp>
    </p:spTree>
    <p:extLst>
      <p:ext uri="{BB962C8B-B14F-4D97-AF65-F5344CB8AC3E}">
        <p14:creationId xmlns:p14="http://schemas.microsoft.com/office/powerpoint/2010/main" val="348446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can’t record using IDE</a:t>
            </a:r>
            <a:endParaRPr lang="en-US" dirty="0"/>
          </a:p>
        </p:txBody>
      </p:sp>
      <p:sp>
        <p:nvSpPr>
          <p:cNvPr id="3" name="Content Placeholder 2"/>
          <p:cNvSpPr>
            <a:spLocks noGrp="1"/>
          </p:cNvSpPr>
          <p:nvPr>
            <p:ph idx="1"/>
          </p:nvPr>
        </p:nvSpPr>
        <p:spPr/>
        <p:txBody>
          <a:bodyPr>
            <a:normAutofit/>
          </a:bodyPr>
          <a:lstStyle/>
          <a:p>
            <a:r>
              <a:rPr lang="en-US" dirty="0" err="1" smtClean="0"/>
              <a:t>Silverlight</a:t>
            </a:r>
            <a:r>
              <a:rPr lang="en-US" dirty="0" smtClean="0"/>
              <a:t> and Flex/Flash applications cannot be recorded with Selenium IDE as they does not follow DOM</a:t>
            </a:r>
          </a:p>
          <a:p>
            <a:r>
              <a:rPr lang="en-US" dirty="0" smtClean="0"/>
              <a:t>HTML5 is not fully supported with Selenium IDE </a:t>
            </a:r>
          </a:p>
          <a:p>
            <a:r>
              <a:rPr lang="en-US" dirty="0" smtClean="0"/>
              <a:t>Selenium IDE does not work with Canvas elements on the page either, so you will not be able to make your tests move items around on a page. </a:t>
            </a:r>
          </a:p>
          <a:p>
            <a:r>
              <a:rPr lang="en-US" dirty="0" smtClean="0"/>
              <a:t>Selenium cannot do file uploads. This is due to the JavaScript sandbox not allowing JavaScript to interact with &lt;input type=file&gt; elements on a page. </a:t>
            </a:r>
            <a:endParaRPr lang="en-US" dirty="0"/>
          </a:p>
        </p:txBody>
      </p:sp>
    </p:spTree>
    <p:extLst>
      <p:ext uri="{BB962C8B-B14F-4D97-AF65-F5344CB8AC3E}">
        <p14:creationId xmlns:p14="http://schemas.microsoft.com/office/powerpoint/2010/main" val="3971314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lstStyle/>
          <a:p>
            <a:r>
              <a:rPr lang="en-US" i="1" dirty="0" smtClean="0"/>
              <a:t>Locators allow us to find elements on a page that can be used in our tests. Find the different ways of locating elements on the page.</a:t>
            </a:r>
          </a:p>
          <a:p>
            <a:pPr lvl="1"/>
            <a:r>
              <a:rPr lang="en-US" dirty="0" smtClean="0"/>
              <a:t>Locate elements by ID</a:t>
            </a:r>
          </a:p>
          <a:p>
            <a:pPr lvl="1"/>
            <a:r>
              <a:rPr lang="en-US" dirty="0" smtClean="0"/>
              <a:t>Locate elements by name</a:t>
            </a:r>
          </a:p>
          <a:p>
            <a:pPr lvl="1"/>
            <a:r>
              <a:rPr lang="en-US" dirty="0" smtClean="0"/>
              <a:t>Locate elements by link</a:t>
            </a:r>
          </a:p>
          <a:p>
            <a:pPr lvl="1"/>
            <a:r>
              <a:rPr lang="en-US" dirty="0" smtClean="0"/>
              <a:t>Locate elements by </a:t>
            </a:r>
            <a:r>
              <a:rPr lang="en-US" dirty="0" err="1" smtClean="0"/>
              <a:t>Xpath</a:t>
            </a:r>
            <a:endParaRPr lang="en-US" dirty="0" smtClean="0"/>
          </a:p>
          <a:p>
            <a:pPr lvl="1"/>
            <a:r>
              <a:rPr lang="en-US" dirty="0" smtClean="0"/>
              <a:t>Locate elements by CSS</a:t>
            </a:r>
            <a:endParaRPr lang="en-US" dirty="0"/>
          </a:p>
        </p:txBody>
      </p:sp>
    </p:spTree>
    <p:extLst>
      <p:ext uri="{BB962C8B-B14F-4D97-AF65-F5344CB8AC3E}">
        <p14:creationId xmlns:p14="http://schemas.microsoft.com/office/powerpoint/2010/main" val="218232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Click on the Firebug icon. This is the bug icon on the bottom of Firefox. </a:t>
            </a:r>
          </a:p>
          <a:p>
            <a:r>
              <a:rPr lang="en-US" i="1" dirty="0" smtClean="0"/>
              <a:t>Click on the icon to the left-hand side of Console . </a:t>
            </a:r>
          </a:p>
          <a:p>
            <a:r>
              <a:rPr lang="en-US" i="1" dirty="0" smtClean="0"/>
              <a:t>Move your mouse over the element that you wish to have a look at. </a:t>
            </a:r>
          </a:p>
          <a:p>
            <a:r>
              <a:rPr lang="en-US" i="1" dirty="0" smtClean="0"/>
              <a:t>Move your mouse over different elements. Firebug will highlight each of the items that you want to see.</a:t>
            </a:r>
          </a:p>
          <a:p>
            <a:r>
              <a:rPr lang="en-US" dirty="0" smtClean="0"/>
              <a:t>Find an element that you want to interact with and in the Target box place its </a:t>
            </a:r>
            <a:r>
              <a:rPr lang="en-US" b="1" dirty="0" smtClean="0"/>
              <a:t>ID</a:t>
            </a:r>
            <a:r>
              <a:rPr lang="en-US" dirty="0" smtClean="0"/>
              <a:t> attribute value. </a:t>
            </a:r>
            <a:endParaRPr lang="en-US" dirty="0"/>
          </a:p>
        </p:txBody>
      </p:sp>
      <p:sp>
        <p:nvSpPr>
          <p:cNvPr id="6" name="Title 1"/>
          <p:cNvSpPr>
            <a:spLocks noGrp="1"/>
          </p:cNvSpPr>
          <p:nvPr>
            <p:ph type="title"/>
          </p:nvPr>
        </p:nvSpPr>
        <p:spPr/>
        <p:txBody>
          <a:bodyPr/>
          <a:lstStyle/>
          <a:p>
            <a:r>
              <a:rPr lang="en-US" dirty="0" smtClean="0"/>
              <a:t>Locating elements by ID </a:t>
            </a:r>
            <a:endParaRPr lang="en-US" dirty="0"/>
          </a:p>
        </p:txBody>
      </p:sp>
    </p:spTree>
    <p:extLst>
      <p:ext uri="{BB962C8B-B14F-4D97-AF65-F5344CB8AC3E}">
        <p14:creationId xmlns:p14="http://schemas.microsoft.com/office/powerpoint/2010/main" val="389729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599"/>
            <a:ext cx="8458200" cy="4495801"/>
          </a:xfrm>
        </p:spPr>
        <p:txBody>
          <a:bodyPr/>
          <a:lstStyle/>
          <a:p>
            <a:pPr marL="57150" indent="0">
              <a:lnSpc>
                <a:spcPct val="150000"/>
              </a:lnSpc>
              <a:buNone/>
            </a:pPr>
            <a:r>
              <a:rPr lang="en-US" sz="2200" dirty="0" smtClean="0"/>
              <a:t> </a:t>
            </a:r>
            <a:r>
              <a:rPr lang="en-US" sz="2000" dirty="0" smtClean="0"/>
              <a:t>After completing this session, we will be able to :</a:t>
            </a:r>
          </a:p>
          <a:p>
            <a:pPr marL="400050">
              <a:lnSpc>
                <a:spcPct val="150000"/>
              </a:lnSpc>
            </a:pPr>
            <a:r>
              <a:rPr lang="en-US" sz="2000" dirty="0" smtClean="0"/>
              <a:t>Describe Selenium and its purpose</a:t>
            </a:r>
          </a:p>
          <a:p>
            <a:pPr marL="400050">
              <a:lnSpc>
                <a:spcPct val="150000"/>
              </a:lnSpc>
            </a:pPr>
            <a:r>
              <a:rPr lang="en-US" sz="2000" dirty="0" smtClean="0"/>
              <a:t>Understand Selenium IDE</a:t>
            </a:r>
          </a:p>
          <a:p>
            <a:pPr marL="400050">
              <a:lnSpc>
                <a:spcPct val="150000"/>
              </a:lnSpc>
            </a:pPr>
            <a:r>
              <a:rPr lang="en-US" sz="2000" dirty="0" smtClean="0"/>
              <a:t>Explain JUNIT</a:t>
            </a:r>
          </a:p>
          <a:p>
            <a:pPr marL="400050">
              <a:lnSpc>
                <a:spcPct val="150000"/>
              </a:lnSpc>
            </a:pPr>
            <a:r>
              <a:rPr lang="en-US" sz="2000" dirty="0"/>
              <a:t>Explain </a:t>
            </a:r>
            <a:r>
              <a:rPr lang="en-US" sz="2000" dirty="0" smtClean="0"/>
              <a:t>Locators</a:t>
            </a:r>
          </a:p>
          <a:p>
            <a:pPr marL="400050">
              <a:lnSpc>
                <a:spcPct val="150000"/>
              </a:lnSpc>
            </a:pPr>
            <a:r>
              <a:rPr lang="en-US" sz="2000" dirty="0" smtClean="0"/>
              <a:t>Explain Selenium RC</a:t>
            </a:r>
          </a:p>
          <a:p>
            <a:pPr marL="400050">
              <a:lnSpc>
                <a:spcPct val="150000"/>
              </a:lnSpc>
            </a:pPr>
            <a:r>
              <a:rPr lang="en-US" sz="2000" dirty="0"/>
              <a:t>Explain </a:t>
            </a:r>
            <a:r>
              <a:rPr lang="en-US" sz="2000" dirty="0" err="1" smtClean="0"/>
              <a:t>TestNG</a:t>
            </a:r>
            <a:r>
              <a:rPr lang="en-US" sz="2000" dirty="0" smtClean="0"/>
              <a:t> and </a:t>
            </a:r>
            <a:r>
              <a:rPr lang="en-US" sz="2000" dirty="0" err="1" smtClean="0"/>
              <a:t>ReportNG</a:t>
            </a:r>
            <a:endParaRPr lang="en-US" sz="2000" dirty="0" smtClean="0"/>
          </a:p>
          <a:p>
            <a:pPr marL="400050">
              <a:lnSpc>
                <a:spcPct val="150000"/>
              </a:lnSpc>
            </a:pPr>
            <a:endParaRPr lang="en-US" sz="2000" dirty="0" smtClean="0"/>
          </a:p>
          <a:p>
            <a:pPr marL="400050">
              <a:lnSpc>
                <a:spcPct val="150000"/>
              </a:lnSpc>
            </a:pPr>
            <a:endParaRPr lang="en-US" sz="20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6211614" y="2743200"/>
            <a:ext cx="2856186" cy="2880567"/>
          </a:xfrm>
          <a:prstGeom prst="rect">
            <a:avLst/>
          </a:prstGeom>
          <a:effectLst/>
        </p:spPr>
      </p:pic>
    </p:spTree>
    <p:extLst>
      <p:ext uri="{BB962C8B-B14F-4D97-AF65-F5344CB8AC3E}">
        <p14:creationId xmlns:p14="http://schemas.microsoft.com/office/powerpoint/2010/main" val="3080448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Click on the Firebug icon. This is the bug icon on the bottom of Firefox. </a:t>
            </a:r>
          </a:p>
          <a:p>
            <a:r>
              <a:rPr lang="en-US" i="1" dirty="0" smtClean="0"/>
              <a:t>Click on the icon to the left-hand side of Console . </a:t>
            </a:r>
          </a:p>
          <a:p>
            <a:r>
              <a:rPr lang="en-US" i="1" dirty="0" smtClean="0"/>
              <a:t>Move your mouse over the element that you wish to have a look at. </a:t>
            </a:r>
          </a:p>
          <a:p>
            <a:r>
              <a:rPr lang="en-US" i="1" dirty="0" smtClean="0"/>
              <a:t>Move your mouse over different elements. Firebug will highlight each of the items that you want to see.</a:t>
            </a:r>
          </a:p>
          <a:p>
            <a:r>
              <a:rPr lang="en-US" dirty="0" smtClean="0"/>
              <a:t>Find an element that you want to interact with and in the Target box place its </a:t>
            </a:r>
            <a:r>
              <a:rPr lang="en-US" b="1" dirty="0" smtClean="0"/>
              <a:t>name</a:t>
            </a:r>
            <a:r>
              <a:rPr lang="en-US" dirty="0" smtClean="0"/>
              <a:t> attribute value. </a:t>
            </a:r>
            <a:endParaRPr lang="en-US" dirty="0"/>
          </a:p>
        </p:txBody>
      </p:sp>
      <p:sp>
        <p:nvSpPr>
          <p:cNvPr id="6" name="Title 1"/>
          <p:cNvSpPr>
            <a:spLocks noGrp="1"/>
          </p:cNvSpPr>
          <p:nvPr>
            <p:ph type="title"/>
          </p:nvPr>
        </p:nvSpPr>
        <p:spPr/>
        <p:txBody>
          <a:bodyPr/>
          <a:lstStyle/>
          <a:p>
            <a:r>
              <a:rPr lang="en-US" dirty="0" smtClean="0"/>
              <a:t>Locating elements by name </a:t>
            </a:r>
            <a:endParaRPr lang="en-US" dirty="0"/>
          </a:p>
        </p:txBody>
      </p:sp>
    </p:spTree>
    <p:extLst>
      <p:ext uri="{BB962C8B-B14F-4D97-AF65-F5344CB8AC3E}">
        <p14:creationId xmlns:p14="http://schemas.microsoft.com/office/powerpoint/2010/main" val="765226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Click on the Firebug icon. This is the bug icon on the bottom of Firefox. </a:t>
            </a:r>
          </a:p>
          <a:p>
            <a:r>
              <a:rPr lang="en-US" i="1" dirty="0" smtClean="0"/>
              <a:t>Click on the icon to the left-hand side of Console . </a:t>
            </a:r>
          </a:p>
          <a:p>
            <a:r>
              <a:rPr lang="en-US" i="1" dirty="0" smtClean="0"/>
              <a:t>Move your mouse over the element that you wish to have a look at. </a:t>
            </a:r>
          </a:p>
          <a:p>
            <a:r>
              <a:rPr lang="en-US" i="1" dirty="0" smtClean="0"/>
              <a:t>Move your mouse over different elements. Firebug will highlight each of the items that you want to see.</a:t>
            </a:r>
          </a:p>
          <a:p>
            <a:r>
              <a:rPr lang="en-US" dirty="0" smtClean="0"/>
              <a:t>Find an element that you want to interact with and in the Target box place its </a:t>
            </a:r>
            <a:r>
              <a:rPr lang="en-US" b="1" dirty="0" smtClean="0"/>
              <a:t>link</a:t>
            </a:r>
            <a:r>
              <a:rPr lang="en-US" dirty="0" smtClean="0"/>
              <a:t> attribute value. </a:t>
            </a:r>
            <a:endParaRPr lang="en-US" dirty="0"/>
          </a:p>
        </p:txBody>
      </p:sp>
      <p:sp>
        <p:nvSpPr>
          <p:cNvPr id="6" name="Title 1"/>
          <p:cNvSpPr>
            <a:spLocks noGrp="1"/>
          </p:cNvSpPr>
          <p:nvPr>
            <p:ph type="title"/>
          </p:nvPr>
        </p:nvSpPr>
        <p:spPr/>
        <p:txBody>
          <a:bodyPr/>
          <a:lstStyle/>
          <a:p>
            <a:r>
              <a:rPr lang="en-US" dirty="0" smtClean="0"/>
              <a:t>Locating elements by link </a:t>
            </a:r>
            <a:endParaRPr lang="en-US" dirty="0"/>
          </a:p>
        </p:txBody>
      </p:sp>
    </p:spTree>
    <p:extLst>
      <p:ext uri="{BB962C8B-B14F-4D97-AF65-F5344CB8AC3E}">
        <p14:creationId xmlns:p14="http://schemas.microsoft.com/office/powerpoint/2010/main" val="2878166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err="1" smtClean="0"/>
              <a:t>Xpath</a:t>
            </a:r>
            <a:r>
              <a:rPr lang="en-US" i="1" dirty="0" smtClean="0"/>
              <a:t> can be identified with the help of </a:t>
            </a:r>
            <a:r>
              <a:rPr lang="en-US" i="1" dirty="0" err="1" smtClean="0"/>
              <a:t>Xpather</a:t>
            </a:r>
            <a:r>
              <a:rPr lang="en-US" i="1" dirty="0" smtClean="0"/>
              <a:t> plug-in</a:t>
            </a:r>
          </a:p>
          <a:p>
            <a:r>
              <a:rPr lang="en-US" i="1" dirty="0" smtClean="0"/>
              <a:t>Once the plug-in installed, right click on any element, click on Show in </a:t>
            </a:r>
            <a:r>
              <a:rPr lang="en-US" i="1" dirty="0" err="1" smtClean="0"/>
              <a:t>Xpather</a:t>
            </a:r>
            <a:r>
              <a:rPr lang="en-US" i="1" dirty="0" smtClean="0"/>
              <a:t>.</a:t>
            </a:r>
          </a:p>
          <a:p>
            <a:r>
              <a:rPr lang="en-US" i="1" dirty="0" err="1" smtClean="0"/>
              <a:t>Xpath</a:t>
            </a:r>
            <a:r>
              <a:rPr lang="en-US" i="1" dirty="0" smtClean="0"/>
              <a:t> can be used when we don’t have ID or name for the elements</a:t>
            </a:r>
          </a:p>
          <a:p>
            <a:pPr>
              <a:buNone/>
            </a:pPr>
            <a:endParaRPr lang="en-US" dirty="0"/>
          </a:p>
        </p:txBody>
      </p:sp>
      <p:sp>
        <p:nvSpPr>
          <p:cNvPr id="6" name="Title 1"/>
          <p:cNvSpPr>
            <a:spLocks noGrp="1"/>
          </p:cNvSpPr>
          <p:nvPr>
            <p:ph type="title"/>
          </p:nvPr>
        </p:nvSpPr>
        <p:spPr/>
        <p:txBody>
          <a:bodyPr/>
          <a:lstStyle/>
          <a:p>
            <a:r>
              <a:rPr lang="en-US" dirty="0" smtClean="0"/>
              <a:t>Locating elements by </a:t>
            </a:r>
            <a:r>
              <a:rPr lang="en-US" dirty="0" err="1" smtClean="0"/>
              <a:t>XPath</a:t>
            </a:r>
            <a:endParaRPr lang="en-US" dirty="0"/>
          </a:p>
        </p:txBody>
      </p:sp>
    </p:spTree>
    <p:extLst>
      <p:ext uri="{BB962C8B-B14F-4D97-AF65-F5344CB8AC3E}">
        <p14:creationId xmlns:p14="http://schemas.microsoft.com/office/powerpoint/2010/main" val="2357935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CSS path can be identified with the help of firebug</a:t>
            </a:r>
          </a:p>
          <a:p>
            <a:pPr>
              <a:buNone/>
            </a:pPr>
            <a:endParaRPr lang="en-US" dirty="0"/>
          </a:p>
        </p:txBody>
      </p:sp>
      <p:sp>
        <p:nvSpPr>
          <p:cNvPr id="6" name="Title 1"/>
          <p:cNvSpPr>
            <a:spLocks noGrp="1"/>
          </p:cNvSpPr>
          <p:nvPr>
            <p:ph type="title"/>
          </p:nvPr>
        </p:nvSpPr>
        <p:spPr/>
        <p:txBody>
          <a:bodyPr/>
          <a:lstStyle/>
          <a:p>
            <a:r>
              <a:rPr lang="en-US" dirty="0" smtClean="0"/>
              <a:t>Locating elements by CSS Path</a:t>
            </a:r>
            <a:endParaRPr lang="en-US" dirty="0"/>
          </a:p>
        </p:txBody>
      </p:sp>
    </p:spTree>
    <p:extLst>
      <p:ext uri="{BB962C8B-B14F-4D97-AF65-F5344CB8AC3E}">
        <p14:creationId xmlns:p14="http://schemas.microsoft.com/office/powerpoint/2010/main" val="615072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What is Selenium Remote Control</a:t>
            </a:r>
          </a:p>
          <a:p>
            <a:r>
              <a:rPr lang="en-US" dirty="0" smtClean="0"/>
              <a:t>Setting up Selenium Remote Control</a:t>
            </a:r>
          </a:p>
          <a:p>
            <a:r>
              <a:rPr lang="en-US" dirty="0" smtClean="0"/>
              <a:t>Running Selenium IDE tests with Selenium RC</a:t>
            </a:r>
          </a:p>
          <a:p>
            <a:r>
              <a:rPr lang="en-US" dirty="0" smtClean="0"/>
              <a:t>Selenium RC arguments</a:t>
            </a:r>
          </a:p>
          <a:p>
            <a:r>
              <a:rPr lang="en-US" dirty="0" smtClean="0"/>
              <a:t>Selenium Remote Control has been written in Java to allow it to be cross platform, so we can test on Mac, Linux, and Windows. Make sure you have Java installed on your computer.</a:t>
            </a:r>
            <a:endParaRPr lang="en-US" i="1" dirty="0" smtClean="0"/>
          </a:p>
          <a:p>
            <a:endParaRPr lang="en-US" i="1" dirty="0" smtClean="0"/>
          </a:p>
          <a:p>
            <a:pPr>
              <a:buNone/>
            </a:pPr>
            <a:endParaRPr lang="en-US" dirty="0"/>
          </a:p>
        </p:txBody>
      </p:sp>
      <p:sp>
        <p:nvSpPr>
          <p:cNvPr id="6" name="Title 1"/>
          <p:cNvSpPr>
            <a:spLocks noGrp="1"/>
          </p:cNvSpPr>
          <p:nvPr>
            <p:ph type="title"/>
          </p:nvPr>
        </p:nvSpPr>
        <p:spPr/>
        <p:txBody>
          <a:bodyPr/>
          <a:lstStyle/>
          <a:p>
            <a:r>
              <a:rPr lang="en-US" dirty="0" smtClean="0"/>
              <a:t>Selenium RC – Remote Control</a:t>
            </a:r>
            <a:endParaRPr lang="en-US" dirty="0"/>
          </a:p>
        </p:txBody>
      </p:sp>
    </p:spTree>
    <p:extLst>
      <p:ext uri="{BB962C8B-B14F-4D97-AF65-F5344CB8AC3E}">
        <p14:creationId xmlns:p14="http://schemas.microsoft.com/office/powerpoint/2010/main" val="1225582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Its a test tool that allows you to write automated web application UI tests in any programming language against any HTTP website using any mainstream JavaScript-enabled browser.</a:t>
            </a:r>
          </a:p>
          <a:p>
            <a:endParaRPr lang="en-US" dirty="0" smtClean="0"/>
          </a:p>
          <a:p>
            <a:r>
              <a:rPr lang="en-US" dirty="0" smtClean="0"/>
              <a:t>Selenium RC comes in two parts. </a:t>
            </a:r>
          </a:p>
          <a:p>
            <a:pPr lvl="1"/>
            <a:r>
              <a:rPr lang="en-US" dirty="0" smtClean="0"/>
              <a:t>A server which automatically launches and kills browsers, and acts as a HTTP proxy for web requests from them.</a:t>
            </a:r>
          </a:p>
          <a:p>
            <a:pPr lvl="1"/>
            <a:r>
              <a:rPr lang="en-US" dirty="0" smtClean="0"/>
              <a:t>Client libraries for your favorite computer language.</a:t>
            </a:r>
          </a:p>
          <a:p>
            <a:pPr lvl="1">
              <a:buNone/>
            </a:pPr>
            <a:endParaRPr lang="en-US" dirty="0" smtClean="0"/>
          </a:p>
          <a:p>
            <a:r>
              <a:rPr lang="en-US" dirty="0" smtClean="0"/>
              <a:t>Selenium Remote Control is great for testing complex AJAX-based web user interfaces under a Continuous Integration system. It is also an ideal solution for users of Selenium IDE who want to write tests in a more expressive programming language than the </a:t>
            </a:r>
            <a:r>
              <a:rPr lang="en-US" dirty="0" err="1" smtClean="0"/>
              <a:t>Selenese</a:t>
            </a:r>
            <a:r>
              <a:rPr lang="en-US" dirty="0" smtClean="0"/>
              <a:t> HTML table format.</a:t>
            </a:r>
          </a:p>
          <a:p>
            <a:endParaRPr lang="en-US" dirty="0" smtClean="0"/>
          </a:p>
          <a:p>
            <a:pPr lvl="1">
              <a:buNone/>
            </a:pPr>
            <a:endParaRPr lang="en-US" dirty="0" smtClean="0"/>
          </a:p>
          <a:p>
            <a:pPr>
              <a:buNone/>
            </a:pPr>
            <a:endParaRPr lang="en-US" dirty="0"/>
          </a:p>
        </p:txBody>
      </p:sp>
      <p:sp>
        <p:nvSpPr>
          <p:cNvPr id="6" name="Title 1"/>
          <p:cNvSpPr>
            <a:spLocks noGrp="1"/>
          </p:cNvSpPr>
          <p:nvPr>
            <p:ph type="title"/>
          </p:nvPr>
        </p:nvSpPr>
        <p:spPr/>
        <p:txBody>
          <a:bodyPr/>
          <a:lstStyle/>
          <a:p>
            <a:r>
              <a:rPr lang="en-US" dirty="0" smtClean="0"/>
              <a:t>What is Selenium Remote Control</a:t>
            </a:r>
            <a:endParaRPr lang="en-US" dirty="0"/>
          </a:p>
        </p:txBody>
      </p:sp>
    </p:spTree>
    <p:extLst>
      <p:ext uri="{BB962C8B-B14F-4D97-AF65-F5344CB8AC3E}">
        <p14:creationId xmlns:p14="http://schemas.microsoft.com/office/powerpoint/2010/main" val="121210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How Selenium RC Works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95400" y="1600200"/>
            <a:ext cx="6324599" cy="4800600"/>
          </a:xfrm>
          <a:prstGeom prst="rect">
            <a:avLst/>
          </a:prstGeom>
          <a:noFill/>
          <a:ln w="9525">
            <a:noFill/>
            <a:miter lim="800000"/>
            <a:headEnd/>
            <a:tailEnd/>
          </a:ln>
        </p:spPr>
      </p:pic>
    </p:spTree>
    <p:extLst>
      <p:ext uri="{BB962C8B-B14F-4D97-AF65-F5344CB8AC3E}">
        <p14:creationId xmlns:p14="http://schemas.microsoft.com/office/powerpoint/2010/main" val="734028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Setting up Selenium Remote Control</a:t>
            </a:r>
          </a:p>
        </p:txBody>
      </p:sp>
      <p:sp>
        <p:nvSpPr>
          <p:cNvPr id="4" name="Content Placeholder 3"/>
          <p:cNvSpPr>
            <a:spLocks noGrp="1"/>
          </p:cNvSpPr>
          <p:nvPr>
            <p:ph idx="1"/>
          </p:nvPr>
        </p:nvSpPr>
        <p:spPr/>
        <p:txBody>
          <a:bodyPr/>
          <a:lstStyle/>
          <a:p>
            <a:r>
              <a:rPr lang="en-US" i="1" dirty="0" smtClean="0"/>
              <a:t>Download Selenium Remote Control from http://seleniumhq.org/download. </a:t>
            </a:r>
          </a:p>
          <a:p>
            <a:r>
              <a:rPr lang="en-US" i="1" dirty="0" smtClean="0"/>
              <a:t>Extract the ZIP file. </a:t>
            </a:r>
          </a:p>
          <a:p>
            <a:r>
              <a:rPr lang="en-US" i="1" dirty="0" smtClean="0"/>
              <a:t>Start a Command Prompt or a console window and navigate to where the ZIP file was extracted.</a:t>
            </a:r>
          </a:p>
          <a:p>
            <a:r>
              <a:rPr lang="en-US" dirty="0" smtClean="0"/>
              <a:t>Run the command java –jar selenium-server-standalone.jar </a:t>
            </a:r>
            <a:endParaRPr lang="en-US" dirty="0"/>
          </a:p>
        </p:txBody>
      </p:sp>
    </p:spTree>
    <p:extLst>
      <p:ext uri="{BB962C8B-B14F-4D97-AF65-F5344CB8AC3E}">
        <p14:creationId xmlns:p14="http://schemas.microsoft.com/office/powerpoint/2010/main" val="3092678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Setting up Selenium Remote Control</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838200" y="1524000"/>
            <a:ext cx="7391400" cy="4343400"/>
          </a:xfrm>
          <a:prstGeom prst="rect">
            <a:avLst/>
          </a:prstGeom>
          <a:noFill/>
          <a:ln w="9525">
            <a:noFill/>
            <a:miter lim="800000"/>
            <a:headEnd/>
            <a:tailEnd/>
          </a:ln>
        </p:spPr>
      </p:pic>
    </p:spTree>
    <p:extLst>
      <p:ext uri="{BB962C8B-B14F-4D97-AF65-F5344CB8AC3E}">
        <p14:creationId xmlns:p14="http://schemas.microsoft.com/office/powerpoint/2010/main" val="3991829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Setting up Selenium Remote Control</a:t>
            </a:r>
          </a:p>
        </p:txBody>
      </p:sp>
      <p:sp>
        <p:nvSpPr>
          <p:cNvPr id="4" name="Content Placeholder 3"/>
          <p:cNvSpPr>
            <a:spLocks noGrp="1"/>
          </p:cNvSpPr>
          <p:nvPr>
            <p:ph idx="1"/>
          </p:nvPr>
        </p:nvSpPr>
        <p:spPr/>
        <p:txBody>
          <a:bodyPr/>
          <a:lstStyle/>
          <a:p>
            <a:r>
              <a:rPr lang="en-US" dirty="0" smtClean="0"/>
              <a:t>We have successfully set up Selenium Remote Control. This is the proxy that our tests will communicate with.</a:t>
            </a:r>
          </a:p>
          <a:p>
            <a:r>
              <a:rPr lang="en-US" dirty="0" smtClean="0"/>
              <a:t>It works by language bindings, sending commands through to Selenium Remote Control which it then passes through to the relevant browser. </a:t>
            </a:r>
          </a:p>
          <a:p>
            <a:pPr>
              <a:buNone/>
            </a:pPr>
            <a:endParaRPr lang="en-US" dirty="0" smtClean="0"/>
          </a:p>
          <a:p>
            <a:endParaRPr lang="en-US" dirty="0" smtClean="0"/>
          </a:p>
        </p:txBody>
      </p:sp>
    </p:spTree>
    <p:extLst>
      <p:ext uri="{BB962C8B-B14F-4D97-AF65-F5344CB8AC3E}">
        <p14:creationId xmlns:p14="http://schemas.microsoft.com/office/powerpoint/2010/main" val="6823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US" dirty="0" smtClean="0"/>
              <a:t>Its a much talked about topic in the world of software testing and quality. </a:t>
            </a:r>
          </a:p>
          <a:p>
            <a:r>
              <a:rPr lang="en-US" dirty="0" smtClean="0"/>
              <a:t>Its a process of writing a computer program to do testing which needs to be done manually. </a:t>
            </a:r>
          </a:p>
          <a:p>
            <a:r>
              <a:rPr lang="en-US" dirty="0" smtClean="0"/>
              <a:t>Simply its automating the manual testing process currently in use.</a:t>
            </a:r>
            <a:endParaRPr lang="en-US" dirty="0"/>
          </a:p>
        </p:txBody>
      </p:sp>
    </p:spTree>
    <p:extLst>
      <p:ext uri="{BB962C8B-B14F-4D97-AF65-F5344CB8AC3E}">
        <p14:creationId xmlns:p14="http://schemas.microsoft.com/office/powerpoint/2010/main" val="2186592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Running Selenium IDE tests with Selenium Remote Control</a:t>
            </a:r>
          </a:p>
        </p:txBody>
      </p:sp>
      <p:sp>
        <p:nvSpPr>
          <p:cNvPr id="4" name="Content Placeholder 3"/>
          <p:cNvSpPr>
            <a:spLocks noGrp="1"/>
          </p:cNvSpPr>
          <p:nvPr>
            <p:ph idx="1"/>
          </p:nvPr>
        </p:nvSpPr>
        <p:spPr/>
        <p:txBody>
          <a:bodyPr>
            <a:normAutofit fontScale="92500" lnSpcReduction="10000"/>
          </a:bodyPr>
          <a:lstStyle/>
          <a:p>
            <a:r>
              <a:rPr lang="en-US" dirty="0" smtClean="0"/>
              <a:t>Imagine that you have to run your Selenium IDE tests on a computer that doesn't have Selenium IDE installed or you do not want to use Firefox with any add-ons installed</a:t>
            </a:r>
          </a:p>
          <a:p>
            <a:r>
              <a:rPr lang="en-US" dirty="0" smtClean="0"/>
              <a:t>To run our tests in Selenium Remote Control we will have to use the –</a:t>
            </a:r>
            <a:r>
              <a:rPr lang="en-US" dirty="0" err="1" smtClean="0"/>
              <a:t>htmlsuite</a:t>
            </a:r>
            <a:r>
              <a:rPr lang="en-US" dirty="0" smtClean="0"/>
              <a:t> argument. This tells Selenium to open the Test Suite that we created</a:t>
            </a:r>
          </a:p>
          <a:p>
            <a:r>
              <a:rPr lang="en-US" dirty="0" smtClean="0"/>
              <a:t>We then need to tell it where to find the Test Suite and then where to write the results to.</a:t>
            </a:r>
          </a:p>
          <a:p>
            <a:r>
              <a:rPr lang="en-US" dirty="0" smtClean="0"/>
              <a:t>Our command in Command Prompt or a console window will be similar to the following snippet:</a:t>
            </a:r>
          </a:p>
          <a:p>
            <a:r>
              <a:rPr lang="en-US" b="1" dirty="0" smtClean="0"/>
              <a:t>Java –jar selenium-server-standalone.jar –</a:t>
            </a:r>
            <a:r>
              <a:rPr lang="en-US" b="1" dirty="0" err="1" smtClean="0"/>
              <a:t>htmlsuite</a:t>
            </a:r>
            <a:r>
              <a:rPr lang="en-US" b="1" dirty="0" smtClean="0"/>
              <a:t> *</a:t>
            </a:r>
            <a:r>
              <a:rPr lang="en-US" b="1" dirty="0" err="1" smtClean="0"/>
              <a:t>firefox</a:t>
            </a:r>
            <a:r>
              <a:rPr lang="en-US" b="1" dirty="0" smtClean="0"/>
              <a:t> http://book. theautomatedtester.co.uk c:\path\to\testsuite.html c:\path\to\result.html</a:t>
            </a:r>
            <a:endParaRPr lang="en-US" dirty="0" smtClean="0"/>
          </a:p>
          <a:p>
            <a:endParaRPr lang="en-US" dirty="0" smtClean="0"/>
          </a:p>
        </p:txBody>
      </p:sp>
    </p:spTree>
    <p:extLst>
      <p:ext uri="{BB962C8B-B14F-4D97-AF65-F5344CB8AC3E}">
        <p14:creationId xmlns:p14="http://schemas.microsoft.com/office/powerpoint/2010/main" val="1747567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Running your Selenium IDE tests in Internet Explorer </a:t>
            </a:r>
          </a:p>
        </p:txBody>
      </p:sp>
      <p:sp>
        <p:nvSpPr>
          <p:cNvPr id="4" name="Content Placeholder 3"/>
          <p:cNvSpPr>
            <a:spLocks noGrp="1"/>
          </p:cNvSpPr>
          <p:nvPr>
            <p:ph idx="1"/>
          </p:nvPr>
        </p:nvSpPr>
        <p:spPr/>
        <p:txBody>
          <a:bodyPr>
            <a:normAutofit/>
          </a:bodyPr>
          <a:lstStyle/>
          <a:p>
            <a:r>
              <a:rPr lang="en-US" dirty="0" smtClean="0"/>
              <a:t>Internet Explorer is one of the most popular browsers among users. Internet Explorer comes bundled with Microsoft operating systems, which is found on almost 90% of computers in the world. </a:t>
            </a:r>
          </a:p>
          <a:p>
            <a:r>
              <a:rPr lang="en-US" dirty="0" smtClean="0"/>
              <a:t>We, as developers and testers, should always be making sure that our code works on at least the latest variation of Internet Explorer </a:t>
            </a:r>
          </a:p>
          <a:p>
            <a:r>
              <a:rPr lang="en-US" b="1" dirty="0" smtClean="0"/>
              <a:t>java –jar selenium-server.jar –</a:t>
            </a:r>
            <a:r>
              <a:rPr lang="en-US" b="1" dirty="0" err="1" smtClean="0"/>
              <a:t>htmlsuite</a:t>
            </a:r>
            <a:r>
              <a:rPr lang="en-US" b="1" dirty="0" smtClean="0"/>
              <a:t> *</a:t>
            </a:r>
            <a:r>
              <a:rPr lang="en-US" b="1" dirty="0" err="1" smtClean="0"/>
              <a:t>iexplore</a:t>
            </a:r>
            <a:r>
              <a:rPr lang="en-US" b="1" dirty="0" smtClean="0"/>
              <a:t> http://book.theautomatedtester.co.uk c:\path\to\ testsuite.html c:\path\to\result.html </a:t>
            </a:r>
          </a:p>
        </p:txBody>
      </p:sp>
    </p:spTree>
    <p:extLst>
      <p:ext uri="{BB962C8B-B14F-4D97-AF65-F5344CB8AC3E}">
        <p14:creationId xmlns:p14="http://schemas.microsoft.com/office/powerpoint/2010/main" val="1751414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Running your Selenium IDE tests in other browsers</a:t>
            </a:r>
          </a:p>
        </p:txBody>
      </p:sp>
      <p:sp>
        <p:nvSpPr>
          <p:cNvPr id="4" name="Content Placeholder 3"/>
          <p:cNvSpPr>
            <a:spLocks noGrp="1"/>
          </p:cNvSpPr>
          <p:nvPr>
            <p:ph idx="1"/>
          </p:nvPr>
        </p:nvSpPr>
        <p:spPr/>
        <p:txBody>
          <a:bodyPr>
            <a:normAutofit/>
          </a:bodyPr>
          <a:lstStyle/>
          <a:p>
            <a:r>
              <a:rPr lang="en-US" b="1" dirty="0" smtClean="0"/>
              <a:t>Google Chrome - </a:t>
            </a:r>
            <a:r>
              <a:rPr lang="en-US" dirty="0" smtClean="0"/>
              <a:t>java –jar selenium-server.jar –</a:t>
            </a:r>
            <a:r>
              <a:rPr lang="en-US" dirty="0" err="1" smtClean="0"/>
              <a:t>htmlsuite</a:t>
            </a:r>
            <a:r>
              <a:rPr lang="en-US" dirty="0" smtClean="0"/>
              <a:t> *</a:t>
            </a:r>
            <a:r>
              <a:rPr lang="en-US" dirty="0" err="1" smtClean="0"/>
              <a:t>googlechrome</a:t>
            </a:r>
            <a:r>
              <a:rPr lang="en-US" dirty="0" smtClean="0"/>
              <a:t> http://book.theautomatedtester.co.uk c:\path\ to\testsuite.html c:\path\to\result.html </a:t>
            </a:r>
          </a:p>
          <a:p>
            <a:r>
              <a:rPr lang="en-US" b="1" dirty="0" smtClean="0"/>
              <a:t>Safari - </a:t>
            </a:r>
            <a:r>
              <a:rPr lang="en-US" dirty="0" smtClean="0"/>
              <a:t>java –jar selenium-server.jar –</a:t>
            </a:r>
            <a:r>
              <a:rPr lang="en-US" dirty="0" err="1" smtClean="0"/>
              <a:t>htmlsuite</a:t>
            </a:r>
            <a:r>
              <a:rPr lang="en-US" dirty="0" smtClean="0"/>
              <a:t> *safari http://book.theautomatedtester.co.uk c:\path\ to\testsuite.html c:\path\to\result.html</a:t>
            </a:r>
          </a:p>
          <a:p>
            <a:r>
              <a:rPr lang="en-US" b="1" dirty="0" smtClean="0"/>
              <a:t>Opera - </a:t>
            </a:r>
            <a:r>
              <a:rPr lang="en-US" dirty="0" smtClean="0"/>
              <a:t>java –jar selenium-server.jar –</a:t>
            </a:r>
            <a:r>
              <a:rPr lang="en-US" dirty="0" err="1" smtClean="0"/>
              <a:t>htmlsuite</a:t>
            </a:r>
            <a:r>
              <a:rPr lang="en-US" dirty="0" smtClean="0"/>
              <a:t> *opera http://book.theautomatedtester.co.uk c:\path\ to\testsuite.html c:\path\to\result.html  </a:t>
            </a:r>
            <a:endParaRPr lang="en-US" b="1" dirty="0" smtClean="0"/>
          </a:p>
        </p:txBody>
      </p:sp>
    </p:spTree>
    <p:extLst>
      <p:ext uri="{BB962C8B-B14F-4D97-AF65-F5344CB8AC3E}">
        <p14:creationId xmlns:p14="http://schemas.microsoft.com/office/powerpoint/2010/main" val="844696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What is Eclipse</a:t>
            </a:r>
          </a:p>
        </p:txBody>
      </p:sp>
      <p:sp>
        <p:nvSpPr>
          <p:cNvPr id="4" name="Content Placeholder 3"/>
          <p:cNvSpPr>
            <a:spLocks noGrp="1"/>
          </p:cNvSpPr>
          <p:nvPr>
            <p:ph idx="1"/>
          </p:nvPr>
        </p:nvSpPr>
        <p:spPr/>
        <p:txBody>
          <a:bodyPr>
            <a:normAutofit/>
          </a:bodyPr>
          <a:lstStyle/>
          <a:p>
            <a:r>
              <a:rPr lang="en-US" sz="2400" dirty="0" smtClean="0"/>
              <a:t>Eclipse is probably best known as a Java IDE</a:t>
            </a:r>
          </a:p>
          <a:p>
            <a:r>
              <a:rPr lang="en-US" sz="2400" dirty="0" smtClean="0"/>
              <a:t>Basically its a platform that has been designed for building integrated web and application development tooling</a:t>
            </a:r>
          </a:p>
          <a:p>
            <a:r>
              <a:rPr lang="en-US" sz="2400" dirty="0" smtClean="0"/>
              <a:t>It</a:t>
            </a:r>
            <a:r>
              <a:rPr lang="en-US" sz="2400" b="1" dirty="0" smtClean="0"/>
              <a:t> </a:t>
            </a:r>
            <a:r>
              <a:rPr lang="en-US" sz="2400" dirty="0" smtClean="0"/>
              <a:t>provides a common user interface (UI) model for working with tools.</a:t>
            </a:r>
          </a:p>
          <a:p>
            <a:r>
              <a:rPr lang="en-US" sz="2400" dirty="0" smtClean="0"/>
              <a:t>It can be also used for unit testing and test automation. We can prepare our unit test scripts and automation test scripts and run it from here.</a:t>
            </a:r>
          </a:p>
          <a:p>
            <a:r>
              <a:rPr lang="en-US" sz="2400" dirty="0" smtClean="0"/>
              <a:t>It supports lot of testing frameworks like </a:t>
            </a:r>
            <a:r>
              <a:rPr lang="en-US" sz="2400" dirty="0" err="1" smtClean="0"/>
              <a:t>Junit</a:t>
            </a:r>
            <a:r>
              <a:rPr lang="en-US" sz="2400" dirty="0" smtClean="0"/>
              <a:t>, TestNG, </a:t>
            </a:r>
            <a:r>
              <a:rPr lang="en-US" sz="2400" dirty="0" err="1" smtClean="0"/>
              <a:t>ReportNG</a:t>
            </a:r>
            <a:r>
              <a:rPr lang="en-US" sz="2400" dirty="0" smtClean="0"/>
              <a:t> and </a:t>
            </a:r>
            <a:r>
              <a:rPr lang="en-US" sz="2400" dirty="0" err="1" smtClean="0"/>
              <a:t>FitNesse</a:t>
            </a:r>
            <a:endParaRPr lang="en-US" sz="2400" dirty="0" smtClean="0"/>
          </a:p>
          <a:p>
            <a:r>
              <a:rPr lang="en-US" sz="2400" dirty="0" smtClean="0"/>
              <a:t>Eclipse can be downloaded here, its an open source </a:t>
            </a:r>
            <a:r>
              <a:rPr lang="en-US" sz="2400" i="1" dirty="0" smtClean="0"/>
              <a:t>www.</a:t>
            </a:r>
            <a:r>
              <a:rPr lang="en-US" sz="2400" b="1" i="1" dirty="0" smtClean="0"/>
              <a:t>eclipse</a:t>
            </a:r>
            <a:r>
              <a:rPr lang="en-US" sz="2400" i="1" dirty="0" smtClean="0"/>
              <a:t>.org/</a:t>
            </a:r>
            <a:r>
              <a:rPr lang="en-US" sz="2400" b="1" i="1" dirty="0" smtClean="0"/>
              <a:t>download</a:t>
            </a:r>
            <a:r>
              <a:rPr lang="en-US" sz="2400" i="1" dirty="0" smtClean="0"/>
              <a:t>s/</a:t>
            </a:r>
            <a:endParaRPr lang="en-US" sz="2400" dirty="0" smtClean="0"/>
          </a:p>
        </p:txBody>
      </p:sp>
    </p:spTree>
    <p:extLst>
      <p:ext uri="{BB962C8B-B14F-4D97-AF65-F5344CB8AC3E}">
        <p14:creationId xmlns:p14="http://schemas.microsoft.com/office/powerpoint/2010/main" val="3607355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Configuring Selenium RC with Eclipse</a:t>
            </a:r>
          </a:p>
        </p:txBody>
      </p:sp>
      <p:sp>
        <p:nvSpPr>
          <p:cNvPr id="4" name="Content Placeholder 3"/>
          <p:cNvSpPr>
            <a:spLocks noGrp="1"/>
          </p:cNvSpPr>
          <p:nvPr>
            <p:ph idx="1"/>
          </p:nvPr>
        </p:nvSpPr>
        <p:spPr/>
        <p:txBody>
          <a:bodyPr>
            <a:normAutofit/>
          </a:bodyPr>
          <a:lstStyle/>
          <a:p>
            <a:r>
              <a:rPr lang="en-US" dirty="0" smtClean="0"/>
              <a:t>Open Eclipse – Project Explorer</a:t>
            </a:r>
          </a:p>
          <a:p>
            <a:r>
              <a:rPr lang="en-US" dirty="0" smtClean="0"/>
              <a:t>Click on New Project – Name that Project</a:t>
            </a:r>
          </a:p>
          <a:p>
            <a:r>
              <a:rPr lang="en-US" dirty="0" smtClean="0"/>
              <a:t>Right click on that Project – Select Properties</a:t>
            </a:r>
          </a:p>
          <a:p>
            <a:r>
              <a:rPr lang="en-US" dirty="0" smtClean="0"/>
              <a:t>On the Properties window, add your selenium remote control library files (jar files)</a:t>
            </a:r>
          </a:p>
          <a:p>
            <a:r>
              <a:rPr lang="en-US" dirty="0" smtClean="0"/>
              <a:t>Also add </a:t>
            </a:r>
            <a:r>
              <a:rPr lang="en-US" dirty="0" err="1" smtClean="0"/>
              <a:t>Junit</a:t>
            </a:r>
            <a:r>
              <a:rPr lang="en-US" dirty="0" smtClean="0"/>
              <a:t> library file for executing your selenium tests.</a:t>
            </a:r>
          </a:p>
          <a:p>
            <a:r>
              <a:rPr lang="en-US" dirty="0" smtClean="0"/>
              <a:t>Click on OK and close the Properties window</a:t>
            </a:r>
          </a:p>
          <a:p>
            <a:r>
              <a:rPr lang="en-US" dirty="0" smtClean="0"/>
              <a:t>Add a Java Class in your Project and write your coding.</a:t>
            </a:r>
          </a:p>
          <a:p>
            <a:r>
              <a:rPr lang="en-US" dirty="0" smtClean="0"/>
              <a:t>Execute your Java Class with the help of </a:t>
            </a:r>
            <a:r>
              <a:rPr lang="en-US" dirty="0" err="1" smtClean="0"/>
              <a:t>Junit</a:t>
            </a:r>
            <a:r>
              <a:rPr lang="en-US" dirty="0" smtClean="0"/>
              <a:t>.</a:t>
            </a:r>
          </a:p>
          <a:p>
            <a:pPr>
              <a:buNone/>
            </a:pPr>
            <a:endParaRPr lang="en-US" dirty="0" smtClean="0"/>
          </a:p>
        </p:txBody>
      </p:sp>
    </p:spTree>
    <p:extLst>
      <p:ext uri="{BB962C8B-B14F-4D97-AF65-F5344CB8AC3E}">
        <p14:creationId xmlns:p14="http://schemas.microsoft.com/office/powerpoint/2010/main" val="3400525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Creating sample tests using RC</a:t>
            </a:r>
          </a:p>
        </p:txBody>
      </p:sp>
      <p:sp>
        <p:nvSpPr>
          <p:cNvPr id="4" name="Content Placeholder 3"/>
          <p:cNvSpPr>
            <a:spLocks noGrp="1"/>
          </p:cNvSpPr>
          <p:nvPr>
            <p:ph idx="1"/>
          </p:nvPr>
        </p:nvSpPr>
        <p:spPr/>
        <p:txBody>
          <a:bodyPr>
            <a:normAutofit/>
          </a:bodyPr>
          <a:lstStyle/>
          <a:p>
            <a:r>
              <a:rPr lang="en-US" dirty="0" smtClean="0"/>
              <a:t>Import your selenium package</a:t>
            </a:r>
          </a:p>
          <a:p>
            <a:r>
              <a:rPr lang="en-US" dirty="0" smtClean="0"/>
              <a:t>Import your </a:t>
            </a:r>
            <a:r>
              <a:rPr lang="en-US" dirty="0" err="1" smtClean="0"/>
              <a:t>Junit</a:t>
            </a:r>
            <a:r>
              <a:rPr lang="en-US" dirty="0" smtClean="0"/>
              <a:t> package     </a:t>
            </a:r>
          </a:p>
          <a:p>
            <a:r>
              <a:rPr lang="en-US" dirty="0" smtClean="0"/>
              <a:t>Inherit </a:t>
            </a:r>
            <a:r>
              <a:rPr lang="en-US" dirty="0" err="1" smtClean="0"/>
              <a:t>SeleneseTestBase</a:t>
            </a:r>
            <a:r>
              <a:rPr lang="en-US" dirty="0" smtClean="0"/>
              <a:t> Class in your class</a:t>
            </a:r>
          </a:p>
          <a:p>
            <a:r>
              <a:rPr lang="en-US" dirty="0" smtClean="0"/>
              <a:t>Create a test method (Test Execution will be started from here)</a:t>
            </a:r>
          </a:p>
          <a:p>
            <a:r>
              <a:rPr lang="en-US" dirty="0" smtClean="0"/>
              <a:t>Create an object for </a:t>
            </a:r>
            <a:r>
              <a:rPr lang="en-US" dirty="0" err="1" smtClean="0"/>
              <a:t>DefaultSelenium</a:t>
            </a:r>
            <a:r>
              <a:rPr lang="en-US" dirty="0" smtClean="0"/>
              <a:t> class and add your parameters</a:t>
            </a:r>
          </a:p>
          <a:p>
            <a:r>
              <a:rPr lang="en-US" dirty="0" smtClean="0"/>
              <a:t>Start your selenium server and perform testing by writing your code</a:t>
            </a:r>
          </a:p>
          <a:p>
            <a:r>
              <a:rPr lang="en-US" dirty="0" smtClean="0"/>
              <a:t>Stop the selenium server</a:t>
            </a:r>
          </a:p>
          <a:p>
            <a:pPr>
              <a:buNone/>
            </a:pPr>
            <a:endParaRPr lang="en-US" dirty="0" smtClean="0"/>
          </a:p>
        </p:txBody>
      </p:sp>
    </p:spTree>
    <p:extLst>
      <p:ext uri="{BB962C8B-B14F-4D97-AF65-F5344CB8AC3E}">
        <p14:creationId xmlns:p14="http://schemas.microsoft.com/office/powerpoint/2010/main" val="688624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Creating sample tests using RC</a:t>
            </a:r>
          </a:p>
        </p:txBody>
      </p:sp>
      <p:sp>
        <p:nvSpPr>
          <p:cNvPr id="4" name="Content Placeholder 3"/>
          <p:cNvSpPr>
            <a:spLocks noGrp="1"/>
          </p:cNvSpPr>
          <p:nvPr>
            <p:ph idx="1"/>
          </p:nvPr>
        </p:nvSpPr>
        <p:spPr/>
        <p:txBody>
          <a:bodyPr>
            <a:normAutofit fontScale="70000" lnSpcReduction="20000"/>
          </a:bodyPr>
          <a:lstStyle/>
          <a:p>
            <a:pPr>
              <a:buNone/>
            </a:pPr>
            <a:r>
              <a:rPr lang="en-US" b="1" dirty="0" smtClean="0"/>
              <a:t>import </a:t>
            </a:r>
            <a:r>
              <a:rPr lang="en-US" b="1" dirty="0" err="1" smtClean="0"/>
              <a:t>com.thoughtworks.selenium</a:t>
            </a:r>
            <a:r>
              <a:rPr lang="en-US" b="1" dirty="0" smtClean="0"/>
              <a:t>.*;</a:t>
            </a:r>
          </a:p>
          <a:p>
            <a:pPr>
              <a:buNone/>
            </a:pPr>
            <a:r>
              <a:rPr lang="en-US" b="1" dirty="0" smtClean="0"/>
              <a:t>import </a:t>
            </a:r>
            <a:r>
              <a:rPr lang="en-US" b="1" dirty="0" err="1" smtClean="0"/>
              <a:t>org.junit</a:t>
            </a:r>
            <a:r>
              <a:rPr lang="en-US" b="1" dirty="0" smtClean="0"/>
              <a:t>.*;</a:t>
            </a:r>
          </a:p>
          <a:p>
            <a:pPr>
              <a:buNone/>
            </a:pPr>
            <a:endParaRPr lang="en-US" dirty="0" smtClean="0"/>
          </a:p>
          <a:p>
            <a:pPr>
              <a:buNone/>
            </a:pPr>
            <a:r>
              <a:rPr lang="en-US" b="1" dirty="0" smtClean="0"/>
              <a:t>public class </a:t>
            </a:r>
            <a:r>
              <a:rPr lang="en-US" b="1" dirty="0" err="1" smtClean="0"/>
              <a:t>firstClass</a:t>
            </a:r>
            <a:r>
              <a:rPr lang="en-US" b="1" dirty="0" smtClean="0"/>
              <a:t> extends </a:t>
            </a:r>
            <a:r>
              <a:rPr lang="en-US" b="1" dirty="0" err="1" smtClean="0"/>
              <a:t>SeleneseTestBase</a:t>
            </a:r>
            <a:r>
              <a:rPr lang="en-US" b="1" dirty="0" smtClean="0"/>
              <a:t> {</a:t>
            </a:r>
          </a:p>
          <a:p>
            <a:pPr>
              <a:buNone/>
            </a:pPr>
            <a:endParaRPr lang="en-US" dirty="0" smtClean="0"/>
          </a:p>
          <a:p>
            <a:pPr>
              <a:buNone/>
            </a:pPr>
            <a:r>
              <a:rPr lang="en-US" dirty="0" smtClean="0"/>
              <a:t>@Test</a:t>
            </a:r>
          </a:p>
          <a:p>
            <a:pPr>
              <a:buNone/>
            </a:pPr>
            <a:r>
              <a:rPr lang="en-US" b="1" dirty="0" smtClean="0"/>
              <a:t>public void </a:t>
            </a:r>
            <a:r>
              <a:rPr lang="en-US" b="1" dirty="0" err="1" smtClean="0"/>
              <a:t>firstMethod</a:t>
            </a:r>
            <a:r>
              <a:rPr lang="en-US" b="1" dirty="0" smtClean="0"/>
              <a:t>() </a:t>
            </a:r>
          </a:p>
          <a:p>
            <a:pPr>
              <a:buNone/>
            </a:pPr>
            <a:r>
              <a:rPr lang="en-US" dirty="0" smtClean="0"/>
              <a:t>{</a:t>
            </a:r>
          </a:p>
          <a:p>
            <a:pPr>
              <a:buNone/>
            </a:pPr>
            <a:r>
              <a:rPr lang="en-US" dirty="0" smtClean="0"/>
              <a:t>selenium = </a:t>
            </a:r>
            <a:r>
              <a:rPr lang="en-US" b="1" dirty="0" smtClean="0"/>
              <a:t>new </a:t>
            </a:r>
            <a:r>
              <a:rPr lang="en-US" b="1" dirty="0" err="1" smtClean="0"/>
              <a:t>DefaultSelenium</a:t>
            </a:r>
            <a:r>
              <a:rPr lang="en-US" b="1" dirty="0" smtClean="0"/>
              <a:t>("</a:t>
            </a:r>
            <a:r>
              <a:rPr lang="en-US" b="1" dirty="0" err="1" smtClean="0"/>
              <a:t>localhost</a:t>
            </a:r>
            <a:r>
              <a:rPr lang="en-US" b="1" dirty="0" smtClean="0"/>
              <a:t>", 4444, "*chrome", "http://www.google.co.in");</a:t>
            </a:r>
          </a:p>
          <a:p>
            <a:pPr>
              <a:buNone/>
            </a:pPr>
            <a:r>
              <a:rPr lang="en-US" dirty="0" err="1" smtClean="0"/>
              <a:t>selenium.start</a:t>
            </a:r>
            <a:r>
              <a:rPr lang="en-US" dirty="0" smtClean="0"/>
              <a:t>();</a:t>
            </a:r>
          </a:p>
          <a:p>
            <a:pPr>
              <a:buNone/>
            </a:pPr>
            <a:r>
              <a:rPr lang="en-US" dirty="0" err="1" smtClean="0"/>
              <a:t>selenium.open</a:t>
            </a:r>
            <a:r>
              <a:rPr lang="en-US" dirty="0" smtClean="0"/>
              <a:t>("/");</a:t>
            </a:r>
          </a:p>
          <a:p>
            <a:pPr>
              <a:buNone/>
            </a:pPr>
            <a:r>
              <a:rPr lang="en-US" dirty="0" err="1" smtClean="0"/>
              <a:t>System.</a:t>
            </a:r>
            <a:r>
              <a:rPr lang="en-US" i="1" dirty="0" err="1" smtClean="0"/>
              <a:t>out.println</a:t>
            </a:r>
            <a:r>
              <a:rPr lang="en-US" i="1" dirty="0" smtClean="0"/>
              <a:t>(</a:t>
            </a:r>
            <a:r>
              <a:rPr lang="en-US" i="1" dirty="0" err="1" smtClean="0"/>
              <a:t>selenium.getTitle</a:t>
            </a:r>
            <a:r>
              <a:rPr lang="en-US" i="1" dirty="0" smtClean="0"/>
              <a:t>());</a:t>
            </a:r>
          </a:p>
          <a:p>
            <a:pPr>
              <a:buNone/>
            </a:pPr>
            <a:r>
              <a:rPr lang="en-US" dirty="0" err="1" smtClean="0"/>
              <a:t>selenium.close</a:t>
            </a:r>
            <a:r>
              <a:rPr lang="en-US" dirty="0" smtClean="0"/>
              <a:t>();</a:t>
            </a:r>
          </a:p>
          <a:p>
            <a:pPr>
              <a:buNone/>
            </a:pPr>
            <a:r>
              <a:rPr lang="en-US" dirty="0" err="1" smtClean="0"/>
              <a:t>selenium.stop</a:t>
            </a:r>
            <a:r>
              <a:rPr lang="en-US" dirty="0" smtClean="0"/>
              <a:t>();</a:t>
            </a:r>
          </a:p>
          <a:p>
            <a:pPr>
              <a:buNone/>
            </a:pPr>
            <a:r>
              <a:rPr lang="en-US" dirty="0" smtClean="0"/>
              <a:t>}</a:t>
            </a:r>
          </a:p>
          <a:p>
            <a:pPr>
              <a:buNone/>
            </a:pPr>
            <a:r>
              <a:rPr lang="en-US" dirty="0" smtClean="0"/>
              <a:t>}</a:t>
            </a:r>
          </a:p>
          <a:p>
            <a:pPr>
              <a:buNone/>
            </a:pPr>
            <a:endParaRPr lang="en-US" dirty="0" smtClean="0"/>
          </a:p>
        </p:txBody>
      </p:sp>
    </p:spTree>
    <p:extLst>
      <p:ext uri="{BB962C8B-B14F-4D97-AF65-F5344CB8AC3E}">
        <p14:creationId xmlns:p14="http://schemas.microsoft.com/office/powerpoint/2010/main" val="645811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Converting IDE tests to Java code(RC)</a:t>
            </a:r>
            <a:endParaRPr lang="en-US" dirty="0"/>
          </a:p>
        </p:txBody>
      </p:sp>
      <p:sp>
        <p:nvSpPr>
          <p:cNvPr id="4" name="Content Placeholder 3"/>
          <p:cNvSpPr>
            <a:spLocks noGrp="1"/>
          </p:cNvSpPr>
          <p:nvPr>
            <p:ph idx="1"/>
          </p:nvPr>
        </p:nvSpPr>
        <p:spPr/>
        <p:txBody>
          <a:bodyPr>
            <a:normAutofit/>
          </a:bodyPr>
          <a:lstStyle/>
          <a:p>
            <a:r>
              <a:rPr lang="en-US" dirty="0" smtClean="0"/>
              <a:t>Our Selenium IDE tests can be converted into our familiar language format</a:t>
            </a:r>
          </a:p>
          <a:p>
            <a:r>
              <a:rPr lang="en-US" dirty="0" smtClean="0"/>
              <a:t>Record some tests in IDE, </a:t>
            </a:r>
            <a:r>
              <a:rPr lang="en-US" dirty="0" err="1" smtClean="0"/>
              <a:t>goto</a:t>
            </a:r>
            <a:r>
              <a:rPr lang="en-US" dirty="0" smtClean="0"/>
              <a:t> Options menu and click on Format</a:t>
            </a:r>
          </a:p>
          <a:p>
            <a:r>
              <a:rPr lang="en-US" dirty="0" smtClean="0"/>
              <a:t>You will find a list of language with framework </a:t>
            </a:r>
          </a:p>
          <a:p>
            <a:r>
              <a:rPr lang="en-US" dirty="0" smtClean="0"/>
              <a:t>Select your favorite language and you will get a set of code</a:t>
            </a:r>
          </a:p>
          <a:p>
            <a:r>
              <a:rPr lang="en-US" dirty="0" smtClean="0"/>
              <a:t>Copy that code and paste it in your language editor and run it</a:t>
            </a:r>
          </a:p>
          <a:p>
            <a:endParaRPr lang="en-US" dirty="0" smtClean="0"/>
          </a:p>
        </p:txBody>
      </p:sp>
    </p:spTree>
    <p:extLst>
      <p:ext uri="{BB962C8B-B14F-4D97-AF65-F5344CB8AC3E}">
        <p14:creationId xmlns:p14="http://schemas.microsoft.com/office/powerpoint/2010/main" val="3593671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What is JUnit</a:t>
            </a:r>
            <a:endParaRPr lang="en-US" dirty="0"/>
          </a:p>
        </p:txBody>
      </p:sp>
      <p:sp>
        <p:nvSpPr>
          <p:cNvPr id="4" name="Content Placeholder 3"/>
          <p:cNvSpPr>
            <a:spLocks noGrp="1"/>
          </p:cNvSpPr>
          <p:nvPr>
            <p:ph idx="1"/>
          </p:nvPr>
        </p:nvSpPr>
        <p:spPr/>
        <p:txBody>
          <a:bodyPr>
            <a:normAutofit/>
          </a:bodyPr>
          <a:lstStyle/>
          <a:p>
            <a:r>
              <a:rPr lang="en-US" dirty="0" smtClean="0"/>
              <a:t>JUnit is a unit testing framework for the Java programming language. </a:t>
            </a:r>
          </a:p>
          <a:p>
            <a:r>
              <a:rPr lang="en-US" dirty="0" smtClean="0"/>
              <a:t>A JUnit Test fixture inherits from </a:t>
            </a:r>
            <a:r>
              <a:rPr lang="en-US" dirty="0" err="1" smtClean="0"/>
              <a:t>junit.framework.TestCase</a:t>
            </a:r>
            <a:r>
              <a:rPr lang="en-US" dirty="0" smtClean="0"/>
              <a:t>.</a:t>
            </a:r>
          </a:p>
          <a:p>
            <a:r>
              <a:rPr lang="en-US" dirty="0" smtClean="0"/>
              <a:t>It has lot of test annotations like @Test, @Before, @After and etc</a:t>
            </a:r>
          </a:p>
          <a:p>
            <a:r>
              <a:rPr lang="en-US" dirty="0" smtClean="0"/>
              <a:t>Test methods must be annotated by the @Test annotation</a:t>
            </a:r>
          </a:p>
          <a:p>
            <a:r>
              <a:rPr lang="en-US" dirty="0" smtClean="0"/>
              <a:t>It is also possible to define a method to execute before (or after) each (or all) of the test methods with the @Before (or @After) and @</a:t>
            </a:r>
            <a:r>
              <a:rPr lang="en-US" dirty="0" err="1" smtClean="0"/>
              <a:t>BeforeClass</a:t>
            </a:r>
            <a:r>
              <a:rPr lang="en-US" dirty="0" smtClean="0"/>
              <a:t> (or @</a:t>
            </a:r>
            <a:r>
              <a:rPr lang="en-US" dirty="0" err="1" smtClean="0"/>
              <a:t>AfterClass</a:t>
            </a:r>
            <a:r>
              <a:rPr lang="en-US" dirty="0" smtClean="0"/>
              <a:t>) annotations.</a:t>
            </a:r>
          </a:p>
        </p:txBody>
      </p:sp>
    </p:spTree>
    <p:extLst>
      <p:ext uri="{BB962C8B-B14F-4D97-AF65-F5344CB8AC3E}">
        <p14:creationId xmlns:p14="http://schemas.microsoft.com/office/powerpoint/2010/main" val="4049437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JUnit Syntax</a:t>
            </a:r>
            <a:endParaRPr lang="en-US" dirty="0"/>
          </a:p>
        </p:txBody>
      </p:sp>
      <p:sp>
        <p:nvSpPr>
          <p:cNvPr id="4" name="Content Placeholder 3"/>
          <p:cNvSpPr>
            <a:spLocks noGrp="1"/>
          </p:cNvSpPr>
          <p:nvPr>
            <p:ph idx="1"/>
          </p:nvPr>
        </p:nvSpPr>
        <p:spPr/>
        <p:txBody>
          <a:bodyPr>
            <a:noAutofit/>
          </a:bodyPr>
          <a:lstStyle/>
          <a:p>
            <a:pPr>
              <a:buNone/>
            </a:pPr>
            <a:r>
              <a:rPr lang="en-US" sz="1600" b="1" dirty="0" smtClean="0"/>
              <a:t>import </a:t>
            </a:r>
            <a:r>
              <a:rPr lang="en-US" sz="1600" b="1" dirty="0" err="1" smtClean="0"/>
              <a:t>junit.framework.TestCase</a:t>
            </a:r>
            <a:r>
              <a:rPr lang="en-US" sz="1600" b="1" dirty="0" smtClean="0"/>
              <a:t>;</a:t>
            </a:r>
          </a:p>
          <a:p>
            <a:pPr>
              <a:buNone/>
            </a:pPr>
            <a:r>
              <a:rPr lang="en-US" sz="1600" b="1" dirty="0" smtClean="0"/>
              <a:t>import </a:t>
            </a:r>
            <a:r>
              <a:rPr lang="en-US" sz="1600" b="1" dirty="0" err="1" smtClean="0"/>
              <a:t>org.junit</a:t>
            </a:r>
            <a:r>
              <a:rPr lang="en-US" sz="1600" b="1" dirty="0" smtClean="0"/>
              <a:t>.*;</a:t>
            </a:r>
          </a:p>
          <a:p>
            <a:pPr>
              <a:buNone/>
            </a:pPr>
            <a:r>
              <a:rPr lang="en-US" sz="1600" dirty="0" smtClean="0"/>
              <a:t> </a:t>
            </a:r>
          </a:p>
          <a:p>
            <a:pPr>
              <a:buNone/>
            </a:pPr>
            <a:r>
              <a:rPr lang="en-US" sz="1600" b="1" dirty="0" smtClean="0"/>
              <a:t>public class </a:t>
            </a:r>
            <a:r>
              <a:rPr lang="en-US" sz="1600" b="1" dirty="0" err="1" smtClean="0"/>
              <a:t>TestFoobar</a:t>
            </a:r>
            <a:r>
              <a:rPr lang="en-US" sz="1600" b="1" dirty="0" smtClean="0"/>
              <a:t> extends </a:t>
            </a:r>
            <a:r>
              <a:rPr lang="en-US" sz="1600" b="1" dirty="0" err="1" smtClean="0"/>
              <a:t>TestCase</a:t>
            </a:r>
            <a:r>
              <a:rPr lang="en-US" sz="1600" b="1" dirty="0" smtClean="0"/>
              <a:t>{</a:t>
            </a:r>
          </a:p>
          <a:p>
            <a:pPr>
              <a:buNone/>
            </a:pPr>
            <a:r>
              <a:rPr lang="en-US" sz="1600" dirty="0" smtClean="0"/>
              <a:t>    @</a:t>
            </a:r>
            <a:r>
              <a:rPr lang="en-US" sz="1600" dirty="0" err="1" smtClean="0"/>
              <a:t>BeforeClass</a:t>
            </a:r>
            <a:endParaRPr lang="en-US" sz="1600" dirty="0" smtClean="0"/>
          </a:p>
          <a:p>
            <a:pPr>
              <a:buNone/>
            </a:pPr>
            <a:r>
              <a:rPr lang="en-US" sz="1600" dirty="0" smtClean="0"/>
              <a:t>    </a:t>
            </a:r>
            <a:r>
              <a:rPr lang="en-US" sz="1600" b="1" dirty="0" smtClean="0"/>
              <a:t>public static void </a:t>
            </a:r>
            <a:r>
              <a:rPr lang="en-US" sz="1600" b="1" dirty="0" err="1" smtClean="0"/>
              <a:t>setUpClass</a:t>
            </a:r>
            <a:r>
              <a:rPr lang="en-US" sz="1600" b="1" dirty="0" smtClean="0"/>
              <a:t>() throws Exception {</a:t>
            </a:r>
          </a:p>
          <a:p>
            <a:pPr>
              <a:buNone/>
            </a:pPr>
            <a:r>
              <a:rPr lang="en-US" sz="1600" dirty="0" smtClean="0"/>
              <a:t>        // Code executed before the first test method       </a:t>
            </a:r>
          </a:p>
          <a:p>
            <a:pPr>
              <a:buNone/>
            </a:pPr>
            <a:r>
              <a:rPr lang="en-US" sz="1600" dirty="0" smtClean="0"/>
              <a:t>    }</a:t>
            </a:r>
          </a:p>
          <a:p>
            <a:pPr>
              <a:buNone/>
            </a:pPr>
            <a:r>
              <a:rPr lang="en-US" sz="1600" dirty="0" smtClean="0"/>
              <a:t> </a:t>
            </a:r>
          </a:p>
          <a:p>
            <a:pPr>
              <a:buNone/>
            </a:pPr>
            <a:r>
              <a:rPr lang="en-US" sz="1600" dirty="0" smtClean="0"/>
              <a:t>    </a:t>
            </a:r>
            <a:r>
              <a:rPr lang="en-US" sz="1600" dirty="0"/>
              <a:t>@</a:t>
            </a:r>
            <a:r>
              <a:rPr lang="en-US" sz="1600" dirty="0" err="1"/>
              <a:t>AfterClass</a:t>
            </a:r>
            <a:endParaRPr lang="en-US" sz="1600" dirty="0"/>
          </a:p>
          <a:p>
            <a:pPr>
              <a:buNone/>
            </a:pPr>
            <a:r>
              <a:rPr lang="en-US" sz="1600" dirty="0"/>
              <a:t>    </a:t>
            </a:r>
            <a:r>
              <a:rPr lang="en-US" sz="1600" b="1" dirty="0"/>
              <a:t>public static void </a:t>
            </a:r>
            <a:r>
              <a:rPr lang="en-US" sz="1600" b="1" dirty="0" err="1"/>
              <a:t>tearDownClass</a:t>
            </a:r>
            <a:r>
              <a:rPr lang="en-US" sz="1600" b="1" dirty="0"/>
              <a:t>() throws Exception {</a:t>
            </a:r>
          </a:p>
          <a:p>
            <a:pPr>
              <a:buNone/>
            </a:pPr>
            <a:r>
              <a:rPr lang="en-US" sz="1600" dirty="0"/>
              <a:t>        // Code executed after the last test method </a:t>
            </a:r>
          </a:p>
          <a:p>
            <a:pPr>
              <a:buNone/>
            </a:pPr>
            <a:r>
              <a:rPr lang="en-US" sz="1600" dirty="0"/>
              <a:t>    }</a:t>
            </a:r>
          </a:p>
          <a:p>
            <a:pPr>
              <a:buNone/>
            </a:pPr>
            <a:r>
              <a:rPr lang="en-US" sz="1600" dirty="0"/>
              <a:t> </a:t>
            </a:r>
          </a:p>
        </p:txBody>
      </p:sp>
    </p:spTree>
    <p:extLst>
      <p:ext uri="{BB962C8B-B14F-4D97-AF65-F5344CB8AC3E}">
        <p14:creationId xmlns:p14="http://schemas.microsoft.com/office/powerpoint/2010/main" val="126757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Advantages</a:t>
            </a:r>
          </a:p>
          <a:p>
            <a:r>
              <a:rPr lang="en-US" dirty="0" smtClean="0"/>
              <a:t>Less time consumption</a:t>
            </a:r>
          </a:p>
          <a:p>
            <a:r>
              <a:rPr lang="en-US" dirty="0" smtClean="0"/>
              <a:t>Reliable</a:t>
            </a:r>
          </a:p>
          <a:p>
            <a:r>
              <a:rPr lang="en-US" dirty="0" smtClean="0"/>
              <a:t>Reusable</a:t>
            </a:r>
          </a:p>
          <a:p>
            <a:r>
              <a:rPr lang="en-US" dirty="0" smtClean="0"/>
              <a:t>Better Quality Software</a:t>
            </a:r>
          </a:p>
          <a:p>
            <a:r>
              <a:rPr lang="en-US" dirty="0" smtClean="0"/>
              <a:t>Fast</a:t>
            </a:r>
          </a:p>
          <a:p>
            <a:r>
              <a:rPr lang="en-US" dirty="0" smtClean="0"/>
              <a:t>Cost effective – Only in longer term projects</a:t>
            </a:r>
          </a:p>
          <a:p>
            <a:pPr>
              <a:buNone/>
            </a:pPr>
            <a:endParaRPr lang="en-US" dirty="0" smtClean="0"/>
          </a:p>
          <a:p>
            <a:pPr>
              <a:buNone/>
            </a:pPr>
            <a:r>
              <a:rPr lang="en-US" dirty="0" smtClean="0"/>
              <a:t>Limitations </a:t>
            </a:r>
          </a:p>
          <a:p>
            <a:r>
              <a:rPr lang="en-US" dirty="0" smtClean="0"/>
              <a:t>Expensive </a:t>
            </a:r>
          </a:p>
          <a:p>
            <a:r>
              <a:rPr lang="en-US" dirty="0" smtClean="0"/>
              <a:t>Proficiency</a:t>
            </a:r>
          </a:p>
          <a:p>
            <a:r>
              <a:rPr lang="en-US" dirty="0" smtClean="0"/>
              <a:t>Debugging</a:t>
            </a:r>
          </a:p>
          <a:p>
            <a:r>
              <a:rPr lang="en-US" dirty="0" smtClean="0"/>
              <a:t>Maintenance</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3449636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err="1" smtClean="0"/>
              <a:t>JUnit</a:t>
            </a:r>
            <a:r>
              <a:rPr lang="en-US" dirty="0" smtClean="0"/>
              <a:t> Syntax(contd.)</a:t>
            </a:r>
            <a:br>
              <a:rPr lang="en-US" dirty="0" smtClean="0"/>
            </a:br>
            <a:endParaRPr lang="en-US" dirty="0"/>
          </a:p>
        </p:txBody>
      </p:sp>
      <p:sp>
        <p:nvSpPr>
          <p:cNvPr id="4" name="Content Placeholder 3"/>
          <p:cNvSpPr>
            <a:spLocks noGrp="1"/>
          </p:cNvSpPr>
          <p:nvPr>
            <p:ph idx="1"/>
          </p:nvPr>
        </p:nvSpPr>
        <p:spPr/>
        <p:txBody>
          <a:bodyPr>
            <a:noAutofit/>
          </a:bodyPr>
          <a:lstStyle/>
          <a:p>
            <a:pPr>
              <a:buNone/>
            </a:pPr>
            <a:r>
              <a:rPr lang="en-US" sz="1600" dirty="0" smtClean="0"/>
              <a:t>@</a:t>
            </a:r>
            <a:r>
              <a:rPr lang="en-US" sz="1600" dirty="0"/>
              <a:t>Before</a:t>
            </a:r>
          </a:p>
          <a:p>
            <a:pPr>
              <a:buNone/>
            </a:pPr>
            <a:r>
              <a:rPr lang="en-US" sz="1600" dirty="0"/>
              <a:t>    </a:t>
            </a:r>
            <a:r>
              <a:rPr lang="en-US" sz="1600" b="1" dirty="0"/>
              <a:t>public void </a:t>
            </a:r>
            <a:r>
              <a:rPr lang="en-US" sz="1600" b="1" dirty="0" err="1"/>
              <a:t>setUp</a:t>
            </a:r>
            <a:r>
              <a:rPr lang="en-US" sz="1600" b="1" dirty="0"/>
              <a:t>() throws Exception {</a:t>
            </a:r>
          </a:p>
          <a:p>
            <a:pPr>
              <a:buNone/>
            </a:pPr>
            <a:r>
              <a:rPr lang="en-US" sz="1600" dirty="0"/>
              <a:t>        // Code executed before each test    </a:t>
            </a:r>
          </a:p>
          <a:p>
            <a:pPr>
              <a:buNone/>
            </a:pPr>
            <a:r>
              <a:rPr lang="en-US" sz="1600" dirty="0"/>
              <a:t>    }</a:t>
            </a:r>
          </a:p>
          <a:p>
            <a:pPr>
              <a:buNone/>
            </a:pPr>
            <a:r>
              <a:rPr lang="en-US" sz="1600" dirty="0"/>
              <a:t> </a:t>
            </a:r>
          </a:p>
          <a:p>
            <a:pPr>
              <a:buNone/>
            </a:pPr>
            <a:r>
              <a:rPr lang="en-US" sz="1600" dirty="0"/>
              <a:t>    @After</a:t>
            </a:r>
          </a:p>
          <a:p>
            <a:pPr>
              <a:buNone/>
            </a:pPr>
            <a:r>
              <a:rPr lang="en-US" sz="1600" dirty="0"/>
              <a:t>    </a:t>
            </a:r>
            <a:r>
              <a:rPr lang="en-US" sz="1600" b="1" dirty="0"/>
              <a:t>public void </a:t>
            </a:r>
            <a:r>
              <a:rPr lang="en-US" sz="1600" b="1" dirty="0" err="1"/>
              <a:t>tearDown</a:t>
            </a:r>
            <a:r>
              <a:rPr lang="en-US" sz="1600" b="1" dirty="0"/>
              <a:t>() throws Exception {</a:t>
            </a:r>
          </a:p>
          <a:p>
            <a:pPr>
              <a:buNone/>
            </a:pPr>
            <a:r>
              <a:rPr lang="en-US" sz="1600" dirty="0"/>
              <a:t>        // Code executed after each test   </a:t>
            </a:r>
          </a:p>
          <a:p>
            <a:pPr>
              <a:buNone/>
            </a:pPr>
            <a:r>
              <a:rPr lang="en-US" sz="1600" dirty="0"/>
              <a:t>    }</a:t>
            </a:r>
          </a:p>
          <a:p>
            <a:pPr>
              <a:buNone/>
            </a:pPr>
            <a:r>
              <a:rPr lang="en-US" sz="1600" dirty="0"/>
              <a:t> </a:t>
            </a:r>
          </a:p>
          <a:p>
            <a:pPr>
              <a:buNone/>
            </a:pPr>
            <a:r>
              <a:rPr lang="en-US" sz="1600" dirty="0"/>
              <a:t>    @Test</a:t>
            </a:r>
          </a:p>
          <a:p>
            <a:pPr>
              <a:buNone/>
            </a:pPr>
            <a:r>
              <a:rPr lang="en-US" sz="1600" dirty="0"/>
              <a:t>    </a:t>
            </a:r>
            <a:r>
              <a:rPr lang="en-US" sz="1600" b="1" dirty="0"/>
              <a:t>public void test() {</a:t>
            </a:r>
          </a:p>
          <a:p>
            <a:pPr>
              <a:buNone/>
            </a:pPr>
            <a:r>
              <a:rPr lang="en-US" sz="1600" dirty="0"/>
              <a:t>        </a:t>
            </a:r>
            <a:r>
              <a:rPr lang="en-US" sz="1600" i="1" dirty="0" err="1"/>
              <a:t>assertTrue</a:t>
            </a:r>
            <a:r>
              <a:rPr lang="en-US" sz="1600" i="1" dirty="0"/>
              <a:t>(</a:t>
            </a:r>
            <a:r>
              <a:rPr lang="en-US" sz="1600" b="1" i="1" dirty="0"/>
              <a:t>true);</a:t>
            </a:r>
          </a:p>
          <a:p>
            <a:pPr>
              <a:buNone/>
            </a:pPr>
            <a:r>
              <a:rPr lang="en-US" sz="1600" dirty="0"/>
              <a:t>    }</a:t>
            </a:r>
          </a:p>
          <a:p>
            <a:pPr>
              <a:buNone/>
            </a:pPr>
            <a:r>
              <a:rPr lang="en-US" sz="1600" dirty="0"/>
              <a:t>}</a:t>
            </a:r>
          </a:p>
        </p:txBody>
      </p:sp>
    </p:spTree>
    <p:extLst>
      <p:ext uri="{BB962C8B-B14F-4D97-AF65-F5344CB8AC3E}">
        <p14:creationId xmlns:p14="http://schemas.microsoft.com/office/powerpoint/2010/main" val="29946634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0" y="152400"/>
            <a:ext cx="7391400" cy="533400"/>
          </a:xfrm>
        </p:spPr>
        <p:txBody>
          <a:bodyPr>
            <a:normAutofit/>
          </a:bodyPr>
          <a:lstStyle/>
          <a:p>
            <a:pPr lvl="0"/>
            <a:r>
              <a:rPr lang="en-US" dirty="0" smtClean="0"/>
              <a:t>Creating Selenium instance with JUnit</a:t>
            </a:r>
            <a:endParaRPr lang="en-US" dirty="0"/>
          </a:p>
        </p:txBody>
      </p:sp>
      <p:sp>
        <p:nvSpPr>
          <p:cNvPr id="4" name="Content Placeholder 3"/>
          <p:cNvSpPr>
            <a:spLocks noGrp="1"/>
          </p:cNvSpPr>
          <p:nvPr>
            <p:ph idx="1"/>
          </p:nvPr>
        </p:nvSpPr>
        <p:spPr>
          <a:xfrm>
            <a:off x="457200" y="1219200"/>
            <a:ext cx="8229600" cy="5486400"/>
          </a:xfrm>
        </p:spPr>
        <p:txBody>
          <a:bodyPr>
            <a:noAutofit/>
          </a:bodyPr>
          <a:lstStyle/>
          <a:p>
            <a:pPr>
              <a:buNone/>
            </a:pPr>
            <a:r>
              <a:rPr lang="en-US" sz="1400" b="1" dirty="0" smtClean="0"/>
              <a:t>import </a:t>
            </a:r>
            <a:r>
              <a:rPr lang="en-US" sz="1400" b="1" dirty="0" err="1" smtClean="0"/>
              <a:t>com.thoughtworks.selenium</a:t>
            </a:r>
            <a:r>
              <a:rPr lang="en-US" sz="1400" b="1" dirty="0" smtClean="0"/>
              <a:t>.*;</a:t>
            </a:r>
          </a:p>
          <a:p>
            <a:pPr>
              <a:buNone/>
            </a:pPr>
            <a:r>
              <a:rPr lang="en-US" sz="1400" b="1" dirty="0" smtClean="0"/>
              <a:t>import </a:t>
            </a:r>
            <a:r>
              <a:rPr lang="en-US" sz="1400" b="1" dirty="0" err="1" smtClean="0"/>
              <a:t>org.junit</a:t>
            </a:r>
            <a:r>
              <a:rPr lang="en-US" sz="1400" b="1" dirty="0" smtClean="0"/>
              <a:t>.*;</a:t>
            </a:r>
          </a:p>
          <a:p>
            <a:pPr>
              <a:buNone/>
            </a:pPr>
            <a:endParaRPr lang="en-US" sz="1400" dirty="0" smtClean="0"/>
          </a:p>
          <a:p>
            <a:pPr>
              <a:buNone/>
            </a:pPr>
            <a:r>
              <a:rPr lang="en-US" sz="1400" b="1" dirty="0" smtClean="0"/>
              <a:t>public class </a:t>
            </a:r>
            <a:r>
              <a:rPr lang="en-US" sz="1400" b="1" dirty="0" err="1" smtClean="0"/>
              <a:t>firstClass</a:t>
            </a:r>
            <a:r>
              <a:rPr lang="en-US" sz="1400" b="1" dirty="0" smtClean="0"/>
              <a:t> extends </a:t>
            </a:r>
            <a:r>
              <a:rPr lang="en-US" sz="1400" b="1" dirty="0" err="1" smtClean="0"/>
              <a:t>SeleneseTestBase</a:t>
            </a:r>
            <a:r>
              <a:rPr lang="en-US" sz="1400" b="1" dirty="0" smtClean="0"/>
              <a:t> {</a:t>
            </a:r>
          </a:p>
          <a:p>
            <a:pPr>
              <a:buNone/>
            </a:pPr>
            <a:endParaRPr lang="en-US" sz="1400" dirty="0" smtClean="0"/>
          </a:p>
          <a:p>
            <a:pPr>
              <a:buNone/>
            </a:pPr>
            <a:r>
              <a:rPr lang="en-US" sz="1400" dirty="0" smtClean="0"/>
              <a:t>@Before</a:t>
            </a:r>
          </a:p>
          <a:p>
            <a:pPr>
              <a:buNone/>
            </a:pPr>
            <a:r>
              <a:rPr lang="en-US" sz="1400" b="1" dirty="0" smtClean="0"/>
              <a:t>public void setup()   </a:t>
            </a:r>
            <a:r>
              <a:rPr lang="en-US" sz="1400" dirty="0" smtClean="0"/>
              <a:t>{</a:t>
            </a:r>
          </a:p>
          <a:p>
            <a:pPr>
              <a:buNone/>
            </a:pPr>
            <a:r>
              <a:rPr lang="en-US" sz="1400" dirty="0" smtClean="0"/>
              <a:t>selenium = </a:t>
            </a:r>
            <a:r>
              <a:rPr lang="en-US" sz="1400" b="1" dirty="0" smtClean="0"/>
              <a:t>new </a:t>
            </a:r>
            <a:r>
              <a:rPr lang="en-US" sz="1400" b="1" dirty="0" err="1" smtClean="0"/>
              <a:t>DefaultSelenium</a:t>
            </a:r>
            <a:r>
              <a:rPr lang="en-US" sz="1400" b="1" dirty="0" smtClean="0"/>
              <a:t>("</a:t>
            </a:r>
            <a:r>
              <a:rPr lang="en-US" sz="1400" b="1" dirty="0" err="1" smtClean="0"/>
              <a:t>localhost</a:t>
            </a:r>
            <a:r>
              <a:rPr lang="en-US" sz="1400" b="1" dirty="0" smtClean="0"/>
              <a:t>", 4444, "*chrome", "http://www.google.co.in");</a:t>
            </a:r>
          </a:p>
          <a:p>
            <a:pPr>
              <a:buNone/>
            </a:pPr>
            <a:r>
              <a:rPr lang="en-US" sz="1400" dirty="0" err="1" smtClean="0"/>
              <a:t>selenium.start</a:t>
            </a:r>
            <a:r>
              <a:rPr lang="en-US" sz="1400" dirty="0" smtClean="0"/>
              <a:t>();</a:t>
            </a:r>
          </a:p>
          <a:p>
            <a:pPr>
              <a:buNone/>
            </a:pPr>
            <a:r>
              <a:rPr lang="en-US" sz="1400" dirty="0" smtClean="0"/>
              <a:t>}</a:t>
            </a:r>
          </a:p>
          <a:p>
            <a:pPr>
              <a:buNone/>
            </a:pPr>
            <a:endParaRPr lang="en-US" sz="1400" dirty="0" smtClean="0"/>
          </a:p>
          <a:p>
            <a:pPr>
              <a:buNone/>
            </a:pPr>
            <a:r>
              <a:rPr lang="en-US" sz="1400" dirty="0" smtClean="0"/>
              <a:t>@Test</a:t>
            </a:r>
          </a:p>
          <a:p>
            <a:pPr>
              <a:buNone/>
            </a:pPr>
            <a:r>
              <a:rPr lang="en-US" sz="1400" b="1" dirty="0" smtClean="0"/>
              <a:t>public void </a:t>
            </a:r>
            <a:r>
              <a:rPr lang="en-US" sz="1400" b="1" dirty="0" err="1" smtClean="0"/>
              <a:t>firstMethod</a:t>
            </a:r>
            <a:r>
              <a:rPr lang="en-US" sz="1400" b="1" dirty="0" smtClean="0"/>
              <a:t>()  </a:t>
            </a:r>
            <a:r>
              <a:rPr lang="en-US" sz="1400" dirty="0" smtClean="0"/>
              <a:t>{</a:t>
            </a:r>
          </a:p>
          <a:p>
            <a:pPr>
              <a:buNone/>
            </a:pPr>
            <a:r>
              <a:rPr lang="en-US" sz="1400" dirty="0" err="1" smtClean="0"/>
              <a:t>selenium.open</a:t>
            </a:r>
            <a:r>
              <a:rPr lang="en-US" sz="1400" dirty="0" smtClean="0"/>
              <a:t>("/");</a:t>
            </a:r>
          </a:p>
          <a:p>
            <a:pPr>
              <a:buNone/>
            </a:pPr>
            <a:r>
              <a:rPr lang="en-US" sz="1400" dirty="0" err="1" smtClean="0"/>
              <a:t>System.</a:t>
            </a:r>
            <a:r>
              <a:rPr lang="en-US" sz="1400" i="1" dirty="0" err="1" smtClean="0"/>
              <a:t>out.println</a:t>
            </a:r>
            <a:r>
              <a:rPr lang="en-US" sz="1400" i="1" dirty="0" smtClean="0"/>
              <a:t>(</a:t>
            </a:r>
            <a:r>
              <a:rPr lang="en-US" sz="1400" i="1" dirty="0" err="1" smtClean="0"/>
              <a:t>selenium.getTitle</a:t>
            </a:r>
            <a:r>
              <a:rPr lang="en-US" sz="1400" i="1" dirty="0" smtClean="0"/>
              <a:t>());</a:t>
            </a:r>
          </a:p>
          <a:p>
            <a:pPr>
              <a:buNone/>
            </a:pPr>
            <a:r>
              <a:rPr lang="en-US" sz="1400" dirty="0" smtClean="0"/>
              <a:t>}</a:t>
            </a:r>
          </a:p>
          <a:p>
            <a:pPr>
              <a:buNone/>
            </a:pPr>
            <a:endParaRPr lang="en-US" sz="1400" dirty="0" smtClean="0"/>
          </a:p>
        </p:txBody>
      </p:sp>
    </p:spTree>
    <p:extLst>
      <p:ext uri="{BB962C8B-B14F-4D97-AF65-F5344CB8AC3E}">
        <p14:creationId xmlns:p14="http://schemas.microsoft.com/office/powerpoint/2010/main" val="1166758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55834" y="152400"/>
            <a:ext cx="7788166" cy="609600"/>
          </a:xfrm>
        </p:spPr>
        <p:txBody>
          <a:bodyPr>
            <a:normAutofit fontScale="90000"/>
          </a:bodyPr>
          <a:lstStyle/>
          <a:p>
            <a:pPr lvl="0"/>
            <a:r>
              <a:rPr lang="en-US" dirty="0" smtClean="0"/>
              <a:t>Creating Selenium instance with </a:t>
            </a:r>
            <a:r>
              <a:rPr lang="en-US" dirty="0" err="1" smtClean="0"/>
              <a:t>Junit</a:t>
            </a:r>
            <a:r>
              <a:rPr lang="en-US" dirty="0" smtClean="0"/>
              <a:t>(contd.)</a:t>
            </a:r>
            <a:endParaRPr lang="en-US" dirty="0"/>
          </a:p>
        </p:txBody>
      </p:sp>
      <p:sp>
        <p:nvSpPr>
          <p:cNvPr id="4" name="Content Placeholder 3"/>
          <p:cNvSpPr>
            <a:spLocks noGrp="1"/>
          </p:cNvSpPr>
          <p:nvPr>
            <p:ph idx="1"/>
          </p:nvPr>
        </p:nvSpPr>
        <p:spPr>
          <a:xfrm>
            <a:off x="457200" y="1219200"/>
            <a:ext cx="8229600" cy="5486400"/>
          </a:xfrm>
        </p:spPr>
        <p:txBody>
          <a:bodyPr>
            <a:noAutofit/>
          </a:bodyPr>
          <a:lstStyle/>
          <a:p>
            <a:pPr>
              <a:buNone/>
            </a:pPr>
            <a:r>
              <a:rPr lang="en-US" sz="1400" dirty="0"/>
              <a:t>@Test</a:t>
            </a:r>
          </a:p>
          <a:p>
            <a:pPr>
              <a:buNone/>
            </a:pPr>
            <a:r>
              <a:rPr lang="en-US" sz="1400" b="1" dirty="0"/>
              <a:t>public void </a:t>
            </a:r>
            <a:r>
              <a:rPr lang="en-US" sz="1400" b="1" dirty="0" err="1"/>
              <a:t>secondMethod</a:t>
            </a:r>
            <a:r>
              <a:rPr lang="en-US" sz="1400" b="1" dirty="0"/>
              <a:t>()  </a:t>
            </a:r>
            <a:r>
              <a:rPr lang="en-US" sz="1400" dirty="0"/>
              <a:t>{</a:t>
            </a:r>
          </a:p>
          <a:p>
            <a:pPr>
              <a:buNone/>
            </a:pPr>
            <a:r>
              <a:rPr lang="en-US" sz="1400" dirty="0" err="1"/>
              <a:t>selenium.open</a:t>
            </a:r>
            <a:r>
              <a:rPr lang="en-US" sz="1400" dirty="0"/>
              <a:t>("/");</a:t>
            </a:r>
          </a:p>
          <a:p>
            <a:pPr>
              <a:buNone/>
            </a:pPr>
            <a:r>
              <a:rPr lang="en-US" sz="1400" dirty="0" err="1"/>
              <a:t>selenium.click</a:t>
            </a:r>
            <a:r>
              <a:rPr lang="en-US" sz="1400" dirty="0"/>
              <a:t>("id=gbi4s1");</a:t>
            </a:r>
          </a:p>
          <a:p>
            <a:pPr>
              <a:buNone/>
            </a:pPr>
            <a:r>
              <a:rPr lang="en-US" sz="1400" dirty="0" err="1"/>
              <a:t>selenium.waitForPageToLoad</a:t>
            </a:r>
            <a:r>
              <a:rPr lang="en-US" sz="1400" dirty="0"/>
              <a:t>("10000");</a:t>
            </a:r>
          </a:p>
          <a:p>
            <a:pPr>
              <a:buNone/>
            </a:pPr>
            <a:r>
              <a:rPr lang="en-US" sz="1400" dirty="0" err="1"/>
              <a:t>System.</a:t>
            </a:r>
            <a:r>
              <a:rPr lang="en-US" sz="1400" i="1" dirty="0" err="1"/>
              <a:t>out.println</a:t>
            </a:r>
            <a:r>
              <a:rPr lang="en-US" sz="1400" i="1" dirty="0"/>
              <a:t>(</a:t>
            </a:r>
            <a:r>
              <a:rPr lang="en-US" sz="1400" i="1" dirty="0" err="1"/>
              <a:t>selenium.getTitle</a:t>
            </a:r>
            <a:r>
              <a:rPr lang="en-US" sz="1400" i="1" dirty="0"/>
              <a:t>());</a:t>
            </a:r>
          </a:p>
          <a:p>
            <a:pPr>
              <a:buNone/>
            </a:pPr>
            <a:r>
              <a:rPr lang="en-US" sz="1400" dirty="0"/>
              <a:t>}</a:t>
            </a:r>
          </a:p>
          <a:p>
            <a:pPr>
              <a:buNone/>
            </a:pPr>
            <a:endParaRPr lang="en-US" sz="1400" dirty="0"/>
          </a:p>
          <a:p>
            <a:pPr>
              <a:buNone/>
            </a:pPr>
            <a:r>
              <a:rPr lang="en-US" sz="1400" dirty="0"/>
              <a:t>@After</a:t>
            </a:r>
          </a:p>
          <a:p>
            <a:pPr>
              <a:buNone/>
            </a:pPr>
            <a:r>
              <a:rPr lang="en-US" sz="1400" b="1" dirty="0"/>
              <a:t>public void </a:t>
            </a:r>
            <a:r>
              <a:rPr lang="en-US" sz="1400" b="1" dirty="0" err="1"/>
              <a:t>tearDown</a:t>
            </a:r>
            <a:r>
              <a:rPr lang="en-US" sz="1400" b="1" dirty="0"/>
              <a:t>()</a:t>
            </a:r>
          </a:p>
          <a:p>
            <a:pPr>
              <a:buNone/>
            </a:pPr>
            <a:r>
              <a:rPr lang="en-US" sz="1400" dirty="0"/>
              <a:t>{</a:t>
            </a:r>
          </a:p>
          <a:p>
            <a:pPr>
              <a:buNone/>
            </a:pPr>
            <a:r>
              <a:rPr lang="en-US" sz="1400" dirty="0" err="1"/>
              <a:t>selenium.close</a:t>
            </a:r>
            <a:r>
              <a:rPr lang="en-US" sz="1400" dirty="0"/>
              <a:t>();</a:t>
            </a:r>
          </a:p>
          <a:p>
            <a:pPr>
              <a:buNone/>
            </a:pPr>
            <a:r>
              <a:rPr lang="en-US" sz="1400" dirty="0" err="1"/>
              <a:t>selenium.stop</a:t>
            </a:r>
            <a:r>
              <a:rPr lang="en-US" sz="1400" dirty="0"/>
              <a:t>();</a:t>
            </a:r>
          </a:p>
          <a:p>
            <a:pPr>
              <a:buNone/>
            </a:pPr>
            <a:r>
              <a:rPr lang="en-US" sz="1400" dirty="0"/>
              <a:t>}</a:t>
            </a:r>
          </a:p>
          <a:p>
            <a:pPr>
              <a:buNone/>
            </a:pPr>
            <a:r>
              <a:rPr lang="en-US" sz="1400" dirty="0"/>
              <a:t>}</a:t>
            </a:r>
          </a:p>
          <a:p>
            <a:pPr>
              <a:buNone/>
            </a:pPr>
            <a:endParaRPr lang="en-US" sz="1400" dirty="0" smtClean="0"/>
          </a:p>
        </p:txBody>
      </p:sp>
    </p:spTree>
    <p:extLst>
      <p:ext uri="{BB962C8B-B14F-4D97-AF65-F5344CB8AC3E}">
        <p14:creationId xmlns:p14="http://schemas.microsoft.com/office/powerpoint/2010/main" val="4223944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Running </a:t>
            </a:r>
            <a:r>
              <a:rPr lang="en-US" dirty="0" err="1" smtClean="0"/>
              <a:t>Junit</a:t>
            </a:r>
            <a:r>
              <a:rPr lang="en-US" dirty="0" smtClean="0"/>
              <a:t> Tests</a:t>
            </a:r>
            <a:endParaRPr lang="en-US" dirty="0"/>
          </a:p>
        </p:txBody>
      </p:sp>
      <p:sp>
        <p:nvSpPr>
          <p:cNvPr id="4" name="Content Placeholder 3"/>
          <p:cNvSpPr>
            <a:spLocks noGrp="1"/>
          </p:cNvSpPr>
          <p:nvPr>
            <p:ph idx="1"/>
          </p:nvPr>
        </p:nvSpPr>
        <p:spPr/>
        <p:txBody>
          <a:bodyPr>
            <a:normAutofit/>
          </a:bodyPr>
          <a:lstStyle/>
          <a:p>
            <a:r>
              <a:rPr lang="en-US" dirty="0" smtClean="0"/>
              <a:t>When you run your test for the first time, right click on that and check if you have </a:t>
            </a:r>
            <a:r>
              <a:rPr lang="en-US" dirty="0" err="1" smtClean="0"/>
              <a:t>Junit</a:t>
            </a:r>
            <a:r>
              <a:rPr lang="en-US" dirty="0" smtClean="0"/>
              <a:t> Test in the list</a:t>
            </a:r>
          </a:p>
          <a:p>
            <a:r>
              <a:rPr lang="en-US" dirty="0" smtClean="0"/>
              <a:t>Otherwise, go to Run Configurations, select </a:t>
            </a:r>
            <a:r>
              <a:rPr lang="en-US" dirty="0" err="1" smtClean="0"/>
              <a:t>Junit</a:t>
            </a:r>
            <a:r>
              <a:rPr lang="en-US" dirty="0" smtClean="0"/>
              <a:t> Test as your Run Option</a:t>
            </a:r>
          </a:p>
          <a:p>
            <a:r>
              <a:rPr lang="en-US" dirty="0" smtClean="0"/>
              <a:t>Once its done, you will get the </a:t>
            </a:r>
            <a:r>
              <a:rPr lang="en-US" dirty="0" err="1" smtClean="0"/>
              <a:t>Junit</a:t>
            </a:r>
            <a:r>
              <a:rPr lang="en-US" dirty="0" smtClean="0"/>
              <a:t> Test option in the Run As list.</a:t>
            </a:r>
          </a:p>
          <a:p>
            <a:r>
              <a:rPr lang="en-US" dirty="0" smtClean="0"/>
              <a:t>When you select that option, you will be switched to </a:t>
            </a:r>
            <a:r>
              <a:rPr lang="en-US" dirty="0" err="1" smtClean="0"/>
              <a:t>Junit</a:t>
            </a:r>
            <a:r>
              <a:rPr lang="en-US" dirty="0" smtClean="0"/>
              <a:t> Runner where you can find your test classes and methods</a:t>
            </a:r>
          </a:p>
        </p:txBody>
      </p:sp>
    </p:spTree>
    <p:extLst>
      <p:ext uri="{BB962C8B-B14F-4D97-AF65-F5344CB8AC3E}">
        <p14:creationId xmlns:p14="http://schemas.microsoft.com/office/powerpoint/2010/main" val="1172500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Junit</a:t>
            </a:r>
            <a:r>
              <a:rPr lang="en-US" dirty="0" smtClean="0"/>
              <a:t> Tests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1447800"/>
            <a:ext cx="6619461" cy="4114800"/>
          </a:xfrm>
          <a:prstGeom prst="rect">
            <a:avLst/>
          </a:prstGeom>
          <a:noFill/>
          <a:ln w="9525">
            <a:noFill/>
            <a:miter lim="800000"/>
            <a:headEnd/>
            <a:tailEnd/>
          </a:ln>
        </p:spPr>
      </p:pic>
    </p:spTree>
    <p:extLst>
      <p:ext uri="{BB962C8B-B14F-4D97-AF65-F5344CB8AC3E}">
        <p14:creationId xmlns:p14="http://schemas.microsoft.com/office/powerpoint/2010/main" val="863860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Creating Test Suites in JUnit</a:t>
            </a:r>
            <a:endParaRPr lang="en-US" dirty="0"/>
          </a:p>
        </p:txBody>
      </p:sp>
      <p:sp>
        <p:nvSpPr>
          <p:cNvPr id="4" name="Content Placeholder 3"/>
          <p:cNvSpPr>
            <a:spLocks noGrp="1"/>
          </p:cNvSpPr>
          <p:nvPr>
            <p:ph idx="1"/>
          </p:nvPr>
        </p:nvSpPr>
        <p:spPr/>
        <p:txBody>
          <a:bodyPr>
            <a:normAutofit/>
          </a:bodyPr>
          <a:lstStyle/>
          <a:p>
            <a:r>
              <a:rPr lang="en-US" dirty="0" smtClean="0"/>
              <a:t>We can create Test Suites in JUnit and include our classes into it.</a:t>
            </a:r>
          </a:p>
          <a:p>
            <a:r>
              <a:rPr lang="en-US" dirty="0" smtClean="0"/>
              <a:t>Test Suites can be created with the help of following annotations</a:t>
            </a:r>
          </a:p>
          <a:p>
            <a:pPr lvl="1"/>
            <a:r>
              <a:rPr lang="en-US" dirty="0" smtClean="0"/>
              <a:t> @RunWith</a:t>
            </a:r>
          </a:p>
          <a:p>
            <a:pPr lvl="1"/>
            <a:r>
              <a:rPr lang="en-US" dirty="0" smtClean="0"/>
              <a:t>@Suite</a:t>
            </a:r>
          </a:p>
          <a:p>
            <a:pPr lvl="1">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72499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Creating Test Suites in JUnit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b="1" dirty="0" smtClean="0"/>
              <a:t>import </a:t>
            </a:r>
            <a:r>
              <a:rPr lang="en-US" b="1" dirty="0" err="1" smtClean="0"/>
              <a:t>org.junit.runner.RunWith</a:t>
            </a:r>
            <a:r>
              <a:rPr lang="en-US" b="1" dirty="0" smtClean="0"/>
              <a:t>;</a:t>
            </a:r>
          </a:p>
          <a:p>
            <a:pPr>
              <a:buNone/>
            </a:pPr>
            <a:r>
              <a:rPr lang="en-US" b="1" dirty="0" smtClean="0"/>
              <a:t>import </a:t>
            </a:r>
            <a:r>
              <a:rPr lang="en-US" b="1" dirty="0" err="1" smtClean="0"/>
              <a:t>org.junit.runners.Suite</a:t>
            </a:r>
            <a:r>
              <a:rPr lang="en-US" b="1" dirty="0" smtClean="0"/>
              <a:t>;</a:t>
            </a:r>
          </a:p>
          <a:p>
            <a:endParaRPr lang="en-US" dirty="0" smtClean="0"/>
          </a:p>
          <a:p>
            <a:pPr>
              <a:buNone/>
            </a:pPr>
            <a:r>
              <a:rPr lang="en-US" dirty="0" smtClean="0"/>
              <a:t>@RunWith(</a:t>
            </a:r>
            <a:r>
              <a:rPr lang="en-US" dirty="0" err="1" smtClean="0"/>
              <a:t>Suite.</a:t>
            </a:r>
            <a:r>
              <a:rPr lang="en-US" b="1" dirty="0" err="1" smtClean="0"/>
              <a:t>class</a:t>
            </a:r>
            <a:r>
              <a:rPr lang="en-US" b="1" dirty="0" smtClean="0"/>
              <a:t>)</a:t>
            </a:r>
          </a:p>
          <a:p>
            <a:endParaRPr lang="en-US" dirty="0" smtClean="0"/>
          </a:p>
          <a:p>
            <a:pPr>
              <a:buNone/>
            </a:pPr>
            <a:r>
              <a:rPr lang="en-US" dirty="0" smtClean="0"/>
              <a:t>@</a:t>
            </a:r>
            <a:r>
              <a:rPr lang="en-US" dirty="0" err="1" smtClean="0"/>
              <a:t>Suite.SuiteClasses</a:t>
            </a:r>
            <a:r>
              <a:rPr lang="en-US" dirty="0" smtClean="0"/>
              <a:t>({</a:t>
            </a:r>
          </a:p>
          <a:p>
            <a:pPr>
              <a:buNone/>
            </a:pPr>
            <a:r>
              <a:rPr lang="en-US" dirty="0" err="1" smtClean="0"/>
              <a:t>GoogleCheck.</a:t>
            </a:r>
            <a:r>
              <a:rPr lang="en-US" b="1" dirty="0" err="1" smtClean="0"/>
              <a:t>class</a:t>
            </a:r>
            <a:r>
              <a:rPr lang="en-US" b="1" dirty="0" smtClean="0"/>
              <a:t>,</a:t>
            </a:r>
          </a:p>
          <a:p>
            <a:pPr>
              <a:buNone/>
            </a:pPr>
            <a:r>
              <a:rPr lang="en-US" dirty="0" err="1" smtClean="0"/>
              <a:t>LoginCheck.</a:t>
            </a:r>
            <a:r>
              <a:rPr lang="en-US" b="1" dirty="0" err="1" smtClean="0"/>
              <a:t>class</a:t>
            </a:r>
            <a:endParaRPr lang="en-US" b="1" dirty="0" smtClean="0"/>
          </a:p>
          <a:p>
            <a:pPr>
              <a:buNone/>
            </a:pPr>
            <a:r>
              <a:rPr lang="en-US" dirty="0" smtClean="0"/>
              <a:t>})</a:t>
            </a:r>
          </a:p>
          <a:p>
            <a:pPr>
              <a:buNone/>
            </a:pPr>
            <a:r>
              <a:rPr lang="en-US" b="1" dirty="0" smtClean="0"/>
              <a:t>public class </a:t>
            </a:r>
            <a:r>
              <a:rPr lang="en-US" b="1" dirty="0" err="1" smtClean="0"/>
              <a:t>MyTestSuite</a:t>
            </a:r>
            <a:r>
              <a:rPr lang="en-US" b="1" dirty="0" smtClean="0"/>
              <a:t> {</a:t>
            </a:r>
          </a:p>
          <a:p>
            <a:pPr>
              <a:buNone/>
            </a:pPr>
            <a:endParaRPr lang="en-US" dirty="0" smtClean="0"/>
          </a:p>
          <a:p>
            <a:pPr>
              <a:buNone/>
            </a:pPr>
            <a:r>
              <a:rPr lang="en-US" dirty="0" smtClean="0"/>
              <a:t>}</a:t>
            </a:r>
          </a:p>
          <a:p>
            <a:endParaRPr lang="en-US" dirty="0" smtClean="0"/>
          </a:p>
          <a:p>
            <a:endParaRPr lang="en-US" dirty="0" smtClean="0"/>
          </a:p>
        </p:txBody>
      </p:sp>
    </p:spTree>
    <p:extLst>
      <p:ext uri="{BB962C8B-B14F-4D97-AF65-F5344CB8AC3E}">
        <p14:creationId xmlns:p14="http://schemas.microsoft.com/office/powerpoint/2010/main" val="769000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lvl="0"/>
            <a:r>
              <a:rPr lang="en-US" dirty="0" smtClean="0"/>
              <a:t>Advanced Selenium Techniques</a:t>
            </a:r>
            <a:endParaRPr lang="en-US" dirty="0"/>
          </a:p>
        </p:txBody>
      </p:sp>
      <p:sp>
        <p:nvSpPr>
          <p:cNvPr id="4" name="Content Placeholder 3"/>
          <p:cNvSpPr>
            <a:spLocks noGrp="1"/>
          </p:cNvSpPr>
          <p:nvPr>
            <p:ph idx="1"/>
          </p:nvPr>
        </p:nvSpPr>
        <p:spPr/>
        <p:txBody>
          <a:bodyPr>
            <a:normAutofit/>
          </a:bodyPr>
          <a:lstStyle/>
          <a:p>
            <a:r>
              <a:rPr lang="en-US" dirty="0" smtClean="0"/>
              <a:t>Cookie Handling</a:t>
            </a:r>
          </a:p>
          <a:p>
            <a:r>
              <a:rPr lang="en-US" dirty="0" smtClean="0"/>
              <a:t>Capture network traffic</a:t>
            </a:r>
          </a:p>
          <a:p>
            <a:r>
              <a:rPr lang="en-US" dirty="0" smtClean="0"/>
              <a:t>Capture screenshot</a:t>
            </a:r>
          </a:p>
          <a:p>
            <a:pPr lvl="1">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9290856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Cookie Handling</a:t>
            </a:r>
          </a:p>
        </p:txBody>
      </p:sp>
      <p:sp>
        <p:nvSpPr>
          <p:cNvPr id="4" name="Content Placeholder 3"/>
          <p:cNvSpPr>
            <a:spLocks noGrp="1"/>
          </p:cNvSpPr>
          <p:nvPr>
            <p:ph idx="1"/>
          </p:nvPr>
        </p:nvSpPr>
        <p:spPr/>
        <p:txBody>
          <a:bodyPr>
            <a:normAutofit/>
          </a:bodyPr>
          <a:lstStyle/>
          <a:p>
            <a:r>
              <a:rPr lang="en-US" dirty="0" smtClean="0"/>
              <a:t>Cookies are a common way to store data between pages.</a:t>
            </a:r>
          </a:p>
          <a:p>
            <a:r>
              <a:rPr lang="en-US" dirty="0" smtClean="0"/>
              <a:t>We can handle these cookies using Selenium</a:t>
            </a:r>
          </a:p>
          <a:p>
            <a:r>
              <a:rPr lang="en-US" dirty="0" smtClean="0"/>
              <a:t>We have some Selenium methods to handle cookies</a:t>
            </a:r>
          </a:p>
          <a:p>
            <a:pPr lvl="1"/>
            <a:r>
              <a:rPr lang="en-US" dirty="0" err="1" smtClean="0"/>
              <a:t>getCookieByName</a:t>
            </a:r>
            <a:r>
              <a:rPr lang="en-US" dirty="0" smtClean="0"/>
              <a:t>()</a:t>
            </a:r>
          </a:p>
          <a:p>
            <a:pPr lvl="1"/>
            <a:r>
              <a:rPr lang="en-US" dirty="0" err="1" smtClean="0"/>
              <a:t>getCookie</a:t>
            </a:r>
            <a:r>
              <a:rPr lang="en-US" dirty="0" smtClean="0"/>
              <a:t>()</a:t>
            </a:r>
          </a:p>
          <a:p>
            <a:pPr lvl="1"/>
            <a:r>
              <a:rPr lang="en-US" dirty="0" err="1" smtClean="0"/>
              <a:t>deleteCookie</a:t>
            </a:r>
            <a:r>
              <a:rPr lang="en-US" dirty="0" smtClean="0"/>
              <a:t>()</a:t>
            </a:r>
          </a:p>
          <a:p>
            <a:endParaRPr lang="en-US" dirty="0" smtClean="0"/>
          </a:p>
        </p:txBody>
      </p:sp>
    </p:spTree>
    <p:extLst>
      <p:ext uri="{BB962C8B-B14F-4D97-AF65-F5344CB8AC3E}">
        <p14:creationId xmlns:p14="http://schemas.microsoft.com/office/powerpoint/2010/main" val="34684848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Handling Single Cookie </a:t>
            </a:r>
            <a:endParaRPr lang="en-US" dirty="0"/>
          </a:p>
        </p:txBody>
      </p:sp>
      <p:sp>
        <p:nvSpPr>
          <p:cNvPr id="4" name="Content Placeholder 3"/>
          <p:cNvSpPr>
            <a:spLocks noGrp="1"/>
          </p:cNvSpPr>
          <p:nvPr>
            <p:ph idx="1"/>
          </p:nvPr>
        </p:nvSpPr>
        <p:spPr>
          <a:xfrm>
            <a:off x="228600" y="1066800"/>
            <a:ext cx="8686800" cy="5489575"/>
          </a:xfrm>
        </p:spPr>
        <p:txBody>
          <a:bodyPr>
            <a:noAutofit/>
          </a:bodyPr>
          <a:lstStyle/>
          <a:p>
            <a:pPr>
              <a:buNone/>
            </a:pPr>
            <a:r>
              <a:rPr lang="en-US" sz="1600" dirty="0" smtClean="0"/>
              <a:t>@Before</a:t>
            </a:r>
          </a:p>
          <a:p>
            <a:pPr>
              <a:buNone/>
            </a:pPr>
            <a:r>
              <a:rPr lang="en-US" sz="1600" b="1" dirty="0" smtClean="0"/>
              <a:t>public void </a:t>
            </a:r>
            <a:r>
              <a:rPr lang="en-US" sz="1600" b="1" dirty="0" err="1" smtClean="0"/>
              <a:t>setUp</a:t>
            </a:r>
            <a:r>
              <a:rPr lang="en-US" sz="1600" b="1" dirty="0" smtClean="0"/>
              <a:t>(){</a:t>
            </a:r>
          </a:p>
          <a:p>
            <a:pPr>
              <a:buNone/>
            </a:pPr>
            <a:r>
              <a:rPr lang="en-US" sz="1600" dirty="0" smtClean="0"/>
              <a:t>selenium = </a:t>
            </a:r>
            <a:r>
              <a:rPr lang="en-US" sz="1600" b="1" dirty="0" smtClean="0"/>
              <a:t>new </a:t>
            </a:r>
            <a:r>
              <a:rPr lang="en-US" sz="1600" b="1" dirty="0" err="1" smtClean="0"/>
              <a:t>DefaultSelenium</a:t>
            </a:r>
            <a:r>
              <a:rPr lang="en-US" sz="1600" b="1" dirty="0" smtClean="0"/>
              <a:t>("localhost",4444,"*</a:t>
            </a:r>
            <a:r>
              <a:rPr lang="en-US" sz="1600" b="1" dirty="0" err="1" smtClean="0"/>
              <a:t>chrome","http</a:t>
            </a:r>
            <a:r>
              <a:rPr lang="en-US" sz="1600" b="1" dirty="0" smtClean="0"/>
              <a:t>://</a:t>
            </a:r>
            <a:r>
              <a:rPr lang="en-US" sz="1600" b="1" dirty="0" err="1" smtClean="0"/>
              <a:t>book.theautomatedtester.co.uk</a:t>
            </a:r>
            <a:r>
              <a:rPr lang="en-US" sz="1600" b="1" dirty="0" smtClean="0"/>
              <a:t>");</a:t>
            </a:r>
          </a:p>
          <a:p>
            <a:pPr>
              <a:buNone/>
            </a:pPr>
            <a:r>
              <a:rPr lang="en-US" sz="1600" dirty="0" err="1" smtClean="0"/>
              <a:t>selenium.start</a:t>
            </a:r>
            <a:r>
              <a:rPr lang="en-US" sz="1600" dirty="0" smtClean="0"/>
              <a:t>();</a:t>
            </a:r>
          </a:p>
          <a:p>
            <a:pPr>
              <a:buNone/>
            </a:pPr>
            <a:r>
              <a:rPr lang="en-US" sz="1600" dirty="0" smtClean="0"/>
              <a:t>}</a:t>
            </a:r>
          </a:p>
          <a:p>
            <a:pPr>
              <a:buNone/>
            </a:pPr>
            <a:r>
              <a:rPr lang="en-US" sz="1600" dirty="0" smtClean="0"/>
              <a:t>@Test</a:t>
            </a:r>
          </a:p>
          <a:p>
            <a:pPr>
              <a:buNone/>
            </a:pPr>
            <a:r>
              <a:rPr lang="en-US" sz="1600" b="1" dirty="0" smtClean="0"/>
              <a:t>public void </a:t>
            </a:r>
            <a:r>
              <a:rPr lang="en-US" sz="1600" b="1" dirty="0" err="1" smtClean="0"/>
              <a:t>ShouldGetACookie</a:t>
            </a:r>
            <a:r>
              <a:rPr lang="en-US" sz="1600" b="1" dirty="0" smtClean="0"/>
              <a:t>(){</a:t>
            </a:r>
          </a:p>
          <a:p>
            <a:pPr>
              <a:buNone/>
            </a:pPr>
            <a:r>
              <a:rPr lang="en-US" sz="1600" dirty="0" err="1" smtClean="0"/>
              <a:t>selenium.open</a:t>
            </a:r>
            <a:r>
              <a:rPr lang="en-US" sz="1600" dirty="0" smtClean="0"/>
              <a:t>("/chapter8");</a:t>
            </a:r>
          </a:p>
          <a:p>
            <a:pPr>
              <a:buNone/>
            </a:pPr>
            <a:r>
              <a:rPr lang="en-US" sz="1600" dirty="0" smtClean="0"/>
              <a:t>String cookie = </a:t>
            </a:r>
            <a:r>
              <a:rPr lang="en-US" sz="1600" dirty="0" err="1" smtClean="0"/>
              <a:t>selenium.getCookieByName</a:t>
            </a:r>
            <a:r>
              <a:rPr lang="en-US" sz="1600" dirty="0" smtClean="0"/>
              <a:t>("</a:t>
            </a:r>
            <a:r>
              <a:rPr lang="en-US" sz="1600" dirty="0" err="1" smtClean="0"/>
              <a:t>visitorCount</a:t>
            </a:r>
            <a:r>
              <a:rPr lang="en-US" sz="1600" dirty="0" smtClean="0"/>
              <a:t>");</a:t>
            </a:r>
          </a:p>
          <a:p>
            <a:pPr>
              <a:buNone/>
            </a:pPr>
            <a:r>
              <a:rPr lang="en-US" sz="1600" dirty="0" err="1" smtClean="0"/>
              <a:t>System.</a:t>
            </a:r>
            <a:r>
              <a:rPr lang="en-US" sz="1600" i="1" dirty="0" err="1" smtClean="0"/>
              <a:t>out.println</a:t>
            </a:r>
            <a:r>
              <a:rPr lang="en-US" sz="1600" i="1" dirty="0" smtClean="0"/>
              <a:t>(cookie);</a:t>
            </a:r>
          </a:p>
          <a:p>
            <a:pPr>
              <a:buNone/>
            </a:pPr>
            <a:r>
              <a:rPr lang="en-US" sz="1600" dirty="0" err="1" smtClean="0"/>
              <a:t>selenium.open</a:t>
            </a:r>
            <a:r>
              <a:rPr lang="en-US" sz="1600" dirty="0" smtClean="0"/>
              <a:t>("/chapter8");</a:t>
            </a:r>
          </a:p>
          <a:p>
            <a:pPr>
              <a:buNone/>
            </a:pPr>
            <a:r>
              <a:rPr lang="en-US" sz="1600" dirty="0" smtClean="0"/>
              <a:t>cookie = </a:t>
            </a:r>
            <a:r>
              <a:rPr lang="en-US" sz="1600" dirty="0" err="1" smtClean="0"/>
              <a:t>selenium.getCookieByName</a:t>
            </a:r>
            <a:r>
              <a:rPr lang="en-US" sz="1600" dirty="0" smtClean="0"/>
              <a:t>("</a:t>
            </a:r>
            <a:r>
              <a:rPr lang="en-US" sz="1600" dirty="0" err="1" smtClean="0"/>
              <a:t>visitorCount</a:t>
            </a:r>
            <a:r>
              <a:rPr lang="en-US" sz="1600" dirty="0" smtClean="0"/>
              <a:t>");</a:t>
            </a:r>
          </a:p>
          <a:p>
            <a:pPr>
              <a:buNone/>
            </a:pPr>
            <a:r>
              <a:rPr lang="en-US" sz="1600" dirty="0" err="1" smtClean="0"/>
              <a:t>System.</a:t>
            </a:r>
            <a:r>
              <a:rPr lang="en-US" sz="1600" i="1" dirty="0" err="1" smtClean="0"/>
              <a:t>out.println</a:t>
            </a:r>
            <a:r>
              <a:rPr lang="en-US" sz="1600" i="1" dirty="0" smtClean="0"/>
              <a:t>(cookie);</a:t>
            </a:r>
          </a:p>
          <a:p>
            <a:pPr>
              <a:buNone/>
            </a:pPr>
            <a:r>
              <a:rPr lang="en-US" sz="1600" dirty="0" smtClean="0"/>
              <a:t>}</a:t>
            </a:r>
          </a:p>
          <a:p>
            <a:pPr>
              <a:buNone/>
            </a:pPr>
            <a:r>
              <a:rPr lang="en-US" sz="1600" dirty="0" smtClean="0"/>
              <a:t>@After</a:t>
            </a:r>
          </a:p>
          <a:p>
            <a:pPr>
              <a:buNone/>
            </a:pPr>
            <a:r>
              <a:rPr lang="en-US" sz="1600" b="1" dirty="0" smtClean="0"/>
              <a:t>public void </a:t>
            </a:r>
            <a:r>
              <a:rPr lang="en-US" sz="1600" b="1" dirty="0" err="1" smtClean="0"/>
              <a:t>tearDown</a:t>
            </a:r>
            <a:r>
              <a:rPr lang="en-US" sz="1600" b="1" dirty="0" smtClean="0"/>
              <a:t>() throws Exception {</a:t>
            </a:r>
          </a:p>
          <a:p>
            <a:pPr>
              <a:buNone/>
            </a:pPr>
            <a:r>
              <a:rPr lang="en-US" sz="1600" dirty="0" err="1" smtClean="0"/>
              <a:t>selenium.stop</a:t>
            </a:r>
            <a:r>
              <a:rPr lang="en-US" sz="1600" dirty="0" smtClean="0"/>
              <a:t>();</a:t>
            </a:r>
          </a:p>
          <a:p>
            <a:pPr>
              <a:buNone/>
            </a:pPr>
            <a:r>
              <a:rPr lang="en-US" sz="1600" dirty="0" smtClean="0"/>
              <a:t>}</a:t>
            </a:r>
          </a:p>
          <a:p>
            <a:endParaRPr lang="en-US" sz="1600" dirty="0" smtClean="0"/>
          </a:p>
          <a:p>
            <a:endParaRPr lang="en-US" sz="1600" dirty="0" smtClean="0"/>
          </a:p>
        </p:txBody>
      </p:sp>
    </p:spTree>
    <p:extLst>
      <p:ext uri="{BB962C8B-B14F-4D97-AF65-F5344CB8AC3E}">
        <p14:creationId xmlns:p14="http://schemas.microsoft.com/office/powerpoint/2010/main" val="20700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Automation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QTP - HP</a:t>
            </a:r>
          </a:p>
          <a:p>
            <a:r>
              <a:rPr lang="en-US" dirty="0" smtClean="0"/>
              <a:t>IBM Rational - IBM</a:t>
            </a:r>
          </a:p>
          <a:p>
            <a:r>
              <a:rPr lang="en-US" dirty="0" smtClean="0"/>
              <a:t>Rational Robot - IBM</a:t>
            </a:r>
          </a:p>
          <a:p>
            <a:r>
              <a:rPr lang="en-US" dirty="0" smtClean="0"/>
              <a:t>Selenium – Open Source</a:t>
            </a:r>
          </a:p>
          <a:p>
            <a:r>
              <a:rPr lang="en-US" dirty="0" smtClean="0"/>
              <a:t>Test Professional –MS</a:t>
            </a:r>
          </a:p>
          <a:p>
            <a:r>
              <a:rPr lang="en-US" dirty="0" smtClean="0"/>
              <a:t>WATIR – Open Source</a:t>
            </a:r>
          </a:p>
          <a:p>
            <a:r>
              <a:rPr lang="en-US" dirty="0" err="1" smtClean="0"/>
              <a:t>WebUI</a:t>
            </a:r>
            <a:r>
              <a:rPr lang="en-US" dirty="0" smtClean="0"/>
              <a:t> Test Studio – </a:t>
            </a:r>
            <a:r>
              <a:rPr lang="en-US" dirty="0" err="1" smtClean="0"/>
              <a:t>Telerik</a:t>
            </a:r>
            <a:endParaRPr lang="en-US" dirty="0" smtClean="0"/>
          </a:p>
          <a:p>
            <a:r>
              <a:rPr lang="en-US" dirty="0" smtClean="0"/>
              <a:t>Test Partner – Micro Focus</a:t>
            </a:r>
          </a:p>
          <a:p>
            <a:r>
              <a:rPr lang="en-US" dirty="0" smtClean="0"/>
              <a:t>Silk Test – Micro Focus</a:t>
            </a:r>
          </a:p>
          <a:p>
            <a:r>
              <a:rPr lang="en-US" dirty="0" err="1" smtClean="0"/>
              <a:t>Ranorex</a:t>
            </a:r>
            <a:r>
              <a:rPr lang="en-US" dirty="0" smtClean="0"/>
              <a:t> - </a:t>
            </a:r>
            <a:r>
              <a:rPr lang="en-US" dirty="0" err="1" smtClean="0"/>
              <a:t>Ranorex</a:t>
            </a:r>
            <a:r>
              <a:rPr lang="en-US" dirty="0" smtClean="0"/>
              <a:t> GmbH</a:t>
            </a:r>
          </a:p>
          <a:p>
            <a:r>
              <a:rPr lang="en-US" dirty="0" smtClean="0"/>
              <a:t>HTTP Test tool – Open Source</a:t>
            </a:r>
          </a:p>
          <a:p>
            <a:r>
              <a:rPr lang="en-US" dirty="0" smtClean="0"/>
              <a:t>Test Complete - </a:t>
            </a:r>
            <a:r>
              <a:rPr lang="en-US" dirty="0" err="1" smtClean="0"/>
              <a:t>SmartBear</a:t>
            </a:r>
            <a:endParaRPr lang="en-US" dirty="0"/>
          </a:p>
        </p:txBody>
      </p:sp>
    </p:spTree>
    <p:extLst>
      <p:ext uri="{BB962C8B-B14F-4D97-AF65-F5344CB8AC3E}">
        <p14:creationId xmlns:p14="http://schemas.microsoft.com/office/powerpoint/2010/main" val="25713815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Handling Multiple Cookies </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dirty="0" smtClean="0"/>
              <a:t>@Before</a:t>
            </a:r>
          </a:p>
          <a:p>
            <a:pPr>
              <a:buNone/>
            </a:pPr>
            <a:r>
              <a:rPr lang="en-US" b="1" dirty="0" smtClean="0"/>
              <a:t>public void </a:t>
            </a:r>
            <a:r>
              <a:rPr lang="en-US" b="1" dirty="0" err="1" smtClean="0"/>
              <a:t>setUp</a:t>
            </a:r>
            <a:r>
              <a:rPr lang="en-US" b="1" dirty="0" smtClean="0"/>
              <a:t>(){</a:t>
            </a:r>
          </a:p>
          <a:p>
            <a:pPr>
              <a:buNone/>
            </a:pPr>
            <a:r>
              <a:rPr lang="en-US" dirty="0" smtClean="0"/>
              <a:t>selenium = </a:t>
            </a:r>
            <a:r>
              <a:rPr lang="en-US" b="1" dirty="0" smtClean="0"/>
              <a:t>new </a:t>
            </a:r>
            <a:r>
              <a:rPr lang="en-US" b="1" dirty="0" err="1" smtClean="0"/>
              <a:t>DefaultSelenium</a:t>
            </a:r>
            <a:r>
              <a:rPr lang="en-US" b="1" dirty="0" smtClean="0"/>
              <a:t>("localhost",4444,"*</a:t>
            </a:r>
            <a:r>
              <a:rPr lang="en-US" b="1" dirty="0" err="1" smtClean="0"/>
              <a:t>chrome","http</a:t>
            </a:r>
            <a:r>
              <a:rPr lang="en-US" b="1" dirty="0" smtClean="0"/>
              <a:t>://</a:t>
            </a:r>
            <a:r>
              <a:rPr lang="en-US" b="1" dirty="0" err="1" smtClean="0"/>
              <a:t>book.theautomatedtester.co.uk</a:t>
            </a:r>
            <a:r>
              <a:rPr lang="en-US" b="1" dirty="0" smtClean="0"/>
              <a:t>");</a:t>
            </a:r>
          </a:p>
          <a:p>
            <a:pPr>
              <a:buNone/>
            </a:pPr>
            <a:r>
              <a:rPr lang="en-US" dirty="0" err="1" smtClean="0"/>
              <a:t>selenium.start</a:t>
            </a:r>
            <a:r>
              <a:rPr lang="en-US" dirty="0" smtClean="0"/>
              <a:t>();</a:t>
            </a:r>
          </a:p>
          <a:p>
            <a:pPr>
              <a:buNone/>
            </a:pPr>
            <a:r>
              <a:rPr lang="en-US" dirty="0" smtClean="0"/>
              <a:t>}</a:t>
            </a:r>
          </a:p>
          <a:p>
            <a:pPr>
              <a:buNone/>
            </a:pPr>
            <a:r>
              <a:rPr lang="en-US" dirty="0" smtClean="0"/>
              <a:t>@Test</a:t>
            </a:r>
          </a:p>
          <a:p>
            <a:pPr>
              <a:buNone/>
            </a:pPr>
            <a:r>
              <a:rPr lang="en-US" b="1" dirty="0" smtClean="0"/>
              <a:t>public void </a:t>
            </a:r>
            <a:r>
              <a:rPr lang="en-US" b="1" dirty="0" err="1" smtClean="0"/>
              <a:t>shouldGetAllCookiesOnThePage</a:t>
            </a:r>
            <a:r>
              <a:rPr lang="en-US" b="1" dirty="0" smtClean="0"/>
              <a:t>(){</a:t>
            </a:r>
          </a:p>
          <a:p>
            <a:pPr>
              <a:buNone/>
            </a:pPr>
            <a:r>
              <a:rPr lang="en-US" dirty="0" err="1" smtClean="0"/>
              <a:t>selenium.open</a:t>
            </a:r>
            <a:r>
              <a:rPr lang="en-US" dirty="0" smtClean="0"/>
              <a:t>("/chapter8");</a:t>
            </a:r>
          </a:p>
          <a:p>
            <a:pPr>
              <a:buNone/>
            </a:pPr>
            <a:r>
              <a:rPr lang="en-US" dirty="0" err="1" smtClean="0"/>
              <a:t>selenium.click</a:t>
            </a:r>
            <a:r>
              <a:rPr lang="en-US" dirty="0" smtClean="0"/>
              <a:t>("</a:t>
            </a:r>
            <a:r>
              <a:rPr lang="en-US" dirty="0" err="1" smtClean="0"/>
              <a:t>secondCookie</a:t>
            </a:r>
            <a:r>
              <a:rPr lang="en-US" dirty="0" smtClean="0"/>
              <a:t>");</a:t>
            </a:r>
          </a:p>
          <a:p>
            <a:pPr>
              <a:buNone/>
            </a:pPr>
            <a:r>
              <a:rPr lang="en-US" dirty="0" err="1" smtClean="0"/>
              <a:t>System.</a:t>
            </a:r>
            <a:r>
              <a:rPr lang="en-US" i="1" dirty="0" err="1" smtClean="0"/>
              <a:t>out.println</a:t>
            </a:r>
            <a:r>
              <a:rPr lang="en-US" i="1" dirty="0" smtClean="0"/>
              <a:t>(</a:t>
            </a:r>
            <a:r>
              <a:rPr lang="en-US" i="1" dirty="0" err="1" smtClean="0"/>
              <a:t>selenium.getCookie</a:t>
            </a:r>
            <a:r>
              <a:rPr lang="en-US" i="1" dirty="0" smtClean="0"/>
              <a:t>());</a:t>
            </a:r>
          </a:p>
          <a:p>
            <a:pPr>
              <a:buNone/>
            </a:pPr>
            <a:r>
              <a:rPr lang="en-US" dirty="0" smtClean="0"/>
              <a:t>String[] cookies = </a:t>
            </a:r>
            <a:r>
              <a:rPr lang="en-US" dirty="0" err="1" smtClean="0"/>
              <a:t>selenium.getCookie</a:t>
            </a:r>
            <a:r>
              <a:rPr lang="en-US" dirty="0" smtClean="0"/>
              <a:t>().split(";");</a:t>
            </a:r>
          </a:p>
          <a:p>
            <a:pPr>
              <a:buNone/>
            </a:pPr>
            <a:r>
              <a:rPr lang="en-US" dirty="0" err="1" smtClean="0"/>
              <a:t>System.</a:t>
            </a:r>
            <a:r>
              <a:rPr lang="en-US" i="1" dirty="0" err="1" smtClean="0"/>
              <a:t>out.println</a:t>
            </a:r>
            <a:r>
              <a:rPr lang="en-US" i="1" dirty="0" smtClean="0"/>
              <a:t>(cookies[0]);</a:t>
            </a:r>
          </a:p>
          <a:p>
            <a:pPr>
              <a:buNone/>
            </a:pPr>
            <a:r>
              <a:rPr lang="en-US" dirty="0" err="1" smtClean="0"/>
              <a:t>System.</a:t>
            </a:r>
            <a:r>
              <a:rPr lang="en-US" i="1" dirty="0" err="1" smtClean="0"/>
              <a:t>out.println</a:t>
            </a:r>
            <a:r>
              <a:rPr lang="en-US" i="1" dirty="0" smtClean="0"/>
              <a:t>(cookies[1]);</a:t>
            </a:r>
          </a:p>
          <a:p>
            <a:pPr>
              <a:buNone/>
            </a:pPr>
            <a:r>
              <a:rPr lang="en-US" dirty="0" smtClean="0"/>
              <a:t>} </a:t>
            </a:r>
          </a:p>
          <a:p>
            <a:pPr>
              <a:buNone/>
            </a:pPr>
            <a:r>
              <a:rPr lang="en-US" dirty="0" smtClean="0"/>
              <a:t>@After</a:t>
            </a:r>
          </a:p>
          <a:p>
            <a:pPr>
              <a:buNone/>
            </a:pPr>
            <a:r>
              <a:rPr lang="en-US" b="1" dirty="0" smtClean="0"/>
              <a:t>public void </a:t>
            </a:r>
            <a:r>
              <a:rPr lang="en-US" b="1" dirty="0" err="1" smtClean="0"/>
              <a:t>tearDown</a:t>
            </a:r>
            <a:r>
              <a:rPr lang="en-US" b="1" dirty="0" smtClean="0"/>
              <a:t>() throws Exception {</a:t>
            </a:r>
          </a:p>
          <a:p>
            <a:pPr>
              <a:buNone/>
            </a:pPr>
            <a:r>
              <a:rPr lang="en-US" dirty="0" err="1" smtClean="0"/>
              <a:t>selenium.stop</a:t>
            </a:r>
            <a:r>
              <a:rPr lang="en-US" dirty="0" smtClean="0"/>
              <a:t>();</a:t>
            </a:r>
          </a:p>
          <a:p>
            <a:pPr>
              <a:buNone/>
            </a:pPr>
            <a:r>
              <a:rPr lang="en-US" dirty="0" smtClean="0"/>
              <a:t>}</a:t>
            </a:r>
          </a:p>
          <a:p>
            <a:endParaRPr lang="en-US" dirty="0" smtClean="0"/>
          </a:p>
          <a:p>
            <a:endParaRPr lang="en-US" dirty="0" smtClean="0"/>
          </a:p>
        </p:txBody>
      </p:sp>
    </p:spTree>
    <p:extLst>
      <p:ext uri="{BB962C8B-B14F-4D97-AF65-F5344CB8AC3E}">
        <p14:creationId xmlns:p14="http://schemas.microsoft.com/office/powerpoint/2010/main" val="2388800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Deleting Cookies </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dirty="0" smtClean="0"/>
              <a:t>@Before</a:t>
            </a:r>
          </a:p>
          <a:p>
            <a:pPr>
              <a:buNone/>
            </a:pPr>
            <a:r>
              <a:rPr lang="en-US" b="1" dirty="0" smtClean="0"/>
              <a:t>public void </a:t>
            </a:r>
            <a:r>
              <a:rPr lang="en-US" b="1" dirty="0" err="1" smtClean="0"/>
              <a:t>setUp</a:t>
            </a:r>
            <a:r>
              <a:rPr lang="en-US" b="1" dirty="0" smtClean="0"/>
              <a:t>(){</a:t>
            </a:r>
          </a:p>
          <a:p>
            <a:pPr>
              <a:buNone/>
            </a:pPr>
            <a:r>
              <a:rPr lang="en-US" dirty="0" smtClean="0"/>
              <a:t>selenium = </a:t>
            </a:r>
            <a:r>
              <a:rPr lang="en-US" b="1" dirty="0" smtClean="0"/>
              <a:t>new </a:t>
            </a:r>
            <a:r>
              <a:rPr lang="en-US" b="1" dirty="0" err="1" smtClean="0"/>
              <a:t>DefaultSelenium</a:t>
            </a:r>
            <a:r>
              <a:rPr lang="en-US" b="1" dirty="0" smtClean="0"/>
              <a:t>("localhost",4444,"*</a:t>
            </a:r>
            <a:r>
              <a:rPr lang="en-US" b="1" dirty="0" err="1" smtClean="0"/>
              <a:t>chrome","http</a:t>
            </a:r>
            <a:r>
              <a:rPr lang="en-US" b="1" dirty="0" smtClean="0"/>
              <a:t>://</a:t>
            </a:r>
            <a:r>
              <a:rPr lang="en-US" b="1" dirty="0" err="1" smtClean="0"/>
              <a:t>book.theautomatedtester.co.uk</a:t>
            </a:r>
            <a:r>
              <a:rPr lang="en-US" b="1" dirty="0" smtClean="0"/>
              <a:t>");</a:t>
            </a:r>
          </a:p>
          <a:p>
            <a:pPr>
              <a:buNone/>
            </a:pPr>
            <a:r>
              <a:rPr lang="en-US" dirty="0" err="1" smtClean="0"/>
              <a:t>selenium.start</a:t>
            </a:r>
            <a:r>
              <a:rPr lang="en-US" dirty="0" smtClean="0"/>
              <a:t>();</a:t>
            </a:r>
          </a:p>
          <a:p>
            <a:pPr>
              <a:buNone/>
            </a:pPr>
            <a:r>
              <a:rPr lang="en-US" dirty="0" smtClean="0"/>
              <a:t>}</a:t>
            </a:r>
          </a:p>
          <a:p>
            <a:pPr>
              <a:buNone/>
            </a:pPr>
            <a:r>
              <a:rPr lang="en-US" dirty="0" smtClean="0"/>
              <a:t>@Test</a:t>
            </a:r>
          </a:p>
          <a:p>
            <a:pPr>
              <a:buNone/>
            </a:pPr>
            <a:r>
              <a:rPr lang="en-US" b="1" dirty="0" smtClean="0"/>
              <a:t>public void </a:t>
            </a:r>
            <a:r>
              <a:rPr lang="en-US" b="1" dirty="0" err="1" smtClean="0"/>
              <a:t>shouldDeleteACookieOnThePage</a:t>
            </a:r>
            <a:r>
              <a:rPr lang="en-US" b="1" dirty="0" smtClean="0"/>
              <a:t>(){</a:t>
            </a:r>
          </a:p>
          <a:p>
            <a:pPr>
              <a:buNone/>
            </a:pPr>
            <a:r>
              <a:rPr lang="en-US" dirty="0" err="1" smtClean="0"/>
              <a:t>selenium.open</a:t>
            </a:r>
            <a:r>
              <a:rPr lang="en-US" dirty="0" smtClean="0"/>
              <a:t>("/chapter8");</a:t>
            </a:r>
          </a:p>
          <a:p>
            <a:pPr>
              <a:buNone/>
            </a:pPr>
            <a:r>
              <a:rPr lang="en-US" dirty="0" err="1" smtClean="0"/>
              <a:t>selenium.deleteCookie</a:t>
            </a:r>
            <a:r>
              <a:rPr lang="en-US" dirty="0" smtClean="0"/>
              <a:t>("</a:t>
            </a:r>
            <a:r>
              <a:rPr lang="en-US" dirty="0" err="1" smtClean="0"/>
              <a:t>visitorCount","path</a:t>
            </a:r>
            <a:r>
              <a:rPr lang="en-US" dirty="0" smtClean="0"/>
              <a:t>=/");</a:t>
            </a:r>
          </a:p>
          <a:p>
            <a:pPr>
              <a:buNone/>
            </a:pPr>
            <a:r>
              <a:rPr lang="en-US" dirty="0" err="1" smtClean="0"/>
              <a:t>selenium.open</a:t>
            </a:r>
            <a:r>
              <a:rPr lang="en-US" dirty="0" smtClean="0"/>
              <a:t>("/chapter8");</a:t>
            </a:r>
          </a:p>
          <a:p>
            <a:pPr>
              <a:buNone/>
            </a:pPr>
            <a:r>
              <a:rPr lang="en-US" dirty="0" smtClean="0"/>
              <a:t>String cookie = </a:t>
            </a:r>
            <a:r>
              <a:rPr lang="en-US" dirty="0" err="1" smtClean="0"/>
              <a:t>selenium.getCookieByName</a:t>
            </a:r>
            <a:r>
              <a:rPr lang="en-US" dirty="0" smtClean="0"/>
              <a:t>("</a:t>
            </a:r>
            <a:r>
              <a:rPr lang="en-US" dirty="0" err="1" smtClean="0"/>
              <a:t>visitorCount</a:t>
            </a:r>
            <a:r>
              <a:rPr lang="en-US" dirty="0" smtClean="0"/>
              <a:t>");</a:t>
            </a:r>
          </a:p>
          <a:p>
            <a:pPr>
              <a:buNone/>
            </a:pPr>
            <a:r>
              <a:rPr lang="en-US" dirty="0" err="1" smtClean="0"/>
              <a:t>System.</a:t>
            </a:r>
            <a:r>
              <a:rPr lang="en-US" i="1" dirty="0" err="1" smtClean="0"/>
              <a:t>out.println</a:t>
            </a:r>
            <a:r>
              <a:rPr lang="en-US" i="1" dirty="0" smtClean="0"/>
              <a:t>(cookie);</a:t>
            </a:r>
          </a:p>
          <a:p>
            <a:pPr>
              <a:buNone/>
            </a:pPr>
            <a:r>
              <a:rPr lang="en-US" dirty="0" smtClean="0"/>
              <a:t>} </a:t>
            </a:r>
          </a:p>
          <a:p>
            <a:pPr>
              <a:buNone/>
            </a:pPr>
            <a:r>
              <a:rPr lang="en-US" dirty="0" smtClean="0"/>
              <a:t>@After</a:t>
            </a:r>
          </a:p>
          <a:p>
            <a:pPr>
              <a:buNone/>
            </a:pPr>
            <a:r>
              <a:rPr lang="en-US" b="1" dirty="0" smtClean="0"/>
              <a:t>public void </a:t>
            </a:r>
            <a:r>
              <a:rPr lang="en-US" b="1" dirty="0" err="1" smtClean="0"/>
              <a:t>tearDown</a:t>
            </a:r>
            <a:r>
              <a:rPr lang="en-US" b="1" dirty="0" smtClean="0"/>
              <a:t>() throws Exception {</a:t>
            </a:r>
          </a:p>
          <a:p>
            <a:pPr>
              <a:buNone/>
            </a:pPr>
            <a:r>
              <a:rPr lang="en-US" dirty="0" err="1" smtClean="0"/>
              <a:t>selenium.stop</a:t>
            </a:r>
            <a:r>
              <a:rPr lang="en-US" dirty="0" smtClean="0"/>
              <a:t>();</a:t>
            </a:r>
          </a:p>
          <a:p>
            <a:pPr>
              <a:buNone/>
            </a:pPr>
            <a:r>
              <a:rPr lang="en-US" dirty="0" smtClean="0"/>
              <a:t>}</a:t>
            </a:r>
          </a:p>
          <a:p>
            <a:endParaRPr lang="en-US" dirty="0" smtClean="0"/>
          </a:p>
          <a:p>
            <a:endParaRPr lang="en-US" dirty="0" smtClean="0"/>
          </a:p>
        </p:txBody>
      </p:sp>
    </p:spTree>
    <p:extLst>
      <p:ext uri="{BB962C8B-B14F-4D97-AF65-F5344CB8AC3E}">
        <p14:creationId xmlns:p14="http://schemas.microsoft.com/office/powerpoint/2010/main" val="2297266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Network Traffic</a:t>
            </a:r>
          </a:p>
        </p:txBody>
      </p:sp>
      <p:sp>
        <p:nvSpPr>
          <p:cNvPr id="4" name="Content Placeholder 3"/>
          <p:cNvSpPr>
            <a:spLocks noGrp="1"/>
          </p:cNvSpPr>
          <p:nvPr>
            <p:ph idx="1"/>
          </p:nvPr>
        </p:nvSpPr>
        <p:spPr/>
        <p:txBody>
          <a:bodyPr>
            <a:normAutofit/>
          </a:bodyPr>
          <a:lstStyle/>
          <a:p>
            <a:r>
              <a:rPr lang="en-US" dirty="0" smtClean="0"/>
              <a:t>Nowadays Web Applications build like a Desktop applications by adding lot of AJAX requests.</a:t>
            </a:r>
          </a:p>
          <a:p>
            <a:r>
              <a:rPr lang="en-US" dirty="0" smtClean="0"/>
              <a:t>Instead of getting the complete page from the server, we can send a request for getting data for some specific modules. </a:t>
            </a:r>
          </a:p>
          <a:p>
            <a:r>
              <a:rPr lang="en-US" dirty="0" smtClean="0"/>
              <a:t>Hence your web applications stay stable and all your web request to server and response from server happens in the background.</a:t>
            </a:r>
          </a:p>
          <a:p>
            <a:r>
              <a:rPr lang="en-US" dirty="0" smtClean="0"/>
              <a:t>If you want to track all those requests/responses, we can use capture network traffic method in Selenium</a:t>
            </a:r>
          </a:p>
          <a:p>
            <a:endParaRPr lang="en-US" dirty="0" smtClean="0"/>
          </a:p>
        </p:txBody>
      </p:sp>
    </p:spTree>
    <p:extLst>
      <p:ext uri="{BB962C8B-B14F-4D97-AF65-F5344CB8AC3E}">
        <p14:creationId xmlns:p14="http://schemas.microsoft.com/office/powerpoint/2010/main" val="4119526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Network Traffic</a:t>
            </a:r>
          </a:p>
        </p:txBody>
      </p:sp>
      <p:sp>
        <p:nvSpPr>
          <p:cNvPr id="4" name="Content Placeholder 3"/>
          <p:cNvSpPr>
            <a:spLocks noGrp="1"/>
          </p:cNvSpPr>
          <p:nvPr>
            <p:ph idx="1"/>
          </p:nvPr>
        </p:nvSpPr>
        <p:spPr/>
        <p:txBody>
          <a:bodyPr>
            <a:normAutofit/>
          </a:bodyPr>
          <a:lstStyle/>
          <a:p>
            <a:r>
              <a:rPr lang="en-US" dirty="0" smtClean="0"/>
              <a:t>First we need to pass in a parameter </a:t>
            </a:r>
            <a:r>
              <a:rPr lang="en-US" b="1" dirty="0" smtClean="0"/>
              <a:t>captureNetworkTraffic=true</a:t>
            </a:r>
            <a:r>
              <a:rPr lang="en-US" dirty="0" smtClean="0"/>
              <a:t> when we start the browser</a:t>
            </a:r>
          </a:p>
          <a:p>
            <a:r>
              <a:rPr lang="en-US" dirty="0" smtClean="0"/>
              <a:t>Then we can use </a:t>
            </a:r>
            <a:r>
              <a:rPr lang="en-US" b="1" dirty="0" smtClean="0"/>
              <a:t>captureNetworkTraffic </a:t>
            </a:r>
            <a:r>
              <a:rPr lang="en-US" dirty="0" smtClean="0"/>
              <a:t>method to track all the http request/response for the page.</a:t>
            </a:r>
          </a:p>
          <a:p>
            <a:r>
              <a:rPr lang="en-US" dirty="0" smtClean="0"/>
              <a:t>This method will capture these request/response in any of these formats; </a:t>
            </a:r>
            <a:r>
              <a:rPr lang="en-US" b="1" dirty="0" smtClean="0"/>
              <a:t>plain, JSON and XML</a:t>
            </a:r>
            <a:r>
              <a:rPr lang="en-US" dirty="0" smtClean="0"/>
              <a:t>.</a:t>
            </a:r>
          </a:p>
        </p:txBody>
      </p:sp>
    </p:spTree>
    <p:extLst>
      <p:ext uri="{BB962C8B-B14F-4D97-AF65-F5344CB8AC3E}">
        <p14:creationId xmlns:p14="http://schemas.microsoft.com/office/powerpoint/2010/main" val="1585071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Example for Capture Network Traffic </a:t>
            </a:r>
          </a:p>
        </p:txBody>
      </p:sp>
      <p:sp>
        <p:nvSpPr>
          <p:cNvPr id="4" name="Content Placeholder 3"/>
          <p:cNvSpPr>
            <a:spLocks noGrp="1"/>
          </p:cNvSpPr>
          <p:nvPr>
            <p:ph idx="1"/>
          </p:nvPr>
        </p:nvSpPr>
        <p:spPr/>
        <p:txBody>
          <a:bodyPr>
            <a:normAutofit fontScale="70000" lnSpcReduction="20000"/>
          </a:bodyPr>
          <a:lstStyle/>
          <a:p>
            <a:pPr>
              <a:buNone/>
            </a:pPr>
            <a:r>
              <a:rPr lang="en-US" dirty="0" smtClean="0"/>
              <a:t>@Before</a:t>
            </a:r>
          </a:p>
          <a:p>
            <a:pPr>
              <a:buNone/>
            </a:pPr>
            <a:r>
              <a:rPr lang="en-US" b="1" dirty="0" smtClean="0"/>
              <a:t>public void </a:t>
            </a:r>
            <a:r>
              <a:rPr lang="en-US" b="1" dirty="0" err="1" smtClean="0"/>
              <a:t>setUp</a:t>
            </a:r>
            <a:r>
              <a:rPr lang="en-US" b="1" dirty="0" smtClean="0"/>
              <a:t>(){</a:t>
            </a:r>
          </a:p>
          <a:p>
            <a:pPr>
              <a:buNone/>
            </a:pPr>
            <a:r>
              <a:rPr lang="en-US" dirty="0" smtClean="0"/>
              <a:t>   selenium = </a:t>
            </a:r>
            <a:r>
              <a:rPr lang="en-US" b="1" dirty="0" smtClean="0"/>
              <a:t>new </a:t>
            </a:r>
            <a:r>
              <a:rPr lang="en-US" b="1" dirty="0" err="1" smtClean="0"/>
              <a:t>DefaultSelenium</a:t>
            </a:r>
            <a:r>
              <a:rPr lang="en-US" b="1" dirty="0" smtClean="0"/>
              <a:t>("</a:t>
            </a:r>
            <a:r>
              <a:rPr lang="en-US" b="1" dirty="0" err="1" smtClean="0"/>
              <a:t>localhost</a:t>
            </a:r>
            <a:r>
              <a:rPr lang="en-US" b="1" dirty="0" smtClean="0"/>
              <a:t>", 4444, "*</a:t>
            </a:r>
            <a:r>
              <a:rPr lang="en-US" b="1" dirty="0" err="1" smtClean="0"/>
              <a:t>firefox</a:t>
            </a:r>
            <a:r>
              <a:rPr lang="en-US" b="1" dirty="0" smtClean="0"/>
              <a:t>", "http://original.aol.com/");</a:t>
            </a:r>
          </a:p>
          <a:p>
            <a:pPr>
              <a:buNone/>
            </a:pPr>
            <a:r>
              <a:rPr lang="en-US" dirty="0" smtClean="0"/>
              <a:t>    </a:t>
            </a:r>
            <a:r>
              <a:rPr lang="en-US" dirty="0" err="1" smtClean="0"/>
              <a:t>selenium.start</a:t>
            </a:r>
            <a:r>
              <a:rPr lang="en-US" dirty="0" smtClean="0"/>
              <a:t>("captureNetworkTraffic=true");</a:t>
            </a:r>
          </a:p>
          <a:p>
            <a:pPr>
              <a:buNone/>
            </a:pPr>
            <a:r>
              <a:rPr lang="en-US" dirty="0" smtClean="0"/>
              <a:t>}</a:t>
            </a:r>
          </a:p>
          <a:p>
            <a:pPr>
              <a:buNone/>
            </a:pPr>
            <a:r>
              <a:rPr lang="en-US" dirty="0" smtClean="0"/>
              <a:t>    </a:t>
            </a:r>
          </a:p>
          <a:p>
            <a:pPr>
              <a:buNone/>
            </a:pPr>
            <a:r>
              <a:rPr lang="en-US" dirty="0" smtClean="0"/>
              <a:t>    @Test</a:t>
            </a:r>
          </a:p>
          <a:p>
            <a:pPr>
              <a:buNone/>
            </a:pPr>
            <a:r>
              <a:rPr lang="en-US" dirty="0" smtClean="0"/>
              <a:t>    </a:t>
            </a:r>
            <a:r>
              <a:rPr lang="en-US" b="1" dirty="0" smtClean="0"/>
              <a:t>public void </a:t>
            </a:r>
            <a:r>
              <a:rPr lang="en-US" b="1" dirty="0" err="1" smtClean="0"/>
              <a:t>captureTraffic</a:t>
            </a:r>
            <a:r>
              <a:rPr lang="en-US" b="1" dirty="0" smtClean="0"/>
              <a:t>() throws Exception {</a:t>
            </a:r>
          </a:p>
          <a:p>
            <a:pPr>
              <a:buNone/>
            </a:pPr>
            <a:r>
              <a:rPr lang="en-US" dirty="0" smtClean="0"/>
              <a:t>        </a:t>
            </a:r>
          </a:p>
          <a:p>
            <a:pPr>
              <a:buNone/>
            </a:pPr>
            <a:r>
              <a:rPr lang="en-US" dirty="0" smtClean="0"/>
              <a:t>        </a:t>
            </a:r>
            <a:r>
              <a:rPr lang="en-US" dirty="0" err="1" smtClean="0"/>
              <a:t>selenium.open</a:t>
            </a:r>
            <a:r>
              <a:rPr lang="en-US" dirty="0" smtClean="0"/>
              <a:t>("/");</a:t>
            </a:r>
          </a:p>
          <a:p>
            <a:pPr>
              <a:buNone/>
            </a:pPr>
            <a:r>
              <a:rPr lang="en-US" dirty="0" smtClean="0"/>
              <a:t>        plain = </a:t>
            </a:r>
            <a:r>
              <a:rPr lang="en-US" dirty="0" err="1" smtClean="0"/>
              <a:t>selenium.captureNetworkTraffic</a:t>
            </a:r>
            <a:r>
              <a:rPr lang="en-US" dirty="0" smtClean="0"/>
              <a:t>("plain");</a:t>
            </a:r>
          </a:p>
          <a:p>
            <a:pPr>
              <a:buNone/>
            </a:pPr>
            <a:r>
              <a:rPr lang="en-US" dirty="0" smtClean="0"/>
              <a:t>        </a:t>
            </a:r>
            <a:r>
              <a:rPr lang="en-US" dirty="0" err="1" smtClean="0"/>
              <a:t>System.</a:t>
            </a:r>
            <a:r>
              <a:rPr lang="en-US" i="1" dirty="0" err="1" smtClean="0"/>
              <a:t>out.println</a:t>
            </a:r>
            <a:r>
              <a:rPr lang="en-US" i="1" dirty="0" smtClean="0"/>
              <a:t>(plain);</a:t>
            </a:r>
          </a:p>
          <a:p>
            <a:pPr>
              <a:buNone/>
            </a:pPr>
            <a:r>
              <a:rPr lang="en-US" dirty="0" smtClean="0"/>
              <a:t>    }</a:t>
            </a:r>
          </a:p>
          <a:p>
            <a:pPr>
              <a:buNone/>
            </a:pPr>
            <a:r>
              <a:rPr lang="en-US" dirty="0" smtClean="0"/>
              <a:t>    @After</a:t>
            </a:r>
          </a:p>
          <a:p>
            <a:pPr>
              <a:buNone/>
            </a:pPr>
            <a:r>
              <a:rPr lang="en-US" b="1" dirty="0" smtClean="0"/>
              <a:t>public void </a:t>
            </a:r>
            <a:r>
              <a:rPr lang="en-US" b="1" dirty="0" err="1" smtClean="0"/>
              <a:t>tearDown</a:t>
            </a:r>
            <a:r>
              <a:rPr lang="en-US" b="1" dirty="0" smtClean="0"/>
              <a:t>() throws Exception {</a:t>
            </a:r>
          </a:p>
          <a:p>
            <a:pPr>
              <a:buNone/>
            </a:pPr>
            <a:r>
              <a:rPr lang="en-US" dirty="0" err="1" smtClean="0"/>
              <a:t>selenium.stop</a:t>
            </a:r>
            <a:r>
              <a:rPr lang="en-US" dirty="0" smtClean="0"/>
              <a:t>();</a:t>
            </a:r>
          </a:p>
          <a:p>
            <a:pPr>
              <a:buNone/>
            </a:pPr>
            <a:r>
              <a:rPr lang="en-US" dirty="0" smtClean="0"/>
              <a:t>}</a:t>
            </a:r>
          </a:p>
        </p:txBody>
      </p:sp>
    </p:spTree>
    <p:extLst>
      <p:ext uri="{BB962C8B-B14F-4D97-AF65-F5344CB8AC3E}">
        <p14:creationId xmlns:p14="http://schemas.microsoft.com/office/powerpoint/2010/main" val="2710701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Network Traffic results </a:t>
            </a:r>
          </a:p>
        </p:txBody>
      </p:sp>
      <p:sp>
        <p:nvSpPr>
          <p:cNvPr id="4" name="Content Placeholder 3"/>
          <p:cNvSpPr>
            <a:spLocks noGrp="1"/>
          </p:cNvSpPr>
          <p:nvPr>
            <p:ph idx="1"/>
          </p:nvPr>
        </p:nvSpPr>
        <p:spPr>
          <a:xfrm>
            <a:off x="228600" y="990600"/>
            <a:ext cx="8686800" cy="5565775"/>
          </a:xfrm>
        </p:spPr>
        <p:txBody>
          <a:bodyPr>
            <a:noAutofit/>
          </a:bodyPr>
          <a:lstStyle/>
          <a:p>
            <a:pPr>
              <a:buNone/>
            </a:pPr>
            <a:r>
              <a:rPr lang="en-US" sz="2800" b="1" dirty="0" smtClean="0"/>
              <a:t>Plain format</a:t>
            </a:r>
          </a:p>
          <a:p>
            <a:pPr>
              <a:buNone/>
            </a:pPr>
            <a:r>
              <a:rPr lang="en-US" sz="1400" dirty="0" smtClean="0"/>
              <a:t>403 GET http://localhost:4444/favicon.ico</a:t>
            </a:r>
          </a:p>
          <a:p>
            <a:pPr>
              <a:buNone/>
            </a:pPr>
            <a:r>
              <a:rPr lang="en-US" sz="1400" dirty="0" smtClean="0"/>
              <a:t>1244 bytes</a:t>
            </a:r>
          </a:p>
          <a:p>
            <a:pPr>
              <a:buNone/>
            </a:pPr>
            <a:r>
              <a:rPr lang="en-US" sz="1400" dirty="0" smtClean="0"/>
              <a:t>0ms (2011-11-22T11:49:57.501+0530 - 2011-11-22T11:49:57.501+0530</a:t>
            </a:r>
          </a:p>
          <a:p>
            <a:pPr>
              <a:buNone/>
            </a:pPr>
            <a:endParaRPr lang="en-US" sz="1400" dirty="0" smtClean="0"/>
          </a:p>
          <a:p>
            <a:pPr>
              <a:buNone/>
            </a:pPr>
            <a:r>
              <a:rPr lang="en-US" sz="1400" dirty="0" smtClean="0"/>
              <a:t>Request Headers</a:t>
            </a:r>
          </a:p>
          <a:p>
            <a:pPr>
              <a:buNone/>
            </a:pPr>
            <a:r>
              <a:rPr lang="en-US" sz="1400" dirty="0" smtClean="0"/>
              <a:t> - Host =&gt; localhost:4444</a:t>
            </a:r>
          </a:p>
          <a:p>
            <a:pPr>
              <a:buNone/>
            </a:pPr>
            <a:r>
              <a:rPr lang="en-US" sz="1400" dirty="0" smtClean="0"/>
              <a:t> - User-Agent =&gt; Mozilla/5.0 (Windows; U; Windows NT 5.1; en-GB; rv:1.9.2.24) Gecko/20111103 Firefox/3.6.24</a:t>
            </a:r>
          </a:p>
          <a:p>
            <a:pPr>
              <a:buNone/>
            </a:pPr>
            <a:r>
              <a:rPr lang="en-US" sz="1400" dirty="0" smtClean="0"/>
              <a:t> - Accept =&gt; text/</a:t>
            </a:r>
            <a:r>
              <a:rPr lang="en-US" sz="1400" dirty="0" err="1" smtClean="0"/>
              <a:t>html,application</a:t>
            </a:r>
            <a:r>
              <a:rPr lang="en-US" sz="1400" dirty="0" smtClean="0"/>
              <a:t>/</a:t>
            </a:r>
            <a:r>
              <a:rPr lang="en-US" sz="1400" dirty="0" err="1" smtClean="0"/>
              <a:t>xhtml+xml,application</a:t>
            </a:r>
            <a:r>
              <a:rPr lang="en-US" sz="1400" dirty="0" smtClean="0"/>
              <a:t>/</a:t>
            </a:r>
            <a:r>
              <a:rPr lang="en-US" sz="1400" dirty="0" err="1" smtClean="0"/>
              <a:t>xml;q</a:t>
            </a:r>
            <a:r>
              <a:rPr lang="en-US" sz="1400" dirty="0" smtClean="0"/>
              <a:t>=0.9,*/*;q=0.8</a:t>
            </a:r>
          </a:p>
          <a:p>
            <a:pPr>
              <a:buNone/>
            </a:pPr>
            <a:r>
              <a:rPr lang="en-US" sz="1400" dirty="0" smtClean="0"/>
              <a:t> - Accept-Language =&gt; en-</a:t>
            </a:r>
            <a:r>
              <a:rPr lang="en-US" sz="1400" dirty="0" err="1" smtClean="0"/>
              <a:t>gb,en;q</a:t>
            </a:r>
            <a:r>
              <a:rPr lang="en-US" sz="1400" dirty="0" smtClean="0"/>
              <a:t>=0.5</a:t>
            </a:r>
          </a:p>
          <a:p>
            <a:pPr>
              <a:buNone/>
            </a:pPr>
            <a:r>
              <a:rPr lang="en-US" sz="1400" dirty="0" smtClean="0"/>
              <a:t> - Accept-Encoding =&gt; </a:t>
            </a:r>
            <a:r>
              <a:rPr lang="en-US" sz="1400" dirty="0" err="1" smtClean="0"/>
              <a:t>gzip,deflate</a:t>
            </a:r>
            <a:endParaRPr lang="en-US" sz="1400" dirty="0" smtClean="0"/>
          </a:p>
          <a:p>
            <a:pPr>
              <a:buNone/>
            </a:pPr>
            <a:r>
              <a:rPr lang="en-US" sz="1400" dirty="0" smtClean="0"/>
              <a:t> - Accept-</a:t>
            </a:r>
            <a:r>
              <a:rPr lang="en-US" sz="1400" dirty="0" err="1" smtClean="0"/>
              <a:t>Charset</a:t>
            </a:r>
            <a:r>
              <a:rPr lang="en-US" sz="1400" dirty="0" smtClean="0"/>
              <a:t> =&gt; ISO-8859-1,utf-8;q=0.7,*;q=0.7</a:t>
            </a:r>
          </a:p>
          <a:p>
            <a:pPr>
              <a:buNone/>
            </a:pPr>
            <a:r>
              <a:rPr lang="en-US" sz="1400" dirty="0" smtClean="0"/>
              <a:t> - keep-alive =&gt; 115</a:t>
            </a:r>
          </a:p>
          <a:p>
            <a:pPr>
              <a:buNone/>
            </a:pPr>
            <a:r>
              <a:rPr lang="en-US" sz="1400" dirty="0" smtClean="0"/>
              <a:t> - Proxy-Connection =&gt; keep-alive</a:t>
            </a:r>
          </a:p>
          <a:p>
            <a:pPr>
              <a:buNone/>
            </a:pPr>
            <a:r>
              <a:rPr lang="en-US" sz="1400" dirty="0" smtClean="0"/>
              <a:t>Response Headers</a:t>
            </a:r>
          </a:p>
          <a:p>
            <a:pPr>
              <a:buNone/>
            </a:pPr>
            <a:r>
              <a:rPr lang="en-US" sz="1400" dirty="0" smtClean="0"/>
              <a:t> - Date =&gt; Tue, 22 Nov 2011 06:19:57 GMT</a:t>
            </a:r>
          </a:p>
          <a:p>
            <a:pPr>
              <a:buNone/>
            </a:pPr>
            <a:r>
              <a:rPr lang="en-US" sz="1400" dirty="0" smtClean="0"/>
              <a:t> - Server =&gt; Jetty/5.1.x (Windows XP/5.1 x86 java/1.6.0_29</a:t>
            </a:r>
          </a:p>
          <a:p>
            <a:pPr>
              <a:buNone/>
            </a:pPr>
            <a:r>
              <a:rPr lang="en-US" sz="1400" dirty="0" smtClean="0"/>
              <a:t> - Content-Type =&gt; text/html</a:t>
            </a:r>
          </a:p>
          <a:p>
            <a:pPr>
              <a:buNone/>
            </a:pPr>
            <a:r>
              <a:rPr lang="en-US" sz="1400" dirty="0" smtClean="0"/>
              <a:t> - Content-Length =&gt; 1244</a:t>
            </a:r>
          </a:p>
          <a:p>
            <a:pPr>
              <a:buNone/>
            </a:pPr>
            <a:r>
              <a:rPr lang="en-US" sz="1400" dirty="0" smtClean="0"/>
              <a:t> - Via =&gt; 1.1 (jetty)</a:t>
            </a:r>
          </a:p>
        </p:txBody>
      </p:sp>
    </p:spTree>
    <p:extLst>
      <p:ext uri="{BB962C8B-B14F-4D97-AF65-F5344CB8AC3E}">
        <p14:creationId xmlns:p14="http://schemas.microsoft.com/office/powerpoint/2010/main" val="1920907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Screenshots</a:t>
            </a:r>
          </a:p>
        </p:txBody>
      </p:sp>
      <p:sp>
        <p:nvSpPr>
          <p:cNvPr id="4" name="Content Placeholder 3"/>
          <p:cNvSpPr>
            <a:spLocks noGrp="1"/>
          </p:cNvSpPr>
          <p:nvPr>
            <p:ph idx="1"/>
          </p:nvPr>
        </p:nvSpPr>
        <p:spPr/>
        <p:txBody>
          <a:bodyPr>
            <a:normAutofit/>
          </a:bodyPr>
          <a:lstStyle/>
          <a:p>
            <a:r>
              <a:rPr lang="en-US" dirty="0" smtClean="0"/>
              <a:t>As a developer or tester, you need a mechanism in place to have a screenshot of what the error looks like when a test fails, preferably images that are captured in the PNG format.</a:t>
            </a:r>
          </a:p>
          <a:p>
            <a:r>
              <a:rPr lang="en-US" dirty="0" smtClean="0"/>
              <a:t>We have some Selenium methods to capture the screenshots. </a:t>
            </a:r>
          </a:p>
          <a:p>
            <a:r>
              <a:rPr lang="en-US" dirty="0" smtClean="0"/>
              <a:t>But it works only with Firefox and Internet Explorer browsers</a:t>
            </a:r>
          </a:p>
          <a:p>
            <a:pPr>
              <a:buNone/>
            </a:pPr>
            <a:endParaRPr lang="en-US" dirty="0" smtClean="0"/>
          </a:p>
        </p:txBody>
      </p:sp>
    </p:spTree>
    <p:extLst>
      <p:ext uri="{BB962C8B-B14F-4D97-AF65-F5344CB8AC3E}">
        <p14:creationId xmlns:p14="http://schemas.microsoft.com/office/powerpoint/2010/main" val="2316562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Screenshots</a:t>
            </a:r>
          </a:p>
        </p:txBody>
      </p:sp>
      <p:sp>
        <p:nvSpPr>
          <p:cNvPr id="4" name="Content Placeholder 3"/>
          <p:cNvSpPr>
            <a:spLocks noGrp="1"/>
          </p:cNvSpPr>
          <p:nvPr>
            <p:ph idx="1"/>
          </p:nvPr>
        </p:nvSpPr>
        <p:spPr/>
        <p:txBody>
          <a:bodyPr>
            <a:normAutofit/>
          </a:bodyPr>
          <a:lstStyle/>
          <a:p>
            <a:r>
              <a:rPr lang="en-US" dirty="0" smtClean="0"/>
              <a:t>Below are the methods available in Selenium:</a:t>
            </a:r>
          </a:p>
          <a:p>
            <a:pPr lvl="1"/>
            <a:r>
              <a:rPr lang="en-US" dirty="0" err="1" smtClean="0"/>
              <a:t>captureScreenshot</a:t>
            </a:r>
            <a:r>
              <a:rPr lang="en-US" dirty="0" smtClean="0"/>
              <a:t>()</a:t>
            </a:r>
          </a:p>
          <a:p>
            <a:pPr lvl="1"/>
            <a:r>
              <a:rPr lang="en-US" dirty="0" err="1" smtClean="0"/>
              <a:t>captureScreenshotToString</a:t>
            </a:r>
            <a:r>
              <a:rPr lang="en-US" dirty="0" smtClean="0"/>
              <a:t>()</a:t>
            </a:r>
          </a:p>
          <a:p>
            <a:pPr lvl="1"/>
            <a:r>
              <a:rPr lang="en-US" dirty="0" err="1" smtClean="0"/>
              <a:t>captureEntirePageScreenshot</a:t>
            </a:r>
            <a:r>
              <a:rPr lang="en-US" dirty="0" smtClean="0"/>
              <a:t> ()</a:t>
            </a:r>
          </a:p>
          <a:p>
            <a:pPr lvl="1"/>
            <a:r>
              <a:rPr lang="en-US" dirty="0" err="1" smtClean="0"/>
              <a:t>captureEntirePageScreenshotToString</a:t>
            </a:r>
            <a:r>
              <a:rPr lang="en-US" dirty="0" smtClean="0"/>
              <a:t>()</a:t>
            </a:r>
          </a:p>
          <a:p>
            <a:pPr>
              <a:buNone/>
            </a:pPr>
            <a:endParaRPr lang="en-US" dirty="0" smtClean="0"/>
          </a:p>
        </p:txBody>
      </p:sp>
    </p:spTree>
    <p:extLst>
      <p:ext uri="{BB962C8B-B14F-4D97-AF65-F5344CB8AC3E}">
        <p14:creationId xmlns:p14="http://schemas.microsoft.com/office/powerpoint/2010/main" val="369079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Screenshots</a:t>
            </a:r>
          </a:p>
        </p:txBody>
      </p:sp>
      <p:sp>
        <p:nvSpPr>
          <p:cNvPr id="4" name="Content Placeholder 3"/>
          <p:cNvSpPr>
            <a:spLocks noGrp="1"/>
          </p:cNvSpPr>
          <p:nvPr>
            <p:ph idx="1"/>
          </p:nvPr>
        </p:nvSpPr>
        <p:spPr/>
        <p:txBody>
          <a:bodyPr>
            <a:normAutofit fontScale="92500" lnSpcReduction="20000"/>
          </a:bodyPr>
          <a:lstStyle/>
          <a:p>
            <a:pPr marL="342900" lvl="1" indent="-342900">
              <a:buNone/>
            </a:pPr>
            <a:r>
              <a:rPr lang="en-US" b="1" dirty="0" err="1" smtClean="0"/>
              <a:t>captureScreenshot</a:t>
            </a:r>
            <a:r>
              <a:rPr lang="en-US" b="1" dirty="0" smtClean="0"/>
              <a:t>()</a:t>
            </a:r>
          </a:p>
          <a:p>
            <a:pPr>
              <a:buNone/>
            </a:pPr>
            <a:endParaRPr lang="en-US" dirty="0" smtClean="0"/>
          </a:p>
          <a:p>
            <a:pPr>
              <a:buNone/>
            </a:pPr>
            <a:r>
              <a:rPr lang="en-US" dirty="0" smtClean="0"/>
              <a:t>public void </a:t>
            </a:r>
            <a:r>
              <a:rPr lang="en-US" dirty="0" err="1" smtClean="0"/>
              <a:t>shouldTakeAScreenShot</a:t>
            </a:r>
            <a:r>
              <a:rPr lang="en-US" dirty="0" smtClean="0"/>
              <a:t>(){ </a:t>
            </a:r>
          </a:p>
          <a:p>
            <a:pPr>
              <a:buNone/>
            </a:pPr>
            <a:r>
              <a:rPr lang="en-US" dirty="0" err="1" smtClean="0"/>
              <a:t>selenium.open</a:t>
            </a:r>
            <a:r>
              <a:rPr lang="en-US" dirty="0" smtClean="0"/>
              <a:t>("/chapter8"); </a:t>
            </a:r>
          </a:p>
          <a:p>
            <a:pPr>
              <a:buNone/>
            </a:pPr>
            <a:r>
              <a:rPr lang="en-US" dirty="0" err="1" smtClean="0"/>
              <a:t>selenium.captureScreenshot</a:t>
            </a:r>
            <a:r>
              <a:rPr lang="en-US" dirty="0" smtClean="0"/>
              <a:t>(“C:\\test.png"); </a:t>
            </a:r>
          </a:p>
          <a:p>
            <a:pPr>
              <a:buNone/>
            </a:pPr>
            <a:r>
              <a:rPr lang="en-US" dirty="0" smtClean="0"/>
              <a:t>} </a:t>
            </a:r>
          </a:p>
          <a:p>
            <a:pPr>
              <a:buNone/>
            </a:pPr>
            <a:endParaRPr lang="en-US" dirty="0" smtClean="0"/>
          </a:p>
          <a:p>
            <a:pPr marL="342900" lvl="1" indent="-342900">
              <a:buNone/>
            </a:pPr>
            <a:r>
              <a:rPr lang="en-US" b="1" dirty="0" err="1" smtClean="0"/>
              <a:t>captureEntirePageScreenshot</a:t>
            </a:r>
            <a:r>
              <a:rPr lang="en-US" b="1" dirty="0" smtClean="0"/>
              <a:t>()</a:t>
            </a:r>
          </a:p>
          <a:p>
            <a:pPr>
              <a:buNone/>
            </a:pPr>
            <a:r>
              <a:rPr lang="en-US" dirty="0" smtClean="0"/>
              <a:t>public void </a:t>
            </a:r>
            <a:r>
              <a:rPr lang="en-US" dirty="0" err="1" smtClean="0"/>
              <a:t>shouldTakeAScreenShotEntirePage</a:t>
            </a:r>
            <a:r>
              <a:rPr lang="en-US" dirty="0" smtClean="0"/>
              <a:t>(){ </a:t>
            </a:r>
          </a:p>
          <a:p>
            <a:pPr>
              <a:buNone/>
            </a:pPr>
            <a:r>
              <a:rPr lang="en-US" dirty="0" err="1" smtClean="0"/>
              <a:t>selenium.open</a:t>
            </a:r>
            <a:r>
              <a:rPr lang="en-US" dirty="0" smtClean="0"/>
              <a:t>("/chapter8"); </a:t>
            </a:r>
          </a:p>
          <a:p>
            <a:pPr>
              <a:buNone/>
            </a:pPr>
            <a:r>
              <a:rPr lang="en-US" dirty="0" err="1" smtClean="0"/>
              <a:t>selenium.captureEntirePageScreenshot</a:t>
            </a:r>
            <a:r>
              <a:rPr lang="en-US" dirty="0" smtClean="0"/>
              <a:t>( </a:t>
            </a:r>
          </a:p>
          <a:p>
            <a:pPr>
              <a:buNone/>
            </a:pPr>
            <a:r>
              <a:rPr lang="en-US" dirty="0" smtClean="0"/>
              <a:t>C:\\test.png",""); </a:t>
            </a:r>
          </a:p>
          <a:p>
            <a:pPr>
              <a:buNone/>
            </a:pPr>
            <a:r>
              <a:rPr lang="en-US" dirty="0" smtClean="0"/>
              <a:t>}</a:t>
            </a:r>
          </a:p>
        </p:txBody>
      </p:sp>
    </p:spTree>
    <p:extLst>
      <p:ext uri="{BB962C8B-B14F-4D97-AF65-F5344CB8AC3E}">
        <p14:creationId xmlns:p14="http://schemas.microsoft.com/office/powerpoint/2010/main" val="1780494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Screenshots with background color</a:t>
            </a:r>
          </a:p>
        </p:txBody>
      </p:sp>
      <p:sp>
        <p:nvSpPr>
          <p:cNvPr id="4" name="Content Placeholder 3"/>
          <p:cNvSpPr>
            <a:spLocks noGrp="1"/>
          </p:cNvSpPr>
          <p:nvPr>
            <p:ph idx="1"/>
          </p:nvPr>
        </p:nvSpPr>
        <p:spPr/>
        <p:txBody>
          <a:bodyPr>
            <a:normAutofit/>
          </a:bodyPr>
          <a:lstStyle/>
          <a:p>
            <a:pPr>
              <a:buNone/>
            </a:pPr>
            <a:r>
              <a:rPr lang="en-US" dirty="0" smtClean="0"/>
              <a:t>public void </a:t>
            </a:r>
            <a:r>
              <a:rPr lang="en-US" dirty="0" err="1" smtClean="0"/>
              <a:t>shouldTakeAScreenShotEntirePage</a:t>
            </a:r>
            <a:r>
              <a:rPr lang="en-US" dirty="0" smtClean="0"/>
              <a:t>(){ </a:t>
            </a:r>
          </a:p>
          <a:p>
            <a:pPr>
              <a:buNone/>
            </a:pPr>
            <a:r>
              <a:rPr lang="en-US" dirty="0" err="1" smtClean="0"/>
              <a:t>selenium.open</a:t>
            </a:r>
            <a:r>
              <a:rPr lang="en-US" dirty="0" smtClean="0"/>
              <a:t>("/chapter8"); </a:t>
            </a:r>
          </a:p>
          <a:p>
            <a:pPr>
              <a:buNone/>
            </a:pPr>
            <a:r>
              <a:rPr lang="en-US" dirty="0" err="1" smtClean="0"/>
              <a:t>selenium.captureEntirePageScreenshot</a:t>
            </a:r>
            <a:r>
              <a:rPr lang="en-US" dirty="0" smtClean="0"/>
              <a:t>( </a:t>
            </a:r>
          </a:p>
          <a:p>
            <a:pPr>
              <a:buNone/>
            </a:pPr>
            <a:r>
              <a:rPr lang="en-US" dirty="0" smtClean="0"/>
              <a:t>C:\\test.png"," background=#</a:t>
            </a:r>
            <a:r>
              <a:rPr lang="en-US" dirty="0" err="1" smtClean="0"/>
              <a:t>ccffdd</a:t>
            </a:r>
            <a:r>
              <a:rPr lang="en-US" dirty="0" smtClean="0"/>
              <a:t>"); </a:t>
            </a:r>
          </a:p>
          <a:p>
            <a:pPr>
              <a:buNone/>
            </a:pPr>
            <a:r>
              <a:rPr lang="en-US" dirty="0" smtClean="0"/>
              <a:t>}</a:t>
            </a:r>
          </a:p>
        </p:txBody>
      </p:sp>
    </p:spTree>
    <p:extLst>
      <p:ext uri="{BB962C8B-B14F-4D97-AF65-F5344CB8AC3E}">
        <p14:creationId xmlns:p14="http://schemas.microsoft.com/office/powerpoint/2010/main" val="17535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Selenium</a:t>
            </a:r>
            <a:endParaRPr lang="en-US" dirty="0"/>
          </a:p>
        </p:txBody>
      </p:sp>
      <p:sp>
        <p:nvSpPr>
          <p:cNvPr id="3" name="Content Placeholder 2"/>
          <p:cNvSpPr>
            <a:spLocks noGrp="1"/>
          </p:cNvSpPr>
          <p:nvPr>
            <p:ph idx="1"/>
          </p:nvPr>
        </p:nvSpPr>
        <p:spPr/>
        <p:txBody>
          <a:bodyPr/>
          <a:lstStyle/>
          <a:p>
            <a:r>
              <a:rPr lang="en-US" dirty="0" smtClean="0"/>
              <a:t>Open Source</a:t>
            </a:r>
          </a:p>
          <a:p>
            <a:r>
              <a:rPr lang="en-US" dirty="0" smtClean="0"/>
              <a:t>Record and Playback</a:t>
            </a:r>
          </a:p>
          <a:p>
            <a:r>
              <a:rPr lang="en-US" dirty="0" smtClean="0"/>
              <a:t>Supports multi domain languages</a:t>
            </a:r>
          </a:p>
          <a:p>
            <a:r>
              <a:rPr lang="en-US" dirty="0" smtClean="0"/>
              <a:t>Supports different platforms</a:t>
            </a:r>
          </a:p>
          <a:p>
            <a:r>
              <a:rPr lang="en-US" dirty="0" smtClean="0"/>
              <a:t>Cost saving</a:t>
            </a:r>
          </a:p>
          <a:p>
            <a:pPr>
              <a:buNone/>
            </a:pPr>
            <a:endParaRPr lang="en-US" dirty="0" smtClean="0"/>
          </a:p>
          <a:p>
            <a:pPr>
              <a:buNone/>
            </a:pPr>
            <a:endParaRPr lang="en-US" dirty="0"/>
          </a:p>
        </p:txBody>
      </p:sp>
    </p:spTree>
    <p:extLst>
      <p:ext uri="{BB962C8B-B14F-4D97-AF65-F5344CB8AC3E}">
        <p14:creationId xmlns:p14="http://schemas.microsoft.com/office/powerpoint/2010/main" val="2535478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Capture Screenshots to String</a:t>
            </a:r>
          </a:p>
        </p:txBody>
      </p:sp>
      <p:sp>
        <p:nvSpPr>
          <p:cNvPr id="4" name="Content Placeholder 3"/>
          <p:cNvSpPr>
            <a:spLocks noGrp="1"/>
          </p:cNvSpPr>
          <p:nvPr>
            <p:ph idx="1"/>
          </p:nvPr>
        </p:nvSpPr>
        <p:spPr/>
        <p:txBody>
          <a:bodyPr>
            <a:normAutofit/>
          </a:bodyPr>
          <a:lstStyle/>
          <a:p>
            <a:pPr>
              <a:buNone/>
            </a:pPr>
            <a:r>
              <a:rPr lang="en-US" sz="2800" dirty="0" smtClean="0"/>
              <a:t>public void </a:t>
            </a:r>
            <a:r>
              <a:rPr lang="en-US" sz="2800" dirty="0" err="1" smtClean="0"/>
              <a:t>CaptureToString</a:t>
            </a:r>
            <a:r>
              <a:rPr lang="en-US" sz="2800" dirty="0" smtClean="0"/>
              <a:t>() { </a:t>
            </a:r>
          </a:p>
          <a:p>
            <a:pPr>
              <a:buNone/>
            </a:pPr>
            <a:r>
              <a:rPr lang="en-US" sz="2800" dirty="0" smtClean="0"/>
              <a:t> </a:t>
            </a:r>
            <a:r>
              <a:rPr lang="en-US" sz="2800" dirty="0" err="1" smtClean="0"/>
              <a:t>selenium.open</a:t>
            </a:r>
            <a:r>
              <a:rPr lang="en-US" sz="2800" dirty="0" smtClean="0"/>
              <a:t>("/chapter8"); </a:t>
            </a:r>
          </a:p>
          <a:p>
            <a:pPr>
              <a:buNone/>
            </a:pPr>
            <a:r>
              <a:rPr lang="en-US" sz="2800" dirty="0" smtClean="0"/>
              <a:t> String screenshot =</a:t>
            </a:r>
            <a:r>
              <a:rPr lang="en-US" sz="2800" dirty="0" err="1" smtClean="0"/>
              <a:t>selenium.captureEntirePageScreenshotToString</a:t>
            </a:r>
            <a:r>
              <a:rPr lang="en-US" sz="2800" dirty="0" smtClean="0"/>
              <a:t>(""); </a:t>
            </a:r>
          </a:p>
          <a:p>
            <a:pPr>
              <a:buNone/>
            </a:pPr>
            <a:r>
              <a:rPr lang="en-US" sz="2800" dirty="0" err="1" smtClean="0"/>
              <a:t>System.out.println</a:t>
            </a:r>
            <a:r>
              <a:rPr lang="en-US" sz="2800" dirty="0" smtClean="0"/>
              <a:t>(screenshot); </a:t>
            </a:r>
          </a:p>
          <a:p>
            <a:pPr>
              <a:buNone/>
            </a:pPr>
            <a:r>
              <a:rPr lang="en-US" sz="2800" dirty="0" smtClean="0"/>
              <a:t>}</a:t>
            </a:r>
          </a:p>
        </p:txBody>
      </p:sp>
    </p:spTree>
    <p:extLst>
      <p:ext uri="{BB962C8B-B14F-4D97-AF65-F5344CB8AC3E}">
        <p14:creationId xmlns:p14="http://schemas.microsoft.com/office/powerpoint/2010/main" val="1992346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a:t>
            </a:r>
          </a:p>
        </p:txBody>
      </p:sp>
      <p:sp>
        <p:nvSpPr>
          <p:cNvPr id="4" name="Content Placeholder 3"/>
          <p:cNvSpPr>
            <a:spLocks noGrp="1"/>
          </p:cNvSpPr>
          <p:nvPr>
            <p:ph idx="1"/>
          </p:nvPr>
        </p:nvSpPr>
        <p:spPr/>
        <p:txBody>
          <a:bodyPr>
            <a:normAutofit/>
          </a:bodyPr>
          <a:lstStyle/>
          <a:p>
            <a:r>
              <a:rPr lang="en-US" dirty="0" smtClean="0"/>
              <a:t>TestNG is a testing framework inspired from </a:t>
            </a:r>
            <a:r>
              <a:rPr lang="en-US" dirty="0" err="1" smtClean="0"/>
              <a:t>JUnit</a:t>
            </a:r>
            <a:r>
              <a:rPr lang="en-US" dirty="0" smtClean="0"/>
              <a:t> and </a:t>
            </a:r>
            <a:r>
              <a:rPr lang="en-US" dirty="0" err="1" smtClean="0"/>
              <a:t>NUnit</a:t>
            </a:r>
            <a:r>
              <a:rPr lang="en-US" dirty="0" smtClean="0"/>
              <a:t> but introducing some new functionalities that make it more powerful and easier to use.</a:t>
            </a:r>
          </a:p>
          <a:p>
            <a:r>
              <a:rPr lang="en-US" dirty="0" smtClean="0"/>
              <a:t>TestNG is designed to cover all categories of tests:  unit, functional, end-to-end, integration, etc.</a:t>
            </a:r>
          </a:p>
          <a:p>
            <a:r>
              <a:rPr lang="en-US" dirty="0" smtClean="0"/>
              <a:t>Its an open source and released with Apache License 2.0</a:t>
            </a:r>
          </a:p>
          <a:p>
            <a:r>
              <a:rPr lang="en-US" dirty="0" smtClean="0"/>
              <a:t>Refer this site for more details:</a:t>
            </a:r>
          </a:p>
          <a:p>
            <a:pPr>
              <a:buNone/>
            </a:pPr>
            <a:r>
              <a:rPr lang="en-US" dirty="0" smtClean="0"/>
              <a:t>    </a:t>
            </a:r>
            <a:r>
              <a:rPr lang="en-US" dirty="0" smtClean="0">
                <a:hlinkClick r:id="rId2"/>
              </a:rPr>
              <a:t>http://testng.org/doc/index.html</a:t>
            </a:r>
            <a:r>
              <a:rPr lang="en-US" dirty="0" smtClean="0"/>
              <a:t> </a:t>
            </a:r>
          </a:p>
        </p:txBody>
      </p:sp>
    </p:spTree>
    <p:extLst>
      <p:ext uri="{BB962C8B-B14F-4D97-AF65-F5344CB8AC3E}">
        <p14:creationId xmlns:p14="http://schemas.microsoft.com/office/powerpoint/2010/main" val="4077169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Setup</a:t>
            </a:r>
          </a:p>
        </p:txBody>
      </p:sp>
      <p:sp>
        <p:nvSpPr>
          <p:cNvPr id="4" name="Content Placeholder 3"/>
          <p:cNvSpPr>
            <a:spLocks noGrp="1"/>
          </p:cNvSpPr>
          <p:nvPr>
            <p:ph idx="1"/>
          </p:nvPr>
        </p:nvSpPr>
        <p:spPr/>
        <p:txBody>
          <a:bodyPr>
            <a:normAutofit/>
          </a:bodyPr>
          <a:lstStyle/>
          <a:p>
            <a:r>
              <a:rPr lang="en-US" dirty="0" smtClean="0"/>
              <a:t>First we need to install TestNG plugin for Eclipse.</a:t>
            </a:r>
          </a:p>
          <a:p>
            <a:r>
              <a:rPr lang="en-US" dirty="0" smtClean="0"/>
              <a:t>Go to Help – Install New Software – Click Add</a:t>
            </a:r>
          </a:p>
          <a:p>
            <a:r>
              <a:rPr lang="en-US" dirty="0" smtClean="0"/>
              <a:t>In Add Repository box, type TestNG and type the URL </a:t>
            </a:r>
            <a:r>
              <a:rPr lang="en-US" dirty="0" smtClean="0">
                <a:hlinkClick r:id="rId2"/>
              </a:rPr>
              <a:t>http://beust.com/eclipse</a:t>
            </a:r>
            <a:r>
              <a:rPr lang="en-US" dirty="0" smtClean="0"/>
              <a:t> </a:t>
            </a:r>
          </a:p>
          <a:p>
            <a:r>
              <a:rPr lang="en-US" dirty="0" smtClean="0"/>
              <a:t>TestNG plugin will added into Available Software List.</a:t>
            </a:r>
          </a:p>
          <a:p>
            <a:r>
              <a:rPr lang="en-US" dirty="0" smtClean="0"/>
              <a:t>Click on Next and follow the installation screen to complete the setup</a:t>
            </a:r>
          </a:p>
          <a:p>
            <a:r>
              <a:rPr lang="en-US" dirty="0" smtClean="0"/>
              <a:t>Restart Eclipse and go to Run menu and open Run Configurations</a:t>
            </a:r>
          </a:p>
          <a:p>
            <a:r>
              <a:rPr lang="en-US" dirty="0" smtClean="0"/>
              <a:t>Check if you have TestNG option listed there.</a:t>
            </a:r>
          </a:p>
        </p:txBody>
      </p:sp>
    </p:spTree>
    <p:extLst>
      <p:ext uri="{BB962C8B-B14F-4D97-AF65-F5344CB8AC3E}">
        <p14:creationId xmlns:p14="http://schemas.microsoft.com/office/powerpoint/2010/main" val="3921396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Setup - Continues</a:t>
            </a:r>
          </a:p>
        </p:txBody>
      </p:sp>
      <p:sp>
        <p:nvSpPr>
          <p:cNvPr id="4" name="Content Placeholder 3"/>
          <p:cNvSpPr>
            <a:spLocks noGrp="1"/>
          </p:cNvSpPr>
          <p:nvPr>
            <p:ph idx="1"/>
          </p:nvPr>
        </p:nvSpPr>
        <p:spPr/>
        <p:txBody>
          <a:bodyPr>
            <a:normAutofit/>
          </a:bodyPr>
          <a:lstStyle/>
          <a:p>
            <a:r>
              <a:rPr lang="en-US" dirty="0" smtClean="0"/>
              <a:t>Download TestNG jar file from this URL </a:t>
            </a:r>
            <a:r>
              <a:rPr lang="en-US" dirty="0" smtClean="0">
                <a:hlinkClick r:id="rId2"/>
              </a:rPr>
              <a:t>http://testng.org/doc/download.html</a:t>
            </a:r>
            <a:r>
              <a:rPr lang="en-US" dirty="0" smtClean="0"/>
              <a:t> </a:t>
            </a:r>
          </a:p>
          <a:p>
            <a:r>
              <a:rPr lang="en-US" dirty="0" smtClean="0"/>
              <a:t>Once its downloaded, </a:t>
            </a:r>
            <a:r>
              <a:rPr lang="en-US" dirty="0" err="1" smtClean="0"/>
              <a:t>goto</a:t>
            </a:r>
            <a:r>
              <a:rPr lang="en-US" dirty="0" smtClean="0"/>
              <a:t> Project Properties and add that jar file in your class path</a:t>
            </a:r>
          </a:p>
          <a:p>
            <a:r>
              <a:rPr lang="en-US" dirty="0" smtClean="0"/>
              <a:t>Now create a new class, import the necessary packages, use the </a:t>
            </a:r>
            <a:r>
              <a:rPr lang="en-US" dirty="0" err="1" smtClean="0"/>
              <a:t>testng</a:t>
            </a:r>
            <a:r>
              <a:rPr lang="en-US" dirty="0" smtClean="0"/>
              <a:t> annotations and create your test methods</a:t>
            </a:r>
          </a:p>
          <a:p>
            <a:r>
              <a:rPr lang="en-US" dirty="0" smtClean="0"/>
              <a:t>Once the class is ready to run, right click on it choose Run As – TestNG Test</a:t>
            </a:r>
          </a:p>
        </p:txBody>
      </p:sp>
    </p:spTree>
    <p:extLst>
      <p:ext uri="{BB962C8B-B14F-4D97-AF65-F5344CB8AC3E}">
        <p14:creationId xmlns:p14="http://schemas.microsoft.com/office/powerpoint/2010/main" val="27893320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Run Options</a:t>
            </a:r>
          </a:p>
        </p:txBody>
      </p:sp>
      <p:sp>
        <p:nvSpPr>
          <p:cNvPr id="4" name="Content Placeholder 3"/>
          <p:cNvSpPr>
            <a:spLocks noGrp="1"/>
          </p:cNvSpPr>
          <p:nvPr>
            <p:ph idx="1"/>
          </p:nvPr>
        </p:nvSpPr>
        <p:spPr/>
        <p:txBody>
          <a:bodyPr>
            <a:normAutofit/>
          </a:bodyPr>
          <a:lstStyle/>
          <a:p>
            <a:r>
              <a:rPr lang="en-US" dirty="0" smtClean="0"/>
              <a:t>While Running your tests, it provides the below list of options.</a:t>
            </a:r>
          </a:p>
          <a:p>
            <a:pPr lvl="1"/>
            <a:r>
              <a:rPr lang="en-US" dirty="0" smtClean="0"/>
              <a:t>Class</a:t>
            </a:r>
          </a:p>
          <a:p>
            <a:pPr lvl="1"/>
            <a:r>
              <a:rPr lang="en-US" dirty="0" smtClean="0"/>
              <a:t>Method</a:t>
            </a:r>
          </a:p>
          <a:p>
            <a:pPr lvl="1"/>
            <a:r>
              <a:rPr lang="en-US" dirty="0" smtClean="0"/>
              <a:t>Group</a:t>
            </a:r>
          </a:p>
          <a:p>
            <a:pPr lvl="1"/>
            <a:r>
              <a:rPr lang="en-US" dirty="0" smtClean="0"/>
              <a:t>Package</a:t>
            </a:r>
          </a:p>
          <a:p>
            <a:pPr lvl="1"/>
            <a:r>
              <a:rPr lang="en-US" dirty="0" smtClean="0"/>
              <a:t>Suite</a:t>
            </a:r>
          </a:p>
          <a:p>
            <a:r>
              <a:rPr lang="en-US" dirty="0" smtClean="0"/>
              <a:t>It also gives an option of creating test suites, place it in the XML file and run the XML.</a:t>
            </a:r>
          </a:p>
          <a:p>
            <a:endParaRPr lang="en-US" dirty="0" smtClean="0"/>
          </a:p>
        </p:txBody>
      </p:sp>
    </p:spTree>
    <p:extLst>
      <p:ext uri="{BB962C8B-B14F-4D97-AF65-F5344CB8AC3E}">
        <p14:creationId xmlns:p14="http://schemas.microsoft.com/office/powerpoint/2010/main" val="1617646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Run Options – Group Test</a:t>
            </a:r>
          </a:p>
        </p:txBody>
      </p:sp>
      <p:sp>
        <p:nvSpPr>
          <p:cNvPr id="4" name="Content Placeholder 3"/>
          <p:cNvSpPr>
            <a:spLocks noGrp="1"/>
          </p:cNvSpPr>
          <p:nvPr>
            <p:ph idx="1"/>
          </p:nvPr>
        </p:nvSpPr>
        <p:spPr/>
        <p:txBody>
          <a:bodyPr>
            <a:normAutofit/>
          </a:bodyPr>
          <a:lstStyle/>
          <a:p>
            <a:r>
              <a:rPr lang="en-US" dirty="0" smtClean="0"/>
              <a:t>We can create groups in TestNG and configure test methods from different classes/packages.</a:t>
            </a:r>
          </a:p>
          <a:p>
            <a:r>
              <a:rPr lang="en-US" dirty="0" smtClean="0"/>
              <a:t>When we execute that group, the methods whichever configured with the group will be executed.</a:t>
            </a:r>
          </a:p>
          <a:p>
            <a:r>
              <a:rPr lang="en-US" dirty="0" smtClean="0"/>
              <a:t>Please follow the below syntax to create group</a:t>
            </a:r>
          </a:p>
          <a:p>
            <a:r>
              <a:rPr lang="en-US" dirty="0" smtClean="0"/>
              <a:t>@Test (groups = { “&lt;group name&gt;" })</a:t>
            </a:r>
          </a:p>
          <a:p>
            <a:r>
              <a:rPr lang="en-US" dirty="0" smtClean="0"/>
              <a:t>This group can be executed from Run Configurations window.</a:t>
            </a:r>
          </a:p>
          <a:p>
            <a:pPr>
              <a:buNone/>
            </a:pPr>
            <a:endParaRPr lang="en-US" dirty="0" smtClean="0"/>
          </a:p>
        </p:txBody>
      </p:sp>
    </p:spTree>
    <p:extLst>
      <p:ext uri="{BB962C8B-B14F-4D97-AF65-F5344CB8AC3E}">
        <p14:creationId xmlns:p14="http://schemas.microsoft.com/office/powerpoint/2010/main" val="3469096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Group Test Example</a:t>
            </a:r>
          </a:p>
        </p:txBody>
      </p:sp>
      <p:sp>
        <p:nvSpPr>
          <p:cNvPr id="4" name="Content Placeholder 3"/>
          <p:cNvSpPr>
            <a:spLocks noGrp="1"/>
          </p:cNvSpPr>
          <p:nvPr>
            <p:ph idx="1"/>
          </p:nvPr>
        </p:nvSpPr>
        <p:spPr>
          <a:xfrm>
            <a:off x="228600" y="990600"/>
            <a:ext cx="8686800" cy="5565775"/>
          </a:xfrm>
        </p:spPr>
        <p:txBody>
          <a:bodyPr>
            <a:noAutofit/>
          </a:bodyPr>
          <a:lstStyle/>
          <a:p>
            <a:pPr>
              <a:buNone/>
            </a:pPr>
            <a:r>
              <a:rPr lang="en-US" sz="1600" dirty="0" smtClean="0"/>
              <a:t>@Test (groups = { "High" })</a:t>
            </a:r>
          </a:p>
          <a:p>
            <a:pPr>
              <a:buNone/>
            </a:pPr>
            <a:r>
              <a:rPr lang="en-US" sz="1600" b="1" dirty="0" smtClean="0"/>
              <a:t>public void testWindow2() throws Exception {</a:t>
            </a:r>
          </a:p>
          <a:p>
            <a:pPr>
              <a:buNone/>
            </a:pPr>
            <a:r>
              <a:rPr lang="en-US" sz="1600" dirty="0" smtClean="0"/>
              <a:t>	</a:t>
            </a:r>
            <a:r>
              <a:rPr lang="en-US" sz="1600" dirty="0" err="1" smtClean="0"/>
              <a:t>selenium.open</a:t>
            </a:r>
            <a:r>
              <a:rPr lang="en-US" sz="1600" dirty="0" smtClean="0"/>
              <a:t>("/");</a:t>
            </a:r>
          </a:p>
          <a:p>
            <a:pPr>
              <a:buNone/>
            </a:pPr>
            <a:r>
              <a:rPr lang="en-US" sz="1600" dirty="0" smtClean="0"/>
              <a:t>	</a:t>
            </a:r>
            <a:r>
              <a:rPr lang="en-US" sz="1600" dirty="0" err="1" smtClean="0"/>
              <a:t>selenium.type</a:t>
            </a:r>
            <a:r>
              <a:rPr lang="en-US" sz="1600" dirty="0" smtClean="0"/>
              <a:t>("id=</a:t>
            </a:r>
            <a:r>
              <a:rPr lang="en-US" sz="1600" dirty="0" err="1" smtClean="0"/>
              <a:t>lst-ib</a:t>
            </a:r>
            <a:r>
              <a:rPr lang="en-US" sz="1600" dirty="0" smtClean="0"/>
              <a:t>", "</a:t>
            </a:r>
            <a:r>
              <a:rPr lang="en-US" sz="1600" dirty="0" err="1" smtClean="0"/>
              <a:t>sachin</a:t>
            </a:r>
            <a:r>
              <a:rPr lang="en-US" sz="1600" dirty="0" smtClean="0"/>
              <a:t>");</a:t>
            </a:r>
          </a:p>
          <a:p>
            <a:pPr>
              <a:buNone/>
            </a:pPr>
            <a:r>
              <a:rPr lang="en-US" sz="1600" dirty="0" smtClean="0"/>
              <a:t>	</a:t>
            </a:r>
            <a:r>
              <a:rPr lang="en-US" sz="1600" dirty="0" err="1" smtClean="0"/>
              <a:t>selenium.click</a:t>
            </a:r>
            <a:r>
              <a:rPr lang="en-US" sz="1600" dirty="0" smtClean="0"/>
              <a:t>("name=</a:t>
            </a:r>
            <a:r>
              <a:rPr lang="en-US" sz="1600" dirty="0" err="1" smtClean="0"/>
              <a:t>btnG</a:t>
            </a:r>
            <a:r>
              <a:rPr lang="en-US" sz="1600" dirty="0" smtClean="0"/>
              <a:t>");</a:t>
            </a:r>
          </a:p>
          <a:p>
            <a:pPr>
              <a:buNone/>
            </a:pPr>
            <a:r>
              <a:rPr lang="en-US" sz="1600" dirty="0" smtClean="0"/>
              <a:t>	</a:t>
            </a:r>
            <a:r>
              <a:rPr lang="en-US" sz="1600" dirty="0" err="1" smtClean="0"/>
              <a:t>Thread.</a:t>
            </a:r>
            <a:r>
              <a:rPr lang="en-US" sz="1600" i="1" dirty="0" err="1" smtClean="0"/>
              <a:t>sleep</a:t>
            </a:r>
            <a:r>
              <a:rPr lang="en-US" sz="1600" i="1" dirty="0" smtClean="0"/>
              <a:t>(5000);</a:t>
            </a:r>
          </a:p>
          <a:p>
            <a:pPr>
              <a:buNone/>
            </a:pPr>
            <a:r>
              <a:rPr lang="en-US" sz="1600" dirty="0" smtClean="0"/>
              <a:t>	</a:t>
            </a:r>
            <a:r>
              <a:rPr lang="en-US" sz="1600" dirty="0" err="1" smtClean="0"/>
              <a:t>selenium.click</a:t>
            </a:r>
            <a:r>
              <a:rPr lang="en-US" sz="1600" dirty="0" smtClean="0"/>
              <a:t>("link=</a:t>
            </a:r>
            <a:r>
              <a:rPr lang="en-US" sz="1600" dirty="0" err="1" smtClean="0"/>
              <a:t>Sachin</a:t>
            </a:r>
            <a:r>
              <a:rPr lang="en-US" sz="1600" dirty="0" smtClean="0"/>
              <a:t> </a:t>
            </a:r>
            <a:r>
              <a:rPr lang="en-US" sz="1600" dirty="0" err="1" smtClean="0"/>
              <a:t>Tendulkar</a:t>
            </a:r>
            <a:r>
              <a:rPr lang="en-US" sz="1600" dirty="0" smtClean="0"/>
              <a:t> - Wikipedia, the free encyclopedia");</a:t>
            </a:r>
          </a:p>
          <a:p>
            <a:pPr>
              <a:buNone/>
            </a:pPr>
            <a:r>
              <a:rPr lang="en-US" sz="1600" dirty="0" smtClean="0"/>
              <a:t>	</a:t>
            </a:r>
            <a:r>
              <a:rPr lang="en-US" sz="1600" dirty="0" err="1" smtClean="0"/>
              <a:t>selenium.waitForPageToLoad</a:t>
            </a:r>
            <a:r>
              <a:rPr lang="en-US" sz="1600" dirty="0" smtClean="0"/>
              <a:t>("30000");</a:t>
            </a:r>
          </a:p>
          <a:p>
            <a:pPr>
              <a:buNone/>
            </a:pPr>
            <a:r>
              <a:rPr lang="en-US" sz="1600" dirty="0" smtClean="0"/>
              <a:t>	</a:t>
            </a:r>
            <a:r>
              <a:rPr lang="en-US" sz="1600" dirty="0" err="1" smtClean="0"/>
              <a:t>verifyTrue</a:t>
            </a:r>
            <a:r>
              <a:rPr lang="en-US" sz="1600" dirty="0" smtClean="0"/>
              <a:t>(</a:t>
            </a:r>
            <a:r>
              <a:rPr lang="en-US" sz="1600" dirty="0" err="1" smtClean="0"/>
              <a:t>selenium.isTextPresent</a:t>
            </a:r>
            <a:r>
              <a:rPr lang="en-US" sz="1600" dirty="0" smtClean="0"/>
              <a:t>("</a:t>
            </a:r>
            <a:r>
              <a:rPr lang="en-US" sz="1600" dirty="0" err="1" smtClean="0"/>
              <a:t>Sachin</a:t>
            </a:r>
            <a:r>
              <a:rPr lang="en-US" sz="1600" dirty="0" smtClean="0"/>
              <a:t> </a:t>
            </a:r>
            <a:r>
              <a:rPr lang="en-US" sz="1600" dirty="0" err="1" smtClean="0"/>
              <a:t>Tendulkar</a:t>
            </a:r>
            <a:r>
              <a:rPr lang="en-US" sz="1600" dirty="0" smtClean="0"/>
              <a:t>"));</a:t>
            </a:r>
          </a:p>
          <a:p>
            <a:pPr>
              <a:buNone/>
            </a:pPr>
            <a:r>
              <a:rPr lang="en-US" sz="1600" dirty="0" smtClean="0"/>
              <a:t>}</a:t>
            </a:r>
          </a:p>
          <a:p>
            <a:pPr>
              <a:buNone/>
            </a:pPr>
            <a:endParaRPr lang="en-US" sz="1600" dirty="0" smtClean="0"/>
          </a:p>
          <a:p>
            <a:pPr>
              <a:buNone/>
            </a:pPr>
            <a:r>
              <a:rPr lang="en-US" sz="2000" dirty="0" smtClean="0"/>
              <a:t>Make sure you make setup() and teardown() methods always run while going for Group Test.</a:t>
            </a:r>
          </a:p>
          <a:p>
            <a:pPr>
              <a:buNone/>
            </a:pPr>
            <a:endParaRPr lang="en-US" sz="1600" dirty="0" smtClean="0"/>
          </a:p>
          <a:p>
            <a:pPr>
              <a:buNone/>
            </a:pPr>
            <a:r>
              <a:rPr lang="en-US" sz="1600" dirty="0" smtClean="0"/>
              <a:t>@</a:t>
            </a:r>
            <a:r>
              <a:rPr lang="en-US" sz="1600" dirty="0" err="1" smtClean="0"/>
              <a:t>BeforeMethod</a:t>
            </a:r>
            <a:r>
              <a:rPr lang="en-US" sz="1600" dirty="0" smtClean="0"/>
              <a:t>  (</a:t>
            </a:r>
            <a:r>
              <a:rPr lang="en-US" sz="1600" dirty="0" err="1" smtClean="0"/>
              <a:t>alwaysRun</a:t>
            </a:r>
            <a:r>
              <a:rPr lang="en-US" sz="1600" dirty="0" smtClean="0"/>
              <a:t> = </a:t>
            </a:r>
            <a:r>
              <a:rPr lang="en-US" sz="1600" b="1" dirty="0" smtClean="0"/>
              <a:t>true)</a:t>
            </a:r>
          </a:p>
          <a:p>
            <a:pPr>
              <a:buNone/>
            </a:pPr>
            <a:r>
              <a:rPr lang="en-US" sz="1600" b="1" dirty="0" smtClean="0"/>
              <a:t>public void </a:t>
            </a:r>
            <a:r>
              <a:rPr lang="en-US" sz="1600" b="1" dirty="0" err="1" smtClean="0"/>
              <a:t>setUp</a:t>
            </a:r>
            <a:r>
              <a:rPr lang="en-US" sz="1600" b="1" dirty="0" smtClean="0"/>
              <a:t>() throws Exception {</a:t>
            </a:r>
          </a:p>
          <a:p>
            <a:pPr>
              <a:buNone/>
            </a:pPr>
            <a:r>
              <a:rPr lang="en-US" sz="1600" dirty="0" smtClean="0"/>
              <a:t>	selenium = </a:t>
            </a:r>
            <a:r>
              <a:rPr lang="en-US" sz="1600" b="1" dirty="0" smtClean="0"/>
              <a:t>new </a:t>
            </a:r>
            <a:r>
              <a:rPr lang="en-US" sz="1600" b="1" dirty="0" err="1" smtClean="0"/>
              <a:t>DefaultSelenium</a:t>
            </a:r>
            <a:r>
              <a:rPr lang="en-US" sz="1600" b="1" dirty="0" smtClean="0"/>
              <a:t>("</a:t>
            </a:r>
            <a:r>
              <a:rPr lang="en-US" sz="1600" b="1" dirty="0" err="1" smtClean="0"/>
              <a:t>localhost</a:t>
            </a:r>
            <a:r>
              <a:rPr lang="en-US" sz="1600" b="1" dirty="0" smtClean="0"/>
              <a:t>", 4444, "*chrome", "http://www.google.co.in/");</a:t>
            </a:r>
          </a:p>
          <a:p>
            <a:pPr>
              <a:buNone/>
            </a:pPr>
            <a:r>
              <a:rPr lang="en-US" sz="1600" dirty="0" smtClean="0"/>
              <a:t>	</a:t>
            </a:r>
            <a:r>
              <a:rPr lang="en-US" sz="1600" dirty="0" err="1" smtClean="0"/>
              <a:t>selenium.start</a:t>
            </a:r>
            <a:r>
              <a:rPr lang="en-US" sz="1600" dirty="0" smtClean="0"/>
              <a:t>();</a:t>
            </a:r>
          </a:p>
          <a:p>
            <a:pPr>
              <a:buNone/>
            </a:pPr>
            <a:r>
              <a:rPr lang="en-US" sz="1600" dirty="0" smtClean="0"/>
              <a:t>}</a:t>
            </a:r>
          </a:p>
          <a:p>
            <a:pPr>
              <a:buNone/>
            </a:pPr>
            <a:endParaRPr lang="en-US" sz="1600" dirty="0" smtClean="0"/>
          </a:p>
        </p:txBody>
      </p:sp>
    </p:spTree>
    <p:extLst>
      <p:ext uri="{BB962C8B-B14F-4D97-AF65-F5344CB8AC3E}">
        <p14:creationId xmlns:p14="http://schemas.microsoft.com/office/powerpoint/2010/main" val="20676035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Dependency Test</a:t>
            </a:r>
          </a:p>
        </p:txBody>
      </p:sp>
      <p:sp>
        <p:nvSpPr>
          <p:cNvPr id="4" name="Content Placeholder 3"/>
          <p:cNvSpPr>
            <a:spLocks noGrp="1"/>
          </p:cNvSpPr>
          <p:nvPr>
            <p:ph idx="1"/>
          </p:nvPr>
        </p:nvSpPr>
        <p:spPr/>
        <p:txBody>
          <a:bodyPr>
            <a:normAutofit/>
          </a:bodyPr>
          <a:lstStyle/>
          <a:p>
            <a:r>
              <a:rPr lang="en-US" dirty="0" smtClean="0"/>
              <a:t>It means methods will be tested base on dependency, which will execute before a desired method.</a:t>
            </a:r>
          </a:p>
          <a:p>
            <a:r>
              <a:rPr lang="en-US" dirty="0" smtClean="0"/>
              <a:t>If the dependent method fails, then all subsequent tests will be skipped, not marked as failed.</a:t>
            </a:r>
          </a:p>
          <a:p>
            <a:r>
              <a:rPr lang="en-US" dirty="0" smtClean="0"/>
              <a:t>We need to use “</a:t>
            </a:r>
            <a:r>
              <a:rPr lang="en-US" dirty="0" err="1" smtClean="0"/>
              <a:t>dependOnMethods</a:t>
            </a:r>
            <a:r>
              <a:rPr lang="en-US" dirty="0" smtClean="0"/>
              <a:t> “ to implement the dependency testing in TestNG</a:t>
            </a:r>
          </a:p>
          <a:p>
            <a:endParaRPr lang="en-US" dirty="0" smtClean="0"/>
          </a:p>
        </p:txBody>
      </p:sp>
    </p:spTree>
    <p:extLst>
      <p:ext uri="{BB962C8B-B14F-4D97-AF65-F5344CB8AC3E}">
        <p14:creationId xmlns:p14="http://schemas.microsoft.com/office/powerpoint/2010/main" val="13249597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Dependency Test</a:t>
            </a:r>
          </a:p>
        </p:txBody>
      </p:sp>
      <p:sp>
        <p:nvSpPr>
          <p:cNvPr id="4" name="Content Placeholder 3"/>
          <p:cNvSpPr>
            <a:spLocks noGrp="1"/>
          </p:cNvSpPr>
          <p:nvPr>
            <p:ph idx="1"/>
          </p:nvPr>
        </p:nvSpPr>
        <p:spPr/>
        <p:txBody>
          <a:bodyPr>
            <a:normAutofit/>
          </a:bodyPr>
          <a:lstStyle/>
          <a:p>
            <a:pPr>
              <a:buNone/>
            </a:pPr>
            <a:r>
              <a:rPr lang="en-US" dirty="0" smtClean="0"/>
              <a:t>@Test </a:t>
            </a:r>
          </a:p>
          <a:p>
            <a:pPr>
              <a:buNone/>
            </a:pPr>
            <a:r>
              <a:rPr lang="en-US" b="1" dirty="0" smtClean="0"/>
              <a:t>public</a:t>
            </a:r>
            <a:r>
              <a:rPr lang="en-US" dirty="0" smtClean="0"/>
              <a:t> </a:t>
            </a:r>
            <a:r>
              <a:rPr lang="en-US" b="1" dirty="0" smtClean="0"/>
              <a:t>void</a:t>
            </a:r>
            <a:r>
              <a:rPr lang="en-US" dirty="0" smtClean="0"/>
              <a:t> method1() { </a:t>
            </a:r>
          </a:p>
          <a:p>
            <a:pPr>
              <a:buNone/>
            </a:pPr>
            <a:r>
              <a:rPr lang="en-US" dirty="0" err="1" smtClean="0"/>
              <a:t>System.out.println</a:t>
            </a:r>
            <a:r>
              <a:rPr lang="en-US" dirty="0" smtClean="0"/>
              <a:t>("This is method 1"); </a:t>
            </a:r>
          </a:p>
          <a:p>
            <a:pPr>
              <a:buNone/>
            </a:pPr>
            <a:r>
              <a:rPr lang="en-US" dirty="0" smtClean="0"/>
              <a:t>}  </a:t>
            </a:r>
          </a:p>
          <a:p>
            <a:pPr>
              <a:buNone/>
            </a:pPr>
            <a:r>
              <a:rPr lang="en-US" dirty="0" smtClean="0"/>
              <a:t>@Test (</a:t>
            </a:r>
            <a:r>
              <a:rPr lang="en-US" dirty="0" err="1" smtClean="0"/>
              <a:t>dependsOnMethods</a:t>
            </a:r>
            <a:r>
              <a:rPr lang="en-US" dirty="0" smtClean="0"/>
              <a:t>={"method1"})</a:t>
            </a:r>
          </a:p>
          <a:p>
            <a:pPr>
              <a:buNone/>
            </a:pPr>
            <a:r>
              <a:rPr lang="en-US" b="1" dirty="0" smtClean="0"/>
              <a:t>public</a:t>
            </a:r>
            <a:r>
              <a:rPr lang="en-US" dirty="0" smtClean="0"/>
              <a:t> </a:t>
            </a:r>
            <a:r>
              <a:rPr lang="en-US" b="1" dirty="0" smtClean="0"/>
              <a:t>void</a:t>
            </a:r>
            <a:r>
              <a:rPr lang="en-US" dirty="0" smtClean="0"/>
              <a:t> method2() { </a:t>
            </a:r>
          </a:p>
          <a:p>
            <a:pPr>
              <a:buNone/>
            </a:pPr>
            <a:r>
              <a:rPr lang="en-US" dirty="0" err="1" smtClean="0"/>
              <a:t>System.out.println</a:t>
            </a:r>
            <a:r>
              <a:rPr lang="en-US" dirty="0" smtClean="0"/>
              <a:t>("This is method 2"); </a:t>
            </a:r>
          </a:p>
          <a:p>
            <a:pPr>
              <a:buNone/>
            </a:pPr>
            <a:r>
              <a:rPr lang="en-US" dirty="0" smtClean="0"/>
              <a:t>}</a:t>
            </a:r>
          </a:p>
        </p:txBody>
      </p:sp>
    </p:spTree>
    <p:extLst>
      <p:ext uri="{BB962C8B-B14F-4D97-AF65-F5344CB8AC3E}">
        <p14:creationId xmlns:p14="http://schemas.microsoft.com/office/powerpoint/2010/main" val="7962815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Ignore Test</a:t>
            </a:r>
          </a:p>
        </p:txBody>
      </p:sp>
      <p:sp>
        <p:nvSpPr>
          <p:cNvPr id="4" name="Content Placeholder 3"/>
          <p:cNvSpPr>
            <a:spLocks noGrp="1"/>
          </p:cNvSpPr>
          <p:nvPr>
            <p:ph idx="1"/>
          </p:nvPr>
        </p:nvSpPr>
        <p:spPr/>
        <p:txBody>
          <a:bodyPr>
            <a:normAutofit/>
          </a:bodyPr>
          <a:lstStyle/>
          <a:p>
            <a:r>
              <a:rPr lang="en-US" dirty="0" smtClean="0"/>
              <a:t>The “Ignored” means whether it should ignore the unit test during the execution.</a:t>
            </a:r>
          </a:p>
          <a:p>
            <a:r>
              <a:rPr lang="en-US" dirty="0" smtClean="0"/>
              <a:t>Check the syntax below:</a:t>
            </a:r>
          </a:p>
          <a:p>
            <a:pPr>
              <a:buNone/>
            </a:pPr>
            <a:endParaRPr lang="en-US" dirty="0" smtClean="0"/>
          </a:p>
          <a:p>
            <a:pPr>
              <a:buNone/>
            </a:pPr>
            <a:r>
              <a:rPr lang="en-US" dirty="0" smtClean="0"/>
              <a:t>@Test(enabled=</a:t>
            </a:r>
            <a:r>
              <a:rPr lang="en-US" b="1" dirty="0" smtClean="0"/>
              <a:t>false</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divisionWithException</a:t>
            </a:r>
            <a:r>
              <a:rPr lang="en-US" dirty="0" smtClean="0"/>
              <a:t>() </a:t>
            </a:r>
          </a:p>
          <a:p>
            <a:pPr>
              <a:buNone/>
            </a:pPr>
            <a:r>
              <a:rPr lang="en-US" dirty="0" smtClean="0"/>
              <a:t>{</a:t>
            </a:r>
          </a:p>
          <a:p>
            <a:pPr>
              <a:buNone/>
            </a:pPr>
            <a:r>
              <a:rPr lang="en-US" dirty="0" smtClean="0"/>
              <a:t> </a:t>
            </a:r>
            <a:r>
              <a:rPr lang="en-US" dirty="0" err="1" smtClean="0"/>
              <a:t>System.out.println</a:t>
            </a:r>
            <a:r>
              <a:rPr lang="en-US" dirty="0" smtClean="0"/>
              <a:t>("Method is not ready yet"); </a:t>
            </a:r>
          </a:p>
          <a:p>
            <a:pPr>
              <a:buNone/>
            </a:pPr>
            <a:r>
              <a:rPr lang="en-US" dirty="0" smtClean="0"/>
              <a:t>}</a:t>
            </a:r>
          </a:p>
        </p:txBody>
      </p:sp>
    </p:spTree>
    <p:extLst>
      <p:ext uri="{BB962C8B-B14F-4D97-AF65-F5344CB8AC3E}">
        <p14:creationId xmlns:p14="http://schemas.microsoft.com/office/powerpoint/2010/main" val="356401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History</a:t>
            </a:r>
            <a:endParaRPr lang="en-US" dirty="0"/>
          </a:p>
        </p:txBody>
      </p:sp>
      <p:sp>
        <p:nvSpPr>
          <p:cNvPr id="3" name="Content Placeholder 2"/>
          <p:cNvSpPr>
            <a:spLocks noGrp="1"/>
          </p:cNvSpPr>
          <p:nvPr>
            <p:ph idx="1"/>
          </p:nvPr>
        </p:nvSpPr>
        <p:spPr/>
        <p:txBody>
          <a:bodyPr/>
          <a:lstStyle/>
          <a:p>
            <a:r>
              <a:rPr lang="en-US" dirty="0" smtClean="0"/>
              <a:t>Developed by Jason Huggins at </a:t>
            </a:r>
            <a:r>
              <a:rPr lang="en-US" dirty="0" err="1" smtClean="0"/>
              <a:t>ThoughtWorks</a:t>
            </a:r>
            <a:r>
              <a:rPr lang="en-US" dirty="0" smtClean="0"/>
              <a:t> in 2004</a:t>
            </a:r>
          </a:p>
          <a:p>
            <a:r>
              <a:rPr lang="en-US" dirty="0" smtClean="0"/>
              <a:t>First he came up with a Server which executes test scripts – Remote Control</a:t>
            </a:r>
          </a:p>
          <a:p>
            <a:r>
              <a:rPr lang="en-US" dirty="0" smtClean="0"/>
              <a:t>In 2006, Shinya </a:t>
            </a:r>
            <a:r>
              <a:rPr lang="en-US" dirty="0" err="1" smtClean="0"/>
              <a:t>Kasatani</a:t>
            </a:r>
            <a:r>
              <a:rPr lang="en-US" dirty="0" smtClean="0"/>
              <a:t> from Japan developed a Firefox plugin – IDE</a:t>
            </a:r>
          </a:p>
          <a:p>
            <a:r>
              <a:rPr lang="en-US" dirty="0" smtClean="0"/>
              <a:t>In 2007, Jason joined Selenium support team in Google and developed Grid.</a:t>
            </a:r>
          </a:p>
          <a:p>
            <a:endParaRPr lang="en-US" dirty="0"/>
          </a:p>
        </p:txBody>
      </p:sp>
    </p:spTree>
    <p:extLst>
      <p:ext uri="{BB962C8B-B14F-4D97-AF65-F5344CB8AC3E}">
        <p14:creationId xmlns:p14="http://schemas.microsoft.com/office/powerpoint/2010/main" val="29191651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Exception Test</a:t>
            </a:r>
          </a:p>
        </p:txBody>
      </p:sp>
      <p:sp>
        <p:nvSpPr>
          <p:cNvPr id="4" name="Content Placeholder 3"/>
          <p:cNvSpPr>
            <a:spLocks noGrp="1"/>
          </p:cNvSpPr>
          <p:nvPr>
            <p:ph idx="1"/>
          </p:nvPr>
        </p:nvSpPr>
        <p:spPr/>
        <p:txBody>
          <a:bodyPr>
            <a:normAutofit/>
          </a:bodyPr>
          <a:lstStyle/>
          <a:p>
            <a:r>
              <a:rPr lang="en-US" dirty="0" smtClean="0"/>
              <a:t>It means what exception throw from the unit test during the execution.</a:t>
            </a:r>
          </a:p>
          <a:p>
            <a:r>
              <a:rPr lang="en-US" dirty="0" smtClean="0"/>
              <a:t>Check the syntax below:</a:t>
            </a:r>
          </a:p>
          <a:p>
            <a:pPr>
              <a:buNone/>
            </a:pPr>
            <a:r>
              <a:rPr lang="en-US" dirty="0" smtClean="0"/>
              <a:t>@Test(</a:t>
            </a:r>
            <a:r>
              <a:rPr lang="en-US" dirty="0" err="1" smtClean="0"/>
              <a:t>expectedExceptions</a:t>
            </a:r>
            <a:r>
              <a:rPr lang="en-US" dirty="0" smtClean="0"/>
              <a:t> = </a:t>
            </a:r>
            <a:r>
              <a:rPr lang="en-US" dirty="0" err="1" smtClean="0"/>
              <a:t>ArithmeticException.</a:t>
            </a:r>
            <a:r>
              <a:rPr lang="en-US" b="1" dirty="0" err="1" smtClean="0"/>
              <a:t>class</a:t>
            </a: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divisionWithException</a:t>
            </a:r>
            <a:r>
              <a:rPr lang="en-US" dirty="0" smtClean="0"/>
              <a:t>()</a:t>
            </a:r>
          </a:p>
          <a:p>
            <a:pPr>
              <a:buNone/>
            </a:pPr>
            <a:r>
              <a:rPr lang="en-US" dirty="0" smtClean="0"/>
              <a:t> { </a:t>
            </a:r>
          </a:p>
          <a:p>
            <a:pPr>
              <a:buNone/>
            </a:pPr>
            <a:r>
              <a:rPr lang="en-US" b="1" dirty="0" err="1" smtClean="0"/>
              <a:t>int</a:t>
            </a:r>
            <a:r>
              <a:rPr lang="en-US" dirty="0" smtClean="0"/>
              <a:t> </a:t>
            </a:r>
            <a:r>
              <a:rPr lang="en-US" dirty="0" err="1" smtClean="0"/>
              <a:t>i</a:t>
            </a:r>
            <a:r>
              <a:rPr lang="en-US" dirty="0" smtClean="0"/>
              <a:t> = 1/0;</a:t>
            </a:r>
          </a:p>
          <a:p>
            <a:pPr>
              <a:buNone/>
            </a:pPr>
            <a:r>
              <a:rPr lang="en-US" dirty="0" smtClean="0"/>
              <a:t> }</a:t>
            </a:r>
          </a:p>
        </p:txBody>
      </p:sp>
    </p:spTree>
    <p:extLst>
      <p:ext uri="{BB962C8B-B14F-4D97-AF65-F5344CB8AC3E}">
        <p14:creationId xmlns:p14="http://schemas.microsoft.com/office/powerpoint/2010/main" val="3545195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Timeout Test</a:t>
            </a:r>
          </a:p>
        </p:txBody>
      </p:sp>
      <p:sp>
        <p:nvSpPr>
          <p:cNvPr id="4" name="Content Placeholder 3"/>
          <p:cNvSpPr>
            <a:spLocks noGrp="1"/>
          </p:cNvSpPr>
          <p:nvPr>
            <p:ph idx="1"/>
          </p:nvPr>
        </p:nvSpPr>
        <p:spPr/>
        <p:txBody>
          <a:bodyPr>
            <a:normAutofit/>
          </a:bodyPr>
          <a:lstStyle/>
          <a:p>
            <a:r>
              <a:rPr lang="en-US" dirty="0" smtClean="0"/>
              <a:t>It means if an unit test takes longer than the specified number of milliseconds to run, the test will terminated and mark as fails.</a:t>
            </a:r>
          </a:p>
          <a:p>
            <a:r>
              <a:rPr lang="en-US" dirty="0" smtClean="0"/>
              <a:t>Check the syntax below:</a:t>
            </a:r>
          </a:p>
          <a:p>
            <a:pPr>
              <a:buNone/>
            </a:pPr>
            <a:r>
              <a:rPr lang="en-US" dirty="0" smtClean="0"/>
              <a:t>@Test(</a:t>
            </a:r>
            <a:r>
              <a:rPr lang="en-US" dirty="0" err="1" smtClean="0"/>
              <a:t>timeOut</a:t>
            </a:r>
            <a:r>
              <a:rPr lang="en-US" dirty="0" smtClean="0"/>
              <a:t> = 1000) </a:t>
            </a:r>
          </a:p>
          <a:p>
            <a:pPr>
              <a:buNone/>
            </a:pPr>
            <a:r>
              <a:rPr lang="en-US" b="1" dirty="0" smtClean="0"/>
              <a:t>public</a:t>
            </a:r>
            <a:r>
              <a:rPr lang="en-US" dirty="0" smtClean="0"/>
              <a:t> </a:t>
            </a:r>
            <a:r>
              <a:rPr lang="en-US" b="1" dirty="0" smtClean="0"/>
              <a:t>void</a:t>
            </a:r>
            <a:r>
              <a:rPr lang="en-US" dirty="0" smtClean="0"/>
              <a:t> infinity() {</a:t>
            </a:r>
          </a:p>
          <a:p>
            <a:pPr>
              <a:buNone/>
            </a:pPr>
            <a:r>
              <a:rPr lang="en-US" b="1" dirty="0" smtClean="0"/>
              <a:t>while</a:t>
            </a:r>
            <a:r>
              <a:rPr lang="en-US" dirty="0" smtClean="0"/>
              <a:t> (</a:t>
            </a:r>
            <a:r>
              <a:rPr lang="en-US" b="1" dirty="0" smtClean="0"/>
              <a:t>true</a:t>
            </a:r>
            <a:r>
              <a:rPr lang="en-US" dirty="0" smtClean="0"/>
              <a:t>); </a:t>
            </a:r>
          </a:p>
          <a:p>
            <a:pPr>
              <a:buNone/>
            </a:pPr>
            <a:r>
              <a:rPr lang="en-US" dirty="0" smtClean="0"/>
              <a:t>}</a:t>
            </a:r>
          </a:p>
        </p:txBody>
      </p:sp>
    </p:spTree>
    <p:extLst>
      <p:ext uri="{BB962C8B-B14F-4D97-AF65-F5344CB8AC3E}">
        <p14:creationId xmlns:p14="http://schemas.microsoft.com/office/powerpoint/2010/main" val="3882792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Parameterized Test</a:t>
            </a:r>
          </a:p>
        </p:txBody>
      </p:sp>
      <p:sp>
        <p:nvSpPr>
          <p:cNvPr id="4" name="Content Placeholder 3"/>
          <p:cNvSpPr>
            <a:spLocks noGrp="1"/>
          </p:cNvSpPr>
          <p:nvPr>
            <p:ph idx="1"/>
          </p:nvPr>
        </p:nvSpPr>
        <p:spPr/>
        <p:txBody>
          <a:bodyPr>
            <a:normAutofit/>
          </a:bodyPr>
          <a:lstStyle/>
          <a:p>
            <a:r>
              <a:rPr lang="en-US" dirty="0" smtClean="0"/>
              <a:t>It means passing parameter values to unit test. </a:t>
            </a:r>
          </a:p>
          <a:p>
            <a:r>
              <a:rPr lang="en-US" dirty="0" smtClean="0"/>
              <a:t>We have two ways of passing parameters: </a:t>
            </a:r>
          </a:p>
          <a:p>
            <a:pPr lvl="1"/>
            <a:r>
              <a:rPr lang="en-US" dirty="0" smtClean="0"/>
              <a:t>Data Providers</a:t>
            </a:r>
          </a:p>
          <a:p>
            <a:pPr lvl="1"/>
            <a:r>
              <a:rPr lang="en-US" dirty="0" smtClean="0"/>
              <a:t>XML (TestNG.xml)</a:t>
            </a:r>
          </a:p>
          <a:p>
            <a:r>
              <a:rPr lang="en-US" dirty="0" smtClean="0"/>
              <a:t>XML parameter method is quite simple to use. </a:t>
            </a:r>
          </a:p>
          <a:p>
            <a:r>
              <a:rPr lang="en-US" dirty="0" smtClean="0"/>
              <a:t>But if we need to pass more number of parameters we need to think about Java concepts like JXL and Database (JDBC)</a:t>
            </a:r>
          </a:p>
          <a:p>
            <a:endParaRPr lang="en-US" dirty="0" smtClean="0"/>
          </a:p>
          <a:p>
            <a:pPr lvl="1">
              <a:buNone/>
            </a:pPr>
            <a:endParaRPr lang="en-US" dirty="0" smtClean="0"/>
          </a:p>
          <a:p>
            <a:pPr lvl="1"/>
            <a:endParaRPr lang="en-US" dirty="0" smtClean="0"/>
          </a:p>
        </p:txBody>
      </p:sp>
    </p:spTree>
    <p:extLst>
      <p:ext uri="{BB962C8B-B14F-4D97-AF65-F5344CB8AC3E}">
        <p14:creationId xmlns:p14="http://schemas.microsoft.com/office/powerpoint/2010/main" val="3887847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Parameterized Test – XML</a:t>
            </a:r>
          </a:p>
        </p:txBody>
      </p:sp>
      <p:sp>
        <p:nvSpPr>
          <p:cNvPr id="4" name="Content Placeholder 3"/>
          <p:cNvSpPr>
            <a:spLocks noGrp="1"/>
          </p:cNvSpPr>
          <p:nvPr>
            <p:ph idx="1"/>
          </p:nvPr>
        </p:nvSpPr>
        <p:spPr/>
        <p:txBody>
          <a:bodyPr>
            <a:normAutofit fontScale="62500" lnSpcReduction="20000"/>
          </a:bodyPr>
          <a:lstStyle/>
          <a:p>
            <a:pPr>
              <a:buNone/>
            </a:pPr>
            <a:r>
              <a:rPr lang="en-US" b="1" dirty="0" smtClean="0"/>
              <a:t>TestNG XML</a:t>
            </a:r>
          </a:p>
          <a:p>
            <a:pPr>
              <a:buNone/>
            </a:pPr>
            <a:endParaRPr lang="en-US" b="1" dirty="0" smtClean="0"/>
          </a:p>
          <a:p>
            <a:pPr>
              <a:buNone/>
            </a:pPr>
            <a:r>
              <a:rPr lang="en-US" b="1" dirty="0" smtClean="0"/>
              <a:t>&lt;suite</a:t>
            </a:r>
            <a:r>
              <a:rPr lang="en-US" dirty="0" smtClean="0"/>
              <a:t> name="My test suite"</a:t>
            </a:r>
            <a:r>
              <a:rPr lang="en-US" b="1" dirty="0" smtClean="0"/>
              <a:t>&gt;</a:t>
            </a:r>
            <a:r>
              <a:rPr lang="en-US" dirty="0" smtClean="0"/>
              <a:t> </a:t>
            </a:r>
          </a:p>
          <a:p>
            <a:pPr>
              <a:buNone/>
            </a:pPr>
            <a:r>
              <a:rPr lang="en-US" b="1" dirty="0" smtClean="0"/>
              <a:t>&lt;test</a:t>
            </a:r>
            <a:r>
              <a:rPr lang="en-US" dirty="0" smtClean="0"/>
              <a:t> name="testing"</a:t>
            </a:r>
            <a:r>
              <a:rPr lang="en-US" b="1" dirty="0" smtClean="0"/>
              <a:t>&gt;</a:t>
            </a:r>
            <a:r>
              <a:rPr lang="en-US" dirty="0" smtClean="0"/>
              <a:t>   </a:t>
            </a:r>
          </a:p>
          <a:p>
            <a:pPr>
              <a:buNone/>
            </a:pPr>
            <a:r>
              <a:rPr lang="en-US" b="1" dirty="0" smtClean="0"/>
              <a:t>&lt;parameter</a:t>
            </a:r>
            <a:r>
              <a:rPr lang="en-US" dirty="0" smtClean="0"/>
              <a:t> name=“username" value=“</a:t>
            </a:r>
            <a:r>
              <a:rPr lang="en-US" dirty="0" err="1" smtClean="0"/>
              <a:t>selenium_user</a:t>
            </a:r>
            <a:r>
              <a:rPr lang="en-US" dirty="0" smtClean="0"/>
              <a:t>"</a:t>
            </a:r>
            <a:r>
              <a:rPr lang="en-US" b="1" dirty="0" smtClean="0"/>
              <a:t>/&gt;</a:t>
            </a:r>
            <a:r>
              <a:rPr lang="en-US" dirty="0" smtClean="0"/>
              <a:t>   </a:t>
            </a:r>
          </a:p>
          <a:p>
            <a:pPr>
              <a:buNone/>
            </a:pPr>
            <a:r>
              <a:rPr lang="en-US" b="1" dirty="0" smtClean="0"/>
              <a:t>&lt;classes&gt;</a:t>
            </a:r>
            <a:r>
              <a:rPr lang="en-US" dirty="0" smtClean="0"/>
              <a:t> </a:t>
            </a:r>
            <a:r>
              <a:rPr lang="en-US" b="1" dirty="0" smtClean="0"/>
              <a:t>&lt;class</a:t>
            </a:r>
            <a:r>
              <a:rPr lang="en-US" dirty="0" smtClean="0"/>
              <a:t> name=“</a:t>
            </a:r>
            <a:r>
              <a:rPr lang="en-US" dirty="0" err="1" smtClean="0"/>
              <a:t>TestNGTest</a:t>
            </a:r>
            <a:r>
              <a:rPr lang="en-US" dirty="0" smtClean="0"/>
              <a:t>" </a:t>
            </a:r>
            <a:r>
              <a:rPr lang="en-US" b="1" dirty="0" smtClean="0"/>
              <a:t>/&gt;</a:t>
            </a:r>
            <a:r>
              <a:rPr lang="en-US" dirty="0" smtClean="0"/>
              <a:t> </a:t>
            </a:r>
          </a:p>
          <a:p>
            <a:pPr>
              <a:buNone/>
            </a:pPr>
            <a:r>
              <a:rPr lang="en-US" b="1" dirty="0" smtClean="0"/>
              <a:t>&lt;/classes&gt;</a:t>
            </a:r>
            <a:r>
              <a:rPr lang="en-US" dirty="0" smtClean="0"/>
              <a:t> </a:t>
            </a:r>
          </a:p>
          <a:p>
            <a:pPr>
              <a:buNone/>
            </a:pPr>
            <a:r>
              <a:rPr lang="en-US" b="1" dirty="0" smtClean="0"/>
              <a:t>&lt;/test&gt;</a:t>
            </a:r>
            <a:r>
              <a:rPr lang="en-US" dirty="0" smtClean="0"/>
              <a:t> </a:t>
            </a:r>
          </a:p>
          <a:p>
            <a:pPr>
              <a:buNone/>
            </a:pPr>
            <a:r>
              <a:rPr lang="en-US" b="1" dirty="0" smtClean="0"/>
              <a:t>&lt;/suite&gt;</a:t>
            </a:r>
            <a:endParaRPr lang="en-US" dirty="0" smtClean="0"/>
          </a:p>
          <a:p>
            <a:pPr>
              <a:buNone/>
            </a:pPr>
            <a:endParaRPr lang="en-US" dirty="0" smtClean="0"/>
          </a:p>
          <a:p>
            <a:pPr>
              <a:buNone/>
            </a:pPr>
            <a:r>
              <a:rPr lang="en-US" dirty="0" smtClean="0"/>
              <a:t>We need to use “@Parameter” annotation in our test definitions.</a:t>
            </a:r>
          </a:p>
          <a:p>
            <a:pPr>
              <a:buNone/>
            </a:pPr>
            <a:endParaRPr lang="en-US" b="1" dirty="0" smtClean="0"/>
          </a:p>
          <a:p>
            <a:pPr>
              <a:buNone/>
            </a:pPr>
            <a:r>
              <a:rPr lang="en-US" b="1" dirty="0" smtClean="0"/>
              <a:t>public</a:t>
            </a:r>
            <a:r>
              <a:rPr lang="en-US" dirty="0" smtClean="0"/>
              <a:t> </a:t>
            </a:r>
            <a:r>
              <a:rPr lang="en-US" b="1" dirty="0" smtClean="0"/>
              <a:t>class</a:t>
            </a:r>
            <a:r>
              <a:rPr lang="en-US" dirty="0" smtClean="0"/>
              <a:t> </a:t>
            </a:r>
            <a:r>
              <a:rPr lang="en-US" dirty="0" err="1" smtClean="0"/>
              <a:t>TestNGTest</a:t>
            </a:r>
            <a:r>
              <a:rPr lang="en-US" dirty="0" smtClean="0"/>
              <a:t> {   </a:t>
            </a:r>
          </a:p>
          <a:p>
            <a:pPr>
              <a:buNone/>
            </a:pPr>
            <a:r>
              <a:rPr lang="en-US" dirty="0" smtClean="0"/>
              <a:t>@Test </a:t>
            </a:r>
          </a:p>
          <a:p>
            <a:pPr>
              <a:buNone/>
            </a:pPr>
            <a:r>
              <a:rPr lang="en-US" dirty="0" smtClean="0"/>
              <a:t>@Parameters(value=“username") </a:t>
            </a:r>
          </a:p>
          <a:p>
            <a:pPr>
              <a:buNone/>
            </a:pPr>
            <a:r>
              <a:rPr lang="en-US" b="1" dirty="0" smtClean="0"/>
              <a:t>public</a:t>
            </a:r>
            <a:r>
              <a:rPr lang="en-US" dirty="0" smtClean="0"/>
              <a:t> </a:t>
            </a:r>
            <a:r>
              <a:rPr lang="en-US" b="1" dirty="0" smtClean="0"/>
              <a:t>void</a:t>
            </a:r>
            <a:r>
              <a:rPr lang="en-US" dirty="0" smtClean="0"/>
              <a:t> </a:t>
            </a:r>
            <a:r>
              <a:rPr lang="en-US" dirty="0" err="1" smtClean="0"/>
              <a:t>LoginCheck</a:t>
            </a:r>
            <a:r>
              <a:rPr lang="en-US" dirty="0" smtClean="0"/>
              <a:t>(</a:t>
            </a:r>
            <a:r>
              <a:rPr lang="en-US" b="1" dirty="0" err="1" smtClean="0"/>
              <a:t>String</a:t>
            </a:r>
            <a:r>
              <a:rPr lang="en-US" dirty="0" err="1" smtClean="0"/>
              <a:t>username</a:t>
            </a:r>
            <a:r>
              <a:rPr lang="en-US" dirty="0" smtClean="0"/>
              <a:t>) { </a:t>
            </a:r>
          </a:p>
          <a:p>
            <a:pPr>
              <a:buNone/>
            </a:pPr>
            <a:r>
              <a:rPr lang="en-US" dirty="0" err="1" smtClean="0"/>
              <a:t>Selenium.type</a:t>
            </a:r>
            <a:r>
              <a:rPr lang="en-US" dirty="0" smtClean="0"/>
              <a:t>(“id=</a:t>
            </a:r>
            <a:r>
              <a:rPr lang="en-US" dirty="0" err="1" smtClean="0"/>
              <a:t>uname”,username</a:t>
            </a:r>
            <a:r>
              <a:rPr lang="en-US" dirty="0" smtClean="0"/>
              <a:t>) }</a:t>
            </a:r>
          </a:p>
          <a:p>
            <a:pPr>
              <a:buNone/>
            </a:pPr>
            <a:r>
              <a:rPr lang="en-US" dirty="0" smtClean="0"/>
              <a:t>}</a:t>
            </a:r>
          </a:p>
          <a:p>
            <a:pPr lvl="1">
              <a:buNone/>
            </a:pPr>
            <a:endParaRPr lang="en-US" dirty="0" smtClean="0"/>
          </a:p>
          <a:p>
            <a:pPr lvl="1"/>
            <a:endParaRPr lang="en-US" dirty="0" smtClean="0"/>
          </a:p>
        </p:txBody>
      </p:sp>
    </p:spTree>
    <p:extLst>
      <p:ext uri="{BB962C8B-B14F-4D97-AF65-F5344CB8AC3E}">
        <p14:creationId xmlns:p14="http://schemas.microsoft.com/office/powerpoint/2010/main" val="3554856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 Reports</a:t>
            </a:r>
          </a:p>
        </p:txBody>
      </p:sp>
      <p:sp>
        <p:nvSpPr>
          <p:cNvPr id="4" name="Content Placeholder 3"/>
          <p:cNvSpPr>
            <a:spLocks noGrp="1"/>
          </p:cNvSpPr>
          <p:nvPr>
            <p:ph idx="1"/>
          </p:nvPr>
        </p:nvSpPr>
        <p:spPr/>
        <p:txBody>
          <a:bodyPr>
            <a:normAutofit/>
          </a:bodyPr>
          <a:lstStyle/>
          <a:p>
            <a:r>
              <a:rPr lang="en-US" dirty="0" smtClean="0"/>
              <a:t>TestNG provides a default reporting option.</a:t>
            </a:r>
          </a:p>
          <a:p>
            <a:r>
              <a:rPr lang="en-US" dirty="0" smtClean="0"/>
              <a:t>Once the test has executed, go to the Project, check if you have test-output folder.</a:t>
            </a:r>
          </a:p>
          <a:p>
            <a:r>
              <a:rPr lang="en-US" dirty="0" smtClean="0"/>
              <a:t>Inside that folder, open emailable-report.html</a:t>
            </a:r>
          </a:p>
          <a:p>
            <a:r>
              <a:rPr lang="en-US" dirty="0" smtClean="0"/>
              <a:t>It gives you the default report captured while executing your tests.</a:t>
            </a:r>
          </a:p>
          <a:p>
            <a:r>
              <a:rPr lang="en-US" dirty="0" smtClean="0"/>
              <a:t>We can go for Advanced Reporting like </a:t>
            </a:r>
            <a:r>
              <a:rPr lang="en-US" dirty="0" err="1" smtClean="0"/>
              <a:t>ReportNG</a:t>
            </a:r>
            <a:r>
              <a:rPr lang="en-US" dirty="0" smtClean="0"/>
              <a:t> or XSLT reports. Refer this URL for details </a:t>
            </a:r>
            <a:r>
              <a:rPr lang="en-US" dirty="0" smtClean="0">
                <a:hlinkClick r:id="rId2"/>
              </a:rPr>
              <a:t>http://code.google.com/p/testng-xslt/</a:t>
            </a:r>
            <a:r>
              <a:rPr lang="en-US" dirty="0" smtClean="0"/>
              <a:t> </a:t>
            </a:r>
          </a:p>
          <a:p>
            <a:endParaRPr lang="en-US" dirty="0" smtClean="0"/>
          </a:p>
        </p:txBody>
      </p:sp>
    </p:spTree>
    <p:extLst>
      <p:ext uri="{BB962C8B-B14F-4D97-AF65-F5344CB8AC3E}">
        <p14:creationId xmlns:p14="http://schemas.microsoft.com/office/powerpoint/2010/main" val="1365132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Vs </a:t>
            </a:r>
            <a:r>
              <a:rPr lang="en-US" dirty="0" err="1" smtClean="0"/>
              <a:t>JUnit</a:t>
            </a: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304800" y="1905000"/>
            <a:ext cx="8534400" cy="2590800"/>
          </a:xfrm>
          <a:prstGeom prst="rect">
            <a:avLst/>
          </a:prstGeom>
          <a:noFill/>
          <a:ln w="9525">
            <a:noFill/>
            <a:miter lim="800000"/>
            <a:headEnd/>
            <a:tailEnd/>
          </a:ln>
          <a:effectLst/>
        </p:spPr>
      </p:pic>
    </p:spTree>
    <p:extLst>
      <p:ext uri="{BB962C8B-B14F-4D97-AF65-F5344CB8AC3E}">
        <p14:creationId xmlns:p14="http://schemas.microsoft.com/office/powerpoint/2010/main" val="108204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ReportNG</a:t>
            </a:r>
            <a:endParaRPr lang="en-US" dirty="0" smtClean="0"/>
          </a:p>
        </p:txBody>
      </p:sp>
      <p:sp>
        <p:nvSpPr>
          <p:cNvPr id="4" name="Content Placeholder 3"/>
          <p:cNvSpPr>
            <a:spLocks noGrp="1"/>
          </p:cNvSpPr>
          <p:nvPr>
            <p:ph idx="1"/>
          </p:nvPr>
        </p:nvSpPr>
        <p:spPr/>
        <p:txBody>
          <a:bodyPr>
            <a:normAutofit/>
          </a:bodyPr>
          <a:lstStyle/>
          <a:p>
            <a:r>
              <a:rPr lang="en-US" dirty="0" smtClean="0"/>
              <a:t>Its an alternative HTML reporting plug-in for TestNG.</a:t>
            </a:r>
          </a:p>
          <a:p>
            <a:r>
              <a:rPr lang="en-US" dirty="0" smtClean="0"/>
              <a:t>Generates easy-to-understand HTML reports.</a:t>
            </a:r>
          </a:p>
          <a:p>
            <a:r>
              <a:rPr lang="en-US" dirty="0" smtClean="0"/>
              <a:t>Download </a:t>
            </a:r>
            <a:r>
              <a:rPr lang="en-US" dirty="0" err="1" smtClean="0"/>
              <a:t>ReportNG</a:t>
            </a:r>
            <a:r>
              <a:rPr lang="en-US" dirty="0" smtClean="0"/>
              <a:t> jar file from the location </a:t>
            </a:r>
            <a:r>
              <a:rPr lang="en-US" dirty="0" smtClean="0">
                <a:hlinkClick r:id="rId2"/>
              </a:rPr>
              <a:t>http://reportng.uncommons.org/</a:t>
            </a:r>
            <a:r>
              <a:rPr lang="en-US" dirty="0" smtClean="0"/>
              <a:t> </a:t>
            </a:r>
          </a:p>
          <a:p>
            <a:r>
              <a:rPr lang="en-US" dirty="0" smtClean="0"/>
              <a:t>Once its downloaded, include the below files in your </a:t>
            </a:r>
            <a:r>
              <a:rPr lang="en-US" dirty="0" err="1" smtClean="0"/>
              <a:t>classpath</a:t>
            </a:r>
            <a:endParaRPr lang="en-US" dirty="0" smtClean="0"/>
          </a:p>
          <a:p>
            <a:pPr lvl="1"/>
            <a:r>
              <a:rPr lang="en-US" dirty="0" err="1" smtClean="0"/>
              <a:t>Reportng</a:t>
            </a:r>
            <a:r>
              <a:rPr lang="en-US" dirty="0" smtClean="0"/>
              <a:t> jar</a:t>
            </a:r>
          </a:p>
          <a:p>
            <a:pPr lvl="1"/>
            <a:r>
              <a:rPr lang="en-US" dirty="0" smtClean="0"/>
              <a:t>Velocity jar</a:t>
            </a:r>
          </a:p>
          <a:p>
            <a:endParaRPr lang="en-US" dirty="0" smtClean="0"/>
          </a:p>
          <a:p>
            <a:endParaRPr lang="en-US" dirty="0" smtClean="0"/>
          </a:p>
        </p:txBody>
      </p:sp>
    </p:spTree>
    <p:extLst>
      <p:ext uri="{BB962C8B-B14F-4D97-AF65-F5344CB8AC3E}">
        <p14:creationId xmlns:p14="http://schemas.microsoft.com/office/powerpoint/2010/main" val="32750893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ReportNG</a:t>
            </a:r>
            <a:endParaRPr lang="en-US" dirty="0" smtClean="0"/>
          </a:p>
        </p:txBody>
      </p:sp>
      <p:sp>
        <p:nvSpPr>
          <p:cNvPr id="4" name="Content Placeholder 3"/>
          <p:cNvSpPr>
            <a:spLocks noGrp="1"/>
          </p:cNvSpPr>
          <p:nvPr>
            <p:ph idx="1"/>
          </p:nvPr>
        </p:nvSpPr>
        <p:spPr/>
        <p:txBody>
          <a:bodyPr>
            <a:normAutofit/>
          </a:bodyPr>
          <a:lstStyle/>
          <a:p>
            <a:r>
              <a:rPr lang="en-US" dirty="0" smtClean="0"/>
              <a:t>There’s a default listener in TestNG which will capture the output and prepare report.</a:t>
            </a:r>
          </a:p>
          <a:p>
            <a:r>
              <a:rPr lang="en-US" dirty="0" smtClean="0"/>
              <a:t>We have to disable that default listener and make </a:t>
            </a:r>
            <a:r>
              <a:rPr lang="en-US" dirty="0" err="1" smtClean="0"/>
              <a:t>ReportNG</a:t>
            </a:r>
            <a:r>
              <a:rPr lang="en-US" dirty="0" smtClean="0"/>
              <a:t> listener active.</a:t>
            </a:r>
          </a:p>
          <a:p>
            <a:r>
              <a:rPr lang="en-US" dirty="0" smtClean="0"/>
              <a:t>Go to Project Properties – TestNG – Disable default listeners. </a:t>
            </a:r>
          </a:p>
          <a:p>
            <a:r>
              <a:rPr lang="en-US" dirty="0" smtClean="0"/>
              <a:t>Also, include the code (Next slide) to activate </a:t>
            </a:r>
            <a:r>
              <a:rPr lang="en-US" dirty="0" err="1" smtClean="0"/>
              <a:t>ReportNG</a:t>
            </a:r>
            <a:r>
              <a:rPr lang="en-US" dirty="0" smtClean="0"/>
              <a:t> report listener.</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9970619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ReportNG</a:t>
            </a:r>
            <a:endParaRPr lang="en-US" dirty="0" smtClean="0"/>
          </a:p>
        </p:txBody>
      </p:sp>
      <p:sp>
        <p:nvSpPr>
          <p:cNvPr id="4" name="Content Placeholder 3"/>
          <p:cNvSpPr>
            <a:spLocks noGrp="1"/>
          </p:cNvSpPr>
          <p:nvPr>
            <p:ph idx="1"/>
          </p:nvPr>
        </p:nvSpPr>
        <p:spPr/>
        <p:txBody>
          <a:bodyPr>
            <a:normAutofit/>
          </a:bodyPr>
          <a:lstStyle/>
          <a:p>
            <a:pPr>
              <a:buNone/>
            </a:pPr>
            <a:r>
              <a:rPr lang="en-US" sz="2600" dirty="0" smtClean="0"/>
              <a:t>&lt;</a:t>
            </a:r>
            <a:r>
              <a:rPr lang="en-US" sz="2600" dirty="0" err="1" smtClean="0"/>
              <a:t>testng</a:t>
            </a:r>
            <a:r>
              <a:rPr lang="en-US" sz="2600" dirty="0" smtClean="0"/>
              <a:t>&gt;</a:t>
            </a:r>
          </a:p>
          <a:p>
            <a:pPr>
              <a:buNone/>
            </a:pPr>
            <a:r>
              <a:rPr lang="en-US" sz="2600" dirty="0" err="1" smtClean="0"/>
              <a:t>useDefaultListeners</a:t>
            </a:r>
            <a:r>
              <a:rPr lang="en-US" sz="2600" dirty="0" smtClean="0"/>
              <a:t>="false"</a:t>
            </a:r>
          </a:p>
          <a:p>
            <a:pPr>
              <a:buNone/>
            </a:pPr>
            <a:r>
              <a:rPr lang="en-US" sz="2600" dirty="0" smtClean="0"/>
              <a:t>&lt;/</a:t>
            </a:r>
            <a:r>
              <a:rPr lang="en-US" sz="2600" dirty="0" err="1" smtClean="0"/>
              <a:t>testng</a:t>
            </a:r>
            <a:r>
              <a:rPr lang="en-US" sz="2600" dirty="0" smtClean="0"/>
              <a:t>&gt;</a:t>
            </a:r>
          </a:p>
          <a:p>
            <a:pPr>
              <a:buNone/>
            </a:pPr>
            <a:r>
              <a:rPr lang="en-US" sz="2600" dirty="0" smtClean="0"/>
              <a:t>&lt;listeners&gt;</a:t>
            </a:r>
          </a:p>
          <a:p>
            <a:pPr>
              <a:buNone/>
            </a:pPr>
            <a:r>
              <a:rPr lang="en-US" sz="2600" dirty="0" smtClean="0"/>
              <a:t>&lt;listener class-name="</a:t>
            </a:r>
            <a:r>
              <a:rPr lang="en-US" sz="2600" dirty="0" err="1" smtClean="0"/>
              <a:t>org.uncommons.reportng.HTMLReporter</a:t>
            </a:r>
            <a:r>
              <a:rPr lang="en-US" sz="2600" dirty="0" smtClean="0"/>
              <a:t>" /&gt;</a:t>
            </a:r>
            <a:br>
              <a:rPr lang="en-US" sz="2600" dirty="0" smtClean="0"/>
            </a:br>
            <a:r>
              <a:rPr lang="en-US" sz="2600" dirty="0" smtClean="0"/>
              <a:t>&lt;listener class-name="</a:t>
            </a:r>
            <a:r>
              <a:rPr lang="en-US" sz="2600" dirty="0" err="1" smtClean="0"/>
              <a:t>org.uncommons.reportng.JUnitXMLReporter</a:t>
            </a:r>
            <a:r>
              <a:rPr lang="en-US" sz="2600" dirty="0" smtClean="0"/>
              <a:t>" /&gt;</a:t>
            </a:r>
          </a:p>
          <a:p>
            <a:pPr>
              <a:buNone/>
            </a:pPr>
            <a:r>
              <a:rPr lang="en-US" sz="2600" dirty="0" smtClean="0"/>
              <a:t>&lt;/listeners&gt;</a:t>
            </a:r>
            <a:r>
              <a:rPr lang="en-US" dirty="0" smtClean="0"/>
              <a:t/>
            </a:r>
            <a:br>
              <a:rPr lang="en-US" dirty="0" smtClean="0"/>
            </a:b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76522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Selenium Grid</a:t>
            </a:r>
          </a:p>
        </p:txBody>
      </p:sp>
      <p:sp>
        <p:nvSpPr>
          <p:cNvPr id="4" name="Content Placeholder 3"/>
          <p:cNvSpPr>
            <a:spLocks noGrp="1"/>
          </p:cNvSpPr>
          <p:nvPr>
            <p:ph idx="1"/>
          </p:nvPr>
        </p:nvSpPr>
        <p:spPr/>
        <p:txBody>
          <a:bodyPr>
            <a:normAutofit/>
          </a:bodyPr>
          <a:lstStyle/>
          <a:p>
            <a:r>
              <a:rPr lang="en-US" dirty="0" smtClean="0"/>
              <a:t>It’s a component of Selenium designed to execute parallel tests.</a:t>
            </a:r>
          </a:p>
          <a:p>
            <a:r>
              <a:rPr lang="en-US" dirty="0" smtClean="0"/>
              <a:t>Selenium Grid has two components: Selenium Hub and Remote Control.</a:t>
            </a:r>
          </a:p>
          <a:p>
            <a:r>
              <a:rPr lang="en-US" dirty="0" smtClean="0"/>
              <a:t>The hub receives requests from tests (the same as Selenium RC), and then allocates remote controls that are registered to the hub to each test.</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1105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Selenium</a:t>
            </a:r>
            <a:endParaRPr lang="en-US" dirty="0"/>
          </a:p>
        </p:txBody>
      </p:sp>
      <p:sp>
        <p:nvSpPr>
          <p:cNvPr id="3" name="Content Placeholder 2"/>
          <p:cNvSpPr>
            <a:spLocks noGrp="1"/>
          </p:cNvSpPr>
          <p:nvPr>
            <p:ph idx="1"/>
          </p:nvPr>
        </p:nvSpPr>
        <p:spPr/>
        <p:txBody>
          <a:bodyPr/>
          <a:lstStyle/>
          <a:p>
            <a:r>
              <a:rPr lang="en-US" dirty="0" smtClean="0"/>
              <a:t>Selenium IDE</a:t>
            </a:r>
          </a:p>
          <a:p>
            <a:r>
              <a:rPr lang="en-US" dirty="0" smtClean="0"/>
              <a:t> Selenium RC</a:t>
            </a:r>
          </a:p>
          <a:p>
            <a:r>
              <a:rPr lang="en-US" dirty="0" smtClean="0"/>
              <a:t>Selenium Grid</a:t>
            </a:r>
            <a:endParaRPr lang="en-US" dirty="0"/>
          </a:p>
        </p:txBody>
      </p:sp>
    </p:spTree>
    <p:extLst>
      <p:ext uri="{BB962C8B-B14F-4D97-AF65-F5344CB8AC3E}">
        <p14:creationId xmlns:p14="http://schemas.microsoft.com/office/powerpoint/2010/main" val="40505377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How Selenium RC works</a:t>
            </a:r>
          </a:p>
        </p:txBody>
      </p:sp>
      <p:pic>
        <p:nvPicPr>
          <p:cNvPr id="1027" name="Picture 3"/>
          <p:cNvPicPr>
            <a:picLocks noChangeAspect="1" noChangeArrowheads="1"/>
          </p:cNvPicPr>
          <p:nvPr/>
        </p:nvPicPr>
        <p:blipFill>
          <a:blip r:embed="rId2" cstate="print"/>
          <a:srcRect/>
          <a:stretch>
            <a:fillRect/>
          </a:stretch>
        </p:blipFill>
        <p:spPr bwMode="auto">
          <a:xfrm>
            <a:off x="1524000" y="1757363"/>
            <a:ext cx="6477000" cy="4262437"/>
          </a:xfrm>
          <a:prstGeom prst="rect">
            <a:avLst/>
          </a:prstGeom>
          <a:noFill/>
          <a:ln w="9525">
            <a:noFill/>
            <a:miter lim="800000"/>
            <a:headEnd/>
            <a:tailEnd/>
          </a:ln>
          <a:effectLst/>
        </p:spPr>
      </p:pic>
    </p:spTree>
    <p:extLst>
      <p:ext uri="{BB962C8B-B14F-4D97-AF65-F5344CB8AC3E}">
        <p14:creationId xmlns:p14="http://schemas.microsoft.com/office/powerpoint/2010/main" val="17189596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How Selenium Grid works</a:t>
            </a:r>
          </a:p>
        </p:txBody>
      </p:sp>
      <p:pic>
        <p:nvPicPr>
          <p:cNvPr id="2050" name="Picture 2"/>
          <p:cNvPicPr>
            <a:picLocks noChangeAspect="1" noChangeArrowheads="1"/>
          </p:cNvPicPr>
          <p:nvPr/>
        </p:nvPicPr>
        <p:blipFill>
          <a:blip r:embed="rId2" cstate="print"/>
          <a:srcRect/>
          <a:stretch>
            <a:fillRect/>
          </a:stretch>
        </p:blipFill>
        <p:spPr bwMode="auto">
          <a:xfrm>
            <a:off x="457200" y="1219200"/>
            <a:ext cx="8534400" cy="4800600"/>
          </a:xfrm>
          <a:prstGeom prst="rect">
            <a:avLst/>
          </a:prstGeom>
          <a:noFill/>
          <a:ln w="9525">
            <a:noFill/>
            <a:miter lim="800000"/>
            <a:headEnd/>
            <a:tailEnd/>
          </a:ln>
          <a:effectLst/>
        </p:spPr>
      </p:pic>
    </p:spTree>
    <p:extLst>
      <p:ext uri="{BB962C8B-B14F-4D97-AF65-F5344CB8AC3E}">
        <p14:creationId xmlns:p14="http://schemas.microsoft.com/office/powerpoint/2010/main" val="23165488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Selenium Grid Setup</a:t>
            </a:r>
          </a:p>
        </p:txBody>
      </p:sp>
      <p:sp>
        <p:nvSpPr>
          <p:cNvPr id="4" name="Content Placeholder 3"/>
          <p:cNvSpPr>
            <a:spLocks noGrp="1"/>
          </p:cNvSpPr>
          <p:nvPr>
            <p:ph idx="1"/>
          </p:nvPr>
        </p:nvSpPr>
        <p:spPr/>
        <p:txBody>
          <a:bodyPr>
            <a:normAutofit/>
          </a:bodyPr>
          <a:lstStyle/>
          <a:p>
            <a:r>
              <a:rPr lang="en-US" dirty="0" smtClean="0"/>
              <a:t>Download Selenium Grid from the following location: </a:t>
            </a:r>
            <a:r>
              <a:rPr lang="en-US" dirty="0" smtClean="0">
                <a:hlinkClick r:id="rId2"/>
              </a:rPr>
              <a:t>http://selenium-grid.seleniumhq.org/download.html</a:t>
            </a:r>
            <a:r>
              <a:rPr lang="en-US" dirty="0" smtClean="0"/>
              <a:t> </a:t>
            </a:r>
          </a:p>
          <a:p>
            <a:r>
              <a:rPr lang="en-US" dirty="0" smtClean="0"/>
              <a:t>Make sure you have ANT installed on your computer.</a:t>
            </a:r>
          </a:p>
          <a:p>
            <a:r>
              <a:rPr lang="en-US" dirty="0" smtClean="0"/>
              <a:t>ANT is a build tool which is required for starting Selenium Hub and Selenium RC </a:t>
            </a:r>
          </a:p>
          <a:p>
            <a:r>
              <a:rPr lang="en-US" dirty="0" smtClean="0"/>
              <a:t>Download Apace ANT from here: </a:t>
            </a:r>
            <a:r>
              <a:rPr lang="en-US" dirty="0" smtClean="0">
                <a:hlinkClick r:id="rId3"/>
              </a:rPr>
              <a:t>http://ant.apache.org/bindownload.cgi</a:t>
            </a:r>
            <a:r>
              <a:rPr lang="en-US" dirty="0" smtClean="0"/>
              <a:t>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2814522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ANT Setup</a:t>
            </a:r>
          </a:p>
        </p:txBody>
      </p:sp>
      <p:sp>
        <p:nvSpPr>
          <p:cNvPr id="4" name="Content Placeholder 3"/>
          <p:cNvSpPr>
            <a:spLocks noGrp="1"/>
          </p:cNvSpPr>
          <p:nvPr>
            <p:ph idx="1"/>
          </p:nvPr>
        </p:nvSpPr>
        <p:spPr/>
        <p:txBody>
          <a:bodyPr>
            <a:normAutofit fontScale="85000" lnSpcReduction="20000"/>
          </a:bodyPr>
          <a:lstStyle/>
          <a:p>
            <a:r>
              <a:rPr lang="en-US" dirty="0" smtClean="0"/>
              <a:t>Right click </a:t>
            </a:r>
            <a:r>
              <a:rPr lang="en-US" b="1" dirty="0" smtClean="0"/>
              <a:t>My Computer icon</a:t>
            </a:r>
            <a:r>
              <a:rPr lang="en-US" dirty="0" smtClean="0"/>
              <a:t> </a:t>
            </a:r>
          </a:p>
          <a:p>
            <a:r>
              <a:rPr lang="en-US" dirty="0" smtClean="0"/>
              <a:t>Choose </a:t>
            </a:r>
            <a:r>
              <a:rPr lang="en-US" b="1" dirty="0" smtClean="0"/>
              <a:t>properties</a:t>
            </a:r>
            <a:r>
              <a:rPr lang="en-US" dirty="0" smtClean="0"/>
              <a:t> </a:t>
            </a:r>
          </a:p>
          <a:p>
            <a:r>
              <a:rPr lang="en-US" dirty="0" smtClean="0"/>
              <a:t>Choose </a:t>
            </a:r>
            <a:r>
              <a:rPr lang="en-US" b="1" dirty="0" smtClean="0"/>
              <a:t>Advanced Tab</a:t>
            </a:r>
            <a:r>
              <a:rPr lang="en-US" dirty="0" smtClean="0"/>
              <a:t> </a:t>
            </a:r>
          </a:p>
          <a:p>
            <a:r>
              <a:rPr lang="en-US" dirty="0" smtClean="0"/>
              <a:t>Choose </a:t>
            </a:r>
            <a:r>
              <a:rPr lang="en-US" b="1" dirty="0" smtClean="0"/>
              <a:t>Environment Variables Button</a:t>
            </a:r>
            <a:r>
              <a:rPr lang="en-US" dirty="0" smtClean="0"/>
              <a:t> </a:t>
            </a:r>
          </a:p>
          <a:p>
            <a:r>
              <a:rPr lang="en-US" dirty="0" smtClean="0"/>
              <a:t>In the </a:t>
            </a:r>
            <a:r>
              <a:rPr lang="en-US" b="1" dirty="0" smtClean="0"/>
              <a:t>System Variables</a:t>
            </a:r>
            <a:r>
              <a:rPr lang="en-US" dirty="0" smtClean="0"/>
              <a:t>, click </a:t>
            </a:r>
            <a:r>
              <a:rPr lang="en-US" b="1" dirty="0" smtClean="0"/>
              <a:t>New Button</a:t>
            </a:r>
            <a:r>
              <a:rPr lang="en-US" dirty="0" smtClean="0"/>
              <a:t> Give the Variable </a:t>
            </a:r>
            <a:r>
              <a:rPr lang="en-US" dirty="0" err="1" smtClean="0"/>
              <a:t>Name:ANT_HOME</a:t>
            </a:r>
            <a:r>
              <a:rPr lang="en-US" dirty="0" smtClean="0"/>
              <a:t/>
            </a:r>
            <a:br>
              <a:rPr lang="en-US" dirty="0" smtClean="0"/>
            </a:br>
            <a:r>
              <a:rPr lang="en-US" dirty="0" smtClean="0"/>
              <a:t>Give the Value: C:\Ant </a:t>
            </a:r>
          </a:p>
          <a:p>
            <a:r>
              <a:rPr lang="en-US" dirty="0" smtClean="0"/>
              <a:t>Click </a:t>
            </a:r>
            <a:r>
              <a:rPr lang="en-US" b="1" dirty="0" smtClean="0"/>
              <a:t>OK</a:t>
            </a:r>
            <a:r>
              <a:rPr lang="en-US" dirty="0" smtClean="0"/>
              <a:t> </a:t>
            </a:r>
            <a:r>
              <a:rPr lang="en-US" dirty="0" err="1" smtClean="0"/>
              <a:t>Then,we’ll</a:t>
            </a:r>
            <a:r>
              <a:rPr lang="en-US" dirty="0" smtClean="0"/>
              <a:t> add new ANT_HOME path</a:t>
            </a:r>
          </a:p>
          <a:p>
            <a:r>
              <a:rPr lang="en-US" dirty="0" smtClean="0"/>
              <a:t>Find </a:t>
            </a:r>
            <a:r>
              <a:rPr lang="en-US" b="1" dirty="0" smtClean="0"/>
              <a:t>PATH</a:t>
            </a:r>
            <a:r>
              <a:rPr lang="en-US" dirty="0" smtClean="0"/>
              <a:t> in the </a:t>
            </a:r>
            <a:r>
              <a:rPr lang="en-US" b="1" dirty="0" smtClean="0"/>
              <a:t>Variable Column</a:t>
            </a:r>
            <a:r>
              <a:rPr lang="en-US" dirty="0" smtClean="0"/>
              <a:t> in </a:t>
            </a:r>
            <a:r>
              <a:rPr lang="en-US" b="1" dirty="0" smtClean="0"/>
              <a:t>System variables </a:t>
            </a:r>
            <a:r>
              <a:rPr lang="en-US" dirty="0" smtClean="0"/>
              <a:t>frame</a:t>
            </a:r>
          </a:p>
          <a:p>
            <a:r>
              <a:rPr lang="en-US" dirty="0" smtClean="0"/>
              <a:t>After found, click </a:t>
            </a:r>
            <a:r>
              <a:rPr lang="en-US" b="1" dirty="0" smtClean="0"/>
              <a:t>Edit button</a:t>
            </a:r>
            <a:endParaRPr lang="en-US" dirty="0" smtClean="0"/>
          </a:p>
          <a:p>
            <a:r>
              <a:rPr lang="en-US" dirty="0" smtClean="0"/>
              <a:t>Then, add the following text in the bottom of Variable value %ANT_HOME%\bin;</a:t>
            </a:r>
          </a:p>
          <a:p>
            <a:r>
              <a:rPr lang="en-US" dirty="0" smtClean="0"/>
              <a:t>Click </a:t>
            </a:r>
            <a:r>
              <a:rPr lang="en-US" b="1" dirty="0" smtClean="0"/>
              <a:t>OK</a:t>
            </a:r>
            <a:r>
              <a:rPr lang="en-US" dirty="0" smtClean="0"/>
              <a:t> to finish</a:t>
            </a:r>
          </a:p>
          <a:p>
            <a:r>
              <a:rPr lang="en-US" dirty="0" smtClean="0"/>
              <a:t>Check whether ANT works correctly or not by typing ANT cmd.</a:t>
            </a:r>
          </a:p>
          <a:p>
            <a:endParaRPr lang="en-US" dirty="0" smtClean="0"/>
          </a:p>
          <a:p>
            <a:pPr>
              <a:buNone/>
            </a:pP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005391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Parallel Test using Selenium Grid</a:t>
            </a:r>
          </a:p>
        </p:txBody>
      </p:sp>
      <p:sp>
        <p:nvSpPr>
          <p:cNvPr id="4" name="Content Placeholder 3"/>
          <p:cNvSpPr>
            <a:spLocks noGrp="1"/>
          </p:cNvSpPr>
          <p:nvPr>
            <p:ph idx="1"/>
          </p:nvPr>
        </p:nvSpPr>
        <p:spPr/>
        <p:txBody>
          <a:bodyPr>
            <a:normAutofit fontScale="92500"/>
          </a:bodyPr>
          <a:lstStyle/>
          <a:p>
            <a:r>
              <a:rPr lang="en-US" dirty="0" smtClean="0"/>
              <a:t>First we need to start the hub -&gt; Type ant launch-hub command from Grid folder</a:t>
            </a:r>
          </a:p>
          <a:p>
            <a:r>
              <a:rPr lang="en-US" dirty="0" smtClean="0"/>
              <a:t>Check the hub status here </a:t>
            </a:r>
            <a:r>
              <a:rPr lang="en-US" dirty="0" smtClean="0">
                <a:hlinkClick r:id="rId2"/>
              </a:rPr>
              <a:t>http://localhost:4444/console</a:t>
            </a:r>
            <a:r>
              <a:rPr lang="en-US" dirty="0" smtClean="0"/>
              <a:t> </a:t>
            </a:r>
          </a:p>
          <a:p>
            <a:r>
              <a:rPr lang="en-US" dirty="0" smtClean="0"/>
              <a:t>Then start Selenium RC sessions from Grid folder:</a:t>
            </a:r>
          </a:p>
          <a:p>
            <a:pPr lvl="1"/>
            <a:r>
              <a:rPr lang="en-US" dirty="0" smtClean="0"/>
              <a:t>ant -</a:t>
            </a:r>
            <a:r>
              <a:rPr lang="en-US" dirty="0" err="1" smtClean="0"/>
              <a:t>Denvironment</a:t>
            </a:r>
            <a:r>
              <a:rPr lang="en-US" dirty="0" smtClean="0"/>
              <a:t>="*</a:t>
            </a:r>
            <a:r>
              <a:rPr lang="en-US" dirty="0" err="1" smtClean="0"/>
              <a:t>firefox</a:t>
            </a:r>
            <a:r>
              <a:rPr lang="en-US" dirty="0" smtClean="0"/>
              <a:t>" -</a:t>
            </a:r>
            <a:r>
              <a:rPr lang="en-US" dirty="0" err="1" smtClean="0"/>
              <a:t>Dport</a:t>
            </a:r>
            <a:r>
              <a:rPr lang="en-US" dirty="0" smtClean="0"/>
              <a:t>=5009 -</a:t>
            </a:r>
            <a:r>
              <a:rPr lang="en-US" dirty="0" err="1" smtClean="0"/>
              <a:t>Dhost</a:t>
            </a:r>
            <a:r>
              <a:rPr lang="en-US" dirty="0" smtClean="0"/>
              <a:t>=192.168.200.50 -</a:t>
            </a:r>
            <a:r>
              <a:rPr lang="en-US" dirty="0" err="1" smtClean="0"/>
              <a:t>DhubURL</a:t>
            </a:r>
            <a:r>
              <a:rPr lang="en-US" dirty="0" smtClean="0"/>
              <a:t>=http://192.168.200.50:4444 launch-remote-control</a:t>
            </a:r>
          </a:p>
          <a:p>
            <a:pPr lvl="1"/>
            <a:r>
              <a:rPr lang="en-US" dirty="0" smtClean="0"/>
              <a:t>ant -</a:t>
            </a:r>
            <a:r>
              <a:rPr lang="en-US" dirty="0" err="1" smtClean="0"/>
              <a:t>Denvironment</a:t>
            </a:r>
            <a:r>
              <a:rPr lang="en-US" dirty="0" smtClean="0"/>
              <a:t>="*</a:t>
            </a:r>
            <a:r>
              <a:rPr lang="en-US" dirty="0" err="1" smtClean="0"/>
              <a:t>iexplore</a:t>
            </a:r>
            <a:r>
              <a:rPr lang="en-US" dirty="0" smtClean="0"/>
              <a:t>" -</a:t>
            </a:r>
            <a:r>
              <a:rPr lang="en-US" dirty="0" err="1" smtClean="0"/>
              <a:t>Dport</a:t>
            </a:r>
            <a:r>
              <a:rPr lang="en-US" dirty="0" smtClean="0"/>
              <a:t>=6009 -</a:t>
            </a:r>
            <a:r>
              <a:rPr lang="en-US" dirty="0" err="1" smtClean="0"/>
              <a:t>Dhost</a:t>
            </a:r>
            <a:r>
              <a:rPr lang="en-US" dirty="0" smtClean="0"/>
              <a:t>=192.168.200.50 -</a:t>
            </a:r>
            <a:r>
              <a:rPr lang="en-US" dirty="0" err="1" smtClean="0"/>
              <a:t>DhubURL</a:t>
            </a:r>
            <a:r>
              <a:rPr lang="en-US" dirty="0" smtClean="0"/>
              <a:t>=http://192.168.200.50:4444 launch-remote-control</a:t>
            </a:r>
          </a:p>
          <a:p>
            <a:r>
              <a:rPr lang="en-US" dirty="0" smtClean="0"/>
              <a:t>Two RC sessions will be started. Check the hub status again using the above URL.</a:t>
            </a:r>
          </a:p>
          <a:p>
            <a:r>
              <a:rPr lang="en-US" dirty="0" smtClean="0"/>
              <a:t>Now you have Selenium Hub is ready with two RC sessions</a:t>
            </a:r>
          </a:p>
          <a:p>
            <a:pPr>
              <a:buNone/>
            </a:pPr>
            <a:endParaRPr lang="en-US" dirty="0" smtClean="0"/>
          </a:p>
        </p:txBody>
      </p:sp>
    </p:spTree>
    <p:extLst>
      <p:ext uri="{BB962C8B-B14F-4D97-AF65-F5344CB8AC3E}">
        <p14:creationId xmlns:p14="http://schemas.microsoft.com/office/powerpoint/2010/main" val="21749672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Parallel Test using TestNG</a:t>
            </a:r>
          </a:p>
        </p:txBody>
      </p:sp>
      <p:sp>
        <p:nvSpPr>
          <p:cNvPr id="4" name="Content Placeholder 3"/>
          <p:cNvSpPr>
            <a:spLocks noGrp="1"/>
          </p:cNvSpPr>
          <p:nvPr>
            <p:ph idx="1"/>
          </p:nvPr>
        </p:nvSpPr>
        <p:spPr/>
        <p:txBody>
          <a:bodyPr>
            <a:normAutofit/>
          </a:bodyPr>
          <a:lstStyle/>
          <a:p>
            <a:r>
              <a:rPr lang="en-US" dirty="0" smtClean="0"/>
              <a:t>Create your test classes using TestNG framework</a:t>
            </a:r>
          </a:p>
          <a:p>
            <a:r>
              <a:rPr lang="en-US" dirty="0" smtClean="0"/>
              <a:t>We can go for parallel execution with different methods in TestNG XML.</a:t>
            </a:r>
          </a:p>
          <a:p>
            <a:pPr lvl="1"/>
            <a:r>
              <a:rPr lang="en-US" dirty="0" smtClean="0"/>
              <a:t>Tests</a:t>
            </a:r>
          </a:p>
          <a:p>
            <a:pPr lvl="1"/>
            <a:r>
              <a:rPr lang="en-US" dirty="0" smtClean="0"/>
              <a:t>Classes</a:t>
            </a:r>
          </a:p>
          <a:p>
            <a:pPr lvl="1"/>
            <a:r>
              <a:rPr lang="en-US" dirty="0" smtClean="0"/>
              <a:t>Methods</a:t>
            </a:r>
          </a:p>
          <a:p>
            <a:pPr lvl="1"/>
            <a:r>
              <a:rPr lang="en-US" dirty="0" smtClean="0"/>
              <a:t>Instance</a:t>
            </a:r>
          </a:p>
          <a:p>
            <a:r>
              <a:rPr lang="en-US" dirty="0" smtClean="0"/>
              <a:t>Create your Test Suite using any of these option and execute your TestNG XML. Your test scripts will be executed parallely.</a:t>
            </a:r>
          </a:p>
          <a:p>
            <a:pPr>
              <a:buNone/>
            </a:pPr>
            <a:endParaRPr lang="en-US" dirty="0" smtClean="0"/>
          </a:p>
        </p:txBody>
      </p:sp>
    </p:spTree>
    <p:extLst>
      <p:ext uri="{BB962C8B-B14F-4D97-AF65-F5344CB8AC3E}">
        <p14:creationId xmlns:p14="http://schemas.microsoft.com/office/powerpoint/2010/main" val="17875898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XML – Parallel Tests</a:t>
            </a:r>
          </a:p>
        </p:txBody>
      </p:sp>
      <p:sp>
        <p:nvSpPr>
          <p:cNvPr id="4" name="Content Placeholder 3"/>
          <p:cNvSpPr>
            <a:spLocks noGrp="1"/>
          </p:cNvSpPr>
          <p:nvPr>
            <p:ph idx="1"/>
          </p:nvPr>
        </p:nvSpPr>
        <p:spPr/>
        <p:txBody>
          <a:bodyPr>
            <a:normAutofit fontScale="32500" lnSpcReduction="20000"/>
          </a:bodyPr>
          <a:lstStyle/>
          <a:p>
            <a:pPr>
              <a:buNone/>
            </a:pPr>
            <a:r>
              <a:rPr lang="en-US" sz="4500" dirty="0" smtClean="0"/>
              <a:t>&lt;?xml version="1.0" encoding="UTF-8"?&gt;</a:t>
            </a:r>
          </a:p>
          <a:p>
            <a:pPr>
              <a:buNone/>
            </a:pPr>
            <a:r>
              <a:rPr lang="en-US" sz="4500" dirty="0" smtClean="0"/>
              <a:t>&lt;!DOCTYPE suite SYSTEM "http://testng.org/testng-1.0.dtd"&gt;</a:t>
            </a:r>
          </a:p>
          <a:p>
            <a:pPr>
              <a:buNone/>
            </a:pPr>
            <a:endParaRPr lang="en-US" sz="4500" dirty="0" smtClean="0"/>
          </a:p>
          <a:p>
            <a:pPr>
              <a:buNone/>
            </a:pPr>
            <a:r>
              <a:rPr lang="en-US" sz="4500" dirty="0" smtClean="0"/>
              <a:t>&lt;suite name="My Suite" parallel="tests"&gt;</a:t>
            </a:r>
          </a:p>
          <a:p>
            <a:pPr>
              <a:buNone/>
            </a:pPr>
            <a:endParaRPr lang="en-US" sz="4500" dirty="0" smtClean="0"/>
          </a:p>
          <a:p>
            <a:pPr>
              <a:buNone/>
            </a:pPr>
            <a:r>
              <a:rPr lang="en-US" sz="4500" dirty="0" smtClean="0"/>
              <a:t>  &lt;test name="FF Test1" preserve-order=“false"&gt;</a:t>
            </a:r>
          </a:p>
          <a:p>
            <a:pPr>
              <a:buNone/>
            </a:pPr>
            <a:r>
              <a:rPr lang="en-US" sz="4500" dirty="0" smtClean="0"/>
              <a:t>  </a:t>
            </a:r>
          </a:p>
          <a:p>
            <a:pPr>
              <a:buNone/>
            </a:pPr>
            <a:r>
              <a:rPr lang="en-US" sz="4500" dirty="0" smtClean="0"/>
              <a:t>     &lt;classes&gt;</a:t>
            </a:r>
          </a:p>
          <a:p>
            <a:pPr>
              <a:buNone/>
            </a:pPr>
            <a:r>
              <a:rPr lang="en-US" sz="4500" dirty="0" smtClean="0"/>
              <a:t>       &lt;class name="</a:t>
            </a:r>
            <a:r>
              <a:rPr lang="en-US" sz="4500" dirty="0" err="1" smtClean="0"/>
              <a:t>GoogleCheck</a:t>
            </a:r>
            <a:r>
              <a:rPr lang="en-US" sz="4500" dirty="0" smtClean="0"/>
              <a:t>"/&gt;</a:t>
            </a:r>
          </a:p>
          <a:p>
            <a:pPr>
              <a:buNone/>
            </a:pPr>
            <a:r>
              <a:rPr lang="en-US" sz="4500" dirty="0" smtClean="0"/>
              <a:t>    &lt;/classes&gt;</a:t>
            </a:r>
          </a:p>
          <a:p>
            <a:pPr>
              <a:buNone/>
            </a:pPr>
            <a:r>
              <a:rPr lang="en-US" sz="4500" dirty="0" smtClean="0"/>
              <a:t>  &lt;/test&gt;</a:t>
            </a:r>
          </a:p>
          <a:p>
            <a:pPr>
              <a:buNone/>
            </a:pPr>
            <a:r>
              <a:rPr lang="en-US" sz="4500" dirty="0" smtClean="0"/>
              <a:t>  &lt;test name="FF Test2" preserve-order="true"&gt;</a:t>
            </a:r>
          </a:p>
          <a:p>
            <a:pPr>
              <a:buNone/>
            </a:pPr>
            <a:r>
              <a:rPr lang="en-US" sz="4500" dirty="0" smtClean="0"/>
              <a:t>  </a:t>
            </a:r>
          </a:p>
          <a:p>
            <a:pPr>
              <a:buNone/>
            </a:pPr>
            <a:r>
              <a:rPr lang="en-US" sz="4500" dirty="0" smtClean="0"/>
              <a:t>     &lt;classes&gt;</a:t>
            </a:r>
          </a:p>
          <a:p>
            <a:pPr>
              <a:buNone/>
            </a:pPr>
            <a:r>
              <a:rPr lang="en-US" sz="4500" dirty="0" smtClean="0"/>
              <a:t>      &lt;class name="</a:t>
            </a:r>
            <a:r>
              <a:rPr lang="en-US" sz="4500" dirty="0" err="1" smtClean="0"/>
              <a:t>LoginCheck</a:t>
            </a:r>
            <a:r>
              <a:rPr lang="en-US" sz="4500" dirty="0" smtClean="0"/>
              <a:t>"/&gt;</a:t>
            </a:r>
          </a:p>
          <a:p>
            <a:pPr>
              <a:buNone/>
            </a:pPr>
            <a:r>
              <a:rPr lang="en-US" sz="4500" dirty="0" smtClean="0"/>
              <a:t>      &lt;/classes&gt;</a:t>
            </a:r>
          </a:p>
          <a:p>
            <a:pPr>
              <a:buNone/>
            </a:pPr>
            <a:r>
              <a:rPr lang="en-US" sz="4500" dirty="0" smtClean="0"/>
              <a:t>  &lt;/test&gt;</a:t>
            </a:r>
          </a:p>
          <a:p>
            <a:pPr>
              <a:buNone/>
            </a:pPr>
            <a:r>
              <a:rPr lang="en-US" sz="4500" dirty="0" smtClean="0"/>
              <a:t>&lt;/suite&gt;</a:t>
            </a:r>
          </a:p>
          <a:p>
            <a:pPr>
              <a:buNone/>
            </a:pPr>
            <a:endParaRPr lang="en-US" dirty="0" smtClean="0"/>
          </a:p>
        </p:txBody>
      </p:sp>
    </p:spTree>
    <p:extLst>
      <p:ext uri="{BB962C8B-B14F-4D97-AF65-F5344CB8AC3E}">
        <p14:creationId xmlns:p14="http://schemas.microsoft.com/office/powerpoint/2010/main" val="1557306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XML – Parallel Classes</a:t>
            </a:r>
          </a:p>
        </p:txBody>
      </p:sp>
      <p:sp>
        <p:nvSpPr>
          <p:cNvPr id="4" name="Content Placeholder 3"/>
          <p:cNvSpPr>
            <a:spLocks noGrp="1"/>
          </p:cNvSpPr>
          <p:nvPr>
            <p:ph idx="1"/>
          </p:nvPr>
        </p:nvSpPr>
        <p:spPr/>
        <p:txBody>
          <a:bodyPr>
            <a:normAutofit lnSpcReduction="10000"/>
          </a:bodyPr>
          <a:lstStyle/>
          <a:p>
            <a:pPr>
              <a:buNone/>
            </a:pPr>
            <a:r>
              <a:rPr lang="en-US" dirty="0" smtClean="0"/>
              <a:t>&lt;?xml version=</a:t>
            </a:r>
            <a:r>
              <a:rPr lang="en-US" i="1" dirty="0" smtClean="0"/>
              <a:t>"1.0" encoding="UTF-8"?&gt;</a:t>
            </a:r>
          </a:p>
          <a:p>
            <a:pPr>
              <a:buNone/>
            </a:pPr>
            <a:r>
              <a:rPr lang="fr-FR" dirty="0" smtClean="0"/>
              <a:t>&lt;!DOCTYPE suite SYSTEM "http://testng.org/testng-1.0.dtd"&gt;</a:t>
            </a:r>
          </a:p>
          <a:p>
            <a:pPr>
              <a:buNone/>
            </a:pPr>
            <a:endParaRPr lang="en-US" dirty="0" smtClean="0"/>
          </a:p>
          <a:p>
            <a:pPr>
              <a:buNone/>
            </a:pPr>
            <a:r>
              <a:rPr lang="en-US" dirty="0" smtClean="0"/>
              <a:t>&lt;suite name=</a:t>
            </a:r>
            <a:r>
              <a:rPr lang="en-US" i="1" dirty="0" smtClean="0"/>
              <a:t>"My Suite" parallel=“classes”&gt;</a:t>
            </a:r>
          </a:p>
          <a:p>
            <a:pPr>
              <a:buNone/>
            </a:pPr>
            <a:r>
              <a:rPr lang="en-US" dirty="0" smtClean="0"/>
              <a:t>  &lt;test name=</a:t>
            </a:r>
            <a:r>
              <a:rPr lang="en-US" i="1" dirty="0" smtClean="0"/>
              <a:t>"My Test" preserve-order="false"&gt;</a:t>
            </a:r>
          </a:p>
          <a:p>
            <a:pPr>
              <a:buNone/>
            </a:pPr>
            <a:r>
              <a:rPr lang="en-US" dirty="0" smtClean="0"/>
              <a:t>       &lt;classes&gt;</a:t>
            </a:r>
          </a:p>
          <a:p>
            <a:pPr>
              <a:buNone/>
            </a:pPr>
            <a:r>
              <a:rPr lang="en-US" dirty="0" smtClean="0"/>
              <a:t>       &lt;class name=</a:t>
            </a:r>
            <a:r>
              <a:rPr lang="en-US" i="1" dirty="0" smtClean="0"/>
              <a:t>"</a:t>
            </a:r>
            <a:r>
              <a:rPr lang="en-US" i="1" dirty="0" err="1" smtClean="0"/>
              <a:t>GoogleCheck</a:t>
            </a:r>
            <a:r>
              <a:rPr lang="en-US" i="1" dirty="0" smtClean="0"/>
              <a:t>"/&gt;</a:t>
            </a:r>
          </a:p>
          <a:p>
            <a:pPr>
              <a:buNone/>
            </a:pPr>
            <a:r>
              <a:rPr lang="en-US" dirty="0" smtClean="0"/>
              <a:t>        &lt;class name=</a:t>
            </a:r>
            <a:r>
              <a:rPr lang="en-US" i="1" dirty="0" smtClean="0"/>
              <a:t>"</a:t>
            </a:r>
            <a:r>
              <a:rPr lang="en-US" i="1" dirty="0" err="1" smtClean="0"/>
              <a:t>LoginCheck</a:t>
            </a:r>
            <a:r>
              <a:rPr lang="en-US" i="1" dirty="0" smtClean="0"/>
              <a:t>"/&gt;</a:t>
            </a:r>
          </a:p>
          <a:p>
            <a:pPr>
              <a:buNone/>
            </a:pPr>
            <a:r>
              <a:rPr lang="en-US" dirty="0" smtClean="0"/>
              <a:t>    &lt;/classes&gt;</a:t>
            </a:r>
          </a:p>
          <a:p>
            <a:pPr>
              <a:buNone/>
            </a:pPr>
            <a:r>
              <a:rPr lang="en-US" dirty="0" smtClean="0"/>
              <a:t>  &lt;/test&gt;</a:t>
            </a:r>
          </a:p>
          <a:p>
            <a:pPr>
              <a:buNone/>
            </a:pPr>
            <a:r>
              <a:rPr lang="en-US" dirty="0" smtClean="0"/>
              <a:t>  &lt;/suite&gt;</a:t>
            </a:r>
          </a:p>
          <a:p>
            <a:pPr>
              <a:buNone/>
            </a:pPr>
            <a:endParaRPr lang="en-US" dirty="0" smtClean="0"/>
          </a:p>
        </p:txBody>
      </p:sp>
    </p:spTree>
    <p:extLst>
      <p:ext uri="{BB962C8B-B14F-4D97-AF65-F5344CB8AC3E}">
        <p14:creationId xmlns:p14="http://schemas.microsoft.com/office/powerpoint/2010/main" val="18446172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TestNG XML – Parallel Methods</a:t>
            </a:r>
          </a:p>
        </p:txBody>
      </p:sp>
      <p:sp>
        <p:nvSpPr>
          <p:cNvPr id="4" name="Content Placeholder 3"/>
          <p:cNvSpPr>
            <a:spLocks noGrp="1"/>
          </p:cNvSpPr>
          <p:nvPr>
            <p:ph idx="1"/>
          </p:nvPr>
        </p:nvSpPr>
        <p:spPr/>
        <p:txBody>
          <a:bodyPr>
            <a:normAutofit fontScale="77500" lnSpcReduction="20000"/>
          </a:bodyPr>
          <a:lstStyle/>
          <a:p>
            <a:pPr>
              <a:buNone/>
            </a:pPr>
            <a:r>
              <a:rPr lang="en-US" dirty="0" smtClean="0"/>
              <a:t>&lt;?xml version=</a:t>
            </a:r>
            <a:r>
              <a:rPr lang="en-US" i="1" dirty="0" smtClean="0"/>
              <a:t>"1.0" encoding="UTF-8"?&gt;</a:t>
            </a:r>
          </a:p>
          <a:p>
            <a:pPr>
              <a:buNone/>
            </a:pPr>
            <a:r>
              <a:rPr lang="fr-FR" dirty="0" smtClean="0"/>
              <a:t>&lt;!DOCTYPE suite SYSTEM "http://testng.org/testng-1.0.dtd"&gt;</a:t>
            </a:r>
          </a:p>
          <a:p>
            <a:pPr>
              <a:buNone/>
            </a:pPr>
            <a:endParaRPr lang="en-US" dirty="0" smtClean="0"/>
          </a:p>
          <a:p>
            <a:pPr>
              <a:buNone/>
            </a:pPr>
            <a:r>
              <a:rPr lang="en-US" dirty="0" smtClean="0"/>
              <a:t>&lt;suite name=</a:t>
            </a:r>
            <a:r>
              <a:rPr lang="en-US" i="1" dirty="0" smtClean="0"/>
              <a:t>"My Suite" parallel="methods"&gt;</a:t>
            </a:r>
          </a:p>
          <a:p>
            <a:pPr>
              <a:buNone/>
            </a:pPr>
            <a:r>
              <a:rPr lang="en-US" dirty="0" smtClean="0"/>
              <a:t> &lt;test name=</a:t>
            </a:r>
            <a:r>
              <a:rPr lang="en-US" i="1" dirty="0" smtClean="0"/>
              <a:t>"My Test" preserve-order="true"&gt;</a:t>
            </a:r>
          </a:p>
          <a:p>
            <a:pPr>
              <a:buNone/>
            </a:pPr>
            <a:r>
              <a:rPr lang="en-US" dirty="0" smtClean="0"/>
              <a:t>  &lt;classes&gt;</a:t>
            </a:r>
          </a:p>
          <a:p>
            <a:pPr>
              <a:buNone/>
            </a:pPr>
            <a:r>
              <a:rPr lang="en-US" dirty="0" smtClean="0"/>
              <a:t>  &lt;class name=</a:t>
            </a:r>
            <a:r>
              <a:rPr lang="en-US" i="1" dirty="0" smtClean="0"/>
              <a:t>"</a:t>
            </a:r>
            <a:r>
              <a:rPr lang="en-US" i="1" dirty="0" err="1" smtClean="0"/>
              <a:t>GoogleCheck</a:t>
            </a:r>
            <a:r>
              <a:rPr lang="en-US" i="1" dirty="0" smtClean="0"/>
              <a:t>" &gt;</a:t>
            </a:r>
          </a:p>
          <a:p>
            <a:pPr>
              <a:buNone/>
            </a:pPr>
            <a:r>
              <a:rPr lang="en-US" dirty="0" smtClean="0"/>
              <a:t>       &lt;methods&gt;</a:t>
            </a:r>
          </a:p>
          <a:p>
            <a:pPr>
              <a:buNone/>
            </a:pPr>
            <a:r>
              <a:rPr lang="en-US" dirty="0" smtClean="0"/>
              <a:t>       &lt;include name=</a:t>
            </a:r>
            <a:r>
              <a:rPr lang="en-US" i="1" dirty="0" smtClean="0"/>
              <a:t>"testWindow1"/&gt;</a:t>
            </a:r>
          </a:p>
          <a:p>
            <a:pPr>
              <a:buNone/>
            </a:pPr>
            <a:r>
              <a:rPr lang="en-US" dirty="0" smtClean="0"/>
              <a:t>        &lt;include name=</a:t>
            </a:r>
            <a:r>
              <a:rPr lang="en-US" i="1" dirty="0" smtClean="0"/>
              <a:t>"testWindow2"/&gt;</a:t>
            </a:r>
          </a:p>
          <a:p>
            <a:pPr>
              <a:buNone/>
            </a:pPr>
            <a:r>
              <a:rPr lang="en-US" dirty="0" smtClean="0"/>
              <a:t>&lt;/methods&gt;</a:t>
            </a:r>
          </a:p>
          <a:p>
            <a:pPr>
              <a:buNone/>
            </a:pPr>
            <a:r>
              <a:rPr lang="en-US" dirty="0" smtClean="0"/>
              <a:t>       &lt;/class&gt;</a:t>
            </a:r>
          </a:p>
          <a:p>
            <a:pPr>
              <a:buNone/>
            </a:pPr>
            <a:r>
              <a:rPr lang="en-US" dirty="0" smtClean="0"/>
              <a:t>   &lt;/classes&gt;</a:t>
            </a:r>
          </a:p>
          <a:p>
            <a:pPr>
              <a:buNone/>
            </a:pPr>
            <a:r>
              <a:rPr lang="en-US" dirty="0" smtClean="0"/>
              <a:t>  &lt;/test&gt;</a:t>
            </a:r>
          </a:p>
          <a:p>
            <a:pPr>
              <a:buNone/>
            </a:pPr>
            <a:r>
              <a:rPr lang="en-US" dirty="0" smtClean="0"/>
              <a:t>  &lt;/suite&gt;</a:t>
            </a:r>
          </a:p>
        </p:txBody>
      </p:sp>
    </p:spTree>
    <p:extLst>
      <p:ext uri="{BB962C8B-B14F-4D97-AF65-F5344CB8AC3E}">
        <p14:creationId xmlns:p14="http://schemas.microsoft.com/office/powerpoint/2010/main" val="15376229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FitNesse</a:t>
            </a:r>
            <a:endParaRPr lang="en-US" dirty="0" smtClean="0"/>
          </a:p>
        </p:txBody>
      </p:sp>
      <p:sp>
        <p:nvSpPr>
          <p:cNvPr id="4" name="Content Placeholder 3"/>
          <p:cNvSpPr>
            <a:spLocks noGrp="1"/>
          </p:cNvSpPr>
          <p:nvPr>
            <p:ph idx="1"/>
          </p:nvPr>
        </p:nvSpPr>
        <p:spPr/>
        <p:txBody>
          <a:bodyPr>
            <a:normAutofit/>
          </a:bodyPr>
          <a:lstStyle/>
          <a:p>
            <a:r>
              <a:rPr lang="en-US" dirty="0" smtClean="0"/>
              <a:t>A simple tool that allows non-technical users to specify and run acceptance tests for software systems.</a:t>
            </a:r>
          </a:p>
          <a:p>
            <a:r>
              <a:rPr lang="en-US" dirty="0" smtClean="0"/>
              <a:t>We can use this tool as a framework for Selenium and execute our test scripts from here.</a:t>
            </a:r>
          </a:p>
          <a:p>
            <a:r>
              <a:rPr lang="en-US" dirty="0" smtClean="0"/>
              <a:t>It supports passing parameters, specifying the expected outcome and  comparing that with actual outcome.</a:t>
            </a:r>
          </a:p>
          <a:p>
            <a:r>
              <a:rPr lang="en-US" dirty="0" smtClean="0"/>
              <a:t>It also provides effective reports.</a:t>
            </a:r>
          </a:p>
        </p:txBody>
      </p:sp>
    </p:spTree>
    <p:extLst>
      <p:ext uri="{BB962C8B-B14F-4D97-AF65-F5344CB8AC3E}">
        <p14:creationId xmlns:p14="http://schemas.microsoft.com/office/powerpoint/2010/main" val="50575622"/>
      </p:ext>
    </p:extLst>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MBID xmlns="05686ec9-621b-4d4e-b044-e44970800757">DS_c7528a90-be26-4cd5-9fd2-83253ce285b1</MBID>
    <AssociateID xmlns="05686ec9-621b-4d4e-b044-e44970800757">CTS\309203</AssociateID>
    <_x0043_M1 xmlns="05686ec9-621b-4d4e-b044-e44970800757" xsi:nil="true"/>
    <ProjectID xmlns="05686ec9-621b-4d4e-b044-e44970800757" xsi:nil="true"/>
    <Role xmlns="05686ec9-621b-4d4e-b044-e44970800757" xsi:nil="true"/>
    <Processes xmlns="05686ec9-621b-4d4e-b044-e44970800757" xsi:nil="true"/>
    <ClientSupplied xmlns="05686ec9-621b-4d4e-b044-e44970800757">false</ClientSupplied>
    <_x0043_M2 xmlns="05686ec9-621b-4d4e-b044-e44970800757" xsi:nil="true"/>
    <SubProjectID xmlns="05686ec9-621b-4d4e-b044-e44970800757" xsi:nil="true"/>
    <Functional_x0020_Module3 xmlns="05686ec9-621b-4d4e-b044-e44970800757" xsi:nil="true"/>
    <_x0043_M3 xmlns="05686ec9-621b-4d4e-b044-e44970800757" xsi:nil="true"/>
    <CreatedTime xmlns="05686ec9-621b-4d4e-b044-e44970800757">2016-09-23T11:18:47+00:00</CreatedTime>
    <UnmappedDocuments xmlns="05686ec9-621b-4d4e-b044-e44970800757">false</UnmappedDocuments>
    <Functional_x0020_Modules xmlns="05686ec9-621b-4d4e-b044-e44970800757" xsi:nil="true"/>
    <Functional_x0020_Module2 xmlns="05686ec9-621b-4d4e-b044-e44970800757" xsi:nil="true"/>
    <CopyToPath xmlns="05686ec9-621b-4d4e-b044-e44970800757">https://cognizant20.cognizant.com/cts/Cognizant Academy/DSC/Java Solutions/QE and A/Selenium Content/Selenium Topics</CopyToPath>
    <AverageRating xmlns="05686ec9-621b-4d4e-b044-e44970800757" xsi:nil="true"/>
    <ReasonforRejection xmlns="05686ec9-621b-4d4e-b044-e44970800757" xsi:nil="true"/>
    <FolderPath xmlns="05686ec9-621b-4d4e-b044-e44970800757" xsi:nil="true"/>
    <Phase xmlns="05686ec9-621b-4d4e-b044-e44970800757" xsi:nil="true"/>
    <CheckedOutPath xmlns="05686ec9-621b-4d4e-b044-e44970800757" xsi:nil="true"/>
    <_x0043_M8 xmlns="05686ec9-621b-4d4e-b044-e44970800757" xsi:nil="true"/>
    <Rating1 xmlns="05686ec9-621b-4d4e-b044-e44970800757" xsi:nil="true"/>
    <BaselinedVersions xmlns="05686ec9-621b-4d4e-b044-e44970800757" xsi:nil="true"/>
    <_x0043_M9 xmlns="05686ec9-621b-4d4e-b044-e44970800757" xsi:nil="true"/>
    <CopySource xmlns="05686ec9-621b-4d4e-b044-e44970800757" xsi:nil="true"/>
    <Rating2 xmlns="05686ec9-621b-4d4e-b044-e44970800757" xsi:nil="true"/>
    <AccountID xmlns="05686ec9-621b-4d4e-b044-e44970800757" xsi:nil="true"/>
    <ArtifactStatus xmlns="05686ec9-621b-4d4e-b044-e44970800757" xsi:nil="true"/>
    <Comments xmlns="05686ec9-621b-4d4e-b044-e44970800757">CTS\309203</Comments>
    <Rating3 xmlns="05686ec9-621b-4d4e-b044-e44970800757" xsi:nil="true"/>
    <ApprovalStatus xmlns="05686ec9-621b-4d4e-b044-e44970800757">Approved</ApprovalStatus>
    <Work_x0020_request xmlns="05686ec9-621b-4d4e-b044-e44970800757" xsi:nil="true"/>
    <Rating4 xmlns="05686ec9-621b-4d4e-b044-e44970800757" xsi:nil="true"/>
    <ViewCount xmlns="05686ec9-621b-4d4e-b044-e44970800757">8</ViewCount>
    <Rating5 xmlns="05686ec9-621b-4d4e-b044-e44970800757" xsi:nil="true"/>
    <Releases xmlns="05686ec9-621b-4d4e-b044-e44970800757" xsi:nil="true"/>
    <FolderId xmlns="05686ec9-621b-4d4e-b044-e44970800757" xsi:nil="true"/>
    <Tags xmlns="05686ec9-621b-4d4e-b044-e44970800757" xsi:nil="true"/>
    <_x0043_M4 xmlns="05686ec9-621b-4d4e-b044-e44970800757" xsi:nil="true"/>
    <_x0043_M5 xmlns="05686ec9-621b-4d4e-b044-e44970800757" xsi:nil="true"/>
    <_x0043_M10 xmlns="05686ec9-621b-4d4e-b044-e44970800757" xsi:nil="true"/>
    <Activities xmlns="05686ec9-621b-4d4e-b044-e44970800757" xsi:nil="true"/>
    <LatestDownloads xmlns="05686ec9-621b-4d4e-b044-e44970800757" xsi:nil="true"/>
    <_x0043_M6 xmlns="05686ec9-621b-4d4e-b044-e44970800757" xsi:nil="true"/>
    <_x0043_M7 xmlns="05686ec9-621b-4d4e-b044-e4497080075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BC6918AF-D74F-4146-8F79-A36CD632497B}"/>
</file>

<file path=docProps/app.xml><?xml version="1.0" encoding="utf-8"?>
<Properties xmlns="http://schemas.openxmlformats.org/officeDocument/2006/extended-properties" xmlns:vt="http://schemas.openxmlformats.org/officeDocument/2006/docPropsVTypes">
  <Template>Theme_3</Template>
  <TotalTime>14354</TotalTime>
  <Words>5486</Words>
  <Application>Microsoft Office PowerPoint</Application>
  <PresentationFormat>On-screen Show (4:3)</PresentationFormat>
  <Paragraphs>838</Paragraphs>
  <Slides>107</Slides>
  <Notes>2</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Theme_3</vt:lpstr>
      <vt:lpstr>PowerPoint Presentation</vt:lpstr>
      <vt:lpstr>Icon Used</vt:lpstr>
      <vt:lpstr>Objective</vt:lpstr>
      <vt:lpstr>Test Automation</vt:lpstr>
      <vt:lpstr>Advantages and Limitations</vt:lpstr>
      <vt:lpstr>Different Automation Tools</vt:lpstr>
      <vt:lpstr>Why Selenium</vt:lpstr>
      <vt:lpstr>Selenium History</vt:lpstr>
      <vt:lpstr>Components of Selenium</vt:lpstr>
      <vt:lpstr>Selenium IDE</vt:lpstr>
      <vt:lpstr>Installing IDE</vt:lpstr>
      <vt:lpstr> Selenium IDE icons</vt:lpstr>
      <vt:lpstr>Recording and running Tests</vt:lpstr>
      <vt:lpstr>Pop quiz – Selenium IDE </vt:lpstr>
      <vt:lpstr>Assertion and Verification</vt:lpstr>
      <vt:lpstr>How to use Assert and Verify</vt:lpstr>
      <vt:lpstr>Exercise</vt:lpstr>
      <vt:lpstr>Assert and Verify commands</vt:lpstr>
      <vt:lpstr>Handling Multiple Windows</vt:lpstr>
      <vt:lpstr>Different commands for handling multiple windows</vt:lpstr>
      <vt:lpstr>Exercise for single popup</vt:lpstr>
      <vt:lpstr>Exercise for multiple popup</vt:lpstr>
      <vt:lpstr>Ajax pages</vt:lpstr>
      <vt:lpstr>AJAX Commands</vt:lpstr>
      <vt:lpstr>Test Suites and Test Cases</vt:lpstr>
      <vt:lpstr>Test Suites and Test Cases</vt:lpstr>
      <vt:lpstr>Things we can’t record using IDE</vt:lpstr>
      <vt:lpstr>Locators</vt:lpstr>
      <vt:lpstr>Locating elements by ID </vt:lpstr>
      <vt:lpstr>Locating elements by name </vt:lpstr>
      <vt:lpstr>Locating elements by link </vt:lpstr>
      <vt:lpstr>Locating elements by XPath</vt:lpstr>
      <vt:lpstr>Locating elements by CSS Path</vt:lpstr>
      <vt:lpstr>Selenium RC – Remote Control</vt:lpstr>
      <vt:lpstr>What is Selenium Remote Control</vt:lpstr>
      <vt:lpstr>How Selenium RC Works</vt:lpstr>
      <vt:lpstr>Setting up Selenium Remote Control</vt:lpstr>
      <vt:lpstr>Setting up Selenium Remote Control</vt:lpstr>
      <vt:lpstr>Setting up Selenium Remote Control</vt:lpstr>
      <vt:lpstr>Running Selenium IDE tests with Selenium Remote Control</vt:lpstr>
      <vt:lpstr>Running your Selenium IDE tests in Internet Explorer </vt:lpstr>
      <vt:lpstr>Running your Selenium IDE tests in other browsers</vt:lpstr>
      <vt:lpstr>What is Eclipse</vt:lpstr>
      <vt:lpstr>Configuring Selenium RC with Eclipse</vt:lpstr>
      <vt:lpstr>Creating sample tests using RC</vt:lpstr>
      <vt:lpstr>Creating sample tests using RC</vt:lpstr>
      <vt:lpstr>Converting IDE tests to Java code(RC)</vt:lpstr>
      <vt:lpstr>What is JUnit</vt:lpstr>
      <vt:lpstr>JUnit Syntax</vt:lpstr>
      <vt:lpstr>JUnit Syntax(contd.) </vt:lpstr>
      <vt:lpstr>Creating Selenium instance with JUnit</vt:lpstr>
      <vt:lpstr>Creating Selenium instance with Junit(contd.)</vt:lpstr>
      <vt:lpstr>Running Junit Tests</vt:lpstr>
      <vt:lpstr>Running Junit Tests</vt:lpstr>
      <vt:lpstr>Creating Test Suites in JUnit</vt:lpstr>
      <vt:lpstr>Creating Test Suites in JUnit</vt:lpstr>
      <vt:lpstr>Advanced Selenium Techniques</vt:lpstr>
      <vt:lpstr>Cookie Handling</vt:lpstr>
      <vt:lpstr>Handling Single Cookie </vt:lpstr>
      <vt:lpstr>Handling Multiple Cookies </vt:lpstr>
      <vt:lpstr>Deleting Cookies </vt:lpstr>
      <vt:lpstr>Capture Network Traffic</vt:lpstr>
      <vt:lpstr>Capture Network Traffic</vt:lpstr>
      <vt:lpstr>Example for Capture Network Traffic </vt:lpstr>
      <vt:lpstr>Capture Network Traffic results </vt:lpstr>
      <vt:lpstr>Capture Screenshots</vt:lpstr>
      <vt:lpstr>Capture Screenshots</vt:lpstr>
      <vt:lpstr>Capture Screenshots</vt:lpstr>
      <vt:lpstr>Capture Screenshots with background color</vt:lpstr>
      <vt:lpstr>Capture Screenshots to String</vt:lpstr>
      <vt:lpstr>TestNG</vt:lpstr>
      <vt:lpstr>TestNG Setup</vt:lpstr>
      <vt:lpstr>TestNG Setup - Continues</vt:lpstr>
      <vt:lpstr>TestNG – Run Options</vt:lpstr>
      <vt:lpstr>TestNG – Run Options – Group Test</vt:lpstr>
      <vt:lpstr>TestNG - Group Test Example</vt:lpstr>
      <vt:lpstr>TestNG – Dependency Test</vt:lpstr>
      <vt:lpstr>TestNG – Dependency Test</vt:lpstr>
      <vt:lpstr>TestNG – Ignore Test</vt:lpstr>
      <vt:lpstr>TestNG – Exception Test</vt:lpstr>
      <vt:lpstr>TestNG – Timeout Test</vt:lpstr>
      <vt:lpstr>TestNG – Parameterized Test</vt:lpstr>
      <vt:lpstr>TestNG – Parameterized Test – XML</vt:lpstr>
      <vt:lpstr>TestNG – Reports</vt:lpstr>
      <vt:lpstr>TestNG Vs JUnit</vt:lpstr>
      <vt:lpstr>ReportNG</vt:lpstr>
      <vt:lpstr>ReportNG</vt:lpstr>
      <vt:lpstr>ReportNG</vt:lpstr>
      <vt:lpstr>Selenium Grid</vt:lpstr>
      <vt:lpstr>How Selenium RC works</vt:lpstr>
      <vt:lpstr>How Selenium Grid works</vt:lpstr>
      <vt:lpstr>Selenium Grid Setup</vt:lpstr>
      <vt:lpstr>ANT Setup</vt:lpstr>
      <vt:lpstr>Parallel Test using Selenium Grid</vt:lpstr>
      <vt:lpstr>Parallel Test using TestNG</vt:lpstr>
      <vt:lpstr>TestNG XML – Parallel Tests</vt:lpstr>
      <vt:lpstr>TestNG XML – Parallel Classes</vt:lpstr>
      <vt:lpstr>TestNG XML – Parallel Methods</vt:lpstr>
      <vt:lpstr>FitNesse</vt:lpstr>
      <vt:lpstr>FitNesse setup</vt:lpstr>
      <vt:lpstr>FitNesse – Selenium setup</vt:lpstr>
      <vt:lpstr>FitNesse – Selenium setup</vt:lpstr>
      <vt:lpstr>FitNesse – Selenium setup</vt:lpstr>
      <vt:lpstr>FitNesse – Reports</vt:lpstr>
      <vt:lpstr>Questions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Windows User</cp:lastModifiedBy>
  <cp:revision>644</cp:revision>
  <dcterms:created xsi:type="dcterms:W3CDTF">2011-06-15T11:24:59Z</dcterms:created>
  <dcterms:modified xsi:type="dcterms:W3CDTF">2015-01-29T11:11:21Z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0x0101007B39C2D19CB1EB4EB957C296FF889379</vt:lpwstr>
  </property>
</Properties>
</file>