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57" r:id="rId5"/>
    <p:sldId id="261" r:id="rId6"/>
    <p:sldId id="282" r:id="rId7"/>
    <p:sldId id="263" r:id="rId8"/>
    <p:sldId id="268" r:id="rId9"/>
    <p:sldId id="287" r:id="rId10"/>
    <p:sldId id="308" r:id="rId11"/>
    <p:sldId id="293" r:id="rId12"/>
    <p:sldId id="303" r:id="rId13"/>
    <p:sldId id="309" r:id="rId14"/>
    <p:sldId id="311" r:id="rId15"/>
    <p:sldId id="313" r:id="rId16"/>
    <p:sldId id="314" r:id="rId17"/>
    <p:sldId id="289" r:id="rId18"/>
    <p:sldId id="296" r:id="rId19"/>
    <p:sldId id="298" r:id="rId20"/>
    <p:sldId id="301" r:id="rId21"/>
    <p:sldId id="315" r:id="rId22"/>
    <p:sldId id="306" r:id="rId23"/>
    <p:sldId id="307" r:id="rId24"/>
    <p:sldId id="316" r:id="rId25"/>
    <p:sldId id="317" r:id="rId26"/>
    <p:sldId id="318" r:id="rId27"/>
    <p:sldId id="276" r:id="rId28"/>
    <p:sldId id="277" r:id="rId29"/>
    <p:sldId id="278" r:id="rId30"/>
    <p:sldId id="27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32E9OHt4GECQ8cB6DXQnfw==" hashData="zkfjh+/hEPqDiwhYZH/edVMV6Xg="/>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4744"/>
    <a:srgbClr val="953735"/>
    <a:srgbClr val="008080"/>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494" autoAdjust="0"/>
  </p:normalViewPr>
  <p:slideViewPr>
    <p:cSldViewPr>
      <p:cViewPr varScale="1">
        <p:scale>
          <a:sx n="68" d="100"/>
          <a:sy n="68" d="100"/>
        </p:scale>
        <p:origin x="-1422" y="-90"/>
      </p:cViewPr>
      <p:guideLst>
        <p:guide orient="horz" pos="2160"/>
        <p:guide pos="2880"/>
      </p:guideLst>
    </p:cSldViewPr>
  </p:slideViewPr>
  <p:outlineViewPr>
    <p:cViewPr>
      <p:scale>
        <a:sx n="33" d="100"/>
        <a:sy n="33" d="100"/>
      </p:scale>
      <p:origin x="138" y="1467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01/28/2015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1475723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b="1" baseline="-25000" dirty="0">
              <a:solidFill>
                <a:schemeClr val="bg1"/>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ubip:4444/grid/regist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mail.cognizant.com/owa/redir.aspx?C=Mx6ggySFtkevL1IRyjwUmsD_InZMWc8ImZB3yV9c1TbYqrPI3CSuI2pQPlDm5jsRpn0mDv0H9uM.&amp;URL=http://www.theautomatedtester.co.uk/demo1.htm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www.theautomatedtester.co.uk/demo2.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eleniumhq.or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Selenium WebDriver</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smtClean="0">
                <a:solidFill>
                  <a:schemeClr val="bg1"/>
                </a:solidFill>
                <a:latin typeface="Cambria" pitchFamily="18" charset="0"/>
                <a:ea typeface="+mj-ea"/>
                <a:cs typeface="+mj-cs"/>
              </a:rPr>
              <a:t>Selenium WebDriver Advanced Usages</a:t>
            </a:r>
            <a:endParaRPr lang="en-US" sz="23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4724400" cy="4943475"/>
          </a:xfrm>
        </p:spPr>
        <p:style>
          <a:lnRef idx="1">
            <a:schemeClr val="accent5"/>
          </a:lnRef>
          <a:fillRef idx="2">
            <a:schemeClr val="accent5"/>
          </a:fillRef>
          <a:effectRef idx="1">
            <a:schemeClr val="accent5"/>
          </a:effectRef>
          <a:fontRef idx="minor">
            <a:schemeClr val="dk1"/>
          </a:fontRef>
        </p:style>
        <p:txBody>
          <a:bodyPr numCol="2"/>
          <a:lstStyle/>
          <a:p>
            <a:pPr>
              <a:buNone/>
            </a:pPr>
            <a:r>
              <a:rPr lang="en-US" sz="1600" b="1" u="sng" dirty="0"/>
              <a:t>What is </a:t>
            </a:r>
            <a:r>
              <a:rPr lang="en-US" sz="1600" b="1" u="sng" dirty="0" smtClean="0"/>
              <a:t>Selenium-Grid?</a:t>
            </a:r>
          </a:p>
          <a:p>
            <a:pPr lvl="1"/>
            <a:r>
              <a:rPr lang="en-US" sz="1600" dirty="0" smtClean="0"/>
              <a:t>Selenium-Grid enables distributed </a:t>
            </a:r>
            <a:r>
              <a:rPr lang="en-US" sz="1600" dirty="0"/>
              <a:t>test </a:t>
            </a:r>
            <a:r>
              <a:rPr lang="en-US" sz="1600" dirty="0" smtClean="0"/>
              <a:t>execution which means it allows user to execute tests in parallel on </a:t>
            </a:r>
            <a:r>
              <a:rPr lang="en-US" sz="1600" dirty="0"/>
              <a:t>different machines against different </a:t>
            </a:r>
            <a:r>
              <a:rPr lang="en-US" sz="1600" dirty="0" smtClean="0"/>
              <a:t>browsers.</a:t>
            </a:r>
          </a:p>
          <a:p>
            <a:pPr>
              <a:buNone/>
            </a:pPr>
            <a:r>
              <a:rPr lang="en-US" sz="1600" b="1" u="sng" dirty="0" smtClean="0"/>
              <a:t>When to use it?</a:t>
            </a:r>
          </a:p>
          <a:p>
            <a:r>
              <a:rPr lang="en-US" sz="1600" b="1" dirty="0" smtClean="0"/>
              <a:t> </a:t>
            </a:r>
            <a:r>
              <a:rPr lang="en-US" sz="1600" dirty="0" smtClean="0"/>
              <a:t>To run your tests against multiple browsers, multiple versions of browser, and browsers running on different operating systems.</a:t>
            </a:r>
          </a:p>
          <a:p>
            <a:r>
              <a:rPr lang="en-US" sz="1600" dirty="0" smtClean="0"/>
              <a:t>To </a:t>
            </a:r>
            <a:r>
              <a:rPr lang="en-US" sz="1600" dirty="0"/>
              <a:t>reduce the time it takes for the test suite to complete a test pass.</a:t>
            </a:r>
          </a:p>
          <a:p>
            <a:pPr lvl="1"/>
            <a:endParaRPr lang="en-US" sz="1600" dirty="0"/>
          </a:p>
          <a:p>
            <a:pPr marL="342900" lvl="1" indent="-342900">
              <a:buNone/>
            </a:pPr>
            <a:r>
              <a:rPr sz="1600" b="1" dirty="0" smtClean="0"/>
              <a:t>	</a:t>
            </a:r>
            <a:r>
              <a:rPr sz="1600" b="1" u="sng" dirty="0" smtClean="0"/>
              <a:t>Selenium-Grid Components-</a:t>
            </a:r>
            <a:r>
              <a:rPr sz="1600" u="sng" dirty="0" smtClean="0"/>
              <a:t>A </a:t>
            </a:r>
            <a:r>
              <a:rPr sz="1600" dirty="0" smtClean="0"/>
              <a:t>grid consists of a single hub, and one or more nodes. Both are started using the selenium-server.jar executable</a:t>
            </a:r>
          </a:p>
          <a:p>
            <a:pPr>
              <a:buNone/>
            </a:pPr>
            <a:endParaRPr sz="1600" b="1" dirty="0" smtClean="0"/>
          </a:p>
          <a:p>
            <a:endParaRPr lang="en-US" sz="1600" dirty="0"/>
          </a:p>
        </p:txBody>
      </p:sp>
      <p:sp>
        <p:nvSpPr>
          <p:cNvPr id="3" name="Title 2"/>
          <p:cNvSpPr>
            <a:spLocks noGrp="1"/>
          </p:cNvSpPr>
          <p:nvPr>
            <p:ph type="title"/>
          </p:nvPr>
        </p:nvSpPr>
        <p:spPr/>
        <p:txBody>
          <a:bodyPr/>
          <a:lstStyle/>
          <a:p>
            <a:r>
              <a:rPr lang="en-US" dirty="0" smtClean="0"/>
              <a:t>Selenium Grid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752600"/>
            <a:ext cx="4038600" cy="4343400"/>
          </a:xfrm>
          <a:prstGeom prst="rect">
            <a:avLst/>
          </a:prstGeom>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6404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867275"/>
          </a:xfrm>
        </p:spPr>
        <p:style>
          <a:lnRef idx="1">
            <a:schemeClr val="accent5"/>
          </a:lnRef>
          <a:fillRef idx="2">
            <a:schemeClr val="accent5"/>
          </a:fillRef>
          <a:effectRef idx="1">
            <a:schemeClr val="accent5"/>
          </a:effectRef>
          <a:fontRef idx="minor">
            <a:schemeClr val="dk1"/>
          </a:fontRef>
        </p:style>
        <p:txBody>
          <a:bodyPr/>
          <a:lstStyle/>
          <a:p>
            <a:r>
              <a:rPr lang="en-US" sz="1600" b="1" u="sng" dirty="0" smtClean="0"/>
              <a:t>Selenium-Grid Execution flow</a:t>
            </a:r>
          </a:p>
          <a:p>
            <a:pPr lvl="1"/>
            <a:r>
              <a:rPr lang="en-US" sz="1600" dirty="0" smtClean="0"/>
              <a:t>The </a:t>
            </a:r>
            <a:r>
              <a:rPr lang="en-US" sz="1600" dirty="0"/>
              <a:t>hub receives a test to be executed along with information on which browser and ‘platform’ (i.e. WINDOWS, LINUX, </a:t>
            </a:r>
            <a:r>
              <a:rPr lang="en-US" sz="1600" dirty="0" err="1"/>
              <a:t>etc</a:t>
            </a:r>
            <a:r>
              <a:rPr lang="en-US" sz="1600" dirty="0"/>
              <a:t>) where the test should be run. </a:t>
            </a:r>
            <a:endParaRPr lang="en-US" sz="1600" dirty="0" smtClean="0"/>
          </a:p>
          <a:p>
            <a:pPr lvl="1"/>
            <a:r>
              <a:rPr lang="en-US" sz="1600" dirty="0" smtClean="0"/>
              <a:t>Selects </a:t>
            </a:r>
            <a:r>
              <a:rPr lang="en-US" sz="1600" dirty="0"/>
              <a:t>an available node that has the requested browser-platform </a:t>
            </a:r>
            <a:r>
              <a:rPr lang="en-US" sz="1600" dirty="0" smtClean="0"/>
              <a:t>combination.</a:t>
            </a:r>
          </a:p>
          <a:p>
            <a:pPr lvl="1"/>
            <a:r>
              <a:rPr lang="en-US" sz="1600" dirty="0"/>
              <a:t>Once a node has been selected, Selenium commands initiated by the test are send the the hub, which passes them to the node assigned to that test. </a:t>
            </a:r>
            <a:endParaRPr lang="en-US" sz="1600" dirty="0" smtClean="0"/>
          </a:p>
          <a:p>
            <a:pPr lvl="1"/>
            <a:r>
              <a:rPr lang="en-US" sz="1600" dirty="0"/>
              <a:t>The node runs the browser, and executes the Selenium commands within that browser against the application under test</a:t>
            </a:r>
            <a:r>
              <a:rPr lang="en-US" sz="1600" dirty="0" smtClean="0"/>
              <a:t>.</a:t>
            </a:r>
          </a:p>
          <a:p>
            <a:r>
              <a:rPr sz="1600" b="1" u="sng" dirty="0" smtClean="0"/>
              <a:t>Starting Hub</a:t>
            </a:r>
          </a:p>
          <a:p>
            <a:pPr lvl="1"/>
            <a:r>
              <a:rPr sz="1600" dirty="0" smtClean="0"/>
              <a:t>Run the following command from a command-line </a:t>
            </a:r>
          </a:p>
          <a:p>
            <a:pPr marL="457200" lvl="1" indent="0">
              <a:buNone/>
            </a:pPr>
            <a:r>
              <a:rPr sz="1600" dirty="0" smtClean="0"/>
              <a:t>java -jar selenium-server-standalone-2.21.0.jar -hub </a:t>
            </a:r>
          </a:p>
          <a:p>
            <a:pPr lvl="1">
              <a:buFont typeface="Wingdings" pitchFamily="2" charset="2"/>
              <a:buChar char="ü"/>
            </a:pPr>
            <a:r>
              <a:rPr sz="1600" dirty="0" smtClean="0"/>
              <a:t>The default port the hub uses to listen for new requests is port 4444</a:t>
            </a:r>
          </a:p>
          <a:p>
            <a:endParaRPr sz="1600" dirty="0" smtClean="0"/>
          </a:p>
          <a:p>
            <a:r>
              <a:rPr sz="1600" b="1" u="sng" dirty="0" smtClean="0"/>
              <a:t>Starting Node</a:t>
            </a:r>
          </a:p>
          <a:p>
            <a:pPr lvl="1"/>
            <a:r>
              <a:rPr sz="1600" dirty="0" smtClean="0"/>
              <a:t>Run the following command from a command-line</a:t>
            </a:r>
          </a:p>
          <a:p>
            <a:pPr marL="457200" lvl="1" indent="0">
              <a:buNone/>
            </a:pPr>
            <a:r>
              <a:rPr sz="1600" dirty="0" smtClean="0"/>
              <a:t>java -jar selenium-server-standalone-2.25.0.jar -role node  -hub </a:t>
            </a:r>
            <a:r>
              <a:rPr sz="1600" dirty="0" smtClean="0">
                <a:hlinkClick r:id="rId2"/>
              </a:rPr>
              <a:t>http://hubIP:4444/grid/register</a:t>
            </a:r>
            <a:endParaRPr sz="1600" dirty="0" smtClean="0"/>
          </a:p>
          <a:p>
            <a:pPr lvl="1"/>
            <a:endParaRPr lang="en-US" sz="1600" dirty="0" smtClean="0"/>
          </a:p>
        </p:txBody>
      </p:sp>
      <p:sp>
        <p:nvSpPr>
          <p:cNvPr id="3" name="Title 2"/>
          <p:cNvSpPr>
            <a:spLocks noGrp="1"/>
          </p:cNvSpPr>
          <p:nvPr>
            <p:ph type="title"/>
          </p:nvPr>
        </p:nvSpPr>
        <p:spPr/>
        <p:txBody>
          <a:bodyPr/>
          <a:lstStyle/>
          <a:p>
            <a:r>
              <a:rPr lang="en-US" dirty="0" smtClean="0"/>
              <a:t>Selenium Grid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602570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714875"/>
          </a:xfrm>
        </p:spPr>
        <p:style>
          <a:lnRef idx="1">
            <a:schemeClr val="accent3"/>
          </a:lnRef>
          <a:fillRef idx="2">
            <a:schemeClr val="accent3"/>
          </a:fillRef>
          <a:effectRef idx="1">
            <a:schemeClr val="accent3"/>
          </a:effectRef>
          <a:fontRef idx="minor">
            <a:schemeClr val="dk1"/>
          </a:fontRef>
        </p:style>
        <p:txBody>
          <a:bodyPr/>
          <a:lstStyle/>
          <a:p>
            <a:pPr marL="0" indent="0">
              <a:buNone/>
            </a:pPr>
            <a:endParaRPr lang="en-US" sz="1600" b="1" i="1" dirty="0" smtClean="0"/>
          </a:p>
          <a:p>
            <a:pPr marL="0" indent="0">
              <a:buNone/>
            </a:pPr>
            <a:r>
              <a:rPr lang="en-US" sz="1600" b="1" i="1" dirty="0" err="1" smtClean="0"/>
              <a:t>DesiredCapabilities</a:t>
            </a:r>
            <a:r>
              <a:rPr lang="en-US" sz="1600" b="1" i="1" dirty="0" smtClean="0"/>
              <a:t> </a:t>
            </a:r>
            <a:r>
              <a:rPr lang="en-US" sz="1600" b="1" i="1" dirty="0"/>
              <a:t>capability = </a:t>
            </a:r>
            <a:r>
              <a:rPr lang="en-US" sz="1600" b="1" i="1" dirty="0" err="1"/>
              <a:t>DesiredCapabilities.firefox</a:t>
            </a:r>
            <a:r>
              <a:rPr lang="en-US" sz="1600" b="1" i="1" dirty="0" smtClean="0"/>
              <a:t>();</a:t>
            </a:r>
          </a:p>
          <a:p>
            <a:pPr marL="0" indent="0">
              <a:buNone/>
            </a:pPr>
            <a:r>
              <a:rPr lang="en-US" sz="1600" b="1" i="1" dirty="0" err="1"/>
              <a:t>WebDriver</a:t>
            </a:r>
            <a:r>
              <a:rPr lang="en-US" sz="1600" b="1" i="1" dirty="0"/>
              <a:t> driver = new </a:t>
            </a:r>
            <a:r>
              <a:rPr lang="en-US" sz="1600" b="1" i="1" dirty="0" err="1"/>
              <a:t>RemoteWebDriver</a:t>
            </a:r>
            <a:r>
              <a:rPr lang="en-US" sz="1600" b="1" i="1" dirty="0"/>
              <a:t>(new URL("http</a:t>
            </a:r>
            <a:r>
              <a:rPr lang="en-US" sz="1600" b="1" i="1" dirty="0" smtClean="0"/>
              <a:t>://HubIP:4444/</a:t>
            </a:r>
            <a:r>
              <a:rPr lang="en-US" sz="1600" b="1" i="1" dirty="0" err="1" smtClean="0"/>
              <a:t>wd</a:t>
            </a:r>
            <a:r>
              <a:rPr lang="en-US" sz="1600" b="1" i="1" dirty="0" smtClean="0"/>
              <a:t>/hub</a:t>
            </a:r>
            <a:r>
              <a:rPr lang="en-US" sz="1600" b="1" i="1" dirty="0"/>
              <a:t>"), capability</a:t>
            </a:r>
            <a:r>
              <a:rPr lang="en-US" sz="1600" b="1" i="1" dirty="0" smtClean="0"/>
              <a:t>);</a:t>
            </a:r>
          </a:p>
          <a:p>
            <a:pPr marL="0" indent="0">
              <a:buNone/>
            </a:pPr>
            <a:endParaRPr lang="en-US" sz="1600" dirty="0"/>
          </a:p>
          <a:p>
            <a:pPr marL="0" indent="0">
              <a:buNone/>
            </a:pPr>
            <a:r>
              <a:rPr lang="en-US" sz="1600" dirty="0"/>
              <a:t>A node matches if all the requested capabilities are met. To request specific capabilities on the grid, specify them before passing it into the </a:t>
            </a:r>
            <a:r>
              <a:rPr lang="en-US" sz="1600" dirty="0" err="1"/>
              <a:t>WebDriver</a:t>
            </a:r>
            <a:r>
              <a:rPr lang="en-US" sz="1600" dirty="0"/>
              <a:t> </a:t>
            </a:r>
            <a:r>
              <a:rPr lang="en-US" sz="1600" dirty="0" smtClean="0"/>
              <a:t>object</a:t>
            </a:r>
          </a:p>
          <a:p>
            <a:pPr marL="0" indent="0">
              <a:buNone/>
            </a:pPr>
            <a:endParaRPr lang="en-US" sz="1600" dirty="0"/>
          </a:p>
          <a:p>
            <a:pPr marL="0" indent="0">
              <a:buNone/>
            </a:pPr>
            <a:r>
              <a:rPr lang="en-US" sz="1600" dirty="0" smtClean="0"/>
              <a:t>For Ex: </a:t>
            </a:r>
            <a:r>
              <a:rPr lang="en-US" sz="1600" b="1" i="1" dirty="0" err="1" smtClean="0"/>
              <a:t>browserName</a:t>
            </a:r>
            <a:r>
              <a:rPr lang="en-US" sz="1600" b="1" i="1" dirty="0" smtClean="0"/>
              <a:t>=</a:t>
            </a:r>
            <a:r>
              <a:rPr lang="en-US" sz="1600" b="1" i="1" dirty="0" err="1" smtClean="0"/>
              <a:t>firefox,version</a:t>
            </a:r>
            <a:r>
              <a:rPr lang="en-US" sz="1600" b="1" i="1" dirty="0" smtClean="0"/>
              <a:t>=3.6,platform=LINUX</a:t>
            </a:r>
          </a:p>
          <a:p>
            <a:pPr marL="0" indent="0">
              <a:buNone/>
            </a:pPr>
            <a:endParaRPr lang="en-US" sz="1600" dirty="0" smtClean="0"/>
          </a:p>
          <a:p>
            <a:pPr marL="0" indent="0">
              <a:buNone/>
            </a:pPr>
            <a:r>
              <a:rPr lang="en-US" sz="1600" b="1" i="1" dirty="0" err="1" smtClean="0"/>
              <a:t>DesiredCapabilities</a:t>
            </a:r>
            <a:r>
              <a:rPr lang="en-US" sz="1600" b="1" i="1" dirty="0" smtClean="0"/>
              <a:t> </a:t>
            </a:r>
            <a:r>
              <a:rPr lang="en-US" sz="1600" b="1" i="1" dirty="0"/>
              <a:t>capability = </a:t>
            </a:r>
            <a:r>
              <a:rPr lang="en-US" sz="1600" b="1" i="1" dirty="0" err="1"/>
              <a:t>DesiredCapabilities.firefox</a:t>
            </a:r>
            <a:r>
              <a:rPr lang="en-US" sz="1600" b="1" i="1" dirty="0"/>
              <a:t>();</a:t>
            </a:r>
          </a:p>
          <a:p>
            <a:pPr marL="0" indent="0">
              <a:buNone/>
            </a:pPr>
            <a:r>
              <a:rPr lang="en-US" sz="1600" b="1" i="1" dirty="0" err="1" smtClean="0"/>
              <a:t>capability.setBrowserName</a:t>
            </a:r>
            <a:r>
              <a:rPr lang="en-US" sz="1600" b="1" i="1" dirty="0"/>
              <a:t>(“</a:t>
            </a:r>
            <a:r>
              <a:rPr lang="en-US" sz="1600" b="1" i="1" dirty="0" err="1"/>
              <a:t>firefox</a:t>
            </a:r>
            <a:r>
              <a:rPr lang="en-US" sz="1600" b="1" i="1" dirty="0"/>
              <a:t>” ); </a:t>
            </a:r>
            <a:br>
              <a:rPr lang="en-US" sz="1600" b="1" i="1" dirty="0"/>
            </a:br>
            <a:r>
              <a:rPr lang="en-US" sz="2000" b="1" i="1" dirty="0" err="1"/>
              <a:t>capability.setPlatform</a:t>
            </a:r>
            <a:r>
              <a:rPr lang="en-US" sz="1600" b="1" i="1" dirty="0"/>
              <a:t>(“LINUX”);  </a:t>
            </a:r>
            <a:br>
              <a:rPr lang="en-US" sz="1600" b="1" i="1" dirty="0"/>
            </a:br>
            <a:r>
              <a:rPr lang="en-US" sz="1600" b="1" i="1" dirty="0" err="1"/>
              <a:t>capability.setVersion</a:t>
            </a:r>
            <a:r>
              <a:rPr lang="en-US" sz="1600" b="1" i="1" dirty="0"/>
              <a:t>(“3.6”);</a:t>
            </a:r>
            <a:br>
              <a:rPr lang="en-US" sz="1600" b="1" i="1" dirty="0"/>
            </a:br>
            <a:r>
              <a:rPr lang="en-US" sz="1600" b="1" i="1" dirty="0" err="1"/>
              <a:t>WebDriver</a:t>
            </a:r>
            <a:r>
              <a:rPr lang="en-US" sz="1600" b="1" i="1" dirty="0"/>
              <a:t> driver = new </a:t>
            </a:r>
            <a:r>
              <a:rPr lang="en-US" sz="1600" b="1" i="1" dirty="0" err="1"/>
              <a:t>RemoteWebDriver</a:t>
            </a:r>
            <a:r>
              <a:rPr lang="en-US" sz="1600" b="1" i="1" dirty="0"/>
              <a:t>(new URL("http://HubIP:4444/</a:t>
            </a:r>
            <a:r>
              <a:rPr lang="en-US" sz="1600" b="1" i="1" dirty="0" err="1"/>
              <a:t>wd</a:t>
            </a:r>
            <a:r>
              <a:rPr lang="en-US" sz="1600" b="1" i="1" dirty="0"/>
              <a:t>/hub"), capability);</a:t>
            </a:r>
          </a:p>
          <a:p>
            <a:pPr marL="0" indent="0">
              <a:buNone/>
            </a:pPr>
            <a:r>
              <a:rPr lang="en-US" sz="1600" dirty="0"/>
              <a:t/>
            </a:r>
            <a:br>
              <a:rPr lang="en-US" sz="1600" dirty="0"/>
            </a:br>
            <a:endParaRPr lang="en-US" sz="1600" dirty="0"/>
          </a:p>
        </p:txBody>
      </p:sp>
      <p:sp>
        <p:nvSpPr>
          <p:cNvPr id="3" name="Title 2"/>
          <p:cNvSpPr>
            <a:spLocks noGrp="1"/>
          </p:cNvSpPr>
          <p:nvPr>
            <p:ph type="title"/>
          </p:nvPr>
        </p:nvSpPr>
        <p:spPr/>
        <p:txBody>
          <a:bodyPr/>
          <a:lstStyle/>
          <a:p>
            <a:r>
              <a:rPr lang="en-US" dirty="0" smtClean="0"/>
              <a:t>Working with Grid</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1675465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From Selenium RC to Selenium </a:t>
            </a:r>
            <a:r>
              <a:rPr lang="en-US" dirty="0" err="1" smtClean="0"/>
              <a:t>WebDriver</a:t>
            </a:r>
            <a:endParaRPr lang="en-US" dirty="0"/>
          </a:p>
        </p:txBody>
      </p:sp>
      <p:sp>
        <p:nvSpPr>
          <p:cNvPr id="3" name="Content Placeholder 2"/>
          <p:cNvSpPr>
            <a:spLocks noGrp="1"/>
          </p:cNvSpPr>
          <p:nvPr>
            <p:ph idx="1"/>
          </p:nvPr>
        </p:nvSpPr>
        <p:spPr>
          <a:xfrm>
            <a:off x="228600" y="1524000"/>
            <a:ext cx="8686800" cy="4946650"/>
          </a:xfrm>
        </p:spPr>
        <p:style>
          <a:lnRef idx="1">
            <a:schemeClr val="accent3"/>
          </a:lnRef>
          <a:fillRef idx="2">
            <a:schemeClr val="accent3"/>
          </a:fillRef>
          <a:effectRef idx="1">
            <a:schemeClr val="accent3"/>
          </a:effectRef>
          <a:fontRef idx="minor">
            <a:schemeClr val="dk1"/>
          </a:fontRef>
        </p:style>
        <p:txBody>
          <a:bodyPr/>
          <a:lstStyle/>
          <a:p>
            <a:pPr>
              <a:buNone/>
            </a:pPr>
            <a:r>
              <a:rPr lang="en-US" sz="1600" b="1" u="sng" dirty="0" smtClean="0"/>
              <a:t>Why to Migrate </a:t>
            </a:r>
            <a:r>
              <a:rPr lang="en-US" sz="1600" b="1" u="sng" dirty="0" err="1" smtClean="0"/>
              <a:t>WebDriver</a:t>
            </a:r>
            <a:endParaRPr lang="en-US" sz="1600" b="1" u="sng" dirty="0" smtClean="0"/>
          </a:p>
          <a:p>
            <a:pPr lvl="1"/>
            <a:r>
              <a:rPr lang="en-US" sz="1600" dirty="0" smtClean="0"/>
              <a:t>Better </a:t>
            </a:r>
            <a:r>
              <a:rPr lang="en-US" sz="1600" dirty="0"/>
              <a:t>emulation of user interactions</a:t>
            </a:r>
            <a:r>
              <a:rPr lang="en-US" sz="1600" dirty="0" smtClean="0"/>
              <a:t>.</a:t>
            </a:r>
          </a:p>
          <a:p>
            <a:pPr lvl="1"/>
            <a:r>
              <a:rPr lang="en-US" sz="1600" dirty="0"/>
              <a:t>Support by browser </a:t>
            </a:r>
            <a:r>
              <a:rPr lang="en-US" sz="1600" dirty="0" smtClean="0"/>
              <a:t>vendors such as Opera</a:t>
            </a:r>
            <a:r>
              <a:rPr lang="en-US" sz="1600" dirty="0"/>
              <a:t>, Mozilla and </a:t>
            </a:r>
            <a:r>
              <a:rPr lang="en-US" sz="1600" dirty="0" smtClean="0"/>
              <a:t>Google, </a:t>
            </a:r>
            <a:r>
              <a:rPr lang="en-US" sz="1600" dirty="0"/>
              <a:t>and each have engineers working to improve the framework. </a:t>
            </a:r>
            <a:endParaRPr lang="en-US" sz="1600" dirty="0" smtClean="0"/>
          </a:p>
          <a:p>
            <a:pPr lvl="1"/>
            <a:r>
              <a:rPr lang="en-US" sz="1600" dirty="0" smtClean="0"/>
              <a:t>No support available for Selenium RC issues.</a:t>
            </a:r>
          </a:p>
          <a:p>
            <a:pPr>
              <a:buNone/>
            </a:pPr>
            <a:r>
              <a:rPr lang="en-US" sz="1600" b="1" u="sng" dirty="0"/>
              <a:t>Steps to be followed to migrate existing Selenium RC </a:t>
            </a:r>
            <a:r>
              <a:rPr lang="en-US" sz="1600" b="1" u="sng" dirty="0" smtClean="0"/>
              <a:t>project</a:t>
            </a:r>
            <a:endParaRPr lang="en-US" sz="1600" b="1" u="sng" dirty="0"/>
          </a:p>
          <a:p>
            <a:pPr lvl="1"/>
            <a:r>
              <a:rPr lang="en-US" sz="1600" dirty="0"/>
              <a:t>Execute existing RC script with latest Selenium release, to </a:t>
            </a:r>
            <a:r>
              <a:rPr lang="en-US" sz="1600" dirty="0" smtClean="0"/>
              <a:t>eliminate application/script </a:t>
            </a:r>
            <a:r>
              <a:rPr lang="en-US" sz="1600" dirty="0"/>
              <a:t>issues.</a:t>
            </a:r>
          </a:p>
          <a:p>
            <a:pPr lvl="1"/>
            <a:r>
              <a:rPr lang="en-US" sz="1600" dirty="0" smtClean="0"/>
              <a:t>Creating </a:t>
            </a:r>
            <a:r>
              <a:rPr lang="en-US" sz="1600" dirty="0"/>
              <a:t>Selenium instance from </a:t>
            </a:r>
            <a:r>
              <a:rPr lang="en-US" sz="1600" dirty="0" err="1" smtClean="0"/>
              <a:t>webDriver</a:t>
            </a:r>
            <a:endParaRPr lang="en-US" sz="1600" dirty="0"/>
          </a:p>
          <a:p>
            <a:pPr marL="914400" lvl="2" indent="0">
              <a:buNone/>
            </a:pPr>
            <a:r>
              <a:rPr lang="en-US" sz="1600" b="1" i="1" dirty="0" smtClean="0"/>
              <a:t>WebDriver </a:t>
            </a:r>
            <a:r>
              <a:rPr lang="en-US" sz="1600" b="1" i="1" dirty="0"/>
              <a:t>driver = new </a:t>
            </a:r>
            <a:r>
              <a:rPr lang="en-US" sz="1600" b="1" i="1" dirty="0" err="1"/>
              <a:t>FirefoxDriver</a:t>
            </a:r>
            <a:r>
              <a:rPr lang="en-US" sz="1600" b="1" i="1" dirty="0"/>
              <a:t>();</a:t>
            </a:r>
          </a:p>
          <a:p>
            <a:pPr marL="914400" lvl="2" indent="0">
              <a:buNone/>
            </a:pPr>
            <a:r>
              <a:rPr lang="en-US" sz="1600" b="1" i="1" dirty="0"/>
              <a:t>Selenium </a:t>
            </a:r>
            <a:r>
              <a:rPr lang="en-US" sz="1600" b="1" i="1" dirty="0" err="1"/>
              <a:t>selenium</a:t>
            </a:r>
            <a:r>
              <a:rPr lang="en-US" sz="1600" b="1" i="1" dirty="0"/>
              <a:t> = new </a:t>
            </a:r>
            <a:r>
              <a:rPr lang="en-US" sz="1600" b="1" i="1" dirty="0" err="1"/>
              <a:t>WebDriverBackedSelenium</a:t>
            </a:r>
            <a:r>
              <a:rPr lang="en-US" sz="1600" b="1" i="1" dirty="0"/>
              <a:t>(driver, "http://</a:t>
            </a:r>
            <a:r>
              <a:rPr lang="en-US" sz="1600" b="1" i="1" dirty="0" smtClean="0"/>
              <a:t>www.google.com");</a:t>
            </a:r>
            <a:endParaRPr sz="1600" b="1" i="1" dirty="0"/>
          </a:p>
          <a:p>
            <a:pPr lvl="1">
              <a:buNone/>
            </a:pPr>
            <a:r>
              <a:rPr lang="en-US" sz="1600" dirty="0" smtClean="0"/>
              <a:t>	Now </a:t>
            </a:r>
            <a:r>
              <a:rPr lang="en-US" sz="1600" dirty="0"/>
              <a:t>use </a:t>
            </a:r>
            <a:r>
              <a:rPr lang="en-US" sz="1600" dirty="0" err="1"/>
              <a:t>WebDriverBackedSelenium</a:t>
            </a:r>
            <a:r>
              <a:rPr lang="en-US" sz="1600" dirty="0"/>
              <a:t> instance in test scripts and see that all test case are </a:t>
            </a:r>
            <a:r>
              <a:rPr sz="1600" dirty="0" smtClean="0"/>
              <a:t>passing.</a:t>
            </a:r>
          </a:p>
          <a:p>
            <a:pPr lvl="1"/>
            <a:r>
              <a:rPr sz="1600" dirty="0" smtClean="0"/>
              <a:t>Extracting the underlying </a:t>
            </a:r>
            <a:r>
              <a:rPr sz="1600" dirty="0" err="1" smtClean="0"/>
              <a:t>WebDriver</a:t>
            </a:r>
            <a:r>
              <a:rPr sz="1600" dirty="0" smtClean="0"/>
              <a:t> implementation from the Selenium instance</a:t>
            </a:r>
          </a:p>
          <a:p>
            <a:pPr marL="914400" lvl="2" indent="0">
              <a:buNone/>
            </a:pPr>
            <a:r>
              <a:rPr sz="1600" b="1" i="1" dirty="0" err="1" smtClean="0"/>
              <a:t>WebDriver</a:t>
            </a:r>
            <a:r>
              <a:rPr sz="1600" b="1" i="1" dirty="0" smtClean="0"/>
              <a:t> driver = ((</a:t>
            </a:r>
            <a:r>
              <a:rPr sz="1600" b="1" i="1" dirty="0" err="1" smtClean="0"/>
              <a:t>WrapsDriver</a:t>
            </a:r>
            <a:r>
              <a:rPr sz="1600" b="1" i="1" dirty="0" smtClean="0"/>
              <a:t>) selenium).</a:t>
            </a:r>
            <a:r>
              <a:rPr sz="1600" b="1" i="1" dirty="0" err="1" smtClean="0"/>
              <a:t>getWrappedDriver</a:t>
            </a:r>
            <a:r>
              <a:rPr sz="1600" b="1" i="1" dirty="0" smtClean="0"/>
              <a:t>();</a:t>
            </a:r>
          </a:p>
          <a:p>
            <a:pPr lvl="1">
              <a:buNone/>
            </a:pPr>
            <a:r>
              <a:rPr sz="1600" dirty="0" smtClean="0"/>
              <a:t>	This allows you to continue passing the Selenium instance around as normal, but to unwrap the </a:t>
            </a:r>
            <a:r>
              <a:rPr sz="1600" dirty="0" err="1" smtClean="0"/>
              <a:t>WebDriver</a:t>
            </a:r>
            <a:r>
              <a:rPr sz="1600" dirty="0" smtClean="0"/>
              <a:t> instance as </a:t>
            </a:r>
            <a:r>
              <a:rPr sz="1600" dirty="0" err="1" smtClean="0"/>
              <a:t>required.The</a:t>
            </a:r>
            <a:r>
              <a:rPr sz="1600" dirty="0" smtClean="0"/>
              <a:t> next stage is to migrate the actual test code to use the </a:t>
            </a:r>
            <a:r>
              <a:rPr sz="1600" dirty="0" err="1" smtClean="0"/>
              <a:t>WebDriver</a:t>
            </a:r>
            <a:r>
              <a:rPr sz="1600" dirty="0" smtClean="0"/>
              <a:t> APIs.</a:t>
            </a:r>
          </a:p>
          <a:p>
            <a:pPr marL="514350" lvl="1" indent="0">
              <a:buNone/>
            </a:pPr>
            <a:endParaRPr lang="en-US" sz="1600" dirty="0"/>
          </a:p>
          <a:p>
            <a:pPr lvl="1"/>
            <a:endParaRPr lang="en-US" sz="1600" dirty="0"/>
          </a:p>
          <a:p>
            <a:pPr lvl="1"/>
            <a:endParaRPr lang="en-US" sz="1600" dirty="0" smtClean="0"/>
          </a:p>
          <a:p>
            <a:pPr>
              <a:buNone/>
            </a:pPr>
            <a:endParaRPr lang="en-US" sz="16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13</a:t>
            </a:fld>
            <a:endParaRPr lang="en-GB" dirty="0"/>
          </a:p>
        </p:txBody>
      </p:sp>
    </p:spTree>
    <p:extLst>
      <p:ext uri="{BB962C8B-B14F-4D97-AF65-F5344CB8AC3E}">
        <p14:creationId xmlns:p14="http://schemas.microsoft.com/office/powerpoint/2010/main" val="1453074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Screenshot</a:t>
            </a:r>
            <a:endParaRPr lang="en-US" dirty="0"/>
          </a:p>
        </p:txBody>
      </p:sp>
      <p:sp>
        <p:nvSpPr>
          <p:cNvPr id="3" name="Content Placeholder 2"/>
          <p:cNvSpPr>
            <a:spLocks noGrp="1"/>
          </p:cNvSpPr>
          <p:nvPr>
            <p:ph idx="1"/>
          </p:nvPr>
        </p:nvSpPr>
        <p:spPr>
          <a:xfrm>
            <a:off x="228600" y="1609725"/>
            <a:ext cx="8686800" cy="4410075"/>
          </a:xfrm>
        </p:spPr>
        <p:style>
          <a:lnRef idx="1">
            <a:schemeClr val="accent6"/>
          </a:lnRef>
          <a:fillRef idx="2">
            <a:schemeClr val="accent6"/>
          </a:fillRef>
          <a:effectRef idx="1">
            <a:schemeClr val="accent6"/>
          </a:effectRef>
          <a:fontRef idx="minor">
            <a:schemeClr val="dk1"/>
          </a:fontRef>
        </p:style>
        <p:txBody>
          <a:bodyPr/>
          <a:lstStyle/>
          <a:p>
            <a:r>
              <a:rPr lang="en-US" sz="2000" dirty="0" smtClean="0"/>
              <a:t>You can take screenshot when an failure occurs.</a:t>
            </a:r>
          </a:p>
          <a:p>
            <a:pPr marL="457200" lvl="1" indent="0">
              <a:buNone/>
            </a:pPr>
            <a:r>
              <a:rPr lang="en-US" sz="2000" b="1" i="1" dirty="0" smtClean="0"/>
              <a:t>File </a:t>
            </a:r>
            <a:r>
              <a:rPr lang="en-US" sz="2000" b="1" i="1" dirty="0" err="1"/>
              <a:t>scrFile</a:t>
            </a:r>
            <a:r>
              <a:rPr lang="en-US" sz="2000" b="1" i="1" dirty="0"/>
              <a:t> = ((</a:t>
            </a:r>
            <a:r>
              <a:rPr lang="en-US" sz="2000" b="1" i="1" dirty="0" err="1"/>
              <a:t>TakesScreenshot</a:t>
            </a:r>
            <a:r>
              <a:rPr lang="en-US" sz="2000" b="1" i="1" dirty="0"/>
              <a:t>) driver ).</a:t>
            </a:r>
            <a:r>
              <a:rPr lang="en-US" sz="2000" b="1" i="1" dirty="0" err="1"/>
              <a:t>getScreenshotAs</a:t>
            </a:r>
            <a:r>
              <a:rPr lang="en-US" sz="2000" b="1" i="1" dirty="0"/>
              <a:t>(</a:t>
            </a:r>
            <a:r>
              <a:rPr lang="en-US" sz="2000" b="1" i="1" dirty="0" err="1"/>
              <a:t>OutputType.FILE</a:t>
            </a:r>
            <a:r>
              <a:rPr lang="en-US" sz="2000" b="1" i="1" dirty="0" smtClean="0"/>
              <a:t>);</a:t>
            </a:r>
          </a:p>
          <a:p>
            <a:pPr lvl="1"/>
            <a:endParaRPr lang="en-US" sz="2000" i="1" dirty="0" smtClean="0"/>
          </a:p>
          <a:p>
            <a:pPr lvl="1"/>
            <a:r>
              <a:rPr lang="en-US" sz="2000" dirty="0" err="1"/>
              <a:t>RemoteWebDriver</a:t>
            </a:r>
            <a:r>
              <a:rPr lang="en-US" sz="2000" dirty="0"/>
              <a:t> does not implement the </a:t>
            </a:r>
            <a:r>
              <a:rPr lang="en-US" sz="2000" dirty="0" err="1"/>
              <a:t>TakesScreenshot</a:t>
            </a:r>
            <a:r>
              <a:rPr lang="en-US" sz="2000" dirty="0"/>
              <a:t> </a:t>
            </a:r>
            <a:r>
              <a:rPr lang="en-US" sz="2000" dirty="0" smtClean="0"/>
              <a:t>class. Thus Augmenter </a:t>
            </a:r>
            <a:r>
              <a:rPr lang="en-US" sz="2000" dirty="0"/>
              <a:t>will add the TakesScreenshot methods to the </a:t>
            </a:r>
            <a:r>
              <a:rPr lang="en-US" sz="2000" dirty="0" smtClean="0"/>
              <a:t>instance</a:t>
            </a:r>
          </a:p>
          <a:p>
            <a:pPr lvl="1"/>
            <a:endParaRPr lang="en-US" sz="2000" dirty="0" smtClean="0"/>
          </a:p>
          <a:p>
            <a:pPr marL="400050" lvl="1" indent="0">
              <a:buNone/>
            </a:pPr>
            <a:r>
              <a:rPr lang="en-US" sz="2000" b="1" i="1" dirty="0" err="1" smtClean="0"/>
              <a:t>WebDriver</a:t>
            </a:r>
            <a:r>
              <a:rPr lang="en-US" sz="2000" b="1" i="1" dirty="0" smtClean="0"/>
              <a:t> </a:t>
            </a:r>
            <a:r>
              <a:rPr lang="en-US" sz="2000" b="1" i="1" dirty="0"/>
              <a:t>driver = new </a:t>
            </a:r>
            <a:r>
              <a:rPr lang="en-US" sz="2000" b="1" i="1" dirty="0" err="1"/>
              <a:t>RemoteWebDriver</a:t>
            </a:r>
            <a:r>
              <a:rPr lang="en-US" sz="2000" b="1" i="1" dirty="0"/>
              <a:t>( new URL("http://localhost:4444/wd/hub"), </a:t>
            </a:r>
            <a:r>
              <a:rPr lang="en-US" sz="2000" b="1" i="1" dirty="0" err="1"/>
              <a:t>DesiredCapabilities.firefox</a:t>
            </a:r>
            <a:r>
              <a:rPr lang="en-US" sz="2000" b="1" i="1" dirty="0" smtClean="0"/>
              <a:t>());</a:t>
            </a:r>
          </a:p>
          <a:p>
            <a:pPr marL="400050" lvl="1" indent="0">
              <a:buNone/>
            </a:pPr>
            <a:endParaRPr lang="en-US" sz="2000" b="1" i="1" dirty="0" smtClean="0"/>
          </a:p>
          <a:p>
            <a:pPr marL="400050" lvl="1" indent="0">
              <a:buNone/>
            </a:pPr>
            <a:r>
              <a:rPr lang="en-US" sz="2000" b="1" i="1" dirty="0"/>
              <a:t>WebDriver </a:t>
            </a:r>
            <a:r>
              <a:rPr lang="en-US" sz="2000" b="1" i="1" dirty="0" err="1"/>
              <a:t>augmentedDriver</a:t>
            </a:r>
            <a:r>
              <a:rPr lang="en-US" sz="2000" b="1" i="1" dirty="0"/>
              <a:t> = new Augmenter().augment(driver); </a:t>
            </a:r>
            <a:endParaRPr lang="en-US" sz="2000" b="1" i="1" dirty="0" smtClean="0"/>
          </a:p>
          <a:p>
            <a:pPr marL="400050" lvl="1" indent="0">
              <a:buNone/>
            </a:pPr>
            <a:r>
              <a:rPr lang="en-US" sz="2000" b="1" i="1" dirty="0" smtClean="0"/>
              <a:t>File </a:t>
            </a:r>
            <a:r>
              <a:rPr lang="en-US" sz="2000" b="1" i="1" dirty="0"/>
              <a:t>screenshot = ((</a:t>
            </a:r>
            <a:r>
              <a:rPr lang="en-US" sz="2000" b="1" i="1" dirty="0" err="1"/>
              <a:t>TakesScreenshot</a:t>
            </a:r>
            <a:r>
              <a:rPr lang="en-US" sz="2000" b="1" i="1" dirty="0"/>
              <a:t>)</a:t>
            </a:r>
            <a:r>
              <a:rPr lang="en-US" sz="2000" b="1" i="1" dirty="0" err="1"/>
              <a:t>augmentedDriver</a:t>
            </a:r>
            <a:r>
              <a:rPr lang="en-US" sz="2000" b="1" i="1" dirty="0"/>
              <a:t>). </a:t>
            </a:r>
            <a:r>
              <a:rPr lang="en-US" sz="2000" b="1" i="1" dirty="0" err="1"/>
              <a:t>getScreenshotAs</a:t>
            </a:r>
            <a:r>
              <a:rPr lang="en-US" sz="2000" b="1" i="1" dirty="0"/>
              <a:t>(</a:t>
            </a:r>
            <a:r>
              <a:rPr lang="en-US" sz="2000" b="1" i="1" dirty="0" err="1"/>
              <a:t>OutputType.FILE</a:t>
            </a:r>
            <a:r>
              <a:rPr lang="en-US" sz="2000" b="1" i="1" dirty="0"/>
              <a:t>);</a:t>
            </a:r>
            <a:endParaRPr lang="en-US" sz="2000" b="1" i="1" dirty="0" smtClean="0"/>
          </a:p>
          <a:p>
            <a:pPr marL="914400" lvl="2" indent="0">
              <a:buNone/>
            </a:pPr>
            <a:endParaRPr lang="en-US" dirty="0" smtClean="0"/>
          </a:p>
          <a:p>
            <a:pPr marL="400050" lvl="1" indent="0">
              <a:buNone/>
            </a:pPr>
            <a:endParaRPr lang="en-US" sz="20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14</a:t>
            </a:fld>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WebDriver Advanced Usages</a:t>
            </a:r>
            <a:endParaRPr lang="en-US" dirty="0"/>
          </a:p>
        </p:txBody>
      </p:sp>
      <p:sp>
        <p:nvSpPr>
          <p:cNvPr id="3" name="Content Placeholder 2"/>
          <p:cNvSpPr>
            <a:spLocks noGrp="1"/>
          </p:cNvSpPr>
          <p:nvPr>
            <p:ph idx="1"/>
          </p:nvPr>
        </p:nvSpPr>
        <p:spPr>
          <a:xfrm>
            <a:off x="228600" y="1609725"/>
            <a:ext cx="8686800" cy="4257675"/>
          </a:xfrm>
        </p:spPr>
        <p:style>
          <a:lnRef idx="1">
            <a:schemeClr val="accent4"/>
          </a:lnRef>
          <a:fillRef idx="2">
            <a:schemeClr val="accent4"/>
          </a:fillRef>
          <a:effectRef idx="1">
            <a:schemeClr val="accent4"/>
          </a:effectRef>
          <a:fontRef idx="minor">
            <a:schemeClr val="dk1"/>
          </a:fontRef>
        </p:style>
        <p:txBody>
          <a:bodyPr/>
          <a:lstStyle/>
          <a:p>
            <a:pPr>
              <a:buNone/>
            </a:pPr>
            <a:r>
              <a:rPr lang="en-US" sz="2000" b="1" u="sng" dirty="0" smtClean="0"/>
              <a:t>HTML5</a:t>
            </a:r>
          </a:p>
          <a:p>
            <a:pPr>
              <a:buNone/>
            </a:pPr>
            <a:endParaRPr lang="en-US" sz="1600" b="1" dirty="0" smtClean="0"/>
          </a:p>
          <a:p>
            <a:pPr>
              <a:buNone/>
            </a:pPr>
            <a:r>
              <a:rPr lang="en-US" sz="1600" dirty="0" smtClean="0"/>
              <a:t>	HTML5 is becoming on the of the biggest things to hit the internet. Unfortunately it has also meant that Selenium RC has hit a wall in with which technologies it can interact with. It can't play with these new technologies like canvas.</a:t>
            </a:r>
          </a:p>
          <a:p>
            <a:pPr>
              <a:buNone/>
            </a:pPr>
            <a:endParaRPr lang="en-US" sz="1600" dirty="0" smtClean="0"/>
          </a:p>
          <a:p>
            <a:pPr>
              <a:buNone/>
            </a:pPr>
            <a:r>
              <a:rPr lang="en-US" sz="1600" dirty="0" smtClean="0"/>
              <a:t>	The </a:t>
            </a:r>
            <a:r>
              <a:rPr lang="en-US" sz="1600" dirty="0" err="1" smtClean="0"/>
              <a:t>WebDriver</a:t>
            </a:r>
            <a:r>
              <a:rPr lang="en-US" sz="1600" dirty="0" smtClean="0"/>
              <a:t> API is trying to solve a number of these problems with the way that it drives the browser. </a:t>
            </a:r>
          </a:p>
          <a:p>
            <a:pPr>
              <a:buNone/>
            </a:pPr>
            <a:endParaRPr lang="en-US" sz="1600" dirty="0" smtClean="0"/>
          </a:p>
          <a:p>
            <a:pPr>
              <a:buNone/>
            </a:pPr>
            <a:r>
              <a:rPr sz="1600" dirty="0" smtClean="0"/>
              <a:t>	The Advanced User Interactions API allows us to do things like dragging and dropping as well as gives us the ability to do something like hold down a key and move the mouse around or carry on typing. This API only works on Linux and Windows.</a:t>
            </a:r>
            <a:endParaRPr lang="en-US" sz="16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15</a:t>
            </a:fld>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WebDriver Advanced Usages</a:t>
            </a:r>
            <a:endParaRPr lang="en-US" dirty="0"/>
          </a:p>
        </p:txBody>
      </p:sp>
      <p:sp>
        <p:nvSpPr>
          <p:cNvPr id="3" name="Content Placeholder 2"/>
          <p:cNvSpPr>
            <a:spLocks noGrp="1"/>
          </p:cNvSpPr>
          <p:nvPr>
            <p:ph idx="1"/>
          </p:nvPr>
        </p:nvSpPr>
        <p:spPr>
          <a:xfrm>
            <a:off x="228600" y="1524000"/>
            <a:ext cx="8686800" cy="5181600"/>
          </a:xfrm>
        </p:spPr>
        <p:style>
          <a:lnRef idx="1">
            <a:schemeClr val="dk1"/>
          </a:lnRef>
          <a:fillRef idx="2">
            <a:schemeClr val="dk1"/>
          </a:fillRef>
          <a:effectRef idx="1">
            <a:schemeClr val="dk1"/>
          </a:effectRef>
          <a:fontRef idx="minor">
            <a:schemeClr val="dk1"/>
          </a:fontRef>
        </p:style>
        <p:txBody>
          <a:bodyPr/>
          <a:lstStyle/>
          <a:p>
            <a:r>
              <a:rPr lang="en-US" sz="1600" dirty="0" smtClean="0"/>
              <a:t>The code snippet allows you to draw what you want on a canvas element on the page. The script below will draw a triangle on the canvas.</a:t>
            </a:r>
          </a:p>
          <a:p>
            <a:r>
              <a:rPr lang="en-US" sz="1600" dirty="0" smtClean="0"/>
              <a:t>Using HTML5 we can perform drawing and some other new explorative things which come up in late development of Selenium </a:t>
            </a:r>
            <a:r>
              <a:rPr lang="en-US" sz="1600" dirty="0" err="1" smtClean="0"/>
              <a:t>WebDriver</a:t>
            </a:r>
            <a:r>
              <a:rPr lang="en-US" sz="1600" dirty="0" smtClean="0"/>
              <a:t>.</a:t>
            </a:r>
          </a:p>
          <a:p>
            <a:pPr lvl="2">
              <a:buNone/>
            </a:pPr>
            <a:r>
              <a:rPr sz="1400" b="1" i="1" dirty="0" smtClean="0"/>
              <a:t>from selenium import </a:t>
            </a:r>
            <a:r>
              <a:rPr sz="1400" b="1" i="1" dirty="0" err="1" smtClean="0"/>
              <a:t>webdriver</a:t>
            </a:r>
            <a:endParaRPr sz="1400" b="1" i="1" dirty="0" smtClean="0"/>
          </a:p>
          <a:p>
            <a:pPr lvl="2">
              <a:buNone/>
            </a:pPr>
            <a:r>
              <a:rPr sz="1400" b="1" i="1" dirty="0" smtClean="0"/>
              <a:t>from </a:t>
            </a:r>
            <a:r>
              <a:rPr sz="1400" b="1" i="1" dirty="0" err="1" smtClean="0"/>
              <a:t>selenium.webdriver.common.action_chains</a:t>
            </a:r>
            <a:r>
              <a:rPr sz="1400" b="1" i="1" dirty="0" smtClean="0"/>
              <a:t> import </a:t>
            </a:r>
            <a:r>
              <a:rPr sz="1400" b="1" i="1" dirty="0" err="1" smtClean="0"/>
              <a:t>ActionChains</a:t>
            </a:r>
            <a:endParaRPr sz="1400" b="1" i="1" dirty="0" smtClean="0"/>
          </a:p>
          <a:p>
            <a:pPr lvl="2">
              <a:buNone/>
            </a:pPr>
            <a:r>
              <a:rPr sz="1400" b="1" i="1" dirty="0" smtClean="0"/>
              <a:t>class </a:t>
            </a:r>
            <a:r>
              <a:rPr sz="1400" b="1" i="1" dirty="0" err="1" smtClean="0"/>
              <a:t>TestCanvas</a:t>
            </a:r>
            <a:r>
              <a:rPr sz="1400" b="1" i="1" dirty="0" smtClean="0"/>
              <a:t>:</a:t>
            </a:r>
          </a:p>
          <a:p>
            <a:pPr lvl="2">
              <a:buNone/>
            </a:pPr>
            <a:r>
              <a:rPr sz="1400" b="1" i="1" dirty="0" smtClean="0"/>
              <a:t>def </a:t>
            </a:r>
            <a:r>
              <a:rPr sz="1400" b="1" i="1" dirty="0" err="1" smtClean="0"/>
              <a:t>setup_method</a:t>
            </a:r>
            <a:r>
              <a:rPr sz="1400" b="1" i="1" dirty="0" smtClean="0"/>
              <a:t>(self, method):</a:t>
            </a:r>
          </a:p>
          <a:p>
            <a:pPr lvl="2">
              <a:buNone/>
            </a:pPr>
            <a:r>
              <a:rPr sz="1400" b="1" i="1" dirty="0" err="1" smtClean="0"/>
              <a:t>self.firefox</a:t>
            </a:r>
            <a:r>
              <a:rPr sz="1400" b="1" i="1" dirty="0" smtClean="0"/>
              <a:t> = </a:t>
            </a:r>
            <a:r>
              <a:rPr sz="1400" b="1" i="1" dirty="0" err="1" smtClean="0"/>
              <a:t>webdriver.Firefox</a:t>
            </a:r>
            <a:r>
              <a:rPr sz="1400" b="1" i="1" dirty="0" smtClean="0"/>
              <a:t>()</a:t>
            </a:r>
          </a:p>
          <a:p>
            <a:pPr lvl="2">
              <a:buNone/>
            </a:pPr>
            <a:r>
              <a:rPr sz="1400" b="1" i="1" dirty="0" smtClean="0"/>
              <a:t>def </a:t>
            </a:r>
            <a:r>
              <a:rPr sz="1400" b="1" i="1" dirty="0" err="1" smtClean="0"/>
              <a:t>teardown_method</a:t>
            </a:r>
            <a:r>
              <a:rPr sz="1400" b="1" i="1" dirty="0" smtClean="0"/>
              <a:t>(self, method):</a:t>
            </a:r>
          </a:p>
          <a:p>
            <a:pPr lvl="2">
              <a:buNone/>
            </a:pPr>
            <a:r>
              <a:rPr sz="1400" b="1" i="1" dirty="0" err="1" smtClean="0"/>
              <a:t>self.firefox.quit</a:t>
            </a:r>
            <a:r>
              <a:rPr sz="1400" b="1" i="1" dirty="0" smtClean="0"/>
              <a:t>() def </a:t>
            </a:r>
            <a:r>
              <a:rPr sz="1400" b="1" i="1" dirty="0" err="1" smtClean="0"/>
              <a:t>test_that_we_can_draw_on_canvas</a:t>
            </a:r>
            <a:r>
              <a:rPr sz="1400" b="1" i="1" dirty="0" smtClean="0"/>
              <a:t>(self):</a:t>
            </a:r>
          </a:p>
          <a:p>
            <a:pPr lvl="2">
              <a:buNone/>
            </a:pPr>
            <a:r>
              <a:rPr sz="1400" b="1" i="1" dirty="0" err="1" smtClean="0"/>
              <a:t>self.firefox.get</a:t>
            </a:r>
            <a:r>
              <a:rPr sz="1400" b="1" i="1" dirty="0" smtClean="0"/>
              <a:t>('</a:t>
            </a:r>
            <a:r>
              <a:rPr sz="1400" b="1" i="1" dirty="0" smtClean="0">
                <a:hlinkClick r:id="rId2"/>
              </a:rPr>
              <a:t>http://www.theautomatedtester.co.uk/demo1.html</a:t>
            </a:r>
            <a:r>
              <a:rPr sz="1400" b="1" i="1" dirty="0" smtClean="0"/>
              <a:t>')</a:t>
            </a:r>
          </a:p>
          <a:p>
            <a:pPr lvl="2">
              <a:buNone/>
            </a:pPr>
            <a:r>
              <a:rPr sz="1400" b="1" i="1" dirty="0" smtClean="0"/>
              <a:t>canvas = </a:t>
            </a:r>
            <a:r>
              <a:rPr sz="1400" b="1" i="1" dirty="0" err="1" smtClean="0"/>
              <a:t>self.firefox.find_element_by_id</a:t>
            </a:r>
            <a:r>
              <a:rPr sz="1400" b="1" i="1" dirty="0" smtClean="0"/>
              <a:t>("tutorial")</a:t>
            </a:r>
          </a:p>
          <a:p>
            <a:pPr lvl="2">
              <a:buNone/>
            </a:pPr>
            <a:r>
              <a:rPr sz="1400" b="1" i="1" dirty="0" smtClean="0"/>
              <a:t>drawing = </a:t>
            </a:r>
            <a:r>
              <a:rPr sz="1400" b="1" i="1" dirty="0" err="1" smtClean="0"/>
              <a:t>ActionChains</a:t>
            </a:r>
            <a:r>
              <a:rPr sz="1400" b="1" i="1" dirty="0" smtClean="0"/>
              <a:t>(</a:t>
            </a:r>
            <a:r>
              <a:rPr sz="1400" b="1" i="1" dirty="0" err="1" smtClean="0"/>
              <a:t>self.firefox</a:t>
            </a:r>
            <a:r>
              <a:rPr sz="1400" b="1" i="1" dirty="0" smtClean="0"/>
              <a:t>)\</a:t>
            </a:r>
          </a:p>
          <a:p>
            <a:pPr lvl="2">
              <a:buNone/>
            </a:pPr>
            <a:r>
              <a:rPr sz="1400" b="1" i="1" dirty="0" smtClean="0"/>
              <a:t>.</a:t>
            </a:r>
            <a:r>
              <a:rPr sz="1400" b="1" i="1" dirty="0" err="1" smtClean="0"/>
              <a:t>click_and_hold</a:t>
            </a:r>
            <a:r>
              <a:rPr sz="1400" b="1" i="1" dirty="0" smtClean="0"/>
              <a:t>(canvas)\</a:t>
            </a:r>
          </a:p>
          <a:p>
            <a:pPr lvl="2">
              <a:buNone/>
            </a:pPr>
            <a:r>
              <a:rPr sz="1400" b="1" i="1" dirty="0" smtClean="0"/>
              <a:t>.</a:t>
            </a:r>
            <a:r>
              <a:rPr sz="1400" b="1" i="1" dirty="0" err="1" smtClean="0"/>
              <a:t>move_by_offset</a:t>
            </a:r>
            <a:r>
              <a:rPr sz="1400" b="1" i="1" dirty="0" smtClean="0"/>
              <a:t>(-40, -60)\</a:t>
            </a:r>
          </a:p>
          <a:p>
            <a:pPr lvl="2">
              <a:buNone/>
            </a:pPr>
            <a:r>
              <a:rPr sz="1400" b="1" i="1" dirty="0" smtClean="0"/>
              <a:t>.</a:t>
            </a:r>
            <a:r>
              <a:rPr sz="1400" b="1" i="1" dirty="0" err="1" smtClean="0"/>
              <a:t>move_by_offset</a:t>
            </a:r>
            <a:r>
              <a:rPr sz="1400" b="1" i="1" dirty="0" smtClean="0"/>
              <a:t>(30, 20)\</a:t>
            </a:r>
          </a:p>
          <a:p>
            <a:pPr lvl="2">
              <a:buNone/>
            </a:pPr>
            <a:r>
              <a:rPr sz="1400" b="1" i="1" dirty="0" smtClean="0"/>
              <a:t>.</a:t>
            </a:r>
            <a:r>
              <a:rPr sz="1400" b="1" i="1" dirty="0" err="1" smtClean="0"/>
              <a:t>move_by_offset</a:t>
            </a:r>
            <a:r>
              <a:rPr sz="1400" b="1" i="1" dirty="0" smtClean="0"/>
              <a:t>(100, 200)\</a:t>
            </a:r>
          </a:p>
          <a:p>
            <a:pPr lvl="2">
              <a:buNone/>
            </a:pPr>
            <a:r>
              <a:rPr sz="1400" b="1" i="1" dirty="0" smtClean="0"/>
              <a:t>.release(canvas)</a:t>
            </a:r>
          </a:p>
          <a:p>
            <a:pPr lvl="2">
              <a:buNone/>
            </a:pPr>
            <a:r>
              <a:rPr sz="1400" b="1" i="1" dirty="0" smtClean="0"/>
              <a:t>.</a:t>
            </a:r>
            <a:r>
              <a:rPr sz="1400" b="1" i="1" dirty="0" err="1" smtClean="0"/>
              <a:t>drawing.perform</a:t>
            </a:r>
            <a:r>
              <a:rPr sz="1400" b="1" i="1" dirty="0" smtClean="0"/>
              <a:t>()</a:t>
            </a:r>
          </a:p>
          <a:p>
            <a:endParaRPr lang="en-US" sz="16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16</a:t>
            </a:fld>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7391400" cy="1143000"/>
          </a:xfrm>
        </p:spPr>
        <p:txBody>
          <a:bodyPr/>
          <a:lstStyle/>
          <a:p>
            <a:r>
              <a:rPr lang="en-US" dirty="0" smtClean="0"/>
              <a:t>Selenium  WebDriver Advanced Usages</a:t>
            </a:r>
            <a:endParaRPr lang="en-US" dirty="0"/>
          </a:p>
        </p:txBody>
      </p:sp>
      <p:sp>
        <p:nvSpPr>
          <p:cNvPr id="3" name="Content Placeholder 2"/>
          <p:cNvSpPr>
            <a:spLocks noGrp="1"/>
          </p:cNvSpPr>
          <p:nvPr>
            <p:ph idx="1"/>
          </p:nvPr>
        </p:nvSpPr>
        <p:spPr/>
        <p:style>
          <a:lnRef idx="1">
            <a:schemeClr val="dk1"/>
          </a:lnRef>
          <a:fillRef idx="2">
            <a:schemeClr val="dk1"/>
          </a:fillRef>
          <a:effectRef idx="1">
            <a:schemeClr val="dk1"/>
          </a:effectRef>
          <a:fontRef idx="minor">
            <a:schemeClr val="dk1"/>
          </a:fontRef>
        </p:style>
        <p:txBody>
          <a:bodyPr/>
          <a:lstStyle/>
          <a:p>
            <a:r>
              <a:rPr lang="en-US" sz="1600" dirty="0" smtClean="0"/>
              <a:t>Another sample using Html 5 for drag and drop</a:t>
            </a:r>
          </a:p>
          <a:p>
            <a:pPr lvl="2">
              <a:buNone/>
            </a:pPr>
            <a:r>
              <a:rPr lang="en-US" sz="1600" b="1" i="1" dirty="0" smtClean="0"/>
              <a:t>from selenium import webdriver</a:t>
            </a:r>
          </a:p>
          <a:p>
            <a:pPr lvl="2">
              <a:buNone/>
            </a:pPr>
            <a:r>
              <a:rPr lang="en-US" sz="1600" b="1" i="1" dirty="0" smtClean="0"/>
              <a:t>from </a:t>
            </a:r>
            <a:r>
              <a:rPr lang="en-US" sz="1600" b="1" i="1" dirty="0" err="1" smtClean="0"/>
              <a:t>selenium.webdriver.common.action_chains</a:t>
            </a:r>
            <a:r>
              <a:rPr lang="en-US" sz="1600" b="1" i="1" dirty="0" smtClean="0"/>
              <a:t> import </a:t>
            </a:r>
            <a:r>
              <a:rPr lang="en-US" sz="1600" b="1" i="1" dirty="0" err="1" smtClean="0"/>
              <a:t>ActionChains</a:t>
            </a:r>
            <a:endParaRPr lang="en-US" sz="1600" b="1" i="1" dirty="0" smtClean="0"/>
          </a:p>
          <a:p>
            <a:pPr lvl="2">
              <a:buNone/>
            </a:pPr>
            <a:r>
              <a:rPr lang="en-US" sz="1600" b="1" i="1" dirty="0" smtClean="0"/>
              <a:t>class </a:t>
            </a:r>
            <a:r>
              <a:rPr lang="en-US" sz="1600" b="1" i="1" dirty="0" err="1" smtClean="0"/>
              <a:t>TestDragAndDrop</a:t>
            </a:r>
            <a:r>
              <a:rPr lang="en-US" sz="1600" b="1" i="1" dirty="0" smtClean="0"/>
              <a:t>:</a:t>
            </a:r>
          </a:p>
          <a:p>
            <a:pPr lvl="2">
              <a:buNone/>
            </a:pPr>
            <a:r>
              <a:rPr lang="en-US" sz="1600" b="1" i="1" dirty="0" smtClean="0"/>
              <a:t>def </a:t>
            </a:r>
            <a:r>
              <a:rPr lang="en-US" sz="1600" b="1" i="1" dirty="0" err="1" smtClean="0"/>
              <a:t>setup_method</a:t>
            </a:r>
            <a:r>
              <a:rPr lang="en-US" sz="1600" b="1" i="1" dirty="0" smtClean="0"/>
              <a:t>(self, method):</a:t>
            </a:r>
          </a:p>
          <a:p>
            <a:pPr lvl="2">
              <a:buNone/>
            </a:pPr>
            <a:r>
              <a:rPr lang="en-US" sz="1600" b="1" i="1" dirty="0" err="1" smtClean="0"/>
              <a:t>self.firefox</a:t>
            </a:r>
            <a:r>
              <a:rPr lang="en-US" sz="1600" b="1" i="1" dirty="0" smtClean="0"/>
              <a:t> = </a:t>
            </a:r>
            <a:r>
              <a:rPr lang="en-US" sz="1600" b="1" i="1" dirty="0" err="1" smtClean="0"/>
              <a:t>webdriver.Firefox</a:t>
            </a:r>
            <a:r>
              <a:rPr lang="en-US" sz="1600" b="1" i="1" dirty="0" smtClean="0"/>
              <a:t>()</a:t>
            </a:r>
          </a:p>
          <a:p>
            <a:pPr lvl="2">
              <a:buNone/>
            </a:pPr>
            <a:r>
              <a:rPr lang="en-US" sz="1600" b="1" i="1" dirty="0" smtClean="0"/>
              <a:t> def </a:t>
            </a:r>
            <a:r>
              <a:rPr lang="en-US" sz="1600" b="1" i="1" dirty="0" err="1" smtClean="0"/>
              <a:t>teardown_method</a:t>
            </a:r>
            <a:r>
              <a:rPr lang="en-US" sz="1600" b="1" i="1" dirty="0" smtClean="0"/>
              <a:t>(self, method):</a:t>
            </a:r>
          </a:p>
          <a:p>
            <a:pPr lvl="2">
              <a:buNone/>
            </a:pPr>
            <a:r>
              <a:rPr lang="en-US" sz="1600" b="1" i="1" dirty="0" err="1" smtClean="0"/>
              <a:t>self.firefox.quit</a:t>
            </a:r>
            <a:r>
              <a:rPr lang="en-US" sz="1600" b="1" i="1" dirty="0" smtClean="0"/>
              <a:t>()</a:t>
            </a:r>
          </a:p>
          <a:p>
            <a:pPr lvl="2">
              <a:buNone/>
            </a:pPr>
            <a:r>
              <a:rPr lang="en-US" sz="1600" b="1" i="1" dirty="0" smtClean="0"/>
              <a:t>def </a:t>
            </a:r>
            <a:r>
              <a:rPr lang="en-US" sz="1600" b="1" i="1" dirty="0" err="1" smtClean="0"/>
              <a:t>test_that_we_can_drag</a:t>
            </a:r>
            <a:r>
              <a:rPr lang="en-US" sz="1600" b="1" i="1" dirty="0" smtClean="0"/>
              <a:t> </a:t>
            </a:r>
            <a:r>
              <a:rPr lang="en-US" sz="1600" b="1" i="1" dirty="0" err="1" smtClean="0"/>
              <a:t>and_drop</a:t>
            </a:r>
            <a:r>
              <a:rPr lang="en-US" sz="1600" b="1" i="1" dirty="0" smtClean="0"/>
              <a:t>(self):</a:t>
            </a:r>
          </a:p>
          <a:p>
            <a:pPr lvl="2">
              <a:buNone/>
            </a:pPr>
            <a:r>
              <a:rPr sz="1600" b="1" i="1" dirty="0" err="1" smtClean="0"/>
              <a:t>self.firefox.get('</a:t>
            </a:r>
            <a:r>
              <a:rPr sz="1600" b="1" i="1" dirty="0" err="1" smtClean="0">
                <a:hlinkClick r:id="rId2"/>
              </a:rPr>
              <a:t>http://www.theautomatedtester.co.uk/demo2.html</a:t>
            </a:r>
            <a:r>
              <a:rPr sz="1600" b="1" i="1" dirty="0" err="1" smtClean="0"/>
              <a:t>')</a:t>
            </a:r>
          </a:p>
          <a:p>
            <a:pPr lvl="2">
              <a:buNone/>
            </a:pPr>
            <a:r>
              <a:rPr sz="1600" b="1" i="1" dirty="0" err="1" smtClean="0"/>
              <a:t>draggable =self.firefox.find_element_by_class_name("draggable")</a:t>
            </a:r>
          </a:p>
          <a:p>
            <a:pPr lvl="2">
              <a:buNone/>
            </a:pPr>
            <a:r>
              <a:rPr sz="1600" b="1" i="1" dirty="0" err="1" smtClean="0"/>
              <a:t>droppable = self.firefox.find_element_by_id("droppable")</a:t>
            </a:r>
          </a:p>
          <a:p>
            <a:pPr lvl="2">
              <a:buNone/>
            </a:pPr>
            <a:r>
              <a:rPr sz="1600" b="1" i="1" dirty="0" err="1" smtClean="0"/>
              <a:t>dragdrop = ActionChains(self.firefox)\.drag_and_drop(draggable, droppable)</a:t>
            </a:r>
          </a:p>
          <a:p>
            <a:pPr lvl="2">
              <a:buNone/>
            </a:pPr>
            <a:r>
              <a:rPr sz="1600" b="1" i="1" dirty="0" err="1" smtClean="0"/>
              <a:t>//Now we know what we want to happen, let's perform the actions</a:t>
            </a:r>
          </a:p>
          <a:p>
            <a:pPr lvl="2">
              <a:buNone/>
            </a:pPr>
            <a:r>
              <a:rPr sz="1600" b="1" i="1" dirty="0" err="1" smtClean="0"/>
              <a:t>dragdrop.perform()</a:t>
            </a:r>
            <a:endParaRPr sz="1600" b="1" i="1" dirty="0" smtClean="0"/>
          </a:p>
          <a:p>
            <a:pPr>
              <a:buNone/>
            </a:pPr>
            <a:endParaRPr lang="en-US" sz="16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17</a:t>
            </a:fld>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Demonstration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 Model</a:t>
            </a:r>
            <a:endParaRPr lang="en-US" dirty="0"/>
          </a:p>
        </p:txBody>
      </p:sp>
      <p:sp>
        <p:nvSpPr>
          <p:cNvPr id="3" name="Content Placeholder 2"/>
          <p:cNvSpPr>
            <a:spLocks noGrp="1"/>
          </p:cNvSpPr>
          <p:nvPr>
            <p:ph idx="1"/>
          </p:nvPr>
        </p:nvSpPr>
        <p:spPr>
          <a:xfrm>
            <a:off x="228600" y="1609725"/>
            <a:ext cx="8686800" cy="4410075"/>
          </a:xfrm>
        </p:spPr>
        <p:style>
          <a:lnRef idx="1">
            <a:schemeClr val="accent2"/>
          </a:lnRef>
          <a:fillRef idx="2">
            <a:schemeClr val="accent2"/>
          </a:fillRef>
          <a:effectRef idx="1">
            <a:schemeClr val="accent2"/>
          </a:effectRef>
          <a:fontRef idx="minor">
            <a:schemeClr val="dk1"/>
          </a:fontRef>
        </p:style>
        <p:txBody>
          <a:bodyPr/>
          <a:lstStyle/>
          <a:p>
            <a:pPr marL="322889" lvl="1" indent="-215755">
              <a:lnSpc>
                <a:spcPct val="150000"/>
              </a:lnSpc>
              <a:spcBef>
                <a:spcPct val="25000"/>
              </a:spcBef>
              <a:buNone/>
              <a:defRPr/>
            </a:pPr>
            <a:r>
              <a:rPr lang="en-US" sz="1600" dirty="0" smtClean="0"/>
              <a:t>Page Objects are a representation of a web page.  All elements seen on the web page can be interacted using their respective methods in the page object.</a:t>
            </a:r>
          </a:p>
          <a:p>
            <a:pPr marL="322889" lvl="1" indent="-215755">
              <a:lnSpc>
                <a:spcPct val="150000"/>
              </a:lnSpc>
              <a:spcBef>
                <a:spcPct val="25000"/>
              </a:spcBef>
              <a:buNone/>
              <a:defRPr/>
            </a:pPr>
            <a:endParaRPr lang="en-US" sz="1600" dirty="0" smtClean="0"/>
          </a:p>
          <a:p>
            <a:pPr marL="322889" lvl="1" indent="-215755">
              <a:lnSpc>
                <a:spcPct val="150000"/>
              </a:lnSpc>
              <a:spcBef>
                <a:spcPct val="25000"/>
              </a:spcBef>
              <a:buFont typeface="Wingdings" pitchFamily="2" charset="2"/>
              <a:buChar char="q"/>
              <a:defRPr/>
            </a:pPr>
            <a:r>
              <a:rPr lang="en-US" sz="1600" dirty="0" smtClean="0">
                <a:solidFill>
                  <a:prstClr val="black"/>
                </a:solidFill>
              </a:rPr>
              <a:t>Allows you to model the UI, but not recreate it</a:t>
            </a:r>
          </a:p>
          <a:p>
            <a:pPr marL="322889" lvl="1" indent="-215755">
              <a:lnSpc>
                <a:spcPct val="150000"/>
              </a:lnSpc>
              <a:spcBef>
                <a:spcPct val="25000"/>
              </a:spcBef>
              <a:buFont typeface="Wingdings" pitchFamily="2" charset="2"/>
              <a:buChar char="q"/>
              <a:defRPr/>
            </a:pPr>
            <a:r>
              <a:rPr lang="en-US" sz="1600" dirty="0" smtClean="0">
                <a:solidFill>
                  <a:prstClr val="black"/>
                </a:solidFill>
              </a:rPr>
              <a:t>Exposes methods for actions in the UI, such as</a:t>
            </a:r>
          </a:p>
          <a:p>
            <a:pPr marL="779693" lvl="2" indent="-215755">
              <a:lnSpc>
                <a:spcPct val="150000"/>
              </a:lnSpc>
              <a:spcBef>
                <a:spcPct val="25000"/>
              </a:spcBef>
              <a:buFont typeface="Wingdings" pitchFamily="2" charset="2"/>
              <a:buChar char="ü"/>
              <a:defRPr/>
            </a:pPr>
            <a:r>
              <a:rPr lang="en-US" sz="1600" b="1" i="1" dirty="0" err="1" smtClean="0">
                <a:solidFill>
                  <a:prstClr val="black"/>
                </a:solidFill>
              </a:rPr>
              <a:t>UserRegistration.getFullname</a:t>
            </a:r>
            <a:r>
              <a:rPr lang="en-US" sz="1600" b="1" i="1" dirty="0" smtClean="0">
                <a:solidFill>
                  <a:prstClr val="black"/>
                </a:solidFill>
              </a:rPr>
              <a:t>();</a:t>
            </a:r>
          </a:p>
          <a:p>
            <a:pPr marL="779693" lvl="2" indent="-215755">
              <a:lnSpc>
                <a:spcPct val="150000"/>
              </a:lnSpc>
              <a:spcBef>
                <a:spcPct val="25000"/>
              </a:spcBef>
              <a:buFont typeface="Wingdings" pitchFamily="2" charset="2"/>
              <a:buChar char="ü"/>
              <a:defRPr/>
            </a:pPr>
            <a:r>
              <a:rPr lang="en-US" sz="1600" b="1" i="1" dirty="0" err="1" smtClean="0">
                <a:solidFill>
                  <a:prstClr val="black"/>
                </a:solidFill>
              </a:rPr>
              <a:t>UserRegistration.setLastname</a:t>
            </a:r>
            <a:r>
              <a:rPr lang="en-US" sz="1600" b="1" i="1" dirty="0" smtClean="0">
                <a:solidFill>
                  <a:prstClr val="black"/>
                </a:solidFill>
              </a:rPr>
              <a:t>(); </a:t>
            </a:r>
          </a:p>
          <a:p>
            <a:pPr marL="322889" lvl="1" indent="-215755">
              <a:lnSpc>
                <a:spcPct val="150000"/>
              </a:lnSpc>
              <a:spcBef>
                <a:spcPct val="25000"/>
              </a:spcBef>
              <a:buFont typeface="Wingdings" pitchFamily="2" charset="2"/>
              <a:buChar char="q"/>
              <a:defRPr/>
            </a:pPr>
            <a:r>
              <a:rPr lang="en-US" sz="1600" dirty="0" smtClean="0">
                <a:solidFill>
                  <a:prstClr val="black"/>
                </a:solidFill>
              </a:rPr>
              <a:t>Consolidates code specific to UI elements</a:t>
            </a:r>
          </a:p>
          <a:p>
            <a:pPr marL="779693" lvl="2" indent="-215755">
              <a:lnSpc>
                <a:spcPct val="150000"/>
              </a:lnSpc>
              <a:spcBef>
                <a:spcPct val="25000"/>
              </a:spcBef>
              <a:buFont typeface="Wingdings" pitchFamily="2" charset="2"/>
              <a:buChar char="ü"/>
              <a:defRPr/>
            </a:pPr>
            <a:r>
              <a:rPr lang="en-US" sz="1600" dirty="0" err="1" smtClean="0">
                <a:solidFill>
                  <a:prstClr val="black"/>
                </a:solidFill>
              </a:rPr>
              <a:t>getFullname</a:t>
            </a:r>
            <a:r>
              <a:rPr lang="en-US" sz="1600" dirty="0" smtClean="0">
                <a:solidFill>
                  <a:prstClr val="black"/>
                </a:solidFill>
              </a:rPr>
              <a:t>() is found on User Registration page.</a:t>
            </a:r>
          </a:p>
          <a:p>
            <a:pPr marL="322889" lvl="1" indent="-215755">
              <a:lnSpc>
                <a:spcPct val="150000"/>
              </a:lnSpc>
              <a:spcBef>
                <a:spcPct val="25000"/>
              </a:spcBef>
              <a:buFont typeface="Wingdings" pitchFamily="2" charset="2"/>
              <a:buChar char="q"/>
              <a:defRPr/>
            </a:pPr>
            <a:r>
              <a:rPr lang="en-US" sz="1600" dirty="0" smtClean="0">
                <a:solidFill>
                  <a:prstClr val="black"/>
                </a:solidFill>
              </a:rPr>
              <a:t>Not tied to a specific framework Can be used in Selenium, </a:t>
            </a:r>
            <a:r>
              <a:rPr lang="en-US" sz="1600" dirty="0" err="1" smtClean="0">
                <a:solidFill>
                  <a:prstClr val="black"/>
                </a:solidFill>
              </a:rPr>
              <a:t>WebTest</a:t>
            </a:r>
            <a:r>
              <a:rPr lang="en-US" sz="1600" dirty="0" smtClean="0">
                <a:solidFill>
                  <a:prstClr val="black"/>
                </a:solidFill>
              </a:rPr>
              <a:t>, QTP, etc.</a:t>
            </a:r>
            <a:endParaRPr lang="en-US" sz="16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19</a:t>
            </a:fld>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506917846"/>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Mehul Mehta(254777) , T, </a:t>
                      </a:r>
                      <a:r>
                        <a:rPr kumimoji="0" lang="en-US" sz="1600" b="0" i="0" u="none" strike="noStrike" kern="1200" cap="none" normalizeH="0" baseline="0" dirty="0" err="1" smtClean="0">
                          <a:ln>
                            <a:noFill/>
                          </a:ln>
                          <a:solidFill>
                            <a:schemeClr val="tx1"/>
                          </a:solidFill>
                          <a:effectLst/>
                          <a:latin typeface="+mn-lt"/>
                          <a:ea typeface="+mn-ea"/>
                          <a:cs typeface="+mn-cs"/>
                        </a:rPr>
                        <a:t>Senthilvel</a:t>
                      </a:r>
                      <a:r>
                        <a:rPr kumimoji="0" lang="en-US" sz="1600" b="0" i="0" u="none" strike="noStrike" kern="1200" cap="none" normalizeH="0" baseline="0" dirty="0" smtClean="0">
                          <a:ln>
                            <a:noFill/>
                          </a:ln>
                          <a:solidFill>
                            <a:schemeClr val="tx1"/>
                          </a:solidFill>
                          <a:effectLst/>
                          <a:latin typeface="+mn-lt"/>
                          <a:ea typeface="+mn-ea"/>
                          <a:cs typeface="+mn-cs"/>
                        </a:rPr>
                        <a:t>(260750), </a:t>
                      </a:r>
                      <a:r>
                        <a:rPr kumimoji="0" lang="en-US" sz="1600" b="0" i="0" u="none" strike="noStrike" kern="1200" cap="none" normalizeH="0" baseline="0" smtClean="0">
                          <a:ln>
                            <a:noFill/>
                          </a:ln>
                          <a:solidFill>
                            <a:schemeClr val="tx1"/>
                          </a:solidFill>
                          <a:effectLst/>
                          <a:latin typeface="+mn-lt"/>
                          <a:ea typeface="+mn-ea"/>
                          <a:cs typeface="+mn-cs"/>
                        </a:rPr>
                        <a:t>Lavannya Tankala (244124) and </a:t>
                      </a:r>
                      <a:r>
                        <a:rPr kumimoji="0" lang="en-US" sz="1600" b="0" i="0" u="none" strike="noStrike" kern="1200" cap="none" normalizeH="0" baseline="0" dirty="0" err="1" smtClean="0">
                          <a:ln>
                            <a:noFill/>
                          </a:ln>
                          <a:solidFill>
                            <a:schemeClr val="tx1"/>
                          </a:solidFill>
                          <a:effectLst/>
                          <a:latin typeface="+mn-lt"/>
                          <a:ea typeface="+mn-ea"/>
                          <a:cs typeface="+mn-cs"/>
                        </a:rPr>
                        <a:t>KiranKumarGourisetty</a:t>
                      </a:r>
                      <a:r>
                        <a:rPr kumimoji="0" lang="en-US" sz="1600" b="0" i="0" u="none" strike="noStrike" kern="1200" cap="none" normalizeH="0" baseline="0" dirty="0" smtClean="0">
                          <a:ln>
                            <a:noFill/>
                          </a:ln>
                          <a:solidFill>
                            <a:schemeClr val="tx1"/>
                          </a:solidFill>
                          <a:effectLst/>
                          <a:latin typeface="+mn-lt"/>
                          <a:ea typeface="+mn-ea"/>
                          <a:cs typeface="+mn-cs"/>
                        </a:rPr>
                        <a:t>(169305)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Automation Center of Excellence</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8/10/2012</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696200" cy="1143000"/>
          </a:xfrm>
        </p:spPr>
        <p:txBody>
          <a:bodyPr/>
          <a:lstStyle/>
          <a:p>
            <a:r>
              <a:rPr lang="en-US" dirty="0" smtClean="0"/>
              <a:t>Page Object Model</a:t>
            </a:r>
            <a:endParaRPr lang="en-US" dirty="0"/>
          </a:p>
        </p:txBody>
      </p:sp>
      <p:sp>
        <p:nvSpPr>
          <p:cNvPr id="3" name="Content Placeholder 2"/>
          <p:cNvSpPr>
            <a:spLocks noGrp="1"/>
          </p:cNvSpPr>
          <p:nvPr>
            <p:ph idx="1"/>
          </p:nvPr>
        </p:nvSpPr>
        <p:spPr>
          <a:xfrm>
            <a:off x="228600" y="1540450"/>
            <a:ext cx="8686800" cy="4946650"/>
          </a:xfrm>
        </p:spPr>
        <p:style>
          <a:lnRef idx="1">
            <a:schemeClr val="accent2"/>
          </a:lnRef>
          <a:fillRef idx="2">
            <a:schemeClr val="accent2"/>
          </a:fillRef>
          <a:effectRef idx="1">
            <a:schemeClr val="accent2"/>
          </a:effectRef>
          <a:fontRef idx="minor">
            <a:schemeClr val="dk1"/>
          </a:fontRef>
        </p:style>
        <p:txBody>
          <a:bodyPr/>
          <a:lstStyle/>
          <a:p>
            <a:pPr marL="322889" lvl="1" indent="-215755">
              <a:lnSpc>
                <a:spcPct val="150000"/>
              </a:lnSpc>
              <a:spcBef>
                <a:spcPct val="25000"/>
              </a:spcBef>
              <a:buFont typeface="Wingdings" pitchFamily="2" charset="2"/>
              <a:buChar char="q"/>
              <a:defRPr/>
            </a:pPr>
            <a:r>
              <a:rPr lang="en-US" sz="1600" dirty="0" smtClean="0"/>
              <a:t>Page objects are abstracted into classes.  As such, they lend themselves greatly to reusability in object oriented languages such as Java and C#.</a:t>
            </a:r>
          </a:p>
          <a:p>
            <a:pPr marL="322889" lvl="1" indent="-215755">
              <a:lnSpc>
                <a:spcPct val="150000"/>
              </a:lnSpc>
              <a:spcBef>
                <a:spcPct val="25000"/>
              </a:spcBef>
              <a:buFont typeface="Wingdings" pitchFamily="2" charset="2"/>
              <a:buChar char="q"/>
              <a:defRPr/>
            </a:pPr>
            <a:r>
              <a:rPr lang="en-US" sz="1600" dirty="0" smtClean="0">
                <a:solidFill>
                  <a:prstClr val="black"/>
                </a:solidFill>
              </a:rPr>
              <a:t>Decreases duplicate code</a:t>
            </a:r>
          </a:p>
          <a:p>
            <a:pPr marL="322889" lvl="1" indent="-215755">
              <a:lnSpc>
                <a:spcPct val="150000"/>
              </a:lnSpc>
              <a:spcBef>
                <a:spcPct val="25000"/>
              </a:spcBef>
              <a:buFont typeface="Wingdings" pitchFamily="2" charset="2"/>
              <a:buChar char="q"/>
              <a:defRPr/>
            </a:pPr>
            <a:r>
              <a:rPr lang="en-US" sz="1600" dirty="0" smtClean="0">
                <a:solidFill>
                  <a:prstClr val="black"/>
                </a:solidFill>
              </a:rPr>
              <a:t>Constants can be used and overloaded, depending on the data requirements or test case behavior.</a:t>
            </a:r>
          </a:p>
          <a:p>
            <a:pPr marL="322889" lvl="1" indent="-215755">
              <a:lnSpc>
                <a:spcPct val="150000"/>
              </a:lnSpc>
              <a:spcBef>
                <a:spcPct val="25000"/>
              </a:spcBef>
              <a:buFont typeface="Wingdings" pitchFamily="2" charset="2"/>
              <a:buChar char="q"/>
              <a:defRPr/>
            </a:pPr>
            <a:r>
              <a:rPr lang="en-US" sz="1600" dirty="0" smtClean="0">
                <a:solidFill>
                  <a:prstClr val="black"/>
                </a:solidFill>
              </a:rPr>
              <a:t>Since a single Page Object can be used across multiple testing scenarios (e.g. Login LP), and gets called by each test, you only need to update one class (</a:t>
            </a:r>
            <a:r>
              <a:rPr lang="en-US" sz="1600" dirty="0" err="1" smtClean="0">
                <a:solidFill>
                  <a:prstClr val="black"/>
                </a:solidFill>
              </a:rPr>
              <a:t>Login.LP</a:t>
            </a:r>
            <a:r>
              <a:rPr lang="en-US" sz="1600" dirty="0" smtClean="0">
                <a:solidFill>
                  <a:prstClr val="black"/>
                </a:solidFill>
              </a:rPr>
              <a:t> Page Object) when the page changes.</a:t>
            </a:r>
          </a:p>
          <a:p>
            <a:pPr marL="322889" lvl="1" indent="-215755">
              <a:lnSpc>
                <a:spcPct val="150000"/>
              </a:lnSpc>
              <a:spcBef>
                <a:spcPct val="25000"/>
              </a:spcBef>
              <a:buFont typeface="Wingdings" pitchFamily="2" charset="2"/>
              <a:buChar char="q"/>
              <a:defRPr/>
            </a:pPr>
            <a:r>
              <a:rPr lang="en-US" sz="1600" dirty="0" smtClean="0">
                <a:solidFill>
                  <a:prstClr val="black"/>
                </a:solidFill>
              </a:rPr>
              <a:t>Productivity gains:</a:t>
            </a:r>
          </a:p>
          <a:p>
            <a:pPr marL="779693" lvl="2" indent="-215755">
              <a:lnSpc>
                <a:spcPct val="150000"/>
              </a:lnSpc>
              <a:spcBef>
                <a:spcPct val="25000"/>
              </a:spcBef>
              <a:buFont typeface="Wingdings" pitchFamily="2" charset="2"/>
              <a:buChar char="ü"/>
              <a:defRPr/>
            </a:pPr>
            <a:r>
              <a:rPr lang="en-US" sz="1600" dirty="0" smtClean="0">
                <a:solidFill>
                  <a:prstClr val="black"/>
                </a:solidFill>
              </a:rPr>
              <a:t>Quickly identify the location of required methods</a:t>
            </a:r>
          </a:p>
          <a:p>
            <a:pPr marL="779693" lvl="2" indent="-215755">
              <a:lnSpc>
                <a:spcPct val="150000"/>
              </a:lnSpc>
              <a:spcBef>
                <a:spcPct val="25000"/>
              </a:spcBef>
              <a:buFont typeface="Wingdings" pitchFamily="2" charset="2"/>
              <a:buChar char="ü"/>
              <a:defRPr/>
            </a:pPr>
            <a:r>
              <a:rPr lang="en-US" sz="1600" dirty="0" smtClean="0">
                <a:solidFill>
                  <a:prstClr val="black"/>
                </a:solidFill>
              </a:rPr>
              <a:t>Test development is more simplistic and can be data driven</a:t>
            </a:r>
          </a:p>
          <a:p>
            <a:pPr marL="779693" lvl="2" indent="-215755">
              <a:lnSpc>
                <a:spcPct val="150000"/>
              </a:lnSpc>
              <a:spcBef>
                <a:spcPct val="25000"/>
              </a:spcBef>
              <a:buFont typeface="Wingdings" pitchFamily="2" charset="2"/>
              <a:buChar char="ü"/>
              <a:defRPr/>
            </a:pPr>
            <a:r>
              <a:rPr lang="en-US" sz="1600" dirty="0" smtClean="0">
                <a:solidFill>
                  <a:prstClr val="black"/>
                </a:solidFill>
              </a:rPr>
              <a:t>Reusability of multiple Page Objects allow for user flows to be scripted more quickly</a:t>
            </a:r>
          </a:p>
          <a:p>
            <a:pPr marL="779693" lvl="2" indent="-215755">
              <a:lnSpc>
                <a:spcPct val="150000"/>
              </a:lnSpc>
              <a:spcBef>
                <a:spcPct val="25000"/>
              </a:spcBef>
              <a:buFont typeface="Wingdings" pitchFamily="2" charset="2"/>
              <a:buChar char="ü"/>
              <a:defRPr/>
            </a:pPr>
            <a:r>
              <a:rPr lang="en-US" sz="1600" dirty="0" smtClean="0">
                <a:solidFill>
                  <a:prstClr val="black"/>
                </a:solidFill>
              </a:rPr>
              <a:t>Test code is more readable</a:t>
            </a:r>
          </a:p>
          <a:p>
            <a:endParaRPr lang="en-US"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20</a:t>
            </a:fld>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Demonstration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pic>
        <p:nvPicPr>
          <p:cNvPr id="5" name="Picture 31"/>
          <p:cNvPicPr>
            <a:picLocks noChangeAspect="1" noChangeArrowheads="1"/>
          </p:cNvPicPr>
          <p:nvPr/>
        </p:nvPicPr>
        <p:blipFill>
          <a:blip r:embed="rId2" cstate="print"/>
          <a:srcRect/>
          <a:stretch>
            <a:fillRect/>
          </a:stretch>
        </p:blipFill>
        <p:spPr bwMode="auto">
          <a:xfrm>
            <a:off x="3657600" y="2847975"/>
            <a:ext cx="1752600" cy="14192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333875"/>
          </a:xfrm>
        </p:spPr>
        <p:txBody>
          <a:bodyPr/>
          <a:lstStyle/>
          <a:p>
            <a:endParaRPr lang="en-US" sz="2400" dirty="0" smtClean="0"/>
          </a:p>
          <a:p>
            <a:r>
              <a:rPr lang="en-US" sz="2400" dirty="0" smtClean="0"/>
              <a:t>What is Implicit Wait?</a:t>
            </a:r>
          </a:p>
          <a:p>
            <a:r>
              <a:rPr lang="en-US" sz="2400" dirty="0" smtClean="0"/>
              <a:t>What is Explicit Wait?</a:t>
            </a:r>
          </a:p>
          <a:p>
            <a:r>
              <a:rPr lang="en-US" sz="2400" dirty="0" smtClean="0"/>
              <a:t>What is the Desired capability Objective and when it is used?</a:t>
            </a:r>
          </a:p>
          <a:p>
            <a:r>
              <a:rPr lang="en-US" sz="2400" dirty="0" smtClean="0"/>
              <a:t>What is remote Webdriver?</a:t>
            </a:r>
          </a:p>
          <a:p>
            <a:pPr>
              <a:buNone/>
            </a:pPr>
            <a:endParaRPr lang="en-US" sz="24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3724275"/>
          </a:xfrm>
        </p:spPr>
        <p:style>
          <a:lnRef idx="1">
            <a:schemeClr val="accent1"/>
          </a:lnRef>
          <a:fillRef idx="2">
            <a:schemeClr val="accent1"/>
          </a:fillRef>
          <a:effectRef idx="1">
            <a:schemeClr val="accent1"/>
          </a:effectRef>
          <a:fontRef idx="minor">
            <a:schemeClr val="dk1"/>
          </a:fontRef>
        </p:style>
        <p:txBody>
          <a:bodyPr/>
          <a:lstStyle/>
          <a:p>
            <a:endParaRPr lang="en-US" dirty="0" smtClean="0"/>
          </a:p>
          <a:p>
            <a:r>
              <a:rPr lang="en-US" dirty="0" err="1" smtClean="0"/>
              <a:t>WebDriver</a:t>
            </a:r>
            <a:r>
              <a:rPr lang="en-US" dirty="0" smtClean="0"/>
              <a:t> usage for Implicit and Explicit </a:t>
            </a:r>
          </a:p>
          <a:p>
            <a:r>
              <a:rPr lang="en-US" dirty="0" smtClean="0"/>
              <a:t>Use of Remote </a:t>
            </a:r>
            <a:r>
              <a:rPr lang="en-US" dirty="0" err="1" smtClean="0"/>
              <a:t>WebDriver</a:t>
            </a:r>
            <a:endParaRPr lang="en-US" dirty="0" smtClean="0"/>
          </a:p>
          <a:p>
            <a:r>
              <a:rPr lang="en-US" dirty="0" smtClean="0"/>
              <a:t>Profile Maintenance</a:t>
            </a:r>
          </a:p>
          <a:p>
            <a:r>
              <a:rPr lang="en-US" dirty="0" smtClean="0"/>
              <a:t>Desired Capabilities Objectives</a:t>
            </a:r>
          </a:p>
          <a:p>
            <a:r>
              <a:rPr lang="en-US" dirty="0" smtClean="0"/>
              <a:t>Html5 usage of canvas etc.,</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hlinkClick r:id="rId2"/>
              </a:rPr>
              <a:t>http://seleniumhq.org/</a:t>
            </a:r>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pic>
        <p:nvPicPr>
          <p:cNvPr id="6" name="Picture 7"/>
          <p:cNvPicPr>
            <a:picLocks noChangeAspect="1" noChangeArrowheads="1"/>
          </p:cNvPicPr>
          <p:nvPr/>
        </p:nvPicPr>
        <p:blipFill>
          <a:blip r:embed="rId3"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Selenium </a:t>
            </a:r>
            <a:r>
              <a:rPr lang="en-US" sz="2200" b="1" dirty="0" err="1" smtClean="0">
                <a:solidFill>
                  <a:schemeClr val="tx1"/>
                </a:solidFill>
                <a:latin typeface="Myriad Pro" pitchFamily="34" charset="0"/>
                <a:cs typeface="Arial" pitchFamily="34" charset="0"/>
              </a:rPr>
              <a:t>WebDriver</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3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300" dirty="0" smtClean="0">
                <a:solidFill>
                  <a:schemeClr val="bg1"/>
                </a:solidFill>
                <a:latin typeface="Cambria" pitchFamily="18" charset="0"/>
              </a:rPr>
              <a:t>Selenium </a:t>
            </a:r>
            <a:r>
              <a:rPr lang="en-US" sz="2300" dirty="0" err="1" smtClean="0">
                <a:solidFill>
                  <a:schemeClr val="bg1"/>
                </a:solidFill>
                <a:latin typeface="Cambria" pitchFamily="18" charset="0"/>
              </a:rPr>
              <a:t>WebDriver</a:t>
            </a:r>
            <a:r>
              <a:rPr lang="en-US" sz="2300" dirty="0" smtClean="0">
                <a:solidFill>
                  <a:schemeClr val="bg1"/>
                </a:solidFill>
                <a:latin typeface="Cambria" pitchFamily="18" charset="0"/>
              </a:rPr>
              <a:t> Advanced Usages</a:t>
            </a:r>
            <a:endParaRPr lang="en-US" sz="23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t>A Welcome Break</a:t>
            </a:r>
            <a:endParaRPr lang="en-US" sz="1600" dirty="0"/>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5925"/>
            <a:ext cx="8686800" cy="4257675"/>
          </a:xfrm>
        </p:spPr>
        <p:style>
          <a:lnRef idx="1">
            <a:schemeClr val="accent4"/>
          </a:lnRef>
          <a:fillRef idx="2">
            <a:schemeClr val="accent4"/>
          </a:fillRef>
          <a:effectRef idx="1">
            <a:schemeClr val="accent4"/>
          </a:effectRef>
          <a:fontRef idx="minor">
            <a:schemeClr val="dk1"/>
          </a:fontRef>
        </p:style>
        <p:txBody>
          <a:bodyPr/>
          <a:lstStyle/>
          <a:p>
            <a:r>
              <a:rPr dirty="0" smtClean="0"/>
              <a:t>After this Session you will be able to:</a:t>
            </a:r>
          </a:p>
          <a:p>
            <a:endParaRPr sz="2000" dirty="0" smtClean="0"/>
          </a:p>
          <a:p>
            <a:pPr lvl="1"/>
            <a:r>
              <a:rPr lang="en-US" sz="2000" dirty="0" smtClean="0"/>
              <a:t>Work with advanced usages of webdriver</a:t>
            </a:r>
          </a:p>
          <a:p>
            <a:pPr lvl="2"/>
            <a:r>
              <a:rPr lang="en-US" dirty="0" smtClean="0"/>
              <a:t>Implicit and Explicit wait</a:t>
            </a:r>
          </a:p>
          <a:p>
            <a:pPr lvl="2"/>
            <a:r>
              <a:rPr lang="en-US" dirty="0" smtClean="0"/>
              <a:t>Working with Proxy and Profiles</a:t>
            </a:r>
          </a:p>
          <a:p>
            <a:pPr lvl="2"/>
            <a:r>
              <a:rPr lang="en-US" dirty="0" smtClean="0"/>
              <a:t>Grid Implementation</a:t>
            </a:r>
          </a:p>
          <a:p>
            <a:pPr lvl="2"/>
            <a:r>
              <a:rPr lang="en-US" dirty="0" smtClean="0"/>
              <a:t>Selenium backed webdriver</a:t>
            </a:r>
          </a:p>
          <a:p>
            <a:pPr lvl="2"/>
            <a:r>
              <a:rPr lang="en-US" dirty="0" smtClean="0"/>
              <a:t>Taking Screenshot</a:t>
            </a:r>
          </a:p>
          <a:p>
            <a:pPr lvl="2"/>
            <a:r>
              <a:rPr lang="en-US" dirty="0" smtClean="0"/>
              <a:t>HTML 5</a:t>
            </a:r>
            <a:endParaRPr dirty="0" smtClean="0"/>
          </a:p>
          <a:p>
            <a:pPr lvl="1">
              <a:buNone/>
            </a:pPr>
            <a:endParaRPr lang="en-US" sz="2000" dirty="0"/>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Explicit </a:t>
            </a:r>
            <a:r>
              <a:rPr lang="en-US" dirty="0"/>
              <a:t>and Implicit </a:t>
            </a:r>
            <a:r>
              <a:rPr lang="en-US" dirty="0" smtClean="0"/>
              <a:t>Waits</a:t>
            </a:r>
            <a:endParaRPr lang="en-US" dirty="0"/>
          </a:p>
        </p:txBody>
      </p:sp>
      <p:sp>
        <p:nvSpPr>
          <p:cNvPr id="6" name="Content Placeholder 5"/>
          <p:cNvSpPr>
            <a:spLocks noGrp="1"/>
          </p:cNvSpPr>
          <p:nvPr>
            <p:ph idx="1"/>
          </p:nvPr>
        </p:nvSpPr>
        <p:spPr>
          <a:xfrm>
            <a:off x="152400" y="1568160"/>
            <a:ext cx="8839200" cy="4985040"/>
          </a:xfrm>
        </p:spPr>
        <p:style>
          <a:lnRef idx="1">
            <a:schemeClr val="accent1"/>
          </a:lnRef>
          <a:fillRef idx="2">
            <a:schemeClr val="accent1"/>
          </a:fillRef>
          <a:effectRef idx="1">
            <a:schemeClr val="accent1"/>
          </a:effectRef>
          <a:fontRef idx="minor">
            <a:schemeClr val="dk1"/>
          </a:fontRef>
        </p:style>
        <p:txBody>
          <a:bodyPr/>
          <a:lstStyle/>
          <a:p>
            <a:pPr>
              <a:buNone/>
            </a:pPr>
            <a:r>
              <a:rPr lang="en-US" sz="1600" b="1" dirty="0" smtClean="0"/>
              <a:t>Why? </a:t>
            </a:r>
          </a:p>
          <a:p>
            <a:pPr>
              <a:buNone/>
            </a:pPr>
            <a:r>
              <a:rPr lang="en-US" sz="1600" b="1" dirty="0" smtClean="0"/>
              <a:t>	</a:t>
            </a:r>
            <a:r>
              <a:rPr lang="en-US" sz="1600" dirty="0" smtClean="0"/>
              <a:t>Waiting is having the automated task execution elapse a certain amount of time before continuing with the next step.</a:t>
            </a:r>
          </a:p>
          <a:p>
            <a:pPr marL="457200" lvl="1" indent="0">
              <a:buNone/>
            </a:pPr>
            <a:endParaRPr lang="en-US" sz="1600" dirty="0" smtClean="0"/>
          </a:p>
          <a:p>
            <a:pPr marL="57150" indent="0">
              <a:buNone/>
            </a:pPr>
            <a:r>
              <a:rPr lang="en-US" sz="1600" b="1" dirty="0" smtClean="0"/>
              <a:t>When?</a:t>
            </a:r>
          </a:p>
          <a:p>
            <a:pPr lvl="2"/>
            <a:r>
              <a:rPr lang="en-US" sz="1600" dirty="0" smtClean="0"/>
              <a:t>While navigating from one page to another.</a:t>
            </a:r>
          </a:p>
          <a:p>
            <a:pPr lvl="2"/>
            <a:r>
              <a:rPr lang="en-US" sz="1600" dirty="0" smtClean="0"/>
              <a:t>Waiting for the Page title.</a:t>
            </a:r>
          </a:p>
          <a:p>
            <a:pPr lvl="2"/>
            <a:r>
              <a:rPr lang="en-US" sz="1600" dirty="0" smtClean="0"/>
              <a:t>Wait till element is displayed.</a:t>
            </a:r>
          </a:p>
          <a:p>
            <a:pPr lvl="2"/>
            <a:endParaRPr lang="en-US" sz="1600" dirty="0" smtClean="0"/>
          </a:p>
          <a:p>
            <a:pPr>
              <a:buNone/>
            </a:pPr>
            <a:r>
              <a:rPr sz="1600" b="1" dirty="0" smtClean="0"/>
              <a:t>Implicit Wait</a:t>
            </a:r>
          </a:p>
          <a:p>
            <a:pPr>
              <a:buNone/>
            </a:pPr>
            <a:r>
              <a:rPr lang="en-US" sz="1600" b="1" dirty="0" smtClean="0"/>
              <a:t>	</a:t>
            </a:r>
            <a:r>
              <a:rPr sz="1600" dirty="0" smtClean="0"/>
              <a:t>An implicit wait is to tell </a:t>
            </a:r>
            <a:r>
              <a:rPr sz="1600" dirty="0" err="1" smtClean="0"/>
              <a:t>WebDriver</a:t>
            </a:r>
            <a:r>
              <a:rPr sz="1600" dirty="0" smtClean="0"/>
              <a:t> to poll the DOM for a certain amount of time when trying to find an element or elements if they are not immediately available. The default setting is 0. Once set, the implicit wait is set for the life of the </a:t>
            </a:r>
            <a:r>
              <a:rPr sz="1600" dirty="0" err="1" smtClean="0"/>
              <a:t>WebDriver</a:t>
            </a:r>
            <a:r>
              <a:rPr sz="1600" dirty="0" smtClean="0"/>
              <a:t> object instance.</a:t>
            </a:r>
          </a:p>
          <a:p>
            <a:pPr lvl="3">
              <a:buNone/>
            </a:pPr>
            <a:r>
              <a:rPr sz="1600" b="1" i="1" dirty="0" err="1" smtClean="0"/>
              <a:t>WebDriver</a:t>
            </a:r>
            <a:r>
              <a:rPr sz="1600" b="1" i="1" dirty="0" smtClean="0"/>
              <a:t> driver = new </a:t>
            </a:r>
            <a:r>
              <a:rPr sz="1600" b="1" i="1" dirty="0" err="1" smtClean="0"/>
              <a:t>FirefoxDriver</a:t>
            </a:r>
            <a:r>
              <a:rPr sz="1600" b="1" i="1" dirty="0" smtClean="0"/>
              <a:t>();</a:t>
            </a:r>
          </a:p>
          <a:p>
            <a:pPr lvl="3">
              <a:buNone/>
            </a:pPr>
            <a:r>
              <a:rPr sz="1600" b="1" i="1" dirty="0" err="1" smtClean="0"/>
              <a:t>driver.manage</a:t>
            </a:r>
            <a:r>
              <a:rPr sz="1600" b="1" i="1" dirty="0" smtClean="0"/>
              <a:t>().timeouts().</a:t>
            </a:r>
            <a:r>
              <a:rPr sz="1600" b="1" i="1" dirty="0" err="1" smtClean="0"/>
              <a:t>implicitlyWait</a:t>
            </a:r>
            <a:r>
              <a:rPr sz="1600" b="1" i="1" dirty="0" smtClean="0"/>
              <a:t>(10, </a:t>
            </a:r>
            <a:r>
              <a:rPr sz="1600" b="1" i="1" dirty="0" err="1" smtClean="0"/>
              <a:t>TimeUnit.SECONDS</a:t>
            </a:r>
            <a:r>
              <a:rPr sz="1600" b="1" i="1" dirty="0" smtClean="0"/>
              <a:t>);</a:t>
            </a:r>
          </a:p>
          <a:p>
            <a:pPr lvl="3">
              <a:buNone/>
            </a:pPr>
            <a:r>
              <a:rPr sz="1600" b="1" i="1" dirty="0" err="1" smtClean="0"/>
              <a:t>driver.get</a:t>
            </a:r>
            <a:r>
              <a:rPr sz="1600" b="1" i="1" dirty="0" smtClean="0"/>
              <a:t>("http://somedomain/url_that_delays_loading");</a:t>
            </a:r>
          </a:p>
          <a:p>
            <a:pPr lvl="3">
              <a:buNone/>
            </a:pPr>
            <a:r>
              <a:rPr sz="1600" b="1" i="1" dirty="0" err="1" smtClean="0"/>
              <a:t>WebElement</a:t>
            </a:r>
            <a:r>
              <a:rPr sz="1600" b="1" i="1" dirty="0" smtClean="0"/>
              <a:t> </a:t>
            </a:r>
            <a:r>
              <a:rPr sz="1600" b="1" i="1" dirty="0" err="1" smtClean="0"/>
              <a:t>myDynamicElement</a:t>
            </a:r>
            <a:r>
              <a:rPr sz="1600" b="1" i="1" dirty="0" smtClean="0"/>
              <a:t> = </a:t>
            </a:r>
            <a:r>
              <a:rPr sz="1600" b="1" i="1" dirty="0" err="1" smtClean="0"/>
              <a:t>driver.findElement</a:t>
            </a:r>
            <a:r>
              <a:rPr sz="1600" b="1" i="1" dirty="0" smtClean="0"/>
              <a:t>(By.id("</a:t>
            </a:r>
            <a:r>
              <a:rPr sz="1600" b="1" i="1" dirty="0" err="1" smtClean="0"/>
              <a:t>myDynamicElement</a:t>
            </a:r>
            <a:r>
              <a:rPr sz="1600" b="1" i="1" dirty="0" smtClean="0"/>
              <a:t>"));</a:t>
            </a:r>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and Implicit Waits</a:t>
            </a:r>
          </a:p>
        </p:txBody>
      </p:sp>
      <p:sp>
        <p:nvSpPr>
          <p:cNvPr id="3" name="Content Placeholder 2"/>
          <p:cNvSpPr>
            <a:spLocks noGrp="1"/>
          </p:cNvSpPr>
          <p:nvPr>
            <p:ph idx="1"/>
          </p:nvPr>
        </p:nvSpPr>
        <p:spPr>
          <a:xfrm>
            <a:off x="228600" y="1600200"/>
            <a:ext cx="8686800" cy="2200275"/>
          </a:xfrm>
        </p:spPr>
        <p:txBody>
          <a:bodyPr/>
          <a:lstStyle/>
          <a:p>
            <a:pPr>
              <a:buNone/>
            </a:pPr>
            <a:endParaRPr lang="en-US" sz="1600" dirty="0"/>
          </a:p>
          <a:p>
            <a:pPr marL="857250" lvl="2" indent="0">
              <a:buNone/>
            </a:pPr>
            <a:endParaRPr lang="en-US" sz="16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6</a:t>
            </a:fld>
            <a:endParaRPr lang="en-GB" dirty="0"/>
          </a:p>
        </p:txBody>
      </p:sp>
      <p:sp>
        <p:nvSpPr>
          <p:cNvPr id="6" name="Content Placeholder 2"/>
          <p:cNvSpPr txBox="1">
            <a:spLocks/>
          </p:cNvSpPr>
          <p:nvPr/>
        </p:nvSpPr>
        <p:spPr bwMode="auto">
          <a:xfrm>
            <a:off x="228600" y="1600200"/>
            <a:ext cx="8686800" cy="2362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1600" b="1" i="0" u="none" strike="noStrike" kern="1200" cap="none" spc="0" normalizeH="0" baseline="0" noProof="0" dirty="0" smtClean="0">
                <a:ln>
                  <a:noFill/>
                </a:ln>
                <a:solidFill>
                  <a:schemeClr val="tx1"/>
                </a:solidFill>
                <a:effectLst/>
                <a:uLnTx/>
                <a:uFillTx/>
                <a:latin typeface="+mn-lt"/>
                <a:ea typeface="+mn-ea"/>
                <a:cs typeface="+mn-cs"/>
              </a:rPr>
              <a:t>Explicit Wait</a:t>
            </a:r>
            <a:r>
              <a:rPr kumimoji="0" lang="en-US" sz="1600" b="1" i="0" u="none" strike="noStrike" kern="1200" cap="none" spc="0" normalizeH="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An explicit waits is code you define to wait for a certain condition to occur before proceeding further in the code. The worst case of this is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Thread.sleep</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Explicit wait can be implemented using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WebDriverWait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in combination with </a:t>
            </a:r>
            <a:r>
              <a:rPr kumimoji="0" lang="en-US" sz="1600" b="1" i="0" u="none" strike="noStrike" kern="1200" cap="none" spc="0" normalizeH="0" baseline="0" noProof="0" dirty="0" err="1" smtClean="0">
                <a:ln>
                  <a:noFill/>
                </a:ln>
                <a:solidFill>
                  <a:schemeClr val="tx1"/>
                </a:solidFill>
                <a:effectLst/>
                <a:uLnTx/>
                <a:uFillTx/>
                <a:latin typeface="+mn-lt"/>
                <a:ea typeface="+mn-ea"/>
                <a:cs typeface="+mn-cs"/>
              </a:rPr>
              <a:t>ExpectedCondition</a:t>
            </a:r>
            <a:endParaRPr kumimoji="0" lang="en-US" sz="1600" b="1"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fontAlgn="base">
              <a:spcBef>
                <a:spcPct val="20000"/>
              </a:spcBef>
              <a:spcAft>
                <a:spcPct val="0"/>
              </a:spcAft>
              <a:buFont typeface="Arial" charset="0"/>
              <a:buChar char="•"/>
              <a:defRPr/>
            </a:pPr>
            <a:endParaRPr lang="en-US" sz="1600" b="1" i="1" dirty="0" smtClean="0"/>
          </a:p>
          <a:p>
            <a:pPr marL="342900" lvl="0" indent="-342900" fontAlgn="base">
              <a:spcBef>
                <a:spcPct val="20000"/>
              </a:spcBef>
              <a:spcAft>
                <a:spcPct val="0"/>
              </a:spcAft>
              <a:buFont typeface="Arial" charset="0"/>
              <a:buChar char="•"/>
              <a:defRPr/>
            </a:pPr>
            <a:r>
              <a:rPr lang="en-US" sz="1600" b="1" i="1" dirty="0" smtClean="0"/>
              <a:t>Expected Conditions</a:t>
            </a:r>
          </a:p>
          <a:p>
            <a:pPr marL="457200" lvl="3" fontAlgn="base">
              <a:spcBef>
                <a:spcPct val="20000"/>
              </a:spcBef>
              <a:spcAft>
                <a:spcPct val="0"/>
              </a:spcAft>
              <a:defRPr/>
            </a:pPr>
            <a:r>
              <a:rPr lang="en-US" sz="1600" dirty="0" smtClean="0"/>
              <a:t>The Expected Conditions class contains a set of predefined conditions to use with </a:t>
            </a:r>
            <a:r>
              <a:rPr lang="en-US" sz="1600" dirty="0" err="1" smtClean="0"/>
              <a:t>WebDriverWait</a:t>
            </a:r>
            <a:r>
              <a:rPr lang="en-US" sz="1600" dirty="0" smtClean="0"/>
              <a:t> in Java. Following are some common conditions that are frequently come across when automating web browsers.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16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Content Placeholder 2"/>
          <p:cNvSpPr txBox="1">
            <a:spLocks/>
          </p:cNvSpPr>
          <p:nvPr/>
        </p:nvSpPr>
        <p:spPr bwMode="auto">
          <a:xfrm>
            <a:off x="304800" y="2514600"/>
            <a:ext cx="8686800" cy="1209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3"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3"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1600" b="1" i="1"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1"/>
          <p:cNvPicPr>
            <a:picLocks noChangeAspect="1" noChangeArrowheads="1"/>
          </p:cNvPicPr>
          <p:nvPr/>
        </p:nvPicPr>
        <p:blipFill>
          <a:blip r:embed="rId2" cstate="print"/>
          <a:srcRect/>
          <a:stretch>
            <a:fillRect/>
          </a:stretch>
        </p:blipFill>
        <p:spPr bwMode="auto">
          <a:xfrm>
            <a:off x="914400" y="4267200"/>
            <a:ext cx="7088253" cy="201585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and Implicit Waits</a:t>
            </a:r>
          </a:p>
        </p:txBody>
      </p:sp>
      <p:sp>
        <p:nvSpPr>
          <p:cNvPr id="3" name="Content Placeholder 2"/>
          <p:cNvSpPr>
            <a:spLocks noGrp="1"/>
          </p:cNvSpPr>
          <p:nvPr>
            <p:ph idx="1"/>
          </p:nvPr>
        </p:nvSpPr>
        <p:spPr>
          <a:xfrm>
            <a:off x="228600" y="1676400"/>
            <a:ext cx="8686800" cy="4181475"/>
          </a:xfrm>
        </p:spPr>
        <p:style>
          <a:lnRef idx="1">
            <a:schemeClr val="accent1"/>
          </a:lnRef>
          <a:fillRef idx="2">
            <a:schemeClr val="accent1"/>
          </a:fillRef>
          <a:effectRef idx="1">
            <a:schemeClr val="accent1"/>
          </a:effectRef>
          <a:fontRef idx="minor">
            <a:schemeClr val="dk1"/>
          </a:fontRef>
        </p:style>
        <p:txBody>
          <a:bodyPr/>
          <a:lstStyle/>
          <a:p>
            <a:pPr>
              <a:buNone/>
            </a:pPr>
            <a:r>
              <a:rPr lang="en-US" sz="2000" b="1" dirty="0" smtClean="0"/>
              <a:t>Example </a:t>
            </a:r>
          </a:p>
          <a:p>
            <a:pPr>
              <a:buNone/>
            </a:pPr>
            <a:endParaRPr lang="en-US" sz="1600" dirty="0" smtClean="0"/>
          </a:p>
          <a:p>
            <a:pPr marL="400050" lvl="1" indent="0">
              <a:buNone/>
            </a:pPr>
            <a:r>
              <a:rPr lang="en-US" sz="1600" dirty="0" smtClean="0"/>
              <a:t>Wait till Element </a:t>
            </a:r>
            <a:r>
              <a:rPr lang="en-US" sz="1600" dirty="0"/>
              <a:t>is Clickable - it is Displayed and Enabled</a:t>
            </a:r>
            <a:endParaRPr lang="en-US" sz="1600" dirty="0" smtClean="0"/>
          </a:p>
          <a:p>
            <a:pPr>
              <a:buNone/>
            </a:pPr>
            <a:endParaRPr lang="en-US" sz="1600" dirty="0" smtClean="0"/>
          </a:p>
          <a:p>
            <a:pPr marL="800100" lvl="2" indent="0">
              <a:buNone/>
            </a:pPr>
            <a:r>
              <a:rPr lang="en-US" sz="1600" b="1" i="1" dirty="0" err="1"/>
              <a:t>WebDriverWait</a:t>
            </a:r>
            <a:r>
              <a:rPr lang="en-US" sz="1600" b="1" i="1" dirty="0"/>
              <a:t> wait = new </a:t>
            </a:r>
            <a:r>
              <a:rPr lang="en-US" sz="1600" b="1" i="1" dirty="0" err="1"/>
              <a:t>WebDriverWait</a:t>
            </a:r>
            <a:r>
              <a:rPr lang="en-US" sz="1600" b="1" i="1" dirty="0"/>
              <a:t>(driver, 10); </a:t>
            </a:r>
            <a:endParaRPr lang="en-US" sz="1600" b="1" i="1" dirty="0" smtClean="0"/>
          </a:p>
          <a:p>
            <a:pPr marL="800100" lvl="2" indent="0">
              <a:buNone/>
            </a:pPr>
            <a:r>
              <a:rPr lang="en-US" sz="1600" b="1" i="1" dirty="0" err="1" smtClean="0"/>
              <a:t>WebElement</a:t>
            </a:r>
            <a:r>
              <a:rPr lang="en-US" sz="1600" b="1" i="1" dirty="0" smtClean="0"/>
              <a:t> </a:t>
            </a:r>
            <a:r>
              <a:rPr lang="en-US" sz="1600" b="1" i="1" dirty="0"/>
              <a:t>element = </a:t>
            </a:r>
            <a:r>
              <a:rPr lang="en-US" sz="1600" b="1" i="1" dirty="0" err="1"/>
              <a:t>wait.until</a:t>
            </a:r>
            <a:r>
              <a:rPr lang="en-US" sz="1600" b="1" i="1" dirty="0"/>
              <a:t>(</a:t>
            </a:r>
            <a:r>
              <a:rPr lang="en-US" sz="1600" b="1" i="1" dirty="0" err="1"/>
              <a:t>ExpectedConditions.elementToBeClickable</a:t>
            </a:r>
            <a:r>
              <a:rPr lang="en-US" sz="1600" b="1" i="1" dirty="0"/>
              <a:t>(By.id("</a:t>
            </a:r>
            <a:r>
              <a:rPr lang="en-US" sz="1600" b="1" i="1" dirty="0" err="1"/>
              <a:t>someid</a:t>
            </a:r>
            <a:r>
              <a:rPr lang="en-US" sz="1600" b="1" i="1" dirty="0"/>
              <a:t>"))); </a:t>
            </a:r>
          </a:p>
          <a:p>
            <a:endParaRPr lang="en-US" sz="1600" dirty="0" smtClean="0"/>
          </a:p>
          <a:p>
            <a:pPr lvl="1"/>
            <a:r>
              <a:rPr lang="en-US" sz="1600" dirty="0" smtClean="0"/>
              <a:t>This </a:t>
            </a:r>
            <a:r>
              <a:rPr lang="en-US" sz="1600" dirty="0"/>
              <a:t>waits up to 10 seconds before throwing a </a:t>
            </a:r>
            <a:r>
              <a:rPr lang="en-US" sz="1600" dirty="0" err="1"/>
              <a:t>TimeoutException</a:t>
            </a:r>
            <a:r>
              <a:rPr lang="en-US" sz="1600" dirty="0"/>
              <a:t> or if it finds the element will return it in 0 - 10 seconds. </a:t>
            </a:r>
          </a:p>
          <a:p>
            <a:pPr lvl="1"/>
            <a:r>
              <a:rPr lang="en-US" sz="1600" dirty="0" err="1"/>
              <a:t>WebDriverWait</a:t>
            </a:r>
            <a:r>
              <a:rPr lang="en-US" sz="1600" dirty="0"/>
              <a:t> by default calls the </a:t>
            </a:r>
            <a:r>
              <a:rPr lang="en-US" sz="1600" dirty="0" err="1"/>
              <a:t>ExpectedCondition</a:t>
            </a:r>
            <a:r>
              <a:rPr lang="en-US" sz="1600" dirty="0"/>
              <a:t> every 500 milliseconds until it returns successfully</a:t>
            </a:r>
          </a:p>
        </p:txBody>
      </p:sp>
      <p:sp>
        <p:nvSpPr>
          <p:cNvPr id="4" name="Slide Number Placeholder 3"/>
          <p:cNvSpPr>
            <a:spLocks noGrp="1"/>
          </p:cNvSpPr>
          <p:nvPr>
            <p:ph type="sldNum" sz="quarter" idx="12"/>
          </p:nvPr>
        </p:nvSpPr>
        <p:spPr/>
        <p:txBody>
          <a:bodyPr/>
          <a:lstStyle/>
          <a:p>
            <a:fld id="{A04AFBC5-2B20-4E0B-9DFE-D04369A198DB}" type="slidenum">
              <a:rPr lang="en-GB" smtClean="0"/>
              <a:pPr/>
              <a:t>7</a:t>
            </a:fld>
            <a:endParaRPr lang="en-GB" dirty="0"/>
          </a:p>
        </p:txBody>
      </p:sp>
    </p:spTree>
    <p:extLst>
      <p:ext uri="{BB962C8B-B14F-4D97-AF65-F5344CB8AC3E}">
        <p14:creationId xmlns:p14="http://schemas.microsoft.com/office/powerpoint/2010/main" val="1612182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Proxy</a:t>
            </a:r>
            <a:endParaRPr lang="en-US" dirty="0"/>
          </a:p>
        </p:txBody>
      </p:sp>
      <p:sp>
        <p:nvSpPr>
          <p:cNvPr id="3" name="Content Placeholder 2"/>
          <p:cNvSpPr>
            <a:spLocks noGrp="1"/>
          </p:cNvSpPr>
          <p:nvPr>
            <p:ph idx="1"/>
          </p:nvPr>
        </p:nvSpPr>
        <p:spPr>
          <a:xfrm>
            <a:off x="228600" y="1524000"/>
            <a:ext cx="8686800" cy="5105400"/>
          </a:xfrm>
        </p:spPr>
        <p:style>
          <a:lnRef idx="1">
            <a:schemeClr val="accent4"/>
          </a:lnRef>
          <a:fillRef idx="2">
            <a:schemeClr val="accent4"/>
          </a:fillRef>
          <a:effectRef idx="1">
            <a:schemeClr val="accent4"/>
          </a:effectRef>
          <a:fontRef idx="minor">
            <a:schemeClr val="dk1"/>
          </a:fontRef>
        </p:style>
        <p:txBody>
          <a:bodyPr/>
          <a:lstStyle/>
          <a:p>
            <a:pPr>
              <a:buNone/>
            </a:pPr>
            <a:r>
              <a:rPr lang="en-US" sz="2000" b="1" dirty="0" smtClean="0"/>
              <a:t>Working with Proxy</a:t>
            </a:r>
          </a:p>
          <a:p>
            <a:pPr lvl="1"/>
            <a:r>
              <a:rPr lang="en-US" sz="1600" dirty="0" smtClean="0"/>
              <a:t>The easiest and recommended way is to manually set the proxy on the machine that will be running the test. </a:t>
            </a:r>
          </a:p>
          <a:p>
            <a:pPr lvl="1"/>
            <a:r>
              <a:rPr lang="en-US" sz="1600" dirty="0" smtClean="0"/>
              <a:t>If that is not possible or you want your test to run with a different configuration or proxy, then you can use the following technique that uses a Capabilities object. This temporarily changes the system’s proxy settings and reverts to the original state when done</a:t>
            </a:r>
            <a:endParaRPr lang="en-US" sz="1200" dirty="0" smtClean="0"/>
          </a:p>
          <a:p>
            <a:pPr lvl="2">
              <a:buNone/>
            </a:pPr>
            <a:r>
              <a:rPr sz="1400" b="1" i="1" dirty="0" smtClean="0"/>
              <a:t>String PROXY = "localhost:8080";</a:t>
            </a:r>
          </a:p>
          <a:p>
            <a:pPr lvl="2">
              <a:buNone/>
            </a:pPr>
            <a:r>
              <a:rPr sz="1400" b="1" i="1" dirty="0" err="1" smtClean="0"/>
              <a:t>org.openqa.selenium.Proxy</a:t>
            </a:r>
            <a:r>
              <a:rPr sz="1400" b="1" i="1" dirty="0" smtClean="0"/>
              <a:t> proxy = new </a:t>
            </a:r>
            <a:r>
              <a:rPr sz="1400" b="1" i="1" dirty="0" err="1" smtClean="0"/>
              <a:t>org.openqa.selenium.Proxy</a:t>
            </a:r>
            <a:r>
              <a:rPr sz="1400" b="1" i="1" dirty="0" smtClean="0"/>
              <a:t>();</a:t>
            </a:r>
          </a:p>
          <a:p>
            <a:pPr lvl="2">
              <a:buNone/>
            </a:pPr>
            <a:r>
              <a:rPr sz="1400" b="1" i="1" dirty="0" err="1" smtClean="0"/>
              <a:t>proxy.setHttpProxy</a:t>
            </a:r>
            <a:r>
              <a:rPr sz="1400" b="1" i="1" dirty="0" smtClean="0"/>
              <a:t>(PROXY) ;</a:t>
            </a:r>
          </a:p>
          <a:p>
            <a:pPr lvl="2">
              <a:buNone/>
            </a:pPr>
            <a:r>
              <a:rPr sz="1400" b="1" i="1" dirty="0" err="1" smtClean="0"/>
              <a:t>proxy.setFtpProxy</a:t>
            </a:r>
            <a:r>
              <a:rPr sz="1400" b="1" i="1" dirty="0" smtClean="0"/>
              <a:t>(PROXY) ;</a:t>
            </a:r>
          </a:p>
          <a:p>
            <a:pPr lvl="2">
              <a:buNone/>
            </a:pPr>
            <a:r>
              <a:rPr sz="1400" b="1" i="1" dirty="0" err="1" smtClean="0"/>
              <a:t>proxy.setSslProxy</a:t>
            </a:r>
            <a:r>
              <a:rPr sz="1400" b="1" i="1" dirty="0" smtClean="0"/>
              <a:t>(PROXY);</a:t>
            </a:r>
          </a:p>
          <a:p>
            <a:pPr lvl="2">
              <a:buNone/>
            </a:pPr>
            <a:r>
              <a:rPr sz="1400" b="1" i="1" dirty="0" err="1" smtClean="0"/>
              <a:t>DesiredCapabilities</a:t>
            </a:r>
            <a:r>
              <a:rPr sz="1400" b="1" i="1" dirty="0" smtClean="0"/>
              <a:t> cap = new </a:t>
            </a:r>
            <a:r>
              <a:rPr sz="1400" b="1" i="1" dirty="0" err="1" smtClean="0"/>
              <a:t>DesiredCapabailities</a:t>
            </a:r>
            <a:r>
              <a:rPr sz="1400" b="1" i="1" dirty="0" smtClean="0"/>
              <a:t>();</a:t>
            </a:r>
          </a:p>
          <a:p>
            <a:pPr lvl="2">
              <a:buNone/>
            </a:pPr>
            <a:r>
              <a:rPr sz="1400" b="1" i="1" dirty="0" err="1" smtClean="0"/>
              <a:t>cap.setPreference</a:t>
            </a:r>
            <a:r>
              <a:rPr sz="1400" b="1" i="1" dirty="0" smtClean="0"/>
              <a:t>(</a:t>
            </a:r>
            <a:r>
              <a:rPr sz="1400" b="1" i="1" dirty="0" err="1" smtClean="0"/>
              <a:t>CapabilityType.PROXY</a:t>
            </a:r>
            <a:r>
              <a:rPr sz="1400" b="1" i="1" dirty="0" smtClean="0"/>
              <a:t>, proxy);</a:t>
            </a:r>
          </a:p>
          <a:p>
            <a:pPr lvl="2">
              <a:buNone/>
            </a:pPr>
            <a:r>
              <a:rPr sz="1400" b="1" i="1" dirty="0" smtClean="0"/>
              <a:t> </a:t>
            </a:r>
            <a:r>
              <a:rPr sz="1400" b="1" i="1" dirty="0" err="1" smtClean="0"/>
              <a:t>WebDriver</a:t>
            </a:r>
            <a:r>
              <a:rPr sz="1400" b="1" i="1" dirty="0" smtClean="0"/>
              <a:t> driver = new </a:t>
            </a:r>
            <a:r>
              <a:rPr sz="1400" b="1" i="1" dirty="0" err="1" smtClean="0"/>
              <a:t>InternetExplorerDriver</a:t>
            </a:r>
            <a:r>
              <a:rPr sz="1400" b="1" i="1" dirty="0" smtClean="0"/>
              <a:t>(cap);</a:t>
            </a:r>
            <a:endParaRPr sz="1200" b="1" i="1" dirty="0" smtClean="0"/>
          </a:p>
          <a:p>
            <a:pPr lvl="2">
              <a:buNone/>
            </a:pPr>
            <a:endParaRPr sz="1200" b="1" i="1" dirty="0" smtClean="0"/>
          </a:p>
          <a:p>
            <a:r>
              <a:rPr sz="1600" dirty="0" smtClean="0"/>
              <a:t>While setting up proxy for Mac system it is little varied as compared to Windows. On Mac it uses the System Preference -&gt; Network settings.</a:t>
            </a:r>
          </a:p>
          <a:p>
            <a:r>
              <a:rPr sz="1600" dirty="0" smtClean="0"/>
              <a:t>On Linux it uses (on </a:t>
            </a:r>
            <a:r>
              <a:rPr sz="1600" dirty="0" err="1" smtClean="0"/>
              <a:t>Ubuntu</a:t>
            </a:r>
            <a:r>
              <a:rPr sz="1600" dirty="0" smtClean="0"/>
              <a:t>) System &gt; Preferences &gt; Network Proxy Preferences (Alternatively in “/etc/environment” set </a:t>
            </a:r>
            <a:r>
              <a:rPr sz="1600" dirty="0" err="1" smtClean="0"/>
              <a:t>http_proxy</a:t>
            </a:r>
            <a:r>
              <a:rPr sz="1600" dirty="0" smtClean="0"/>
              <a:t>). </a:t>
            </a:r>
            <a:endParaRPr sz="1400" dirty="0" smtClean="0"/>
          </a:p>
        </p:txBody>
      </p:sp>
      <p:sp>
        <p:nvSpPr>
          <p:cNvPr id="4" name="Slide Number Placeholder 3"/>
          <p:cNvSpPr>
            <a:spLocks noGrp="1"/>
          </p:cNvSpPr>
          <p:nvPr>
            <p:ph type="sldNum" sz="quarter" idx="12"/>
          </p:nvPr>
        </p:nvSpPr>
        <p:spPr/>
        <p:txBody>
          <a:bodyPr/>
          <a:lstStyle/>
          <a:p>
            <a:fld id="{A04AFBC5-2B20-4E0B-9DFE-D04369A198DB}" type="slidenum">
              <a:rPr lang="en-GB" smtClean="0"/>
              <a:pPr/>
              <a:t>8</a:t>
            </a:fld>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Working With Profiles</a:t>
            </a:r>
            <a:endParaRPr lang="en-US" dirty="0"/>
          </a:p>
        </p:txBody>
      </p:sp>
      <p:sp>
        <p:nvSpPr>
          <p:cNvPr id="3" name="Content Placeholder 2"/>
          <p:cNvSpPr>
            <a:spLocks noGrp="1"/>
          </p:cNvSpPr>
          <p:nvPr>
            <p:ph idx="1"/>
          </p:nvPr>
        </p:nvSpPr>
        <p:spPr>
          <a:xfrm>
            <a:off x="228600" y="1600200"/>
            <a:ext cx="8686800" cy="4794250"/>
          </a:xfrm>
        </p:spPr>
        <p:style>
          <a:lnRef idx="1">
            <a:schemeClr val="accent4"/>
          </a:lnRef>
          <a:fillRef idx="2">
            <a:schemeClr val="accent4"/>
          </a:fillRef>
          <a:effectRef idx="1">
            <a:schemeClr val="accent4"/>
          </a:effectRef>
          <a:fontRef idx="minor">
            <a:schemeClr val="dk1"/>
          </a:fontRef>
        </p:style>
        <p:txBody>
          <a:bodyPr/>
          <a:lstStyle/>
          <a:p>
            <a:r>
              <a:rPr lang="en-IN" sz="1600" dirty="0" smtClean="0"/>
              <a:t>When Firefox is used as browser Firefox profiles needs to be selected for the test runs.  This is done as below</a:t>
            </a:r>
          </a:p>
          <a:p>
            <a:pPr lvl="2"/>
            <a:r>
              <a:rPr lang="en-IN" sz="1600" b="1" i="1" dirty="0" err="1" smtClean="0"/>
              <a:t>System.setProperty</a:t>
            </a:r>
            <a:r>
              <a:rPr lang="en-IN" sz="1600" b="1" i="1" dirty="0" smtClean="0"/>
              <a:t>(“</a:t>
            </a:r>
            <a:r>
              <a:rPr lang="en-IN" sz="1600" b="1" i="1" dirty="0" err="1" smtClean="0"/>
              <a:t>webdriver.firefox.profile</a:t>
            </a:r>
            <a:r>
              <a:rPr lang="en-IN" sz="1600" b="1" i="1" dirty="0" smtClean="0"/>
              <a:t>”, profile Name);</a:t>
            </a:r>
          </a:p>
          <a:p>
            <a:pPr lvl="2">
              <a:buNone/>
            </a:pPr>
            <a:r>
              <a:rPr lang="en-IN" sz="1600" b="1" i="1" dirty="0" smtClean="0"/>
              <a:t>	Web Driver web Driver = new Firefox Driver();</a:t>
            </a:r>
          </a:p>
          <a:p>
            <a:endParaRPr lang="en-IN" sz="1600" dirty="0" smtClean="0"/>
          </a:p>
          <a:p>
            <a:pPr lvl="2"/>
            <a:r>
              <a:rPr lang="en-IN" sz="1600" b="1" i="1" dirty="0" err="1" smtClean="0"/>
              <a:t>ProfilesIni</a:t>
            </a:r>
            <a:r>
              <a:rPr lang="en-IN" sz="1600" b="1" i="1" dirty="0" smtClean="0"/>
              <a:t> </a:t>
            </a:r>
            <a:r>
              <a:rPr lang="en-IN" sz="1600" b="1" i="1" dirty="0" err="1" smtClean="0"/>
              <a:t>profilesIni</a:t>
            </a:r>
            <a:r>
              <a:rPr lang="en-IN" sz="1600" b="1" i="1" dirty="0" smtClean="0"/>
              <a:t> = new </a:t>
            </a:r>
            <a:r>
              <a:rPr lang="en-IN" sz="1600" b="1" i="1" dirty="0" err="1" smtClean="0"/>
              <a:t>ProfilesIni</a:t>
            </a:r>
            <a:r>
              <a:rPr lang="en-IN" sz="1600" b="1" i="1" dirty="0" smtClean="0"/>
              <a:t>();</a:t>
            </a:r>
          </a:p>
          <a:p>
            <a:pPr lvl="2">
              <a:buNone/>
            </a:pPr>
            <a:r>
              <a:rPr lang="en-IN" sz="1600" b="1" i="1" dirty="0" smtClean="0"/>
              <a:t>	</a:t>
            </a:r>
            <a:r>
              <a:rPr lang="en-IN" sz="1600" dirty="0" smtClean="0"/>
              <a:t>// Clone the named profile                </a:t>
            </a:r>
          </a:p>
          <a:p>
            <a:pPr lvl="2">
              <a:buNone/>
            </a:pPr>
            <a:r>
              <a:rPr lang="en-IN" sz="1600" b="1" i="1" dirty="0" smtClean="0"/>
              <a:t>	Firefox Profile </a:t>
            </a:r>
            <a:r>
              <a:rPr lang="en-IN" sz="1600" b="1" i="1" dirty="0" err="1" smtClean="0"/>
              <a:t>profile</a:t>
            </a:r>
            <a:r>
              <a:rPr lang="en-IN" sz="1600" b="1" i="1" dirty="0" smtClean="0"/>
              <a:t> = </a:t>
            </a:r>
            <a:r>
              <a:rPr lang="en-IN" sz="1600" b="1" i="1" dirty="0" err="1" smtClean="0"/>
              <a:t>profilesIni.getProfile</a:t>
            </a:r>
            <a:r>
              <a:rPr lang="en-IN" sz="1600" b="1" i="1" dirty="0" smtClean="0"/>
              <a:t>(profile Name); </a:t>
            </a:r>
          </a:p>
          <a:p>
            <a:pPr lvl="2">
              <a:buNone/>
            </a:pPr>
            <a:r>
              <a:rPr lang="en-IN" sz="1600" b="1" i="1" dirty="0" smtClean="0"/>
              <a:t>	Web Driver web Driver = new Firefox Driver(profile);</a:t>
            </a:r>
          </a:p>
          <a:p>
            <a:pPr lvl="2">
              <a:buNone/>
            </a:pPr>
            <a:endParaRPr lang="en-IN" sz="1600" b="1" i="1" dirty="0" smtClean="0"/>
          </a:p>
          <a:p>
            <a:r>
              <a:rPr lang="en-IN" sz="1600" dirty="0" smtClean="0"/>
              <a:t>Both methods start Firefox with a clone of the specified profile. When the Firefox Driver constructor is called without any argument, Web Driver will use the value of the </a:t>
            </a:r>
            <a:r>
              <a:rPr lang="en-IN" sz="1600" dirty="0" err="1" smtClean="0"/>
              <a:t>webdriver.firefox.profile</a:t>
            </a:r>
            <a:r>
              <a:rPr lang="en-IN" sz="1600" dirty="0" smtClean="0"/>
              <a:t> system property to identify the profile to clone. </a:t>
            </a:r>
          </a:p>
          <a:p>
            <a:endParaRPr lang="en-IN" sz="1600" dirty="0" smtClean="0"/>
          </a:p>
          <a:p>
            <a:r>
              <a:rPr lang="en-IN" sz="1600" dirty="0" smtClean="0"/>
              <a:t>If a Firefox Profile object is passed as an argument to the constructor, the </a:t>
            </a:r>
            <a:r>
              <a:rPr lang="en-IN" sz="1600" dirty="0" err="1" smtClean="0"/>
              <a:t>webdriver.firefox.profile</a:t>
            </a:r>
            <a:r>
              <a:rPr lang="en-IN" sz="1600" dirty="0" smtClean="0"/>
              <a:t> system property will simply be ignored. The second approach has its advantage as providing a reference to the Firefox Profile object for further manipulation.</a:t>
            </a:r>
            <a:endParaRPr lang="en-IN" sz="1600" b="1" i="1" dirty="0" smtClean="0"/>
          </a:p>
          <a:p>
            <a:pPr>
              <a:buNone/>
            </a:pPr>
            <a:endParaRPr lang="en-US" sz="1600" dirty="0"/>
          </a:p>
        </p:txBody>
      </p:sp>
      <p:sp>
        <p:nvSpPr>
          <p:cNvPr id="4" name="Slide Number Placeholder 3"/>
          <p:cNvSpPr>
            <a:spLocks noGrp="1"/>
          </p:cNvSpPr>
          <p:nvPr>
            <p:ph type="sldNum" sz="quarter" idx="12"/>
          </p:nvPr>
        </p:nvSpPr>
        <p:spPr/>
        <p:txBody>
          <a:bodyPr/>
          <a:lstStyle/>
          <a:p>
            <a:fld id="{A04AFBC5-2B20-4E0B-9DFE-D04369A198DB}" type="slidenum">
              <a:rPr lang="en-GB" smtClean="0"/>
              <a:pPr/>
              <a:t>9</a:t>
            </a:fld>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39C2D19CB1EB4EB957C296FF889379" ma:contentTypeVersion="46" ma:contentTypeDescription="Create a new document." ma:contentTypeScope="" ma:versionID="d76e7b19da747d2797abee5bd65afe53">
  <xsd:schema xmlns:xsd="http://www.w3.org/2001/XMLSchema" xmlns:xs="http://www.w3.org/2001/XMLSchema" xmlns:p="http://schemas.microsoft.com/office/2006/metadata/properties" xmlns:ns2="05686ec9-621b-4d4e-b044-e44970800757" targetNamespace="http://schemas.microsoft.com/office/2006/metadata/properties" ma:root="true" ma:fieldsID="6706f00be75213024a94f9e90a3ca398" ns2:_="">
    <xsd:import namespace="05686ec9-621b-4d4e-b044-e44970800757"/>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686ec9-621b-4d4e-b044-e44970800757"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Work_x0020_request xmlns="05686ec9-621b-4d4e-b044-e44970800757" xsi:nil="true"/>
    <_x0043_M4 xmlns="05686ec9-621b-4d4e-b044-e44970800757" xsi:nil="true"/>
    <ViewCount xmlns="05686ec9-621b-4d4e-b044-e44970800757">1</ViewCount>
    <Rating1 xmlns="05686ec9-621b-4d4e-b044-e44970800757" xsi:nil="true"/>
    <_x0043_M5 xmlns="05686ec9-621b-4d4e-b044-e44970800757" xsi:nil="true"/>
    <Rating2 xmlns="05686ec9-621b-4d4e-b044-e44970800757" xsi:nil="true"/>
    <ClientSupplied xmlns="05686ec9-621b-4d4e-b044-e44970800757">false</ClientSupplied>
    <_x0043_M6 xmlns="05686ec9-621b-4d4e-b044-e44970800757" xsi:nil="true"/>
    <Rating3 xmlns="05686ec9-621b-4d4e-b044-e44970800757" xsi:nil="true"/>
    <_x0043_M7 xmlns="05686ec9-621b-4d4e-b044-e44970800757" xsi:nil="true"/>
    <CheckedOutPath xmlns="05686ec9-621b-4d4e-b044-e44970800757" xsi:nil="true"/>
    <ApprovalStatus xmlns="05686ec9-621b-4d4e-b044-e44970800757">Approved</ApprovalStatus>
    <MBID xmlns="05686ec9-621b-4d4e-b044-e44970800757">DS_532e3c8b-8899-410d-8fb5-615ffe222957</MBID>
    <AssociateID xmlns="05686ec9-621b-4d4e-b044-e44970800757">CTS\309203</AssociateID>
    <ProjectID xmlns="05686ec9-621b-4d4e-b044-e44970800757" xsi:nil="true"/>
    <Releases xmlns="05686ec9-621b-4d4e-b044-e44970800757" xsi:nil="true"/>
    <UnmappedDocuments xmlns="05686ec9-621b-4d4e-b044-e44970800757">false</UnmappedDocuments>
    <Comments xmlns="05686ec9-621b-4d4e-b044-e44970800757">CTS\309203</Comments>
    <Phase xmlns="05686ec9-621b-4d4e-b044-e44970800757" xsi:nil="true"/>
    <_x0043_M8 xmlns="05686ec9-621b-4d4e-b044-e44970800757" xsi:nil="true"/>
    <_x0043_M9 xmlns="05686ec9-621b-4d4e-b044-e44970800757" xsi:nil="true"/>
    <CreatedTime xmlns="05686ec9-621b-4d4e-b044-e44970800757">2016-09-23T11:18:48+00:00</CreatedTime>
    <Activities xmlns="05686ec9-621b-4d4e-b044-e44970800757" xsi:nil="true"/>
    <CopySource xmlns="05686ec9-621b-4d4e-b044-e44970800757" xsi:nil="true"/>
    <SubProjectID xmlns="05686ec9-621b-4d4e-b044-e44970800757" xsi:nil="true"/>
    <Functional_x0020_Module3 xmlns="05686ec9-621b-4d4e-b044-e44970800757" xsi:nil="true"/>
    <CopyToPath xmlns="05686ec9-621b-4d4e-b044-e44970800757">https://cognizant20.cognizant.com/cts/Cognizant Academy/DSC/Java Solutions/QE and A/Selenium Content/Selenium Topics</CopyToPath>
    <BaselinedVersions xmlns="05686ec9-621b-4d4e-b044-e44970800757" xsi:nil="true"/>
    <_x0043_M10 xmlns="05686ec9-621b-4d4e-b044-e44970800757" xsi:nil="true"/>
    <Functional_x0020_Modules xmlns="05686ec9-621b-4d4e-b044-e44970800757" xsi:nil="true"/>
    <Functional_x0020_Module2 xmlns="05686ec9-621b-4d4e-b044-e44970800757" xsi:nil="true"/>
    <ArtifactStatus xmlns="05686ec9-621b-4d4e-b044-e44970800757" xsi:nil="true"/>
    <ReasonforRejection xmlns="05686ec9-621b-4d4e-b044-e44970800757" xsi:nil="true"/>
    <FolderPath xmlns="05686ec9-621b-4d4e-b044-e44970800757" xsi:nil="true"/>
    <Rating4 xmlns="05686ec9-621b-4d4e-b044-e44970800757" xsi:nil="true"/>
    <Rating5 xmlns="05686ec9-621b-4d4e-b044-e44970800757" xsi:nil="true"/>
    <_x0043_M1 xmlns="05686ec9-621b-4d4e-b044-e44970800757" xsi:nil="true"/>
    <Role xmlns="05686ec9-621b-4d4e-b044-e44970800757" xsi:nil="true"/>
    <Processes xmlns="05686ec9-621b-4d4e-b044-e44970800757" xsi:nil="true"/>
    <LatestDownloads xmlns="05686ec9-621b-4d4e-b044-e44970800757" xsi:nil="true"/>
    <FolderId xmlns="05686ec9-621b-4d4e-b044-e44970800757" xsi:nil="true"/>
    <_x0043_M2 xmlns="05686ec9-621b-4d4e-b044-e44970800757" xsi:nil="true"/>
    <AccountID xmlns="05686ec9-621b-4d4e-b044-e44970800757" xsi:nil="true"/>
    <Tags xmlns="05686ec9-621b-4d4e-b044-e44970800757" xsi:nil="true"/>
    <AverageRating xmlns="05686ec9-621b-4d4e-b044-e44970800757" xsi:nil="true"/>
    <_x0043_M3 xmlns="05686ec9-621b-4d4e-b044-e4497080075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CBEE3-8C4B-485C-A7EE-E5A05DF56BCE}"/>
</file>

<file path=customXml/itemProps2.xml><?xml version="1.0" encoding="utf-8"?>
<ds:datastoreItem xmlns:ds="http://schemas.openxmlformats.org/officeDocument/2006/customXml" ds:itemID="{A7C481EB-8F30-4DBE-97E4-C47F16554C60}"/>
</file>

<file path=customXml/itemProps3.xml><?xml version="1.0" encoding="utf-8"?>
<ds:datastoreItem xmlns:ds="http://schemas.openxmlformats.org/officeDocument/2006/customXml" ds:itemID="{4587111D-7DFB-442C-9FE3-44380E208E2D}"/>
</file>

<file path=docProps/app.xml><?xml version="1.0" encoding="utf-8"?>
<Properties xmlns="http://schemas.openxmlformats.org/officeDocument/2006/extended-properties" xmlns:vt="http://schemas.openxmlformats.org/officeDocument/2006/docPropsVTypes">
  <Template>Theme_3</Template>
  <TotalTime>785</TotalTime>
  <Words>1187</Words>
  <Application>Microsoft Office PowerPoint</Application>
  <PresentationFormat>On-screen Show (4:3)</PresentationFormat>
  <Paragraphs>261</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Theme_3</vt:lpstr>
      <vt:lpstr>PowerPoint Presentation</vt:lpstr>
      <vt:lpstr>PowerPoint Presentation</vt:lpstr>
      <vt:lpstr>PowerPoint Presentation</vt:lpstr>
      <vt:lpstr>Objectives</vt:lpstr>
      <vt:lpstr>Explicit and Implicit Waits</vt:lpstr>
      <vt:lpstr>Explicit and Implicit Waits</vt:lpstr>
      <vt:lpstr>Explicit and Implicit Waits</vt:lpstr>
      <vt:lpstr>Working with Proxy</vt:lpstr>
      <vt:lpstr>Working With Profiles</vt:lpstr>
      <vt:lpstr>Selenium Grid</vt:lpstr>
      <vt:lpstr>Selenium Grid</vt:lpstr>
      <vt:lpstr>Working with Grid</vt:lpstr>
      <vt:lpstr>Migrating From Selenium RC to Selenium WebDriver</vt:lpstr>
      <vt:lpstr>Taking Screenshot</vt:lpstr>
      <vt:lpstr>Selenium  WebDriver Advanced Usages</vt:lpstr>
      <vt:lpstr>Selenium  WebDriver Advanced Usages</vt:lpstr>
      <vt:lpstr>Selenium  WebDriver Advanced Usages</vt:lpstr>
      <vt:lpstr>Demonstration</vt:lpstr>
      <vt:lpstr>Page Object Model</vt:lpstr>
      <vt:lpstr>Page Object Model</vt:lpstr>
      <vt:lpstr>Demonstration</vt:lpstr>
      <vt:lpstr>Questions</vt:lpstr>
      <vt:lpstr>Break</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Devadas, Abiramasundari (Cognizant)</dc:creator>
  <cp:lastModifiedBy>Windows User</cp:lastModifiedBy>
  <cp:revision>151</cp:revision>
  <dcterms:created xsi:type="dcterms:W3CDTF">2011-06-15T11:24:59Z</dcterms:created>
  <dcterms:modified xsi:type="dcterms:W3CDTF">2015-01-28T13:40:19Z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0x0101007B39C2D19CB1EB4EB957C296FF889379</vt:lpwstr>
  </property>
  <property fmtid="{D5CDD505-2E9C-101B-9397-08002B2CF9AE}" pid="3" name="Particulars">
    <vt:lpwstr>Selenium WebDriver Advanced Usage</vt:lpwstr>
  </property>
</Properties>
</file>