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57" r:id="rId5"/>
    <p:sldId id="261" r:id="rId6"/>
    <p:sldId id="282" r:id="rId7"/>
    <p:sldId id="313" r:id="rId8"/>
    <p:sldId id="258" r:id="rId9"/>
    <p:sldId id="263" r:id="rId10"/>
    <p:sldId id="319" r:id="rId11"/>
    <p:sldId id="320" r:id="rId12"/>
    <p:sldId id="265" r:id="rId13"/>
    <p:sldId id="283" r:id="rId14"/>
    <p:sldId id="266" r:id="rId15"/>
    <p:sldId id="287" r:id="rId16"/>
    <p:sldId id="285" r:id="rId17"/>
    <p:sldId id="288" r:id="rId18"/>
    <p:sldId id="322" r:id="rId19"/>
    <p:sldId id="289" r:id="rId20"/>
    <p:sldId id="290" r:id="rId21"/>
    <p:sldId id="291" r:id="rId22"/>
    <p:sldId id="292" r:id="rId23"/>
    <p:sldId id="274" r:id="rId24"/>
    <p:sldId id="293" r:id="rId25"/>
    <p:sldId id="312" r:id="rId26"/>
    <p:sldId id="317" r:id="rId27"/>
    <p:sldId id="318" r:id="rId28"/>
    <p:sldId id="314" r:id="rId29"/>
    <p:sldId id="315" r:id="rId30"/>
    <p:sldId id="309" r:id="rId31"/>
    <p:sldId id="311" r:id="rId32"/>
    <p:sldId id="321" r:id="rId33"/>
    <p:sldId id="316" r:id="rId34"/>
    <p:sldId id="268" r:id="rId35"/>
    <p:sldId id="271" r:id="rId36"/>
    <p:sldId id="276" r:id="rId37"/>
    <p:sldId id="277" r:id="rId38"/>
    <p:sldId id="278" r:id="rId39"/>
    <p:sldId id="27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jmCXnrgJTJwkwuxGnyGxJg==" hashData="aLxfV3DrwWrIGqIWe4eelyN6paM="/>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491" autoAdjust="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01/28/2015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53792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ode.google.com/p/chromedriver/downloads/li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ode.google.com/p/chromedriver/downloads/li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de.google.com/p/selenium/wiki/AndroidDriver" TargetMode="External"/><Relationship Id="rId2" Type="http://schemas.openxmlformats.org/officeDocument/2006/relationships/hyperlink" Target="http://code.google.com/p/selenium/wiki/IPhoneDriv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lenium.googlecode.com/svn/trunk/docs/api/java/index.html" TargetMode="External"/><Relationship Id="rId2" Type="http://schemas.openxmlformats.org/officeDocument/2006/relationships/hyperlink" Target="http://seleniumhq.org/doc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seleniumhq.org/download/" TargetMode="External"/><Relationship Id="rId1" Type="http://schemas.openxmlformats.org/officeDocument/2006/relationships/slideLayout" Target="../slideLayouts/slideLayout7.xml"/><Relationship Id="rId5" Type="http://schemas.openxmlformats.org/officeDocument/2006/relationships/hyperlink" Target="http://testng.org/" TargetMode="External"/><Relationship Id="rId4" Type="http://schemas.openxmlformats.org/officeDocument/2006/relationships/hyperlink" Target="http://www.juni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 </a:t>
            </a:r>
            <a:r>
              <a:rPr lang="en-US" sz="2200" b="1" dirty="0" err="1" smtClean="0">
                <a:solidFill>
                  <a:schemeClr val="tx1"/>
                </a:solidFill>
                <a:latin typeface="Myriad Pro" pitchFamily="34" charset="0"/>
                <a:cs typeface="Arial" pitchFamily="34" charset="0"/>
              </a:rPr>
              <a:t>WebDriver</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smtClean="0"/>
              <a:t>Selenium-WebDriver Introduction and  Implementation</a:t>
            </a: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409229097"/>
              </p:ext>
            </p:extLst>
          </p:nvPr>
        </p:nvGraphicFramePr>
        <p:xfrm>
          <a:off x="152399" y="1676401"/>
          <a:ext cx="8763001" cy="2806364"/>
        </p:xfrm>
        <a:graphic>
          <a:graphicData uri="http://schemas.openxmlformats.org/drawingml/2006/table">
            <a:tbl>
              <a:tblPr firstRow="1">
                <a:tableStyleId>{69C7853C-536D-4A76-A0AE-DD22124D55A5}</a:tableStyleId>
              </a:tblPr>
              <a:tblGrid>
                <a:gridCol w="2229185"/>
                <a:gridCol w="1886753"/>
                <a:gridCol w="4647063"/>
              </a:tblGrid>
              <a:tr h="336629">
                <a:tc>
                  <a:txBody>
                    <a:bodyPr/>
                    <a:lstStyle/>
                    <a:p>
                      <a:pPr algn="ctr"/>
                      <a:r>
                        <a:rPr lang="en-US" dirty="0">
                          <a:effectLst/>
                        </a:rPr>
                        <a:t>Name of driver</a:t>
                      </a:r>
                    </a:p>
                  </a:txBody>
                  <a:tcPr marL="47625" marR="47625" marT="47625" marB="47625" anchor="ctr"/>
                </a:tc>
                <a:tc>
                  <a:txBody>
                    <a:bodyPr/>
                    <a:lstStyle/>
                    <a:p>
                      <a:pPr algn="ctr"/>
                      <a:r>
                        <a:rPr lang="en-US" dirty="0" smtClean="0">
                          <a:effectLst/>
                        </a:rPr>
                        <a:t>OS Supported</a:t>
                      </a:r>
                      <a:endParaRPr lang="en-US" dirty="0">
                        <a:effectLst/>
                      </a:endParaRPr>
                    </a:p>
                  </a:txBody>
                  <a:tcPr marL="47625" marR="47625" marT="47625" marB="47625" anchor="ctr"/>
                </a:tc>
                <a:tc>
                  <a:txBody>
                    <a:bodyPr/>
                    <a:lstStyle/>
                    <a:p>
                      <a:pPr algn="ctr"/>
                      <a:r>
                        <a:rPr lang="en-US" dirty="0">
                          <a:effectLst/>
                        </a:rPr>
                        <a:t>Class to instantiate</a:t>
                      </a:r>
                    </a:p>
                  </a:txBody>
                  <a:tcPr marL="47625" marR="47625" marT="47625" marB="47625" anchor="ctr"/>
                </a:tc>
              </a:tr>
              <a:tr h="524426">
                <a:tc>
                  <a:txBody>
                    <a:bodyPr/>
                    <a:lstStyle/>
                    <a:p>
                      <a:pPr algn="ctr"/>
                      <a:r>
                        <a:rPr lang="en-US" sz="1600" u="none" dirty="0">
                          <a:effectLst/>
                        </a:rPr>
                        <a:t>HtmlUnitDriver</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All</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org.openqa.selenium.htmlunit.HtmlUnitDriver</a:t>
                      </a:r>
                      <a:endParaRPr lang="en-US" sz="1600" u="none" dirty="0">
                        <a:solidFill>
                          <a:schemeClr val="tx1"/>
                        </a:solidFill>
                        <a:effectLst/>
                      </a:endParaRPr>
                    </a:p>
                  </a:txBody>
                  <a:tcPr marL="47625" marR="47625" marT="47625" marB="47625" anchor="ctr"/>
                </a:tc>
              </a:tr>
              <a:tr h="308866">
                <a:tc>
                  <a:txBody>
                    <a:bodyPr/>
                    <a:lstStyle/>
                    <a:p>
                      <a:pPr algn="ctr"/>
                      <a:r>
                        <a:rPr lang="en-US" sz="1600" u="none" dirty="0" err="1">
                          <a:effectLst/>
                        </a:rPr>
                        <a:t>FirefoxDriver</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All</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org.openqa.selenium.firefox.FirefoxDriver</a:t>
                      </a:r>
                      <a:endParaRPr lang="en-US" sz="1600" u="none" dirty="0">
                        <a:solidFill>
                          <a:schemeClr val="tx1"/>
                        </a:solidFill>
                        <a:effectLst/>
                      </a:endParaRPr>
                    </a:p>
                  </a:txBody>
                  <a:tcPr marL="47625" marR="47625" marT="47625" marB="47625" anchor="ctr"/>
                </a:tc>
              </a:tr>
              <a:tr h="524426">
                <a:tc>
                  <a:txBody>
                    <a:bodyPr/>
                    <a:lstStyle/>
                    <a:p>
                      <a:pPr algn="ctr"/>
                      <a:r>
                        <a:rPr lang="en-US" sz="1600" u="none" dirty="0">
                          <a:effectLst/>
                        </a:rPr>
                        <a:t>InternetExplorerDriv</a:t>
                      </a:r>
                      <a:r>
                        <a:rPr lang="en-US" sz="1600" u="none" kern="1200" dirty="0">
                          <a:effectLst/>
                        </a:rPr>
                        <a:t>er</a:t>
                      </a:r>
                      <a:endParaRPr lang="en-US" sz="1600" u="none" kern="1200" dirty="0">
                        <a:solidFill>
                          <a:schemeClr val="tx1"/>
                        </a:solidFill>
                        <a:effectLst/>
                        <a:latin typeface="+mn-lt"/>
                        <a:ea typeface="+mn-ea"/>
                        <a:cs typeface="+mn-cs"/>
                      </a:endParaRPr>
                    </a:p>
                  </a:txBody>
                  <a:tcPr marL="47625" marR="47625" marT="47625" marB="47625" anchor="ctr"/>
                </a:tc>
                <a:tc>
                  <a:txBody>
                    <a:bodyPr/>
                    <a:lstStyle/>
                    <a:p>
                      <a:pPr algn="ctr"/>
                      <a:r>
                        <a:rPr lang="en-US" sz="1600" u="none" dirty="0">
                          <a:effectLst/>
                        </a:rPr>
                        <a:t>Windows</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org.openqa.selenium.ie.InternetExplorerDriver</a:t>
                      </a:r>
                      <a:endParaRPr lang="en-US" sz="1600" u="none" dirty="0">
                        <a:solidFill>
                          <a:schemeClr val="tx1"/>
                        </a:solidFill>
                        <a:effectLst/>
                      </a:endParaRPr>
                    </a:p>
                  </a:txBody>
                  <a:tcPr marL="47625" marR="47625" marT="47625" marB="47625" anchor="ctr"/>
                </a:tc>
              </a:tr>
              <a:tr h="524426">
                <a:tc>
                  <a:txBody>
                    <a:bodyPr/>
                    <a:lstStyle/>
                    <a:p>
                      <a:pPr algn="ctr"/>
                      <a:r>
                        <a:rPr lang="en-US" sz="1600" u="none" dirty="0">
                          <a:effectLst/>
                        </a:rPr>
                        <a:t>ChromeDriver</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All</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org.openqa.selenium.chrome.ChromeDriver</a:t>
                      </a:r>
                      <a:endParaRPr lang="en-US" sz="1600" u="none" dirty="0">
                        <a:solidFill>
                          <a:schemeClr val="tx1"/>
                        </a:solidFill>
                        <a:effectLst/>
                      </a:endParaRPr>
                    </a:p>
                  </a:txBody>
                  <a:tcPr marL="47625" marR="47625" marT="47625" marB="47625" anchor="ctr"/>
                </a:tc>
              </a:tr>
              <a:tr h="524426">
                <a:tc>
                  <a:txBody>
                    <a:bodyPr/>
                    <a:lstStyle/>
                    <a:p>
                      <a:pPr algn="ctr"/>
                      <a:r>
                        <a:rPr lang="en-US" sz="1600" u="none" kern="1200" dirty="0" smtClean="0">
                          <a:effectLst/>
                        </a:rPr>
                        <a:t>SafariDriver</a:t>
                      </a:r>
                      <a:endParaRPr lang="en-US" sz="1600" u="none" kern="1200" dirty="0">
                        <a:solidFill>
                          <a:schemeClr val="tx1"/>
                        </a:solidFill>
                        <a:effectLst/>
                        <a:latin typeface="+mn-lt"/>
                        <a:ea typeface="+mn-ea"/>
                        <a:cs typeface="+mn-cs"/>
                      </a:endParaRPr>
                    </a:p>
                  </a:txBody>
                  <a:tcPr marL="47625" marR="47625" marT="47625" marB="47625" anchor="ctr"/>
                </a:tc>
                <a:tc>
                  <a:txBody>
                    <a:bodyPr/>
                    <a:lstStyle/>
                    <a:p>
                      <a:pPr algn="ctr"/>
                      <a:r>
                        <a:rPr lang="en-US" sz="1600" u="none" dirty="0" smtClean="0">
                          <a:effectLst/>
                        </a:rPr>
                        <a:t>MAC</a:t>
                      </a:r>
                      <a:endParaRPr lang="en-US" sz="1600" u="none" dirty="0">
                        <a:solidFill>
                          <a:schemeClr val="tx1"/>
                        </a:solidFill>
                        <a:effectLst/>
                      </a:endParaRPr>
                    </a:p>
                  </a:txBody>
                  <a:tcPr marL="47625" marR="47625" marT="47625" marB="47625" anchor="ctr"/>
                </a:tc>
                <a:tc>
                  <a:txBody>
                    <a:bodyPr/>
                    <a:lstStyle/>
                    <a:p>
                      <a:pPr algn="ctr"/>
                      <a:r>
                        <a:rPr lang="en-US" sz="1600" kern="1200" dirty="0" smtClean="0">
                          <a:effectLst/>
                        </a:rPr>
                        <a:t>org.openqa.selenium.safari.</a:t>
                      </a:r>
                      <a:r>
                        <a:rPr lang="en-US" sz="1600" u="none" kern="1200" dirty="0" smtClean="0">
                          <a:effectLst/>
                        </a:rPr>
                        <a:t>SafariDriver</a:t>
                      </a:r>
                      <a:endParaRPr lang="en-US" sz="1600" u="none" kern="1200" dirty="0">
                        <a:solidFill>
                          <a:schemeClr val="tx1"/>
                        </a:solidFill>
                        <a:effectLst/>
                        <a:latin typeface="+mn-lt"/>
                        <a:ea typeface="+mn-ea"/>
                        <a:cs typeface="+mn-cs"/>
                      </a:endParaRPr>
                    </a:p>
                  </a:txBody>
                  <a:tcPr marL="47625" marR="47625" marT="47625" marB="47625" anchor="ctr"/>
                </a:tc>
              </a:tr>
            </a:tbl>
          </a:graphicData>
        </a:graphic>
      </p:graphicFrame>
      <p:sp>
        <p:nvSpPr>
          <p:cNvPr id="3" name="Title 2"/>
          <p:cNvSpPr>
            <a:spLocks noGrp="1"/>
          </p:cNvSpPr>
          <p:nvPr>
            <p:ph type="title"/>
          </p:nvPr>
        </p:nvSpPr>
        <p:spPr/>
        <p:txBody>
          <a:bodyPr/>
          <a:lstStyle/>
          <a:p>
            <a:r>
              <a:rPr lang="en-US" dirty="0" smtClean="0"/>
              <a:t>Different </a:t>
            </a:r>
            <a:r>
              <a:rPr lang="en-US" dirty="0"/>
              <a:t>types of </a:t>
            </a:r>
            <a:r>
              <a:rPr lang="en-US" dirty="0" smtClean="0"/>
              <a:t>WebDriver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ectangle 1"/>
          <p:cNvSpPr>
            <a:spLocks noChangeArrowheads="1"/>
          </p:cNvSpPr>
          <p:nvPr/>
        </p:nvSpPr>
        <p:spPr bwMode="auto">
          <a:xfrm>
            <a:off x="-228600" y="228552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Content Placeholder 1"/>
          <p:cNvSpPr txBox="1">
            <a:spLocks/>
          </p:cNvSpPr>
          <p:nvPr/>
        </p:nvSpPr>
        <p:spPr bwMode="auto">
          <a:xfrm>
            <a:off x="152400" y="4572000"/>
            <a:ext cx="6172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t>In addition, WebDriver  is also available for Mobile testing:</a:t>
            </a:r>
          </a:p>
        </p:txBody>
      </p:sp>
      <p:graphicFrame>
        <p:nvGraphicFramePr>
          <p:cNvPr id="2" name="Table 1"/>
          <p:cNvGraphicFramePr>
            <a:graphicFrameLocks noGrp="1"/>
          </p:cNvGraphicFramePr>
          <p:nvPr>
            <p:extLst>
              <p:ext uri="{D42A27DB-BD31-4B8C-83A1-F6EECF244321}">
                <p14:modId xmlns:p14="http://schemas.microsoft.com/office/powerpoint/2010/main" val="3893171745"/>
              </p:ext>
            </p:extLst>
          </p:nvPr>
        </p:nvGraphicFramePr>
        <p:xfrm>
          <a:off x="152400" y="5015314"/>
          <a:ext cx="8763001" cy="1233086"/>
        </p:xfrm>
        <a:graphic>
          <a:graphicData uri="http://schemas.openxmlformats.org/drawingml/2006/table">
            <a:tbl>
              <a:tblPr firstRow="1">
                <a:tableStyleId>{69C7853C-536D-4A76-A0AE-DD22124D55A5}</a:tableStyleId>
              </a:tblPr>
              <a:tblGrid>
                <a:gridCol w="2229185"/>
                <a:gridCol w="1886753"/>
                <a:gridCol w="4647063"/>
              </a:tblGrid>
              <a:tr h="336629">
                <a:tc>
                  <a:txBody>
                    <a:bodyPr/>
                    <a:lstStyle/>
                    <a:p>
                      <a:pPr algn="ctr"/>
                      <a:r>
                        <a:rPr lang="en-US" dirty="0">
                          <a:effectLst/>
                        </a:rPr>
                        <a:t>Name of driver</a:t>
                      </a:r>
                      <a:endParaRPr lang="en-US" dirty="0">
                        <a:solidFill>
                          <a:schemeClr val="tx1"/>
                        </a:solidFill>
                        <a:effectLst/>
                      </a:endParaRPr>
                    </a:p>
                  </a:txBody>
                  <a:tcPr marL="47625" marR="47625" marT="47625" marB="47625" anchor="ctr"/>
                </a:tc>
                <a:tc>
                  <a:txBody>
                    <a:bodyPr/>
                    <a:lstStyle/>
                    <a:p>
                      <a:pPr algn="ctr"/>
                      <a:r>
                        <a:rPr lang="en-US" dirty="0" smtClean="0">
                          <a:effectLst/>
                        </a:rPr>
                        <a:t>OS Supported</a:t>
                      </a:r>
                      <a:endParaRPr lang="en-US" dirty="0">
                        <a:solidFill>
                          <a:schemeClr val="tx1"/>
                        </a:solidFill>
                        <a:effectLst/>
                      </a:endParaRPr>
                    </a:p>
                  </a:txBody>
                  <a:tcPr marL="47625" marR="47625" marT="47625" marB="47625" anchor="ctr"/>
                </a:tc>
                <a:tc>
                  <a:txBody>
                    <a:bodyPr/>
                    <a:lstStyle/>
                    <a:p>
                      <a:pPr algn="ctr"/>
                      <a:r>
                        <a:rPr lang="en-US" dirty="0">
                          <a:effectLst/>
                        </a:rPr>
                        <a:t>Class to instantiate</a:t>
                      </a:r>
                      <a:endParaRPr lang="en-US" dirty="0">
                        <a:solidFill>
                          <a:schemeClr val="tx1"/>
                        </a:solidFill>
                        <a:effectLst/>
                      </a:endParaRPr>
                    </a:p>
                  </a:txBody>
                  <a:tcPr marL="47625" marR="47625" marT="47625" marB="47625" anchor="ctr"/>
                </a:tc>
              </a:tr>
              <a:tr h="524426">
                <a:tc>
                  <a:txBody>
                    <a:bodyPr/>
                    <a:lstStyle/>
                    <a:p>
                      <a:pPr algn="ctr"/>
                      <a:r>
                        <a:rPr lang="en-US" sz="1600" u="none" dirty="0" smtClean="0">
                          <a:effectLst/>
                        </a:rPr>
                        <a:t>AndroidDriver</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All</a:t>
                      </a:r>
                      <a:endParaRPr lang="en-US" sz="1600" u="none" dirty="0">
                        <a:solidFill>
                          <a:schemeClr val="tx1"/>
                        </a:solidFill>
                        <a:effectLst/>
                      </a:endParaRPr>
                    </a:p>
                  </a:txBody>
                  <a:tcPr marL="47625" marR="47625" marT="47625" marB="47625" anchor="ctr"/>
                </a:tc>
                <a:tc>
                  <a:txBody>
                    <a:bodyPr/>
                    <a:lstStyle/>
                    <a:p>
                      <a:pPr algn="ctr"/>
                      <a:r>
                        <a:rPr lang="en-US" sz="1600" kern="1200" dirty="0" smtClean="0">
                          <a:effectLst/>
                        </a:rPr>
                        <a:t>org.openqa.selenium.android.</a:t>
                      </a:r>
                      <a:r>
                        <a:rPr lang="en-US" sz="1600" u="none" kern="1200" dirty="0" smtClean="0">
                          <a:effectLst/>
                        </a:rPr>
                        <a:t>AndroidDriver</a:t>
                      </a:r>
                      <a:endParaRPr lang="en-US" sz="1600" u="none" kern="1200" dirty="0">
                        <a:solidFill>
                          <a:schemeClr val="tx1"/>
                        </a:solidFill>
                        <a:effectLst/>
                        <a:latin typeface="+mn-lt"/>
                        <a:ea typeface="+mn-ea"/>
                        <a:cs typeface="+mn-cs"/>
                      </a:endParaRPr>
                    </a:p>
                  </a:txBody>
                  <a:tcPr marL="47625" marR="47625" marT="47625" marB="47625" anchor="ctr"/>
                </a:tc>
              </a:tr>
              <a:tr h="308866">
                <a:tc>
                  <a:txBody>
                    <a:bodyPr/>
                    <a:lstStyle/>
                    <a:p>
                      <a:pPr algn="ctr"/>
                      <a:r>
                        <a:rPr lang="en-US" sz="1600" u="none" dirty="0" smtClean="0">
                          <a:effectLst/>
                        </a:rPr>
                        <a:t>IPhoneDriver</a:t>
                      </a:r>
                      <a:endParaRPr lang="en-US" sz="1600" u="none" dirty="0">
                        <a:solidFill>
                          <a:schemeClr val="tx1"/>
                        </a:solidFill>
                        <a:effectLst/>
                      </a:endParaRPr>
                    </a:p>
                  </a:txBody>
                  <a:tcPr marL="47625" marR="47625" marT="47625" marB="47625" anchor="ctr"/>
                </a:tc>
                <a:tc>
                  <a:txBody>
                    <a:bodyPr/>
                    <a:lstStyle/>
                    <a:p>
                      <a:pPr algn="ctr"/>
                      <a:r>
                        <a:rPr lang="en-US" sz="1600" u="none" dirty="0">
                          <a:effectLst/>
                        </a:rPr>
                        <a:t>All</a:t>
                      </a:r>
                      <a:endParaRPr lang="en-US" sz="1600" u="none" dirty="0">
                        <a:solidFill>
                          <a:schemeClr val="tx1"/>
                        </a:solidFill>
                        <a:effectLst/>
                      </a:endParaRPr>
                    </a:p>
                  </a:txBody>
                  <a:tcPr marL="47625" marR="47625" marT="47625" marB="47625" anchor="ctr"/>
                </a:tc>
                <a:tc>
                  <a:txBody>
                    <a:bodyPr/>
                    <a:lstStyle/>
                    <a:p>
                      <a:pPr algn="ctr"/>
                      <a:r>
                        <a:rPr lang="en-US" sz="1600" u="none" dirty="0" smtClean="0">
                          <a:effectLst/>
                        </a:rPr>
                        <a:t>org.openqa.selenium.iphone.</a:t>
                      </a:r>
                      <a:r>
                        <a:rPr lang="en-US" sz="1600" u="none" kern="1200" dirty="0" smtClean="0">
                          <a:effectLst/>
                        </a:rPr>
                        <a:t>IPhoneDriver</a:t>
                      </a:r>
                      <a:endParaRPr lang="en-US" sz="1600" u="none" kern="1200" dirty="0">
                        <a:solidFill>
                          <a:schemeClr val="tx1"/>
                        </a:solidFill>
                        <a:effectLst/>
                        <a:latin typeface="+mn-lt"/>
                        <a:ea typeface="+mn-ea"/>
                        <a:cs typeface="+mn-cs"/>
                      </a:endParaRPr>
                    </a:p>
                  </a:txBody>
                  <a:tcPr marL="47625" marR="47625" marT="47625" marB="47625" anchor="ctr"/>
                </a:tc>
              </a:tr>
            </a:tbl>
          </a:graphicData>
        </a:graphic>
      </p:graphicFrame>
    </p:spTree>
    <p:extLst>
      <p:ext uri="{BB962C8B-B14F-4D97-AF65-F5344CB8AC3E}">
        <p14:creationId xmlns:p14="http://schemas.microsoft.com/office/powerpoint/2010/main" val="2828850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971925"/>
            <a:ext cx="8686800" cy="2200275"/>
          </a:xfrm>
        </p:spPr>
        <p:style>
          <a:lnRef idx="1">
            <a:schemeClr val="accent5"/>
          </a:lnRef>
          <a:fillRef idx="2">
            <a:schemeClr val="accent5"/>
          </a:fillRef>
          <a:effectRef idx="1">
            <a:schemeClr val="accent5"/>
          </a:effectRef>
          <a:fontRef idx="minor">
            <a:schemeClr val="dk1"/>
          </a:fontRef>
        </p:style>
        <p:txBody>
          <a:bodyPr anchor="t"/>
          <a:lstStyle/>
          <a:p>
            <a:r>
              <a:rPr lang="en-US" sz="2000" dirty="0" smtClean="0"/>
              <a:t>The fastest and most lightweight implementation of </a:t>
            </a:r>
            <a:r>
              <a:rPr lang="en-US" sz="2000" dirty="0" err="1" smtClean="0"/>
              <a:t>WebDriver</a:t>
            </a:r>
            <a:r>
              <a:rPr lang="en-US" sz="2000" dirty="0" smtClean="0"/>
              <a:t> </a:t>
            </a:r>
          </a:p>
          <a:p>
            <a:pPr lvl="1"/>
            <a:r>
              <a:rPr lang="en-US" sz="1600" b="1" dirty="0" smtClean="0"/>
              <a:t>Pros</a:t>
            </a:r>
          </a:p>
          <a:p>
            <a:pPr lvl="2"/>
            <a:r>
              <a:rPr lang="en-US" sz="1600" dirty="0" smtClean="0"/>
              <a:t>Fastest implementation of </a:t>
            </a:r>
            <a:r>
              <a:rPr lang="en-US" sz="1600" dirty="0" err="1" smtClean="0"/>
              <a:t>WebDriver</a:t>
            </a:r>
            <a:r>
              <a:rPr lang="en-US" sz="1600" dirty="0" smtClean="0"/>
              <a:t> </a:t>
            </a:r>
          </a:p>
          <a:p>
            <a:pPr lvl="2"/>
            <a:r>
              <a:rPr lang="en-US" sz="1600" dirty="0" smtClean="0"/>
              <a:t>A pure Java solution and so it is platform independent.</a:t>
            </a:r>
          </a:p>
          <a:p>
            <a:pPr lvl="2"/>
            <a:r>
              <a:rPr lang="en-US" sz="1600" dirty="0" smtClean="0"/>
              <a:t>Supports JavaScript</a:t>
            </a:r>
          </a:p>
          <a:p>
            <a:pPr lvl="1"/>
            <a:r>
              <a:rPr lang="en-US" sz="1600" b="1" dirty="0" smtClean="0"/>
              <a:t>Cons</a:t>
            </a:r>
          </a:p>
          <a:p>
            <a:pPr lvl="2"/>
            <a:r>
              <a:rPr lang="en-US" sz="1600" dirty="0" smtClean="0"/>
              <a:t>It's not graphical, which means that you can't watch what's happening</a:t>
            </a:r>
            <a:endParaRPr sz="1600" dirty="0" smtClean="0"/>
          </a:p>
        </p:txBody>
      </p:sp>
      <p:sp>
        <p:nvSpPr>
          <p:cNvPr id="3" name="Title 2"/>
          <p:cNvSpPr>
            <a:spLocks noGrp="1"/>
          </p:cNvSpPr>
          <p:nvPr>
            <p:ph type="title"/>
          </p:nvPr>
        </p:nvSpPr>
        <p:spPr/>
        <p:txBody>
          <a:bodyPr/>
          <a:lstStyle/>
          <a:p>
            <a:r>
              <a:rPr lang="en-US" dirty="0" err="1" smtClean="0"/>
              <a:t>HtmlUnitDriver</a:t>
            </a:r>
            <a:r>
              <a:rPr lang="en-US" dirty="0" smtClean="0"/>
              <a:t> Instantiation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sp>
        <p:nvSpPr>
          <p:cNvPr id="6" name="Content Placeholder 1"/>
          <p:cNvSpPr txBox="1">
            <a:spLocks/>
          </p:cNvSpPr>
          <p:nvPr/>
        </p:nvSpPr>
        <p:spPr bwMode="auto">
          <a:xfrm>
            <a:off x="228600" y="1676401"/>
            <a:ext cx="8686800" cy="2133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Emulating a Specific Browser</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Using Browser Version</a:t>
            </a:r>
          </a:p>
          <a:p>
            <a:pPr marL="914400" marR="0" lvl="2" indent="0" algn="l" defTabSz="914400" rtl="0" eaLnBrk="1" fontAlgn="base" latinLnBrk="0" hangingPunct="1">
              <a:lnSpc>
                <a:spcPct val="100000"/>
              </a:lnSpc>
              <a:spcBef>
                <a:spcPct val="20000"/>
              </a:spcBef>
              <a:spcAft>
                <a:spcPct val="0"/>
              </a:spcAft>
              <a:buClrTx/>
              <a:buSzTx/>
              <a:buFont typeface="Arial" pitchFamily="34" charset="0"/>
              <a:buNone/>
              <a:tabLst/>
              <a:defRPr/>
            </a:pPr>
            <a:r>
              <a:rPr lang="en-US" sz="1300" b="1" i="1" dirty="0" err="1" smtClean="0"/>
              <a:t>HtmlUnitDriver</a:t>
            </a:r>
            <a:r>
              <a:rPr lang="en-US" sz="1300" b="1" i="1" dirty="0" smtClean="0"/>
              <a:t> driver = new </a:t>
            </a:r>
            <a:r>
              <a:rPr lang="en-US" sz="1300" b="1" i="1" dirty="0" err="1" smtClean="0"/>
              <a:t>HtmlUnitDriver</a:t>
            </a:r>
            <a:r>
              <a:rPr lang="en-US" sz="1300" b="1" i="1" dirty="0" smtClean="0"/>
              <a:t>(BrowserVersion.FIREFOX_3_6);</a:t>
            </a:r>
          </a:p>
          <a:p>
            <a:pPr marL="0" marR="0" lvl="1" indent="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Using Capabilities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300" b="1" i="1" dirty="0" err="1" smtClean="0"/>
              <a:t>HtmlUnitDriver</a:t>
            </a:r>
            <a:r>
              <a:rPr lang="en-US" sz="1300" b="1" i="1" dirty="0" smtClean="0"/>
              <a:t> driver = new </a:t>
            </a:r>
            <a:r>
              <a:rPr lang="en-US" sz="1300" b="1" i="1" dirty="0" err="1" smtClean="0"/>
              <a:t>HtmlUnitDriver</a:t>
            </a:r>
            <a:r>
              <a:rPr lang="en-US" sz="1300" b="1" i="1" dirty="0" smtClean="0"/>
              <a:t>(capabilities);</a:t>
            </a:r>
            <a:endParaRPr lang="en-US" sz="1300" b="1"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2505075"/>
          </a:xfrm>
        </p:spPr>
        <p:style>
          <a:lnRef idx="1">
            <a:schemeClr val="accent5"/>
          </a:lnRef>
          <a:fillRef idx="2">
            <a:schemeClr val="accent5"/>
          </a:fillRef>
          <a:effectRef idx="1">
            <a:schemeClr val="accent5"/>
          </a:effectRef>
          <a:fontRef idx="minor">
            <a:schemeClr val="dk1"/>
          </a:fontRef>
        </p:style>
        <p:txBody>
          <a:bodyPr/>
          <a:lstStyle/>
          <a:p>
            <a:r>
              <a:rPr lang="en-US" sz="2000" b="1" dirty="0"/>
              <a:t>FireFoxDriver </a:t>
            </a:r>
            <a:r>
              <a:rPr lang="en-US" sz="2000" b="1" dirty="0" smtClean="0"/>
              <a:t>Instantiation process</a:t>
            </a:r>
          </a:p>
          <a:p>
            <a:endParaRPr lang="en-US" sz="1600" dirty="0" smtClean="0"/>
          </a:p>
          <a:p>
            <a:pPr marL="857250" lvl="2" indent="0">
              <a:buNone/>
            </a:pPr>
            <a:r>
              <a:rPr sz="1300" b="1" i="1" dirty="0" err="1" smtClean="0"/>
              <a:t>WebDriver</a:t>
            </a:r>
            <a:r>
              <a:rPr sz="1300" b="1" i="1" dirty="0" smtClean="0"/>
              <a:t>  </a:t>
            </a:r>
            <a:r>
              <a:rPr sz="1300" b="1" i="1" dirty="0"/>
              <a:t>driver = new </a:t>
            </a:r>
            <a:r>
              <a:rPr sz="1300" b="1" i="1" dirty="0" err="1" smtClean="0"/>
              <a:t>FirefoxDriver</a:t>
            </a:r>
            <a:r>
              <a:rPr sz="1300" b="1" i="1" dirty="0" smtClean="0"/>
              <a:t>()</a:t>
            </a:r>
          </a:p>
          <a:p>
            <a:pPr marL="457200" lvl="1" indent="0">
              <a:buNone/>
            </a:pPr>
            <a:endParaRPr lang="en-US" sz="1600" dirty="0"/>
          </a:p>
          <a:p>
            <a:pPr marL="457200" lvl="1" indent="0">
              <a:buNone/>
            </a:pPr>
            <a:r>
              <a:rPr lang="en-US" sz="1600" dirty="0" smtClean="0"/>
              <a:t>This will invoke firefox browser and returns an handle in form of WebDriver  object which is used to interact with the browser.</a:t>
            </a:r>
          </a:p>
          <a:p>
            <a:pPr marL="857250" lvl="2" indent="0">
              <a:buNone/>
            </a:pPr>
            <a:endParaRPr lang="en-US" sz="1600" dirty="0" smtClean="0"/>
          </a:p>
        </p:txBody>
      </p:sp>
      <p:sp>
        <p:nvSpPr>
          <p:cNvPr id="3" name="Title 2"/>
          <p:cNvSpPr>
            <a:spLocks noGrp="1"/>
          </p:cNvSpPr>
          <p:nvPr>
            <p:ph type="title"/>
          </p:nvPr>
        </p:nvSpPr>
        <p:spPr/>
        <p:txBody>
          <a:bodyPr/>
          <a:lstStyle/>
          <a:p>
            <a:r>
              <a:rPr lang="en-US" dirty="0" err="1" smtClean="0"/>
              <a:t>FirefoxDriver</a:t>
            </a:r>
            <a:r>
              <a:rPr lang="en-US" dirty="0" smtClean="0"/>
              <a:t> Instantiation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spTree>
    <p:extLst>
      <p:ext uri="{BB962C8B-B14F-4D97-AF65-F5344CB8AC3E}">
        <p14:creationId xmlns:p14="http://schemas.microsoft.com/office/powerpoint/2010/main" val="3053779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3571875"/>
          </a:xfrm>
        </p:spPr>
        <p:style>
          <a:lnRef idx="1">
            <a:schemeClr val="accent5"/>
          </a:lnRef>
          <a:fillRef idx="2">
            <a:schemeClr val="accent5"/>
          </a:fillRef>
          <a:effectRef idx="1">
            <a:schemeClr val="accent5"/>
          </a:effectRef>
          <a:fontRef idx="minor">
            <a:schemeClr val="dk1"/>
          </a:fontRef>
        </p:style>
        <p:txBody>
          <a:bodyPr/>
          <a:lstStyle/>
          <a:p>
            <a:r>
              <a:rPr lang="en-US" sz="2000" b="1" dirty="0"/>
              <a:t>InternetExplorerDriver Instantiation </a:t>
            </a:r>
            <a:r>
              <a:rPr lang="en-US" sz="2000" b="1" dirty="0" smtClean="0"/>
              <a:t>process</a:t>
            </a:r>
          </a:p>
          <a:p>
            <a:pPr marL="914400" lvl="2" indent="0">
              <a:buNone/>
            </a:pPr>
            <a:endParaRPr lang="en-US" sz="1600" dirty="0" smtClean="0"/>
          </a:p>
          <a:p>
            <a:pPr marL="914400" lvl="2" indent="0">
              <a:buNone/>
            </a:pPr>
            <a:r>
              <a:rPr lang="en-US" sz="1600" dirty="0" smtClean="0"/>
              <a:t>To </a:t>
            </a:r>
            <a:r>
              <a:rPr lang="en-US" sz="1600" dirty="0"/>
              <a:t>work with </a:t>
            </a:r>
            <a:r>
              <a:rPr lang="en-US" sz="1600" dirty="0" smtClean="0"/>
              <a:t>IE, </a:t>
            </a:r>
            <a:r>
              <a:rPr lang="en-US" sz="1600" dirty="0"/>
              <a:t>first download </a:t>
            </a:r>
            <a:r>
              <a:rPr lang="en-US" sz="1600" dirty="0" smtClean="0"/>
              <a:t>IEDriverServer.exe file </a:t>
            </a:r>
            <a:r>
              <a:rPr lang="en-US" sz="1600" dirty="0"/>
              <a:t>from </a:t>
            </a:r>
          </a:p>
          <a:p>
            <a:pPr marL="914400" lvl="2" indent="0">
              <a:buNone/>
            </a:pPr>
            <a:r>
              <a:rPr lang="en-US" sz="1600" dirty="0">
                <a:hlinkClick r:id="rId2"/>
              </a:rPr>
              <a:t>http://code.google.com/p/chromedriver/downloads/list</a:t>
            </a:r>
            <a:r>
              <a:rPr lang="en-US" sz="1600" dirty="0"/>
              <a:t>  and keep it is your project resources folder.</a:t>
            </a:r>
          </a:p>
          <a:p>
            <a:pPr marL="914400" lvl="2" indent="0">
              <a:buNone/>
            </a:pPr>
            <a:endParaRPr lang="en-US" sz="1600" dirty="0"/>
          </a:p>
          <a:p>
            <a:pPr lvl="2"/>
            <a:r>
              <a:rPr lang="en-US" sz="1600" dirty="0"/>
              <a:t>Set </a:t>
            </a:r>
            <a:r>
              <a:rPr lang="en-US" sz="1600" dirty="0" smtClean="0"/>
              <a:t>Webdriver.ie.driver  </a:t>
            </a:r>
            <a:r>
              <a:rPr lang="en-US" sz="1600" dirty="0"/>
              <a:t>property </a:t>
            </a:r>
          </a:p>
          <a:p>
            <a:pPr marL="114300" indent="0">
              <a:buNone/>
            </a:pPr>
            <a:r>
              <a:rPr lang="en-US" sz="1400" dirty="0" smtClean="0"/>
              <a:t>	</a:t>
            </a:r>
            <a:r>
              <a:rPr sz="1300" b="1" i="1" dirty="0" smtClean="0"/>
              <a:t>System.setProperty</a:t>
            </a:r>
            <a:r>
              <a:rPr sz="1300" b="1" i="1" dirty="0"/>
              <a:t>("</a:t>
            </a:r>
            <a:r>
              <a:rPr sz="1300" b="1" i="1" dirty="0" smtClean="0"/>
              <a:t>Webdriver.ie.driver</a:t>
            </a:r>
            <a:r>
              <a:rPr sz="1300" b="1" i="1" dirty="0"/>
              <a:t>","src/main/resources/drivers/ie/IEDriverServer.exe")</a:t>
            </a:r>
            <a:endParaRPr sz="1300" b="1" i="1" dirty="0" smtClean="0"/>
          </a:p>
          <a:p>
            <a:pPr marL="857250" lvl="2" indent="0">
              <a:buNone/>
            </a:pPr>
            <a:r>
              <a:rPr sz="1300" b="1" i="1" dirty="0" smtClean="0"/>
              <a:t>	</a:t>
            </a:r>
            <a:r>
              <a:rPr sz="1300" b="1" i="1" dirty="0" err="1" smtClean="0"/>
              <a:t>WebDriver</a:t>
            </a:r>
            <a:r>
              <a:rPr sz="1300" b="1" i="1" dirty="0" smtClean="0"/>
              <a:t>  </a:t>
            </a:r>
            <a:r>
              <a:rPr sz="1300" b="1" i="1" dirty="0"/>
              <a:t>driver = new </a:t>
            </a:r>
            <a:r>
              <a:rPr sz="1300" b="1" i="1" dirty="0" err="1"/>
              <a:t>InternetExplorerDriver</a:t>
            </a:r>
            <a:r>
              <a:rPr sz="1300" b="1" i="1" dirty="0"/>
              <a:t> ()</a:t>
            </a:r>
            <a:endParaRPr sz="1300" b="1" i="1" dirty="0" smtClean="0"/>
          </a:p>
          <a:p>
            <a:pPr marL="457200" lvl="1" indent="0">
              <a:buNone/>
            </a:pPr>
            <a:endParaRPr lang="en-US" sz="1600" dirty="0"/>
          </a:p>
          <a:p>
            <a:pPr marL="457200" lvl="1" indent="0">
              <a:buNone/>
            </a:pPr>
            <a:r>
              <a:rPr lang="en-US" sz="1600" dirty="0" smtClean="0"/>
              <a:t>This will invoke Internet explorer browser and returns a handle in form of WebDriver  object which is used to interact with the browser.</a:t>
            </a:r>
          </a:p>
          <a:p>
            <a:pPr marL="857250" lvl="2" indent="0">
              <a:buNone/>
            </a:pPr>
            <a:endParaRPr lang="en-US" sz="1600" dirty="0" smtClean="0"/>
          </a:p>
        </p:txBody>
      </p:sp>
      <p:sp>
        <p:nvSpPr>
          <p:cNvPr id="3" name="Title 2"/>
          <p:cNvSpPr>
            <a:spLocks noGrp="1"/>
          </p:cNvSpPr>
          <p:nvPr>
            <p:ph type="title"/>
          </p:nvPr>
        </p:nvSpPr>
        <p:spPr/>
        <p:txBody>
          <a:bodyPr/>
          <a:lstStyle/>
          <a:p>
            <a:r>
              <a:rPr lang="en-US" sz="3400" dirty="0" err="1" smtClean="0"/>
              <a:t>InternetExplorerDriver</a:t>
            </a:r>
            <a:r>
              <a:rPr lang="en-US" sz="3400" dirty="0" smtClean="0"/>
              <a:t> Instantiation</a:t>
            </a:r>
            <a:endParaRPr lang="en-US" sz="34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5" name="Picture 13"/>
          <p:cNvPicPr>
            <a:picLocks noChangeAspect="1" noChangeArrowheads="1"/>
          </p:cNvPicPr>
          <p:nvPr/>
        </p:nvPicPr>
        <p:blipFill>
          <a:blip r:embed="rId3" cstate="print"/>
          <a:srcRect/>
          <a:stretch>
            <a:fillRect/>
          </a:stretch>
        </p:blipFill>
        <p:spPr bwMode="auto">
          <a:xfrm>
            <a:off x="8161345" y="145260"/>
            <a:ext cx="968375" cy="987425"/>
          </a:xfrm>
          <a:prstGeom prst="rect">
            <a:avLst/>
          </a:prstGeom>
          <a:noFill/>
          <a:ln w="9525" algn="ctr">
            <a:noFill/>
            <a:miter lim="800000"/>
            <a:headEnd/>
            <a:tailEnd/>
          </a:ln>
        </p:spPr>
      </p:pic>
    </p:spTree>
    <p:extLst>
      <p:ext uri="{BB962C8B-B14F-4D97-AF65-F5344CB8AC3E}">
        <p14:creationId xmlns:p14="http://schemas.microsoft.com/office/powerpoint/2010/main" val="312103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3343275"/>
          </a:xfrm>
        </p:spPr>
        <p:style>
          <a:lnRef idx="1">
            <a:schemeClr val="accent1"/>
          </a:lnRef>
          <a:fillRef idx="2">
            <a:schemeClr val="accent1"/>
          </a:fillRef>
          <a:effectRef idx="1">
            <a:schemeClr val="accent1"/>
          </a:effectRef>
          <a:fontRef idx="minor">
            <a:schemeClr val="dk1"/>
          </a:fontRef>
        </p:style>
        <p:txBody>
          <a:bodyPr/>
          <a:lstStyle/>
          <a:p>
            <a:r>
              <a:rPr lang="en-US" sz="2000" b="1" dirty="0" smtClean="0"/>
              <a:t>ChromeDriver Instantiation process</a:t>
            </a:r>
          </a:p>
          <a:p>
            <a:endParaRPr lang="en-US" sz="1600" dirty="0" smtClean="0"/>
          </a:p>
          <a:p>
            <a:pPr marL="914400" lvl="2" indent="0">
              <a:buNone/>
            </a:pPr>
            <a:r>
              <a:rPr lang="en-US" sz="1600" dirty="0" smtClean="0"/>
              <a:t>To work with Chrome, first download chrome server file from </a:t>
            </a:r>
            <a:r>
              <a:rPr lang="en-US" sz="1600" dirty="0" smtClean="0">
                <a:hlinkClick r:id="rId2"/>
              </a:rPr>
              <a:t>http</a:t>
            </a:r>
            <a:r>
              <a:rPr lang="en-US" sz="1600" dirty="0">
                <a:hlinkClick r:id="rId2"/>
              </a:rPr>
              <a:t>://</a:t>
            </a:r>
            <a:r>
              <a:rPr lang="en-US" sz="1600" dirty="0" smtClean="0">
                <a:hlinkClick r:id="rId2"/>
              </a:rPr>
              <a:t>code.google.com/p/chromedriver/downloads/list</a:t>
            </a:r>
            <a:r>
              <a:rPr lang="en-US" sz="1600" dirty="0" smtClean="0"/>
              <a:t>  and place in project resources folder.</a:t>
            </a:r>
          </a:p>
          <a:p>
            <a:pPr marL="914400" lvl="2" indent="0">
              <a:buNone/>
            </a:pPr>
            <a:endParaRPr lang="en-US" sz="1600" dirty="0" smtClean="0"/>
          </a:p>
          <a:p>
            <a:pPr lvl="2"/>
            <a:r>
              <a:rPr lang="en-US" sz="1600" dirty="0"/>
              <a:t>Set </a:t>
            </a:r>
            <a:r>
              <a:rPr lang="en-US" sz="1600" dirty="0" smtClean="0"/>
              <a:t>Webdriver.chrome.driver  property </a:t>
            </a:r>
          </a:p>
          <a:p>
            <a:pPr marL="914400" lvl="2" indent="0">
              <a:buNone/>
            </a:pPr>
            <a:r>
              <a:rPr lang="en-US" sz="1000" dirty="0" smtClean="0"/>
              <a:t> </a:t>
            </a:r>
            <a:r>
              <a:rPr lang="en-US" sz="1300" b="1" i="1" dirty="0"/>
              <a:t>System.setProperty</a:t>
            </a:r>
            <a:r>
              <a:rPr lang="en-US" sz="1300" b="1" i="1" dirty="0" smtClean="0"/>
              <a:t>("Webdriver.chrome.driver","src/main/resources/drivers/chrome/chromedriver.exe");</a:t>
            </a:r>
            <a:endParaRPr lang="en-US" sz="1300" b="1" i="1" dirty="0"/>
          </a:p>
          <a:p>
            <a:pPr marL="914400" lvl="2" indent="0">
              <a:buNone/>
            </a:pPr>
            <a:endParaRPr lang="en-US" sz="1600" dirty="0" smtClean="0"/>
          </a:p>
          <a:p>
            <a:pPr lvl="2"/>
            <a:r>
              <a:rPr lang="en-US" sz="1600" dirty="0" smtClean="0"/>
              <a:t>Instantiate </a:t>
            </a:r>
            <a:r>
              <a:rPr lang="en-US" sz="1600" dirty="0"/>
              <a:t>a </a:t>
            </a:r>
            <a:r>
              <a:rPr lang="en-US" sz="1600" dirty="0" smtClean="0"/>
              <a:t>WebDriver  </a:t>
            </a:r>
            <a:r>
              <a:rPr lang="en-US" sz="1600" dirty="0"/>
              <a:t>implementation</a:t>
            </a:r>
          </a:p>
          <a:p>
            <a:pPr marL="914400" lvl="2" indent="0">
              <a:buNone/>
            </a:pPr>
            <a:r>
              <a:rPr lang="en-US" sz="1600" dirty="0"/>
              <a:t>        </a:t>
            </a:r>
            <a:r>
              <a:rPr sz="1300" b="1" i="1" dirty="0" err="1" smtClean="0"/>
              <a:t>WebDriver</a:t>
            </a:r>
            <a:r>
              <a:rPr sz="1300" b="1" i="1" dirty="0" smtClean="0"/>
              <a:t>  </a:t>
            </a:r>
            <a:r>
              <a:rPr sz="1300" b="1" i="1" dirty="0" err="1" smtClean="0"/>
              <a:t>WebDriver</a:t>
            </a:r>
            <a:r>
              <a:rPr sz="1300" b="1" i="1" dirty="0" smtClean="0"/>
              <a:t>  </a:t>
            </a:r>
            <a:r>
              <a:rPr sz="1300" b="1" i="1" dirty="0"/>
              <a:t>= new </a:t>
            </a:r>
            <a:r>
              <a:rPr sz="1300" b="1" i="1" dirty="0" err="1"/>
              <a:t>ChromeDriver</a:t>
            </a:r>
            <a:r>
              <a:rPr sz="1300" b="1" i="1" dirty="0"/>
              <a:t>();</a:t>
            </a:r>
            <a:endParaRPr sz="1300" b="1" i="1" dirty="0" smtClean="0"/>
          </a:p>
        </p:txBody>
      </p:sp>
      <p:sp>
        <p:nvSpPr>
          <p:cNvPr id="3" name="Title 2"/>
          <p:cNvSpPr>
            <a:spLocks noGrp="1"/>
          </p:cNvSpPr>
          <p:nvPr>
            <p:ph type="title"/>
          </p:nvPr>
        </p:nvSpPr>
        <p:spPr/>
        <p:txBody>
          <a:bodyPr/>
          <a:lstStyle/>
          <a:p>
            <a:r>
              <a:rPr lang="en-US" dirty="0" err="1" smtClean="0"/>
              <a:t>ChromeDriver</a:t>
            </a:r>
            <a:r>
              <a:rPr lang="en-US" dirty="0" smtClean="0"/>
              <a:t> Instantiation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5" name="Picture 13"/>
          <p:cNvPicPr>
            <a:picLocks noChangeAspect="1" noChangeArrowheads="1"/>
          </p:cNvPicPr>
          <p:nvPr/>
        </p:nvPicPr>
        <p:blipFill>
          <a:blip r:embed="rId3" cstate="print"/>
          <a:srcRect/>
          <a:stretch>
            <a:fillRect/>
          </a:stretch>
        </p:blipFill>
        <p:spPr bwMode="auto">
          <a:xfrm>
            <a:off x="8161345" y="145260"/>
            <a:ext cx="968375" cy="987425"/>
          </a:xfrm>
          <a:prstGeom prst="rect">
            <a:avLst/>
          </a:prstGeom>
          <a:noFill/>
          <a:ln w="9525" algn="ctr">
            <a:noFill/>
            <a:miter lim="800000"/>
            <a:headEnd/>
            <a:tailEnd/>
          </a:ln>
        </p:spPr>
      </p:pic>
    </p:spTree>
    <p:extLst>
      <p:ext uri="{BB962C8B-B14F-4D97-AF65-F5344CB8AC3E}">
        <p14:creationId xmlns:p14="http://schemas.microsoft.com/office/powerpoint/2010/main" val="3892909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800" cy="4718050"/>
          </a:xfrm>
        </p:spPr>
        <p:style>
          <a:lnRef idx="1">
            <a:schemeClr val="accent6"/>
          </a:lnRef>
          <a:fillRef idx="2">
            <a:schemeClr val="accent6"/>
          </a:fillRef>
          <a:effectRef idx="1">
            <a:schemeClr val="accent6"/>
          </a:effectRef>
          <a:fontRef idx="minor">
            <a:schemeClr val="dk1"/>
          </a:fontRef>
        </p:style>
        <p:txBody>
          <a:bodyPr/>
          <a:lstStyle/>
          <a:p>
            <a:pPr>
              <a:buNone/>
            </a:pPr>
            <a:r>
              <a:rPr sz="1600" dirty="0" smtClean="0"/>
              <a:t>Test can be executed against emulators and real devices for </a:t>
            </a:r>
            <a:r>
              <a:rPr sz="1600" dirty="0" err="1" smtClean="0"/>
              <a:t>IPhone</a:t>
            </a:r>
            <a:r>
              <a:rPr sz="1600" dirty="0" smtClean="0"/>
              <a:t> and </a:t>
            </a:r>
            <a:r>
              <a:rPr sz="1600" dirty="0" err="1" smtClean="0"/>
              <a:t>Andorid</a:t>
            </a:r>
            <a:r>
              <a:rPr sz="1600" dirty="0" smtClean="0"/>
              <a:t> OS. </a:t>
            </a:r>
          </a:p>
          <a:p>
            <a:pPr>
              <a:buNone/>
            </a:pPr>
            <a:endParaRPr sz="1600" dirty="0" smtClean="0"/>
          </a:p>
          <a:p>
            <a:r>
              <a:rPr sz="1600" b="1" dirty="0" err="1" smtClean="0"/>
              <a:t>IPhoneDriver</a:t>
            </a:r>
            <a:r>
              <a:rPr sz="1600" b="1" dirty="0" smtClean="0"/>
              <a:t> Instantiation process</a:t>
            </a:r>
          </a:p>
          <a:p>
            <a:pPr marL="914400" lvl="2" indent="0">
              <a:buNone/>
            </a:pPr>
            <a:r>
              <a:rPr sz="1600" dirty="0" smtClean="0"/>
              <a:t>To work with </a:t>
            </a:r>
            <a:r>
              <a:rPr sz="1600" dirty="0" err="1" smtClean="0"/>
              <a:t>I</a:t>
            </a:r>
            <a:r>
              <a:rPr lang="en-US" sz="1600" dirty="0" err="1" smtClean="0"/>
              <a:t>p</a:t>
            </a:r>
            <a:r>
              <a:rPr sz="1600" dirty="0" smtClean="0"/>
              <a:t>hone, first do the setup as given in following page: </a:t>
            </a:r>
            <a:r>
              <a:rPr sz="1600" dirty="0" smtClean="0">
                <a:hlinkClick r:id="rId2"/>
              </a:rPr>
              <a:t>http://code.google.com/p/selenium/wiki/IPhoneDriver</a:t>
            </a:r>
            <a:r>
              <a:rPr sz="1600" dirty="0" smtClean="0"/>
              <a:t>.</a:t>
            </a:r>
          </a:p>
          <a:p>
            <a:pPr marL="914400" lvl="2" indent="0">
              <a:buNone/>
            </a:pPr>
            <a:endParaRPr sz="1600" dirty="0" smtClean="0"/>
          </a:p>
          <a:p>
            <a:pPr lvl="2"/>
            <a:r>
              <a:rPr sz="1600" dirty="0" smtClean="0"/>
              <a:t>Instantiate a </a:t>
            </a:r>
            <a:r>
              <a:rPr sz="1600" dirty="0" err="1" smtClean="0"/>
              <a:t>WebDriver</a:t>
            </a:r>
            <a:r>
              <a:rPr sz="1600" dirty="0" smtClean="0"/>
              <a:t>  implementation</a:t>
            </a:r>
          </a:p>
          <a:p>
            <a:pPr marL="914400" lvl="2" indent="0">
              <a:buNone/>
            </a:pPr>
            <a:r>
              <a:rPr sz="1600" dirty="0" smtClean="0"/>
              <a:t>        </a:t>
            </a:r>
            <a:r>
              <a:rPr sz="1600" b="1" i="1" dirty="0" err="1" smtClean="0"/>
              <a:t>WebDriver</a:t>
            </a:r>
            <a:r>
              <a:rPr sz="1600" b="1" i="1" dirty="0" smtClean="0"/>
              <a:t>  </a:t>
            </a:r>
            <a:r>
              <a:rPr sz="1600" b="1" i="1" dirty="0" err="1" smtClean="0"/>
              <a:t>WebDriver</a:t>
            </a:r>
            <a:r>
              <a:rPr sz="1600" b="1" i="1" dirty="0" smtClean="0"/>
              <a:t>  = new </a:t>
            </a:r>
            <a:r>
              <a:rPr sz="1600" b="1" i="1" dirty="0" err="1" smtClean="0"/>
              <a:t>IPhoneDriver</a:t>
            </a:r>
            <a:r>
              <a:rPr sz="1600" b="1" i="1" dirty="0" smtClean="0"/>
              <a:t>();</a:t>
            </a:r>
          </a:p>
          <a:p>
            <a:pPr marL="914400" lvl="2" indent="0">
              <a:buNone/>
            </a:pPr>
            <a:endParaRPr sz="1600" b="1" i="1" dirty="0" smtClean="0"/>
          </a:p>
          <a:p>
            <a:r>
              <a:rPr sz="1600" b="1" dirty="0" err="1" smtClean="0"/>
              <a:t>Andorid</a:t>
            </a:r>
            <a:r>
              <a:rPr sz="1600" b="1" dirty="0" smtClean="0"/>
              <a:t> Instantiation process</a:t>
            </a:r>
          </a:p>
          <a:p>
            <a:endParaRPr sz="1600" dirty="0" smtClean="0"/>
          </a:p>
          <a:p>
            <a:pPr marL="914400" lvl="2" indent="0">
              <a:buNone/>
            </a:pPr>
            <a:r>
              <a:rPr sz="1600" dirty="0" smtClean="0"/>
              <a:t>To work with </a:t>
            </a:r>
            <a:r>
              <a:rPr sz="1600" dirty="0" err="1" smtClean="0"/>
              <a:t>Andorid</a:t>
            </a:r>
            <a:r>
              <a:rPr sz="1600" dirty="0" smtClean="0"/>
              <a:t>, first do the setup as given in following page: </a:t>
            </a:r>
            <a:r>
              <a:rPr sz="1600" dirty="0" smtClean="0">
                <a:hlinkClick r:id="rId3"/>
              </a:rPr>
              <a:t>http://code.google.com/p/selenium/wiki/AndroidDriver</a:t>
            </a:r>
            <a:r>
              <a:rPr sz="1600" dirty="0" smtClean="0"/>
              <a:t>.</a:t>
            </a:r>
          </a:p>
          <a:p>
            <a:pPr marL="914400" lvl="2" indent="0">
              <a:buNone/>
            </a:pPr>
            <a:endParaRPr sz="1600" dirty="0" smtClean="0"/>
          </a:p>
          <a:p>
            <a:pPr lvl="2"/>
            <a:r>
              <a:rPr sz="1600" dirty="0" smtClean="0"/>
              <a:t>Instantiate a </a:t>
            </a:r>
            <a:r>
              <a:rPr sz="1600" dirty="0" err="1" smtClean="0"/>
              <a:t>WebDriver</a:t>
            </a:r>
            <a:r>
              <a:rPr sz="1600" dirty="0" smtClean="0"/>
              <a:t>  implementation</a:t>
            </a:r>
          </a:p>
          <a:p>
            <a:pPr marL="914400" lvl="2" indent="0">
              <a:buNone/>
            </a:pPr>
            <a:r>
              <a:rPr sz="1600" dirty="0" smtClean="0"/>
              <a:t>        </a:t>
            </a:r>
            <a:r>
              <a:rPr sz="1600" b="1" i="1" dirty="0" err="1" smtClean="0"/>
              <a:t>WebDriver</a:t>
            </a:r>
            <a:r>
              <a:rPr sz="1600" b="1" i="1" dirty="0" smtClean="0"/>
              <a:t>  </a:t>
            </a:r>
            <a:r>
              <a:rPr sz="1600" b="1" i="1" dirty="0" err="1" smtClean="0"/>
              <a:t>WebDriver</a:t>
            </a:r>
            <a:r>
              <a:rPr sz="1600" b="1" i="1" dirty="0" smtClean="0"/>
              <a:t>  = new </a:t>
            </a:r>
            <a:r>
              <a:rPr sz="1600" b="1" i="1" dirty="0" err="1" smtClean="0"/>
              <a:t>AndoridDriver</a:t>
            </a:r>
            <a:r>
              <a:rPr sz="1600" b="1" i="1" dirty="0" smtClean="0"/>
              <a:t>();</a:t>
            </a:r>
          </a:p>
          <a:p>
            <a:endParaRPr sz="1600" dirty="0" smtClean="0"/>
          </a:p>
          <a:p>
            <a:endParaRPr lang="en-US" sz="1600" dirty="0"/>
          </a:p>
        </p:txBody>
      </p:sp>
      <p:sp>
        <p:nvSpPr>
          <p:cNvPr id="3" name="Title 2"/>
          <p:cNvSpPr>
            <a:spLocks noGrp="1"/>
          </p:cNvSpPr>
          <p:nvPr>
            <p:ph type="title"/>
          </p:nvPr>
        </p:nvSpPr>
        <p:spPr/>
        <p:txBody>
          <a:bodyPr/>
          <a:lstStyle/>
          <a:p>
            <a:r>
              <a:rPr lang="en-US" dirty="0" err="1" smtClean="0"/>
              <a:t>IPhone</a:t>
            </a:r>
            <a:r>
              <a:rPr lang="en-US" dirty="0" smtClean="0"/>
              <a:t> &amp; Android Driver Instantiation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40367089"/>
              </p:ext>
            </p:extLst>
          </p:nvPr>
        </p:nvGraphicFramePr>
        <p:xfrm>
          <a:off x="228600" y="1609725"/>
          <a:ext cx="8686800" cy="2108200"/>
        </p:xfrm>
        <a:graphic>
          <a:graphicData uri="http://schemas.openxmlformats.org/drawingml/2006/table">
            <a:tbl>
              <a:tblPr firstRow="1" bandRow="1">
                <a:tableStyleId>{8EC20E35-A176-4012-BC5E-935CFFF8708E}</a:tableStyleId>
              </a:tblPr>
              <a:tblGrid>
                <a:gridCol w="8686800"/>
              </a:tblGrid>
              <a:tr h="370840">
                <a:tc>
                  <a:txBody>
                    <a:bodyPr/>
                    <a:lstStyle/>
                    <a:p>
                      <a:r>
                        <a:rPr lang="en-US" sz="1800" kern="1200" dirty="0" smtClean="0">
                          <a:effectLst/>
                        </a:rPr>
                        <a:t>get</a:t>
                      </a:r>
                      <a:endParaRPr lang="en-US" sz="1800" b="1" i="0" kern="1200" dirty="0" smtClean="0">
                        <a:solidFill>
                          <a:schemeClr val="lt1"/>
                        </a:solidFill>
                        <a:effectLst/>
                        <a:latin typeface="+mn-lt"/>
                        <a:ea typeface="+mn-ea"/>
                        <a:cs typeface="+mn-cs"/>
                      </a:endParaRPr>
                    </a:p>
                  </a:txBody>
                  <a:tcPr/>
                </a:tc>
              </a:tr>
              <a:tr h="370840">
                <a:tc>
                  <a:txBody>
                    <a:bodyPr/>
                    <a:lstStyle/>
                    <a:p>
                      <a:r>
                        <a:rPr lang="en-US" dirty="0" smtClean="0"/>
                        <a:t>void get(</a:t>
                      </a:r>
                      <a:r>
                        <a:rPr lang="en-US" dirty="0" err="1" smtClean="0"/>
                        <a:t>java.lang.String</a:t>
                      </a:r>
                      <a:r>
                        <a:rPr lang="en-US" dirty="0" smtClean="0"/>
                        <a:t> </a:t>
                      </a:r>
                      <a:r>
                        <a:rPr lang="en-US" dirty="0" err="1" smtClean="0"/>
                        <a:t>url</a:t>
                      </a:r>
                      <a:r>
                        <a:rPr lang="en-US" dirty="0" smtClean="0"/>
                        <a:t>)</a:t>
                      </a:r>
                    </a:p>
                    <a:p>
                      <a:endParaRPr lang="en-US" dirty="0" smtClean="0"/>
                    </a:p>
                    <a:p>
                      <a:r>
                        <a:rPr lang="en-US" sz="1800" kern="1200" dirty="0" smtClean="0">
                          <a:effectLst/>
                        </a:rPr>
                        <a:t>Load a new web page in the current browser window. </a:t>
                      </a:r>
                    </a:p>
                    <a:p>
                      <a:r>
                        <a:rPr lang="en-US" dirty="0" smtClean="0">
                          <a:effectLst/>
                        </a:rPr>
                        <a:t>Parameters: </a:t>
                      </a:r>
                      <a:r>
                        <a:rPr lang="en-US" dirty="0" err="1" smtClean="0"/>
                        <a:t>url</a:t>
                      </a:r>
                      <a:r>
                        <a:rPr lang="en-US" dirty="0" smtClean="0"/>
                        <a:t> - The URL to load. It is best to use a fully qualified URL</a:t>
                      </a:r>
                    </a:p>
                    <a:p>
                      <a:endParaRPr lang="en-US" dirty="0" smtClean="0"/>
                    </a:p>
                    <a:p>
                      <a:r>
                        <a:rPr lang="en-US" dirty="0" smtClean="0"/>
                        <a:t>Ex - WebDriver .get(“http://ww.google.com”);</a:t>
                      </a:r>
                      <a:endParaRPr lang="en-US" dirty="0"/>
                    </a:p>
                  </a:txBody>
                  <a:tcPr/>
                </a:tc>
              </a:tr>
            </a:tbl>
          </a:graphicData>
        </a:graphic>
      </p:graphicFrame>
      <p:sp>
        <p:nvSpPr>
          <p:cNvPr id="3" name="Title 2"/>
          <p:cNvSpPr>
            <a:spLocks noGrp="1"/>
          </p:cNvSpPr>
          <p:nvPr>
            <p:ph type="title"/>
          </p:nvPr>
        </p:nvSpPr>
        <p:spPr/>
        <p:txBody>
          <a:bodyPr/>
          <a:lstStyle/>
          <a:p>
            <a:r>
              <a:rPr lang="en-US" dirty="0" smtClean="0"/>
              <a:t>WebDriver Useful Methods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graphicFrame>
        <p:nvGraphicFramePr>
          <p:cNvPr id="7" name="Content Placeholder 5"/>
          <p:cNvGraphicFramePr>
            <a:graphicFrameLocks/>
          </p:cNvGraphicFramePr>
          <p:nvPr>
            <p:extLst>
              <p:ext uri="{D42A27DB-BD31-4B8C-83A1-F6EECF244321}">
                <p14:modId xmlns:p14="http://schemas.microsoft.com/office/powerpoint/2010/main" val="1453682701"/>
              </p:ext>
            </p:extLst>
          </p:nvPr>
        </p:nvGraphicFramePr>
        <p:xfrm>
          <a:off x="228600" y="4038600"/>
          <a:ext cx="8763000" cy="2382520"/>
        </p:xfrm>
        <a:graphic>
          <a:graphicData uri="http://schemas.openxmlformats.org/drawingml/2006/table">
            <a:tbl>
              <a:tblPr firstRow="1" bandRow="1">
                <a:tableStyleId>{8EC20E35-A176-4012-BC5E-935CFFF8708E}</a:tableStyleId>
              </a:tblPr>
              <a:tblGrid>
                <a:gridCol w="8763000"/>
              </a:tblGrid>
              <a:tr h="370840">
                <a:tc>
                  <a:txBody>
                    <a:bodyPr/>
                    <a:lstStyle/>
                    <a:p>
                      <a:r>
                        <a:rPr lang="en-US" sz="1800" b="1" i="0" kern="1200" dirty="0" err="1" smtClean="0">
                          <a:solidFill>
                            <a:schemeClr val="lt1"/>
                          </a:solidFill>
                          <a:effectLst/>
                          <a:latin typeface="+mn-lt"/>
                          <a:ea typeface="+mn-ea"/>
                          <a:cs typeface="+mn-cs"/>
                        </a:rPr>
                        <a:t>getTitle</a:t>
                      </a:r>
                      <a:endParaRPr lang="en-US" sz="1800" b="1" i="0" kern="1200" dirty="0">
                        <a:solidFill>
                          <a:schemeClr val="lt1"/>
                        </a:solidFill>
                        <a:effectLst/>
                        <a:latin typeface="+mn-lt"/>
                        <a:ea typeface="+mn-ea"/>
                        <a:cs typeface="+mn-cs"/>
                      </a:endParaRPr>
                    </a:p>
                  </a:txBody>
                  <a:tcPr/>
                </a:tc>
              </a:tr>
              <a:tr h="370840">
                <a:tc>
                  <a:txBody>
                    <a:bodyPr/>
                    <a:lstStyle/>
                    <a:p>
                      <a:r>
                        <a:rPr lang="en-US" sz="1800" b="0" i="0" kern="1200" dirty="0" err="1" smtClean="0">
                          <a:solidFill>
                            <a:schemeClr val="dk1"/>
                          </a:solidFill>
                          <a:effectLst/>
                          <a:latin typeface="+mn-lt"/>
                          <a:ea typeface="+mn-ea"/>
                          <a:cs typeface="+mn-cs"/>
                        </a:rPr>
                        <a:t>java.lang.String</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getTitle</a:t>
                      </a:r>
                      <a:r>
                        <a:rPr lang="en-US" sz="1800" b="0" i="0" kern="1200" dirty="0" smtClean="0">
                          <a:solidFill>
                            <a:schemeClr val="dk1"/>
                          </a:solidFill>
                          <a:effectLst/>
                          <a:latin typeface="+mn-lt"/>
                          <a:ea typeface="+mn-ea"/>
                          <a:cs typeface="+mn-cs"/>
                        </a:rPr>
                        <a:t>()</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The title of the current page.</a:t>
                      </a:r>
                    </a:p>
                    <a:p>
                      <a:r>
                        <a:rPr lang="en-US" sz="1800" b="1" i="0" kern="1200" dirty="0" smtClean="0">
                          <a:solidFill>
                            <a:schemeClr val="dk1"/>
                          </a:solidFill>
                          <a:effectLst/>
                          <a:latin typeface="+mn-lt"/>
                          <a:ea typeface="+mn-ea"/>
                          <a:cs typeface="+mn-cs"/>
                        </a:rPr>
                        <a:t>Returns: </a:t>
                      </a:r>
                      <a:r>
                        <a:rPr lang="en-US" sz="1800" b="0" i="0" kern="1200" dirty="0" smtClean="0">
                          <a:solidFill>
                            <a:schemeClr val="dk1"/>
                          </a:solidFill>
                          <a:effectLst/>
                          <a:latin typeface="+mn-lt"/>
                          <a:ea typeface="+mn-ea"/>
                          <a:cs typeface="+mn-cs"/>
                        </a:rPr>
                        <a:t>The title of the current page, with leading and trailing whitespace stripped, or null if one is not already set</a:t>
                      </a:r>
                    </a:p>
                    <a:p>
                      <a:endParaRPr lang="en-US" dirty="0" smtClean="0"/>
                    </a:p>
                    <a:p>
                      <a:r>
                        <a:rPr lang="en-US" dirty="0" smtClean="0"/>
                        <a:t>Ex - WebDriver .</a:t>
                      </a:r>
                      <a:r>
                        <a:rPr lang="en-US" dirty="0" err="1" smtClean="0"/>
                        <a:t>getTitle</a:t>
                      </a:r>
                      <a:r>
                        <a:rPr lang="en-US" dirty="0" smtClean="0"/>
                        <a:t>( );</a:t>
                      </a:r>
                      <a:endParaRPr lang="en-US" dirty="0"/>
                    </a:p>
                  </a:txBody>
                  <a:tcPr/>
                </a:tc>
              </a:tr>
            </a:tbl>
          </a:graphicData>
        </a:graphic>
      </p:graphicFrame>
    </p:spTree>
    <p:extLst>
      <p:ext uri="{BB962C8B-B14F-4D97-AF65-F5344CB8AC3E}">
        <p14:creationId xmlns:p14="http://schemas.microsoft.com/office/powerpoint/2010/main" val="1442490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97363036"/>
              </p:ext>
            </p:extLst>
          </p:nvPr>
        </p:nvGraphicFramePr>
        <p:xfrm>
          <a:off x="228600" y="1609725"/>
          <a:ext cx="8686800" cy="1833880"/>
        </p:xfrm>
        <a:graphic>
          <a:graphicData uri="http://schemas.openxmlformats.org/drawingml/2006/table">
            <a:tbl>
              <a:tblPr firstRow="1" bandRow="1">
                <a:tableStyleId>{8EC20E35-A176-4012-BC5E-935CFFF8708E}</a:tableStyleId>
              </a:tblPr>
              <a:tblGrid>
                <a:gridCol w="8686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close</a:t>
                      </a:r>
                    </a:p>
                  </a:txBody>
                  <a:tcPr/>
                </a:tc>
              </a:tr>
              <a:tr h="370840">
                <a:tc>
                  <a:txBody>
                    <a:bodyPr/>
                    <a:lstStyle/>
                    <a:p>
                      <a:r>
                        <a:rPr lang="en-US" dirty="0" smtClean="0"/>
                        <a:t>void close()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Close the current window, quitting the browser if it's the last window currently open.</a:t>
                      </a:r>
                    </a:p>
                    <a:p>
                      <a:endParaRPr lang="en-US" sz="1800" b="0" i="0" kern="1200" dirty="0" smtClean="0">
                        <a:solidFill>
                          <a:schemeClr val="dk1"/>
                        </a:solidFill>
                        <a:effectLst/>
                        <a:latin typeface="+mn-lt"/>
                        <a:ea typeface="+mn-ea"/>
                        <a:cs typeface="+mn-cs"/>
                      </a:endParaRPr>
                    </a:p>
                    <a:p>
                      <a:r>
                        <a:rPr lang="en-US" dirty="0" smtClean="0"/>
                        <a:t>Ex - WebDriver .close();</a:t>
                      </a:r>
                      <a:endParaRPr lang="en-US" dirty="0"/>
                    </a:p>
                  </a:txBody>
                  <a:tcPr/>
                </a:tc>
              </a:tr>
            </a:tbl>
          </a:graphicData>
        </a:graphic>
      </p:graphicFrame>
      <p:sp>
        <p:nvSpPr>
          <p:cNvPr id="3" name="Title 2"/>
          <p:cNvSpPr>
            <a:spLocks noGrp="1"/>
          </p:cNvSpPr>
          <p:nvPr>
            <p:ph type="title"/>
          </p:nvPr>
        </p:nvSpPr>
        <p:spPr/>
        <p:txBody>
          <a:bodyPr/>
          <a:lstStyle/>
          <a:p>
            <a:r>
              <a:rPr lang="en-US" dirty="0" smtClean="0"/>
              <a:t>WebDriver Useful Methods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graphicFrame>
        <p:nvGraphicFramePr>
          <p:cNvPr id="7" name="Content Placeholder 5"/>
          <p:cNvGraphicFramePr>
            <a:graphicFrameLocks/>
          </p:cNvGraphicFramePr>
          <p:nvPr>
            <p:extLst>
              <p:ext uri="{D42A27DB-BD31-4B8C-83A1-F6EECF244321}">
                <p14:modId xmlns:p14="http://schemas.microsoft.com/office/powerpoint/2010/main" val="985712607"/>
              </p:ext>
            </p:extLst>
          </p:nvPr>
        </p:nvGraphicFramePr>
        <p:xfrm>
          <a:off x="228600" y="4038600"/>
          <a:ext cx="8686800" cy="1833880"/>
        </p:xfrm>
        <a:graphic>
          <a:graphicData uri="http://schemas.openxmlformats.org/drawingml/2006/table">
            <a:tbl>
              <a:tblPr firstRow="1" bandRow="1">
                <a:tableStyleId>{8EC20E35-A176-4012-BC5E-935CFFF8708E}</a:tableStyleId>
              </a:tblPr>
              <a:tblGrid>
                <a:gridCol w="8686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quit</a:t>
                      </a:r>
                    </a:p>
                  </a:txBody>
                  <a:tcPr/>
                </a:tc>
              </a:tr>
              <a:tr h="370840">
                <a:tc>
                  <a:txBody>
                    <a:bodyPr/>
                    <a:lstStyle/>
                    <a:p>
                      <a:r>
                        <a:rPr lang="en-US" sz="1800" b="0" i="0" kern="1200" dirty="0" smtClean="0">
                          <a:solidFill>
                            <a:schemeClr val="dk1"/>
                          </a:solidFill>
                          <a:effectLst/>
                          <a:latin typeface="+mn-lt"/>
                          <a:ea typeface="+mn-ea"/>
                          <a:cs typeface="+mn-cs"/>
                        </a:rPr>
                        <a:t>void quit()</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Quits this driver, closing every associated window.</a:t>
                      </a:r>
                    </a:p>
                    <a:p>
                      <a:endParaRPr lang="en-US" dirty="0" smtClean="0"/>
                    </a:p>
                    <a:p>
                      <a:r>
                        <a:rPr lang="en-US" dirty="0" smtClean="0"/>
                        <a:t>Ex - WebDriver .quit( );</a:t>
                      </a:r>
                      <a:endParaRPr lang="en-US" dirty="0"/>
                    </a:p>
                  </a:txBody>
                  <a:tcPr/>
                </a:tc>
              </a:tr>
            </a:tbl>
          </a:graphicData>
        </a:graphic>
      </p:graphicFrame>
    </p:spTree>
    <p:extLst>
      <p:ext uri="{BB962C8B-B14F-4D97-AF65-F5344CB8AC3E}">
        <p14:creationId xmlns:p14="http://schemas.microsoft.com/office/powerpoint/2010/main" val="3744739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WebDriver - Browser </a:t>
            </a:r>
            <a:br>
              <a:rPr lang="en-US" dirty="0" smtClean="0"/>
            </a:br>
            <a:r>
              <a:rPr lang="en-US" dirty="0" smtClean="0"/>
              <a:t>Navigation Methods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38877409"/>
              </p:ext>
            </p:extLst>
          </p:nvPr>
        </p:nvGraphicFramePr>
        <p:xfrm>
          <a:off x="263533" y="1752600"/>
          <a:ext cx="8499469" cy="4038599"/>
        </p:xfrm>
        <a:graphic>
          <a:graphicData uri="http://schemas.openxmlformats.org/drawingml/2006/table">
            <a:tbl>
              <a:tblPr firstRow="1" bandRow="1">
                <a:tableStyleId>{073A0DAA-6AF3-43AB-8588-CEC1D06C72B9}</a:tableStyleId>
              </a:tblPr>
              <a:tblGrid>
                <a:gridCol w="2318037"/>
                <a:gridCol w="3167984"/>
                <a:gridCol w="3013448"/>
              </a:tblGrid>
              <a:tr h="633255">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886557">
                <a:tc>
                  <a:txBody>
                    <a:bodyPr/>
                    <a:lstStyle/>
                    <a:p>
                      <a:r>
                        <a:rPr lang="en-US" dirty="0" smtClean="0"/>
                        <a:t>back()</a:t>
                      </a:r>
                    </a:p>
                    <a:p>
                      <a:endParaRPr lang="en-US" dirty="0"/>
                    </a:p>
                  </a:txBody>
                  <a:tcPr/>
                </a:tc>
                <a:tc>
                  <a:txBody>
                    <a:bodyPr/>
                    <a:lstStyle/>
                    <a:p>
                      <a:pPr algn="l" fontAlgn="t"/>
                      <a:r>
                        <a:rPr lang="en-US" dirty="0">
                          <a:effectLst/>
                        </a:rPr>
                        <a:t>Move back a single "item" in the browser's history.</a:t>
                      </a:r>
                    </a:p>
                  </a:txBody>
                  <a:tcPr marL="66675" marR="28575" marT="28575" marB="28575"/>
                </a:tc>
                <a:tc>
                  <a:txBody>
                    <a:bodyPr/>
                    <a:lstStyle/>
                    <a:p>
                      <a:r>
                        <a:rPr lang="en-US" sz="1600" dirty="0" err="1" smtClean="0"/>
                        <a:t>Wedriver.navigate</a:t>
                      </a:r>
                      <a:r>
                        <a:rPr lang="en-US" sz="1600" dirty="0" smtClean="0"/>
                        <a:t>().back();</a:t>
                      </a:r>
                      <a:endParaRPr lang="en-US" sz="1600" dirty="0"/>
                    </a:p>
                  </a:txBody>
                  <a:tcPr/>
                </a:tc>
              </a:tr>
              <a:tr h="839063">
                <a:tc>
                  <a:txBody>
                    <a:bodyPr/>
                    <a:lstStyle/>
                    <a:p>
                      <a:r>
                        <a:rPr lang="en-US" dirty="0" smtClean="0"/>
                        <a:t>forward()</a:t>
                      </a:r>
                      <a:endParaRPr lang="en-US" dirty="0"/>
                    </a:p>
                  </a:txBody>
                  <a:tcPr/>
                </a:tc>
                <a:tc>
                  <a:txBody>
                    <a:bodyPr/>
                    <a:lstStyle/>
                    <a:p>
                      <a:pPr algn="l" fontAlgn="t"/>
                      <a:r>
                        <a:rPr lang="en-US" dirty="0">
                          <a:effectLst/>
                        </a:rPr>
                        <a:t>Move a single "item" forward in the browser's history.</a:t>
                      </a:r>
                    </a:p>
                  </a:txBody>
                  <a:tcPr marL="666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Wedriver.navigate</a:t>
                      </a:r>
                      <a:r>
                        <a:rPr lang="en-US" sz="1600" dirty="0" smtClean="0"/>
                        <a:t>().forward();</a:t>
                      </a:r>
                    </a:p>
                    <a:p>
                      <a:endParaRPr lang="en-US" sz="1600" dirty="0"/>
                    </a:p>
                  </a:txBody>
                  <a:tcPr/>
                </a:tc>
              </a:tr>
              <a:tr h="793167">
                <a:tc>
                  <a:txBody>
                    <a:bodyPr/>
                    <a:lstStyle/>
                    <a:p>
                      <a:r>
                        <a:rPr lang="en-US" dirty="0" smtClean="0"/>
                        <a:t>refresh()</a:t>
                      </a:r>
                      <a:endParaRPr lang="en-US" dirty="0"/>
                    </a:p>
                  </a:txBody>
                  <a:tcPr/>
                </a:tc>
                <a:tc>
                  <a:txBody>
                    <a:bodyPr/>
                    <a:lstStyle/>
                    <a:p>
                      <a:pPr algn="l" fontAlgn="t"/>
                      <a:r>
                        <a:rPr lang="en-US" dirty="0">
                          <a:effectLst/>
                        </a:rPr>
                        <a:t>Refresh the current page</a:t>
                      </a:r>
                    </a:p>
                  </a:txBody>
                  <a:tcPr marL="666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Wedriver.navigate</a:t>
                      </a:r>
                      <a:r>
                        <a:rPr lang="en-US" sz="1600" dirty="0" smtClean="0"/>
                        <a:t>().refresh();</a:t>
                      </a:r>
                    </a:p>
                    <a:p>
                      <a:endParaRPr lang="en-US" sz="1600" dirty="0"/>
                    </a:p>
                  </a:txBody>
                  <a:tcPr/>
                </a:tc>
              </a:tr>
              <a:tr h="886557">
                <a:tc>
                  <a:txBody>
                    <a:bodyPr/>
                    <a:lstStyle/>
                    <a:p>
                      <a:r>
                        <a:rPr lang="en-US" dirty="0" smtClean="0"/>
                        <a:t>to(</a:t>
                      </a:r>
                      <a:r>
                        <a:rPr lang="en-US" dirty="0" err="1" smtClean="0"/>
                        <a:t>java.lang.String</a:t>
                      </a:r>
                      <a:r>
                        <a:rPr lang="en-US" dirty="0" smtClean="0"/>
                        <a:t> </a:t>
                      </a:r>
                      <a:r>
                        <a:rPr lang="en-US" dirty="0" err="1" smtClean="0"/>
                        <a:t>url</a:t>
                      </a:r>
                      <a:r>
                        <a:rPr lang="en-US" dirty="0" smtClean="0"/>
                        <a:t>)</a:t>
                      </a:r>
                      <a:endParaRPr lang="en-US" dirty="0"/>
                    </a:p>
                  </a:txBody>
                  <a:tcPr/>
                </a:tc>
                <a:tc>
                  <a:txBody>
                    <a:bodyPr/>
                    <a:lstStyle/>
                    <a:p>
                      <a:pPr algn="l" fontAlgn="t"/>
                      <a:r>
                        <a:rPr lang="en-US" dirty="0">
                          <a:effectLst/>
                        </a:rPr>
                        <a:t>Load a new web page in the current browser window.</a:t>
                      </a:r>
                    </a:p>
                  </a:txBody>
                  <a:tcPr marL="666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Wedriver.navigate</a:t>
                      </a:r>
                      <a:r>
                        <a:rPr lang="en-US" sz="1600" dirty="0" smtClean="0"/>
                        <a:t>().to (“http://www.cognizant.com”);</a:t>
                      </a:r>
                    </a:p>
                    <a:p>
                      <a:endParaRPr lang="en-US" sz="1200" dirty="0"/>
                    </a:p>
                  </a:txBody>
                  <a:tcPr/>
                </a:tc>
              </a:tr>
            </a:tbl>
          </a:graphicData>
        </a:graphic>
      </p:graphicFrame>
    </p:spTree>
    <p:extLst>
      <p:ext uri="{BB962C8B-B14F-4D97-AF65-F5344CB8AC3E}">
        <p14:creationId xmlns:p14="http://schemas.microsoft.com/office/powerpoint/2010/main" val="1815625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
            </a:r>
            <a:br>
              <a:rPr lang="en-US" sz="2400" dirty="0" smtClean="0"/>
            </a:br>
            <a:r>
              <a:rPr lang="en-US" dirty="0" smtClean="0"/>
              <a:t>WebDriver Methods – </a:t>
            </a:r>
            <a:br>
              <a:rPr lang="en-US" dirty="0" smtClean="0"/>
            </a:br>
            <a:r>
              <a:rPr lang="en-US" dirty="0" smtClean="0"/>
              <a:t>To switch between Windows</a:t>
            </a:r>
            <a:r>
              <a:rPr lang="en-US" b="1" dirty="0"/>
              <a:t/>
            </a:r>
            <a:br>
              <a:rPr lang="en-US" b="1" dirty="0"/>
            </a:b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4182762259"/>
              </p:ext>
            </p:extLst>
          </p:nvPr>
        </p:nvGraphicFramePr>
        <p:xfrm>
          <a:off x="228600" y="1600201"/>
          <a:ext cx="8416932" cy="4752393"/>
        </p:xfrm>
        <a:graphic>
          <a:graphicData uri="http://schemas.openxmlformats.org/drawingml/2006/table">
            <a:tbl>
              <a:tblPr firstRow="1" bandRow="1">
                <a:tableStyleId>{073A0DAA-6AF3-43AB-8588-CEC1D06C72B9}</a:tableStyleId>
              </a:tblPr>
              <a:tblGrid>
                <a:gridCol w="2295527"/>
                <a:gridCol w="3571873"/>
                <a:gridCol w="2549532"/>
              </a:tblGrid>
              <a:tr h="714027">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835751">
                <a:tc>
                  <a:txBody>
                    <a:bodyPr/>
                    <a:lstStyle/>
                    <a:p>
                      <a:r>
                        <a:rPr lang="en-US" dirty="0" err="1" smtClean="0"/>
                        <a:t>java.util.Set</a:t>
                      </a:r>
                      <a:r>
                        <a:rPr lang="en-US" dirty="0" smtClean="0"/>
                        <a:t>&lt;</a:t>
                      </a:r>
                      <a:r>
                        <a:rPr lang="en-US" dirty="0" err="1" smtClean="0"/>
                        <a:t>java.lang.String</a:t>
                      </a:r>
                      <a:r>
                        <a:rPr lang="en-US" dirty="0" smtClean="0"/>
                        <a:t>&gt; </a:t>
                      </a:r>
                      <a:r>
                        <a:rPr lang="en-US" dirty="0" err="1" smtClean="0"/>
                        <a:t>getWindowHandles</a:t>
                      </a:r>
                      <a:r>
                        <a:rPr lang="en-US" dirty="0" smtClean="0"/>
                        <a:t>()</a:t>
                      </a:r>
                      <a:endParaRPr lang="en-US" dirty="0"/>
                    </a:p>
                  </a:txBody>
                  <a:tcPr/>
                </a:tc>
                <a:tc>
                  <a:txBody>
                    <a:bodyPr/>
                    <a:lstStyle/>
                    <a:p>
                      <a:r>
                        <a:rPr lang="en-US" sz="1800" kern="1200" dirty="0" smtClean="0">
                          <a:effectLst/>
                        </a:rPr>
                        <a:t>A set of window handles which can be used to iterate over all open windows.</a:t>
                      </a:r>
                      <a:endParaRPr lang="en-US" dirty="0">
                        <a:effectLst/>
                      </a:endParaRPr>
                    </a:p>
                  </a:txBody>
                  <a:tcPr marL="66675" marR="28575" marT="28575" marB="28575"/>
                </a:tc>
                <a:tc>
                  <a:txBody>
                    <a:bodyPr/>
                    <a:lstStyle/>
                    <a:p>
                      <a:r>
                        <a:rPr lang="en-US" sz="1400" dirty="0" err="1" smtClean="0"/>
                        <a:t>Wedriver.getWindowHandles</a:t>
                      </a:r>
                      <a:r>
                        <a:rPr lang="en-US" sz="1400" dirty="0" smtClean="0"/>
                        <a:t>();</a:t>
                      </a:r>
                      <a:endParaRPr lang="en-US" sz="1400" dirty="0"/>
                    </a:p>
                  </a:txBody>
                  <a:tcPr/>
                </a:tc>
              </a:tr>
              <a:tr h="804410">
                <a:tc>
                  <a:txBody>
                    <a:bodyPr/>
                    <a:lstStyle/>
                    <a:p>
                      <a:r>
                        <a:rPr lang="en-US" dirty="0" smtClean="0"/>
                        <a:t>alert()</a:t>
                      </a:r>
                      <a:endParaRPr lang="en-US" dirty="0"/>
                    </a:p>
                  </a:txBody>
                  <a:tcPr/>
                </a:tc>
                <a:tc>
                  <a:txBody>
                    <a:bodyPr/>
                    <a:lstStyle/>
                    <a:p>
                      <a:pPr algn="l" fontAlgn="t"/>
                      <a:r>
                        <a:rPr lang="en-US" dirty="0">
                          <a:effectLst/>
                        </a:rPr>
                        <a:t>Switches to the currently active modal dialog for this particular driver instance.</a:t>
                      </a:r>
                    </a:p>
                  </a:txBody>
                  <a:tcPr marL="66675" marR="28575" marT="28575" marB="28575"/>
                </a:tc>
                <a:tc>
                  <a:txBody>
                    <a:bodyPr/>
                    <a:lstStyle/>
                    <a:p>
                      <a:r>
                        <a:rPr lang="en-US" sz="1600" dirty="0" err="1" smtClean="0"/>
                        <a:t>Wedriver</a:t>
                      </a:r>
                      <a:r>
                        <a:rPr lang="en-US" sz="1600" dirty="0" smtClean="0"/>
                        <a:t>. </a:t>
                      </a:r>
                      <a:r>
                        <a:rPr lang="en-US" sz="1600" dirty="0" err="1" smtClean="0"/>
                        <a:t>switchTo</a:t>
                      </a:r>
                      <a:r>
                        <a:rPr lang="en-US" sz="1600" dirty="0" smtClean="0"/>
                        <a:t>().alert();</a:t>
                      </a:r>
                      <a:endParaRPr lang="en-US" sz="1600" dirty="0"/>
                    </a:p>
                  </a:txBody>
                  <a:tcPr/>
                </a:tc>
              </a:tr>
              <a:tr h="1055136">
                <a:tc>
                  <a:txBody>
                    <a:bodyPr/>
                    <a:lstStyle/>
                    <a:p>
                      <a:r>
                        <a:rPr lang="en-US" dirty="0" err="1" smtClean="0"/>
                        <a:t>defaultContent</a:t>
                      </a:r>
                      <a:r>
                        <a:rPr lang="en-US" dirty="0" smtClean="0"/>
                        <a:t>()</a:t>
                      </a:r>
                      <a:endParaRPr lang="en-US" dirty="0"/>
                    </a:p>
                  </a:txBody>
                  <a:tcPr/>
                </a:tc>
                <a:tc>
                  <a:txBody>
                    <a:bodyPr/>
                    <a:lstStyle/>
                    <a:p>
                      <a:pPr algn="l" fontAlgn="t"/>
                      <a:r>
                        <a:rPr lang="en-US" dirty="0">
                          <a:effectLst/>
                        </a:rPr>
                        <a:t>Selects either the first frame on the page, or the main document when a page contains </a:t>
                      </a:r>
                      <a:r>
                        <a:rPr lang="en-US" dirty="0" err="1">
                          <a:effectLst/>
                        </a:rPr>
                        <a:t>iframes</a:t>
                      </a:r>
                      <a:r>
                        <a:rPr lang="en-US" dirty="0">
                          <a:effectLst/>
                        </a:rPr>
                        <a:t>.</a:t>
                      </a:r>
                    </a:p>
                  </a:txBody>
                  <a:tcPr marL="666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Wedriver</a:t>
                      </a:r>
                      <a:r>
                        <a:rPr lang="en-US" sz="1600" dirty="0" smtClean="0"/>
                        <a:t>. </a:t>
                      </a:r>
                      <a:r>
                        <a:rPr lang="en-US" sz="1600" dirty="0" err="1" smtClean="0"/>
                        <a:t>switchTo</a:t>
                      </a:r>
                      <a:r>
                        <a:rPr lang="en-US" sz="1600" dirty="0" smtClean="0"/>
                        <a:t>() .</a:t>
                      </a:r>
                      <a:r>
                        <a:rPr lang="en-US" sz="1600" dirty="0" err="1" smtClean="0"/>
                        <a:t>defaultContent</a:t>
                      </a:r>
                      <a:r>
                        <a:rPr lang="en-US" sz="1600" dirty="0" smtClean="0"/>
                        <a:t>();</a:t>
                      </a:r>
                      <a:endParaRPr lang="en-US" sz="1600" dirty="0"/>
                    </a:p>
                  </a:txBody>
                  <a:tcPr/>
                </a:tc>
              </a:tr>
              <a:tr h="1086476">
                <a:tc>
                  <a:txBody>
                    <a:bodyPr/>
                    <a:lstStyle/>
                    <a:p>
                      <a:r>
                        <a:rPr lang="en-US" dirty="0" smtClean="0"/>
                        <a:t>window(</a:t>
                      </a:r>
                      <a:r>
                        <a:rPr lang="en-US" dirty="0" err="1" smtClean="0"/>
                        <a:t>java.lang.String</a:t>
                      </a:r>
                      <a:r>
                        <a:rPr lang="en-US" dirty="0" smtClean="0"/>
                        <a:t> </a:t>
                      </a:r>
                      <a:r>
                        <a:rPr lang="en-US" dirty="0" err="1" smtClean="0"/>
                        <a:t>nameOrHandle</a:t>
                      </a:r>
                      <a:r>
                        <a:rPr lang="en-US" dirty="0" smtClean="0"/>
                        <a:t>)</a:t>
                      </a:r>
                      <a:endParaRPr lang="en-US" dirty="0"/>
                    </a:p>
                  </a:txBody>
                  <a:tcPr/>
                </a:tc>
                <a:tc>
                  <a:txBody>
                    <a:bodyPr/>
                    <a:lstStyle/>
                    <a:p>
                      <a:r>
                        <a:rPr lang="en-US" sz="1800" kern="1200" dirty="0" smtClean="0">
                          <a:effectLst/>
                        </a:rPr>
                        <a:t>Switch the focus of future commands for this driver to the window with the given name/handle.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Wedriver</a:t>
                      </a:r>
                      <a:r>
                        <a:rPr lang="en-US" sz="1600" dirty="0" smtClean="0"/>
                        <a:t>. </a:t>
                      </a:r>
                      <a:r>
                        <a:rPr lang="en-US" sz="1600" dirty="0" err="1" smtClean="0"/>
                        <a:t>switchTo</a:t>
                      </a:r>
                      <a:r>
                        <a:rPr lang="en-US" sz="1600" smtClean="0"/>
                        <a:t>(). window</a:t>
                      </a:r>
                      <a:r>
                        <a:rPr lang="en-US" sz="1600" dirty="0" smtClean="0"/>
                        <a:t>(“id”);</a:t>
                      </a:r>
                      <a:endParaRPr lang="en-US" sz="1600" dirty="0"/>
                    </a:p>
                  </a:txBody>
                  <a:tcPr/>
                </a:tc>
              </a:tr>
            </a:tbl>
          </a:graphicData>
        </a:graphic>
      </p:graphicFrame>
    </p:spTree>
    <p:extLst>
      <p:ext uri="{BB962C8B-B14F-4D97-AF65-F5344CB8AC3E}">
        <p14:creationId xmlns:p14="http://schemas.microsoft.com/office/powerpoint/2010/main" val="1744236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Mehul Mehta(254777) ,</a:t>
                      </a:r>
                      <a:r>
                        <a:rPr kumimoji="0" lang="en-US" sz="1600" b="0" i="0" u="none" strike="noStrike" kern="1200" cap="none" normalizeH="0" baseline="0" dirty="0" smtClean="0">
                          <a:ln>
                            <a:noFill/>
                          </a:ln>
                          <a:solidFill>
                            <a:schemeClr val="tx1"/>
                          </a:solidFill>
                          <a:effectLst/>
                          <a:latin typeface="+mn-lt"/>
                          <a:ea typeface="+mn-ea"/>
                          <a:cs typeface="+mn-cs"/>
                        </a:rPr>
                        <a:t> T, Senthilvel(260750) and KiranKumarGourisetty(169305)</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Automation Center of Excellence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V1.0, 8/10/2012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Automation project setup - JUnit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5" name="Content Placeholder 4"/>
          <p:cNvSpPr>
            <a:spLocks noGrp="1"/>
          </p:cNvSpPr>
          <p:nvPr>
            <p:ph idx="1"/>
          </p:nvPr>
        </p:nvSpPr>
        <p:spPr>
          <a:xfrm>
            <a:off x="228600" y="1609725"/>
            <a:ext cx="8686800" cy="1285875"/>
          </a:xfrm>
        </p:spPr>
        <p:style>
          <a:lnRef idx="1">
            <a:schemeClr val="accent2"/>
          </a:lnRef>
          <a:fillRef idx="2">
            <a:schemeClr val="accent2"/>
          </a:fillRef>
          <a:effectRef idx="1">
            <a:schemeClr val="accent2"/>
          </a:effectRef>
          <a:fontRef idx="minor">
            <a:schemeClr val="dk1"/>
          </a:fontRef>
        </p:style>
        <p:txBody>
          <a:bodyPr/>
          <a:lstStyle/>
          <a:p>
            <a:r>
              <a:rPr lang="en-US" sz="1600" dirty="0" smtClean="0"/>
              <a:t>Create New Project in Eclipse.</a:t>
            </a:r>
          </a:p>
          <a:p>
            <a:r>
              <a:rPr lang="en-US" sz="1600" dirty="0" smtClean="0"/>
              <a:t>Add all JAR files </a:t>
            </a:r>
            <a:r>
              <a:rPr lang="en-US" sz="1600" dirty="0"/>
              <a:t>in the Java Build </a:t>
            </a:r>
            <a:r>
              <a:rPr lang="en-US" sz="1600" dirty="0" smtClean="0"/>
              <a:t>Path of the project.</a:t>
            </a:r>
          </a:p>
          <a:p>
            <a:r>
              <a:rPr lang="en-US" sz="1600" dirty="0" smtClean="0"/>
              <a:t>Add new class using JUnit Test Case Builder. To invoke builder select File-&gt; New-&gt; </a:t>
            </a:r>
            <a:r>
              <a:rPr lang="en-US" sz="1600" dirty="0" err="1" smtClean="0"/>
              <a:t>Junit</a:t>
            </a:r>
            <a:r>
              <a:rPr lang="en-US" sz="1600" dirty="0" smtClean="0"/>
              <a:t> Test Case and then enter required fields as shown below</a:t>
            </a:r>
          </a:p>
          <a:p>
            <a:endParaRPr lang="en-US" sz="1600" dirty="0" smtClean="0"/>
          </a:p>
          <a:p>
            <a:endParaRPr lang="en-US" sz="1600" dirty="0" smtClean="0"/>
          </a:p>
          <a:p>
            <a:endParaRPr lang="en-US" sz="1600"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048000"/>
            <a:ext cx="3200400" cy="358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943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30925"/>
            <a:ext cx="8991600" cy="5257799"/>
          </a:xfrm>
        </p:spPr>
        <p:style>
          <a:lnRef idx="1">
            <a:schemeClr val="accent1"/>
          </a:lnRef>
          <a:fillRef idx="2">
            <a:schemeClr val="accent1"/>
          </a:fillRef>
          <a:effectRef idx="1">
            <a:schemeClr val="accent1"/>
          </a:effectRef>
          <a:fontRef idx="minor">
            <a:schemeClr val="dk1"/>
          </a:fontRef>
        </p:style>
        <p:txBody>
          <a:bodyPr/>
          <a:lstStyle/>
          <a:p>
            <a:pPr>
              <a:buFont typeface="Wingdings" pitchFamily="2" charset="2"/>
              <a:buChar char="q"/>
            </a:pPr>
            <a:r>
              <a:rPr lang="en-US" sz="1600" b="1" i="1" dirty="0" smtClean="0"/>
              <a:t>@Before</a:t>
            </a:r>
          </a:p>
          <a:p>
            <a:pPr marL="400050" lvl="1" indent="0">
              <a:buFont typeface="Wingdings" pitchFamily="2" charset="2"/>
              <a:buChar char="ü"/>
            </a:pPr>
            <a:r>
              <a:rPr lang="en-US" sz="1600" dirty="0" smtClean="0"/>
              <a:t>It is </a:t>
            </a:r>
            <a:r>
              <a:rPr lang="en-US" sz="1600" dirty="0"/>
              <a:t>used to execute set of preconditions before executing a test. </a:t>
            </a:r>
            <a:r>
              <a:rPr lang="en-US" sz="1600" dirty="0" smtClean="0"/>
              <a:t>For </a:t>
            </a:r>
            <a:r>
              <a:rPr lang="en-US" sz="1600" dirty="0"/>
              <a:t>example, if there is a need to open some application and create a user before executing a test, then this annotation can be used for that method.  </a:t>
            </a:r>
            <a:endParaRPr lang="en-US" sz="1600" dirty="0" smtClean="0"/>
          </a:p>
          <a:p>
            <a:pPr marL="400050" lvl="1" indent="0">
              <a:buFont typeface="Wingdings" pitchFamily="2" charset="2"/>
              <a:buChar char="ü"/>
            </a:pPr>
            <a:r>
              <a:rPr lang="en-US" sz="1600" dirty="0" smtClean="0"/>
              <a:t>Method </a:t>
            </a:r>
            <a:r>
              <a:rPr lang="en-US" sz="1600" dirty="0"/>
              <a:t>that is marked with @Before will be executed before executing every test in the class</a:t>
            </a:r>
            <a:r>
              <a:rPr lang="en-US" sz="1600" dirty="0" smtClean="0"/>
              <a:t>.</a:t>
            </a:r>
          </a:p>
          <a:p>
            <a:pPr marL="400050" lvl="1" indent="0">
              <a:buFont typeface="Wingdings" pitchFamily="2" charset="2"/>
              <a:buChar char="q"/>
            </a:pPr>
            <a:endParaRPr lang="en-US" sz="1600" dirty="0"/>
          </a:p>
          <a:p>
            <a:pPr>
              <a:buFont typeface="Wingdings" pitchFamily="2" charset="2"/>
              <a:buChar char="q"/>
            </a:pPr>
            <a:r>
              <a:rPr lang="en-US" sz="1600" b="1" i="1" dirty="0" smtClean="0"/>
              <a:t>@</a:t>
            </a:r>
            <a:r>
              <a:rPr lang="en-US" sz="1600" b="1" i="1" dirty="0"/>
              <a:t>After</a:t>
            </a:r>
            <a:r>
              <a:rPr lang="en-US" sz="1600" b="1" dirty="0"/>
              <a:t> </a:t>
            </a:r>
            <a:endParaRPr lang="en-US" sz="1600" b="1" dirty="0" smtClean="0"/>
          </a:p>
          <a:p>
            <a:pPr marL="400050" lvl="1" indent="0">
              <a:buFont typeface="Wingdings" pitchFamily="2" charset="2"/>
              <a:buChar char="ü"/>
            </a:pPr>
            <a:r>
              <a:rPr lang="en-US" sz="1600" dirty="0" smtClean="0"/>
              <a:t>Method </a:t>
            </a:r>
            <a:r>
              <a:rPr lang="en-US" sz="1600" dirty="0"/>
              <a:t>that is marked with </a:t>
            </a:r>
            <a:r>
              <a:rPr lang="en-US" sz="1600" dirty="0" smtClean="0"/>
              <a:t>@After gets executed after execution of every test.  </a:t>
            </a:r>
            <a:r>
              <a:rPr lang="en-US" sz="1600" dirty="0"/>
              <a:t>If we need to reset some variable after execution of every test then this annotation can be used with a method that has the needed code</a:t>
            </a:r>
            <a:r>
              <a:rPr lang="en-US" sz="1600" dirty="0" smtClean="0"/>
              <a:t>.</a:t>
            </a:r>
          </a:p>
          <a:p>
            <a:pPr marL="400050" lvl="1" indent="0">
              <a:buFont typeface="Wingdings" pitchFamily="2" charset="2"/>
              <a:buChar char="q"/>
            </a:pPr>
            <a:endParaRPr lang="en-US" sz="1600" dirty="0"/>
          </a:p>
          <a:p>
            <a:pPr>
              <a:buFont typeface="Wingdings" pitchFamily="2" charset="2"/>
              <a:buChar char="q"/>
            </a:pPr>
            <a:r>
              <a:rPr lang="en-US" sz="1600" b="1" i="1" dirty="0" smtClean="0"/>
              <a:t>@</a:t>
            </a:r>
            <a:r>
              <a:rPr lang="en-US" sz="1600" b="1" i="1" dirty="0" err="1"/>
              <a:t>BeforeClass</a:t>
            </a:r>
            <a:endParaRPr lang="en-US" sz="1600" b="1" dirty="0" smtClean="0"/>
          </a:p>
          <a:p>
            <a:pPr marL="400050" lvl="1" indent="0">
              <a:buFont typeface="Wingdings" pitchFamily="2" charset="2"/>
              <a:buChar char="ü"/>
            </a:pPr>
            <a:r>
              <a:rPr lang="en-US" sz="1600" dirty="0" smtClean="0"/>
              <a:t>If </a:t>
            </a:r>
            <a:r>
              <a:rPr lang="en-US" sz="1600" dirty="0"/>
              <a:t>a JUnit test case class contains lot of tests which all together need a method which sets up a precondition and that needs to be executed before executing the Test Case class then we can </a:t>
            </a:r>
            <a:r>
              <a:rPr lang="en-US" sz="1600" dirty="0" smtClean="0"/>
              <a:t>utilize @</a:t>
            </a:r>
            <a:r>
              <a:rPr lang="en-US" sz="1600" dirty="0" err="1" smtClean="0"/>
              <a:t>BeforeClass</a:t>
            </a:r>
            <a:r>
              <a:rPr lang="en-US" sz="1600" dirty="0" smtClean="0"/>
              <a:t> </a:t>
            </a:r>
            <a:r>
              <a:rPr lang="en-US" sz="1600" dirty="0"/>
              <a:t>annotation</a:t>
            </a:r>
            <a:r>
              <a:rPr lang="en-US" sz="1600" dirty="0" smtClean="0"/>
              <a:t>.</a:t>
            </a:r>
          </a:p>
          <a:p>
            <a:pPr marL="0" indent="0">
              <a:buFont typeface="Wingdings" pitchFamily="2" charset="2"/>
              <a:buChar char="q"/>
            </a:pPr>
            <a:endParaRPr lang="en-US" sz="1600" dirty="0"/>
          </a:p>
          <a:p>
            <a:pPr>
              <a:buFont typeface="Wingdings" pitchFamily="2" charset="2"/>
              <a:buChar char="q"/>
            </a:pPr>
            <a:r>
              <a:rPr lang="en-US" sz="1600" b="1" i="1" dirty="0" smtClean="0"/>
              <a:t>@</a:t>
            </a:r>
            <a:r>
              <a:rPr lang="en-US" sz="1600" b="1" i="1" dirty="0" err="1" smtClean="0"/>
              <a:t>AfterClass</a:t>
            </a:r>
            <a:endParaRPr lang="en-US" sz="1600" b="1" i="1" dirty="0" smtClean="0"/>
          </a:p>
          <a:p>
            <a:pPr marL="400050" lvl="1" indent="0">
              <a:buFont typeface="Wingdings" pitchFamily="2" charset="2"/>
              <a:buChar char="ü"/>
            </a:pPr>
            <a:r>
              <a:rPr lang="en-US" sz="1600" dirty="0" smtClean="0"/>
              <a:t>This annotation </a:t>
            </a:r>
            <a:r>
              <a:rPr lang="en-US" sz="1600" dirty="0"/>
              <a:t>can be used to execute a method that needs to be executed after executing all the tests in a JUnit Test Case class.</a:t>
            </a:r>
          </a:p>
          <a:p>
            <a:endParaRPr lang="en-US" sz="1600" dirty="0"/>
          </a:p>
        </p:txBody>
      </p:sp>
      <p:sp>
        <p:nvSpPr>
          <p:cNvPr id="3" name="Title 2"/>
          <p:cNvSpPr>
            <a:spLocks noGrp="1"/>
          </p:cNvSpPr>
          <p:nvPr>
            <p:ph type="title"/>
          </p:nvPr>
        </p:nvSpPr>
        <p:spPr/>
        <p:txBody>
          <a:bodyPr/>
          <a:lstStyle/>
          <a:p>
            <a:r>
              <a:rPr lang="en-US" dirty="0" smtClean="0"/>
              <a:t>Understanding </a:t>
            </a:r>
            <a:r>
              <a:rPr lang="en-US" dirty="0" err="1" smtClean="0"/>
              <a:t>JUnit</a:t>
            </a:r>
            <a:r>
              <a:rPr lang="en-US" dirty="0" smtClean="0"/>
              <a:t> annotation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2716910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752475"/>
          </a:xfrm>
        </p:spPr>
        <p:style>
          <a:lnRef idx="1">
            <a:schemeClr val="accent1"/>
          </a:lnRef>
          <a:fillRef idx="2">
            <a:schemeClr val="accent1"/>
          </a:fillRef>
          <a:effectRef idx="1">
            <a:schemeClr val="accent1"/>
          </a:effectRef>
          <a:fontRef idx="minor">
            <a:schemeClr val="dk1"/>
          </a:fontRef>
        </p:style>
        <p:txBody>
          <a:bodyPr/>
          <a:lstStyle/>
          <a:p>
            <a:r>
              <a:rPr lang="en-US" sz="1600" dirty="0" smtClean="0"/>
              <a:t>Install TestNG plugin into Eclipse. </a:t>
            </a:r>
            <a:endParaRPr lang="en-US" sz="1600" dirty="0"/>
          </a:p>
          <a:p>
            <a:r>
              <a:rPr lang="en-US" sz="1600" dirty="0" smtClean="0"/>
              <a:t>Create new class by using TestNG class builder by clicking on File-&gt;New-&gt;Other.</a:t>
            </a:r>
          </a:p>
        </p:txBody>
      </p:sp>
      <p:sp>
        <p:nvSpPr>
          <p:cNvPr id="3" name="Title 2"/>
          <p:cNvSpPr>
            <a:spLocks noGrp="1"/>
          </p:cNvSpPr>
          <p:nvPr>
            <p:ph type="title"/>
          </p:nvPr>
        </p:nvSpPr>
        <p:spPr/>
        <p:txBody>
          <a:bodyPr/>
          <a:lstStyle/>
          <a:p>
            <a:r>
              <a:rPr lang="en-US" dirty="0"/>
              <a:t>Automation project setup - </a:t>
            </a:r>
            <a:r>
              <a:rPr lang="en-US" dirty="0" smtClean="0"/>
              <a:t>TestNG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795588"/>
            <a:ext cx="3681412"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7212" y="2743200"/>
            <a:ext cx="3709988"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74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946650"/>
          </a:xfrm>
        </p:spPr>
        <p:style>
          <a:lnRef idx="1">
            <a:schemeClr val="accent4"/>
          </a:lnRef>
          <a:fillRef idx="2">
            <a:schemeClr val="accent4"/>
          </a:fillRef>
          <a:effectRef idx="1">
            <a:schemeClr val="accent4"/>
          </a:effectRef>
          <a:fontRef idx="minor">
            <a:schemeClr val="dk1"/>
          </a:fontRef>
        </p:style>
        <p:txBody>
          <a:bodyPr/>
          <a:lstStyle/>
          <a:p>
            <a:pPr>
              <a:buNone/>
            </a:pPr>
            <a:r>
              <a:rPr lang="en-US" sz="2400" dirty="0" smtClean="0"/>
              <a:t>We have annotation similar to </a:t>
            </a:r>
            <a:r>
              <a:rPr lang="en-US" sz="2400" dirty="0" err="1" smtClean="0"/>
              <a:t>Junit</a:t>
            </a:r>
            <a:endParaRPr lang="en-US" sz="2400" dirty="0" smtClean="0"/>
          </a:p>
          <a:p>
            <a:pPr>
              <a:buFont typeface="Wingdings" pitchFamily="2" charset="2"/>
              <a:buChar char="q"/>
            </a:pPr>
            <a:r>
              <a:rPr lang="en-US" sz="1800" b="1" i="1" dirty="0"/>
              <a:t>@</a:t>
            </a:r>
            <a:r>
              <a:rPr lang="en-US" sz="1800" b="1" i="1" dirty="0" err="1" smtClean="0"/>
              <a:t>BeforeTest</a:t>
            </a:r>
            <a:endParaRPr lang="en-US" sz="1800" b="1" i="1" dirty="0"/>
          </a:p>
          <a:p>
            <a:pPr marL="400050" lvl="1" indent="0">
              <a:buFont typeface="Wingdings" pitchFamily="2" charset="2"/>
              <a:buChar char="ü"/>
            </a:pPr>
            <a:r>
              <a:rPr lang="en-US" sz="1400" dirty="0" smtClean="0"/>
              <a:t>This annotation is similar to </a:t>
            </a:r>
            <a:r>
              <a:rPr lang="en-US" sz="1400" dirty="0" err="1" smtClean="0"/>
              <a:t>Junit</a:t>
            </a:r>
            <a:r>
              <a:rPr lang="en-US" sz="1400" dirty="0" smtClean="0"/>
              <a:t> @Before where in method marked by it will </a:t>
            </a:r>
            <a:r>
              <a:rPr lang="en-US" sz="1400" dirty="0"/>
              <a:t>be executed before executing every test in the class</a:t>
            </a:r>
            <a:r>
              <a:rPr lang="en-US" sz="1600" dirty="0"/>
              <a:t>.</a:t>
            </a:r>
          </a:p>
          <a:p>
            <a:pPr marL="400050" lvl="1" indent="0">
              <a:buFont typeface="Wingdings" pitchFamily="2" charset="2"/>
              <a:buChar char="q"/>
            </a:pPr>
            <a:endParaRPr lang="en-US" sz="1400" dirty="0"/>
          </a:p>
          <a:p>
            <a:pPr>
              <a:buFont typeface="Wingdings" pitchFamily="2" charset="2"/>
              <a:buChar char="q"/>
            </a:pPr>
            <a:r>
              <a:rPr lang="en-US" sz="1800" b="1" i="1" dirty="0"/>
              <a:t>@</a:t>
            </a:r>
            <a:r>
              <a:rPr lang="en-US" sz="1800" b="1" i="1" dirty="0" err="1" smtClean="0"/>
              <a:t>After</a:t>
            </a:r>
            <a:r>
              <a:rPr lang="en-US" sz="1800" b="1" dirty="0" err="1" smtClean="0"/>
              <a:t>Test</a:t>
            </a:r>
            <a:endParaRPr lang="en-US" sz="1800" b="1" dirty="0" smtClean="0"/>
          </a:p>
          <a:p>
            <a:pPr marL="400050" lvl="2" indent="0">
              <a:buFont typeface="Wingdings" pitchFamily="2" charset="2"/>
              <a:buChar char="ü"/>
            </a:pPr>
            <a:r>
              <a:rPr lang="en-US" sz="1400" dirty="0"/>
              <a:t>This annotation is similar to </a:t>
            </a:r>
            <a:r>
              <a:rPr lang="en-US" sz="1400" dirty="0" err="1"/>
              <a:t>Junit</a:t>
            </a:r>
            <a:r>
              <a:rPr lang="en-US" sz="1400" dirty="0"/>
              <a:t> </a:t>
            </a:r>
            <a:r>
              <a:rPr lang="en-US" sz="1400" dirty="0" smtClean="0"/>
              <a:t>@After where </a:t>
            </a:r>
            <a:r>
              <a:rPr lang="en-US" sz="1400" dirty="0"/>
              <a:t>in method marked by it will be executed </a:t>
            </a:r>
            <a:r>
              <a:rPr lang="en-US" sz="1400" dirty="0" smtClean="0"/>
              <a:t>after executing </a:t>
            </a:r>
            <a:r>
              <a:rPr lang="en-US" sz="1400" dirty="0"/>
              <a:t>every test in the class.</a:t>
            </a:r>
          </a:p>
          <a:p>
            <a:pPr marL="400050" lvl="1" indent="0">
              <a:buFont typeface="Wingdings" pitchFamily="2" charset="2"/>
              <a:buChar char="q"/>
            </a:pPr>
            <a:endParaRPr lang="en-US" sz="1400" dirty="0"/>
          </a:p>
          <a:p>
            <a:pPr>
              <a:buFont typeface="Wingdings" pitchFamily="2" charset="2"/>
              <a:buChar char="q"/>
            </a:pPr>
            <a:r>
              <a:rPr lang="en-US" sz="1800" b="1" i="1" dirty="0"/>
              <a:t>@</a:t>
            </a:r>
            <a:r>
              <a:rPr lang="en-US" sz="1800" b="1" i="1" dirty="0" err="1"/>
              <a:t>BeforeClass</a:t>
            </a:r>
            <a:endParaRPr lang="en-US" sz="1800" b="1" dirty="0"/>
          </a:p>
          <a:p>
            <a:pPr marL="400050" lvl="1" indent="0">
              <a:buFont typeface="Wingdings" pitchFamily="2" charset="2"/>
              <a:buChar char="ü"/>
            </a:pPr>
            <a:r>
              <a:rPr lang="en-US" sz="1400" dirty="0"/>
              <a:t>If a </a:t>
            </a:r>
            <a:r>
              <a:rPr lang="en-US" sz="1400" dirty="0" smtClean="0"/>
              <a:t>TestNG test </a:t>
            </a:r>
            <a:r>
              <a:rPr lang="en-US" sz="1400" dirty="0"/>
              <a:t>case class contains lot of tests which all together need a method which sets up a precondition and that needs to be executed before executing the Test Case class then we can utilize @</a:t>
            </a:r>
            <a:r>
              <a:rPr lang="en-US" sz="1400" dirty="0" err="1"/>
              <a:t>BeforeClass</a:t>
            </a:r>
            <a:r>
              <a:rPr lang="en-US" sz="1400" dirty="0"/>
              <a:t> annotation.</a:t>
            </a:r>
          </a:p>
          <a:p>
            <a:pPr marL="0" indent="0">
              <a:buFont typeface="Wingdings" pitchFamily="2" charset="2"/>
              <a:buChar char="q"/>
            </a:pPr>
            <a:endParaRPr lang="en-US" sz="1400" dirty="0"/>
          </a:p>
          <a:p>
            <a:pPr>
              <a:buFont typeface="Wingdings" pitchFamily="2" charset="2"/>
              <a:buChar char="q"/>
            </a:pPr>
            <a:r>
              <a:rPr lang="en-US" sz="1800" b="1" i="1" dirty="0"/>
              <a:t>@</a:t>
            </a:r>
            <a:r>
              <a:rPr lang="en-US" sz="1800" b="1" i="1" dirty="0" err="1"/>
              <a:t>AfterClass</a:t>
            </a:r>
            <a:endParaRPr lang="en-US" sz="1800" b="1" i="1" dirty="0"/>
          </a:p>
          <a:p>
            <a:pPr marL="400050" lvl="1" indent="0">
              <a:buFont typeface="Wingdings" pitchFamily="2" charset="2"/>
              <a:buChar char="ü"/>
            </a:pPr>
            <a:r>
              <a:rPr lang="en-US" sz="1600" dirty="0"/>
              <a:t>This annotation can be used to execute a method that needs to be executed after executing all the tests in a </a:t>
            </a:r>
            <a:r>
              <a:rPr lang="en-US" sz="1600" dirty="0" smtClean="0"/>
              <a:t>TestNG Test </a:t>
            </a:r>
            <a:r>
              <a:rPr lang="en-US" sz="1600" dirty="0"/>
              <a:t>Case class.</a:t>
            </a:r>
          </a:p>
          <a:p>
            <a:endParaRPr lang="en-US" dirty="0"/>
          </a:p>
        </p:txBody>
      </p:sp>
      <p:sp>
        <p:nvSpPr>
          <p:cNvPr id="3" name="Title 2"/>
          <p:cNvSpPr>
            <a:spLocks noGrp="1"/>
          </p:cNvSpPr>
          <p:nvPr>
            <p:ph type="title"/>
          </p:nvPr>
        </p:nvSpPr>
        <p:spPr/>
        <p:txBody>
          <a:bodyPr/>
          <a:lstStyle/>
          <a:p>
            <a:r>
              <a:rPr lang="en-US" dirty="0"/>
              <a:t>Understanding </a:t>
            </a:r>
            <a:r>
              <a:rPr lang="en-US" dirty="0" smtClean="0"/>
              <a:t>TestNG annotation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3845998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3276600" cy="3876676"/>
          </a:xfrm>
        </p:spPr>
        <p:style>
          <a:lnRef idx="1">
            <a:schemeClr val="accent2"/>
          </a:lnRef>
          <a:fillRef idx="2">
            <a:schemeClr val="accent2"/>
          </a:fillRef>
          <a:effectRef idx="1">
            <a:schemeClr val="accent2"/>
          </a:effectRef>
          <a:fontRef idx="minor">
            <a:schemeClr val="dk1"/>
          </a:fontRef>
        </p:style>
        <p:txBody>
          <a:bodyPr/>
          <a:lstStyle/>
          <a:p>
            <a:pPr lvl="0"/>
            <a:r>
              <a:rPr lang="en-US" sz="2000" dirty="0" smtClean="0"/>
              <a:t>Launch Firefox and go to </a:t>
            </a:r>
            <a:r>
              <a:rPr lang="en-US" sz="2000" dirty="0" smtClean="0">
                <a:hlinkClick r:id="rId2"/>
              </a:rPr>
              <a:t>www.google.com</a:t>
            </a:r>
            <a:r>
              <a:rPr lang="en-US" sz="2000" dirty="0" smtClean="0"/>
              <a:t> </a:t>
            </a:r>
            <a:endParaRPr lang="en-US" sz="2000" dirty="0"/>
          </a:p>
          <a:p>
            <a:pPr lvl="0"/>
            <a:r>
              <a:rPr lang="en-US" sz="2000" dirty="0" smtClean="0"/>
              <a:t>Enter Selenium Testing in Search Textbox</a:t>
            </a:r>
            <a:endParaRPr lang="en-US" sz="2000" dirty="0"/>
          </a:p>
          <a:p>
            <a:pPr lvl="0"/>
            <a:r>
              <a:rPr lang="en-US" sz="2000" dirty="0" smtClean="0"/>
              <a:t>Click on Search Button</a:t>
            </a:r>
          </a:p>
          <a:p>
            <a:pPr lvl="0"/>
            <a:r>
              <a:rPr lang="en-US" sz="2000" dirty="0" smtClean="0"/>
              <a:t>Confirm that Browser title is set “Selenium Testing”</a:t>
            </a:r>
          </a:p>
          <a:p>
            <a:pPr lvl="0"/>
            <a:r>
              <a:rPr lang="en-US" sz="2000" dirty="0" smtClean="0"/>
              <a:t>Close Browser</a:t>
            </a:r>
            <a:endParaRPr lang="en-US" sz="2000" dirty="0"/>
          </a:p>
        </p:txBody>
      </p:sp>
      <p:sp>
        <p:nvSpPr>
          <p:cNvPr id="3" name="Title 2"/>
          <p:cNvSpPr>
            <a:spLocks noGrp="1"/>
          </p:cNvSpPr>
          <p:nvPr>
            <p:ph type="title"/>
          </p:nvPr>
        </p:nvSpPr>
        <p:spPr/>
        <p:txBody>
          <a:bodyPr/>
          <a:lstStyle/>
          <a:p>
            <a:r>
              <a:rPr lang="en-US" dirty="0" smtClean="0"/>
              <a:t>Automate Test Scenario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5" name="Rectangle 4"/>
          <p:cNvSpPr/>
          <p:nvPr/>
        </p:nvSpPr>
        <p:spPr>
          <a:xfrm>
            <a:off x="4343400" y="1600200"/>
            <a:ext cx="4572000" cy="4278094"/>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sz="1600" b="1" dirty="0" smtClean="0"/>
              <a:t>Sample Code</a:t>
            </a:r>
          </a:p>
          <a:p>
            <a:pPr marL="400050" lvl="1" indent="0">
              <a:buNone/>
            </a:pPr>
            <a:r>
              <a:rPr lang="en-US" sz="1600" b="1" i="1" dirty="0" smtClean="0"/>
              <a:t>	</a:t>
            </a:r>
            <a:r>
              <a:rPr lang="en-US" sz="1600" b="1" i="1" dirty="0" err="1" smtClean="0"/>
              <a:t>WebDriver</a:t>
            </a:r>
            <a:r>
              <a:rPr lang="en-US" sz="1600" b="1" i="1" dirty="0" smtClean="0"/>
              <a:t> driver = new </a:t>
            </a:r>
            <a:r>
              <a:rPr lang="en-US" sz="1600" b="1" i="1" dirty="0" err="1" smtClean="0"/>
              <a:t>FirefoxDriver</a:t>
            </a:r>
            <a:r>
              <a:rPr lang="en-US" sz="1600" b="1" i="1" dirty="0" smtClean="0"/>
              <a:t>();</a:t>
            </a:r>
          </a:p>
          <a:p>
            <a:pPr marL="400050" lvl="1" indent="0">
              <a:buNone/>
            </a:pPr>
            <a:r>
              <a:rPr lang="en-US" sz="1600" dirty="0" smtClean="0"/>
              <a:t> // And now use this to visit Google</a:t>
            </a:r>
          </a:p>
          <a:p>
            <a:pPr marL="400050" lvl="1" indent="0">
              <a:buNone/>
            </a:pPr>
            <a:r>
              <a:rPr lang="en-US" sz="1600" b="1" i="1" dirty="0" smtClean="0"/>
              <a:t> 	</a:t>
            </a:r>
            <a:r>
              <a:rPr lang="en-US" sz="1600" b="1" i="1" dirty="0" err="1" smtClean="0"/>
              <a:t>driver.get</a:t>
            </a:r>
            <a:r>
              <a:rPr lang="en-US" sz="1600" b="1" i="1" dirty="0" smtClean="0"/>
              <a:t>("http://www.google.com"); </a:t>
            </a:r>
          </a:p>
          <a:p>
            <a:pPr marL="400050" lvl="1" indent="0">
              <a:buNone/>
            </a:pPr>
            <a:r>
              <a:rPr lang="en-US" sz="1600" dirty="0" smtClean="0"/>
              <a:t>// Find the text input element by its name </a:t>
            </a:r>
          </a:p>
          <a:p>
            <a:pPr marL="400050" lvl="1" indent="0">
              <a:buNone/>
            </a:pPr>
            <a:r>
              <a:rPr lang="en-US" sz="1600" b="1" i="1" dirty="0" smtClean="0"/>
              <a:t>	</a:t>
            </a:r>
            <a:r>
              <a:rPr lang="en-US" sz="1600" b="1" i="1" dirty="0" err="1" smtClean="0"/>
              <a:t>WebElement</a:t>
            </a:r>
            <a:r>
              <a:rPr lang="en-US" sz="1600" b="1" i="1" dirty="0" smtClean="0"/>
              <a:t> element = </a:t>
            </a:r>
            <a:r>
              <a:rPr lang="en-US" sz="1600" b="1" i="1" dirty="0" err="1" smtClean="0"/>
              <a:t>driver.findElement</a:t>
            </a:r>
            <a:r>
              <a:rPr lang="en-US" sz="1600" b="1" i="1" dirty="0" smtClean="0"/>
              <a:t>(By.name("q")); </a:t>
            </a:r>
          </a:p>
          <a:p>
            <a:pPr marL="400050" lvl="1" indent="0">
              <a:buNone/>
            </a:pPr>
            <a:r>
              <a:rPr lang="en-US" sz="1600" dirty="0" smtClean="0"/>
              <a:t>// Enter something to search for </a:t>
            </a:r>
          </a:p>
          <a:p>
            <a:pPr marL="400050" lvl="1" indent="0">
              <a:buNone/>
            </a:pPr>
            <a:r>
              <a:rPr lang="en-US" sz="1600" b="1" i="1" dirty="0" smtClean="0"/>
              <a:t>	</a:t>
            </a:r>
            <a:r>
              <a:rPr lang="en-US" sz="1600" b="1" i="1" dirty="0" err="1" smtClean="0"/>
              <a:t>element.sendKeys</a:t>
            </a:r>
            <a:r>
              <a:rPr lang="en-US" sz="1600" b="1" i="1" dirty="0" smtClean="0"/>
              <a:t>("Selenium Testing "); </a:t>
            </a:r>
          </a:p>
          <a:p>
            <a:pPr marL="400050" lvl="1" indent="0">
              <a:buNone/>
            </a:pPr>
            <a:r>
              <a:rPr lang="en-US" sz="1600" dirty="0" smtClean="0"/>
              <a:t>// Now submit the form. </a:t>
            </a:r>
            <a:r>
              <a:rPr lang="en-US" sz="1600" dirty="0" err="1" smtClean="0"/>
              <a:t>WebDriver</a:t>
            </a:r>
            <a:r>
              <a:rPr lang="en-US" sz="1600" dirty="0" smtClean="0"/>
              <a:t> will find the form for us from the element</a:t>
            </a:r>
          </a:p>
          <a:p>
            <a:pPr marL="400050" lvl="1" indent="0">
              <a:buNone/>
            </a:pPr>
            <a:r>
              <a:rPr lang="en-US" sz="1600" b="1" i="1" dirty="0" smtClean="0"/>
              <a:t> 	</a:t>
            </a:r>
            <a:r>
              <a:rPr lang="en-US" sz="1600" b="1" i="1" dirty="0" err="1" smtClean="0"/>
              <a:t>element.submit</a:t>
            </a:r>
            <a:r>
              <a:rPr lang="en-US" sz="1600" b="1" i="1" dirty="0" smtClean="0"/>
              <a:t>();</a:t>
            </a:r>
          </a:p>
          <a:p>
            <a:pPr marL="400050" lvl="1" indent="0">
              <a:buNone/>
            </a:pPr>
            <a:r>
              <a:rPr lang="en-US" sz="1600" dirty="0" smtClean="0"/>
              <a:t> // Check the title of the page </a:t>
            </a:r>
          </a:p>
          <a:p>
            <a:pPr marL="400050" lvl="1" indent="0">
              <a:buNone/>
            </a:pPr>
            <a:r>
              <a:rPr lang="en-US" sz="1600" b="1" i="1" dirty="0" smtClean="0"/>
              <a:t>	</a:t>
            </a:r>
            <a:r>
              <a:rPr lang="en-US" sz="1600" b="1" i="1" dirty="0" err="1" smtClean="0"/>
              <a:t>System.out.println</a:t>
            </a:r>
            <a:r>
              <a:rPr lang="en-US" sz="1600" b="1" i="1" dirty="0" smtClean="0"/>
              <a:t>("Page title is: " + </a:t>
            </a:r>
            <a:r>
              <a:rPr lang="en-US" sz="1600" b="1" i="1" dirty="0" err="1" smtClean="0"/>
              <a:t>driver.getTitle</a:t>
            </a:r>
            <a:r>
              <a:rPr lang="en-US" sz="1600" b="1" i="1" dirty="0" smtClean="0"/>
              <a:t>()); </a:t>
            </a:r>
          </a:p>
          <a:p>
            <a:pPr marL="400050" lvl="1" indent="0">
              <a:buNone/>
            </a:pPr>
            <a:r>
              <a:rPr lang="en-US" sz="1600" dirty="0" smtClean="0"/>
              <a:t>//Close the browser</a:t>
            </a:r>
          </a:p>
          <a:p>
            <a:pPr marL="400050" lvl="1" indent="0">
              <a:buNone/>
            </a:pPr>
            <a:r>
              <a:rPr lang="en-US" sz="1600" dirty="0" smtClean="0"/>
              <a:t>	 </a:t>
            </a:r>
            <a:r>
              <a:rPr lang="en-US" sz="1600" dirty="0" err="1" smtClean="0"/>
              <a:t>driver.quit</a:t>
            </a:r>
            <a:r>
              <a:rPr lang="en-US" sz="1600" dirty="0" smtClean="0"/>
              <a:t>(); </a:t>
            </a:r>
            <a:endParaRPr lang="en-US" sz="1600" dirty="0"/>
          </a:p>
        </p:txBody>
      </p:sp>
    </p:spTree>
    <p:extLst>
      <p:ext uri="{BB962C8B-B14F-4D97-AF65-F5344CB8AC3E}">
        <p14:creationId xmlns:p14="http://schemas.microsoft.com/office/powerpoint/2010/main" val="3956620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US" sz="1800" dirty="0" smtClean="0"/>
              <a:t>Code in JUnit Format.</a:t>
            </a:r>
          </a:p>
          <a:p>
            <a:pPr marL="400050" lvl="1" indent="0">
              <a:buNone/>
            </a:pPr>
            <a:r>
              <a:rPr lang="en-US" sz="1600" dirty="0"/>
              <a:t>@Before</a:t>
            </a:r>
          </a:p>
          <a:p>
            <a:pPr marL="400050" lvl="1" indent="0">
              <a:buNone/>
            </a:pPr>
            <a:r>
              <a:rPr lang="en-US" sz="1600" b="1" dirty="0"/>
              <a:t>public void </a:t>
            </a:r>
            <a:r>
              <a:rPr lang="en-US" sz="1600" b="1" dirty="0" err="1"/>
              <a:t>setUp</a:t>
            </a:r>
            <a:r>
              <a:rPr lang="en-US" sz="1600" b="1" dirty="0"/>
              <a:t>() throws Exception {</a:t>
            </a:r>
          </a:p>
          <a:p>
            <a:pPr marL="800100" lvl="2" indent="0">
              <a:buNone/>
            </a:pPr>
            <a:r>
              <a:rPr lang="en-US" sz="1200" dirty="0"/>
              <a:t>driver = </a:t>
            </a:r>
            <a:r>
              <a:rPr lang="en-US" sz="1200" b="1" dirty="0"/>
              <a:t>new </a:t>
            </a:r>
            <a:r>
              <a:rPr lang="en-US" sz="1200" b="1" dirty="0" err="1"/>
              <a:t>FirefoxDriver</a:t>
            </a:r>
            <a:r>
              <a:rPr lang="en-US" sz="1200" b="1" dirty="0"/>
              <a:t>();</a:t>
            </a:r>
          </a:p>
          <a:p>
            <a:pPr marL="800100" lvl="2" indent="0">
              <a:buNone/>
            </a:pPr>
            <a:r>
              <a:rPr lang="en-US" sz="1200" dirty="0" err="1"/>
              <a:t>baseUrl</a:t>
            </a:r>
            <a:r>
              <a:rPr lang="en-US" sz="1200" dirty="0"/>
              <a:t> = "https://www.google.com/";</a:t>
            </a:r>
          </a:p>
          <a:p>
            <a:pPr marL="800100" lvl="2" indent="0">
              <a:buNone/>
            </a:pPr>
            <a:r>
              <a:rPr lang="en-US" sz="1200" dirty="0" err="1"/>
              <a:t>driver.manage</a:t>
            </a:r>
            <a:r>
              <a:rPr lang="en-US" sz="1200" dirty="0"/>
              <a:t>().timeouts().</a:t>
            </a:r>
            <a:r>
              <a:rPr lang="en-US" sz="1200" dirty="0" err="1"/>
              <a:t>implicitlyWait</a:t>
            </a:r>
            <a:r>
              <a:rPr lang="en-US" sz="1200" dirty="0"/>
              <a:t>(30, </a:t>
            </a:r>
            <a:r>
              <a:rPr lang="en-US" sz="1200" dirty="0" err="1"/>
              <a:t>TimeUnit.SECONDS</a:t>
            </a:r>
            <a:r>
              <a:rPr lang="en-US" sz="1200" dirty="0"/>
              <a:t>);</a:t>
            </a:r>
          </a:p>
          <a:p>
            <a:pPr marL="400050" lvl="1" indent="0">
              <a:buNone/>
            </a:pPr>
            <a:r>
              <a:rPr lang="en-US" sz="1600" dirty="0" smtClean="0"/>
              <a:t>}</a:t>
            </a:r>
          </a:p>
          <a:p>
            <a:pPr marL="400050" lvl="1" indent="0">
              <a:buNone/>
            </a:pPr>
            <a:r>
              <a:rPr lang="en-US" sz="1600" dirty="0"/>
              <a:t>@Test</a:t>
            </a:r>
          </a:p>
          <a:p>
            <a:pPr marL="400050" lvl="1" indent="0">
              <a:buNone/>
            </a:pPr>
            <a:r>
              <a:rPr lang="en-US" sz="1600" b="1" dirty="0"/>
              <a:t>public void test() throws Exception {</a:t>
            </a:r>
          </a:p>
          <a:p>
            <a:pPr marL="800100" lvl="2" indent="0">
              <a:buNone/>
            </a:pPr>
            <a:r>
              <a:rPr lang="en-US" sz="1200" dirty="0" err="1" smtClean="0"/>
              <a:t>driver.get</a:t>
            </a:r>
            <a:r>
              <a:rPr lang="en-US" sz="1200" dirty="0" smtClean="0"/>
              <a:t>(</a:t>
            </a:r>
            <a:r>
              <a:rPr lang="en-US" sz="1200" dirty="0" err="1" smtClean="0"/>
              <a:t>baseUrl</a:t>
            </a:r>
            <a:r>
              <a:rPr lang="en-US" sz="1200" dirty="0" smtClean="0"/>
              <a:t> );</a:t>
            </a:r>
          </a:p>
          <a:p>
            <a:pPr marL="800100" lvl="2" indent="0">
              <a:buNone/>
            </a:pPr>
            <a:r>
              <a:rPr lang="en-US" sz="1200" dirty="0" err="1"/>
              <a:t>WebElement</a:t>
            </a:r>
            <a:r>
              <a:rPr lang="en-US" sz="1200" dirty="0"/>
              <a:t> element = </a:t>
            </a:r>
            <a:r>
              <a:rPr lang="en-US" sz="1200" dirty="0" err="1"/>
              <a:t>driver.findElement</a:t>
            </a:r>
            <a:r>
              <a:rPr lang="en-US" sz="1200" dirty="0"/>
              <a:t>(By.name("q")); </a:t>
            </a:r>
          </a:p>
          <a:p>
            <a:pPr marL="800100" lvl="2" indent="0">
              <a:buNone/>
            </a:pPr>
            <a:r>
              <a:rPr lang="en-US" sz="1200" dirty="0" err="1"/>
              <a:t>element</a:t>
            </a:r>
            <a:r>
              <a:rPr lang="en-US" sz="1200" dirty="0" err="1" smtClean="0"/>
              <a:t>.sendKeys</a:t>
            </a:r>
            <a:r>
              <a:rPr lang="en-US" sz="1200" dirty="0"/>
              <a:t>("selenium testing</a:t>
            </a:r>
            <a:r>
              <a:rPr lang="en-US" sz="1200" dirty="0" smtClean="0"/>
              <a:t>");</a:t>
            </a:r>
          </a:p>
          <a:p>
            <a:pPr marL="800100" lvl="2" indent="0">
              <a:buNone/>
            </a:pPr>
            <a:r>
              <a:rPr lang="en-US" sz="1200" dirty="0" err="1" smtClean="0"/>
              <a:t>element</a:t>
            </a:r>
            <a:r>
              <a:rPr lang="en-US" sz="1200" dirty="0" err="1"/>
              <a:t>.submit</a:t>
            </a:r>
            <a:r>
              <a:rPr lang="en-US" sz="1200" dirty="0" smtClean="0"/>
              <a:t>();</a:t>
            </a:r>
          </a:p>
          <a:p>
            <a:pPr marL="800100" lvl="2" indent="0">
              <a:buNone/>
            </a:pPr>
            <a:r>
              <a:rPr lang="en-US" sz="1200" dirty="0"/>
              <a:t>assertEquals("selenium testing - Google Search", driver.getTitle());</a:t>
            </a:r>
          </a:p>
          <a:p>
            <a:pPr marL="400050" lvl="1" indent="0">
              <a:buNone/>
            </a:pPr>
            <a:r>
              <a:rPr lang="en-US" sz="1600" dirty="0" smtClean="0"/>
              <a:t>}</a:t>
            </a:r>
            <a:endParaRPr lang="en-US" sz="1000" dirty="0"/>
          </a:p>
          <a:p>
            <a:pPr marL="400050" lvl="1" indent="0">
              <a:buNone/>
            </a:pPr>
            <a:r>
              <a:rPr lang="en-US" sz="1600" dirty="0"/>
              <a:t>@After</a:t>
            </a:r>
          </a:p>
          <a:p>
            <a:pPr marL="400050" lvl="1" indent="0">
              <a:buNone/>
            </a:pPr>
            <a:r>
              <a:rPr lang="en-US" sz="1600" b="1" dirty="0"/>
              <a:t>public void </a:t>
            </a:r>
            <a:r>
              <a:rPr lang="en-US" sz="1600" b="1" dirty="0" err="1"/>
              <a:t>tearDown</a:t>
            </a:r>
            <a:r>
              <a:rPr lang="en-US" sz="1600" b="1" dirty="0"/>
              <a:t>() throws Exception {</a:t>
            </a:r>
          </a:p>
          <a:p>
            <a:pPr marL="800100" lvl="2" indent="0">
              <a:buNone/>
            </a:pPr>
            <a:r>
              <a:rPr lang="en-US" sz="1200" dirty="0" err="1"/>
              <a:t>driver.quit</a:t>
            </a:r>
            <a:r>
              <a:rPr lang="en-US" sz="1200" dirty="0"/>
              <a:t>();</a:t>
            </a:r>
          </a:p>
          <a:p>
            <a:pPr marL="400050" lvl="1" indent="0">
              <a:buNone/>
            </a:pPr>
            <a:r>
              <a:rPr lang="en-US" sz="1600" dirty="0" smtClean="0"/>
              <a:t>}</a:t>
            </a:r>
            <a:endParaRPr lang="en-US" sz="1600" dirty="0"/>
          </a:p>
        </p:txBody>
      </p:sp>
      <p:sp>
        <p:nvSpPr>
          <p:cNvPr id="3" name="Title 2"/>
          <p:cNvSpPr>
            <a:spLocks noGrp="1"/>
          </p:cNvSpPr>
          <p:nvPr>
            <p:ph type="title"/>
          </p:nvPr>
        </p:nvSpPr>
        <p:spPr/>
        <p:txBody>
          <a:bodyPr/>
          <a:lstStyle/>
          <a:p>
            <a:r>
              <a:rPr lang="en-US" dirty="0" smtClean="0"/>
              <a:t>JUnit Design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3550106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1143000"/>
          </a:xfrm>
        </p:spPr>
        <p:style>
          <a:lnRef idx="1">
            <a:schemeClr val="accent4"/>
          </a:lnRef>
          <a:fillRef idx="2">
            <a:schemeClr val="accent4"/>
          </a:fillRef>
          <a:effectRef idx="1">
            <a:schemeClr val="accent4"/>
          </a:effectRef>
          <a:fontRef idx="minor">
            <a:schemeClr val="dk1"/>
          </a:fontRef>
        </p:style>
        <p:txBody>
          <a:bodyPr/>
          <a:lstStyle/>
          <a:p>
            <a:r>
              <a:rPr lang="en-US" sz="2000" dirty="0" smtClean="0"/>
              <a:t>Running Script</a:t>
            </a:r>
          </a:p>
          <a:p>
            <a:pPr lvl="1"/>
            <a:r>
              <a:rPr lang="en-US" sz="1800" dirty="0"/>
              <a:t>Now you are all set to run your first script in </a:t>
            </a:r>
            <a:r>
              <a:rPr lang="en-US" sz="1800" dirty="0" err="1"/>
              <a:t>Junit</a:t>
            </a:r>
            <a:endParaRPr lang="en-US" sz="1800" dirty="0"/>
          </a:p>
          <a:p>
            <a:pPr lvl="1"/>
            <a:r>
              <a:rPr lang="en-US" sz="1800" dirty="0"/>
              <a:t>Right click on test and then select ‘Run As-</a:t>
            </a:r>
            <a:r>
              <a:rPr lang="en-US" sz="1800" dirty="0" err="1"/>
              <a:t>Junit</a:t>
            </a:r>
            <a:r>
              <a:rPr lang="en-US" sz="1800" dirty="0"/>
              <a:t> test</a:t>
            </a:r>
            <a:r>
              <a:rPr lang="en-US" sz="1800" dirty="0" smtClean="0"/>
              <a:t>’</a:t>
            </a:r>
          </a:p>
          <a:p>
            <a:pPr lvl="1"/>
            <a:endParaRPr lang="en-US" sz="1800" dirty="0"/>
          </a:p>
          <a:p>
            <a:endParaRPr lang="en-US" sz="2000" dirty="0" smtClean="0"/>
          </a:p>
          <a:p>
            <a:pPr lvl="1" indent="-342900">
              <a:buFont typeface="Arial" charset="0"/>
              <a:buAutoNum type="alphaLcPeriod"/>
            </a:pPr>
            <a:endParaRPr lang="en-US" sz="1800" dirty="0"/>
          </a:p>
          <a:p>
            <a:pPr lvl="1" indent="-342900">
              <a:buAutoNum type="alphaLcPeriod"/>
            </a:pPr>
            <a:endParaRPr lang="en-US" sz="1800" dirty="0" smtClean="0"/>
          </a:p>
          <a:p>
            <a:pPr lvl="1" indent="-342900">
              <a:buAutoNum type="alphaLcPeriod"/>
            </a:pPr>
            <a:endParaRPr lang="en-US" sz="1800" dirty="0"/>
          </a:p>
        </p:txBody>
      </p:sp>
      <p:sp>
        <p:nvSpPr>
          <p:cNvPr id="3" name="Title 2"/>
          <p:cNvSpPr>
            <a:spLocks noGrp="1"/>
          </p:cNvSpPr>
          <p:nvPr>
            <p:ph type="title"/>
          </p:nvPr>
        </p:nvSpPr>
        <p:spPr/>
        <p:txBody>
          <a:bodyPr/>
          <a:lstStyle/>
          <a:p>
            <a:r>
              <a:rPr lang="en-US" sz="3400" dirty="0" smtClean="0">
                <a:solidFill>
                  <a:prstClr val="white"/>
                </a:solidFill>
              </a:rPr>
              <a:t>Running Script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7920" y="2729350"/>
            <a:ext cx="54864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365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47675"/>
          </a:xfrm>
        </p:spPr>
        <p:style>
          <a:lnRef idx="1">
            <a:schemeClr val="accent4"/>
          </a:lnRef>
          <a:fillRef idx="2">
            <a:schemeClr val="accent4"/>
          </a:fillRef>
          <a:effectRef idx="1">
            <a:schemeClr val="accent4"/>
          </a:effectRef>
          <a:fontRef idx="minor">
            <a:schemeClr val="dk1"/>
          </a:fontRef>
        </p:style>
        <p:txBody>
          <a:bodyPr/>
          <a:lstStyle/>
          <a:p>
            <a:r>
              <a:rPr lang="en-US" sz="2000" dirty="0"/>
              <a:t>You can view the result after execution</a:t>
            </a:r>
            <a:r>
              <a:rPr lang="en-US" sz="2000" dirty="0" smtClean="0"/>
              <a:t>.</a:t>
            </a:r>
          </a:p>
          <a:p>
            <a:pPr lvl="1"/>
            <a:endParaRPr lang="en-US" sz="1800" dirty="0"/>
          </a:p>
          <a:p>
            <a:endParaRPr lang="en-US" sz="2000" dirty="0" smtClean="0"/>
          </a:p>
          <a:p>
            <a:pPr lvl="1" indent="-342900">
              <a:buFont typeface="Arial" charset="0"/>
              <a:buAutoNum type="alphaLcPeriod"/>
            </a:pPr>
            <a:endParaRPr lang="en-US" sz="1800" dirty="0"/>
          </a:p>
          <a:p>
            <a:pPr lvl="1" indent="-342900">
              <a:buAutoNum type="alphaLcPeriod"/>
            </a:pPr>
            <a:endParaRPr lang="en-US" sz="1800" dirty="0" smtClean="0"/>
          </a:p>
          <a:p>
            <a:pPr lvl="1" indent="-342900">
              <a:buAutoNum type="alphaLcPeriod"/>
            </a:pPr>
            <a:endParaRPr lang="en-US" sz="1800" dirty="0"/>
          </a:p>
        </p:txBody>
      </p:sp>
      <p:sp>
        <p:nvSpPr>
          <p:cNvPr id="3" name="Title 2"/>
          <p:cNvSpPr>
            <a:spLocks noGrp="1"/>
          </p:cNvSpPr>
          <p:nvPr>
            <p:ph type="title"/>
          </p:nvPr>
        </p:nvSpPr>
        <p:spPr/>
        <p:txBody>
          <a:bodyPr/>
          <a:lstStyle/>
          <a:p>
            <a:r>
              <a:rPr lang="en-US" sz="3400" dirty="0" smtClean="0">
                <a:solidFill>
                  <a:prstClr val="white"/>
                </a:solidFill>
              </a:rPr>
              <a:t>Running Script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4864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678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Modify the test to run against </a:t>
            </a:r>
          </a:p>
          <a:p>
            <a:pPr lvl="1"/>
            <a:endParaRPr lang="en-US" dirty="0" smtClean="0"/>
          </a:p>
          <a:p>
            <a:pPr lvl="1"/>
            <a:r>
              <a:rPr lang="en-US" dirty="0" smtClean="0"/>
              <a:t>Internet Explorer</a:t>
            </a:r>
          </a:p>
          <a:p>
            <a:pPr lvl="1"/>
            <a:endParaRPr lang="en-US" dirty="0" smtClean="0"/>
          </a:p>
          <a:p>
            <a:pPr lvl="1"/>
            <a:r>
              <a:rPr lang="en-US" dirty="0" smtClean="0"/>
              <a:t>Chrome</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4243257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dirty="0" smtClean="0"/>
              <a:t>Instructions: </a:t>
            </a:r>
          </a:p>
          <a:p>
            <a:pPr lvl="1">
              <a:defRPr/>
            </a:pPr>
            <a:r>
              <a:rPr lang="en-US" dirty="0" smtClean="0"/>
              <a:t>Which WebDriver  </a:t>
            </a:r>
            <a:r>
              <a:rPr lang="en-US" dirty="0"/>
              <a:t>is having non-graphical </a:t>
            </a:r>
            <a:r>
              <a:rPr lang="en-US" dirty="0" smtClean="0"/>
              <a:t>interface</a:t>
            </a:r>
            <a:r>
              <a:rPr lang="en-US" dirty="0"/>
              <a:t>?</a:t>
            </a:r>
            <a:endParaRPr dirty="0" smtClean="0"/>
          </a:p>
          <a:p>
            <a:pPr lvl="1">
              <a:defRPr/>
            </a:pPr>
            <a:r>
              <a:rPr dirty="0" smtClean="0"/>
              <a:t>Which </a:t>
            </a:r>
            <a:r>
              <a:rPr lang="en-US" dirty="0" smtClean="0"/>
              <a:t>WebDriver </a:t>
            </a:r>
            <a:r>
              <a:rPr dirty="0" smtClean="0"/>
              <a:t> version to be </a:t>
            </a:r>
            <a:r>
              <a:rPr lang="en-US" dirty="0"/>
              <a:t>instantiated </a:t>
            </a:r>
            <a:r>
              <a:rPr dirty="0" smtClean="0"/>
              <a:t>to work with Firefox?</a:t>
            </a:r>
          </a:p>
          <a:p>
            <a:pPr lvl="1">
              <a:defRPr/>
            </a:pPr>
            <a:r>
              <a:rPr lang="en-US" dirty="0" smtClean="0"/>
              <a:t>Which property to set to work with Chrome browser?</a:t>
            </a:r>
          </a:p>
          <a:p>
            <a:pPr lvl="1">
              <a:defRPr/>
            </a:pPr>
            <a:r>
              <a:rPr lang="en-US" dirty="0" smtClean="0"/>
              <a:t>Which method to use navigate to test URL?</a:t>
            </a:r>
          </a:p>
          <a:p>
            <a:pPr lvl="1">
              <a:defRPr/>
            </a:pPr>
            <a:r>
              <a:rPr lang="en-US" dirty="0"/>
              <a:t>Which method to use </a:t>
            </a:r>
            <a:r>
              <a:rPr lang="en-US" dirty="0" smtClean="0"/>
              <a:t>for doing back action on browser?</a:t>
            </a:r>
            <a:endParaRPr lang="en-US" dirty="0"/>
          </a:p>
          <a:p>
            <a:pPr lvl="1">
              <a:defRPr/>
            </a:pPr>
            <a:r>
              <a:rPr lang="en-US" dirty="0" smtClean="0"/>
              <a:t>Which method to use to close browser window?</a:t>
            </a:r>
          </a:p>
          <a:p>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2886075"/>
          </a:xfrm>
        </p:spPr>
        <p:style>
          <a:lnRef idx="1">
            <a:schemeClr val="dk1"/>
          </a:lnRef>
          <a:fillRef idx="2">
            <a:schemeClr val="dk1"/>
          </a:fillRef>
          <a:effectRef idx="1">
            <a:schemeClr val="dk1"/>
          </a:effectRef>
          <a:fontRef idx="minor">
            <a:schemeClr val="dk1"/>
          </a:fontRef>
        </p:style>
        <p:txBody>
          <a:bodyPr/>
          <a:lstStyle/>
          <a:p>
            <a:pPr lvl="1">
              <a:defRPr/>
            </a:pPr>
            <a:endParaRPr lang="en-US" dirty="0" smtClean="0"/>
          </a:p>
          <a:p>
            <a:pPr lvl="1">
              <a:defRPr/>
            </a:pPr>
            <a:r>
              <a:rPr lang="en-US" dirty="0" err="1" smtClean="0"/>
              <a:t>WebDriver</a:t>
            </a:r>
            <a:r>
              <a:rPr dirty="0" smtClean="0"/>
              <a:t> Implementation</a:t>
            </a:r>
          </a:p>
          <a:p>
            <a:pPr lvl="1">
              <a:defRPr/>
            </a:pPr>
            <a:endParaRPr lang="en-US" dirty="0" smtClean="0"/>
          </a:p>
          <a:p>
            <a:pPr lvl="1">
              <a:defRPr/>
            </a:pPr>
            <a:r>
              <a:rPr lang="en-US" dirty="0" smtClean="0"/>
              <a:t>Eclipse Setup</a:t>
            </a:r>
          </a:p>
          <a:p>
            <a:pPr lvl="1">
              <a:defRPr/>
            </a:pPr>
            <a:endParaRPr dirty="0" smtClean="0"/>
          </a:p>
          <a:p>
            <a:pPr lvl="1">
              <a:defRPr/>
            </a:pPr>
            <a:endParaRPr dirty="0" smtClean="0"/>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2124075"/>
          </a:xfrm>
        </p:spPr>
        <p:style>
          <a:lnRef idx="1">
            <a:schemeClr val="accent2"/>
          </a:lnRef>
          <a:fillRef idx="2">
            <a:schemeClr val="accent2"/>
          </a:fillRef>
          <a:effectRef idx="1">
            <a:schemeClr val="accent2"/>
          </a:effectRef>
          <a:fontRef idx="minor">
            <a:schemeClr val="dk1"/>
          </a:fontRef>
        </p:style>
        <p:txBody>
          <a:bodyPr/>
          <a:lstStyle/>
          <a:p>
            <a:endParaRPr lang="en-US" sz="2000" dirty="0" smtClean="0"/>
          </a:p>
          <a:p>
            <a:r>
              <a:rPr lang="en-US" sz="2000" dirty="0" smtClean="0"/>
              <a:t>WebDriver  </a:t>
            </a:r>
            <a:r>
              <a:rPr lang="en-US" sz="2000" dirty="0"/>
              <a:t>documentation - </a:t>
            </a:r>
            <a:r>
              <a:rPr lang="en-US" sz="2000" dirty="0">
                <a:hlinkClick r:id="rId2"/>
              </a:rPr>
              <a:t>http://seleniumhq.org/docs/</a:t>
            </a:r>
            <a:endParaRPr lang="en-US" sz="2000" dirty="0">
              <a:hlinkClick r:id="rId3"/>
            </a:endParaRPr>
          </a:p>
          <a:p>
            <a:endParaRPr lang="en-US" sz="2000" dirty="0" smtClean="0"/>
          </a:p>
          <a:p>
            <a:r>
              <a:rPr lang="en-US" sz="2000" dirty="0" smtClean="0"/>
              <a:t>WebDriver  Package details -</a:t>
            </a:r>
            <a:r>
              <a:rPr lang="en-US" sz="2000" dirty="0">
                <a:hlinkClick r:id="rId3"/>
              </a:rPr>
              <a:t>http://</a:t>
            </a:r>
            <a:r>
              <a:rPr lang="en-US" sz="2000" dirty="0" smtClean="0">
                <a:hlinkClick r:id="rId3"/>
              </a:rPr>
              <a:t>selenium.googlecode.com/svn/trunk/docs/api/java/index.html</a:t>
            </a:r>
            <a:endParaRPr lang="en-US" sz="2000" dirty="0" smtClean="0"/>
          </a:p>
          <a:p>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 </a:t>
            </a:r>
            <a:r>
              <a:rPr lang="en-US" sz="2200" b="1" dirty="0" err="1" smtClean="0">
                <a:solidFill>
                  <a:schemeClr val="tx1"/>
                </a:solidFill>
                <a:latin typeface="Myriad Pro" pitchFamily="34" charset="0"/>
                <a:cs typeface="Arial" pitchFamily="34" charset="0"/>
              </a:rPr>
              <a:t>WebDriver</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000" b="1" dirty="0" smtClean="0"/>
              <a:t>Selenium-WebDriver Introduction and  Implementation</a:t>
            </a:r>
            <a:endParaRPr lang="en-US" sz="2000" dirty="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a:xfrm>
            <a:off x="228600" y="1676400"/>
            <a:ext cx="8686800" cy="4648200"/>
          </a:xfrm>
        </p:spPr>
        <p:style>
          <a:lnRef idx="2">
            <a:schemeClr val="accent2"/>
          </a:lnRef>
          <a:fillRef idx="1">
            <a:schemeClr val="lt1"/>
          </a:fillRef>
          <a:effectRef idx="0">
            <a:schemeClr val="accent2"/>
          </a:effectRef>
          <a:fontRef idx="minor">
            <a:schemeClr val="dk1"/>
          </a:fontRef>
        </p:style>
        <p:txBody>
          <a:bodyPr/>
          <a:lstStyle/>
          <a:p>
            <a:r>
              <a:rPr lang="en-US" dirty="0" smtClean="0"/>
              <a:t>Selenium Server File </a:t>
            </a:r>
          </a:p>
          <a:p>
            <a:pPr marL="400050" lvl="1" indent="0">
              <a:buNone/>
            </a:pPr>
            <a:r>
              <a:rPr lang="en-US" sz="1400" dirty="0" smtClean="0"/>
              <a:t>Selenium JAR  downloaded from </a:t>
            </a:r>
            <a:r>
              <a:rPr lang="en-US" sz="1400" dirty="0" smtClean="0">
                <a:hlinkClick r:id="rId2"/>
              </a:rPr>
              <a:t>http://seleniumhq.org/download/</a:t>
            </a:r>
            <a:endParaRPr lang="en-US" sz="1400" dirty="0" smtClean="0"/>
          </a:p>
          <a:p>
            <a:r>
              <a:rPr lang="en-US" dirty="0" smtClean="0"/>
              <a:t>Eclipse</a:t>
            </a:r>
          </a:p>
          <a:p>
            <a:pPr marL="400050" lvl="1" indent="0">
              <a:buNone/>
            </a:pPr>
            <a:r>
              <a:rPr lang="en-US" sz="1400" dirty="0" smtClean="0"/>
              <a:t>Eclipse Classic version downloaded from </a:t>
            </a:r>
            <a:r>
              <a:rPr lang="en-US" sz="1400" dirty="0" smtClean="0">
                <a:hlinkClick r:id="rId3"/>
              </a:rPr>
              <a:t>http://www.eclipse.org/downloads/</a:t>
            </a:r>
            <a:endParaRPr lang="en-US" sz="1400" dirty="0" smtClean="0"/>
          </a:p>
          <a:p>
            <a:r>
              <a:rPr lang="en-US" dirty="0" smtClean="0"/>
              <a:t>JRE</a:t>
            </a:r>
          </a:p>
          <a:p>
            <a:pPr marL="400050" lvl="1" indent="0">
              <a:buNone/>
            </a:pPr>
            <a:r>
              <a:rPr lang="en-US" sz="1400" dirty="0" smtClean="0"/>
              <a:t>JRE installed on </a:t>
            </a:r>
            <a:r>
              <a:rPr sz="1400" dirty="0" smtClean="0"/>
              <a:t>required test </a:t>
            </a:r>
            <a:r>
              <a:rPr lang="en-US" sz="1400" dirty="0" smtClean="0"/>
              <a:t>machine. To check enter java –version in command prompt</a:t>
            </a:r>
            <a:endParaRPr lang="en-US" sz="1400" dirty="0"/>
          </a:p>
          <a:p>
            <a:r>
              <a:rPr lang="en-US" dirty="0" smtClean="0"/>
              <a:t>JUnit</a:t>
            </a:r>
          </a:p>
          <a:p>
            <a:pPr marL="400050" lvl="1" indent="0">
              <a:buNone/>
            </a:pPr>
            <a:r>
              <a:rPr lang="en-US" sz="1400" dirty="0"/>
              <a:t>Download JUnit from </a:t>
            </a:r>
            <a:r>
              <a:rPr lang="en-US" sz="1400" dirty="0">
                <a:hlinkClick r:id="rId4"/>
              </a:rPr>
              <a:t>http://www.junit.org/</a:t>
            </a:r>
            <a:endParaRPr lang="en-US" sz="1400" dirty="0"/>
          </a:p>
          <a:p>
            <a:r>
              <a:rPr lang="en-US" dirty="0" smtClean="0"/>
              <a:t>TestNG</a:t>
            </a:r>
          </a:p>
          <a:p>
            <a:pPr marL="400050" lvl="1" indent="0">
              <a:buNone/>
            </a:pPr>
            <a:r>
              <a:rPr lang="en-US" sz="1400" dirty="0"/>
              <a:t>Download TestNG from </a:t>
            </a:r>
            <a:r>
              <a:rPr lang="en-US" sz="1400" dirty="0">
                <a:hlinkClick r:id="rId5"/>
              </a:rPr>
              <a:t>http://</a:t>
            </a:r>
            <a:r>
              <a:rPr lang="en-US" sz="1400" dirty="0" smtClean="0">
                <a:hlinkClick r:id="rId5"/>
              </a:rPr>
              <a:t>testng.org</a:t>
            </a:r>
            <a:r>
              <a:rPr lang="en-US" sz="1400" dirty="0" smtClean="0"/>
              <a:t> or Install TestNG Eclipse Plug-in</a:t>
            </a:r>
          </a:p>
          <a:p>
            <a:pPr marL="400050" lvl="1" indent="0">
              <a:buNone/>
            </a:pPr>
            <a:endParaRPr lang="en-US" sz="1400" dirty="0"/>
          </a:p>
          <a:p>
            <a:pPr marL="0" indent="0">
              <a:buNone/>
            </a:pPr>
            <a:r>
              <a:rPr lang="en-US" sz="1600" dirty="0" smtClean="0"/>
              <a:t>Copy all the JAR files to single folder e.g. </a:t>
            </a:r>
            <a:r>
              <a:rPr lang="en-US" sz="1600" b="1" dirty="0" smtClean="0"/>
              <a:t>C:\SeleniumTesting</a:t>
            </a:r>
            <a:r>
              <a:rPr lang="en-US" sz="1600" dirty="0" smtClean="0"/>
              <a:t> and include this folder in </a:t>
            </a:r>
            <a:r>
              <a:rPr lang="en-US" sz="1600" b="1" dirty="0" smtClean="0"/>
              <a:t>WINDOWS PATH</a:t>
            </a:r>
            <a:endParaRPr lang="en-US" sz="1600" b="1"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4</a:t>
            </a:fld>
            <a:endParaRPr lang="en-GB" dirty="0"/>
          </a:p>
        </p:txBody>
      </p:sp>
    </p:spTree>
    <p:extLst>
      <p:ext uri="{BB962C8B-B14F-4D97-AF65-F5344CB8AC3E}">
        <p14:creationId xmlns:p14="http://schemas.microsoft.com/office/powerpoint/2010/main" val="44511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410075"/>
          </a:xfrm>
        </p:spPr>
        <p:style>
          <a:lnRef idx="1">
            <a:schemeClr val="accent1"/>
          </a:lnRef>
          <a:fillRef idx="2">
            <a:schemeClr val="accent1"/>
          </a:fillRef>
          <a:effectRef idx="1">
            <a:schemeClr val="accent1"/>
          </a:effectRef>
          <a:fontRef idx="minor">
            <a:schemeClr val="dk1"/>
          </a:fontRef>
        </p:style>
        <p:txBody>
          <a:bodyPr/>
          <a:lstStyle/>
          <a:p>
            <a:r>
              <a:rPr dirty="0" smtClean="0"/>
              <a:t>Introduction:</a:t>
            </a:r>
          </a:p>
          <a:p>
            <a:endParaRPr dirty="0" smtClean="0"/>
          </a:p>
          <a:p>
            <a:pPr lvl="1"/>
            <a:r>
              <a:rPr lang="en-US" dirty="0"/>
              <a:t>Understanding </a:t>
            </a:r>
            <a:r>
              <a:rPr lang="en-US" dirty="0" smtClean="0"/>
              <a:t>Selenium WebDriver</a:t>
            </a:r>
            <a:endParaRPr lang="en-US" sz="1200" dirty="0"/>
          </a:p>
          <a:p>
            <a:pPr lvl="1"/>
            <a:r>
              <a:rPr lang="en-US" dirty="0" smtClean="0"/>
              <a:t>Different </a:t>
            </a:r>
            <a:r>
              <a:rPr lang="en-US" dirty="0"/>
              <a:t>types of </a:t>
            </a:r>
            <a:r>
              <a:rPr lang="en-US" dirty="0" smtClean="0"/>
              <a:t>WebDriver</a:t>
            </a:r>
          </a:p>
          <a:p>
            <a:pPr lvl="1"/>
            <a:r>
              <a:rPr lang="en-US" dirty="0" smtClean="0"/>
              <a:t>Overview </a:t>
            </a:r>
            <a:r>
              <a:rPr lang="en-US" dirty="0"/>
              <a:t>on </a:t>
            </a:r>
            <a:r>
              <a:rPr lang="en-US" dirty="0" smtClean="0"/>
              <a:t>WebDriver methods</a:t>
            </a:r>
          </a:p>
          <a:p>
            <a:pPr lvl="1"/>
            <a:r>
              <a:rPr lang="en-US" dirty="0" smtClean="0"/>
              <a:t>Setup WebDriver project in Eclipse</a:t>
            </a:r>
          </a:p>
          <a:p>
            <a:pPr lvl="1"/>
            <a:r>
              <a:rPr lang="en-US" dirty="0" smtClean="0"/>
              <a:t>Understanding </a:t>
            </a:r>
            <a:r>
              <a:rPr lang="en-US" dirty="0" err="1" smtClean="0"/>
              <a:t>JUnit</a:t>
            </a:r>
            <a:endParaRPr lang="en-US" dirty="0" smtClean="0"/>
          </a:p>
          <a:p>
            <a:pPr lvl="1"/>
            <a:r>
              <a:rPr lang="en-US" dirty="0" smtClean="0"/>
              <a:t>Writing test using </a:t>
            </a:r>
            <a:r>
              <a:rPr lang="en-US" dirty="0" err="1" smtClean="0"/>
              <a:t>JUnit</a:t>
            </a:r>
            <a:endParaRPr lang="en-US" dirty="0" smtClean="0"/>
          </a:p>
          <a:p>
            <a:pPr lvl="1"/>
            <a:endParaRPr lang="en-US" dirty="0" smtClean="0"/>
          </a:p>
          <a:p>
            <a:pPr lvl="1"/>
            <a:endParaRPr lang="en-US" dirty="0" smtClean="0"/>
          </a:p>
          <a:p>
            <a:pPr lvl="1"/>
            <a:endParaRPr lang="en-US" sz="1200" dirty="0"/>
          </a:p>
          <a:p>
            <a:pPr lvl="1"/>
            <a:endParaRPr lang="en-US" sz="1200" dirty="0"/>
          </a:p>
          <a:p>
            <a:pPr lvl="1"/>
            <a:endParaRPr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105275"/>
          </a:xfrm>
        </p:spPr>
        <p:style>
          <a:lnRef idx="1">
            <a:schemeClr val="accent1"/>
          </a:lnRef>
          <a:fillRef idx="2">
            <a:schemeClr val="accent1"/>
          </a:fillRef>
          <a:effectRef idx="1">
            <a:schemeClr val="accent1"/>
          </a:effectRef>
          <a:fontRef idx="minor">
            <a:schemeClr val="dk1"/>
          </a:fontRef>
        </p:style>
        <p:txBody>
          <a:bodyPr/>
          <a:lstStyle/>
          <a:p>
            <a:r>
              <a:rPr dirty="0" smtClean="0"/>
              <a:t>After this chapter you will be able to:</a:t>
            </a:r>
          </a:p>
          <a:p>
            <a:endParaRPr dirty="0" smtClean="0"/>
          </a:p>
          <a:p>
            <a:pPr lvl="1"/>
            <a:r>
              <a:rPr lang="en-US" dirty="0" smtClean="0"/>
              <a:t>Create WebDriver objects to work with different browsers.</a:t>
            </a:r>
          </a:p>
          <a:p>
            <a:pPr lvl="1"/>
            <a:r>
              <a:rPr lang="en-US" dirty="0" smtClean="0"/>
              <a:t>Setup project in Eclipse and work with JUnit/ TestNG framework.</a:t>
            </a:r>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562475"/>
          </a:xfrm>
        </p:spPr>
        <p:style>
          <a:lnRef idx="1">
            <a:schemeClr val="accent4"/>
          </a:lnRef>
          <a:fillRef idx="2">
            <a:schemeClr val="accent4"/>
          </a:fillRef>
          <a:effectRef idx="1">
            <a:schemeClr val="accent4"/>
          </a:effectRef>
          <a:fontRef idx="minor">
            <a:schemeClr val="dk1"/>
          </a:fontRef>
        </p:style>
        <p:txBody>
          <a:bodyPr/>
          <a:lstStyle/>
          <a:p>
            <a:r>
              <a:rPr lang="en-US" sz="1600" dirty="0"/>
              <a:t>Selenium </a:t>
            </a:r>
            <a:r>
              <a:rPr lang="en-US" sz="1600" dirty="0" smtClean="0"/>
              <a:t>RC first </a:t>
            </a:r>
            <a:r>
              <a:rPr lang="en-US" sz="1600" dirty="0"/>
              <a:t>came to life in 2004 when Jason Huggins was testing an internal application at ThoughtWorks</a:t>
            </a:r>
            <a:r>
              <a:rPr lang="en-US" sz="1600" dirty="0" smtClean="0"/>
              <a:t>.</a:t>
            </a:r>
          </a:p>
          <a:p>
            <a:r>
              <a:rPr lang="en-US" sz="1600" dirty="0"/>
              <a:t>He developed a Javascript library that could drive interactions with the page, allowing him to automatically rerun tests against multiple browsers</a:t>
            </a:r>
            <a:r>
              <a:rPr lang="en-US" sz="1600" dirty="0" smtClean="0"/>
              <a:t>.</a:t>
            </a:r>
          </a:p>
          <a:p>
            <a:r>
              <a:rPr lang="en-US" sz="1600" dirty="0" smtClean="0"/>
              <a:t>Selenium RC was ground-breaking because no other product allowed you to control a browser from a language of your choice. </a:t>
            </a:r>
          </a:p>
          <a:p>
            <a:pPr marL="800100" lvl="2" indent="0">
              <a:buNone/>
            </a:pPr>
            <a:r>
              <a:rPr lang="en-US" sz="1600" dirty="0" smtClean="0"/>
              <a:t>Selenium tests can be written in any of following language:</a:t>
            </a:r>
          </a:p>
          <a:p>
            <a:pPr marL="800100" lvl="2" indent="0">
              <a:buNone/>
            </a:pPr>
            <a:r>
              <a:rPr lang="en-US" sz="1600" dirty="0" smtClean="0"/>
              <a:t>Java</a:t>
            </a:r>
            <a:r>
              <a:rPr lang="en-US" sz="1600" dirty="0"/>
              <a:t>, C#, Python, Ruby, Perl and PHP </a:t>
            </a:r>
            <a:endParaRPr lang="en-US" sz="1600" dirty="0" smtClean="0"/>
          </a:p>
          <a:p>
            <a:r>
              <a:rPr lang="en-US" sz="1600" dirty="0" smtClean="0"/>
              <a:t>Selenium interacts </a:t>
            </a:r>
            <a:r>
              <a:rPr lang="en-US" sz="1600" dirty="0"/>
              <a:t>with the </a:t>
            </a:r>
            <a:r>
              <a:rPr lang="en-US" sz="1600" dirty="0" smtClean="0"/>
              <a:t>UI elements </a:t>
            </a:r>
            <a:r>
              <a:rPr lang="en-US" sz="1600" dirty="0"/>
              <a:t>of a web </a:t>
            </a:r>
            <a:r>
              <a:rPr lang="en-US" sz="1600" dirty="0" smtClean="0"/>
              <a:t>site using </a:t>
            </a:r>
            <a:r>
              <a:rPr lang="en-US" sz="1600" dirty="0"/>
              <a:t>JavaScript </a:t>
            </a:r>
            <a:r>
              <a:rPr lang="en-US" sz="1600" dirty="0" smtClean="0"/>
              <a:t>injection</a:t>
            </a:r>
          </a:p>
          <a:p>
            <a:endParaRPr lang="en-US" sz="1600" dirty="0" smtClean="0"/>
          </a:p>
          <a:p>
            <a:r>
              <a:rPr lang="en-US" sz="1600" b="1" dirty="0" smtClean="0"/>
              <a:t>Limitation of Selenium RC</a:t>
            </a:r>
          </a:p>
          <a:p>
            <a:pPr lvl="1"/>
            <a:r>
              <a:rPr lang="en-US" sz="1600" dirty="0" smtClean="0"/>
              <a:t>Restrictive to do different things due to the security </a:t>
            </a:r>
            <a:r>
              <a:rPr lang="en-US" sz="1600" dirty="0"/>
              <a:t>limitations browsers apply to </a:t>
            </a:r>
            <a:r>
              <a:rPr sz="1600" dirty="0" smtClean="0"/>
              <a:t>JavaScript (Uses JavaScript based automation engine) </a:t>
            </a:r>
            <a:endParaRPr lang="en-US" sz="1600" dirty="0" smtClean="0"/>
          </a:p>
          <a:p>
            <a:pPr lvl="1"/>
            <a:r>
              <a:rPr sz="1600" dirty="0" err="1" smtClean="0"/>
              <a:t>Webapps</a:t>
            </a:r>
            <a:r>
              <a:rPr sz="1600" dirty="0" smtClean="0"/>
              <a:t> became more and more powerful over time with special features and new browser support</a:t>
            </a:r>
          </a:p>
        </p:txBody>
      </p:sp>
      <p:sp>
        <p:nvSpPr>
          <p:cNvPr id="3" name="Title 2"/>
          <p:cNvSpPr>
            <a:spLocks noGrp="1"/>
          </p:cNvSpPr>
          <p:nvPr>
            <p:ph type="title"/>
          </p:nvPr>
        </p:nvSpPr>
        <p:spPr/>
        <p:txBody>
          <a:bodyPr/>
          <a:lstStyle/>
          <a:p>
            <a:r>
              <a:rPr lang="en-US" dirty="0"/>
              <a:t>Selenium </a:t>
            </a:r>
            <a:r>
              <a:rPr lang="en-US" dirty="0" smtClean="0"/>
              <a:t>WebDriver Evolution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1110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1000"/>
                                        <p:tgtEl>
                                          <p:spTgt spid="2">
                                            <p:txEl>
                                              <p:pRg st="7" end="7"/>
                                            </p:txEl>
                                          </p:spTgt>
                                        </p:tgtEl>
                                      </p:cBhvr>
                                    </p:animEffect>
                                    <p:anim calcmode="lin" valueType="num">
                                      <p:cBhvr>
                                        <p:cTn id="4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1000"/>
                                        <p:tgtEl>
                                          <p:spTgt spid="2">
                                            <p:txEl>
                                              <p:pRg st="8" end="8"/>
                                            </p:txEl>
                                          </p:spTgt>
                                        </p:tgtEl>
                                      </p:cBhvr>
                                    </p:animEffect>
                                    <p:anim calcmode="lin" valueType="num">
                                      <p:cBhvr>
                                        <p:cTn id="4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3419475"/>
          </a:xfrm>
        </p:spPr>
        <p:style>
          <a:lnRef idx="1">
            <a:schemeClr val="accent4"/>
          </a:lnRef>
          <a:fillRef idx="2">
            <a:schemeClr val="accent4"/>
          </a:fillRef>
          <a:effectRef idx="1">
            <a:schemeClr val="accent4"/>
          </a:effectRef>
          <a:fontRef idx="minor">
            <a:schemeClr val="dk1"/>
          </a:fontRef>
        </p:style>
        <p:txBody>
          <a:bodyPr/>
          <a:lstStyle/>
          <a:p>
            <a:r>
              <a:rPr lang="en-US" sz="1600" dirty="0" smtClean="0"/>
              <a:t>WebDriver project developed by </a:t>
            </a:r>
            <a:r>
              <a:rPr lang="en-US" sz="1600" dirty="0"/>
              <a:t>Simon Stewart </a:t>
            </a:r>
            <a:r>
              <a:rPr lang="en-US" sz="1600" dirty="0" smtClean="0"/>
              <a:t>at Google which works </a:t>
            </a:r>
            <a:r>
              <a:rPr lang="en-US" sz="1600" dirty="0"/>
              <a:t>by accessing the </a:t>
            </a:r>
            <a:r>
              <a:rPr lang="en-US" sz="1600" dirty="0" smtClean="0"/>
              <a:t>OS </a:t>
            </a:r>
            <a:r>
              <a:rPr lang="en-US" sz="1600" dirty="0"/>
              <a:t>and passing commands to the browser from the OS. </a:t>
            </a:r>
            <a:r>
              <a:rPr lang="en-US" sz="1600" dirty="0" smtClean="0"/>
              <a:t>Not constrained </a:t>
            </a:r>
            <a:r>
              <a:rPr lang="en-US" sz="1600" dirty="0"/>
              <a:t>by the JavaScript Sandbox as Selenium </a:t>
            </a:r>
            <a:r>
              <a:rPr lang="en-US" sz="1600" dirty="0" smtClean="0"/>
              <a:t>RC is.</a:t>
            </a:r>
          </a:p>
          <a:p>
            <a:pPr marL="0" indent="0">
              <a:buNone/>
            </a:pPr>
            <a:endParaRPr lang="en-US" sz="1600" dirty="0" smtClean="0"/>
          </a:p>
          <a:p>
            <a:pPr marL="400050" lvl="1" indent="0">
              <a:buNone/>
            </a:pPr>
            <a:r>
              <a:rPr lang="en-US" sz="1600" dirty="0" smtClean="0"/>
              <a:t>To overcome limitation offered by Selenium RC and </a:t>
            </a:r>
            <a:r>
              <a:rPr lang="en-US" sz="1600" dirty="0"/>
              <a:t>to support broader range of </a:t>
            </a:r>
            <a:r>
              <a:rPr lang="en-US" sz="1600" dirty="0" smtClean="0"/>
              <a:t>browsers Selenium RC and WebDriver is merged to form Selenium WebDriver</a:t>
            </a:r>
          </a:p>
          <a:p>
            <a:pPr lvl="2"/>
            <a:r>
              <a:rPr lang="en-US" sz="1600" dirty="0" smtClean="0"/>
              <a:t>The </a:t>
            </a:r>
            <a:r>
              <a:rPr lang="en-US" sz="1600" dirty="0"/>
              <a:t>downside to Selenium </a:t>
            </a:r>
            <a:r>
              <a:rPr lang="en-US" sz="1600" dirty="0" smtClean="0"/>
              <a:t>WebDriver </a:t>
            </a:r>
            <a:r>
              <a:rPr lang="en-US" sz="1600" dirty="0"/>
              <a:t>is that it requires new implementations for each of the browsers that it works </a:t>
            </a:r>
            <a:r>
              <a:rPr lang="en-US" sz="1600" dirty="0" smtClean="0"/>
              <a:t>against. This </a:t>
            </a:r>
            <a:r>
              <a:rPr lang="en-US" sz="1600" dirty="0"/>
              <a:t>is due to each browser having its own access points with the Operating System.</a:t>
            </a:r>
          </a:p>
          <a:p>
            <a:endParaRPr lang="en-US" sz="1600" dirty="0"/>
          </a:p>
          <a:p>
            <a:pPr marL="400050" lvl="1" indent="0">
              <a:buNone/>
            </a:pPr>
            <a:r>
              <a:rPr lang="en-US" sz="1600" dirty="0"/>
              <a:t> </a:t>
            </a:r>
          </a:p>
        </p:txBody>
      </p:sp>
      <p:sp>
        <p:nvSpPr>
          <p:cNvPr id="3" name="Title 2"/>
          <p:cNvSpPr>
            <a:spLocks noGrp="1"/>
          </p:cNvSpPr>
          <p:nvPr>
            <p:ph type="title"/>
          </p:nvPr>
        </p:nvSpPr>
        <p:spPr/>
        <p:txBody>
          <a:bodyPr/>
          <a:lstStyle/>
          <a:p>
            <a:r>
              <a:rPr lang="en-US" dirty="0"/>
              <a:t>Selenium WebDriver Evolution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295328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763000" cy="4333875"/>
          </a:xfr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lvl="1"/>
            <a:endParaRPr lang="en-US" sz="1600" dirty="0" smtClean="0"/>
          </a:p>
          <a:p>
            <a:pPr lvl="1">
              <a:buFont typeface="Wingdings" pitchFamily="2" charset="2"/>
              <a:buChar char="q"/>
            </a:pPr>
            <a:r>
              <a:rPr lang="en-US" sz="1600" dirty="0" err="1" smtClean="0"/>
              <a:t>WebDriver</a:t>
            </a:r>
            <a:r>
              <a:rPr lang="en-US" sz="1600" dirty="0" smtClean="0"/>
              <a:t>  </a:t>
            </a:r>
            <a:r>
              <a:rPr lang="en-US" sz="1600" dirty="0"/>
              <a:t>is </a:t>
            </a:r>
            <a:r>
              <a:rPr lang="en-US" sz="1600" dirty="0" smtClean="0"/>
              <a:t>used for automating web applications.</a:t>
            </a:r>
          </a:p>
          <a:p>
            <a:pPr lvl="1">
              <a:buFont typeface="Wingdings" pitchFamily="2" charset="2"/>
              <a:buChar char="q"/>
            </a:pPr>
            <a:r>
              <a:rPr lang="en-US" sz="1600" dirty="0"/>
              <a:t> </a:t>
            </a:r>
            <a:r>
              <a:rPr lang="en-US" sz="1600" dirty="0" smtClean="0"/>
              <a:t>WebDriver ’s </a:t>
            </a:r>
            <a:r>
              <a:rPr lang="en-US" sz="1600" dirty="0"/>
              <a:t>goal is to </a:t>
            </a:r>
            <a:r>
              <a:rPr lang="en-US" sz="1600" dirty="0" smtClean="0"/>
              <a:t>provide a </a:t>
            </a:r>
            <a:r>
              <a:rPr lang="en-US" sz="1600" dirty="0"/>
              <a:t>well-designed object-oriented API that provides improved support for modern advanced web-app testing problems </a:t>
            </a:r>
            <a:endParaRPr lang="en-US" sz="1600" dirty="0" smtClean="0"/>
          </a:p>
          <a:p>
            <a:pPr lvl="1">
              <a:buFont typeface="Wingdings" pitchFamily="2" charset="2"/>
              <a:buChar char="q"/>
            </a:pPr>
            <a:r>
              <a:rPr lang="en-US" sz="1600" dirty="0" smtClean="0"/>
              <a:t>WebDriver  supports </a:t>
            </a:r>
            <a:r>
              <a:rPr lang="en-US" sz="1600" dirty="0"/>
              <a:t>dynamic web pages where elements of a page may change without the page itself being reloaded</a:t>
            </a:r>
            <a:endParaRPr lang="en-US" sz="1600" dirty="0" smtClean="0"/>
          </a:p>
          <a:p>
            <a:pPr lvl="1">
              <a:buFont typeface="Wingdings" pitchFamily="2" charset="2"/>
              <a:buChar char="q"/>
            </a:pPr>
            <a:r>
              <a:rPr lang="en-US" sz="1600" dirty="0" smtClean="0"/>
              <a:t>WebDriver Scripts can be written in any one of following languages:</a:t>
            </a:r>
          </a:p>
          <a:p>
            <a:pPr lvl="2"/>
            <a:r>
              <a:rPr lang="en-US" sz="1600" dirty="0" smtClean="0"/>
              <a:t>Java</a:t>
            </a:r>
          </a:p>
          <a:p>
            <a:pPr lvl="2"/>
            <a:r>
              <a:rPr lang="en-US" sz="1600" dirty="0" smtClean="0"/>
              <a:t>C#</a:t>
            </a:r>
          </a:p>
          <a:p>
            <a:pPr lvl="2"/>
            <a:r>
              <a:rPr lang="en-US" sz="1600" dirty="0" smtClean="0"/>
              <a:t>Python</a:t>
            </a:r>
          </a:p>
          <a:p>
            <a:pPr lvl="2"/>
            <a:r>
              <a:rPr lang="en-US" sz="1600" dirty="0" smtClean="0"/>
              <a:t>Ruby</a:t>
            </a:r>
          </a:p>
          <a:p>
            <a:pPr lvl="2"/>
            <a:r>
              <a:rPr lang="en-US" sz="1600" dirty="0" smtClean="0"/>
              <a:t>Perl</a:t>
            </a:r>
          </a:p>
          <a:p>
            <a:pPr lvl="2"/>
            <a:r>
              <a:rPr lang="en-US" sz="1600" dirty="0" smtClean="0"/>
              <a:t>PHP </a:t>
            </a:r>
          </a:p>
        </p:txBody>
      </p:sp>
      <p:sp>
        <p:nvSpPr>
          <p:cNvPr id="3" name="Title 2"/>
          <p:cNvSpPr>
            <a:spLocks noGrp="1"/>
          </p:cNvSpPr>
          <p:nvPr>
            <p:ph type="title"/>
          </p:nvPr>
        </p:nvSpPr>
        <p:spPr/>
        <p:txBody>
          <a:bodyPr/>
          <a:lstStyle/>
          <a:p>
            <a:r>
              <a:rPr lang="en-US" sz="3200" dirty="0" smtClean="0"/>
              <a:t>Understanding Selenium WebDriver  </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Work_x0020_request xmlns="05686ec9-621b-4d4e-b044-e44970800757" xsi:nil="true"/>
    <_x0043_M4 xmlns="05686ec9-621b-4d4e-b044-e44970800757" xsi:nil="true"/>
    <ViewCount xmlns="05686ec9-621b-4d4e-b044-e44970800757">1</ViewCount>
    <Rating1 xmlns="05686ec9-621b-4d4e-b044-e44970800757" xsi:nil="true"/>
    <_x0043_M5 xmlns="05686ec9-621b-4d4e-b044-e44970800757" xsi:nil="true"/>
    <Rating2 xmlns="05686ec9-621b-4d4e-b044-e44970800757" xsi:nil="true"/>
    <ClientSupplied xmlns="05686ec9-621b-4d4e-b044-e44970800757">false</ClientSupplied>
    <_x0043_M6 xmlns="05686ec9-621b-4d4e-b044-e44970800757" xsi:nil="true"/>
    <Rating3 xmlns="05686ec9-621b-4d4e-b044-e44970800757" xsi:nil="true"/>
    <_x0043_M7 xmlns="05686ec9-621b-4d4e-b044-e44970800757" xsi:nil="true"/>
    <CheckedOutPath xmlns="05686ec9-621b-4d4e-b044-e44970800757" xsi:nil="true"/>
    <ApprovalStatus xmlns="05686ec9-621b-4d4e-b044-e44970800757">Approved</ApprovalStatus>
    <MBID xmlns="05686ec9-621b-4d4e-b044-e44970800757">DS_00698419-1f93-449f-adff-ec36a9cc9f48</MBID>
    <AssociateID xmlns="05686ec9-621b-4d4e-b044-e44970800757">CTS\309203</AssociateID>
    <ProjectID xmlns="05686ec9-621b-4d4e-b044-e44970800757" xsi:nil="true"/>
    <Releases xmlns="05686ec9-621b-4d4e-b044-e44970800757" xsi:nil="true"/>
    <UnmappedDocuments xmlns="05686ec9-621b-4d4e-b044-e44970800757">false</UnmappedDocuments>
    <Comments xmlns="05686ec9-621b-4d4e-b044-e44970800757">CTS\309203</Comments>
    <Phase xmlns="05686ec9-621b-4d4e-b044-e44970800757" xsi:nil="true"/>
    <_x0043_M8 xmlns="05686ec9-621b-4d4e-b044-e44970800757" xsi:nil="true"/>
    <_x0043_M9 xmlns="05686ec9-621b-4d4e-b044-e44970800757" xsi:nil="true"/>
    <CreatedTime xmlns="05686ec9-621b-4d4e-b044-e44970800757">2016-09-23T11:18:48+00:00</CreatedTime>
    <Activities xmlns="05686ec9-621b-4d4e-b044-e44970800757" xsi:nil="true"/>
    <CopySource xmlns="05686ec9-621b-4d4e-b044-e44970800757" xsi:nil="true"/>
    <SubProjectID xmlns="05686ec9-621b-4d4e-b044-e44970800757" xsi:nil="true"/>
    <Functional_x0020_Module3 xmlns="05686ec9-621b-4d4e-b044-e44970800757" xsi:nil="true"/>
    <CopyToPath xmlns="05686ec9-621b-4d4e-b044-e44970800757">https://cognizant20.cognizant.com/cts/Cognizant Academy/DSC/Java Solutions/QE and A/Selenium Content/Selenium Topics</CopyToPath>
    <BaselinedVersions xmlns="05686ec9-621b-4d4e-b044-e44970800757" xsi:nil="true"/>
    <_x0043_M10 xmlns="05686ec9-621b-4d4e-b044-e44970800757" xsi:nil="true"/>
    <Functional_x0020_Modules xmlns="05686ec9-621b-4d4e-b044-e44970800757" xsi:nil="true"/>
    <Functional_x0020_Module2 xmlns="05686ec9-621b-4d4e-b044-e44970800757" xsi:nil="true"/>
    <ArtifactStatus xmlns="05686ec9-621b-4d4e-b044-e44970800757" xsi:nil="true"/>
    <ReasonforRejection xmlns="05686ec9-621b-4d4e-b044-e44970800757" xsi:nil="true"/>
    <FolderPath xmlns="05686ec9-621b-4d4e-b044-e44970800757" xsi:nil="true"/>
    <Rating4 xmlns="05686ec9-621b-4d4e-b044-e44970800757" xsi:nil="true"/>
    <Rating5 xmlns="05686ec9-621b-4d4e-b044-e44970800757" xsi:nil="true"/>
    <_x0043_M1 xmlns="05686ec9-621b-4d4e-b044-e44970800757" xsi:nil="true"/>
    <Role xmlns="05686ec9-621b-4d4e-b044-e44970800757" xsi:nil="true"/>
    <Processes xmlns="05686ec9-621b-4d4e-b044-e44970800757" xsi:nil="true"/>
    <LatestDownloads xmlns="05686ec9-621b-4d4e-b044-e44970800757" xsi:nil="true"/>
    <FolderId xmlns="05686ec9-621b-4d4e-b044-e44970800757" xsi:nil="true"/>
    <_x0043_M2 xmlns="05686ec9-621b-4d4e-b044-e44970800757" xsi:nil="true"/>
    <AccountID xmlns="05686ec9-621b-4d4e-b044-e44970800757" xsi:nil="true"/>
    <Tags xmlns="05686ec9-621b-4d4e-b044-e44970800757" xsi:nil="true"/>
    <AverageRating xmlns="05686ec9-621b-4d4e-b044-e44970800757" xsi:nil="true"/>
    <_x0043_M3 xmlns="05686ec9-621b-4d4e-b044-e4497080075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file>

<file path=customXml/itemProps2.xml><?xml version="1.0" encoding="utf-8"?>
<ds:datastoreItem xmlns:ds="http://schemas.openxmlformats.org/officeDocument/2006/customXml" ds:itemID="{A7C481EB-8F30-4DBE-97E4-C47F16554C60}"/>
</file>

<file path=customXml/itemProps3.xml><?xml version="1.0" encoding="utf-8"?>
<ds:datastoreItem xmlns:ds="http://schemas.openxmlformats.org/officeDocument/2006/customXml" ds:itemID="{7CAA0619-14E0-441E-A418-7EDFBB45ABEA}"/>
</file>

<file path=docProps/app.xml><?xml version="1.0" encoding="utf-8"?>
<Properties xmlns="http://schemas.openxmlformats.org/officeDocument/2006/extended-properties" xmlns:vt="http://schemas.openxmlformats.org/officeDocument/2006/docPropsVTypes">
  <Template>Theme_3</Template>
  <TotalTime>1433</TotalTime>
  <Words>1437</Words>
  <Application>Microsoft Office PowerPoint</Application>
  <PresentationFormat>On-screen Show (4:3)</PresentationFormat>
  <Paragraphs>379</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Theme_3</vt:lpstr>
      <vt:lpstr>PowerPoint Presentation</vt:lpstr>
      <vt:lpstr>PowerPoint Presentation</vt:lpstr>
      <vt:lpstr>PowerPoint Presentation</vt:lpstr>
      <vt:lpstr>Pre-requisites</vt:lpstr>
      <vt:lpstr>Overview</vt:lpstr>
      <vt:lpstr>Objectives</vt:lpstr>
      <vt:lpstr>Selenium WebDriver Evolution</vt:lpstr>
      <vt:lpstr>Selenium WebDriver Evolution</vt:lpstr>
      <vt:lpstr>Understanding Selenium WebDriver  </vt:lpstr>
      <vt:lpstr>Different types of WebDriver </vt:lpstr>
      <vt:lpstr>HtmlUnitDriver Instantiation</vt:lpstr>
      <vt:lpstr>FirefoxDriver Instantiation</vt:lpstr>
      <vt:lpstr>InternetExplorerDriver Instantiation</vt:lpstr>
      <vt:lpstr>ChromeDriver Instantiation</vt:lpstr>
      <vt:lpstr>IPhone &amp; Android Driver Instantiation</vt:lpstr>
      <vt:lpstr>WebDriver Useful Methods</vt:lpstr>
      <vt:lpstr>WebDriver Useful Methods</vt:lpstr>
      <vt:lpstr>WebDriver - Browser  Navigation Methods</vt:lpstr>
      <vt:lpstr> WebDriver Methods –  To switch between Windows </vt:lpstr>
      <vt:lpstr>Demonstration</vt:lpstr>
      <vt:lpstr>Automation project setup - JUnit</vt:lpstr>
      <vt:lpstr>Understanding JUnit annotation</vt:lpstr>
      <vt:lpstr>Automation project setup - TestNG</vt:lpstr>
      <vt:lpstr>Understanding TestNG annotation</vt:lpstr>
      <vt:lpstr>Automate Test Scenario</vt:lpstr>
      <vt:lpstr>JUnit Design</vt:lpstr>
      <vt:lpstr>Running Script</vt:lpstr>
      <vt:lpstr>Running Script</vt:lpstr>
      <vt:lpstr>Demonstration</vt:lpstr>
      <vt:lpstr>Exercise</vt:lpstr>
      <vt:lpstr>Questions</vt:lpstr>
      <vt:lpstr>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Devadas, Abiramasundari (Cognizant)</dc:creator>
  <cp:lastModifiedBy>Windows User</cp:lastModifiedBy>
  <cp:revision>286</cp:revision>
  <dcterms:created xsi:type="dcterms:W3CDTF">2011-06-15T11:24:59Z</dcterms:created>
  <dcterms:modified xsi:type="dcterms:W3CDTF">2015-01-28T13:39:38Z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0x0101007B39C2D19CB1EB4EB957C296FF889379</vt:lpwstr>
  </property>
  <property fmtid="{D5CDD505-2E9C-101B-9397-08002B2CF9AE}" pid="3" name="Particulars">
    <vt:lpwstr>Selenium Webdriver Introduction and Implementation</vt:lpwstr>
  </property>
</Properties>
</file>