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60" r:id="rId4"/>
    <p:sldId id="257" r:id="rId5"/>
    <p:sldId id="273" r:id="rId6"/>
    <p:sldId id="268" r:id="rId7"/>
    <p:sldId id="258" r:id="rId8"/>
    <p:sldId id="274" r:id="rId9"/>
    <p:sldId id="261" r:id="rId10"/>
    <p:sldId id="263" r:id="rId11"/>
    <p:sldId id="267" r:id="rId12"/>
    <p:sldId id="265" r:id="rId13"/>
    <p:sldId id="275" r:id="rId14"/>
    <p:sldId id="269" r:id="rId15"/>
    <p:sldId id="270" r:id="rId16"/>
    <p:sldId id="271" r:id="rId17"/>
    <p:sldId id="272" r:id="rId18"/>
    <p:sldId id="266" r:id="rId19"/>
    <p:sldId id="290" r:id="rId20"/>
    <p:sldId id="291" r:id="rId21"/>
    <p:sldId id="277" r:id="rId22"/>
    <p:sldId id="278" r:id="rId23"/>
    <p:sldId id="279" r:id="rId24"/>
    <p:sldId id="280" r:id="rId25"/>
    <p:sldId id="281" r:id="rId26"/>
    <p:sldId id="282" r:id="rId27"/>
    <p:sldId id="284" r:id="rId28"/>
    <p:sldId id="285" r:id="rId29"/>
    <p:sldId id="286" r:id="rId30"/>
    <p:sldId id="287" r:id="rId31"/>
    <p:sldId id="288" r:id="rId32"/>
    <p:sldId id="289" r:id="rId33"/>
    <p:sldId id="293" r:id="rId34"/>
    <p:sldId id="276"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0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3" autoAdjust="0"/>
    <p:restoredTop sz="94660"/>
  </p:normalViewPr>
  <p:slideViewPr>
    <p:cSldViewPr snapToGrid="0">
      <p:cViewPr varScale="1">
        <p:scale>
          <a:sx n="69" d="100"/>
          <a:sy n="69" d="100"/>
        </p:scale>
        <p:origin x="4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400939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3164633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341178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394734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400225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356995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389329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96452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59790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138776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D41CEA-31B0-4955-9F8F-E0298242C600}" type="datetimeFigureOut">
              <a:rPr lang="en-US" smtClean="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3BAE22-92E7-479A-B212-CCFE763810B7}" type="slidenum">
              <a:rPr lang="en-US" smtClean="0"/>
              <a:t>‹#›</a:t>
            </a:fld>
            <a:endParaRPr lang="en-US" dirty="0"/>
          </a:p>
        </p:txBody>
      </p:sp>
    </p:spTree>
    <p:extLst>
      <p:ext uri="{BB962C8B-B14F-4D97-AF65-F5344CB8AC3E}">
        <p14:creationId xmlns:p14="http://schemas.microsoft.com/office/powerpoint/2010/main" val="3450252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41CEA-31B0-4955-9F8F-E0298242C600}" type="datetimeFigureOut">
              <a:rPr lang="en-US" smtClean="0"/>
              <a:t>9/24/2020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BAE22-92E7-479A-B212-CCFE763810B7}" type="slidenum">
              <a:rPr lang="en-US" smtClean="0"/>
              <a:t>‹#›</a:t>
            </a:fld>
            <a:endParaRPr lang="en-US" dirty="0"/>
          </a:p>
        </p:txBody>
      </p:sp>
    </p:spTree>
    <p:extLst>
      <p:ext uri="{BB962C8B-B14F-4D97-AF65-F5344CB8AC3E}">
        <p14:creationId xmlns:p14="http://schemas.microsoft.com/office/powerpoint/2010/main" val="36376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cdn.guru99.com/images/3-2016/032216_1314_AlertPopuph1.p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elenium.de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426"/>
            <a:ext cx="9144000" cy="1017431"/>
          </a:xfrm>
        </p:spPr>
        <p:txBody>
          <a:bodyPr>
            <a:normAutofit/>
          </a:bodyPr>
          <a:lstStyle/>
          <a:p>
            <a:r>
              <a:rPr lang="en-US" sz="4400" b="1" dirty="0" smtClean="0"/>
              <a:t>AUTOMATION TESTING</a:t>
            </a:r>
            <a:endParaRPr lang="en-US" sz="4400" b="1" dirty="0"/>
          </a:p>
        </p:txBody>
      </p:sp>
      <p:sp>
        <p:nvSpPr>
          <p:cNvPr id="3" name="Subtitle 2"/>
          <p:cNvSpPr>
            <a:spLocks noGrp="1"/>
          </p:cNvSpPr>
          <p:nvPr>
            <p:ph type="subTitle" idx="1"/>
          </p:nvPr>
        </p:nvSpPr>
        <p:spPr>
          <a:xfrm>
            <a:off x="1541172" y="1283840"/>
            <a:ext cx="9144000" cy="5091201"/>
          </a:xfrm>
        </p:spPr>
        <p:txBody>
          <a:bodyPr/>
          <a:lstStyle/>
          <a:p>
            <a:endParaRPr lang="en-US" dirty="0" smtClean="0"/>
          </a:p>
          <a:p>
            <a:r>
              <a:rPr lang="en-US" sz="6000" dirty="0" smtClean="0">
                <a:solidFill>
                  <a:srgbClr val="A90735"/>
                </a:solidFill>
                <a:latin typeface="Algerian" panose="04020705040A02060702" pitchFamily="82" charset="0"/>
              </a:rPr>
              <a:t>SELENIUM</a:t>
            </a:r>
            <a:endParaRPr lang="en-US" sz="6000" dirty="0">
              <a:solidFill>
                <a:srgbClr val="A90735"/>
              </a:solidFill>
              <a:latin typeface="Algerian" panose="04020705040A020607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3842" y="2743202"/>
            <a:ext cx="3618964" cy="2511380"/>
          </a:xfrm>
          <a:prstGeom prst="rect">
            <a:avLst/>
          </a:prstGeom>
        </p:spPr>
      </p:pic>
    </p:spTree>
    <p:extLst>
      <p:ext uri="{BB962C8B-B14F-4D97-AF65-F5344CB8AC3E}">
        <p14:creationId xmlns:p14="http://schemas.microsoft.com/office/powerpoint/2010/main" val="35660293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t>Commonly used methods</a:t>
            </a:r>
            <a:endParaRPr lang="en-US" b="1" dirty="0"/>
          </a:p>
        </p:txBody>
      </p:sp>
      <p:sp>
        <p:nvSpPr>
          <p:cNvPr id="3" name="Content Placeholder 2"/>
          <p:cNvSpPr>
            <a:spLocks noGrp="1"/>
          </p:cNvSpPr>
          <p:nvPr>
            <p:ph idx="1"/>
          </p:nvPr>
        </p:nvSpPr>
        <p:spPr>
          <a:xfrm>
            <a:off x="838200" y="1690688"/>
            <a:ext cx="10515600" cy="4351338"/>
          </a:xfrm>
        </p:spPr>
        <p:txBody>
          <a:bodyPr/>
          <a:lstStyle/>
          <a:p>
            <a:pPr algn="just">
              <a:buFont typeface="Wingdings" panose="05000000000000000000" pitchFamily="2" charset="2"/>
              <a:buChar char="Ø"/>
            </a:pPr>
            <a:r>
              <a:rPr lang="en-US" dirty="0" smtClean="0"/>
              <a:t>driver.get(url)</a:t>
            </a:r>
          </a:p>
          <a:p>
            <a:pPr algn="just">
              <a:buFont typeface="Wingdings" panose="05000000000000000000" pitchFamily="2" charset="2"/>
              <a:buChar char="Ø"/>
            </a:pPr>
            <a:r>
              <a:rPr lang="en-US" dirty="0" smtClean="0"/>
              <a:t>driver.close()</a:t>
            </a:r>
          </a:p>
          <a:p>
            <a:pPr algn="just">
              <a:buFont typeface="Wingdings" panose="05000000000000000000" pitchFamily="2" charset="2"/>
              <a:buChar char="Ø"/>
            </a:pPr>
            <a:r>
              <a:rPr lang="en-US" dirty="0" smtClean="0"/>
              <a:t>driver.quit()</a:t>
            </a:r>
          </a:p>
          <a:p>
            <a:pPr algn="just">
              <a:buFont typeface="Wingdings" panose="05000000000000000000" pitchFamily="2" charset="2"/>
              <a:buChar char="Ø"/>
            </a:pPr>
            <a:r>
              <a:rPr lang="en-US" dirty="0" smtClean="0"/>
              <a:t>driver.navigate().to()</a:t>
            </a:r>
          </a:p>
          <a:p>
            <a:pPr algn="just">
              <a:buFont typeface="Wingdings" panose="05000000000000000000" pitchFamily="2" charset="2"/>
              <a:buChar char="Ø"/>
            </a:pPr>
            <a:r>
              <a:rPr lang="en-US" dirty="0"/>
              <a:t>driver. navigate</a:t>
            </a:r>
            <a:r>
              <a:rPr lang="en-US" dirty="0" smtClean="0"/>
              <a:t>().back()</a:t>
            </a:r>
          </a:p>
          <a:p>
            <a:pPr algn="just">
              <a:buFont typeface="Wingdings" panose="05000000000000000000" pitchFamily="2" charset="2"/>
              <a:buChar char="Ø"/>
            </a:pPr>
            <a:r>
              <a:rPr lang="en-US" dirty="0"/>
              <a:t>driver. navigate</a:t>
            </a:r>
            <a:r>
              <a:rPr lang="en-US" dirty="0" smtClean="0"/>
              <a:t>().forward()</a:t>
            </a:r>
          </a:p>
          <a:p>
            <a:pPr algn="just">
              <a:buFont typeface="Wingdings" panose="05000000000000000000" pitchFamily="2" charset="2"/>
              <a:buChar char="Ø"/>
            </a:pPr>
            <a:r>
              <a:rPr lang="en-US" dirty="0"/>
              <a:t>driver. navigate</a:t>
            </a:r>
            <a:r>
              <a:rPr lang="en-US" dirty="0" smtClean="0"/>
              <a:t>().refresh()</a:t>
            </a:r>
          </a:p>
          <a:p>
            <a:pPr algn="just">
              <a:buFont typeface="Wingdings" panose="05000000000000000000" pitchFamily="2" charset="2"/>
              <a:buChar char="ü"/>
            </a:pPr>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107112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Locators and types</a:t>
            </a:r>
            <a:endParaRPr lang="en-US" b="1" dirty="0"/>
          </a:p>
        </p:txBody>
      </p:sp>
      <p:sp>
        <p:nvSpPr>
          <p:cNvPr id="7" name="Content Placeholder 6"/>
          <p:cNvSpPr>
            <a:spLocks noGrp="1"/>
          </p:cNvSpPr>
          <p:nvPr>
            <p:ph idx="1"/>
          </p:nvPr>
        </p:nvSpPr>
        <p:spPr/>
        <p:txBody>
          <a:bodyPr/>
          <a:lstStyle/>
          <a:p>
            <a:pPr algn="just"/>
            <a:r>
              <a:rPr lang="en-US" dirty="0" smtClean="0"/>
              <a:t>To identify the elements on the web page</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133" y="2576512"/>
            <a:ext cx="8268236" cy="3600451"/>
          </a:xfrm>
          <a:prstGeom prst="rect">
            <a:avLst/>
          </a:prstGeom>
        </p:spPr>
      </p:pic>
    </p:spTree>
    <p:extLst>
      <p:ext uri="{BB962C8B-B14F-4D97-AF65-F5344CB8AC3E}">
        <p14:creationId xmlns:p14="http://schemas.microsoft.com/office/powerpoint/2010/main" val="1730519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a:t>	</a:t>
            </a:r>
            <a:r>
              <a:rPr lang="en-US" dirty="0" smtClean="0"/>
              <a:t>		</a:t>
            </a:r>
            <a:endParaRPr lang="en-US" b="1" dirty="0"/>
          </a:p>
        </p:txBody>
      </p:sp>
      <p:sp>
        <p:nvSpPr>
          <p:cNvPr id="3" name="Content Placeholder 2"/>
          <p:cNvSpPr>
            <a:spLocks noGrp="1"/>
          </p:cNvSpPr>
          <p:nvPr>
            <p:ph idx="1"/>
          </p:nvPr>
        </p:nvSpPr>
        <p:spPr>
          <a:xfrm>
            <a:off x="437882" y="365125"/>
            <a:ext cx="11500833" cy="6319010"/>
          </a:xfrm>
        </p:spPr>
        <p:txBody>
          <a:bodyPr>
            <a:noAutofit/>
          </a:bodyPr>
          <a:lstStyle/>
          <a:p>
            <a:pPr marL="1828800" lvl="4" indent="0" algn="just">
              <a:buNone/>
            </a:pPr>
            <a:r>
              <a:rPr lang="en-US" sz="2800" dirty="0" smtClean="0"/>
              <a:t>		</a:t>
            </a:r>
          </a:p>
          <a:p>
            <a:pPr algn="just">
              <a:buFont typeface="Wingdings" panose="05000000000000000000" pitchFamily="2" charset="2"/>
              <a:buChar char="Ø"/>
            </a:pPr>
            <a:r>
              <a:rPr lang="en-US" dirty="0"/>
              <a:t> </a:t>
            </a:r>
            <a:r>
              <a:rPr lang="en-US" dirty="0" smtClean="0"/>
              <a:t>By.id() </a:t>
            </a:r>
          </a:p>
          <a:p>
            <a:pPr marL="0" indent="0" algn="just">
              <a:buNone/>
            </a:pPr>
            <a:r>
              <a:rPr lang="en-US" dirty="0"/>
              <a:t>	L</a:t>
            </a:r>
            <a:r>
              <a:rPr lang="en-US" dirty="0" smtClean="0"/>
              <a:t>ocates </a:t>
            </a:r>
            <a:r>
              <a:rPr lang="en-US" dirty="0"/>
              <a:t>elements by the value of their "id" </a:t>
            </a:r>
            <a:r>
              <a:rPr lang="en-US" dirty="0" smtClean="0"/>
              <a:t>attribute</a:t>
            </a:r>
          </a:p>
          <a:p>
            <a:pPr marL="0" indent="0" algn="just">
              <a:buNone/>
            </a:pPr>
            <a:r>
              <a:rPr lang="en-US" dirty="0" smtClean="0"/>
              <a:t>	</a:t>
            </a:r>
            <a:endParaRPr lang="en-US" b="1" dirty="0" smtClean="0"/>
          </a:p>
          <a:p>
            <a:pPr marL="0" indent="0" algn="just">
              <a:buNone/>
            </a:pPr>
            <a:r>
              <a:rPr lang="en-US" dirty="0" smtClean="0"/>
              <a:t>By.className()</a:t>
            </a:r>
          </a:p>
          <a:p>
            <a:pPr marL="0" indent="0" algn="just">
              <a:buNone/>
            </a:pPr>
            <a:r>
              <a:rPr lang="en-US" dirty="0" smtClean="0"/>
              <a:t>	</a:t>
            </a:r>
            <a:r>
              <a:rPr lang="en-US" dirty="0"/>
              <a:t>F</a:t>
            </a:r>
            <a:r>
              <a:rPr lang="en-US" dirty="0" smtClean="0"/>
              <a:t>inds </a:t>
            </a:r>
            <a:r>
              <a:rPr lang="en-US" dirty="0"/>
              <a:t>elements based on the value of the "class" attribute</a:t>
            </a:r>
          </a:p>
          <a:p>
            <a:pPr marL="0" indent="0" algn="just">
              <a:buNone/>
            </a:pPr>
            <a:endParaRPr lang="en-US" dirty="0" smtClean="0"/>
          </a:p>
          <a:p>
            <a:pPr algn="just">
              <a:buFont typeface="Wingdings" panose="05000000000000000000" pitchFamily="2" charset="2"/>
              <a:buChar char="Ø"/>
            </a:pPr>
            <a:r>
              <a:rPr lang="en-US" dirty="0"/>
              <a:t> </a:t>
            </a:r>
            <a:r>
              <a:rPr lang="en-US" dirty="0" smtClean="0"/>
              <a:t>By.Xpath()</a:t>
            </a:r>
          </a:p>
          <a:p>
            <a:pPr marL="0" indent="0" algn="just">
              <a:buNone/>
            </a:pPr>
            <a:r>
              <a:rPr lang="en-US" dirty="0"/>
              <a:t>	L</a:t>
            </a:r>
            <a:r>
              <a:rPr lang="en-US" dirty="0" smtClean="0"/>
              <a:t>ocates </a:t>
            </a:r>
            <a:r>
              <a:rPr lang="en-US" dirty="0"/>
              <a:t>elements via </a:t>
            </a:r>
            <a:r>
              <a:rPr lang="en-US" dirty="0" smtClean="0"/>
              <a:t>Xpath</a:t>
            </a:r>
          </a:p>
          <a:p>
            <a:pPr marL="0" indent="0" algn="just">
              <a:buNone/>
            </a:pPr>
            <a:endParaRPr lang="en-US" dirty="0" smtClean="0"/>
          </a:p>
          <a:p>
            <a:pPr algn="just">
              <a:buFont typeface="Wingdings" panose="05000000000000000000" pitchFamily="2" charset="2"/>
              <a:buChar char="Ø"/>
            </a:pPr>
            <a:r>
              <a:rPr lang="en-US" dirty="0"/>
              <a:t> </a:t>
            </a:r>
            <a:r>
              <a:rPr lang="en-US" dirty="0" smtClean="0"/>
              <a:t>By.cssSelector</a:t>
            </a:r>
            <a:r>
              <a:rPr lang="en-US" dirty="0"/>
              <a:t>()</a:t>
            </a:r>
          </a:p>
          <a:p>
            <a:pPr marL="0" indent="0" algn="just">
              <a:buNone/>
            </a:pPr>
            <a:r>
              <a:rPr lang="en-US" dirty="0" smtClean="0"/>
              <a:t>	</a:t>
            </a:r>
            <a:r>
              <a:rPr lang="en-US" dirty="0"/>
              <a:t>F</a:t>
            </a:r>
            <a:r>
              <a:rPr lang="en-US" dirty="0" smtClean="0"/>
              <a:t>inds </a:t>
            </a:r>
            <a:r>
              <a:rPr lang="en-US" dirty="0"/>
              <a:t>elements based on the driver's underlying CSS Selector engine</a:t>
            </a:r>
          </a:p>
          <a:p>
            <a:pPr marL="0" indent="0" algn="just">
              <a:buNone/>
            </a:pPr>
            <a:endParaRPr lang="en-US" dirty="0" smtClean="0"/>
          </a:p>
          <a:p>
            <a:pPr marL="0" indent="0" algn="just">
              <a:buNone/>
            </a:pPr>
            <a:endParaRPr lang="en-US" dirty="0" smtClean="0"/>
          </a:p>
          <a:p>
            <a:pPr marL="0" indent="0" algn="just">
              <a:buNone/>
            </a:pPr>
            <a:endParaRPr lang="en-US" dirty="0" smtClean="0"/>
          </a:p>
          <a:p>
            <a:pPr marL="0" indent="0" algn="just">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677438662"/>
              </p:ext>
            </p:extLst>
          </p:nvPr>
        </p:nvGraphicFramePr>
        <p:xfrm>
          <a:off x="1272146" y="1840128"/>
          <a:ext cx="8128000" cy="370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0000"/>
                    </a:ext>
                  </a:extLst>
                </a:gridCol>
              </a:tblGrid>
              <a:tr h="370840">
                <a:tc>
                  <a:txBody>
                    <a:bodyPr/>
                    <a:lstStyle/>
                    <a:p>
                      <a:r>
                        <a:rPr lang="en-US" b="1" dirty="0" smtClean="0"/>
                        <a:t>               </a:t>
                      </a:r>
                      <a:r>
                        <a:rPr lang="en-US" b="1" dirty="0" smtClean="0">
                          <a:solidFill>
                            <a:srgbClr val="FF0000"/>
                          </a:solidFill>
                        </a:rPr>
                        <a:t>driver.findElement(By.locatorname(“attribute value”))-</a:t>
                      </a:r>
                      <a:r>
                        <a:rPr lang="en-US" b="1" dirty="0" smtClean="0">
                          <a:solidFill>
                            <a:schemeClr val="tx1"/>
                          </a:solidFill>
                        </a:rPr>
                        <a:t>general synatax</a:t>
                      </a:r>
                      <a:endParaRPr lang="en-US" b="1" dirty="0">
                        <a:solidFill>
                          <a:schemeClr val="tx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0447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endParaRPr lang="en-US" dirty="0"/>
          </a:p>
        </p:txBody>
      </p:sp>
      <p:sp>
        <p:nvSpPr>
          <p:cNvPr id="3" name="Content Placeholder 2"/>
          <p:cNvSpPr>
            <a:spLocks noGrp="1"/>
          </p:cNvSpPr>
          <p:nvPr>
            <p:ph idx="1"/>
          </p:nvPr>
        </p:nvSpPr>
        <p:spPr>
          <a:xfrm>
            <a:off x="838200" y="1197735"/>
            <a:ext cx="10515600" cy="4979227"/>
          </a:xfrm>
        </p:spPr>
        <p:txBody>
          <a:bodyPr>
            <a:normAutofit fontScale="92500" lnSpcReduction="10000"/>
          </a:bodyPr>
          <a:lstStyle/>
          <a:p>
            <a:pPr algn="just">
              <a:buFont typeface="Wingdings" panose="05000000000000000000" pitchFamily="2" charset="2"/>
              <a:buChar char="Ø"/>
            </a:pPr>
            <a:r>
              <a:rPr lang="en-US" dirty="0"/>
              <a:t>By.linktext</a:t>
            </a:r>
            <a:r>
              <a:rPr lang="en-US" dirty="0" smtClean="0"/>
              <a:t>()</a:t>
            </a:r>
          </a:p>
          <a:p>
            <a:pPr marL="0" indent="0" algn="just">
              <a:buNone/>
            </a:pPr>
            <a:r>
              <a:rPr lang="en-US" dirty="0"/>
              <a:t>	F</a:t>
            </a:r>
            <a:r>
              <a:rPr lang="en-US" dirty="0" smtClean="0"/>
              <a:t>inds </a:t>
            </a:r>
            <a:r>
              <a:rPr lang="en-US" dirty="0"/>
              <a:t>a link </a:t>
            </a:r>
            <a:r>
              <a:rPr lang="en-US" dirty="0" smtClean="0"/>
              <a:t>element </a:t>
            </a:r>
            <a:r>
              <a:rPr lang="en-US" dirty="0"/>
              <a:t>by the exact text it displays</a:t>
            </a:r>
          </a:p>
          <a:p>
            <a:pPr marL="0" indent="0" algn="just">
              <a:buNone/>
            </a:pPr>
            <a:endParaRPr lang="en-US" dirty="0"/>
          </a:p>
          <a:p>
            <a:pPr algn="just">
              <a:buFont typeface="Wingdings" panose="05000000000000000000" pitchFamily="2" charset="2"/>
              <a:buChar char="Ø"/>
            </a:pPr>
            <a:r>
              <a:rPr lang="en-US" dirty="0"/>
              <a:t> By.partialLinkText</a:t>
            </a:r>
            <a:r>
              <a:rPr lang="en-US" dirty="0" smtClean="0"/>
              <a:t>()</a:t>
            </a:r>
          </a:p>
          <a:p>
            <a:pPr marL="0" indent="0" algn="just">
              <a:buNone/>
            </a:pPr>
            <a:r>
              <a:rPr lang="en-US" dirty="0"/>
              <a:t>	L</a:t>
            </a:r>
            <a:r>
              <a:rPr lang="en-US" dirty="0" smtClean="0"/>
              <a:t>ocates </a:t>
            </a:r>
            <a:r>
              <a:rPr lang="en-US" dirty="0"/>
              <a:t>elements that contain the given link text</a:t>
            </a:r>
          </a:p>
          <a:p>
            <a:pPr marL="0" indent="0" algn="just">
              <a:buNone/>
            </a:pPr>
            <a:endParaRPr lang="en-US" dirty="0"/>
          </a:p>
          <a:p>
            <a:pPr algn="just">
              <a:buFont typeface="Wingdings" panose="05000000000000000000" pitchFamily="2" charset="2"/>
              <a:buChar char="Ø"/>
            </a:pPr>
            <a:r>
              <a:rPr lang="en-US" dirty="0"/>
              <a:t> By.Name</a:t>
            </a:r>
            <a:r>
              <a:rPr lang="en-US" dirty="0" smtClean="0"/>
              <a:t>()</a:t>
            </a:r>
          </a:p>
          <a:p>
            <a:pPr marL="0" indent="0" algn="just">
              <a:buNone/>
            </a:pPr>
            <a:r>
              <a:rPr lang="en-US" dirty="0"/>
              <a:t>	L</a:t>
            </a:r>
            <a:r>
              <a:rPr lang="en-US" dirty="0" smtClean="0"/>
              <a:t>ocates </a:t>
            </a:r>
            <a:r>
              <a:rPr lang="en-US" dirty="0"/>
              <a:t>elements by the value of the "name" attribute</a:t>
            </a:r>
          </a:p>
          <a:p>
            <a:pPr marL="0" indent="0" algn="just">
              <a:buNone/>
            </a:pPr>
            <a:endParaRPr lang="en-US" dirty="0"/>
          </a:p>
          <a:p>
            <a:pPr algn="just">
              <a:buFont typeface="Wingdings" panose="05000000000000000000" pitchFamily="2" charset="2"/>
              <a:buChar char="Ø"/>
            </a:pPr>
            <a:r>
              <a:rPr lang="en-US" dirty="0"/>
              <a:t> By.tagName</a:t>
            </a:r>
            <a:r>
              <a:rPr lang="en-US" dirty="0" smtClean="0"/>
              <a:t>()</a:t>
            </a:r>
          </a:p>
          <a:p>
            <a:pPr marL="0" indent="0" algn="just">
              <a:buNone/>
            </a:pPr>
            <a:r>
              <a:rPr lang="en-US" dirty="0" smtClean="0"/>
              <a:t>	</a:t>
            </a:r>
            <a:r>
              <a:rPr lang="en-US" dirty="0"/>
              <a:t>L</a:t>
            </a:r>
            <a:r>
              <a:rPr lang="en-US" dirty="0" smtClean="0"/>
              <a:t>ocates </a:t>
            </a:r>
            <a:r>
              <a:rPr lang="en-US" dirty="0"/>
              <a:t>elements by their tag name</a:t>
            </a:r>
          </a:p>
          <a:p>
            <a:pPr marL="0" indent="0" algn="just">
              <a:buNone/>
            </a:pPr>
            <a:endParaRPr lang="en-US" dirty="0"/>
          </a:p>
          <a:p>
            <a:pPr marL="0" indent="0" algn="just">
              <a:buNone/>
            </a:pPr>
            <a:endParaRPr lang="en-US" dirty="0"/>
          </a:p>
          <a:p>
            <a:pPr algn="just"/>
            <a:endParaRPr lang="en-US" dirty="0"/>
          </a:p>
        </p:txBody>
      </p:sp>
    </p:spTree>
    <p:extLst>
      <p:ext uri="{BB962C8B-B14F-4D97-AF65-F5344CB8AC3E}">
        <p14:creationId xmlns:p14="http://schemas.microsoft.com/office/powerpoint/2010/main" val="3259816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XPATH</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 </a:t>
            </a:r>
            <a:r>
              <a:rPr lang="en-US" dirty="0" smtClean="0"/>
              <a:t>XPath </a:t>
            </a:r>
            <a:r>
              <a:rPr lang="en-US" dirty="0"/>
              <a:t>is designed to allow the navigation of XML documents,with the purpose of selecting individual elements, attributes, or some other part of an XML document for specific processing</a:t>
            </a:r>
            <a:r>
              <a:rPr lang="en-US" dirty="0" smtClean="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smtClean="0"/>
              <a:t>Two types of Xpath</a:t>
            </a:r>
          </a:p>
          <a:p>
            <a:pPr marL="0" indent="0" algn="just">
              <a:buNone/>
            </a:pPr>
            <a:r>
              <a:rPr lang="en-US" dirty="0" smtClean="0"/>
              <a:t> 	1.Absolute </a:t>
            </a:r>
            <a:r>
              <a:rPr lang="en-US" dirty="0"/>
              <a:t>Xpath</a:t>
            </a:r>
          </a:p>
          <a:p>
            <a:pPr marL="0" indent="0" algn="just">
              <a:buNone/>
            </a:pPr>
            <a:r>
              <a:rPr lang="en-US" dirty="0" smtClean="0"/>
              <a:t>	2.Relative </a:t>
            </a:r>
            <a:r>
              <a:rPr lang="en-US" dirty="0"/>
              <a:t>Xpath</a:t>
            </a:r>
          </a:p>
          <a:p>
            <a:pPr marL="0" indent="0" algn="just">
              <a:buNone/>
            </a:pPr>
            <a:endParaRPr lang="en-US" dirty="0"/>
          </a:p>
        </p:txBody>
      </p:sp>
    </p:spTree>
    <p:extLst>
      <p:ext uri="{BB962C8B-B14F-4D97-AF65-F5344CB8AC3E}">
        <p14:creationId xmlns:p14="http://schemas.microsoft.com/office/powerpoint/2010/main" val="1794554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t>Absolute Xpath</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Absolute XPath starts with the root node or a forward slash (/).</a:t>
            </a:r>
            <a:br>
              <a:rPr lang="en-US" dirty="0"/>
            </a:br>
            <a:r>
              <a:rPr lang="en-US" dirty="0"/>
              <a:t>The advantage of using absolute is, it identifies the element very fast.</a:t>
            </a:r>
            <a:br>
              <a:rPr lang="en-US" dirty="0"/>
            </a:br>
            <a:r>
              <a:rPr lang="en-US" dirty="0"/>
              <a:t>Disadvantage here is, if any thing goes wrong or some other tag added in between, then this path will no longer works.</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html/head/body/table/tbody/tr/th</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90442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Relative Xpath</a:t>
            </a:r>
            <a:endParaRPr lang="en-US" b="1"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a:t>A relative xpath is one where the path starts from the node of your choise - it doesn't need to start from the root node</a:t>
            </a:r>
            <a:r>
              <a:rPr lang="en-US" dirty="0" smtClean="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It starts with Double forward slash</a:t>
            </a:r>
            <a:r>
              <a:rPr lang="en-US" dirty="0" smtClean="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b="1" dirty="0"/>
              <a:t>Syntax</a:t>
            </a:r>
            <a:r>
              <a:rPr lang="en-US" b="1" dirty="0" smtClean="0"/>
              <a:t>:</a:t>
            </a:r>
            <a:r>
              <a:rPr lang="en-US" dirty="0"/>
              <a:t> </a:t>
            </a:r>
            <a:r>
              <a:rPr lang="en-US" sz="3000" dirty="0" smtClean="0"/>
              <a:t>//table/tbody/tr/td</a:t>
            </a:r>
            <a:endParaRPr lang="en-US" sz="3000" dirty="0"/>
          </a:p>
        </p:txBody>
      </p:sp>
    </p:spTree>
    <p:extLst>
      <p:ext uri="{BB962C8B-B14F-4D97-AF65-F5344CB8AC3E}">
        <p14:creationId xmlns:p14="http://schemas.microsoft.com/office/powerpoint/2010/main" val="3203821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Advantage of using relative xpath is, you don't need to mention the long xpath, you can start from the middle or in between</a:t>
            </a:r>
            <a:r>
              <a:rPr lang="en-US" dirty="0" smtClean="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Disadvantage here is, it will take more time in identifying the element as we specify the partial path not (exact path</a:t>
            </a:r>
            <a:r>
              <a:rPr lang="en-US" dirty="0" smtClean="0"/>
              <a:t>).</a:t>
            </a:r>
          </a:p>
          <a:p>
            <a:pPr algn="just">
              <a:buFont typeface="Wingdings" panose="05000000000000000000" pitchFamily="2" charset="2"/>
              <a:buChar char="Ø"/>
            </a:pPr>
            <a:endParaRPr lang="en-US" dirty="0"/>
          </a:p>
          <a:p>
            <a:pPr algn="just">
              <a:buFont typeface="Wingdings" panose="05000000000000000000" pitchFamily="2" charset="2"/>
              <a:buChar char="Ø"/>
            </a:pPr>
            <a:r>
              <a:rPr lang="en-US" dirty="0"/>
              <a:t>If there are multiple elements for the same path, it will select the first element that is identified</a:t>
            </a:r>
          </a:p>
          <a:p>
            <a:pPr algn="just">
              <a:buFont typeface="Wingdings" panose="05000000000000000000" pitchFamily="2" charset="2"/>
              <a:buChar char="Ø"/>
            </a:pPr>
            <a:endParaRPr lang="en-US"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534942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t>Xpath</a:t>
            </a:r>
            <a:endParaRPr lang="en-US" b="1" dirty="0"/>
          </a:p>
        </p:txBody>
      </p:sp>
      <p:sp>
        <p:nvSpPr>
          <p:cNvPr id="3" name="Content Placeholder 2"/>
          <p:cNvSpPr>
            <a:spLocks noGrp="1"/>
          </p:cNvSpPr>
          <p:nvPr>
            <p:ph idx="1"/>
          </p:nvPr>
        </p:nvSpPr>
        <p:spPr/>
        <p:txBody>
          <a:bodyPr>
            <a:normAutofit lnSpcReduction="10000"/>
          </a:bodyPr>
          <a:lstStyle/>
          <a:p>
            <a:pPr marL="0" indent="0" algn="just">
              <a:buNone/>
            </a:pPr>
            <a:r>
              <a:rPr lang="en-US" dirty="0"/>
              <a:t> </a:t>
            </a:r>
            <a:r>
              <a:rPr lang="en-US" dirty="0" smtClean="0"/>
              <a:t> Relative Xpath</a:t>
            </a:r>
          </a:p>
          <a:p>
            <a:pPr marL="0" indent="0" algn="just">
              <a:buNone/>
            </a:pPr>
            <a:endParaRPr lang="en-US" dirty="0" smtClean="0"/>
          </a:p>
          <a:p>
            <a:pPr marL="457200" lvl="1" indent="0" algn="just">
              <a:buNone/>
            </a:pPr>
            <a:r>
              <a:rPr lang="en-US" dirty="0"/>
              <a:t>		</a:t>
            </a:r>
            <a:r>
              <a:rPr lang="en-US" dirty="0" smtClean="0"/>
              <a:t>	</a:t>
            </a:r>
            <a:r>
              <a:rPr lang="en-US" sz="2800" b="1" dirty="0" smtClean="0"/>
              <a:t>//*[@attribute=‘value’]</a:t>
            </a:r>
          </a:p>
          <a:p>
            <a:pPr marL="457200" lvl="1" indent="0" algn="just">
              <a:buNone/>
            </a:pPr>
            <a:endParaRPr lang="en-US" sz="2800" b="1" dirty="0" smtClean="0"/>
          </a:p>
          <a:p>
            <a:pPr marL="457200" lvl="1" indent="0" algn="just">
              <a:buNone/>
            </a:pPr>
            <a:r>
              <a:rPr lang="en-US" sz="2800" b="1" dirty="0" smtClean="0"/>
              <a:t>                      </a:t>
            </a:r>
          </a:p>
          <a:p>
            <a:pPr marL="457200" lvl="1" indent="0" algn="just">
              <a:buNone/>
            </a:pPr>
            <a:r>
              <a:rPr lang="en-US" sz="2800" b="1" dirty="0"/>
              <a:t>	</a:t>
            </a:r>
            <a:r>
              <a:rPr lang="en-US" sz="2800" b="1" dirty="0" smtClean="0"/>
              <a:t>	 </a:t>
            </a:r>
            <a:r>
              <a:rPr lang="en-US" sz="2800" dirty="0" smtClean="0">
                <a:solidFill>
                  <a:srgbClr val="FF0000"/>
                </a:solidFill>
              </a:rPr>
              <a:t>Tagname</a:t>
            </a:r>
            <a:r>
              <a:rPr lang="en-US" sz="2800" dirty="0" smtClean="0"/>
              <a:t> </a:t>
            </a:r>
            <a:r>
              <a:rPr lang="en-US" sz="2800" b="1" dirty="0" smtClean="0"/>
              <a:t>  </a:t>
            </a:r>
            <a:r>
              <a:rPr lang="en-US" sz="2800" dirty="0" smtClean="0"/>
              <a:t>ex: </a:t>
            </a:r>
            <a:r>
              <a:rPr lang="en-US" sz="2800" dirty="0" smtClean="0">
                <a:solidFill>
                  <a:srgbClr val="00B050"/>
                </a:solidFill>
              </a:rPr>
              <a:t>id,classname,type,linktext</a:t>
            </a:r>
          </a:p>
          <a:p>
            <a:pPr marL="457200" lvl="1" indent="0" algn="just">
              <a:buNone/>
            </a:pPr>
            <a:endParaRPr lang="en-US" sz="2800" dirty="0" smtClean="0">
              <a:solidFill>
                <a:srgbClr val="00B050"/>
              </a:solidFill>
            </a:endParaRPr>
          </a:p>
          <a:p>
            <a:pPr marL="457200" lvl="1" indent="0" algn="just">
              <a:buNone/>
            </a:pPr>
            <a:r>
              <a:rPr lang="en-US" sz="2800" dirty="0" smtClean="0"/>
              <a:t>//*[contains(@attribute=‘value’)]</a:t>
            </a:r>
            <a:endParaRPr lang="en-US" sz="2800" dirty="0"/>
          </a:p>
          <a:p>
            <a:pPr marL="457200" lvl="1" indent="0" algn="just">
              <a:buNone/>
            </a:pPr>
            <a:r>
              <a:rPr lang="en-US" sz="2800" dirty="0" smtClean="0"/>
              <a:t>//*[starts_with(@</a:t>
            </a:r>
            <a:r>
              <a:rPr lang="en-US" sz="2800" dirty="0"/>
              <a:t>attribute=‘value’)]</a:t>
            </a:r>
          </a:p>
          <a:p>
            <a:pPr marL="457200" lvl="1" indent="0" algn="just">
              <a:buNone/>
            </a:pPr>
            <a:r>
              <a:rPr lang="en-US" sz="2800" dirty="0" smtClean="0"/>
              <a:t>//*[end_with(@</a:t>
            </a:r>
            <a:r>
              <a:rPr lang="en-US" sz="2800" dirty="0"/>
              <a:t>attribute=‘value’)]</a:t>
            </a:r>
          </a:p>
          <a:p>
            <a:pPr lvl="1" algn="just"/>
            <a:endParaRPr lang="en-US" sz="2800" b="1" dirty="0"/>
          </a:p>
          <a:p>
            <a:pPr marL="457200" lvl="1" indent="0" algn="just">
              <a:buNone/>
            </a:pPr>
            <a:endParaRPr lang="en-US" sz="2800" b="1" dirty="0"/>
          </a:p>
        </p:txBody>
      </p:sp>
      <p:cxnSp>
        <p:nvCxnSpPr>
          <p:cNvPr id="5" name="Straight Arrow Connector 4"/>
          <p:cNvCxnSpPr/>
          <p:nvPr/>
        </p:nvCxnSpPr>
        <p:spPr>
          <a:xfrm>
            <a:off x="4082607" y="3022499"/>
            <a:ext cx="12875" cy="80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228823" y="3022499"/>
            <a:ext cx="25757" cy="80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391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latin typeface="+mn-lt"/>
              </a:rPr>
              <a:t>What is CSS?</a:t>
            </a:r>
            <a:endParaRPr lang="en-US" sz="5400"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smtClean="0"/>
              <a:t>Cascading Style Sheets (CSS) is a style sheet language used for describing the presentation semantics (the look and formatting) of a document written in a markup language such as HTML or XML</a:t>
            </a:r>
          </a:p>
          <a:p>
            <a:pPr marL="0" indent="0">
              <a:buNone/>
            </a:pPr>
            <a:endParaRPr lang="en-US" dirty="0"/>
          </a:p>
          <a:p>
            <a:pPr marL="0" indent="0">
              <a:buNone/>
            </a:pPr>
            <a:r>
              <a:rPr lang="en-US" b="1" dirty="0" smtClean="0"/>
              <a:t>Syntax </a:t>
            </a:r>
          </a:p>
          <a:p>
            <a:pPr marL="457200" lvl="1" indent="0">
              <a:buNone/>
            </a:pPr>
            <a:r>
              <a:rPr lang="en-US" dirty="0" err="1" smtClean="0"/>
              <a:t>tagName</a:t>
            </a:r>
            <a:r>
              <a:rPr lang="en-US" dirty="0" smtClean="0"/>
              <a:t>[</a:t>
            </a:r>
            <a:r>
              <a:rPr lang="en-US" dirty="0" err="1" smtClean="0"/>
              <a:t>attributename</a:t>
            </a:r>
            <a:r>
              <a:rPr lang="en-US" dirty="0" smtClean="0"/>
              <a:t>=</a:t>
            </a:r>
            <a:r>
              <a:rPr lang="en-US" dirty="0" err="1" smtClean="0"/>
              <a:t>attributeValue</a:t>
            </a:r>
            <a:r>
              <a:rPr lang="en-US" dirty="0" smtClean="0"/>
              <a:t>]</a:t>
            </a:r>
          </a:p>
        </p:txBody>
      </p:sp>
    </p:spTree>
    <p:extLst>
      <p:ext uri="{BB962C8B-B14F-4D97-AF65-F5344CB8AC3E}">
        <p14:creationId xmlns:p14="http://schemas.microsoft.com/office/powerpoint/2010/main" val="456930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3200" dirty="0" smtClean="0"/>
              <a:t>Introduction to Selenium</a:t>
            </a:r>
          </a:p>
          <a:p>
            <a:r>
              <a:rPr lang="en-US" sz="3200" dirty="0" smtClean="0"/>
              <a:t>Selenium IDE in Chrome Browser</a:t>
            </a:r>
          </a:p>
          <a:p>
            <a:r>
              <a:rPr lang="en-US" sz="3200" dirty="0" smtClean="0"/>
              <a:t>Eclipse Project setup with Selenium Jars</a:t>
            </a:r>
          </a:p>
          <a:p>
            <a:r>
              <a:rPr lang="en-US" sz="3200" dirty="0" smtClean="0"/>
              <a:t>WebDriver and Browser Commands</a:t>
            </a:r>
          </a:p>
          <a:p>
            <a:r>
              <a:rPr lang="en-US" sz="3200" dirty="0" smtClean="0"/>
              <a:t>Types of Locators</a:t>
            </a:r>
          </a:p>
        </p:txBody>
      </p:sp>
    </p:spTree>
    <p:extLst>
      <p:ext uri="{BB962C8B-B14F-4D97-AF65-F5344CB8AC3E}">
        <p14:creationId xmlns:p14="http://schemas.microsoft.com/office/powerpoint/2010/main" val="134074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Example</a:t>
            </a:r>
            <a:endParaRPr lang="en-US" b="1" dirty="0">
              <a:latin typeface="+mn-lt"/>
            </a:endParaRPr>
          </a:p>
        </p:txBody>
      </p:sp>
      <p:sp>
        <p:nvSpPr>
          <p:cNvPr id="3" name="Content Placeholder 2"/>
          <p:cNvSpPr>
            <a:spLocks noGrp="1"/>
          </p:cNvSpPr>
          <p:nvPr>
            <p:ph idx="1"/>
          </p:nvPr>
        </p:nvSpPr>
        <p:spPr/>
        <p:txBody>
          <a:bodyPr>
            <a:normAutofit/>
          </a:bodyPr>
          <a:lstStyle/>
          <a:p>
            <a:r>
              <a:rPr lang="en-US" dirty="0" err="1"/>
              <a:t>driver.findElement</a:t>
            </a:r>
            <a:r>
              <a:rPr lang="en-US" dirty="0"/>
              <a:t>(</a:t>
            </a:r>
            <a:r>
              <a:rPr lang="en-US" dirty="0" err="1"/>
              <a:t>By.</a:t>
            </a:r>
            <a:r>
              <a:rPr lang="en-US" i="1" dirty="0" err="1"/>
              <a:t>cssSelector</a:t>
            </a:r>
            <a:r>
              <a:rPr lang="en-US" i="1" dirty="0"/>
              <a:t>("input[id=register-name]")).</a:t>
            </a:r>
            <a:r>
              <a:rPr lang="en-US" i="1" dirty="0" err="1"/>
              <a:t>sendKeys</a:t>
            </a:r>
            <a:r>
              <a:rPr lang="en-US" i="1" dirty="0"/>
              <a:t>("Gokilamani</a:t>
            </a:r>
            <a:r>
              <a:rPr lang="en-US" i="1" dirty="0" smtClean="0"/>
              <a:t>");</a:t>
            </a:r>
          </a:p>
          <a:p>
            <a:pPr marL="0" indent="0">
              <a:buNone/>
            </a:pPr>
            <a:endParaRPr lang="en-US" i="1" dirty="0" smtClean="0"/>
          </a:p>
          <a:p>
            <a:r>
              <a:rPr lang="en-US" dirty="0" err="1" smtClean="0"/>
              <a:t>driver.findElement</a:t>
            </a:r>
            <a:r>
              <a:rPr lang="en-US" dirty="0" smtClean="0"/>
              <a:t>(</a:t>
            </a:r>
            <a:r>
              <a:rPr lang="en-US" dirty="0" err="1" smtClean="0"/>
              <a:t>By.</a:t>
            </a:r>
            <a:r>
              <a:rPr lang="en-US" i="1" dirty="0" err="1" smtClean="0"/>
              <a:t>cssSelector</a:t>
            </a:r>
            <a:r>
              <a:rPr lang="en-US" i="1" dirty="0"/>
              <a:t>("input[name=username]")).</a:t>
            </a:r>
            <a:r>
              <a:rPr lang="en-US" i="1" dirty="0" err="1"/>
              <a:t>sendKeys</a:t>
            </a:r>
            <a:r>
              <a:rPr lang="en-US" i="1" dirty="0"/>
              <a:t>("</a:t>
            </a:r>
            <a:r>
              <a:rPr lang="en-US" i="1" dirty="0" err="1"/>
              <a:t>Goki</a:t>
            </a:r>
            <a:r>
              <a:rPr lang="en-US" i="1" dirty="0" smtClean="0"/>
              <a:t>");</a:t>
            </a:r>
          </a:p>
          <a:p>
            <a:pPr marL="0" indent="0">
              <a:buNone/>
            </a:pPr>
            <a:endParaRPr lang="en-US" i="1" dirty="0"/>
          </a:p>
          <a:p>
            <a:r>
              <a:rPr lang="en-US" dirty="0" err="1" smtClean="0"/>
              <a:t>driver.findElement</a:t>
            </a:r>
            <a:r>
              <a:rPr lang="en-US" dirty="0" smtClean="0"/>
              <a:t>(</a:t>
            </a:r>
            <a:r>
              <a:rPr lang="en-US" dirty="0" err="1" smtClean="0"/>
              <a:t>By.</a:t>
            </a:r>
            <a:r>
              <a:rPr lang="en-US" i="1" dirty="0" err="1" smtClean="0"/>
              <a:t>cssSelector</a:t>
            </a:r>
            <a:r>
              <a:rPr lang="en-US" i="1" dirty="0"/>
              <a:t>("input[type=email]")).</a:t>
            </a:r>
            <a:r>
              <a:rPr lang="en-US" i="1" dirty="0" err="1"/>
              <a:t>sendKeys</a:t>
            </a:r>
            <a:r>
              <a:rPr lang="en-US" i="1" dirty="0"/>
              <a:t>("gokilamani.rangaraj@meritain.com");</a:t>
            </a:r>
            <a:endParaRPr lang="en-US" dirty="0"/>
          </a:p>
        </p:txBody>
      </p:sp>
    </p:spTree>
    <p:extLst>
      <p:ext uri="{BB962C8B-B14F-4D97-AF65-F5344CB8AC3E}">
        <p14:creationId xmlns:p14="http://schemas.microsoft.com/office/powerpoint/2010/main" val="1991186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96487"/>
            <a:ext cx="10115297" cy="1013336"/>
          </a:xfrm>
        </p:spPr>
        <p:txBody>
          <a:bodyPr>
            <a:normAutofit/>
          </a:bodyPr>
          <a:lstStyle/>
          <a:p>
            <a:r>
              <a:rPr lang="en-US" sz="3200" b="1" dirty="0" smtClean="0">
                <a:latin typeface="+mn-lt"/>
              </a:rPr>
              <a:t>Web Driver SELECT Methods to work with Dropdowns</a:t>
            </a:r>
            <a:endParaRPr lang="en-US" sz="3200" dirty="0">
              <a:latin typeface="+mn-lt"/>
            </a:endParaRPr>
          </a:p>
        </p:txBody>
      </p:sp>
      <p:graphicFrame>
        <p:nvGraphicFramePr>
          <p:cNvPr id="8" name="Content Placeholder 7"/>
          <p:cNvGraphicFramePr>
            <a:graphicFrameLocks noGrp="1"/>
          </p:cNvGraphicFramePr>
          <p:nvPr>
            <p:ph idx="1"/>
            <p:extLst/>
          </p:nvPr>
        </p:nvGraphicFramePr>
        <p:xfrm>
          <a:off x="913774" y="1209823"/>
          <a:ext cx="10363200" cy="4815840"/>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20000"/>
                    </a:ext>
                  </a:extLst>
                </a:gridCol>
                <a:gridCol w="3454400">
                  <a:extLst>
                    <a:ext uri="{9D8B030D-6E8A-4147-A177-3AD203B41FA5}">
                      <a16:colId xmlns:a16="http://schemas.microsoft.com/office/drawing/2014/main" val="20001"/>
                    </a:ext>
                  </a:extLst>
                </a:gridCol>
                <a:gridCol w="3454400">
                  <a:extLst>
                    <a:ext uri="{9D8B030D-6E8A-4147-A177-3AD203B41FA5}">
                      <a16:colId xmlns:a16="http://schemas.microsoft.com/office/drawing/2014/main" val="20002"/>
                    </a:ext>
                  </a:extLst>
                </a:gridCol>
              </a:tblGrid>
              <a:tr h="370840">
                <a:tc>
                  <a:txBody>
                    <a:bodyPr/>
                    <a:lstStyle/>
                    <a:p>
                      <a:pPr algn="ctr"/>
                      <a:r>
                        <a:rPr lang="en-US" sz="2000" dirty="0" smtClean="0"/>
                        <a:t>Element</a:t>
                      </a:r>
                      <a:endParaRPr lang="en-US" sz="2000" dirty="0"/>
                    </a:p>
                  </a:txBody>
                  <a:tcPr marL="90115" marR="90115"/>
                </a:tc>
                <a:tc>
                  <a:txBody>
                    <a:bodyPr/>
                    <a:lstStyle/>
                    <a:p>
                      <a:pPr algn="ctr"/>
                      <a:r>
                        <a:rPr lang="en-US" sz="2000" dirty="0" smtClean="0"/>
                        <a:t>Command</a:t>
                      </a:r>
                      <a:endParaRPr lang="en-US" sz="2000" dirty="0"/>
                    </a:p>
                  </a:txBody>
                  <a:tcPr marL="90115" marR="90115"/>
                </a:tc>
                <a:tc>
                  <a:txBody>
                    <a:bodyPr/>
                    <a:lstStyle/>
                    <a:p>
                      <a:pPr algn="ctr"/>
                      <a:r>
                        <a:rPr lang="en-US" sz="2000" dirty="0" smtClean="0"/>
                        <a:t>Description</a:t>
                      </a:r>
                      <a:endParaRPr lang="en-US" sz="2000" dirty="0"/>
                    </a:p>
                  </a:txBody>
                  <a:tcPr marL="90115" marR="90115"/>
                </a:tc>
                <a:extLst>
                  <a:ext uri="{0D108BD9-81ED-4DB2-BD59-A6C34878D82A}">
                    <a16:rowId xmlns:a16="http://schemas.microsoft.com/office/drawing/2014/main" val="10000"/>
                  </a:ext>
                </a:extLst>
              </a:tr>
              <a:tr h="370840">
                <a:tc rowSpan="5">
                  <a:txBody>
                    <a:bodyPr/>
                    <a:lstStyle/>
                    <a:p>
                      <a:pPr algn="ctr"/>
                      <a:endParaRPr lang="en-US" sz="2000" dirty="0" smtClean="0"/>
                    </a:p>
                    <a:p>
                      <a:pPr algn="ctr"/>
                      <a:endParaRPr lang="en-US" sz="2000" dirty="0" smtClean="0"/>
                    </a:p>
                    <a:p>
                      <a:pPr algn="ctr"/>
                      <a:endParaRPr lang="en-US" sz="2000" dirty="0" smtClean="0"/>
                    </a:p>
                    <a:p>
                      <a:pPr algn="ctr"/>
                      <a:endParaRPr lang="en-US" sz="2000" dirty="0" smtClean="0"/>
                    </a:p>
                    <a:p>
                      <a:pPr algn="ctr"/>
                      <a:endParaRPr lang="en-US" sz="2000" dirty="0" smtClean="0"/>
                    </a:p>
                    <a:p>
                      <a:pPr algn="ctr"/>
                      <a:r>
                        <a:rPr lang="en-US" sz="2000" dirty="0" smtClean="0"/>
                        <a:t>Drop-Down Box </a:t>
                      </a:r>
                      <a:endParaRPr lang="en-US" sz="2000" dirty="0"/>
                    </a:p>
                  </a:txBody>
                  <a:tcPr marL="90115" marR="90115"/>
                </a:tc>
                <a:tc>
                  <a:txBody>
                    <a:bodyPr/>
                    <a:lstStyle/>
                    <a:p>
                      <a:r>
                        <a:rPr lang="en-US" sz="2000" dirty="0" err="1" smtClean="0"/>
                        <a:t>selectByVisibleText</a:t>
                      </a:r>
                      <a:r>
                        <a:rPr lang="en-US" sz="2000" dirty="0" smtClean="0"/>
                        <a:t>()/ </a:t>
                      </a:r>
                      <a:r>
                        <a:rPr lang="en-US" sz="2000" dirty="0" err="1" smtClean="0"/>
                        <a:t>deselectByVisibleText</a:t>
                      </a:r>
                      <a:r>
                        <a:rPr lang="en-US" sz="2000" dirty="0" smtClean="0"/>
                        <a:t>()</a:t>
                      </a:r>
                      <a:endParaRPr lang="en-US" sz="2000" dirty="0"/>
                    </a:p>
                  </a:txBody>
                  <a:tcPr marL="90115" marR="90115"/>
                </a:tc>
                <a:tc>
                  <a:txBody>
                    <a:bodyPr/>
                    <a:lstStyle/>
                    <a:p>
                      <a:r>
                        <a:rPr lang="en-US" sz="2000" dirty="0" smtClean="0"/>
                        <a:t>selects/deselects an option by its displayed text</a:t>
                      </a:r>
                      <a:endParaRPr lang="en-US" sz="2000" dirty="0"/>
                    </a:p>
                  </a:txBody>
                  <a:tcPr marL="90115" marR="90115"/>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2000" dirty="0" err="1" smtClean="0"/>
                        <a:t>selectByValue</a:t>
                      </a:r>
                      <a:r>
                        <a:rPr lang="en-US" sz="2000" dirty="0" smtClean="0"/>
                        <a:t>()/ </a:t>
                      </a:r>
                      <a:r>
                        <a:rPr lang="en-US" sz="2000" dirty="0" err="1" smtClean="0"/>
                        <a:t>deselectByValue</a:t>
                      </a:r>
                      <a:r>
                        <a:rPr lang="en-US" sz="2000" dirty="0" smtClean="0"/>
                        <a:t>()</a:t>
                      </a:r>
                      <a:endParaRPr lang="en-US" sz="2000" dirty="0"/>
                    </a:p>
                  </a:txBody>
                  <a:tcPr marL="90115" marR="90115"/>
                </a:tc>
                <a:tc>
                  <a:txBody>
                    <a:bodyPr/>
                    <a:lstStyle/>
                    <a:p>
                      <a:r>
                        <a:rPr lang="en-US" sz="2000" dirty="0" smtClean="0"/>
                        <a:t>selects/deselects an option by the value of its "value" attribute </a:t>
                      </a:r>
                      <a:endParaRPr lang="en-US" sz="2000" dirty="0"/>
                    </a:p>
                  </a:txBody>
                  <a:tcPr marL="90115" marR="90115"/>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2000" dirty="0" err="1" smtClean="0"/>
                        <a:t>selectByIndex</a:t>
                      </a:r>
                      <a:r>
                        <a:rPr lang="en-US" sz="2000" dirty="0" smtClean="0"/>
                        <a:t>()/ </a:t>
                      </a:r>
                      <a:r>
                        <a:rPr lang="en-US" sz="2000" dirty="0" err="1" smtClean="0"/>
                        <a:t>deselectByIndex</a:t>
                      </a:r>
                      <a:r>
                        <a:rPr lang="en-US" sz="2000" dirty="0" smtClean="0"/>
                        <a:t>() </a:t>
                      </a:r>
                      <a:endParaRPr lang="en-US" sz="2000" dirty="0"/>
                    </a:p>
                  </a:txBody>
                  <a:tcPr marL="90115" marR="90115"/>
                </a:tc>
                <a:tc>
                  <a:txBody>
                    <a:bodyPr/>
                    <a:lstStyle/>
                    <a:p>
                      <a:r>
                        <a:rPr lang="en-US" sz="2000" dirty="0" smtClean="0"/>
                        <a:t>selects/deselects an option by its index </a:t>
                      </a:r>
                      <a:endParaRPr lang="en-US" sz="2000" dirty="0"/>
                    </a:p>
                  </a:txBody>
                  <a:tcPr marL="90115" marR="90115"/>
                </a:tc>
                <a:extLst>
                  <a:ext uri="{0D108BD9-81ED-4DB2-BD59-A6C34878D82A}">
                    <a16:rowId xmlns:a16="http://schemas.microsoft.com/office/drawing/2014/main" val="10003"/>
                  </a:ext>
                </a:extLst>
              </a:tr>
              <a:tr h="370840">
                <a:tc vMerge="1">
                  <a:txBody>
                    <a:bodyPr/>
                    <a:lstStyle/>
                    <a:p>
                      <a:endParaRPr lang="en-US" dirty="0"/>
                    </a:p>
                  </a:txBody>
                  <a:tcPr/>
                </a:tc>
                <a:tc>
                  <a:txBody>
                    <a:bodyPr/>
                    <a:lstStyle/>
                    <a:p>
                      <a:r>
                        <a:rPr lang="en-US" sz="2000" dirty="0" err="1" smtClean="0"/>
                        <a:t>isMultiple</a:t>
                      </a:r>
                      <a:r>
                        <a:rPr lang="en-US" sz="2000" dirty="0" smtClean="0"/>
                        <a:t>() </a:t>
                      </a:r>
                      <a:endParaRPr lang="en-US" sz="2000" dirty="0"/>
                    </a:p>
                  </a:txBody>
                  <a:tcPr marL="90115" marR="90115"/>
                </a:tc>
                <a:tc>
                  <a:txBody>
                    <a:bodyPr/>
                    <a:lstStyle/>
                    <a:p>
                      <a:r>
                        <a:rPr lang="en-US" sz="2000" dirty="0" smtClean="0"/>
                        <a:t>returns TRUE if the drop-down element allows multiple selection at a time; FALSE if otherwise </a:t>
                      </a:r>
                      <a:endParaRPr lang="en-US" sz="2000" dirty="0"/>
                    </a:p>
                  </a:txBody>
                  <a:tcPr marL="90115" marR="90115"/>
                </a:tc>
                <a:extLst>
                  <a:ext uri="{0D108BD9-81ED-4DB2-BD59-A6C34878D82A}">
                    <a16:rowId xmlns:a16="http://schemas.microsoft.com/office/drawing/2014/main" val="10004"/>
                  </a:ext>
                </a:extLst>
              </a:tr>
              <a:tr h="370840">
                <a:tc vMerge="1">
                  <a:txBody>
                    <a:bodyPr/>
                    <a:lstStyle/>
                    <a:p>
                      <a:endParaRPr lang="en-US" dirty="0"/>
                    </a:p>
                  </a:txBody>
                  <a:tcPr/>
                </a:tc>
                <a:tc>
                  <a:txBody>
                    <a:bodyPr/>
                    <a:lstStyle/>
                    <a:p>
                      <a:r>
                        <a:rPr lang="en-US" sz="2000" dirty="0" err="1" smtClean="0"/>
                        <a:t>deselectAll</a:t>
                      </a:r>
                      <a:r>
                        <a:rPr lang="en-US" sz="2000" dirty="0" smtClean="0"/>
                        <a:t>()</a:t>
                      </a:r>
                      <a:endParaRPr lang="en-US" sz="2000" dirty="0"/>
                    </a:p>
                  </a:txBody>
                  <a:tcPr marL="90115" marR="90115"/>
                </a:tc>
                <a:tc>
                  <a:txBody>
                    <a:bodyPr/>
                    <a:lstStyle/>
                    <a:p>
                      <a:r>
                        <a:rPr lang="en-US" sz="2000" dirty="0" smtClean="0"/>
                        <a:t>deselects all previously selected options </a:t>
                      </a:r>
                      <a:endParaRPr lang="en-US" sz="2000" dirty="0"/>
                    </a:p>
                  </a:txBody>
                  <a:tcPr marL="90115" marR="9011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04719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295" y="252757"/>
            <a:ext cx="9969930" cy="858591"/>
          </a:xfrm>
        </p:spPr>
        <p:txBody>
          <a:bodyPr>
            <a:normAutofit/>
          </a:bodyPr>
          <a:lstStyle/>
          <a:p>
            <a:r>
              <a:rPr lang="en-US" sz="3200" b="1" dirty="0" smtClean="0">
                <a:latin typeface="+mn-lt"/>
              </a:rPr>
              <a:t>Web Driver </a:t>
            </a:r>
            <a:r>
              <a:rPr lang="en-US" sz="3200" b="1" dirty="0">
                <a:latin typeface="+mn-lt"/>
              </a:rPr>
              <a:t>Select with Multiple Attribute</a:t>
            </a:r>
          </a:p>
        </p:txBody>
      </p:sp>
      <p:graphicFrame>
        <p:nvGraphicFramePr>
          <p:cNvPr id="4" name="Content Placeholder 3"/>
          <p:cNvGraphicFramePr>
            <a:graphicFrameLocks noGrp="1"/>
          </p:cNvGraphicFramePr>
          <p:nvPr>
            <p:ph idx="1"/>
            <p:extLst/>
          </p:nvPr>
        </p:nvGraphicFramePr>
        <p:xfrm>
          <a:off x="1111660" y="1213413"/>
          <a:ext cx="10363200" cy="4114800"/>
        </p:xfrm>
        <a:graphic>
          <a:graphicData uri="http://schemas.openxmlformats.org/drawingml/2006/table">
            <a:tbl>
              <a:tblPr firstRow="1" bandRow="1">
                <a:tableStyleId>{5C22544A-7EE6-4342-B048-85BDC9FD1C3A}</a:tableStyleId>
              </a:tblPr>
              <a:tblGrid>
                <a:gridCol w="2556718">
                  <a:extLst>
                    <a:ext uri="{9D8B030D-6E8A-4147-A177-3AD203B41FA5}">
                      <a16:colId xmlns:a16="http://schemas.microsoft.com/office/drawing/2014/main" val="20000"/>
                    </a:ext>
                  </a:extLst>
                </a:gridCol>
                <a:gridCol w="3022311">
                  <a:extLst>
                    <a:ext uri="{9D8B030D-6E8A-4147-A177-3AD203B41FA5}">
                      <a16:colId xmlns:a16="http://schemas.microsoft.com/office/drawing/2014/main" val="20001"/>
                    </a:ext>
                  </a:extLst>
                </a:gridCol>
                <a:gridCol w="4784171">
                  <a:extLst>
                    <a:ext uri="{9D8B030D-6E8A-4147-A177-3AD203B41FA5}">
                      <a16:colId xmlns:a16="http://schemas.microsoft.com/office/drawing/2014/main" val="20002"/>
                    </a:ext>
                  </a:extLst>
                </a:gridCol>
              </a:tblGrid>
              <a:tr h="370840">
                <a:tc>
                  <a:txBody>
                    <a:bodyPr/>
                    <a:lstStyle/>
                    <a:p>
                      <a:pPr algn="ctr"/>
                      <a:r>
                        <a:rPr lang="en-US" sz="2000" dirty="0" smtClean="0"/>
                        <a:t>Element</a:t>
                      </a:r>
                      <a:endParaRPr lang="en-US" sz="2000" dirty="0"/>
                    </a:p>
                  </a:txBody>
                  <a:tcPr marL="90115" marR="90115"/>
                </a:tc>
                <a:tc>
                  <a:txBody>
                    <a:bodyPr/>
                    <a:lstStyle/>
                    <a:p>
                      <a:pPr algn="ctr"/>
                      <a:r>
                        <a:rPr lang="en-US" sz="2000" dirty="0" smtClean="0"/>
                        <a:t>Command</a:t>
                      </a:r>
                      <a:endParaRPr lang="en-US" sz="2000" dirty="0"/>
                    </a:p>
                  </a:txBody>
                  <a:tcPr marL="90115" marR="90115"/>
                </a:tc>
                <a:tc>
                  <a:txBody>
                    <a:bodyPr/>
                    <a:lstStyle/>
                    <a:p>
                      <a:pPr algn="ctr"/>
                      <a:r>
                        <a:rPr lang="en-US" sz="2000" dirty="0" smtClean="0"/>
                        <a:t>Description</a:t>
                      </a:r>
                      <a:endParaRPr lang="en-US" sz="2000" dirty="0"/>
                    </a:p>
                  </a:txBody>
                  <a:tcPr marL="90115" marR="90115"/>
                </a:tc>
                <a:extLst>
                  <a:ext uri="{0D108BD9-81ED-4DB2-BD59-A6C34878D82A}">
                    <a16:rowId xmlns:a16="http://schemas.microsoft.com/office/drawing/2014/main" val="10000"/>
                  </a:ext>
                </a:extLst>
              </a:tr>
              <a:tr h="370840">
                <a:tc rowSpan="4">
                  <a:txBody>
                    <a:bodyPr/>
                    <a:lstStyle/>
                    <a:p>
                      <a:pPr algn="ctr"/>
                      <a:endParaRPr lang="en-US" sz="2000" dirty="0" smtClean="0"/>
                    </a:p>
                    <a:p>
                      <a:pPr algn="ctr"/>
                      <a:endParaRPr lang="en-US" sz="2000" dirty="0" smtClean="0"/>
                    </a:p>
                    <a:p>
                      <a:pPr algn="ctr"/>
                      <a:endParaRPr lang="en-US" sz="2000" dirty="0" smtClean="0"/>
                    </a:p>
                    <a:p>
                      <a:pPr algn="ctr"/>
                      <a:endParaRPr lang="en-US" sz="2000" dirty="0" smtClean="0"/>
                    </a:p>
                    <a:p>
                      <a:pPr algn="ctr"/>
                      <a:endParaRPr lang="en-US" sz="2000" dirty="0" smtClean="0"/>
                    </a:p>
                    <a:p>
                      <a:pPr algn="ctr"/>
                      <a:r>
                        <a:rPr lang="en-US" sz="2000" dirty="0" smtClean="0"/>
                        <a:t>Drop-Down Box </a:t>
                      </a:r>
                      <a:endParaRPr lang="en-US" sz="2000" dirty="0"/>
                    </a:p>
                  </a:txBody>
                  <a:tcPr marL="90115" marR="90115"/>
                </a:tc>
                <a:tc>
                  <a:txBody>
                    <a:bodyPr/>
                    <a:lstStyle/>
                    <a:p>
                      <a:r>
                        <a:rPr lang="en-US" sz="2000" b="1" dirty="0" smtClean="0"/>
                        <a:t> </a:t>
                      </a:r>
                      <a:r>
                        <a:rPr lang="en-US" sz="2000" dirty="0" err="1" smtClean="0"/>
                        <a:t>select.getOptions</a:t>
                      </a:r>
                      <a:r>
                        <a:rPr lang="en-US" sz="2000" dirty="0" smtClean="0"/>
                        <a:t> ();</a:t>
                      </a:r>
                      <a:endParaRPr lang="en-US" sz="2000" dirty="0"/>
                    </a:p>
                  </a:txBody>
                  <a:tcPr marL="90115" marR="90115"/>
                </a:tc>
                <a:tc>
                  <a:txBody>
                    <a:bodyPr/>
                    <a:lstStyle/>
                    <a:p>
                      <a:r>
                        <a:rPr lang="en-US" sz="2000" dirty="0" smtClean="0"/>
                        <a:t>Returns all the option elements displayed in this select tag (dropdown list)</a:t>
                      </a:r>
                      <a:endParaRPr lang="en-US" sz="2000" dirty="0"/>
                    </a:p>
                  </a:txBody>
                  <a:tcPr marL="90115" marR="90115"/>
                </a:tc>
                <a:extLst>
                  <a:ext uri="{0D108BD9-81ED-4DB2-BD59-A6C34878D82A}">
                    <a16:rowId xmlns:a16="http://schemas.microsoft.com/office/drawing/2014/main" val="10001"/>
                  </a:ext>
                </a:extLst>
              </a:tr>
              <a:tr h="370840">
                <a:tc vMerge="1">
                  <a:txBody>
                    <a:bodyPr/>
                    <a:lstStyle/>
                    <a:p>
                      <a:endParaRPr lang="en-US" dirty="0"/>
                    </a:p>
                  </a:txBody>
                  <a:tcPr/>
                </a:tc>
                <a:tc>
                  <a:txBody>
                    <a:bodyPr/>
                    <a:lstStyle/>
                    <a:p>
                      <a:r>
                        <a:rPr lang="en-US" sz="2000" b="0" dirty="0" smtClean="0"/>
                        <a:t> </a:t>
                      </a:r>
                      <a:r>
                        <a:rPr lang="en-US" sz="2000" dirty="0" err="1" smtClean="0"/>
                        <a:t>select.getAllSelectedOptions</a:t>
                      </a:r>
                      <a:r>
                        <a:rPr lang="en-US" sz="2000" dirty="0" smtClean="0"/>
                        <a:t>();</a:t>
                      </a:r>
                      <a:endParaRPr lang="en-US" sz="2000" b="0" dirty="0"/>
                    </a:p>
                  </a:txBody>
                  <a:tcPr marL="90115" marR="90115"/>
                </a:tc>
                <a:tc>
                  <a:txBody>
                    <a:bodyPr/>
                    <a:lstStyle/>
                    <a:p>
                      <a:r>
                        <a:rPr lang="en-US" sz="2000" dirty="0" smtClean="0"/>
                        <a:t>It will return all the option elements that are selected in the select tag.</a:t>
                      </a:r>
                      <a:endParaRPr lang="en-US" sz="2000" dirty="0"/>
                    </a:p>
                  </a:txBody>
                  <a:tcPr marL="90115" marR="90115"/>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en-US" sz="2000" dirty="0" err="1" smtClean="0"/>
                        <a:t>Select.getFirstSelectedOption</a:t>
                      </a:r>
                      <a:r>
                        <a:rPr lang="en-US" sz="2000" dirty="0" smtClean="0"/>
                        <a:t>();</a:t>
                      </a:r>
                      <a:endParaRPr lang="en-US" sz="2000" dirty="0"/>
                    </a:p>
                  </a:txBody>
                  <a:tcPr marL="90115" marR="90115"/>
                </a:tc>
                <a:tc>
                  <a:txBody>
                    <a:bodyPr/>
                    <a:lstStyle/>
                    <a:p>
                      <a:r>
                        <a:rPr lang="en-US" sz="2000" dirty="0" smtClean="0"/>
                        <a:t>It will return the first selected option in this select tag (or the currently selected option in a normal select)</a:t>
                      </a:r>
                      <a:endParaRPr lang="en-US" sz="2000" dirty="0"/>
                    </a:p>
                  </a:txBody>
                  <a:tcPr marL="90115" marR="90115"/>
                </a:tc>
                <a:extLst>
                  <a:ext uri="{0D108BD9-81ED-4DB2-BD59-A6C34878D82A}">
                    <a16:rowId xmlns:a16="http://schemas.microsoft.com/office/drawing/2014/main" val="10003"/>
                  </a:ext>
                </a:extLst>
              </a:tr>
              <a:tr h="741680">
                <a:tc vMerge="1">
                  <a:txBody>
                    <a:bodyPr/>
                    <a:lstStyle/>
                    <a:p>
                      <a:endParaRPr lang="en-US" dirty="0"/>
                    </a:p>
                  </a:txBody>
                  <a:tcPr/>
                </a:tc>
                <a:tc>
                  <a:txBody>
                    <a:bodyPr/>
                    <a:lstStyle/>
                    <a:p>
                      <a:r>
                        <a:rPr lang="en-US" sz="2000" dirty="0" err="1" smtClean="0"/>
                        <a:t>select.isMultiple</a:t>
                      </a:r>
                      <a:r>
                        <a:rPr lang="en-US" sz="2000" dirty="0" smtClean="0"/>
                        <a:t> ();</a:t>
                      </a:r>
                      <a:endParaRPr lang="en-US" sz="2000" dirty="0"/>
                    </a:p>
                  </a:txBody>
                  <a:tcPr marL="90115" marR="90115"/>
                </a:tc>
                <a:tc>
                  <a:txBody>
                    <a:bodyPr/>
                    <a:lstStyle/>
                    <a:p>
                      <a:r>
                        <a:rPr lang="en-US" sz="2000" dirty="0" smtClean="0"/>
                        <a:t>To check whether the Select element supports selecting multiple options. This will be done by checking the value of the "multiple" attributes in Select tag.</a:t>
                      </a:r>
                      <a:endParaRPr lang="en-US" sz="2000" dirty="0"/>
                    </a:p>
                  </a:txBody>
                  <a:tcPr marL="90115" marR="9011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46224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066801"/>
            <a:ext cx="7772400" cy="1470025"/>
          </a:xfrm>
        </p:spPr>
        <p:txBody>
          <a:bodyPr/>
          <a:lstStyle/>
          <a:p>
            <a:r>
              <a:rPr lang="en-US" dirty="0" smtClean="0"/>
              <a:t>Single Check box</a:t>
            </a:r>
            <a:endParaRPr lang="en-US" dirty="0"/>
          </a:p>
        </p:txBody>
      </p:sp>
      <p:sp>
        <p:nvSpPr>
          <p:cNvPr id="3" name="Subtitle 2"/>
          <p:cNvSpPr>
            <a:spLocks noGrp="1"/>
          </p:cNvSpPr>
          <p:nvPr>
            <p:ph type="subTitle" idx="1"/>
          </p:nvPr>
        </p:nvSpPr>
        <p:spPr>
          <a:xfrm>
            <a:off x="1676400" y="2743200"/>
            <a:ext cx="8991600" cy="4114800"/>
          </a:xfrm>
        </p:spPr>
        <p:txBody>
          <a:bodyPr>
            <a:normAutofit/>
          </a:bodyPr>
          <a:lstStyle/>
          <a:p>
            <a:pPr algn="l"/>
            <a:r>
              <a:rPr lang="en-US" b="1" i="1" dirty="0"/>
              <a:t>CheckBox &amp; Radio Button Operations</a:t>
            </a:r>
            <a:r>
              <a:rPr lang="en-US" dirty="0"/>
              <a:t> are easy to perform and most of the times the simple </a:t>
            </a:r>
            <a:r>
              <a:rPr lang="en-US" b="1" i="1" dirty="0"/>
              <a:t>ID attributes</a:t>
            </a:r>
            <a:r>
              <a:rPr lang="en-US" dirty="0"/>
              <a:t> work fine for both of these. </a:t>
            </a:r>
          </a:p>
          <a:p>
            <a:pPr algn="l"/>
            <a:r>
              <a:rPr lang="en-US" dirty="0"/>
              <a:t>The below is the simple command to do that:</a:t>
            </a:r>
          </a:p>
          <a:p>
            <a:pPr algn="l"/>
            <a:r>
              <a:rPr lang="en-US" dirty="0" err="1" smtClean="0"/>
              <a:t>WebElement</a:t>
            </a:r>
            <a:r>
              <a:rPr lang="en-US" dirty="0" smtClean="0"/>
              <a:t> </a:t>
            </a:r>
            <a:r>
              <a:rPr lang="en-US" dirty="0" err="1" smtClean="0"/>
              <a:t>checkBoxElement</a:t>
            </a:r>
            <a:r>
              <a:rPr lang="en-US" dirty="0" smtClean="0"/>
              <a:t>=</a:t>
            </a:r>
            <a:r>
              <a:rPr lang="en-US" dirty="0" err="1" smtClean="0"/>
              <a:t>driver.findElement</a:t>
            </a:r>
            <a:r>
              <a:rPr lang="en-US" dirty="0" smtClean="0"/>
              <a:t>(By.id</a:t>
            </a:r>
            <a:r>
              <a:rPr lang="en-US" dirty="0"/>
              <a:t>("persist_box")); checkBoxElement.click();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34400" y="228600"/>
            <a:ext cx="1905000" cy="1905000"/>
          </a:xfrm>
          <a:prstGeom prst="rect">
            <a:avLst/>
          </a:prstGeom>
        </p:spPr>
      </p:pic>
    </p:spTree>
    <p:extLst>
      <p:ext uri="{BB962C8B-B14F-4D97-AF65-F5344CB8AC3E}">
        <p14:creationId xmlns:p14="http://schemas.microsoft.com/office/powerpoint/2010/main" val="120888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List&lt;WebElement&gt; elements = driver.findElements(By.</a:t>
            </a:r>
            <a:r>
              <a:rPr lang="en-US" i="1" dirty="0"/>
              <a:t>xpath("//input[@type='checkbox']"));</a:t>
            </a:r>
          </a:p>
          <a:p>
            <a:pPr marL="0" indent="0">
              <a:buNone/>
            </a:pPr>
            <a:r>
              <a:rPr lang="en-US" dirty="0"/>
              <a:t>System.</a:t>
            </a:r>
            <a:r>
              <a:rPr lang="en-US" b="1" i="1" dirty="0"/>
              <a:t>out.println(Integer.toString(elements.size()));</a:t>
            </a:r>
          </a:p>
          <a:p>
            <a:endParaRPr lang="en-US" dirty="0"/>
          </a:p>
          <a:p>
            <a:endParaRPr lang="en-US" dirty="0" smtClean="0"/>
          </a:p>
          <a:p>
            <a:pPr marL="0" indent="0">
              <a:buNone/>
            </a:pPr>
            <a:r>
              <a:rPr lang="en-US" b="1" dirty="0"/>
              <a:t>for(WebElement el : elements){</a:t>
            </a:r>
          </a:p>
          <a:p>
            <a:pPr marL="0" indent="0">
              <a:buNone/>
            </a:pPr>
            <a:r>
              <a:rPr lang="en-US" dirty="0" smtClean="0"/>
              <a:t> </a:t>
            </a:r>
            <a:endParaRPr lang="en-US" dirty="0"/>
          </a:p>
          <a:p>
            <a:pPr marL="0" indent="0">
              <a:buNone/>
            </a:pPr>
            <a:r>
              <a:rPr lang="en-US" dirty="0"/>
              <a:t>       el.click();</a:t>
            </a:r>
          </a:p>
          <a:p>
            <a:pPr marL="0" indent="0">
              <a:buNone/>
            </a:pPr>
            <a:r>
              <a:rPr lang="en-US" dirty="0"/>
              <a:t>}</a:t>
            </a:r>
          </a:p>
        </p:txBody>
      </p:sp>
      <p:sp>
        <p:nvSpPr>
          <p:cNvPr id="2" name="Title 1"/>
          <p:cNvSpPr>
            <a:spLocks noGrp="1"/>
          </p:cNvSpPr>
          <p:nvPr>
            <p:ph type="title"/>
          </p:nvPr>
        </p:nvSpPr>
        <p:spPr/>
        <p:txBody>
          <a:bodyPr/>
          <a:lstStyle/>
          <a:p>
            <a:r>
              <a:rPr lang="en-US" dirty="0" smtClean="0"/>
              <a:t>Multiple checkbox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3810000"/>
            <a:ext cx="2609850" cy="2722944"/>
          </a:xfrm>
          <a:prstGeom prst="rect">
            <a:avLst/>
          </a:prstGeom>
        </p:spPr>
      </p:pic>
    </p:spTree>
    <p:extLst>
      <p:ext uri="{BB962C8B-B14F-4D97-AF65-F5344CB8AC3E}">
        <p14:creationId xmlns:p14="http://schemas.microsoft.com/office/powerpoint/2010/main" val="2598354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implicit wait will tell to the web driver to wait for certain amount of time before it throws a "No Such Element Exception". The default setting is 0. Once we set the time, web driver will wait for that time before throwing an </a:t>
            </a:r>
            <a:r>
              <a:rPr lang="en-US" dirty="0" smtClean="0"/>
              <a:t>exception</a:t>
            </a:r>
          </a:p>
          <a:p>
            <a:r>
              <a:rPr lang="en-US" dirty="0"/>
              <a:t>driver.manage().timeouts().implicitlyWait(10,TimeUnit.</a:t>
            </a:r>
            <a:r>
              <a:rPr lang="en-US" b="1" i="1" dirty="0"/>
              <a:t>SECONDS) ;</a:t>
            </a:r>
            <a:endParaRPr lang="en-US" dirty="0"/>
          </a:p>
          <a:p>
            <a:endParaRPr lang="en-US" dirty="0"/>
          </a:p>
        </p:txBody>
      </p:sp>
      <p:sp>
        <p:nvSpPr>
          <p:cNvPr id="2" name="Title 1"/>
          <p:cNvSpPr>
            <a:spLocks noGrp="1"/>
          </p:cNvSpPr>
          <p:nvPr>
            <p:ph type="title"/>
          </p:nvPr>
        </p:nvSpPr>
        <p:spPr/>
        <p:txBody>
          <a:bodyPr/>
          <a:lstStyle/>
          <a:p>
            <a:r>
              <a:rPr lang="en-US" dirty="0" smtClean="0"/>
              <a:t>Implicit Wait</a:t>
            </a:r>
            <a:endParaRPr lang="en-US" dirty="0"/>
          </a:p>
        </p:txBody>
      </p:sp>
    </p:spTree>
    <p:extLst>
      <p:ext uri="{BB962C8B-B14F-4D97-AF65-F5344CB8AC3E}">
        <p14:creationId xmlns:p14="http://schemas.microsoft.com/office/powerpoint/2010/main" val="2394634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explicit wait is used to tell the Web Driver to wait for certain conditions (</a:t>
            </a:r>
            <a:r>
              <a:rPr lang="en-US" b="1" dirty="0"/>
              <a:t>Expected Conditions</a:t>
            </a:r>
            <a:r>
              <a:rPr lang="en-US" dirty="0"/>
              <a:t>) or the maximum time exceeded before throwing an "</a:t>
            </a:r>
            <a:r>
              <a:rPr lang="en-US" b="1" dirty="0"/>
              <a:t>ElementNotVisibleException</a:t>
            </a:r>
            <a:r>
              <a:rPr lang="en-US" dirty="0"/>
              <a:t>" exception</a:t>
            </a:r>
            <a:r>
              <a:rPr lang="en-US" dirty="0" smtClean="0"/>
              <a:t>.</a:t>
            </a:r>
          </a:p>
          <a:p>
            <a:r>
              <a:rPr lang="en-US" dirty="0"/>
              <a:t>wait.until(ExpectedConditions.</a:t>
            </a:r>
            <a:r>
              <a:rPr lang="en-US" i="1" dirty="0"/>
              <a:t>elementToBeClickable(By.linkText("ByLinkText")));</a:t>
            </a:r>
            <a:endParaRPr lang="en-US" dirty="0"/>
          </a:p>
        </p:txBody>
      </p:sp>
      <p:sp>
        <p:nvSpPr>
          <p:cNvPr id="2" name="Title 1"/>
          <p:cNvSpPr>
            <a:spLocks noGrp="1"/>
          </p:cNvSpPr>
          <p:nvPr>
            <p:ph type="title"/>
          </p:nvPr>
        </p:nvSpPr>
        <p:spPr/>
        <p:txBody>
          <a:bodyPr/>
          <a:lstStyle/>
          <a:p>
            <a:r>
              <a:rPr lang="en-US" dirty="0" smtClean="0"/>
              <a:t>Explicit Wait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4724400"/>
            <a:ext cx="3048000" cy="2039526"/>
          </a:xfrm>
          <a:prstGeom prst="rect">
            <a:avLst/>
          </a:prstGeom>
        </p:spPr>
      </p:pic>
    </p:spTree>
    <p:extLst>
      <p:ext uri="{BB962C8B-B14F-4D97-AF65-F5344CB8AC3E}">
        <p14:creationId xmlns:p14="http://schemas.microsoft.com/office/powerpoint/2010/main" val="2616163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Alert and Types</a:t>
            </a:r>
            <a:endParaRPr lang="en-US" b="1" dirty="0"/>
          </a:p>
        </p:txBody>
      </p:sp>
      <p:sp>
        <p:nvSpPr>
          <p:cNvPr id="3" name="Content Placeholder 2"/>
          <p:cNvSpPr>
            <a:spLocks noGrp="1"/>
          </p:cNvSpPr>
          <p:nvPr>
            <p:ph idx="1"/>
          </p:nvPr>
        </p:nvSpPr>
        <p:spPr/>
        <p:txBody>
          <a:bodyPr/>
          <a:lstStyle/>
          <a:p>
            <a:r>
              <a:rPr lang="en-US" dirty="0"/>
              <a:t>Alert is a small message box which displays on-screen notification to give the user some kind of information or ask for permission to perform certain kind of operation. It may be also used for warning purpose</a:t>
            </a:r>
            <a:r>
              <a:rPr lang="en-US" dirty="0" smtClean="0"/>
              <a:t>.</a:t>
            </a:r>
          </a:p>
          <a:p>
            <a:endParaRPr lang="en-US" dirty="0"/>
          </a:p>
          <a:p>
            <a:r>
              <a:rPr lang="en-US" dirty="0" smtClean="0"/>
              <a:t>Simple Alert</a:t>
            </a:r>
          </a:p>
          <a:p>
            <a:r>
              <a:rPr lang="en-US" dirty="0" smtClean="0"/>
              <a:t>Confirmation Alert</a:t>
            </a:r>
          </a:p>
          <a:p>
            <a:r>
              <a:rPr lang="en-US" dirty="0" smtClean="0"/>
              <a:t>Prompt Alert</a:t>
            </a:r>
          </a:p>
          <a:p>
            <a:endParaRPr lang="en-US" dirty="0"/>
          </a:p>
        </p:txBody>
      </p:sp>
    </p:spTree>
    <p:extLst>
      <p:ext uri="{BB962C8B-B14F-4D97-AF65-F5344CB8AC3E}">
        <p14:creationId xmlns:p14="http://schemas.microsoft.com/office/powerpoint/2010/main" val="956454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Simple Alert</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Alert &amp; Popup Handling in Selenium WebDriver">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500" y="2241743"/>
            <a:ext cx="8315325" cy="3519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359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Prompt Alert</a:t>
            </a:r>
            <a:endParaRPr lang="en-US" b="1" dirty="0"/>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descr="https://cdn.guru99.com/images/3-2016/032216_1314_AlertPopuph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7" y="2368437"/>
            <a:ext cx="7210425" cy="326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1842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			Automation Testing</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altLang="en-US" dirty="0" smtClean="0"/>
              <a:t>Frequent regression testing</a:t>
            </a:r>
          </a:p>
          <a:p>
            <a:pPr algn="just">
              <a:buFont typeface="Wingdings" panose="05000000000000000000" pitchFamily="2" charset="2"/>
              <a:buChar char="Ø"/>
            </a:pPr>
            <a:r>
              <a:rPr lang="en-US" altLang="en-US" dirty="0" smtClean="0"/>
              <a:t>Repeated test case Execution is required</a:t>
            </a:r>
          </a:p>
          <a:p>
            <a:pPr algn="just">
              <a:buFont typeface="Wingdings" panose="05000000000000000000" pitchFamily="2" charset="2"/>
              <a:buChar char="Ø"/>
            </a:pPr>
            <a:r>
              <a:rPr lang="en-US" altLang="en-US" dirty="0" smtClean="0"/>
              <a:t>User Acceptance Tests</a:t>
            </a:r>
          </a:p>
          <a:p>
            <a:pPr algn="just">
              <a:buFont typeface="Wingdings" panose="05000000000000000000" pitchFamily="2" charset="2"/>
              <a:buChar char="Ø"/>
            </a:pPr>
            <a:r>
              <a:rPr lang="en-US" altLang="en-US" dirty="0" smtClean="0"/>
              <a:t>Faster Feedback to the developers</a:t>
            </a:r>
          </a:p>
          <a:p>
            <a:pPr algn="just">
              <a:buFont typeface="Wingdings" panose="05000000000000000000" pitchFamily="2" charset="2"/>
              <a:buChar char="Ø"/>
            </a:pPr>
            <a:r>
              <a:rPr lang="en-US" altLang="en-US" dirty="0" smtClean="0"/>
              <a:t>Reduce the Human Effort</a:t>
            </a:r>
          </a:p>
          <a:p>
            <a:pPr algn="just">
              <a:buFont typeface="Wingdings" panose="05000000000000000000" pitchFamily="2" charset="2"/>
              <a:buChar char="Ø"/>
            </a:pPr>
            <a:r>
              <a:rPr lang="en-US" altLang="en-US" dirty="0" smtClean="0"/>
              <a:t>Test same application on multiple environments</a:t>
            </a:r>
          </a:p>
          <a:p>
            <a:pPr marL="0" indent="0" algn="just">
              <a:buNone/>
            </a:pPr>
            <a:endParaRPr lang="en-US" dirty="0"/>
          </a:p>
        </p:txBody>
      </p:sp>
    </p:spTree>
    <p:extLst>
      <p:ext uri="{BB962C8B-B14F-4D97-AF65-F5344CB8AC3E}">
        <p14:creationId xmlns:p14="http://schemas.microsoft.com/office/powerpoint/2010/main" val="1977753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Confirmation Alert</a:t>
            </a:r>
            <a:endParaRPr lang="en-US" b="1" dirty="0"/>
          </a:p>
        </p:txBody>
      </p:sp>
      <p:sp>
        <p:nvSpPr>
          <p:cNvPr id="3" name="Content Placeholder 2"/>
          <p:cNvSpPr>
            <a:spLocks noGrp="1"/>
          </p:cNvSpPr>
          <p:nvPr>
            <p:ph idx="1"/>
          </p:nvPr>
        </p:nvSpPr>
        <p:spPr/>
        <p:txBody>
          <a:bodyPr/>
          <a:lstStyle/>
          <a:p>
            <a:endParaRPr lang="en-US" dirty="0"/>
          </a:p>
        </p:txBody>
      </p:sp>
      <p:pic>
        <p:nvPicPr>
          <p:cNvPr id="3074" name="Picture 2" descr="Alert &amp; Popup Handling in Selenium Web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997" y="2263933"/>
            <a:ext cx="6549435" cy="347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405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b="1" dirty="0"/>
              <a:t>void dismiss()</a:t>
            </a:r>
            <a:r>
              <a:rPr lang="en-US" dirty="0"/>
              <a:t> </a:t>
            </a:r>
            <a:r>
              <a:rPr lang="en-US" dirty="0" smtClean="0"/>
              <a:t>// To click on the 'Cancel' button of the alert.</a:t>
            </a:r>
          </a:p>
          <a:p>
            <a:pPr marL="457200" lvl="1" indent="0">
              <a:buNone/>
            </a:pPr>
            <a:r>
              <a:rPr lang="en-US" dirty="0" smtClean="0"/>
              <a:t>	</a:t>
            </a:r>
            <a:r>
              <a:rPr lang="en-US" i="1" dirty="0" err="1" smtClean="0"/>
              <a:t>driver.switchTo</a:t>
            </a:r>
            <a:r>
              <a:rPr lang="en-US" i="1" dirty="0"/>
              <a:t>().alert().dismiss();</a:t>
            </a:r>
            <a:endParaRPr lang="en-US" i="1" dirty="0" smtClean="0"/>
          </a:p>
          <a:p>
            <a:r>
              <a:rPr lang="en-US" b="1" dirty="0"/>
              <a:t>void accept()</a:t>
            </a:r>
            <a:r>
              <a:rPr lang="en-US" dirty="0"/>
              <a:t> </a:t>
            </a:r>
            <a:r>
              <a:rPr lang="en-US" b="1" dirty="0"/>
              <a:t>// </a:t>
            </a:r>
            <a:r>
              <a:rPr lang="en-US" dirty="0"/>
              <a:t>To click on the 'OK' button of the alert</a:t>
            </a:r>
            <a:r>
              <a:rPr lang="en-US" dirty="0" smtClean="0"/>
              <a:t>.</a:t>
            </a:r>
          </a:p>
          <a:p>
            <a:pPr marL="457200" lvl="1" indent="0">
              <a:buNone/>
            </a:pPr>
            <a:r>
              <a:rPr lang="en-US" dirty="0" smtClean="0"/>
              <a:t>	</a:t>
            </a:r>
            <a:r>
              <a:rPr lang="en-US" i="1" dirty="0" err="1" smtClean="0"/>
              <a:t>driver.switchTo</a:t>
            </a:r>
            <a:r>
              <a:rPr lang="en-US" i="1" dirty="0"/>
              <a:t>().alert().accept();</a:t>
            </a:r>
            <a:endParaRPr lang="en-US" i="1" dirty="0" smtClean="0"/>
          </a:p>
          <a:p>
            <a:r>
              <a:rPr lang="en-US" b="1" dirty="0"/>
              <a:t>String </a:t>
            </a:r>
            <a:r>
              <a:rPr lang="en-US" b="1" dirty="0" err="1"/>
              <a:t>getText</a:t>
            </a:r>
            <a:r>
              <a:rPr lang="en-US" b="1" dirty="0"/>
              <a:t>() // </a:t>
            </a:r>
            <a:r>
              <a:rPr lang="en-US" dirty="0"/>
              <a:t>To capture the alert message</a:t>
            </a:r>
            <a:r>
              <a:rPr lang="en-US" dirty="0" smtClean="0"/>
              <a:t>.</a:t>
            </a:r>
          </a:p>
          <a:p>
            <a:pPr marL="457200" lvl="1" indent="0">
              <a:buNone/>
            </a:pPr>
            <a:r>
              <a:rPr lang="en-US" dirty="0" smtClean="0"/>
              <a:t>	</a:t>
            </a:r>
            <a:r>
              <a:rPr lang="en-US" i="1" dirty="0" err="1" smtClean="0"/>
              <a:t>driver.switchTo</a:t>
            </a:r>
            <a:r>
              <a:rPr lang="en-US" i="1" dirty="0"/>
              <a:t>().alert().</a:t>
            </a:r>
            <a:r>
              <a:rPr lang="en-US" i="1" dirty="0" err="1"/>
              <a:t>getText</a:t>
            </a:r>
            <a:r>
              <a:rPr lang="en-US" i="1" dirty="0"/>
              <a:t>();</a:t>
            </a:r>
            <a:endParaRPr lang="en-US" i="1" dirty="0" smtClean="0"/>
          </a:p>
          <a:p>
            <a:r>
              <a:rPr lang="en-US" b="1" dirty="0"/>
              <a:t>void </a:t>
            </a:r>
            <a:r>
              <a:rPr lang="en-US" b="1" dirty="0" err="1"/>
              <a:t>sendKeys</a:t>
            </a:r>
            <a:r>
              <a:rPr lang="en-US" dirty="0"/>
              <a:t>(String </a:t>
            </a:r>
            <a:r>
              <a:rPr lang="en-US" dirty="0" err="1"/>
              <a:t>stringToSend</a:t>
            </a:r>
            <a:r>
              <a:rPr lang="en-US" dirty="0"/>
              <a:t>) // To send some data to alert box</a:t>
            </a:r>
            <a:r>
              <a:rPr lang="en-US" dirty="0" smtClean="0"/>
              <a:t>.</a:t>
            </a:r>
          </a:p>
          <a:p>
            <a:pPr marL="457200" lvl="1" indent="0">
              <a:buNone/>
            </a:pPr>
            <a:r>
              <a:rPr lang="en-US" dirty="0" smtClean="0"/>
              <a:t>	</a:t>
            </a:r>
            <a:r>
              <a:rPr lang="en-US" i="1" dirty="0" err="1" smtClean="0"/>
              <a:t>driver.switchTo</a:t>
            </a:r>
            <a:r>
              <a:rPr lang="en-US" i="1" dirty="0"/>
              <a:t>().alert().</a:t>
            </a:r>
            <a:r>
              <a:rPr lang="en-US" i="1" dirty="0" err="1"/>
              <a:t>sendKeys</a:t>
            </a:r>
            <a:r>
              <a:rPr lang="en-US" i="1" dirty="0"/>
              <a:t>("Text");</a:t>
            </a:r>
          </a:p>
          <a:p>
            <a:endParaRPr lang="en-US" b="1" dirty="0" smtClean="0"/>
          </a:p>
          <a:p>
            <a:endParaRPr lang="en-US" dirty="0"/>
          </a:p>
        </p:txBody>
      </p:sp>
    </p:spTree>
    <p:extLst>
      <p:ext uri="{BB962C8B-B14F-4D97-AF65-F5344CB8AC3E}">
        <p14:creationId xmlns:p14="http://schemas.microsoft.com/office/powerpoint/2010/main" val="1214909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Drag and Drop</a:t>
            </a:r>
            <a:endParaRPr lang="en-US" b="1" dirty="0"/>
          </a:p>
        </p:txBody>
      </p:sp>
      <p:sp>
        <p:nvSpPr>
          <p:cNvPr id="3" name="Content Placeholder 2"/>
          <p:cNvSpPr>
            <a:spLocks noGrp="1"/>
          </p:cNvSpPr>
          <p:nvPr>
            <p:ph idx="1"/>
          </p:nvPr>
        </p:nvSpPr>
        <p:spPr/>
        <p:txBody>
          <a:bodyPr/>
          <a:lstStyle/>
          <a:p>
            <a:r>
              <a:rPr lang="en-US" b="1" dirty="0" err="1" smtClean="0"/>
              <a:t>Actions.dragAndDrop</a:t>
            </a:r>
            <a:r>
              <a:rPr lang="en-US" b="1" dirty="0" smtClean="0"/>
              <a:t>(</a:t>
            </a:r>
            <a:r>
              <a:rPr lang="en-US" b="1" dirty="0" err="1" smtClean="0"/>
              <a:t>Sourcelocator</a:t>
            </a:r>
            <a:r>
              <a:rPr lang="en-US" b="1" dirty="0"/>
              <a:t>, </a:t>
            </a:r>
            <a:r>
              <a:rPr lang="en-US" b="1" dirty="0" err="1"/>
              <a:t>Destinationlocator</a:t>
            </a:r>
            <a:r>
              <a:rPr lang="en-US" b="1" dirty="0" smtClean="0"/>
              <a:t>)</a:t>
            </a:r>
          </a:p>
          <a:p>
            <a:r>
              <a:rPr lang="en-US" dirty="0"/>
              <a:t>First parameter "</a:t>
            </a:r>
            <a:r>
              <a:rPr lang="en-US" dirty="0" err="1"/>
              <a:t>Sourcelocator</a:t>
            </a:r>
            <a:r>
              <a:rPr lang="en-US" dirty="0"/>
              <a:t>" is the element which we need to drag</a:t>
            </a:r>
          </a:p>
          <a:p>
            <a:r>
              <a:rPr lang="en-US" dirty="0"/>
              <a:t>Second parameter "</a:t>
            </a:r>
            <a:r>
              <a:rPr lang="en-US" dirty="0" err="1"/>
              <a:t>Destinationlocator</a:t>
            </a:r>
            <a:r>
              <a:rPr lang="en-US" dirty="0"/>
              <a:t>" is the element on which we need to drop the first element</a:t>
            </a:r>
          </a:p>
        </p:txBody>
      </p:sp>
      <p:pic>
        <p:nvPicPr>
          <p:cNvPr id="5" name="Picture 4"/>
          <p:cNvPicPr>
            <a:picLocks noChangeAspect="1"/>
          </p:cNvPicPr>
          <p:nvPr/>
        </p:nvPicPr>
        <p:blipFill>
          <a:blip r:embed="rId2"/>
          <a:stretch>
            <a:fillRect/>
          </a:stretch>
        </p:blipFill>
        <p:spPr>
          <a:xfrm>
            <a:off x="3042557" y="3690938"/>
            <a:ext cx="5715000" cy="2486025"/>
          </a:xfrm>
          <a:prstGeom prst="rect">
            <a:avLst/>
          </a:prstGeom>
        </p:spPr>
      </p:pic>
    </p:spTree>
    <p:extLst>
      <p:ext uri="{BB962C8B-B14F-4D97-AF65-F5344CB8AC3E}">
        <p14:creationId xmlns:p14="http://schemas.microsoft.com/office/powerpoint/2010/main" val="1569966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471"/>
            <a:ext cx="10515600" cy="1325563"/>
          </a:xfrm>
        </p:spPr>
        <p:txBody>
          <a:bodyPr/>
          <a:lstStyle/>
          <a:p>
            <a:pPr algn="ctr"/>
            <a:r>
              <a:rPr lang="en-US" b="1" dirty="0" smtClean="0"/>
              <a:t>Windows Handling</a:t>
            </a:r>
            <a:endParaRPr lang="en-US" b="1" dirty="0"/>
          </a:p>
        </p:txBody>
      </p:sp>
      <p:sp>
        <p:nvSpPr>
          <p:cNvPr id="3" name="Content Placeholder 2"/>
          <p:cNvSpPr>
            <a:spLocks noGrp="1"/>
          </p:cNvSpPr>
          <p:nvPr>
            <p:ph idx="1"/>
          </p:nvPr>
        </p:nvSpPr>
        <p:spPr/>
        <p:txBody>
          <a:bodyPr/>
          <a:lstStyle/>
          <a:p>
            <a:r>
              <a:rPr lang="en-US" dirty="0"/>
              <a:t>In real time, we face many scenarios, where an application throws multiple popups. We can easily achieve this using Windows Handles in Selenium WebDriver. We use ‘Switch To’ method which allows us to switch </a:t>
            </a:r>
            <a:r>
              <a:rPr lang="en-US" dirty="0" smtClean="0"/>
              <a:t>control </a:t>
            </a:r>
            <a:r>
              <a:rPr lang="en-US" dirty="0"/>
              <a:t>from one window to other</a:t>
            </a:r>
            <a:r>
              <a:rPr lang="en-US" dirty="0" smtClean="0"/>
              <a:t>.</a:t>
            </a:r>
          </a:p>
          <a:p>
            <a:endParaRPr lang="en-US" dirty="0" smtClean="0"/>
          </a:p>
          <a:p>
            <a:pPr marL="0" indent="0">
              <a:buNone/>
            </a:pPr>
            <a:r>
              <a:rPr lang="en-US" dirty="0" smtClean="0"/>
              <a:t>	</a:t>
            </a:r>
            <a:r>
              <a:rPr lang="en-US" dirty="0" err="1" smtClean="0"/>
              <a:t>driver.getWindowHandle</a:t>
            </a:r>
            <a:r>
              <a:rPr lang="en-US" dirty="0"/>
              <a:t>();</a:t>
            </a:r>
          </a:p>
          <a:p>
            <a:pPr marL="0" indent="0">
              <a:buNone/>
            </a:pPr>
            <a:r>
              <a:rPr lang="en-US" dirty="0" smtClean="0"/>
              <a:t>	</a:t>
            </a:r>
            <a:r>
              <a:rPr lang="en-US" dirty="0" err="1" smtClean="0"/>
              <a:t>driver.switchTo</a:t>
            </a:r>
            <a:r>
              <a:rPr lang="en-US" dirty="0"/>
              <a:t>().</a:t>
            </a:r>
            <a:r>
              <a:rPr lang="en-US" dirty="0" smtClean="0"/>
              <a:t>window(</a:t>
            </a:r>
            <a:r>
              <a:rPr lang="en-US" dirty="0" err="1" smtClean="0"/>
              <a:t>windowelement</a:t>
            </a:r>
            <a:r>
              <a:rPr lang="en-US" dirty="0" smtClean="0"/>
              <a:t>);</a:t>
            </a:r>
            <a:endParaRPr lang="en-US" dirty="0"/>
          </a:p>
        </p:txBody>
      </p:sp>
    </p:spTree>
    <p:extLst>
      <p:ext uri="{BB962C8B-B14F-4D97-AF65-F5344CB8AC3E}">
        <p14:creationId xmlns:p14="http://schemas.microsoft.com/office/powerpoint/2010/main" val="37220857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Handling Frames</a:t>
            </a:r>
            <a:endParaRPr lang="en-US" b="1" dirty="0"/>
          </a:p>
        </p:txBody>
      </p:sp>
      <p:sp>
        <p:nvSpPr>
          <p:cNvPr id="3" name="Content Placeholder 2"/>
          <p:cNvSpPr>
            <a:spLocks noGrp="1"/>
          </p:cNvSpPr>
          <p:nvPr>
            <p:ph idx="1"/>
          </p:nvPr>
        </p:nvSpPr>
        <p:spPr/>
        <p:txBody>
          <a:bodyPr>
            <a:normAutofit lnSpcReduction="10000"/>
          </a:bodyPr>
          <a:lstStyle/>
          <a:p>
            <a:pPr marL="457200" lvl="1" indent="0">
              <a:buNone/>
            </a:pPr>
            <a:r>
              <a:rPr lang="en-US" dirty="0" smtClean="0"/>
              <a:t>				</a:t>
            </a:r>
          </a:p>
          <a:p>
            <a:pPr marL="457200" lvl="1" indent="0">
              <a:buNone/>
            </a:pPr>
            <a:endParaRPr lang="en-US" dirty="0"/>
          </a:p>
          <a:p>
            <a:pPr marL="457200" lvl="1" indent="0">
              <a:buNone/>
            </a:pPr>
            <a:r>
              <a:rPr lang="en-US" dirty="0" err="1"/>
              <a:t>iFrame</a:t>
            </a:r>
            <a:r>
              <a:rPr lang="en-US" dirty="0"/>
              <a:t> in Selenium </a:t>
            </a:r>
            <a:r>
              <a:rPr lang="en-US" dirty="0" err="1"/>
              <a:t>Webdriver</a:t>
            </a:r>
            <a:r>
              <a:rPr lang="en-US" dirty="0"/>
              <a:t> is a web page or an inline frame which is embedded in another web page or an HTML document embedded inside another HTML document. The iframe is often used to add content from other sources like an advertisement into a web page. The iframe is defined with the &lt;iframe&gt; tag</a:t>
            </a:r>
            <a:r>
              <a:rPr lang="en-US" dirty="0" smtClean="0"/>
              <a:t>.</a:t>
            </a:r>
          </a:p>
          <a:p>
            <a:pPr marL="457200" lvl="1" indent="0">
              <a:buNone/>
            </a:pPr>
            <a:endParaRPr lang="en-US" dirty="0"/>
          </a:p>
          <a:p>
            <a:pPr lvl="1"/>
            <a:r>
              <a:rPr lang="en-US" dirty="0" err="1"/>
              <a:t>driver.switchTo</a:t>
            </a:r>
            <a:r>
              <a:rPr lang="en-US" dirty="0"/>
              <a:t>().</a:t>
            </a:r>
            <a:r>
              <a:rPr lang="en-US" dirty="0" smtClean="0"/>
              <a:t>frame(</a:t>
            </a:r>
            <a:r>
              <a:rPr lang="en-US" dirty="0" err="1" smtClean="0"/>
              <a:t>Indexvalue</a:t>
            </a:r>
            <a:r>
              <a:rPr lang="en-US" dirty="0" smtClean="0"/>
              <a:t>);</a:t>
            </a:r>
          </a:p>
          <a:p>
            <a:pPr lvl="1"/>
            <a:r>
              <a:rPr lang="en-US" dirty="0" err="1"/>
              <a:t>driver.switchTo</a:t>
            </a:r>
            <a:r>
              <a:rPr lang="en-US" dirty="0" smtClean="0"/>
              <a:t>().frame(id);</a:t>
            </a:r>
            <a:endParaRPr lang="en-US" dirty="0"/>
          </a:p>
          <a:p>
            <a:pPr marL="457200" lvl="1" indent="0">
              <a:buNone/>
            </a:pPr>
            <a:endParaRPr lang="en-US" dirty="0" smtClean="0"/>
          </a:p>
          <a:p>
            <a:pPr marL="457200" lvl="1" indent="0">
              <a:buNone/>
            </a:pPr>
            <a:r>
              <a:rPr lang="en-US" dirty="0" smtClean="0"/>
              <a:t>				</a:t>
            </a:r>
            <a:endParaRPr lang="en-US" sz="4400" dirty="0"/>
          </a:p>
        </p:txBody>
      </p:sp>
    </p:spTree>
    <p:extLst>
      <p:ext uri="{BB962C8B-B14F-4D97-AF65-F5344CB8AC3E}">
        <p14:creationId xmlns:p14="http://schemas.microsoft.com/office/powerpoint/2010/main" val="1998145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Web Tables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6748441"/>
              </p:ext>
            </p:extLst>
          </p:nvPr>
        </p:nvGraphicFramePr>
        <p:xfrm>
          <a:off x="838200" y="1825625"/>
          <a:ext cx="10515600" cy="3012421"/>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65760074"/>
                    </a:ext>
                  </a:extLst>
                </a:gridCol>
                <a:gridCol w="3505200">
                  <a:extLst>
                    <a:ext uri="{9D8B030D-6E8A-4147-A177-3AD203B41FA5}">
                      <a16:colId xmlns:a16="http://schemas.microsoft.com/office/drawing/2014/main" val="2045118314"/>
                    </a:ext>
                  </a:extLst>
                </a:gridCol>
                <a:gridCol w="3505200">
                  <a:extLst>
                    <a:ext uri="{9D8B030D-6E8A-4147-A177-3AD203B41FA5}">
                      <a16:colId xmlns:a16="http://schemas.microsoft.com/office/drawing/2014/main" val="1002964403"/>
                    </a:ext>
                  </a:extLst>
                </a:gridCol>
              </a:tblGrid>
              <a:tr h="909301">
                <a:tc>
                  <a:txBody>
                    <a:bodyPr/>
                    <a:lstStyle/>
                    <a:p>
                      <a:pPr algn="ctr"/>
                      <a:r>
                        <a:rPr lang="en-US" sz="3600" dirty="0" smtClean="0"/>
                        <a:t>th1</a:t>
                      </a:r>
                      <a:endParaRPr lang="en-US" sz="3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kern="1200" dirty="0" smtClean="0">
                          <a:solidFill>
                            <a:schemeClr val="lt1"/>
                          </a:solidFill>
                          <a:latin typeface="+mn-lt"/>
                          <a:ea typeface="+mn-ea"/>
                          <a:cs typeface="+mn-cs"/>
                        </a:rPr>
                        <a:t>th2</a:t>
                      </a:r>
                    </a:p>
                    <a:p>
                      <a:endParaRPr lang="en-US" dirty="0"/>
                    </a:p>
                  </a:txBody>
                  <a:tcPr/>
                </a:tc>
                <a:tc>
                  <a:txBody>
                    <a:bodyPr/>
                    <a:lstStyle/>
                    <a:p>
                      <a:pPr algn="ctr"/>
                      <a:r>
                        <a:rPr lang="en-US" sz="3600" dirty="0" smtClean="0"/>
                        <a:t>th3</a:t>
                      </a:r>
                      <a:endParaRPr lang="en-US" sz="3600" dirty="0"/>
                    </a:p>
                  </a:txBody>
                  <a:tcPr/>
                </a:tc>
                <a:extLst>
                  <a:ext uri="{0D108BD9-81ED-4DB2-BD59-A6C34878D82A}">
                    <a16:rowId xmlns:a16="http://schemas.microsoft.com/office/drawing/2014/main" val="3610422803"/>
                  </a:ext>
                </a:extLst>
              </a:tr>
              <a:tr h="909301">
                <a:tc>
                  <a:txBody>
                    <a:bodyPr/>
                    <a:lstStyle/>
                    <a:p>
                      <a:pPr algn="ctr"/>
                      <a:r>
                        <a:rPr lang="en-US" sz="3600" dirty="0" err="1" smtClean="0"/>
                        <a:t>tr</a:t>
                      </a:r>
                      <a:r>
                        <a:rPr lang="en-US" sz="3600" dirty="0" smtClean="0"/>
                        <a:t>[1]td[1]</a:t>
                      </a:r>
                      <a:endParaRPr lang="en-US" sz="3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tr</a:t>
                      </a:r>
                      <a:r>
                        <a:rPr lang="en-US" sz="3600" dirty="0" smtClean="0"/>
                        <a:t>[1]td[2]</a:t>
                      </a:r>
                      <a:endParaRPr lang="en-US" sz="3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tr</a:t>
                      </a:r>
                      <a:r>
                        <a:rPr lang="en-US" sz="3600" dirty="0" smtClean="0"/>
                        <a:t>[1]td[3]</a:t>
                      </a:r>
                      <a:endParaRPr lang="en-US" sz="3600" dirty="0"/>
                    </a:p>
                  </a:txBody>
                  <a:tcPr/>
                </a:tc>
                <a:extLst>
                  <a:ext uri="{0D108BD9-81ED-4DB2-BD59-A6C34878D82A}">
                    <a16:rowId xmlns:a16="http://schemas.microsoft.com/office/drawing/2014/main" val="3384260088"/>
                  </a:ext>
                </a:extLst>
              </a:tr>
              <a:tr h="90930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tr</a:t>
                      </a:r>
                      <a:r>
                        <a:rPr lang="en-US" sz="3600" dirty="0" smtClean="0"/>
                        <a:t>[2]</a:t>
                      </a:r>
                      <a:r>
                        <a:rPr lang="en-US" sz="3600" baseline="0" dirty="0" smtClean="0"/>
                        <a:t> td[1]</a:t>
                      </a:r>
                      <a:endParaRPr lang="en-US" sz="3600" dirty="0" smtClean="0"/>
                    </a:p>
                    <a:p>
                      <a:pPr algn="ctr"/>
                      <a:endParaRPr lang="en-US" sz="3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tr</a:t>
                      </a:r>
                      <a:r>
                        <a:rPr lang="en-US" sz="3600" dirty="0" smtClean="0"/>
                        <a:t>[2]</a:t>
                      </a:r>
                      <a:r>
                        <a:rPr lang="en-US" sz="3600" baseline="0" dirty="0" smtClean="0"/>
                        <a:t> td[2]</a:t>
                      </a:r>
                      <a:endParaRPr lang="en-US" sz="3600" dirty="0" smtClean="0"/>
                    </a:p>
                    <a:p>
                      <a:pPr algn="ctr"/>
                      <a:endParaRPr lang="en-US" sz="3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dirty="0" err="1" smtClean="0"/>
                        <a:t>tr</a:t>
                      </a:r>
                      <a:r>
                        <a:rPr lang="en-US" sz="3600" dirty="0" smtClean="0"/>
                        <a:t>[2]</a:t>
                      </a:r>
                      <a:r>
                        <a:rPr lang="en-US" sz="3600" baseline="0" dirty="0" smtClean="0"/>
                        <a:t> td[3]</a:t>
                      </a:r>
                      <a:endParaRPr lang="en-US" sz="3600" dirty="0" smtClean="0"/>
                    </a:p>
                    <a:p>
                      <a:pPr algn="ctr"/>
                      <a:endParaRPr lang="en-US" sz="3600" dirty="0"/>
                    </a:p>
                  </a:txBody>
                  <a:tcPr/>
                </a:tc>
                <a:extLst>
                  <a:ext uri="{0D108BD9-81ED-4DB2-BD59-A6C34878D82A}">
                    <a16:rowId xmlns:a16="http://schemas.microsoft.com/office/drawing/2014/main" val="2219945135"/>
                  </a:ext>
                </a:extLst>
              </a:tr>
            </a:tbl>
          </a:graphicData>
        </a:graphic>
      </p:graphicFrame>
    </p:spTree>
    <p:extLst>
      <p:ext uri="{BB962C8B-B14F-4D97-AF65-F5344CB8AC3E}">
        <p14:creationId xmlns:p14="http://schemas.microsoft.com/office/powerpoint/2010/main" val="3063034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Quiz -1</a:t>
            </a:r>
            <a:endParaRPr lang="en-US" b="1" dirty="0"/>
          </a:p>
        </p:txBody>
      </p:sp>
      <p:sp>
        <p:nvSpPr>
          <p:cNvPr id="3" name="Content Placeholder 2"/>
          <p:cNvSpPr>
            <a:spLocks noGrp="1"/>
          </p:cNvSpPr>
          <p:nvPr>
            <p:ph idx="1"/>
          </p:nvPr>
        </p:nvSpPr>
        <p:spPr/>
        <p:txBody>
          <a:bodyPr/>
          <a:lstStyle/>
          <a:p>
            <a:r>
              <a:rPr lang="en-US" dirty="0" smtClean="0"/>
              <a:t> </a:t>
            </a:r>
            <a:r>
              <a:rPr lang="en-US" dirty="0"/>
              <a:t>In Selenium WebDriver, which method closes all the open browsers?</a:t>
            </a:r>
          </a:p>
          <a:p>
            <a:pPr marL="514350" indent="-514350">
              <a:buFont typeface="+mj-lt"/>
              <a:buAutoNum type="alphaLcParenR"/>
            </a:pPr>
            <a:r>
              <a:rPr lang="en-US" dirty="0"/>
              <a:t> quit()</a:t>
            </a:r>
          </a:p>
          <a:p>
            <a:pPr marL="514350" indent="-514350">
              <a:buFont typeface="+mj-lt"/>
              <a:buAutoNum type="alphaLcParenR"/>
            </a:pPr>
            <a:r>
              <a:rPr lang="en-US" dirty="0"/>
              <a:t> close()</a:t>
            </a:r>
          </a:p>
          <a:p>
            <a:pPr marL="514350" indent="-514350">
              <a:buFont typeface="+mj-lt"/>
              <a:buAutoNum type="alphaLcParenR"/>
            </a:pPr>
            <a:r>
              <a:rPr lang="en-US" dirty="0"/>
              <a:t> terminate()</a:t>
            </a:r>
          </a:p>
        </p:txBody>
      </p:sp>
    </p:spTree>
    <p:extLst>
      <p:ext uri="{BB962C8B-B14F-4D97-AF65-F5344CB8AC3E}">
        <p14:creationId xmlns:p14="http://schemas.microsoft.com/office/powerpoint/2010/main" val="42276921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2</a:t>
            </a:r>
            <a:endParaRPr lang="en-US" b="1" dirty="0"/>
          </a:p>
        </p:txBody>
      </p:sp>
      <p:sp>
        <p:nvSpPr>
          <p:cNvPr id="3" name="Content Placeholder 2"/>
          <p:cNvSpPr>
            <a:spLocks noGrp="1"/>
          </p:cNvSpPr>
          <p:nvPr>
            <p:ph idx="1"/>
          </p:nvPr>
        </p:nvSpPr>
        <p:spPr/>
        <p:txBody>
          <a:bodyPr/>
          <a:lstStyle/>
          <a:p>
            <a:r>
              <a:rPr lang="en-US" dirty="0"/>
              <a:t>Select the command which is used to check the presence of a web element?</a:t>
            </a:r>
          </a:p>
          <a:p>
            <a:endParaRPr lang="en-US" dirty="0"/>
          </a:p>
          <a:p>
            <a:pPr marL="514350" indent="-514350">
              <a:buFont typeface="+mj-lt"/>
              <a:buAutoNum type="alphaLcParenR"/>
            </a:pPr>
            <a:r>
              <a:rPr lang="en-US" dirty="0"/>
              <a:t> </a:t>
            </a:r>
            <a:r>
              <a:rPr lang="en-US" dirty="0" err="1"/>
              <a:t>verifyElementPresent</a:t>
            </a:r>
            <a:endParaRPr lang="en-US" dirty="0"/>
          </a:p>
          <a:p>
            <a:pPr marL="514350" indent="-514350">
              <a:buFont typeface="+mj-lt"/>
              <a:buAutoNum type="alphaLcParenR"/>
            </a:pPr>
            <a:r>
              <a:rPr lang="en-US" dirty="0"/>
              <a:t> </a:t>
            </a:r>
            <a:r>
              <a:rPr lang="en-US" dirty="0" err="1"/>
              <a:t>verifyTextPresent</a:t>
            </a:r>
            <a:endParaRPr lang="en-US" dirty="0"/>
          </a:p>
          <a:p>
            <a:pPr marL="514350" indent="-514350">
              <a:buFont typeface="+mj-lt"/>
              <a:buAutoNum type="alphaLcParenR"/>
            </a:pPr>
            <a:r>
              <a:rPr lang="en-US" dirty="0"/>
              <a:t> </a:t>
            </a:r>
            <a:r>
              <a:rPr lang="en-US" dirty="0" err="1"/>
              <a:t>isElementPresent</a:t>
            </a:r>
            <a:endParaRPr lang="en-US" dirty="0"/>
          </a:p>
          <a:p>
            <a:pPr marL="514350" indent="-514350">
              <a:buFont typeface="+mj-lt"/>
              <a:buAutoNum type="alphaLcParenR"/>
            </a:pPr>
            <a:r>
              <a:rPr lang="en-US" dirty="0"/>
              <a:t> </a:t>
            </a:r>
            <a:r>
              <a:rPr lang="en-US" dirty="0" err="1"/>
              <a:t>isElementExist</a:t>
            </a:r>
            <a:endParaRPr lang="en-US" dirty="0"/>
          </a:p>
        </p:txBody>
      </p:sp>
    </p:spTree>
    <p:extLst>
      <p:ext uri="{BB962C8B-B14F-4D97-AF65-F5344CB8AC3E}">
        <p14:creationId xmlns:p14="http://schemas.microsoft.com/office/powerpoint/2010/main" val="4000007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3</a:t>
            </a:r>
            <a:endParaRPr lang="en-US" b="1" dirty="0"/>
          </a:p>
        </p:txBody>
      </p:sp>
      <p:sp>
        <p:nvSpPr>
          <p:cNvPr id="3" name="Content Placeholder 2"/>
          <p:cNvSpPr>
            <a:spLocks noGrp="1"/>
          </p:cNvSpPr>
          <p:nvPr>
            <p:ph idx="1"/>
          </p:nvPr>
        </p:nvSpPr>
        <p:spPr/>
        <p:txBody>
          <a:bodyPr/>
          <a:lstStyle/>
          <a:p>
            <a:r>
              <a:rPr lang="en-US" dirty="0"/>
              <a:t>What is default wait time for implicit wait in Selenium WebDriver?</a:t>
            </a:r>
          </a:p>
          <a:p>
            <a:endParaRPr lang="en-US" dirty="0"/>
          </a:p>
          <a:p>
            <a:pPr marL="514350" indent="-514350">
              <a:buFont typeface="+mj-lt"/>
              <a:buAutoNum type="alphaLcParenR"/>
            </a:pPr>
            <a:r>
              <a:rPr lang="en-US" dirty="0"/>
              <a:t> 0 sec</a:t>
            </a:r>
          </a:p>
          <a:p>
            <a:pPr marL="514350" indent="-514350">
              <a:buFont typeface="+mj-lt"/>
              <a:buAutoNum type="alphaLcParenR"/>
            </a:pPr>
            <a:r>
              <a:rPr lang="en-US" dirty="0"/>
              <a:t> 15 sec</a:t>
            </a:r>
          </a:p>
          <a:p>
            <a:pPr marL="514350" indent="-514350">
              <a:buFont typeface="+mj-lt"/>
              <a:buAutoNum type="alphaLcParenR"/>
            </a:pPr>
            <a:r>
              <a:rPr lang="en-US" dirty="0"/>
              <a:t> 30 sec</a:t>
            </a:r>
          </a:p>
          <a:p>
            <a:pPr marL="514350" indent="-514350">
              <a:buFont typeface="+mj-lt"/>
              <a:buAutoNum type="alphaLcParenR"/>
            </a:pPr>
            <a:r>
              <a:rPr lang="en-US" dirty="0"/>
              <a:t> None of the above</a:t>
            </a:r>
          </a:p>
        </p:txBody>
      </p:sp>
    </p:spTree>
    <p:extLst>
      <p:ext uri="{BB962C8B-B14F-4D97-AF65-F5344CB8AC3E}">
        <p14:creationId xmlns:p14="http://schemas.microsoft.com/office/powerpoint/2010/main" val="5361990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4</a:t>
            </a:r>
            <a:endParaRPr lang="en-US" b="1" dirty="0"/>
          </a:p>
        </p:txBody>
      </p:sp>
      <p:sp>
        <p:nvSpPr>
          <p:cNvPr id="3" name="Content Placeholder 2"/>
          <p:cNvSpPr>
            <a:spLocks noGrp="1"/>
          </p:cNvSpPr>
          <p:nvPr>
            <p:ph idx="1"/>
          </p:nvPr>
        </p:nvSpPr>
        <p:spPr/>
        <p:txBody>
          <a:bodyPr/>
          <a:lstStyle/>
          <a:p>
            <a:r>
              <a:rPr lang="en-US" dirty="0"/>
              <a:t>Select the below navigation methods of WebDriver?</a:t>
            </a:r>
          </a:p>
          <a:p>
            <a:endParaRPr lang="en-US" dirty="0"/>
          </a:p>
          <a:p>
            <a:pPr marL="514350" indent="-514350">
              <a:buFont typeface="+mj-lt"/>
              <a:buAutoNum type="alphaLcParenR"/>
            </a:pPr>
            <a:r>
              <a:rPr lang="en-US" dirty="0"/>
              <a:t> forward()</a:t>
            </a:r>
          </a:p>
          <a:p>
            <a:pPr marL="514350" indent="-514350">
              <a:buFont typeface="+mj-lt"/>
              <a:buAutoNum type="alphaLcParenR"/>
            </a:pPr>
            <a:r>
              <a:rPr lang="en-US" dirty="0"/>
              <a:t> back()</a:t>
            </a:r>
          </a:p>
          <a:p>
            <a:pPr marL="514350" indent="-514350">
              <a:buFont typeface="+mj-lt"/>
              <a:buAutoNum type="alphaLcParenR"/>
            </a:pPr>
            <a:r>
              <a:rPr lang="en-US" dirty="0"/>
              <a:t> refresh()</a:t>
            </a:r>
          </a:p>
          <a:p>
            <a:pPr marL="514350" indent="-514350">
              <a:buFont typeface="+mj-lt"/>
              <a:buAutoNum type="alphaLcParenR"/>
            </a:pPr>
            <a:r>
              <a:rPr lang="en-US" dirty="0"/>
              <a:t> click()</a:t>
            </a:r>
          </a:p>
        </p:txBody>
      </p:sp>
    </p:spTree>
    <p:extLst>
      <p:ext uri="{BB962C8B-B14F-4D97-AF65-F5344CB8AC3E}">
        <p14:creationId xmlns:p14="http://schemas.microsoft.com/office/powerpoint/2010/main" val="43009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7157"/>
          </a:xfrm>
        </p:spPr>
        <p:txBody>
          <a:bodyPr>
            <a:normAutofit fontScale="90000"/>
          </a:bodyPr>
          <a:lstStyle/>
          <a:p>
            <a:r>
              <a:rPr lang="en-US" dirty="0" smtClean="0"/>
              <a:t>                    </a:t>
            </a:r>
            <a:r>
              <a:rPr lang="en-US" sz="4900" b="1" dirty="0" smtClean="0"/>
              <a:t>What is selenium?</a:t>
            </a:r>
            <a:r>
              <a:rPr lang="en-US" dirty="0" smtClean="0"/>
              <a:t/>
            </a:r>
            <a:br>
              <a:rPr lang="en-US" dirty="0" smtClean="0"/>
            </a:br>
            <a:endParaRPr lang="en-US" dirty="0"/>
          </a:p>
        </p:txBody>
      </p:sp>
      <p:sp>
        <p:nvSpPr>
          <p:cNvPr id="3" name="Content Placeholder 2"/>
          <p:cNvSpPr>
            <a:spLocks noGrp="1"/>
          </p:cNvSpPr>
          <p:nvPr>
            <p:ph idx="1"/>
          </p:nvPr>
        </p:nvSpPr>
        <p:spPr>
          <a:xfrm>
            <a:off x="838200" y="1352282"/>
            <a:ext cx="10515600" cy="5254580"/>
          </a:xfrm>
        </p:spPr>
        <p:txBody>
          <a:bodyPr>
            <a:noAutofit/>
          </a:bodyPr>
          <a:lstStyle/>
          <a:p>
            <a:pPr algn="just">
              <a:buFont typeface="Wingdings" panose="05000000000000000000" pitchFamily="2" charset="2"/>
              <a:buChar char="Ø"/>
            </a:pPr>
            <a:r>
              <a:rPr lang="en-US" dirty="0" smtClean="0"/>
              <a:t>Selenium is a suite of tools that </a:t>
            </a:r>
            <a:r>
              <a:rPr lang="en-US" b="1" dirty="0" smtClean="0"/>
              <a:t>automates browsers </a:t>
            </a:r>
            <a:r>
              <a:rPr lang="en-US" dirty="0" smtClean="0"/>
              <a:t>across many platforms.</a:t>
            </a:r>
          </a:p>
          <a:p>
            <a:pPr algn="just">
              <a:buFont typeface="Wingdings" panose="05000000000000000000" pitchFamily="2" charset="2"/>
              <a:buChar char="Ø"/>
            </a:pPr>
            <a:r>
              <a:rPr lang="en-US" dirty="0" smtClean="0">
                <a:hlinkClick r:id="rId2"/>
              </a:rPr>
              <a:t>https://www.selenium.dev/</a:t>
            </a:r>
            <a:endParaRPr lang="en-US" dirty="0" smtClean="0"/>
          </a:p>
          <a:p>
            <a:pPr marL="0" indent="0" algn="just">
              <a:buNone/>
            </a:pPr>
            <a:endParaRPr lang="en-US" dirty="0" smtClean="0"/>
          </a:p>
          <a:p>
            <a:pPr algn="just">
              <a:buFont typeface="Wingdings" panose="05000000000000000000" pitchFamily="2" charset="2"/>
              <a:buChar char="Ø"/>
            </a:pPr>
            <a:r>
              <a:rPr lang="en-US" dirty="0" smtClean="0"/>
              <a:t>Selenium first came to life in </a:t>
            </a:r>
            <a:r>
              <a:rPr lang="en-US" b="1" dirty="0" smtClean="0"/>
              <a:t>2004 </a:t>
            </a:r>
            <a:r>
              <a:rPr lang="en-US" dirty="0" smtClean="0"/>
              <a:t>when </a:t>
            </a:r>
            <a:r>
              <a:rPr lang="en-US" b="1" dirty="0" smtClean="0"/>
              <a:t>Jason </a:t>
            </a:r>
            <a:r>
              <a:rPr lang="en-US" b="1" dirty="0"/>
              <a:t>H</a:t>
            </a:r>
            <a:r>
              <a:rPr lang="en-US" b="1" dirty="0" smtClean="0"/>
              <a:t>uggins </a:t>
            </a:r>
            <a:r>
              <a:rPr lang="en-US" dirty="0" smtClean="0"/>
              <a:t>was testing an internal application in </a:t>
            </a:r>
            <a:r>
              <a:rPr lang="en-US" b="1" dirty="0" smtClean="0"/>
              <a:t>ThoughtWorks</a:t>
            </a:r>
            <a:r>
              <a:rPr lang="en-US" dirty="0" smtClean="0"/>
              <a:t>.</a:t>
            </a:r>
          </a:p>
          <a:p>
            <a:pPr algn="just">
              <a:buFont typeface="Wingdings" panose="05000000000000000000" pitchFamily="2" charset="2"/>
              <a:buChar char="Ø"/>
            </a:pPr>
            <a:r>
              <a:rPr lang="en-US" dirty="0" smtClean="0"/>
              <a:t>Components of selenium,</a:t>
            </a:r>
          </a:p>
          <a:p>
            <a:pPr marL="0" indent="0" algn="just">
              <a:buNone/>
            </a:pPr>
            <a:r>
              <a:rPr lang="en-US" dirty="0" smtClean="0"/>
              <a:t>			1.selenium IDE</a:t>
            </a:r>
          </a:p>
          <a:p>
            <a:pPr marL="0" indent="0" algn="just">
              <a:buNone/>
            </a:pPr>
            <a:r>
              <a:rPr lang="en-US" dirty="0"/>
              <a:t>	</a:t>
            </a:r>
            <a:r>
              <a:rPr lang="en-US" dirty="0" smtClean="0"/>
              <a:t>		2.selenium RC</a:t>
            </a:r>
          </a:p>
          <a:p>
            <a:pPr marL="0" indent="0" algn="just">
              <a:buNone/>
            </a:pPr>
            <a:r>
              <a:rPr lang="en-US" dirty="0"/>
              <a:t>	</a:t>
            </a:r>
            <a:r>
              <a:rPr lang="en-US" dirty="0" smtClean="0"/>
              <a:t>		3.selenium WebDriver</a:t>
            </a:r>
          </a:p>
          <a:p>
            <a:pPr marL="0" indent="0" algn="just">
              <a:buNone/>
            </a:pPr>
            <a:r>
              <a:rPr lang="en-US" dirty="0"/>
              <a:t>	</a:t>
            </a:r>
            <a:r>
              <a:rPr lang="en-US" dirty="0" smtClean="0"/>
              <a:t>		4.Selenium Grid</a:t>
            </a:r>
            <a:endParaRPr lang="en-US" dirty="0"/>
          </a:p>
        </p:txBody>
      </p:sp>
    </p:spTree>
    <p:extLst>
      <p:ext uri="{BB962C8B-B14F-4D97-AF65-F5344CB8AC3E}">
        <p14:creationId xmlns:p14="http://schemas.microsoft.com/office/powerpoint/2010/main" val="8796845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5</a:t>
            </a:r>
          </a:p>
        </p:txBody>
      </p:sp>
      <p:sp>
        <p:nvSpPr>
          <p:cNvPr id="3" name="Content Placeholder 2"/>
          <p:cNvSpPr>
            <a:spLocks noGrp="1"/>
          </p:cNvSpPr>
          <p:nvPr>
            <p:ph idx="1"/>
          </p:nvPr>
        </p:nvSpPr>
        <p:spPr/>
        <p:txBody>
          <a:bodyPr>
            <a:normAutofit fontScale="92500"/>
          </a:bodyPr>
          <a:lstStyle/>
          <a:p>
            <a:r>
              <a:rPr lang="en-US" dirty="0"/>
              <a:t>Select the correct option on how to select an element that contains “</a:t>
            </a:r>
            <a:r>
              <a:rPr lang="en-US" dirty="0" err="1"/>
              <a:t>SoftwareTestingMaterial</a:t>
            </a:r>
            <a:r>
              <a:rPr lang="en-US" dirty="0" smtClean="0"/>
              <a:t>”</a:t>
            </a:r>
          </a:p>
          <a:p>
            <a:pPr marL="0" indent="0">
              <a:buNone/>
            </a:pPr>
            <a:endParaRPr lang="en-US" dirty="0"/>
          </a:p>
          <a:p>
            <a:pPr marL="514350" indent="-514350">
              <a:buFont typeface="+mj-lt"/>
              <a:buAutoNum type="alphaLcParenR"/>
            </a:pPr>
            <a:r>
              <a:rPr lang="en-US" dirty="0"/>
              <a:t> </a:t>
            </a:r>
            <a:r>
              <a:rPr lang="en-US" dirty="0" err="1"/>
              <a:t>WebElement</a:t>
            </a:r>
            <a:r>
              <a:rPr lang="en-US" dirty="0"/>
              <a:t> element = </a:t>
            </a:r>
            <a:r>
              <a:rPr lang="en-US" dirty="0" err="1"/>
              <a:t>driver.findElement</a:t>
            </a:r>
            <a:r>
              <a:rPr lang="en-US" dirty="0"/>
              <a:t>(</a:t>
            </a:r>
            <a:r>
              <a:rPr lang="en-US" dirty="0" err="1"/>
              <a:t>By.xpath</a:t>
            </a:r>
            <a:r>
              <a:rPr lang="en-US" dirty="0"/>
              <a:t>("//*[contains(text(), ' </a:t>
            </a:r>
            <a:r>
              <a:rPr lang="en-US" dirty="0" err="1"/>
              <a:t>SoftwareTestingMaterial</a:t>
            </a:r>
            <a:r>
              <a:rPr lang="en-US" dirty="0"/>
              <a:t>')]"));</a:t>
            </a:r>
          </a:p>
          <a:p>
            <a:pPr marL="514350" indent="-514350">
              <a:buFont typeface="+mj-lt"/>
              <a:buAutoNum type="alphaLcParenR"/>
            </a:pPr>
            <a:r>
              <a:rPr lang="en-US" dirty="0"/>
              <a:t> </a:t>
            </a:r>
            <a:r>
              <a:rPr lang="en-US" dirty="0" err="1"/>
              <a:t>WebElement</a:t>
            </a:r>
            <a:r>
              <a:rPr lang="en-US" dirty="0"/>
              <a:t> element = </a:t>
            </a:r>
            <a:r>
              <a:rPr lang="en-US" dirty="0" err="1"/>
              <a:t>driver.findElement</a:t>
            </a:r>
            <a:r>
              <a:rPr lang="en-US" dirty="0"/>
              <a:t>(</a:t>
            </a:r>
            <a:r>
              <a:rPr lang="en-US" dirty="0" err="1"/>
              <a:t>By.xpath</a:t>
            </a:r>
            <a:r>
              <a:rPr lang="en-US" dirty="0"/>
              <a:t>("\\*[contains(text(), ' </a:t>
            </a:r>
            <a:r>
              <a:rPr lang="en-US" dirty="0" err="1"/>
              <a:t>SoftwareTestingMaterial</a:t>
            </a:r>
            <a:r>
              <a:rPr lang="en-US" dirty="0"/>
              <a:t>')]"));</a:t>
            </a:r>
          </a:p>
          <a:p>
            <a:pPr marL="514350" indent="-514350">
              <a:buFont typeface="+mj-lt"/>
              <a:buAutoNum type="alphaLcParenR"/>
            </a:pPr>
            <a:r>
              <a:rPr lang="en-US" dirty="0"/>
              <a:t> </a:t>
            </a:r>
            <a:r>
              <a:rPr lang="en-US" dirty="0" err="1"/>
              <a:t>WebElement</a:t>
            </a:r>
            <a:r>
              <a:rPr lang="en-US" dirty="0"/>
              <a:t> element = </a:t>
            </a:r>
            <a:r>
              <a:rPr lang="en-US" dirty="0" err="1"/>
              <a:t>driver.findElement</a:t>
            </a:r>
            <a:r>
              <a:rPr lang="en-US" dirty="0"/>
              <a:t>(</a:t>
            </a:r>
            <a:r>
              <a:rPr lang="en-US" dirty="0" err="1"/>
              <a:t>By.xpath</a:t>
            </a:r>
            <a:r>
              <a:rPr lang="en-US" dirty="0"/>
              <a:t>("//*[text(' </a:t>
            </a:r>
            <a:r>
              <a:rPr lang="en-US" dirty="0" err="1"/>
              <a:t>SoftwareTestingMaterial</a:t>
            </a:r>
            <a:r>
              <a:rPr lang="en-US" dirty="0"/>
              <a:t>')]"));</a:t>
            </a:r>
          </a:p>
          <a:p>
            <a:pPr marL="514350" indent="-514350">
              <a:buFont typeface="+mj-lt"/>
              <a:buAutoNum type="alphaLcParenR"/>
            </a:pPr>
            <a:r>
              <a:rPr lang="en-US" dirty="0"/>
              <a:t> None</a:t>
            </a:r>
          </a:p>
        </p:txBody>
      </p:sp>
    </p:spTree>
    <p:extLst>
      <p:ext uri="{BB962C8B-B14F-4D97-AF65-F5344CB8AC3E}">
        <p14:creationId xmlns:p14="http://schemas.microsoft.com/office/powerpoint/2010/main" val="25714993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6</a:t>
            </a:r>
            <a:endParaRPr lang="en-US" b="1" dirty="0"/>
          </a:p>
        </p:txBody>
      </p:sp>
      <p:sp>
        <p:nvSpPr>
          <p:cNvPr id="3" name="Content Placeholder 2"/>
          <p:cNvSpPr>
            <a:spLocks noGrp="1"/>
          </p:cNvSpPr>
          <p:nvPr>
            <p:ph idx="1"/>
          </p:nvPr>
        </p:nvSpPr>
        <p:spPr/>
        <p:txBody>
          <a:bodyPr/>
          <a:lstStyle/>
          <a:p>
            <a:r>
              <a:rPr lang="en-US" dirty="0"/>
              <a:t>Which statement is correct</a:t>
            </a:r>
          </a:p>
          <a:p>
            <a:endParaRPr lang="en-US" dirty="0"/>
          </a:p>
          <a:p>
            <a:pPr marL="514350" indent="-514350">
              <a:buFont typeface="+mj-lt"/>
              <a:buAutoNum type="alphaLcParenR"/>
            </a:pPr>
            <a:r>
              <a:rPr lang="en-US" dirty="0"/>
              <a:t> “/” is used to create an absolute XPath and “//” is used to create relative XPath</a:t>
            </a:r>
          </a:p>
          <a:p>
            <a:pPr marL="514350" indent="-514350">
              <a:buFont typeface="+mj-lt"/>
              <a:buAutoNum type="alphaLcParenR"/>
            </a:pPr>
            <a:r>
              <a:rPr lang="en-US" dirty="0"/>
              <a:t> “/” is used to create relative XPath and “//” is used to create an absolute XPath</a:t>
            </a:r>
          </a:p>
          <a:p>
            <a:pPr marL="514350" indent="-514350">
              <a:buFont typeface="+mj-lt"/>
              <a:buAutoNum type="alphaLcParenR"/>
            </a:pPr>
            <a:r>
              <a:rPr lang="en-US" dirty="0"/>
              <a:t> Both “/” and “//” are used to create absolute XPath</a:t>
            </a:r>
          </a:p>
          <a:p>
            <a:pPr marL="514350" indent="-514350">
              <a:buFont typeface="+mj-lt"/>
              <a:buAutoNum type="alphaLcParenR"/>
            </a:pPr>
            <a:r>
              <a:rPr lang="en-US" dirty="0"/>
              <a:t> Both “/” and “//” are used to create relative XPath</a:t>
            </a:r>
          </a:p>
        </p:txBody>
      </p:sp>
    </p:spTree>
    <p:extLst>
      <p:ext uri="{BB962C8B-B14F-4D97-AF65-F5344CB8AC3E}">
        <p14:creationId xmlns:p14="http://schemas.microsoft.com/office/powerpoint/2010/main" val="4171899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7</a:t>
            </a:r>
            <a:endParaRPr lang="en-US" b="1" dirty="0"/>
          </a:p>
        </p:txBody>
      </p:sp>
      <p:sp>
        <p:nvSpPr>
          <p:cNvPr id="3" name="Content Placeholder 2"/>
          <p:cNvSpPr>
            <a:spLocks noGrp="1"/>
          </p:cNvSpPr>
          <p:nvPr>
            <p:ph idx="1"/>
          </p:nvPr>
        </p:nvSpPr>
        <p:spPr/>
        <p:txBody>
          <a:bodyPr/>
          <a:lstStyle/>
          <a:p>
            <a:r>
              <a:rPr lang="en-US" dirty="0"/>
              <a:t>Running </a:t>
            </a:r>
            <a:r>
              <a:rPr lang="en-US" dirty="0" err="1"/>
              <a:t>driver.get</a:t>
            </a:r>
            <a:r>
              <a:rPr lang="en-US" dirty="0"/>
              <a:t>(“www.softwaretestingmaterial.com”) will:</a:t>
            </a:r>
          </a:p>
          <a:p>
            <a:endParaRPr lang="en-US" dirty="0"/>
          </a:p>
          <a:p>
            <a:pPr marL="514350" indent="-514350">
              <a:buFont typeface="+mj-lt"/>
              <a:buAutoNum type="alphaLcParenR"/>
            </a:pPr>
            <a:r>
              <a:rPr lang="en-US" dirty="0"/>
              <a:t> Navigates to a page www.softwaretestingmaterial.com</a:t>
            </a:r>
          </a:p>
          <a:p>
            <a:pPr marL="514350" indent="-514350">
              <a:buFont typeface="+mj-lt"/>
              <a:buAutoNum type="alphaLcParenR"/>
            </a:pPr>
            <a:r>
              <a:rPr lang="en-US" dirty="0"/>
              <a:t> No protocol is specified, so an exception will be thrown</a:t>
            </a:r>
          </a:p>
          <a:p>
            <a:pPr marL="514350" indent="-514350">
              <a:buFont typeface="+mj-lt"/>
              <a:buAutoNum type="alphaLcParenR"/>
            </a:pPr>
            <a:r>
              <a:rPr lang="en-US" dirty="0"/>
              <a:t> Navigates to a page https://www.softwaretestingmaterial.com</a:t>
            </a:r>
          </a:p>
        </p:txBody>
      </p:sp>
    </p:spTree>
    <p:extLst>
      <p:ext uri="{BB962C8B-B14F-4D97-AF65-F5344CB8AC3E}">
        <p14:creationId xmlns:p14="http://schemas.microsoft.com/office/powerpoint/2010/main" val="29966784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8</a:t>
            </a:r>
            <a:endParaRPr lang="en-US" b="1" dirty="0"/>
          </a:p>
        </p:txBody>
      </p:sp>
      <p:sp>
        <p:nvSpPr>
          <p:cNvPr id="3" name="Content Placeholder 2"/>
          <p:cNvSpPr>
            <a:spLocks noGrp="1"/>
          </p:cNvSpPr>
          <p:nvPr>
            <p:ph idx="1"/>
          </p:nvPr>
        </p:nvSpPr>
        <p:spPr/>
        <p:txBody>
          <a:bodyPr/>
          <a:lstStyle/>
          <a:p>
            <a:r>
              <a:rPr lang="en-US" dirty="0"/>
              <a:t>Which command you use to retrieve the text using Selenium WebDriver?</a:t>
            </a:r>
          </a:p>
          <a:p>
            <a:endParaRPr lang="en-US" dirty="0"/>
          </a:p>
          <a:p>
            <a:pPr marL="514350" indent="-514350">
              <a:buFont typeface="+mj-lt"/>
              <a:buAutoNum type="alphaLcParenR"/>
            </a:pPr>
            <a:r>
              <a:rPr lang="en-US" dirty="0"/>
              <a:t> </a:t>
            </a:r>
            <a:r>
              <a:rPr lang="en-US" dirty="0" err="1"/>
              <a:t>getText</a:t>
            </a:r>
            <a:r>
              <a:rPr lang="en-US" dirty="0"/>
              <a:t>()</a:t>
            </a:r>
          </a:p>
          <a:p>
            <a:pPr marL="514350" indent="-514350">
              <a:buFont typeface="+mj-lt"/>
              <a:buAutoNum type="alphaLcParenR"/>
            </a:pPr>
            <a:r>
              <a:rPr lang="en-US" dirty="0"/>
              <a:t> </a:t>
            </a:r>
            <a:r>
              <a:rPr lang="en-US" dirty="0" err="1"/>
              <a:t>getElementText</a:t>
            </a:r>
            <a:r>
              <a:rPr lang="en-US" dirty="0"/>
              <a:t>()</a:t>
            </a:r>
          </a:p>
          <a:p>
            <a:pPr marL="514350" indent="-514350">
              <a:buFont typeface="+mj-lt"/>
              <a:buAutoNum type="alphaLcParenR"/>
            </a:pPr>
            <a:r>
              <a:rPr lang="en-US" dirty="0"/>
              <a:t> </a:t>
            </a:r>
            <a:r>
              <a:rPr lang="en-US" dirty="0" err="1"/>
              <a:t>getText</a:t>
            </a:r>
            <a:r>
              <a:rPr lang="en-US" dirty="0"/>
              <a:t>(</a:t>
            </a:r>
            <a:r>
              <a:rPr lang="en-US" dirty="0" err="1"/>
              <a:t>WebElement</a:t>
            </a:r>
            <a:r>
              <a:rPr lang="en-US" dirty="0"/>
              <a:t>)</a:t>
            </a:r>
          </a:p>
          <a:p>
            <a:pPr marL="514350" indent="-514350">
              <a:buFont typeface="+mj-lt"/>
              <a:buAutoNum type="alphaLcParenR"/>
            </a:pPr>
            <a:r>
              <a:rPr lang="en-US" dirty="0"/>
              <a:t> None of the above</a:t>
            </a:r>
          </a:p>
        </p:txBody>
      </p:sp>
    </p:spTree>
    <p:extLst>
      <p:ext uri="{BB962C8B-B14F-4D97-AF65-F5344CB8AC3E}">
        <p14:creationId xmlns:p14="http://schemas.microsoft.com/office/powerpoint/2010/main" val="2471825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9</a:t>
            </a:r>
            <a:endParaRPr lang="en-US" b="1" dirty="0"/>
          </a:p>
        </p:txBody>
      </p:sp>
      <p:sp>
        <p:nvSpPr>
          <p:cNvPr id="3" name="Content Placeholder 2"/>
          <p:cNvSpPr>
            <a:spLocks noGrp="1"/>
          </p:cNvSpPr>
          <p:nvPr>
            <p:ph idx="1"/>
          </p:nvPr>
        </p:nvSpPr>
        <p:spPr/>
        <p:txBody>
          <a:bodyPr/>
          <a:lstStyle/>
          <a:p>
            <a:r>
              <a:rPr lang="en-US" dirty="0"/>
              <a:t>Select the Wait below which is not provided by Selenium WebDriver?</a:t>
            </a:r>
          </a:p>
          <a:p>
            <a:endParaRPr lang="en-US" dirty="0"/>
          </a:p>
          <a:p>
            <a:pPr marL="514350" indent="-514350">
              <a:buFont typeface="+mj-lt"/>
              <a:buAutoNum type="alphaLcParenR"/>
            </a:pPr>
            <a:r>
              <a:rPr lang="en-US" dirty="0"/>
              <a:t> Implicit Wait</a:t>
            </a:r>
          </a:p>
          <a:p>
            <a:pPr marL="514350" indent="-514350">
              <a:buFont typeface="+mj-lt"/>
              <a:buAutoNum type="alphaLcParenR"/>
            </a:pPr>
            <a:r>
              <a:rPr lang="en-US" dirty="0"/>
              <a:t> Explicit Wait</a:t>
            </a:r>
          </a:p>
          <a:p>
            <a:pPr marL="514350" indent="-514350">
              <a:buFont typeface="+mj-lt"/>
              <a:buAutoNum type="alphaLcParenR"/>
            </a:pPr>
            <a:r>
              <a:rPr lang="en-US" dirty="0"/>
              <a:t> Fluent Wait</a:t>
            </a:r>
          </a:p>
          <a:p>
            <a:pPr marL="514350" indent="-514350">
              <a:buFont typeface="+mj-lt"/>
              <a:buAutoNum type="alphaLcParenR"/>
            </a:pPr>
            <a:r>
              <a:rPr lang="en-US" dirty="0"/>
              <a:t> Sleep</a:t>
            </a:r>
          </a:p>
        </p:txBody>
      </p:sp>
    </p:spTree>
    <p:extLst>
      <p:ext uri="{BB962C8B-B14F-4D97-AF65-F5344CB8AC3E}">
        <p14:creationId xmlns:p14="http://schemas.microsoft.com/office/powerpoint/2010/main" val="1228119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10</a:t>
            </a:r>
            <a:endParaRPr lang="en-US" b="1" dirty="0"/>
          </a:p>
        </p:txBody>
      </p:sp>
      <p:sp>
        <p:nvSpPr>
          <p:cNvPr id="3" name="Content Placeholder 2"/>
          <p:cNvSpPr>
            <a:spLocks noGrp="1"/>
          </p:cNvSpPr>
          <p:nvPr>
            <p:ph idx="1"/>
          </p:nvPr>
        </p:nvSpPr>
        <p:spPr/>
        <p:txBody>
          <a:bodyPr/>
          <a:lstStyle/>
          <a:p>
            <a:r>
              <a:rPr lang="en-US" dirty="0"/>
              <a:t>Which is not the type of the locators</a:t>
            </a:r>
          </a:p>
          <a:p>
            <a:endParaRPr lang="en-US" dirty="0"/>
          </a:p>
          <a:p>
            <a:pPr marL="514350" indent="-514350">
              <a:buFont typeface="+mj-lt"/>
              <a:buAutoNum type="alphaLcParenR"/>
            </a:pPr>
            <a:r>
              <a:rPr lang="en-US" dirty="0"/>
              <a:t> ID</a:t>
            </a:r>
          </a:p>
          <a:p>
            <a:pPr marL="514350" indent="-514350">
              <a:buFont typeface="+mj-lt"/>
              <a:buAutoNum type="alphaLcParenR"/>
            </a:pPr>
            <a:r>
              <a:rPr lang="en-US" dirty="0"/>
              <a:t> Link Text</a:t>
            </a:r>
          </a:p>
          <a:p>
            <a:pPr marL="514350" indent="-514350">
              <a:buFont typeface="+mj-lt"/>
              <a:buAutoNum type="alphaLcParenR"/>
            </a:pPr>
            <a:r>
              <a:rPr lang="en-US" dirty="0"/>
              <a:t> Type Text</a:t>
            </a:r>
          </a:p>
          <a:p>
            <a:pPr marL="514350" indent="-514350">
              <a:buFont typeface="+mj-lt"/>
              <a:buAutoNum type="alphaLcParenR"/>
            </a:pPr>
            <a:r>
              <a:rPr lang="en-US" dirty="0"/>
              <a:t> Name</a:t>
            </a:r>
          </a:p>
        </p:txBody>
      </p:sp>
    </p:spTree>
    <p:extLst>
      <p:ext uri="{BB962C8B-B14F-4D97-AF65-F5344CB8AC3E}">
        <p14:creationId xmlns:p14="http://schemas.microsoft.com/office/powerpoint/2010/main" val="410578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11</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Select the Operating system which is supported by Selenium WebDriver</a:t>
            </a:r>
          </a:p>
          <a:p>
            <a:endParaRPr lang="en-US" dirty="0"/>
          </a:p>
          <a:p>
            <a:r>
              <a:rPr lang="en-US" dirty="0" err="1"/>
              <a:t>i</a:t>
            </a:r>
            <a:r>
              <a:rPr lang="en-US" dirty="0"/>
              <a:t>. Windows</a:t>
            </a:r>
          </a:p>
          <a:p>
            <a:r>
              <a:rPr lang="en-US" dirty="0"/>
              <a:t>ii. Mac OS</a:t>
            </a:r>
          </a:p>
          <a:p>
            <a:r>
              <a:rPr lang="en-US" dirty="0"/>
              <a:t>iii. </a:t>
            </a:r>
            <a:r>
              <a:rPr lang="en-US" dirty="0" smtClean="0"/>
              <a:t>Linux</a:t>
            </a:r>
          </a:p>
          <a:p>
            <a:endParaRPr lang="en-US" dirty="0" smtClean="0"/>
          </a:p>
          <a:p>
            <a:pPr marL="514350" indent="-514350">
              <a:buFont typeface="+mj-lt"/>
              <a:buAutoNum type="alphaLcParenR"/>
            </a:pPr>
            <a:r>
              <a:rPr lang="nn-NO" dirty="0"/>
              <a:t> i, ii</a:t>
            </a:r>
          </a:p>
          <a:p>
            <a:pPr marL="514350" indent="-514350">
              <a:buFont typeface="+mj-lt"/>
              <a:buAutoNum type="alphaLcParenR"/>
            </a:pPr>
            <a:r>
              <a:rPr lang="nn-NO" dirty="0"/>
              <a:t> ii, iii</a:t>
            </a:r>
          </a:p>
          <a:p>
            <a:pPr marL="514350" indent="-514350">
              <a:buFont typeface="+mj-lt"/>
              <a:buAutoNum type="alphaLcParenR"/>
            </a:pPr>
            <a:r>
              <a:rPr lang="nn-NO" dirty="0"/>
              <a:t> i, iii</a:t>
            </a:r>
          </a:p>
          <a:p>
            <a:pPr marL="514350" indent="-514350">
              <a:buFont typeface="+mj-lt"/>
              <a:buAutoNum type="alphaLcParenR"/>
            </a:pPr>
            <a:r>
              <a:rPr lang="nn-NO" dirty="0"/>
              <a:t> i, ii, iii</a:t>
            </a:r>
            <a:endParaRPr lang="en-US" dirty="0"/>
          </a:p>
        </p:txBody>
      </p:sp>
    </p:spTree>
    <p:extLst>
      <p:ext uri="{BB962C8B-B14F-4D97-AF65-F5344CB8AC3E}">
        <p14:creationId xmlns:p14="http://schemas.microsoft.com/office/powerpoint/2010/main" val="26443718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12</a:t>
            </a:r>
            <a:endParaRPr lang="en-US" b="1" dirty="0"/>
          </a:p>
        </p:txBody>
      </p:sp>
      <p:sp>
        <p:nvSpPr>
          <p:cNvPr id="3" name="Content Placeholder 2"/>
          <p:cNvSpPr>
            <a:spLocks noGrp="1"/>
          </p:cNvSpPr>
          <p:nvPr>
            <p:ph idx="1"/>
          </p:nvPr>
        </p:nvSpPr>
        <p:spPr/>
        <p:txBody>
          <a:bodyPr/>
          <a:lstStyle/>
          <a:p>
            <a:r>
              <a:rPr lang="en-US" dirty="0"/>
              <a:t>The Selenium can</a:t>
            </a:r>
          </a:p>
          <a:p>
            <a:endParaRPr lang="en-US" dirty="0"/>
          </a:p>
          <a:p>
            <a:pPr marL="514350" indent="-514350">
              <a:buFont typeface="+mj-lt"/>
              <a:buAutoNum type="alphaLcParenR"/>
            </a:pPr>
            <a:r>
              <a:rPr lang="en-US" dirty="0"/>
              <a:t> access elements outside of the web application under test</a:t>
            </a:r>
          </a:p>
          <a:p>
            <a:pPr marL="514350" indent="-514350">
              <a:buFont typeface="+mj-lt"/>
              <a:buAutoNum type="alphaLcParenR"/>
            </a:pPr>
            <a:r>
              <a:rPr lang="en-US" dirty="0"/>
              <a:t> only test web applications</a:t>
            </a:r>
          </a:p>
          <a:p>
            <a:pPr marL="514350" indent="-514350">
              <a:buFont typeface="+mj-lt"/>
              <a:buAutoNum type="alphaLcParenR"/>
            </a:pPr>
            <a:r>
              <a:rPr lang="en-US" dirty="0" smtClean="0"/>
              <a:t> test both web and desktop applications</a:t>
            </a:r>
          </a:p>
          <a:p>
            <a:pPr marL="514350" indent="-514350">
              <a:buFont typeface="+mj-lt"/>
              <a:buAutoNum type="alphaLcParenR"/>
            </a:pPr>
            <a:r>
              <a:rPr lang="en-US" dirty="0" smtClean="0"/>
              <a:t> add elements to the inbuilt object repository</a:t>
            </a:r>
            <a:endParaRPr lang="en-US" dirty="0"/>
          </a:p>
        </p:txBody>
      </p:sp>
    </p:spTree>
    <p:extLst>
      <p:ext uri="{BB962C8B-B14F-4D97-AF65-F5344CB8AC3E}">
        <p14:creationId xmlns:p14="http://schemas.microsoft.com/office/powerpoint/2010/main" val="347404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Why the name Selenium?</a:t>
            </a:r>
            <a:br>
              <a:rPr lang="en-US" b="1" dirty="0" smtClean="0"/>
            </a:br>
            <a:endParaRPr lang="en-US" b="1" dirty="0"/>
          </a:p>
        </p:txBody>
      </p:sp>
      <p:sp>
        <p:nvSpPr>
          <p:cNvPr id="3" name="Content Placeholder 2"/>
          <p:cNvSpPr>
            <a:spLocks noGrp="1"/>
          </p:cNvSpPr>
          <p:nvPr>
            <p:ph idx="1"/>
          </p:nvPr>
        </p:nvSpPr>
        <p:spPr/>
        <p:txBody>
          <a:bodyPr/>
          <a:lstStyle/>
          <a:p>
            <a:pPr algn="just"/>
            <a:r>
              <a:rPr lang="en-US" dirty="0" smtClean="0"/>
              <a:t>Selenium is a  chemical element with symbol </a:t>
            </a:r>
            <a:r>
              <a:rPr lang="en-US" b="1" dirty="0" smtClean="0"/>
              <a:t>Se</a:t>
            </a:r>
            <a:r>
              <a:rPr lang="en-US" dirty="0" smtClean="0"/>
              <a:t> and atomic number </a:t>
            </a:r>
            <a:r>
              <a:rPr lang="en-US" b="1" dirty="0" smtClean="0"/>
              <a:t>34</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888" y="3077369"/>
            <a:ext cx="2466975" cy="18478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466" y="4386263"/>
            <a:ext cx="2552700" cy="1790700"/>
          </a:xfrm>
          <a:prstGeom prst="rect">
            <a:avLst/>
          </a:prstGeom>
        </p:spPr>
      </p:pic>
      <p:sp>
        <p:nvSpPr>
          <p:cNvPr id="6" name="Rectangle 5"/>
          <p:cNvSpPr/>
          <p:nvPr/>
        </p:nvSpPr>
        <p:spPr>
          <a:xfrm>
            <a:off x="5707084" y="3077369"/>
            <a:ext cx="4931463" cy="954107"/>
          </a:xfrm>
          <a:prstGeom prst="rect">
            <a:avLst/>
          </a:prstGeom>
        </p:spPr>
        <p:txBody>
          <a:bodyPr wrap="square">
            <a:spAutoFit/>
          </a:bodyPr>
          <a:lstStyle/>
          <a:p>
            <a:pPr algn="just"/>
            <a:r>
              <a:rPr lang="en-US" sz="2800" dirty="0">
                <a:solidFill>
                  <a:srgbClr val="343434"/>
                </a:solidFill>
                <a:ea typeface="Calibri" panose="020F0502020204030204" pitchFamily="34" charset="0"/>
              </a:rPr>
              <a:t>Selenium is a well-known antidote for Mercury poisoning</a:t>
            </a:r>
            <a:endParaRPr lang="en-US" sz="2800" dirty="0"/>
          </a:p>
        </p:txBody>
      </p:sp>
    </p:spTree>
    <p:extLst>
      <p:ext uri="{BB962C8B-B14F-4D97-AF65-F5344CB8AC3E}">
        <p14:creationId xmlns:p14="http://schemas.microsoft.com/office/powerpoint/2010/main" val="1398634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t>IDE/RC/GRID</a:t>
            </a:r>
            <a:endParaRPr lang="en-US"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2175" y="2237665"/>
            <a:ext cx="4043967" cy="344517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8664" y="2034862"/>
            <a:ext cx="2493818" cy="385078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4912" y="2371725"/>
            <a:ext cx="3047263" cy="3372252"/>
          </a:xfrm>
          <a:prstGeom prst="rect">
            <a:avLst/>
          </a:prstGeom>
        </p:spPr>
      </p:pic>
    </p:spTree>
    <p:extLst>
      <p:ext uri="{BB962C8B-B14F-4D97-AF65-F5344CB8AC3E}">
        <p14:creationId xmlns:p14="http://schemas.microsoft.com/office/powerpoint/2010/main" val="1091738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Selenium supported languages ,browsers and OS</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978" y="1893194"/>
            <a:ext cx="9659154" cy="4211392"/>
          </a:xfrm>
        </p:spPr>
      </p:pic>
    </p:spTree>
    <p:extLst>
      <p:ext uri="{BB962C8B-B14F-4D97-AF65-F5344CB8AC3E}">
        <p14:creationId xmlns:p14="http://schemas.microsoft.com/office/powerpoint/2010/main" val="1945012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Selenium Webdriver</a:t>
            </a:r>
            <a:endParaRPr lang="en-US" b="1" dirty="0"/>
          </a:p>
        </p:txBody>
      </p:sp>
      <p:sp>
        <p:nvSpPr>
          <p:cNvPr id="3" name="Content Placeholder 2"/>
          <p:cNvSpPr>
            <a:spLocks noGrp="1"/>
          </p:cNvSpPr>
          <p:nvPr>
            <p:ph idx="1"/>
          </p:nvPr>
        </p:nvSpPr>
        <p:spPr/>
        <p:txBody>
          <a:bodyPr/>
          <a:lstStyle/>
          <a:p>
            <a:pPr algn="just"/>
            <a:r>
              <a:rPr lang="en-US" b="1" dirty="0"/>
              <a:t>Simon Stewart </a:t>
            </a:r>
            <a:r>
              <a:rPr lang="en-US" dirty="0"/>
              <a:t>created WebDriver (</a:t>
            </a:r>
            <a:r>
              <a:rPr lang="en-US" b="1" dirty="0" smtClean="0"/>
              <a:t>2006</a:t>
            </a:r>
            <a:r>
              <a:rPr lang="en-US" dirty="0" smtClean="0"/>
              <a:t>)when </a:t>
            </a:r>
            <a:r>
              <a:rPr lang="en-US" dirty="0"/>
              <a:t>browsers and </a:t>
            </a:r>
            <a:r>
              <a:rPr lang="en-US" dirty="0" smtClean="0"/>
              <a:t>web </a:t>
            </a:r>
            <a:r>
              <a:rPr lang="en-US" dirty="0"/>
              <a:t>applications were becoming more powerful and more restrictive with JavaScript programs like Selenium Core. </a:t>
            </a:r>
            <a:endParaRPr lang="en-US" dirty="0" smtClean="0"/>
          </a:p>
          <a:p>
            <a:pPr algn="just"/>
            <a:endParaRPr lang="en-US" b="1" dirty="0"/>
          </a:p>
          <a:p>
            <a:pPr algn="just"/>
            <a:r>
              <a:rPr lang="en-US" b="1" dirty="0" smtClean="0"/>
              <a:t>It </a:t>
            </a:r>
            <a:r>
              <a:rPr lang="en-US" b="1" dirty="0"/>
              <a:t>was the first cross-platform testing framework that could control the browser from the OS level</a:t>
            </a:r>
            <a:endParaRPr lang="en-US" dirty="0"/>
          </a:p>
        </p:txBody>
      </p:sp>
    </p:spTree>
    <p:extLst>
      <p:ext uri="{BB962C8B-B14F-4D97-AF65-F5344CB8AC3E}">
        <p14:creationId xmlns:p14="http://schemas.microsoft.com/office/powerpoint/2010/main" val="3894384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smtClean="0"/>
              <a:t>		</a:t>
            </a:r>
            <a:r>
              <a:rPr lang="en-US" b="1" dirty="0" smtClean="0"/>
              <a:t>Driver Instantiation </a:t>
            </a:r>
            <a:endParaRPr lang="en-US" b="1" dirty="0"/>
          </a:p>
        </p:txBody>
      </p:sp>
      <p:sp>
        <p:nvSpPr>
          <p:cNvPr id="3" name="Content Placeholder 2"/>
          <p:cNvSpPr>
            <a:spLocks noGrp="1"/>
          </p:cNvSpPr>
          <p:nvPr>
            <p:ph idx="1"/>
          </p:nvPr>
        </p:nvSpPr>
        <p:spPr/>
        <p:txBody>
          <a:bodyPr>
            <a:normAutofit fontScale="25000" lnSpcReduction="20000"/>
          </a:bodyPr>
          <a:lstStyle/>
          <a:p>
            <a:pPr marL="0" indent="0" algn="just">
              <a:buNone/>
            </a:pPr>
            <a:r>
              <a:rPr lang="en-US" dirty="0" smtClean="0"/>
              <a:t> </a:t>
            </a:r>
            <a:r>
              <a:rPr lang="en-US" sz="8000" dirty="0" smtClean="0">
                <a:solidFill>
                  <a:srgbClr val="FF0000"/>
                </a:solidFill>
              </a:rPr>
              <a:t>IE driver</a:t>
            </a:r>
          </a:p>
          <a:p>
            <a:pPr marL="0" indent="0" algn="just">
              <a:buNone/>
            </a:pPr>
            <a:r>
              <a:rPr lang="en-US" sz="8000" dirty="0" smtClean="0"/>
              <a:t>	System.setproperty(“webdriver.ie.driver” , “path of </a:t>
            </a:r>
            <a:r>
              <a:rPr lang="en-US" sz="8000" dirty="0"/>
              <a:t> </a:t>
            </a:r>
            <a:r>
              <a:rPr lang="en-US" sz="8000" dirty="0" smtClean="0"/>
              <a:t>iedriver.exe”);</a:t>
            </a:r>
          </a:p>
          <a:p>
            <a:pPr marL="0" indent="0" algn="just">
              <a:buNone/>
            </a:pPr>
            <a:r>
              <a:rPr lang="en-US" sz="8000" dirty="0"/>
              <a:t>	</a:t>
            </a:r>
            <a:r>
              <a:rPr lang="en-US" sz="8000" dirty="0" smtClean="0"/>
              <a:t>WebDriver driver = new InternetExplorerDriver();</a:t>
            </a:r>
          </a:p>
          <a:p>
            <a:pPr marL="0" indent="0" algn="just">
              <a:buNone/>
            </a:pPr>
            <a:endParaRPr lang="en-US" sz="8000" dirty="0" smtClean="0"/>
          </a:p>
          <a:p>
            <a:pPr marL="0" indent="0" algn="just">
              <a:buNone/>
            </a:pPr>
            <a:r>
              <a:rPr lang="en-US" sz="8000" dirty="0"/>
              <a:t> </a:t>
            </a:r>
            <a:r>
              <a:rPr lang="en-US" sz="8000" dirty="0" smtClean="0">
                <a:solidFill>
                  <a:srgbClr val="FF0000"/>
                </a:solidFill>
              </a:rPr>
              <a:t>Chrome driver</a:t>
            </a:r>
          </a:p>
          <a:p>
            <a:pPr marL="0" indent="0" algn="just">
              <a:buNone/>
            </a:pPr>
            <a:r>
              <a:rPr lang="en-US" sz="8000" dirty="0"/>
              <a:t>	</a:t>
            </a:r>
            <a:r>
              <a:rPr lang="en-US" sz="8000" dirty="0" smtClean="0"/>
              <a:t>System.setproperty(“webdriver.chrome.driver” , “path of  chromedriver.exe”);</a:t>
            </a:r>
          </a:p>
          <a:p>
            <a:pPr marL="0" indent="0" algn="just">
              <a:buNone/>
            </a:pPr>
            <a:r>
              <a:rPr lang="en-US" sz="8000" dirty="0" smtClean="0"/>
              <a:t>	WebDriver driver = new </a:t>
            </a:r>
            <a:r>
              <a:rPr lang="en-US" sz="8000" dirty="0" err="1" smtClean="0"/>
              <a:t>ChromeDriver</a:t>
            </a:r>
            <a:r>
              <a:rPr lang="en-US" sz="8000" dirty="0" smtClean="0"/>
              <a:t>();</a:t>
            </a:r>
          </a:p>
          <a:p>
            <a:pPr marL="0" indent="0" algn="just">
              <a:buNone/>
            </a:pPr>
            <a:endParaRPr lang="en-US" sz="8000" dirty="0"/>
          </a:p>
          <a:p>
            <a:pPr marL="0" indent="0" algn="just">
              <a:buNone/>
            </a:pPr>
            <a:r>
              <a:rPr lang="en-US" sz="8000" dirty="0" smtClean="0">
                <a:solidFill>
                  <a:srgbClr val="FF0000"/>
                </a:solidFill>
              </a:rPr>
              <a:t>Firefox driver</a:t>
            </a:r>
          </a:p>
          <a:p>
            <a:pPr marL="0" indent="0" algn="just">
              <a:buNone/>
            </a:pPr>
            <a:r>
              <a:rPr lang="en-US" sz="8000" dirty="0" smtClean="0"/>
              <a:t>	System.setproperty(“webdriver.gecko.driver” , “path of  geckodriver.exe”);</a:t>
            </a:r>
          </a:p>
          <a:p>
            <a:pPr marL="0" indent="0" algn="just">
              <a:buNone/>
            </a:pPr>
            <a:r>
              <a:rPr lang="en-US" sz="8000" dirty="0" smtClean="0"/>
              <a:t>	WebDriver driver = new </a:t>
            </a:r>
            <a:r>
              <a:rPr lang="en-US" sz="8000" dirty="0" err="1" smtClean="0"/>
              <a:t>FirefoxDriver</a:t>
            </a:r>
            <a:r>
              <a:rPr lang="en-US" sz="8000" dirty="0" smtClean="0"/>
              <a:t>();</a:t>
            </a:r>
          </a:p>
          <a:p>
            <a:pPr marL="0" indent="0" algn="just">
              <a:buNone/>
            </a:pPr>
            <a:endParaRPr lang="en-US" sz="8000" dirty="0" smtClean="0"/>
          </a:p>
          <a:p>
            <a:pPr marL="0" indent="0" algn="just">
              <a:buNone/>
            </a:pPr>
            <a:endParaRPr lang="en-US" sz="8000" dirty="0" smtClean="0"/>
          </a:p>
          <a:p>
            <a:pPr marL="0" indent="0" algn="just">
              <a:buNone/>
            </a:pPr>
            <a:endParaRPr lang="en-US" dirty="0" smtClean="0"/>
          </a:p>
          <a:p>
            <a:pPr marL="0" indent="0" algn="just">
              <a:buNone/>
            </a:pPr>
            <a:r>
              <a:rPr lang="en-US" dirty="0"/>
              <a:t> </a:t>
            </a:r>
            <a:r>
              <a:rPr lang="en-US" dirty="0" smtClean="0"/>
              <a:t> </a:t>
            </a:r>
          </a:p>
          <a:p>
            <a:pPr marL="0" indent="0" algn="just">
              <a:buNone/>
            </a:pPr>
            <a:r>
              <a:rPr lang="en-US" dirty="0" smtClean="0"/>
              <a:t> </a:t>
            </a:r>
            <a:endParaRPr lang="en-US" dirty="0"/>
          </a:p>
          <a:p>
            <a:pPr marL="0" indent="0" algn="just">
              <a:buNone/>
            </a:pPr>
            <a:endParaRPr lang="en-US" dirty="0"/>
          </a:p>
        </p:txBody>
      </p:sp>
    </p:spTree>
    <p:extLst>
      <p:ext uri="{BB962C8B-B14F-4D97-AF65-F5344CB8AC3E}">
        <p14:creationId xmlns:p14="http://schemas.microsoft.com/office/powerpoint/2010/main" val="31681713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1859</Words>
  <Application>Microsoft Office PowerPoint</Application>
  <PresentationFormat>Widescreen</PresentationFormat>
  <Paragraphs>333</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Algerian</vt:lpstr>
      <vt:lpstr>Arial</vt:lpstr>
      <vt:lpstr>Calibri</vt:lpstr>
      <vt:lpstr>Calibri Light</vt:lpstr>
      <vt:lpstr>Wingdings</vt:lpstr>
      <vt:lpstr>Office Theme</vt:lpstr>
      <vt:lpstr>AUTOMATION TESTING</vt:lpstr>
      <vt:lpstr>Agenda</vt:lpstr>
      <vt:lpstr>   Automation Testing</vt:lpstr>
      <vt:lpstr>                    What is selenium? </vt:lpstr>
      <vt:lpstr>  Why the name Selenium? </vt:lpstr>
      <vt:lpstr>    IDE/RC/GRID</vt:lpstr>
      <vt:lpstr>Selenium supported languages ,browsers and OS</vt:lpstr>
      <vt:lpstr>   Selenium Webdriver</vt:lpstr>
      <vt:lpstr>   Driver Instantiation </vt:lpstr>
      <vt:lpstr>   Commonly used methods</vt:lpstr>
      <vt:lpstr>   Locators and types</vt:lpstr>
      <vt:lpstr>   </vt:lpstr>
      <vt:lpstr>PowerPoint Presentation</vt:lpstr>
      <vt:lpstr>    XPATH</vt:lpstr>
      <vt:lpstr>   Absolute Xpath</vt:lpstr>
      <vt:lpstr>      Relative Xpath</vt:lpstr>
      <vt:lpstr>PowerPoint Presentation</vt:lpstr>
      <vt:lpstr>     Xpath</vt:lpstr>
      <vt:lpstr>What is CSS?</vt:lpstr>
      <vt:lpstr>Example</vt:lpstr>
      <vt:lpstr>Web Driver SELECT Methods to work with Dropdowns</vt:lpstr>
      <vt:lpstr>Web Driver Select with Multiple Attribute</vt:lpstr>
      <vt:lpstr>Single Check box</vt:lpstr>
      <vt:lpstr>Multiple checkbox</vt:lpstr>
      <vt:lpstr>Implicit Wait</vt:lpstr>
      <vt:lpstr>Explicit Wait</vt:lpstr>
      <vt:lpstr>    Alert and Types</vt:lpstr>
      <vt:lpstr>    Simple Alert</vt:lpstr>
      <vt:lpstr>    Prompt Alert</vt:lpstr>
      <vt:lpstr>   Confirmation Alert</vt:lpstr>
      <vt:lpstr>PowerPoint Presentation</vt:lpstr>
      <vt:lpstr>    Drag and Drop</vt:lpstr>
      <vt:lpstr>Windows Handling</vt:lpstr>
      <vt:lpstr>Handling Frames</vt:lpstr>
      <vt:lpstr>Web Tables</vt:lpstr>
      <vt:lpstr>Quiz -1</vt:lpstr>
      <vt:lpstr>2</vt:lpstr>
      <vt:lpstr>3</vt:lpstr>
      <vt:lpstr>4</vt:lpstr>
      <vt:lpstr>5</vt:lpstr>
      <vt:lpstr>6</vt:lpstr>
      <vt:lpstr>7</vt:lpstr>
      <vt:lpstr>8</vt:lpstr>
      <vt:lpstr>9</vt:lpstr>
      <vt:lpstr>10</vt:lpstr>
      <vt:lpstr>11</vt:lpstr>
      <vt:lpstr>12</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Paramasivam, Vaithiyanathan (Cognizant)</dc:creator>
  <cp:lastModifiedBy>Paramasivam, Vaithiyanathan (Cognizant)</cp:lastModifiedBy>
  <cp:revision>145</cp:revision>
  <dcterms:created xsi:type="dcterms:W3CDTF">2017-05-17T04:47:20Z</dcterms:created>
  <dcterms:modified xsi:type="dcterms:W3CDTF">2020-09-24T06:00:59Z</dcterms:modified>
</cp:coreProperties>
</file>