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845395-AD75-450D-ACE6-C28B01C0DDF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0DCE44D-C0C7-4113-AB94-7F1E846C1B03}" type="slidenum">
              <a:rPr lang="en-US" smtClean="0"/>
              <a:t>‹#›</a:t>
            </a:fld>
            <a:endParaRPr lang="en-US"/>
          </a:p>
        </p:txBody>
      </p:sp>
    </p:spTree>
    <p:extLst>
      <p:ext uri="{BB962C8B-B14F-4D97-AF65-F5344CB8AC3E}">
        <p14:creationId xmlns:p14="http://schemas.microsoft.com/office/powerpoint/2010/main" val="113771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45395-AD75-450D-ACE6-C28B01C0DDF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376204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45395-AD75-450D-ACE6-C28B01C0DDF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123432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45395-AD75-450D-ACE6-C28B01C0DDF2}"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140708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20845395-AD75-450D-ACE6-C28B01C0DDF2}" type="datetimeFigureOut">
              <a:rPr lang="en-US" smtClean="0"/>
              <a:t>8/2/2017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DCE44D-C0C7-4113-AB94-7F1E846C1B03}" type="slidenum">
              <a:rPr lang="en-US" smtClean="0"/>
              <a:t>‹#›</a:t>
            </a:fld>
            <a:endParaRPr lang="en-US"/>
          </a:p>
        </p:txBody>
      </p:sp>
    </p:spTree>
    <p:extLst>
      <p:ext uri="{BB962C8B-B14F-4D97-AF65-F5344CB8AC3E}">
        <p14:creationId xmlns:p14="http://schemas.microsoft.com/office/powerpoint/2010/main" val="409166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45395-AD75-450D-ACE6-C28B01C0DDF2}"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77925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845395-AD75-450D-ACE6-C28B01C0DDF2}"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415774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845395-AD75-450D-ACE6-C28B01C0DDF2}"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347925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45395-AD75-450D-ACE6-C28B01C0DDF2}"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234744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845395-AD75-450D-ACE6-C28B01C0DDF2}"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162992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845395-AD75-450D-ACE6-C28B01C0DDF2}" type="datetimeFigureOut">
              <a:rPr lang="en-US" smtClean="0"/>
              <a:t>8/2/2017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0DCE44D-C0C7-4113-AB94-7F1E846C1B03}" type="slidenum">
              <a:rPr lang="en-US" smtClean="0"/>
              <a:t>‹#›</a:t>
            </a:fld>
            <a:endParaRPr lang="en-US"/>
          </a:p>
        </p:txBody>
      </p:sp>
    </p:spTree>
    <p:extLst>
      <p:ext uri="{BB962C8B-B14F-4D97-AF65-F5344CB8AC3E}">
        <p14:creationId xmlns:p14="http://schemas.microsoft.com/office/powerpoint/2010/main" val="336000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845395-AD75-450D-ACE6-C28B01C0DDF2}" type="datetimeFigureOut">
              <a:rPr lang="en-US" smtClean="0"/>
              <a:t>8/2/2017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0DCE44D-C0C7-4113-AB94-7F1E846C1B03}" type="slidenum">
              <a:rPr lang="en-US" smtClean="0"/>
              <a:t>‹#›</a:t>
            </a:fld>
            <a:endParaRPr lang="en-US"/>
          </a:p>
        </p:txBody>
      </p:sp>
    </p:spTree>
    <p:extLst>
      <p:ext uri="{BB962C8B-B14F-4D97-AF65-F5344CB8AC3E}">
        <p14:creationId xmlns:p14="http://schemas.microsoft.com/office/powerpoint/2010/main" val="2386341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Aetna-HEALTHCARE BASICS</a:t>
            </a:r>
            <a:endParaRPr lang="en-US" sz="8000" dirty="0"/>
          </a:p>
        </p:txBody>
      </p:sp>
      <p:sp>
        <p:nvSpPr>
          <p:cNvPr id="3" name="Subtitle 2"/>
          <p:cNvSpPr>
            <a:spLocks noGrp="1"/>
          </p:cNvSpPr>
          <p:nvPr>
            <p:ph type="subTitle" idx="1"/>
          </p:nvPr>
        </p:nvSpPr>
        <p:spPr/>
        <p:txBody>
          <a:bodyPr/>
          <a:lstStyle/>
          <a:p>
            <a:r>
              <a:rPr lang="en-US" dirty="0" smtClean="0"/>
              <a:t>DAY-1 ACTIVITY</a:t>
            </a:r>
          </a:p>
          <a:p>
            <a:endParaRPr lang="en-US" dirty="0"/>
          </a:p>
        </p:txBody>
      </p:sp>
    </p:spTree>
    <p:extLst>
      <p:ext uri="{BB962C8B-B14F-4D97-AF65-F5344CB8AC3E}">
        <p14:creationId xmlns:p14="http://schemas.microsoft.com/office/powerpoint/2010/main" val="152763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3"/>
            <a:ext cx="10058400" cy="482522"/>
          </a:xfrm>
        </p:spPr>
        <p:txBody>
          <a:bodyPr>
            <a:normAutofit fontScale="90000"/>
          </a:bodyPr>
          <a:lstStyle/>
          <a:p>
            <a:r>
              <a:rPr lang="en-US" dirty="0" smtClean="0"/>
              <a:t>Know ABOUT PLAN PAYS</a:t>
            </a:r>
            <a:endParaRPr lang="en-US" dirty="0"/>
          </a:p>
        </p:txBody>
      </p:sp>
      <p:sp>
        <p:nvSpPr>
          <p:cNvPr id="3" name="Content Placeholder 2"/>
          <p:cNvSpPr>
            <a:spLocks noGrp="1"/>
          </p:cNvSpPr>
          <p:nvPr>
            <p:ph idx="1"/>
          </p:nvPr>
        </p:nvSpPr>
        <p:spPr>
          <a:xfrm>
            <a:off x="1069848" y="1310054"/>
            <a:ext cx="10058400" cy="4862146"/>
          </a:xfrm>
        </p:spPr>
        <p:txBody>
          <a:bodyPr/>
          <a:lstStyle/>
          <a:p>
            <a:r>
              <a:rPr lang="en-US" dirty="0"/>
              <a:t>Mark </a:t>
            </a:r>
            <a:r>
              <a:rPr lang="en-US" dirty="0" smtClean="0"/>
              <a:t>Steve </a:t>
            </a:r>
            <a:r>
              <a:rPr lang="en-US" dirty="0"/>
              <a:t>is covered by a indemnity health insurance plan that specifies a $500 deductible and includes a 20% coinsurance provision. Mark became ill, was hospitalized, and incurred $1,500 in medical expenses that are covered by his health plan. Assume that these expenses were the first that Mark incurred during the calendar year. What amount of these medical expenses will Mark pay? What will his health insurance plan pay? </a:t>
            </a:r>
          </a:p>
          <a:p>
            <a:r>
              <a:rPr lang="en-US" dirty="0" smtClean="0"/>
              <a:t>A) $900</a:t>
            </a:r>
          </a:p>
          <a:p>
            <a:r>
              <a:rPr lang="en-US" dirty="0" smtClean="0"/>
              <a:t>B) $800</a:t>
            </a:r>
          </a:p>
          <a:p>
            <a:r>
              <a:rPr lang="en-US" dirty="0" smtClean="0"/>
              <a:t>C)$1000</a:t>
            </a:r>
          </a:p>
          <a:p>
            <a:r>
              <a:rPr lang="en-US" dirty="0" smtClean="0"/>
              <a:t>D)$1200</a:t>
            </a:r>
            <a:endParaRPr lang="en-US" dirty="0"/>
          </a:p>
        </p:txBody>
      </p:sp>
    </p:spTree>
    <p:extLst>
      <p:ext uri="{BB962C8B-B14F-4D97-AF65-F5344CB8AC3E}">
        <p14:creationId xmlns:p14="http://schemas.microsoft.com/office/powerpoint/2010/main" val="419352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After paying $500 to meet his policy’s deductible, Mark must pay 20% of the remaining balance of $1,000. Mark’s coinsurance payment equals $200. After paying both the deductible and coinsurance, Mark’s out-of-pocket expenses total $700. The insurer will pay the remaining $800. </a:t>
            </a:r>
          </a:p>
          <a:p>
            <a:pPr marL="0" indent="0">
              <a:buNone/>
            </a:pPr>
            <a:r>
              <a:rPr lang="en-US" dirty="0"/>
              <a:t>Total covered expenses	</a:t>
            </a:r>
            <a:r>
              <a:rPr lang="en-US" dirty="0" smtClean="0"/>
              <a:t>						$</a:t>
            </a:r>
            <a:r>
              <a:rPr lang="en-US" dirty="0"/>
              <a:t>1,500 </a:t>
            </a:r>
          </a:p>
          <a:p>
            <a:pPr marL="0" indent="0">
              <a:buNone/>
            </a:pPr>
            <a:r>
              <a:rPr lang="en-US" dirty="0"/>
              <a:t>Less deductible	</a:t>
            </a:r>
            <a:r>
              <a:rPr lang="en-US" dirty="0" smtClean="0"/>
              <a:t>–						500 </a:t>
            </a:r>
            <a:r>
              <a:rPr lang="en-US" dirty="0"/>
              <a:t>(Mark pays) </a:t>
            </a:r>
          </a:p>
          <a:p>
            <a:pPr marL="0" indent="0">
              <a:buNone/>
            </a:pPr>
            <a:endParaRPr lang="en-US" dirty="0"/>
          </a:p>
          <a:p>
            <a:pPr marL="0" indent="0">
              <a:buNone/>
            </a:pPr>
            <a:r>
              <a:rPr lang="en-US" dirty="0"/>
              <a:t>________________________________________	</a:t>
            </a:r>
          </a:p>
          <a:p>
            <a:pPr marL="0" indent="0">
              <a:buNone/>
            </a:pPr>
            <a:r>
              <a:rPr lang="en-US" dirty="0"/>
              <a:t>TOTAL	$1,000 </a:t>
            </a:r>
          </a:p>
          <a:p>
            <a:pPr marL="0" indent="0">
              <a:buNone/>
            </a:pPr>
            <a:r>
              <a:rPr lang="en-US" dirty="0"/>
              <a:t>Less coinsurance (0.20 x $1,000)	</a:t>
            </a:r>
            <a:r>
              <a:rPr lang="en-US" dirty="0" smtClean="0"/>
              <a:t>–					200 </a:t>
            </a:r>
            <a:r>
              <a:rPr lang="en-US" dirty="0"/>
              <a:t>(Mark pays) </a:t>
            </a:r>
          </a:p>
          <a:p>
            <a:pPr marL="0" indent="0">
              <a:buNone/>
            </a:pPr>
            <a:r>
              <a:rPr lang="en-US" dirty="0"/>
              <a:t>________________________________________	</a:t>
            </a:r>
          </a:p>
          <a:p>
            <a:pPr marL="0" indent="0">
              <a:buNone/>
            </a:pPr>
            <a:r>
              <a:rPr lang="en-US" dirty="0"/>
              <a:t>Insurer will pay	$800 </a:t>
            </a:r>
          </a:p>
        </p:txBody>
      </p:sp>
    </p:spTree>
    <p:extLst>
      <p:ext uri="{BB962C8B-B14F-4D97-AF65-F5344CB8AC3E}">
        <p14:creationId xmlns:p14="http://schemas.microsoft.com/office/powerpoint/2010/main" val="34958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50392"/>
          </a:xfrm>
        </p:spPr>
        <p:txBody>
          <a:bodyPr/>
          <a:lstStyle/>
          <a:p>
            <a:r>
              <a:rPr lang="en-US" dirty="0" smtClean="0"/>
              <a:t>How much PLAN PAYS to Janet ??</a:t>
            </a:r>
            <a:endParaRPr lang="en-US" dirty="0"/>
          </a:p>
        </p:txBody>
      </p:sp>
      <p:sp>
        <p:nvSpPr>
          <p:cNvPr id="3" name="Content Placeholder 2"/>
          <p:cNvSpPr>
            <a:spLocks noGrp="1"/>
          </p:cNvSpPr>
          <p:nvPr>
            <p:ph idx="1"/>
          </p:nvPr>
        </p:nvSpPr>
        <p:spPr>
          <a:xfrm>
            <a:off x="1069848" y="1719072"/>
            <a:ext cx="10058400" cy="4453128"/>
          </a:xfrm>
        </p:spPr>
        <p:txBody>
          <a:bodyPr>
            <a:normAutofit fontScale="92500" lnSpcReduction="10000"/>
          </a:bodyPr>
          <a:lstStyle/>
          <a:p>
            <a:pPr marL="0" indent="0">
              <a:buNone/>
            </a:pPr>
            <a:r>
              <a:rPr lang="en-US" dirty="0"/>
              <a:t>Janet </a:t>
            </a:r>
            <a:r>
              <a:rPr lang="en-US" dirty="0" smtClean="0"/>
              <a:t>is </a:t>
            </a:r>
            <a:r>
              <a:rPr lang="en-US" dirty="0"/>
              <a:t>covered by a indemnity health insurance plan that specifies a </a:t>
            </a:r>
            <a:r>
              <a:rPr lang="en-US" dirty="0" smtClean="0"/>
              <a:t> $250 </a:t>
            </a:r>
            <a:r>
              <a:rPr lang="en-US" dirty="0"/>
              <a:t>deductible and includes a 20% coinsurance provision. When Ms. Riva was hospitalized, she incurred $2,500 in medical expenses that were covered by her health plan. </a:t>
            </a:r>
            <a:r>
              <a:rPr lang="en-US" dirty="0" smtClean="0"/>
              <a:t>She also gives $100 as copay for the medical service availed. She </a:t>
            </a:r>
            <a:r>
              <a:rPr lang="en-US" dirty="0"/>
              <a:t>incurred no other medical expenses during the calendar year. In this situation, the amount that the insurer was obligated to pay was: </a:t>
            </a:r>
          </a:p>
          <a:p>
            <a:pPr marL="0" indent="0">
              <a:buNone/>
            </a:pPr>
            <a:r>
              <a:rPr lang="en-US" dirty="0"/>
              <a:t> </a:t>
            </a:r>
          </a:p>
          <a:p>
            <a:r>
              <a:rPr lang="en-US" dirty="0"/>
              <a:t>$</a:t>
            </a:r>
            <a:r>
              <a:rPr lang="en-US" dirty="0" smtClean="0"/>
              <a:t>1,720 </a:t>
            </a:r>
            <a:endParaRPr lang="en-US" dirty="0"/>
          </a:p>
          <a:p>
            <a:pPr marL="0" indent="0">
              <a:buNone/>
            </a:pPr>
            <a:endParaRPr lang="en-US" dirty="0"/>
          </a:p>
          <a:p>
            <a:r>
              <a:rPr lang="en-US" dirty="0"/>
              <a:t>$</a:t>
            </a:r>
            <a:r>
              <a:rPr lang="en-US" dirty="0" smtClean="0"/>
              <a:t>1,800</a:t>
            </a:r>
            <a:endParaRPr lang="en-US" dirty="0"/>
          </a:p>
          <a:p>
            <a:endParaRPr lang="en-US" dirty="0"/>
          </a:p>
          <a:p>
            <a:r>
              <a:rPr lang="en-US" dirty="0"/>
              <a:t>$2,000 </a:t>
            </a:r>
          </a:p>
          <a:p>
            <a:pPr marL="0" indent="0">
              <a:buNone/>
            </a:pPr>
            <a:endParaRPr lang="en-US" dirty="0"/>
          </a:p>
          <a:p>
            <a:r>
              <a:rPr lang="en-US" dirty="0"/>
              <a:t>$2,250 </a:t>
            </a:r>
          </a:p>
          <a:p>
            <a:endParaRPr lang="en-US" dirty="0"/>
          </a:p>
        </p:txBody>
      </p:sp>
    </p:spTree>
    <p:extLst>
      <p:ext uri="{BB962C8B-B14F-4D97-AF65-F5344CB8AC3E}">
        <p14:creationId xmlns:p14="http://schemas.microsoft.com/office/powerpoint/2010/main" val="226728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a:t>Correct. </a:t>
            </a:r>
            <a:r>
              <a:rPr lang="en-US" dirty="0" smtClean="0"/>
              <a:t> $1720</a:t>
            </a:r>
          </a:p>
          <a:p>
            <a:endParaRPr lang="en-US" dirty="0"/>
          </a:p>
          <a:p>
            <a:r>
              <a:rPr lang="en-US" dirty="0" smtClean="0"/>
              <a:t>$</a:t>
            </a:r>
            <a:r>
              <a:rPr lang="en-US" dirty="0"/>
              <a:t>2,500 minus the ($</a:t>
            </a:r>
            <a:r>
              <a:rPr lang="en-US" dirty="0" smtClean="0"/>
              <a:t>100 copay+ </a:t>
            </a:r>
            <a:r>
              <a:rPr lang="en-US" dirty="0"/>
              <a:t>$</a:t>
            </a:r>
            <a:r>
              <a:rPr lang="en-US" dirty="0" smtClean="0"/>
              <a:t>250 deductible) </a:t>
            </a:r>
            <a:r>
              <a:rPr lang="en-US" dirty="0"/>
              <a:t>is $</a:t>
            </a:r>
            <a:r>
              <a:rPr lang="en-US" dirty="0" smtClean="0"/>
              <a:t>2,150</a:t>
            </a:r>
            <a:br>
              <a:rPr lang="en-US" dirty="0" smtClean="0"/>
            </a:br>
            <a:endParaRPr lang="en-US" dirty="0" smtClean="0"/>
          </a:p>
          <a:p>
            <a:r>
              <a:rPr lang="en-US" dirty="0" smtClean="0"/>
              <a:t> </a:t>
            </a:r>
            <a:r>
              <a:rPr lang="en-US" dirty="0"/>
              <a:t>$2,150 </a:t>
            </a:r>
            <a:r>
              <a:rPr lang="en-US" dirty="0" smtClean="0"/>
              <a:t>minus 20%coinsurance </a:t>
            </a:r>
            <a:r>
              <a:rPr lang="en-US" dirty="0"/>
              <a:t>($430) is </a:t>
            </a:r>
            <a:r>
              <a:rPr lang="en-US" b="1" dirty="0"/>
              <a:t>$1,720. </a:t>
            </a:r>
          </a:p>
          <a:p>
            <a:endParaRPr lang="en-US" dirty="0"/>
          </a:p>
        </p:txBody>
      </p:sp>
    </p:spTree>
    <p:extLst>
      <p:ext uri="{BB962C8B-B14F-4D97-AF65-F5344CB8AC3E}">
        <p14:creationId xmlns:p14="http://schemas.microsoft.com/office/powerpoint/2010/main" val="224893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Q&amp;A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smtClean="0">
                <a:solidFill>
                  <a:srgbClr val="00B050"/>
                </a:solidFill>
              </a:rPr>
              <a:t>COPAY</a:t>
            </a:r>
            <a:r>
              <a:rPr lang="en-US" dirty="0" smtClean="0"/>
              <a:t>- is the </a:t>
            </a:r>
            <a:r>
              <a:rPr lang="en-US" dirty="0"/>
              <a:t>flat amount you pay at the time of a medical service or to receive a </a:t>
            </a:r>
            <a:r>
              <a:rPr lang="en-US" dirty="0" smtClean="0"/>
              <a:t>medication.</a:t>
            </a:r>
          </a:p>
          <a:p>
            <a:pPr marL="0" indent="0">
              <a:buNone/>
            </a:pPr>
            <a:endParaRPr lang="en-US" dirty="0" smtClean="0"/>
          </a:p>
          <a:p>
            <a:r>
              <a:rPr lang="en-US" dirty="0" smtClean="0"/>
              <a:t>--</a:t>
            </a:r>
            <a:r>
              <a:rPr lang="en-US" dirty="0" smtClean="0">
                <a:solidFill>
                  <a:srgbClr val="00B050"/>
                </a:solidFill>
              </a:rPr>
              <a:t>COPAY</a:t>
            </a:r>
            <a:r>
              <a:rPr lang="en-US" dirty="0" smtClean="0"/>
              <a:t>-------,--</a:t>
            </a:r>
            <a:r>
              <a:rPr lang="en-US" dirty="0" smtClean="0">
                <a:solidFill>
                  <a:srgbClr val="00B050"/>
                </a:solidFill>
              </a:rPr>
              <a:t>COINSURANCE-</a:t>
            </a:r>
            <a:r>
              <a:rPr lang="en-US" dirty="0" smtClean="0"/>
              <a:t>------ &amp;--</a:t>
            </a:r>
            <a:r>
              <a:rPr lang="en-US" dirty="0" smtClean="0">
                <a:solidFill>
                  <a:srgbClr val="00B050"/>
                </a:solidFill>
              </a:rPr>
              <a:t>DEDUCTIBLE</a:t>
            </a:r>
            <a:r>
              <a:rPr lang="en-US" dirty="0" smtClean="0"/>
              <a:t>------- are considered as the Out of Pocket Expenses</a:t>
            </a:r>
          </a:p>
          <a:p>
            <a:pPr marL="0" indent="0">
              <a:buNone/>
            </a:pPr>
            <a:endParaRPr lang="en-US" dirty="0" smtClean="0"/>
          </a:p>
          <a:p>
            <a:r>
              <a:rPr lang="en-US" dirty="0" smtClean="0"/>
              <a:t>--</a:t>
            </a:r>
            <a:r>
              <a:rPr lang="en-US" dirty="0" smtClean="0">
                <a:solidFill>
                  <a:srgbClr val="00B050"/>
                </a:solidFill>
              </a:rPr>
              <a:t>CLAIM</a:t>
            </a:r>
            <a:r>
              <a:rPr lang="en-US" dirty="0" smtClean="0"/>
              <a:t>---- is the request for payment sent to payers for the reimbursement of medical expenses, that are incurred for the services and benefits which a member receives from providers.</a:t>
            </a:r>
          </a:p>
          <a:p>
            <a:endParaRPr lang="en-US" dirty="0"/>
          </a:p>
          <a:p>
            <a:r>
              <a:rPr lang="en-US" dirty="0" smtClean="0">
                <a:solidFill>
                  <a:srgbClr val="00B050"/>
                </a:solidFill>
              </a:rPr>
              <a:t>-EOB-</a:t>
            </a:r>
            <a:r>
              <a:rPr lang="en-US" dirty="0"/>
              <a:t>--- is the statement sent by the Healthcare Insurance Company to covered individuals explaining  what medical treatment/ services were paid for on their behalf</a:t>
            </a:r>
          </a:p>
          <a:p>
            <a:endParaRPr lang="en-US" dirty="0"/>
          </a:p>
        </p:txBody>
      </p:sp>
    </p:spTree>
    <p:extLst>
      <p:ext uri="{BB962C8B-B14F-4D97-AF65-F5344CB8AC3E}">
        <p14:creationId xmlns:p14="http://schemas.microsoft.com/office/powerpoint/2010/main" val="546347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269</TotalTime>
  <Words>301</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Rockwell</vt:lpstr>
      <vt:lpstr>Rockwell Condensed</vt:lpstr>
      <vt:lpstr>Wingdings</vt:lpstr>
      <vt:lpstr>Wood Type</vt:lpstr>
      <vt:lpstr>Aetna-HEALTHCARE BASICS</vt:lpstr>
      <vt:lpstr>Know ABOUT PLAN PAYS</vt:lpstr>
      <vt:lpstr>Answer :</vt:lpstr>
      <vt:lpstr>How much PLAN PAYS to Janet ??</vt:lpstr>
      <vt:lpstr>Answer</vt:lpstr>
      <vt:lpstr>General Q&amp;A</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Aetna-HEALTHCARE BASICS</dc:title>
  <dc:creator>K A, Sadhana (Cognizant)</dc:creator>
  <cp:lastModifiedBy>K A, Sadhana (Cognizant)</cp:lastModifiedBy>
  <cp:revision>13</cp:revision>
  <dcterms:created xsi:type="dcterms:W3CDTF">2017-08-02T06:22:34Z</dcterms:created>
  <dcterms:modified xsi:type="dcterms:W3CDTF">2017-08-02T10:52:27Z</dcterms:modified>
</cp:coreProperties>
</file>