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6" r:id="rId2"/>
    <p:sldId id="257" r:id="rId3"/>
    <p:sldId id="258" r:id="rId4"/>
    <p:sldId id="260" r:id="rId5"/>
    <p:sldId id="266" r:id="rId6"/>
    <p:sldId id="267" r:id="rId7"/>
    <p:sldId id="268" r:id="rId8"/>
    <p:sldId id="269" r:id="rId9"/>
    <p:sldId id="270" r:id="rId10"/>
    <p:sldId id="263" r:id="rId11"/>
    <p:sldId id="264" r:id="rId12"/>
    <p:sldId id="271" r:id="rId13"/>
    <p:sldId id="272"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D55B35-230A-46E9-B9AE-2C0AA8E68D56}" type="datetimeFigureOut">
              <a:rPr lang="en-US" smtClean="0"/>
              <a:t>8/2/2017</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EF8E45C6-35BE-45DE-90A4-0AFEC97DFDD3}" type="slidenum">
              <a:rPr lang="en-US" smtClean="0"/>
              <a:t>‹#›</a:t>
            </a:fld>
            <a:endParaRPr lang="en-US"/>
          </a:p>
        </p:txBody>
      </p:sp>
    </p:spTree>
    <p:extLst>
      <p:ext uri="{BB962C8B-B14F-4D97-AF65-F5344CB8AC3E}">
        <p14:creationId xmlns:p14="http://schemas.microsoft.com/office/powerpoint/2010/main" val="163229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D55B35-230A-46E9-B9AE-2C0AA8E68D56}" type="datetimeFigureOut">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E45C6-35BE-45DE-90A4-0AFEC97DFDD3}" type="slidenum">
              <a:rPr lang="en-US" smtClean="0"/>
              <a:t>‹#›</a:t>
            </a:fld>
            <a:endParaRPr lang="en-US"/>
          </a:p>
        </p:txBody>
      </p:sp>
    </p:spTree>
    <p:extLst>
      <p:ext uri="{BB962C8B-B14F-4D97-AF65-F5344CB8AC3E}">
        <p14:creationId xmlns:p14="http://schemas.microsoft.com/office/powerpoint/2010/main" val="275029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D55B35-230A-46E9-B9AE-2C0AA8E68D56}" type="datetimeFigureOut">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E45C6-35BE-45DE-90A4-0AFEC97DFDD3}" type="slidenum">
              <a:rPr lang="en-US" smtClean="0"/>
              <a:t>‹#›</a:t>
            </a:fld>
            <a:endParaRPr lang="en-US"/>
          </a:p>
        </p:txBody>
      </p:sp>
    </p:spTree>
    <p:extLst>
      <p:ext uri="{BB962C8B-B14F-4D97-AF65-F5344CB8AC3E}">
        <p14:creationId xmlns:p14="http://schemas.microsoft.com/office/powerpoint/2010/main" val="11358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D55B35-230A-46E9-B9AE-2C0AA8E68D56}" type="datetimeFigureOut">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E45C6-35BE-45DE-90A4-0AFEC97DFDD3}" type="slidenum">
              <a:rPr lang="en-US" smtClean="0"/>
              <a:t>‹#›</a:t>
            </a:fld>
            <a:endParaRPr lang="en-US"/>
          </a:p>
        </p:txBody>
      </p:sp>
    </p:spTree>
    <p:extLst>
      <p:ext uri="{BB962C8B-B14F-4D97-AF65-F5344CB8AC3E}">
        <p14:creationId xmlns:p14="http://schemas.microsoft.com/office/powerpoint/2010/main" val="245324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1D55B35-230A-46E9-B9AE-2C0AA8E68D56}" type="datetimeFigureOut">
              <a:rPr lang="en-US" smtClean="0"/>
              <a:t>8/2/2017</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EF8E45C6-35BE-45DE-90A4-0AFEC97DFDD3}" type="slidenum">
              <a:rPr lang="en-US" smtClean="0"/>
              <a:t>‹#›</a:t>
            </a:fld>
            <a:endParaRPr lang="en-US"/>
          </a:p>
        </p:txBody>
      </p:sp>
    </p:spTree>
    <p:extLst>
      <p:ext uri="{BB962C8B-B14F-4D97-AF65-F5344CB8AC3E}">
        <p14:creationId xmlns:p14="http://schemas.microsoft.com/office/powerpoint/2010/main" val="145482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D55B35-230A-46E9-B9AE-2C0AA8E68D56}"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E45C6-35BE-45DE-90A4-0AFEC97DFDD3}" type="slidenum">
              <a:rPr lang="en-US" smtClean="0"/>
              <a:t>‹#›</a:t>
            </a:fld>
            <a:endParaRPr lang="en-US"/>
          </a:p>
        </p:txBody>
      </p:sp>
    </p:spTree>
    <p:extLst>
      <p:ext uri="{BB962C8B-B14F-4D97-AF65-F5344CB8AC3E}">
        <p14:creationId xmlns:p14="http://schemas.microsoft.com/office/powerpoint/2010/main" val="333981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D55B35-230A-46E9-B9AE-2C0AA8E68D56}" type="datetimeFigureOut">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E45C6-35BE-45DE-90A4-0AFEC97DFDD3}" type="slidenum">
              <a:rPr lang="en-US" smtClean="0"/>
              <a:t>‹#›</a:t>
            </a:fld>
            <a:endParaRPr lang="en-US"/>
          </a:p>
        </p:txBody>
      </p:sp>
    </p:spTree>
    <p:extLst>
      <p:ext uri="{BB962C8B-B14F-4D97-AF65-F5344CB8AC3E}">
        <p14:creationId xmlns:p14="http://schemas.microsoft.com/office/powerpoint/2010/main" val="91763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1D55B35-230A-46E9-B9AE-2C0AA8E68D56}" type="datetimeFigureOut">
              <a:rPr lang="en-US" smtClean="0"/>
              <a:t>8/2/2017</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EF8E45C6-35BE-45DE-90A4-0AFEC97DFDD3}" type="slidenum">
              <a:rPr lang="en-US" smtClean="0"/>
              <a:t>‹#›</a:t>
            </a:fld>
            <a:endParaRPr lang="en-US"/>
          </a:p>
        </p:txBody>
      </p:sp>
    </p:spTree>
    <p:extLst>
      <p:ext uri="{BB962C8B-B14F-4D97-AF65-F5344CB8AC3E}">
        <p14:creationId xmlns:p14="http://schemas.microsoft.com/office/powerpoint/2010/main" val="297566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55B35-230A-46E9-B9AE-2C0AA8E68D56}" type="datetimeFigureOut">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8E45C6-35BE-45DE-90A4-0AFEC97DFDD3}" type="slidenum">
              <a:rPr lang="en-US" smtClean="0"/>
              <a:t>‹#›</a:t>
            </a:fld>
            <a:endParaRPr lang="en-US"/>
          </a:p>
        </p:txBody>
      </p:sp>
    </p:spTree>
    <p:extLst>
      <p:ext uri="{BB962C8B-B14F-4D97-AF65-F5344CB8AC3E}">
        <p14:creationId xmlns:p14="http://schemas.microsoft.com/office/powerpoint/2010/main" val="1783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1D55B35-230A-46E9-B9AE-2C0AA8E68D56}" type="datetimeFigureOut">
              <a:rPr lang="en-US" smtClean="0"/>
              <a:t>8/2/2017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F8E45C6-35BE-45DE-90A4-0AFEC97DFDD3}" type="slidenum">
              <a:rPr lang="en-US" smtClean="0"/>
              <a:t>‹#›</a:t>
            </a:fld>
            <a:endParaRPr lang="en-US"/>
          </a:p>
        </p:txBody>
      </p:sp>
    </p:spTree>
    <p:extLst>
      <p:ext uri="{BB962C8B-B14F-4D97-AF65-F5344CB8AC3E}">
        <p14:creationId xmlns:p14="http://schemas.microsoft.com/office/powerpoint/2010/main" val="259214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1D55B35-230A-46E9-B9AE-2C0AA8E68D56}" type="datetimeFigureOut">
              <a:rPr lang="en-US" smtClean="0"/>
              <a:t>8/2/2017</a:t>
            </a:fld>
            <a:endParaRPr lang="en-US"/>
          </a:p>
        </p:txBody>
      </p:sp>
      <p:sp>
        <p:nvSpPr>
          <p:cNvPr id="10" name="Slide Number Placeholder 9"/>
          <p:cNvSpPr>
            <a:spLocks noGrp="1"/>
          </p:cNvSpPr>
          <p:nvPr>
            <p:ph type="sldNum" sz="quarter" idx="12"/>
          </p:nvPr>
        </p:nvSpPr>
        <p:spPr/>
        <p:txBody>
          <a:bodyPr/>
          <a:lstStyle/>
          <a:p>
            <a:fld id="{EF8E45C6-35BE-45DE-90A4-0AFEC97DFDD3}" type="slidenum">
              <a:rPr lang="en-US" smtClean="0"/>
              <a:t>‹#›</a:t>
            </a:fld>
            <a:endParaRPr lang="en-US"/>
          </a:p>
        </p:txBody>
      </p:sp>
    </p:spTree>
    <p:extLst>
      <p:ext uri="{BB962C8B-B14F-4D97-AF65-F5344CB8AC3E}">
        <p14:creationId xmlns:p14="http://schemas.microsoft.com/office/powerpoint/2010/main" val="211889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1D55B35-230A-46E9-B9AE-2C0AA8E68D56}" type="datetimeFigureOut">
              <a:rPr lang="en-US" smtClean="0"/>
              <a:t>8/2/2017</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EF8E45C6-35BE-45DE-90A4-0AFEC97DFDD3}" type="slidenum">
              <a:rPr lang="en-US" smtClean="0"/>
              <a:t>‹#›</a:t>
            </a:fld>
            <a:endParaRPr lang="en-US"/>
          </a:p>
        </p:txBody>
      </p:sp>
    </p:spTree>
    <p:extLst>
      <p:ext uri="{BB962C8B-B14F-4D97-AF65-F5344CB8AC3E}">
        <p14:creationId xmlns:p14="http://schemas.microsoft.com/office/powerpoint/2010/main" val="93463775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7391400" cy="2133600"/>
          </a:xfrm>
        </p:spPr>
        <p:txBody>
          <a:bodyPr>
            <a:normAutofit/>
          </a:bodyPr>
          <a:lstStyle/>
          <a:p>
            <a:pPr algn="ctr"/>
            <a:r>
              <a:rPr lang="en-US" dirty="0" smtClean="0">
                <a:solidFill>
                  <a:schemeClr val="tx1"/>
                </a:solidFill>
              </a:rPr>
              <a:t>Introduction to </a:t>
            </a:r>
            <a:r>
              <a:rPr lang="en-US" dirty="0" smtClean="0">
                <a:solidFill>
                  <a:schemeClr val="tx1"/>
                </a:solidFill>
              </a:rPr>
              <a:t>HealthCare</a:t>
            </a:r>
            <a:endParaRPr lang="en-US" dirty="0">
              <a:solidFill>
                <a:schemeClr val="tx1"/>
              </a:solidFill>
            </a:endParaRPr>
          </a:p>
        </p:txBody>
      </p:sp>
    </p:spTree>
    <p:extLst>
      <p:ext uri="{BB962C8B-B14F-4D97-AF65-F5344CB8AC3E}">
        <p14:creationId xmlns:p14="http://schemas.microsoft.com/office/powerpoint/2010/main" val="1991841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572000" cy="487362"/>
          </a:xfrm>
        </p:spPr>
        <p:txBody>
          <a:bodyPr>
            <a:normAutofit fontScale="90000"/>
          </a:bodyPr>
          <a:lstStyle/>
          <a:p>
            <a:r>
              <a:rPr lang="en-US" dirty="0" smtClean="0">
                <a:solidFill>
                  <a:srgbClr val="0070C0"/>
                </a:solidFill>
              </a:rPr>
              <a:t>Key Terminologies</a:t>
            </a:r>
            <a:endParaRPr lang="en-US"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2539583"/>
              </p:ext>
            </p:extLst>
          </p:nvPr>
        </p:nvGraphicFramePr>
        <p:xfrm>
          <a:off x="457200" y="914400"/>
          <a:ext cx="8153400" cy="5244926"/>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457200">
                <a:tc>
                  <a:txBody>
                    <a:bodyPr/>
                    <a:lstStyle/>
                    <a:p>
                      <a:pPr algn="ctr"/>
                      <a:r>
                        <a:rPr lang="en-US" dirty="0" smtClean="0"/>
                        <a:t>Terminology</a:t>
                      </a:r>
                      <a:endParaRPr lang="en-US" dirty="0"/>
                    </a:p>
                  </a:txBody>
                  <a:tcPr/>
                </a:tc>
                <a:tc>
                  <a:txBody>
                    <a:bodyPr/>
                    <a:lstStyle/>
                    <a:p>
                      <a:pPr algn="ctr"/>
                      <a:r>
                        <a:rPr lang="en-US" dirty="0" smtClean="0"/>
                        <a:t>Definition</a:t>
                      </a:r>
                      <a:endParaRPr lang="en-US" dirty="0"/>
                    </a:p>
                  </a:txBody>
                  <a:tcPr/>
                </a:tc>
                <a:extLst>
                  <a:ext uri="{0D108BD9-81ED-4DB2-BD59-A6C34878D82A}">
                    <a16:rowId xmlns:a16="http://schemas.microsoft.com/office/drawing/2014/main" val="10000"/>
                  </a:ext>
                </a:extLst>
              </a:tr>
              <a:tr h="650224">
                <a:tc>
                  <a:txBody>
                    <a:bodyPr/>
                    <a:lstStyle/>
                    <a:p>
                      <a:pPr algn="ctr">
                        <a:lnSpc>
                          <a:spcPct val="150000"/>
                        </a:lnSpc>
                      </a:pPr>
                      <a:r>
                        <a:rPr lang="en-US" b="1" dirty="0" smtClean="0"/>
                        <a:t>Members</a:t>
                      </a:r>
                      <a:endParaRPr lang="en-US" b="1" dirty="0"/>
                    </a:p>
                  </a:txBody>
                  <a:tcPr/>
                </a:tc>
                <a:tc>
                  <a:txBody>
                    <a:bodyPr/>
                    <a:lstStyle/>
                    <a:p>
                      <a:r>
                        <a:rPr lang="en-US" sz="1600" b="0" dirty="0" smtClean="0"/>
                        <a:t>Members include the subscribers</a:t>
                      </a:r>
                      <a:r>
                        <a:rPr lang="en-US" sz="1600" b="0" baseline="0" dirty="0" smtClean="0"/>
                        <a:t> of the health plan and the dependents of the subscriber as allowed by the health plan</a:t>
                      </a:r>
                      <a:r>
                        <a:rPr lang="en-US" sz="1400" b="0" baseline="0" dirty="0" smtClean="0"/>
                        <a:t>.</a:t>
                      </a:r>
                      <a:endParaRPr lang="en-US" sz="1400" b="0" dirty="0"/>
                    </a:p>
                  </a:txBody>
                  <a:tcPr/>
                </a:tc>
                <a:extLst>
                  <a:ext uri="{0D108BD9-81ED-4DB2-BD59-A6C34878D82A}">
                    <a16:rowId xmlns:a16="http://schemas.microsoft.com/office/drawing/2014/main" val="10001"/>
                  </a:ext>
                </a:extLst>
              </a:tr>
              <a:tr h="1028380">
                <a:tc>
                  <a:txBody>
                    <a:bodyPr/>
                    <a:lstStyle/>
                    <a:p>
                      <a:pPr marL="0" algn="ctr" defTabSz="914400" rtl="0" eaLnBrk="1" latinLnBrk="0" hangingPunct="1">
                        <a:lnSpc>
                          <a:spcPct val="150000"/>
                        </a:lnSpc>
                      </a:pPr>
                      <a:r>
                        <a:rPr lang="en-US" sz="1800" b="1" kern="1200" dirty="0" smtClean="0">
                          <a:solidFill>
                            <a:schemeClr val="dk1"/>
                          </a:solidFill>
                          <a:latin typeface="+mn-lt"/>
                          <a:ea typeface="+mn-ea"/>
                          <a:cs typeface="+mn-cs"/>
                        </a:rPr>
                        <a:t>Provider</a:t>
                      </a:r>
                      <a:endParaRPr lang="en-US" sz="1800" b="1"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solidFill>
                            <a:schemeClr val="dk1"/>
                          </a:solidFill>
                          <a:latin typeface="+mn-lt"/>
                          <a:ea typeface="+mn-ea"/>
                          <a:cs typeface="+mn-cs"/>
                        </a:rPr>
                        <a:t>A term commonly used by health insurance companies to designate any healthcare provider, whether a doctor or nurse, a hospital or clinic. Individuals or organizations that provide health care are referred as Providers.</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793322">
                <a:tc>
                  <a:txBody>
                    <a:bodyPr/>
                    <a:lstStyle/>
                    <a:p>
                      <a:pPr marL="0" algn="ctr" defTabSz="914400" rtl="0" eaLnBrk="1" latinLnBrk="0" hangingPunct="1">
                        <a:lnSpc>
                          <a:spcPct val="150000"/>
                        </a:lnSpc>
                      </a:pPr>
                      <a:r>
                        <a:rPr lang="en-US" sz="1800" b="1" kern="1200" dirty="0" smtClean="0">
                          <a:solidFill>
                            <a:schemeClr val="dk1"/>
                          </a:solidFill>
                          <a:latin typeface="+mn-lt"/>
                          <a:ea typeface="+mn-ea"/>
                          <a:cs typeface="+mn-cs"/>
                        </a:rPr>
                        <a:t>Benefits</a:t>
                      </a:r>
                      <a:endParaRPr lang="en-US" sz="1800" b="1"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solidFill>
                            <a:schemeClr val="dk1"/>
                          </a:solidFill>
                          <a:latin typeface="+mn-lt"/>
                          <a:ea typeface="+mn-ea"/>
                          <a:cs typeface="+mn-cs"/>
                        </a:rPr>
                        <a:t>The term benefits relates to the money or services provided by an insurance policy or a health plan. This is the coverage provided by the insurer as per the policy</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793322">
                <a:tc>
                  <a:txBody>
                    <a:bodyPr/>
                    <a:lstStyle/>
                    <a:p>
                      <a:pPr marL="0" algn="ctr" defTabSz="914400" rtl="0" eaLnBrk="1" latinLnBrk="0" hangingPunct="1">
                        <a:lnSpc>
                          <a:spcPct val="150000"/>
                        </a:lnSpc>
                      </a:pPr>
                      <a:r>
                        <a:rPr lang="en-US" sz="1800" b="1" kern="1200" dirty="0" smtClean="0">
                          <a:solidFill>
                            <a:schemeClr val="dk1"/>
                          </a:solidFill>
                          <a:latin typeface="+mn-lt"/>
                          <a:ea typeface="+mn-ea"/>
                          <a:cs typeface="+mn-cs"/>
                        </a:rPr>
                        <a:t>Producers</a:t>
                      </a:r>
                      <a:endParaRPr lang="en-US" sz="1800" b="1"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solidFill>
                            <a:schemeClr val="dk1"/>
                          </a:solidFill>
                          <a:latin typeface="+mn-lt"/>
                          <a:ea typeface="+mn-ea"/>
                          <a:cs typeface="+mn-cs"/>
                        </a:rPr>
                        <a:t>A health Care agent or producer who helps members to chose the appropriate Health care plan. Producers can be Individual or an Agency and can be Brokers or General Agent</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616769">
                <a:tc>
                  <a:txBody>
                    <a:bodyPr/>
                    <a:lstStyle/>
                    <a:p>
                      <a:pPr marL="0" algn="ctr" defTabSz="914400" rtl="0" eaLnBrk="1" latinLnBrk="0" hangingPunct="1">
                        <a:lnSpc>
                          <a:spcPct val="150000"/>
                        </a:lnSpc>
                      </a:pPr>
                      <a:r>
                        <a:rPr lang="en-US" sz="1800" b="1" kern="1200" dirty="0" smtClean="0">
                          <a:solidFill>
                            <a:schemeClr val="dk1"/>
                          </a:solidFill>
                          <a:latin typeface="+mn-lt"/>
                          <a:ea typeface="+mn-ea"/>
                          <a:cs typeface="+mn-cs"/>
                        </a:rPr>
                        <a:t>Policy</a:t>
                      </a:r>
                      <a:endParaRPr lang="en-US" sz="1800" b="1"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solidFill>
                            <a:schemeClr val="dk1"/>
                          </a:solidFill>
                          <a:latin typeface="+mn-lt"/>
                          <a:ea typeface="+mn-ea"/>
                          <a:cs typeface="+mn-cs"/>
                        </a:rPr>
                        <a:t>A policy is a contract between the payers and subscribers mentioning the extent of coverage.</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r h="808013">
                <a:tc>
                  <a:txBody>
                    <a:bodyPr/>
                    <a:lstStyle/>
                    <a:p>
                      <a:pPr marL="0" algn="ctr" defTabSz="914400" rtl="0" eaLnBrk="1" latinLnBrk="0" hangingPunct="1">
                        <a:lnSpc>
                          <a:spcPct val="150000"/>
                        </a:lnSpc>
                      </a:pPr>
                      <a:r>
                        <a:rPr lang="en-US" sz="1800" b="1" kern="1200" dirty="0" smtClean="0">
                          <a:solidFill>
                            <a:schemeClr val="dk1"/>
                          </a:solidFill>
                          <a:latin typeface="+mn-lt"/>
                          <a:ea typeface="+mn-ea"/>
                          <a:cs typeface="+mn-cs"/>
                        </a:rPr>
                        <a:t>Premiums</a:t>
                      </a:r>
                      <a:endParaRPr lang="en-US" sz="1800" b="1"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solidFill>
                            <a:schemeClr val="dk1"/>
                          </a:solidFill>
                          <a:latin typeface="+mn-lt"/>
                          <a:ea typeface="+mn-ea"/>
                          <a:cs typeface="+mn-cs"/>
                        </a:rPr>
                        <a:t>Premium is the periodic payment to an insurance company or health care plan for a health care coverage.</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51184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6248400" cy="487362"/>
          </a:xfrm>
        </p:spPr>
        <p:txBody>
          <a:bodyPr>
            <a:normAutofit fontScale="90000"/>
          </a:bodyPr>
          <a:lstStyle/>
          <a:p>
            <a:r>
              <a:rPr lang="en-US" dirty="0" smtClean="0">
                <a:solidFill>
                  <a:srgbClr val="0070C0"/>
                </a:solidFill>
              </a:rPr>
              <a:t>Key </a:t>
            </a:r>
            <a:r>
              <a:rPr lang="en-US" smtClean="0">
                <a:solidFill>
                  <a:srgbClr val="0070C0"/>
                </a:solidFill>
              </a:rPr>
              <a:t>Terminologies(Contd.</a:t>
            </a:r>
            <a:endParaRPr lang="en-US"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8016113"/>
              </p:ext>
            </p:extLst>
          </p:nvPr>
        </p:nvGraphicFramePr>
        <p:xfrm>
          <a:off x="457200" y="914401"/>
          <a:ext cx="8153400" cy="5549528"/>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452950">
                <a:tc>
                  <a:txBody>
                    <a:bodyPr/>
                    <a:lstStyle/>
                    <a:p>
                      <a:pPr algn="ctr"/>
                      <a:r>
                        <a:rPr lang="en-US" dirty="0" smtClean="0"/>
                        <a:t>Terminology</a:t>
                      </a:r>
                      <a:endParaRPr lang="en-US" dirty="0"/>
                    </a:p>
                  </a:txBody>
                  <a:tcPr/>
                </a:tc>
                <a:tc>
                  <a:txBody>
                    <a:bodyPr/>
                    <a:lstStyle/>
                    <a:p>
                      <a:pPr algn="ctr"/>
                      <a:r>
                        <a:rPr lang="en-US" dirty="0" smtClean="0"/>
                        <a:t>Definition</a:t>
                      </a:r>
                      <a:endParaRPr lang="en-US" dirty="0"/>
                    </a:p>
                  </a:txBody>
                  <a:tcPr/>
                </a:tc>
                <a:extLst>
                  <a:ext uri="{0D108BD9-81ED-4DB2-BD59-A6C34878D82A}">
                    <a16:rowId xmlns:a16="http://schemas.microsoft.com/office/drawing/2014/main" val="10000"/>
                  </a:ext>
                </a:extLst>
              </a:tr>
              <a:tr h="709053">
                <a:tc>
                  <a:txBody>
                    <a:bodyPr/>
                    <a:lstStyle/>
                    <a:p>
                      <a:pPr algn="ctr">
                        <a:lnSpc>
                          <a:spcPct val="150000"/>
                        </a:lnSpc>
                      </a:pPr>
                      <a:r>
                        <a:rPr lang="en-US" b="1" dirty="0" smtClean="0"/>
                        <a:t>Payers</a:t>
                      </a:r>
                      <a:endParaRPr lang="en-US" b="1" dirty="0"/>
                    </a:p>
                  </a:txBody>
                  <a:tcPr/>
                </a:tc>
                <a:tc>
                  <a:txBody>
                    <a:bodyPr/>
                    <a:lstStyle/>
                    <a:p>
                      <a:pPr marL="0" algn="l" defTabSz="914400" rtl="0" eaLnBrk="1" latinLnBrk="0" hangingPunct="1"/>
                      <a:r>
                        <a:rPr lang="en-US" sz="1600" b="0" kern="1200" dirty="0" smtClean="0">
                          <a:solidFill>
                            <a:schemeClr val="dk1"/>
                          </a:solidFill>
                          <a:latin typeface="+mn-lt"/>
                          <a:ea typeface="+mn-ea"/>
                          <a:cs typeface="+mn-cs"/>
                        </a:rPr>
                        <a:t>Payers are the insurers who pay for the coverage. They pay for the medical and other expenses as per the provisions of the plan.</a:t>
                      </a:r>
                      <a:endParaRPr lang="en-US" sz="1600" b="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920921">
                <a:tc>
                  <a:txBody>
                    <a:bodyPr/>
                    <a:lstStyle/>
                    <a:p>
                      <a:pPr marL="0" algn="ctr" defTabSz="914400" rtl="0" eaLnBrk="1" latinLnBrk="0" hangingPunct="1">
                        <a:lnSpc>
                          <a:spcPct val="150000"/>
                        </a:lnSpc>
                      </a:pPr>
                      <a:r>
                        <a:rPr lang="en-US" sz="1800" b="1" kern="1200" dirty="0" smtClean="0">
                          <a:solidFill>
                            <a:schemeClr val="dk1"/>
                          </a:solidFill>
                          <a:latin typeface="+mn-lt"/>
                          <a:ea typeface="+mn-ea"/>
                          <a:cs typeface="+mn-cs"/>
                        </a:rPr>
                        <a:t>Claims</a:t>
                      </a:r>
                      <a:endParaRPr lang="en-US" sz="1800" b="1" kern="1200" dirty="0">
                        <a:solidFill>
                          <a:schemeClr val="dk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dk1"/>
                          </a:solidFill>
                          <a:latin typeface="+mn-lt"/>
                          <a:ea typeface="+mn-ea"/>
                          <a:cs typeface="+mn-cs"/>
                        </a:rPr>
                        <a:t>Claim is a request for payment sent to payers, for the reimbursement of medical expenses, that are incurred for the services and benefits which a member receives from the providers.</a:t>
                      </a:r>
                      <a:endParaRPr lang="en-US" sz="1600" b="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1332431">
                <a:tc>
                  <a:txBody>
                    <a:bodyPr/>
                    <a:lstStyle/>
                    <a:p>
                      <a:pPr marL="0" algn="ctr" defTabSz="914400" rtl="0" eaLnBrk="1" latinLnBrk="0" hangingPunct="1">
                        <a:lnSpc>
                          <a:spcPct val="150000"/>
                        </a:lnSpc>
                      </a:pPr>
                      <a:r>
                        <a:rPr lang="en-US" sz="1800" b="1" kern="1200" dirty="0" smtClean="0">
                          <a:solidFill>
                            <a:schemeClr val="dk1"/>
                          </a:solidFill>
                          <a:latin typeface="+mn-lt"/>
                          <a:ea typeface="+mn-ea"/>
                          <a:cs typeface="+mn-cs"/>
                        </a:rPr>
                        <a:t>Sponsors</a:t>
                      </a:r>
                      <a:endParaRPr lang="en-US" sz="1800" b="1" kern="1200" dirty="0">
                        <a:solidFill>
                          <a:schemeClr val="dk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dk1"/>
                          </a:solidFill>
                          <a:latin typeface="+mn-lt"/>
                          <a:ea typeface="+mn-ea"/>
                          <a:cs typeface="+mn-cs"/>
                        </a:rPr>
                        <a:t>Individual Policy-  If it is an individual policy then, the sponsors could be individuals(members) themselves. This is for the particular person who buys the policy for himself.</a:t>
                      </a:r>
                    </a:p>
                    <a:p>
                      <a:pPr marL="0" algn="l" defTabSz="914400" rtl="0" eaLnBrk="1" latinLnBrk="0" hangingPunct="1"/>
                      <a:r>
                        <a:rPr lang="en-US" sz="1600" b="0" kern="1200" dirty="0" smtClean="0">
                          <a:solidFill>
                            <a:schemeClr val="dk1"/>
                          </a:solidFill>
                          <a:latin typeface="+mn-lt"/>
                          <a:ea typeface="+mn-ea"/>
                          <a:cs typeface="+mn-cs"/>
                        </a:rPr>
                        <a:t>Group policy- Employers buy coverage for several employees – Group insurance is generally taken by companies for their employers.</a:t>
                      </a:r>
                      <a:endParaRPr lang="en-US" sz="1600" b="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929603">
                <a:tc>
                  <a:txBody>
                    <a:bodyPr/>
                    <a:lstStyle/>
                    <a:p>
                      <a:pPr marL="0" algn="ctr" defTabSz="914400" rtl="0" eaLnBrk="1" latinLnBrk="0" hangingPunct="1">
                        <a:lnSpc>
                          <a:spcPct val="150000"/>
                        </a:lnSpc>
                      </a:pPr>
                      <a:r>
                        <a:rPr lang="en-US" sz="1800" b="1" kern="1200" dirty="0" smtClean="0">
                          <a:solidFill>
                            <a:schemeClr val="dk1"/>
                          </a:solidFill>
                          <a:latin typeface="+mn-lt"/>
                          <a:ea typeface="+mn-ea"/>
                          <a:cs typeface="+mn-cs"/>
                        </a:rPr>
                        <a:t>Explanation of Benefits</a:t>
                      </a:r>
                      <a:endParaRPr lang="en-US" sz="1800" b="1" kern="1200" dirty="0">
                        <a:solidFill>
                          <a:schemeClr val="dk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dk1"/>
                          </a:solidFill>
                          <a:latin typeface="+mn-lt"/>
                          <a:ea typeface="+mn-ea"/>
                          <a:cs typeface="+mn-cs"/>
                        </a:rPr>
                        <a:t>EOB is a statement sent by the health insurance company to covered individuals explaining what medical treatment and/or services were paid on their behalf.</a:t>
                      </a:r>
                      <a:endParaRPr lang="en-US" sz="1600" b="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836642">
                <a:tc>
                  <a:txBody>
                    <a:bodyPr/>
                    <a:lstStyle/>
                    <a:p>
                      <a:pPr marL="0" algn="ctr" defTabSz="914400" rtl="0" eaLnBrk="1" latinLnBrk="0" hangingPunct="1">
                        <a:lnSpc>
                          <a:spcPct val="150000"/>
                        </a:lnSpc>
                      </a:pPr>
                      <a:r>
                        <a:rPr lang="en-US" sz="1800" b="1" kern="1200" dirty="0" smtClean="0">
                          <a:solidFill>
                            <a:schemeClr val="dk1"/>
                          </a:solidFill>
                          <a:latin typeface="+mn-lt"/>
                          <a:ea typeface="+mn-ea"/>
                          <a:cs typeface="+mn-cs"/>
                        </a:rPr>
                        <a:t>Underwriting</a:t>
                      </a:r>
                      <a:endParaRPr lang="en-US" sz="1800" b="1" kern="1200" dirty="0">
                        <a:solidFill>
                          <a:schemeClr val="dk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dk1"/>
                          </a:solidFill>
                          <a:latin typeface="+mn-lt"/>
                          <a:ea typeface="+mn-ea"/>
                          <a:cs typeface="+mn-cs"/>
                        </a:rPr>
                        <a:t>The process by which an insurer determines whether it will accept an application for insurance based upon risks and projections, and through which a determination on monthly premium is made.</a:t>
                      </a:r>
                      <a:endParaRPr lang="en-US" sz="1600" b="0"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599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3600" dirty="0" smtClean="0"/>
              <a:t>Health Insurance and it’s types</a:t>
            </a:r>
            <a:endParaRPr lang="en-US" sz="3600" dirty="0"/>
          </a:p>
        </p:txBody>
      </p:sp>
      <p:sp>
        <p:nvSpPr>
          <p:cNvPr id="3" name="Content Placeholder 2"/>
          <p:cNvSpPr>
            <a:spLocks noGrp="1"/>
          </p:cNvSpPr>
          <p:nvPr>
            <p:ph idx="1"/>
          </p:nvPr>
        </p:nvSpPr>
        <p:spPr>
          <a:xfrm>
            <a:off x="457200" y="838200"/>
            <a:ext cx="8229600" cy="5410200"/>
          </a:xfrm>
        </p:spPr>
        <p:txBody>
          <a:bodyPr>
            <a:normAutofit fontScale="55000" lnSpcReduction="20000"/>
          </a:bodyPr>
          <a:lstStyle/>
          <a:p>
            <a:pPr marL="0" indent="0">
              <a:buNone/>
            </a:pPr>
            <a:r>
              <a:rPr lang="en-US" sz="1500" b="1" i="1" dirty="0">
                <a:solidFill>
                  <a:srgbClr val="7030A0"/>
                </a:solidFill>
              </a:rPr>
              <a:t>Each insurance brand may offer one or more of these four common types of plans</a:t>
            </a:r>
            <a:r>
              <a:rPr lang="en-US" sz="1500" b="1" i="1" dirty="0" smtClean="0">
                <a:solidFill>
                  <a:srgbClr val="7030A0"/>
                </a:solidFill>
              </a:rPr>
              <a:t>:</a:t>
            </a:r>
          </a:p>
          <a:p>
            <a:pPr marL="0" indent="0">
              <a:buNone/>
            </a:pPr>
            <a:r>
              <a:rPr lang="en-US" sz="2000" b="1" dirty="0" smtClean="0"/>
              <a:t>Health Maintenance Organization (HMO)</a:t>
            </a:r>
            <a:endParaRPr lang="en-US" sz="2000" dirty="0"/>
          </a:p>
          <a:p>
            <a:pPr marL="0" indent="0">
              <a:buNone/>
            </a:pPr>
            <a:r>
              <a:rPr lang="en-US" sz="2000" b="1" dirty="0"/>
              <a:t>Preferred provider organizations (PPOs)</a:t>
            </a:r>
          </a:p>
          <a:p>
            <a:pPr marL="0" indent="0">
              <a:buNone/>
            </a:pPr>
            <a:r>
              <a:rPr lang="en-US" sz="2000" b="1" dirty="0"/>
              <a:t>Exclusive provider organizations (EPOs)</a:t>
            </a:r>
          </a:p>
          <a:p>
            <a:pPr marL="0" indent="0">
              <a:buNone/>
            </a:pPr>
            <a:r>
              <a:rPr lang="en-US" sz="2000" b="1" dirty="0"/>
              <a:t>Point-of-service (POS) </a:t>
            </a:r>
            <a:r>
              <a:rPr lang="en-US" sz="2000" b="1" dirty="0" smtClean="0"/>
              <a:t>plans</a:t>
            </a:r>
          </a:p>
          <a:p>
            <a:pPr marL="0" indent="0">
              <a:buNone/>
            </a:pPr>
            <a:endParaRPr lang="en-US" sz="2000" dirty="0" smtClean="0"/>
          </a:p>
          <a:p>
            <a:pPr marL="0" indent="0">
              <a:buNone/>
            </a:pPr>
            <a:r>
              <a:rPr lang="en-US" sz="2000" b="1" dirty="0"/>
              <a:t>Health Maintenance Organization (HMO</a:t>
            </a:r>
            <a:r>
              <a:rPr lang="en-US" sz="2000" b="1" dirty="0" smtClean="0"/>
              <a:t>)</a:t>
            </a:r>
          </a:p>
          <a:p>
            <a:r>
              <a:rPr lang="en-US" sz="2000" dirty="0" smtClean="0"/>
              <a:t>A </a:t>
            </a:r>
            <a:r>
              <a:rPr lang="en-US" sz="2000" dirty="0"/>
              <a:t>HMO delivers all health services through a network of healthcare providers and facilities. With an HMO, you may have:</a:t>
            </a:r>
          </a:p>
          <a:p>
            <a:r>
              <a:rPr lang="en-US" sz="2000" dirty="0"/>
              <a:t>The least freedom to choose your health care </a:t>
            </a:r>
            <a:r>
              <a:rPr lang="en-US" sz="2000" dirty="0" err="1" smtClean="0"/>
              <a:t>provider,The</a:t>
            </a:r>
            <a:r>
              <a:rPr lang="en-US" sz="2000" dirty="0" smtClean="0"/>
              <a:t> </a:t>
            </a:r>
            <a:r>
              <a:rPr lang="en-US" sz="2000" dirty="0"/>
              <a:t>least amount of paperwork compared to other plans</a:t>
            </a:r>
          </a:p>
          <a:p>
            <a:r>
              <a:rPr lang="en-US" sz="2000" dirty="0"/>
              <a:t>A primary care doctor to manage your care and refer you to specialists when you need one so the care is covered by the health plan; most HMOs will require a referral before you can see a specialist.</a:t>
            </a:r>
          </a:p>
          <a:p>
            <a:pPr marL="0" indent="0">
              <a:buNone/>
            </a:pPr>
            <a:endParaRPr lang="en-US" sz="2000" b="1" dirty="0" smtClean="0"/>
          </a:p>
          <a:p>
            <a:pPr marL="0" indent="0">
              <a:buNone/>
            </a:pPr>
            <a:r>
              <a:rPr lang="en-US" sz="2000" b="1" dirty="0" smtClean="0"/>
              <a:t>What </a:t>
            </a:r>
            <a:r>
              <a:rPr lang="en-US" sz="2000" b="1" dirty="0"/>
              <a:t>doctors you can </a:t>
            </a:r>
            <a:r>
              <a:rPr lang="en-US" sz="2000" b="1" dirty="0" smtClean="0"/>
              <a:t>see?</a:t>
            </a:r>
          </a:p>
          <a:p>
            <a:pPr marL="0" indent="0">
              <a:buNone/>
            </a:pPr>
            <a:r>
              <a:rPr lang="en-US" sz="2000" dirty="0" smtClean="0"/>
              <a:t>Any </a:t>
            </a:r>
            <a:r>
              <a:rPr lang="en-US" sz="2000" dirty="0"/>
              <a:t>in your HMO's network. If you see a doctor who is not in the network, you'll have to pay the full bill yourself. Emergency services at an out-of-network hospital must be covered at in-network rates, but non-participating can doctors who treat </a:t>
            </a:r>
            <a:r>
              <a:rPr lang="en-US" sz="2000" dirty="0" smtClean="0"/>
              <a:t>you.</a:t>
            </a:r>
          </a:p>
          <a:p>
            <a:pPr marL="0" indent="0">
              <a:buNone/>
            </a:pPr>
            <a:endParaRPr lang="en-US" sz="2000" b="1" dirty="0"/>
          </a:p>
          <a:p>
            <a:pPr marL="0" indent="0">
              <a:buNone/>
            </a:pPr>
            <a:r>
              <a:rPr lang="en-US" sz="2000" b="1" dirty="0"/>
              <a:t>What you pay:</a:t>
            </a:r>
            <a:endParaRPr lang="en-US" sz="2000" dirty="0"/>
          </a:p>
          <a:p>
            <a:r>
              <a:rPr lang="en-US" sz="2000" b="1" dirty="0"/>
              <a:t>Premium:</a:t>
            </a:r>
            <a:r>
              <a:rPr lang="en-US" sz="2000" dirty="0"/>
              <a:t> This is the cost you pay each month for insurance.</a:t>
            </a:r>
          </a:p>
          <a:p>
            <a:r>
              <a:rPr lang="en-US" sz="2000" b="1" dirty="0"/>
              <a:t>Deductible: </a:t>
            </a:r>
            <a:r>
              <a:rPr lang="en-US" sz="2000" dirty="0"/>
              <a:t>Your plan may require you to pay the amount of a deductible before it covers care beyond your essential benefits. When you have reached those amounts, your health plan will pay 100% of charges.</a:t>
            </a:r>
          </a:p>
          <a:p>
            <a:r>
              <a:rPr lang="en-US" sz="2000" b="1" dirty="0"/>
              <a:t>Copays and/or co-insurance for each type of care. </a:t>
            </a:r>
            <a:r>
              <a:rPr lang="en-US" sz="2000" dirty="0"/>
              <a:t>A copay is a flat fee, such as $15, that you pay when you get care. Coinsurance is when you pay a percent of the charges for care, for example 20%. These charges vary according to your plan and they are counted toward your deductible.</a:t>
            </a:r>
          </a:p>
          <a:p>
            <a:pPr marL="0" indent="0">
              <a:buNone/>
            </a:pPr>
            <a:endParaRPr lang="en-US" sz="1500" b="1" dirty="0"/>
          </a:p>
          <a:p>
            <a:pPr marL="0" indent="0">
              <a:buNone/>
            </a:pPr>
            <a:endParaRPr lang="en-US" sz="1400" dirty="0"/>
          </a:p>
          <a:p>
            <a:pPr marL="0" indent="0">
              <a:buNone/>
            </a:pPr>
            <a:endParaRPr lang="en-US" sz="1400" i="1" dirty="0" smtClean="0"/>
          </a:p>
          <a:p>
            <a:pPr marL="0" indent="0">
              <a:buNone/>
            </a:pPr>
            <a:endParaRPr lang="en-US" sz="1400" i="1" dirty="0"/>
          </a:p>
          <a:p>
            <a:pPr marL="0" indent="0">
              <a:buNone/>
            </a:pPr>
            <a:endParaRPr lang="en-US" sz="1400" b="1" i="1" dirty="0" smtClean="0">
              <a:solidFill>
                <a:srgbClr val="7030A0"/>
              </a:solidFill>
            </a:endParaRPr>
          </a:p>
          <a:p>
            <a:pPr marL="0" indent="0">
              <a:buNone/>
            </a:pPr>
            <a:endParaRPr lang="en-US" sz="1400" b="1" i="1" dirty="0">
              <a:solidFill>
                <a:srgbClr val="7030A0"/>
              </a:solidFill>
            </a:endParaRPr>
          </a:p>
          <a:p>
            <a:pPr marL="0" indent="0">
              <a:buNone/>
            </a:pPr>
            <a:endParaRPr lang="en-US" sz="1400" dirty="0"/>
          </a:p>
        </p:txBody>
      </p:sp>
    </p:spTree>
    <p:extLst>
      <p:ext uri="{BB962C8B-B14F-4D97-AF65-F5344CB8AC3E}">
        <p14:creationId xmlns:p14="http://schemas.microsoft.com/office/powerpoint/2010/main" val="3605787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3600" dirty="0" smtClean="0"/>
              <a:t>Health Insurance and it’s types</a:t>
            </a:r>
            <a:endParaRPr lang="en-US" sz="3600" dirty="0"/>
          </a:p>
        </p:txBody>
      </p:sp>
      <p:sp>
        <p:nvSpPr>
          <p:cNvPr id="3" name="Content Placeholder 2"/>
          <p:cNvSpPr>
            <a:spLocks noGrp="1"/>
          </p:cNvSpPr>
          <p:nvPr>
            <p:ph idx="1"/>
          </p:nvPr>
        </p:nvSpPr>
        <p:spPr>
          <a:xfrm>
            <a:off x="457200" y="838200"/>
            <a:ext cx="8229600" cy="5410200"/>
          </a:xfrm>
        </p:spPr>
        <p:txBody>
          <a:bodyPr>
            <a:normAutofit lnSpcReduction="10000"/>
          </a:bodyPr>
          <a:lstStyle/>
          <a:p>
            <a:pPr marL="0" indent="0">
              <a:buNone/>
            </a:pPr>
            <a:r>
              <a:rPr lang="en-US" sz="1400" b="1" dirty="0" smtClean="0"/>
              <a:t>Preferred provider organizations (PPOs)</a:t>
            </a:r>
          </a:p>
          <a:p>
            <a:r>
              <a:rPr lang="en-US" sz="1400" dirty="0"/>
              <a:t> A moderate amount of freedom to choose your health care providers -- more than an HMO; you do not have to get a referral from a primary care doctor to see a specialist.</a:t>
            </a:r>
          </a:p>
          <a:p>
            <a:r>
              <a:rPr lang="en-US" sz="1400" dirty="0"/>
              <a:t>Higher out-of-pocket costs if you see out-of-network doctors vs. in-network providers</a:t>
            </a:r>
          </a:p>
          <a:p>
            <a:r>
              <a:rPr lang="en-US" sz="1400" dirty="0"/>
              <a:t>More paperwork than with other plans if you see out-of-network </a:t>
            </a:r>
            <a:r>
              <a:rPr lang="en-US" sz="1400" dirty="0" smtClean="0"/>
              <a:t>providers</a:t>
            </a:r>
            <a:endParaRPr lang="en-US" sz="1400" dirty="0"/>
          </a:p>
          <a:p>
            <a:pPr marL="0" indent="0">
              <a:buNone/>
            </a:pPr>
            <a:endParaRPr lang="en-US" sz="1400" b="1" dirty="0" smtClean="0"/>
          </a:p>
          <a:p>
            <a:pPr marL="0" indent="0">
              <a:buNone/>
            </a:pPr>
            <a:r>
              <a:rPr lang="en-US" sz="1400" b="1" dirty="0"/>
              <a:t>What doctors you can see. </a:t>
            </a:r>
            <a:r>
              <a:rPr lang="en-US" sz="1400" dirty="0"/>
              <a:t>Any in the PPO's network; you can see out-of-network doctors, but you'll pay more.</a:t>
            </a:r>
          </a:p>
          <a:p>
            <a:pPr marL="0" indent="0">
              <a:buNone/>
            </a:pPr>
            <a:endParaRPr lang="en-US" sz="1400" b="1" dirty="0" smtClean="0"/>
          </a:p>
          <a:p>
            <a:pPr marL="0" indent="0">
              <a:buNone/>
            </a:pPr>
            <a:r>
              <a:rPr lang="en-US" sz="1400" b="1" dirty="0" smtClean="0"/>
              <a:t>What do you </a:t>
            </a:r>
            <a:r>
              <a:rPr lang="en-US" sz="1400" b="1" dirty="0"/>
              <a:t>pay:</a:t>
            </a:r>
            <a:endParaRPr lang="en-US" sz="1400" dirty="0"/>
          </a:p>
          <a:p>
            <a:r>
              <a:rPr lang="en-US" sz="1400" b="1" dirty="0"/>
              <a:t>Premium: </a:t>
            </a:r>
            <a:r>
              <a:rPr lang="en-US" sz="1400" dirty="0"/>
              <a:t>This is the cost you pay each month for insurance.</a:t>
            </a:r>
          </a:p>
          <a:p>
            <a:r>
              <a:rPr lang="en-US" sz="1400" b="1" dirty="0"/>
              <a:t>Deductible: </a:t>
            </a:r>
            <a:r>
              <a:rPr lang="en-US" sz="1400" dirty="0"/>
              <a:t>Some PPOs may have a deductible. You will likely have to pay a higher deductible if you see an out-of-network doctor.</a:t>
            </a:r>
          </a:p>
          <a:p>
            <a:r>
              <a:rPr lang="en-US" sz="1400" b="1" dirty="0"/>
              <a:t>Copay or coinsurance:</a:t>
            </a:r>
            <a:r>
              <a:rPr lang="en-US" sz="1400" dirty="0"/>
              <a:t> A copay is a flat fee, such as $15, that you pay when you get care. Coinsurance is when you pay a percent of the charges for care, for example 20%.</a:t>
            </a:r>
          </a:p>
          <a:p>
            <a:r>
              <a:rPr lang="en-US" sz="1400" b="1" dirty="0"/>
              <a:t>Other costs:</a:t>
            </a:r>
            <a:r>
              <a:rPr lang="en-US" sz="1400" dirty="0"/>
              <a:t> If your out-of-network doctor charges more than others in the area do, you may have to pay the balance after your insurance pays its share.</a:t>
            </a:r>
          </a:p>
          <a:p>
            <a:r>
              <a:rPr lang="en-US" sz="1400" b="1" dirty="0"/>
              <a:t>Paperwork involved. </a:t>
            </a:r>
            <a:r>
              <a:rPr lang="en-US" sz="1400" dirty="0"/>
              <a:t>There's little to no paperwork with a PPO if you see an in-network doctor. If you use an out-of-network provider, you'll have to pay the provider. </a:t>
            </a:r>
          </a:p>
          <a:p>
            <a:pPr marL="0" indent="0">
              <a:buNone/>
            </a:pPr>
            <a:endParaRPr lang="en-US" sz="1500" b="1" dirty="0"/>
          </a:p>
          <a:p>
            <a:pPr marL="0" indent="0">
              <a:buNone/>
            </a:pPr>
            <a:endParaRPr lang="en-US" sz="1400" dirty="0"/>
          </a:p>
          <a:p>
            <a:pPr marL="0" indent="0">
              <a:buNone/>
            </a:pPr>
            <a:endParaRPr lang="en-US" sz="1400" i="1" dirty="0" smtClean="0"/>
          </a:p>
          <a:p>
            <a:pPr marL="0" indent="0">
              <a:buNone/>
            </a:pPr>
            <a:endParaRPr lang="en-US" sz="1400" i="1" dirty="0"/>
          </a:p>
          <a:p>
            <a:pPr marL="0" indent="0">
              <a:buNone/>
            </a:pPr>
            <a:endParaRPr lang="en-US" sz="1400" b="1" i="1" dirty="0" smtClean="0">
              <a:solidFill>
                <a:srgbClr val="7030A0"/>
              </a:solidFill>
            </a:endParaRPr>
          </a:p>
          <a:p>
            <a:pPr marL="0" indent="0">
              <a:buNone/>
            </a:pPr>
            <a:endParaRPr lang="en-US" sz="1400" b="1" i="1" dirty="0">
              <a:solidFill>
                <a:srgbClr val="7030A0"/>
              </a:solidFill>
            </a:endParaRPr>
          </a:p>
          <a:p>
            <a:pPr marL="0" indent="0">
              <a:buNone/>
            </a:pPr>
            <a:endParaRPr lang="en-US" sz="1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5257800"/>
            <a:ext cx="3413761"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026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r>
              <a:rPr lang="en-US" dirty="0" smtClean="0"/>
              <a:t> 			To be continued</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3438375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143000"/>
          </a:xfrm>
        </p:spPr>
        <p:txBody>
          <a:bodyPr/>
          <a:lstStyle/>
          <a:p>
            <a:r>
              <a:rPr lang="en-US" dirty="0" smtClean="0"/>
              <a:t>Objective</a:t>
            </a:r>
            <a:endParaRPr lang="en-US" dirty="0"/>
          </a:p>
        </p:txBody>
      </p:sp>
      <p:sp>
        <p:nvSpPr>
          <p:cNvPr id="3" name="Content Placeholder 2"/>
          <p:cNvSpPr>
            <a:spLocks noGrp="1"/>
          </p:cNvSpPr>
          <p:nvPr>
            <p:ph idx="1"/>
          </p:nvPr>
        </p:nvSpPr>
        <p:spPr>
          <a:xfrm>
            <a:off x="685800" y="2362200"/>
            <a:ext cx="8229600" cy="1905000"/>
          </a:xfrm>
        </p:spPr>
        <p:txBody>
          <a:bodyPr>
            <a:normAutofit fontScale="92500" lnSpcReduction="10000"/>
          </a:bodyPr>
          <a:lstStyle/>
          <a:p>
            <a:pPr marL="0" indent="0">
              <a:buNone/>
            </a:pPr>
            <a:r>
              <a:rPr lang="en-US" dirty="0" smtClean="0"/>
              <a:t>At the end of the session you will have an idea about</a:t>
            </a:r>
            <a:r>
              <a:rPr lang="en-US" dirty="0" smtClean="0"/>
              <a:t>:</a:t>
            </a:r>
          </a:p>
          <a:p>
            <a:pPr marL="0" indent="0">
              <a:buNone/>
            </a:pPr>
            <a:endParaRPr lang="en-US" dirty="0" smtClean="0"/>
          </a:p>
          <a:p>
            <a:pPr lvl="1"/>
            <a:r>
              <a:rPr lang="en-US" dirty="0" smtClean="0"/>
              <a:t>Overview of Health Care</a:t>
            </a:r>
          </a:p>
          <a:p>
            <a:pPr lvl="1"/>
            <a:r>
              <a:rPr lang="en-US" dirty="0" smtClean="0"/>
              <a:t>Co-Payment, Co-Insurance, Deductible, Out-of-pocket expenses</a:t>
            </a:r>
          </a:p>
          <a:p>
            <a:pPr lvl="1"/>
            <a:r>
              <a:rPr lang="en-US" dirty="0" smtClean="0"/>
              <a:t>Key HealthCare terminologies</a:t>
            </a:r>
          </a:p>
          <a:p>
            <a:pPr lvl="1"/>
            <a:r>
              <a:rPr lang="en-US" dirty="0" smtClean="0"/>
              <a:t>Insurance and it’s various types</a:t>
            </a:r>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601400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3600" dirty="0" smtClean="0"/>
              <a:t>Overview of Health Care</a:t>
            </a:r>
            <a:endParaRPr lang="en-US" sz="3600" dirty="0"/>
          </a:p>
        </p:txBody>
      </p:sp>
      <p:sp>
        <p:nvSpPr>
          <p:cNvPr id="3" name="Content Placeholder 2"/>
          <p:cNvSpPr>
            <a:spLocks noGrp="1"/>
          </p:cNvSpPr>
          <p:nvPr>
            <p:ph idx="1"/>
          </p:nvPr>
        </p:nvSpPr>
        <p:spPr>
          <a:xfrm>
            <a:off x="457200" y="914400"/>
            <a:ext cx="8229600" cy="5410200"/>
          </a:xfrm>
        </p:spPr>
        <p:txBody>
          <a:bodyPr>
            <a:normAutofit fontScale="92500"/>
          </a:bodyPr>
          <a:lstStyle/>
          <a:p>
            <a:pPr marL="0" indent="0">
              <a:buNone/>
            </a:pPr>
            <a:r>
              <a:rPr lang="en-US" sz="1400" dirty="0"/>
              <a:t>Health care in the United States is provided by many distinct organizations. The health care system can seem really complicated, so let’s consider an example and try to understand the overall flow of the </a:t>
            </a:r>
            <a:r>
              <a:rPr lang="en-US" sz="1400" dirty="0" smtClean="0"/>
              <a:t>system.</a:t>
            </a:r>
          </a:p>
          <a:p>
            <a:pPr marL="0" indent="0">
              <a:buNone/>
            </a:pPr>
            <a:endParaRPr lang="en-US" sz="1400" dirty="0" smtClean="0"/>
          </a:p>
          <a:p>
            <a:pPr marL="0" indent="0">
              <a:buNone/>
            </a:pPr>
            <a:r>
              <a:rPr lang="en-US" sz="1400" dirty="0" smtClean="0"/>
              <a:t>Health care Provider: A </a:t>
            </a:r>
            <a:r>
              <a:rPr lang="en-US" sz="1400" b="1" dirty="0" smtClean="0"/>
              <a:t>health professional</a:t>
            </a:r>
            <a:r>
              <a:rPr lang="en-US" sz="1400" dirty="0" smtClean="0"/>
              <a:t>, </a:t>
            </a:r>
            <a:r>
              <a:rPr lang="en-US" sz="1400" b="1" dirty="0" smtClean="0"/>
              <a:t>health practitioner</a:t>
            </a:r>
            <a:r>
              <a:rPr lang="en-US" sz="1400" dirty="0" smtClean="0"/>
              <a:t> or </a:t>
            </a:r>
            <a:r>
              <a:rPr lang="en-US" sz="1400" b="1" dirty="0" smtClean="0"/>
              <a:t>healthcare provider</a:t>
            </a:r>
            <a:r>
              <a:rPr lang="en-US" sz="1400" dirty="0" smtClean="0"/>
              <a:t> (sometimes simply "provider") is an individual who provides preventive, curative, promotional or rehabilitative health care services in a systematic way to people, families or communities.</a:t>
            </a: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400" dirty="0" smtClean="0"/>
              <a:t>Member(Subscriber) - </a:t>
            </a:r>
            <a:r>
              <a:rPr lang="en-US" sz="1400" b="0" dirty="0" smtClean="0"/>
              <a:t>Members include the subscribers</a:t>
            </a:r>
            <a:r>
              <a:rPr lang="en-US" sz="1400" b="0" baseline="0" dirty="0" smtClean="0"/>
              <a:t> of the health plan and the dependents of the subscriber as allowed by the health plan</a:t>
            </a:r>
            <a:r>
              <a:rPr lang="en-US" sz="1200" b="0" baseline="0" dirty="0" smtClean="0"/>
              <a:t>.</a:t>
            </a:r>
            <a:endParaRPr lang="en-US" sz="1200" b="0" dirty="0" smtClean="0"/>
          </a:p>
          <a:p>
            <a:pPr marL="0" indent="0">
              <a:buNone/>
            </a:pPr>
            <a:endParaRPr lang="en-US" sz="1400" dirty="0"/>
          </a:p>
        </p:txBody>
      </p:sp>
      <p:sp>
        <p:nvSpPr>
          <p:cNvPr id="4" name="Rectangle 3"/>
          <p:cNvSpPr/>
          <p:nvPr/>
        </p:nvSpPr>
        <p:spPr>
          <a:xfrm>
            <a:off x="1295400" y="3276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42999" y="3200400"/>
            <a:ext cx="1295401" cy="646331"/>
          </a:xfrm>
          <a:prstGeom prst="rect">
            <a:avLst/>
          </a:prstGeom>
          <a:noFill/>
        </p:spPr>
        <p:txBody>
          <a:bodyPr wrap="square" rtlCol="0">
            <a:spAutoFit/>
          </a:bodyPr>
          <a:lstStyle/>
          <a:p>
            <a:r>
              <a:rPr lang="en-US" dirty="0" smtClean="0">
                <a:solidFill>
                  <a:schemeClr val="bg1"/>
                </a:solidFill>
              </a:rPr>
              <a:t>Member</a:t>
            </a:r>
          </a:p>
          <a:p>
            <a:r>
              <a:rPr lang="en-US" dirty="0" smtClean="0">
                <a:solidFill>
                  <a:schemeClr val="bg1"/>
                </a:solidFill>
              </a:rPr>
              <a:t>(Patient)</a:t>
            </a:r>
            <a:endParaRPr lang="en-US" dirty="0">
              <a:solidFill>
                <a:schemeClr val="bg1"/>
              </a:solidFill>
            </a:endParaRPr>
          </a:p>
        </p:txBody>
      </p:sp>
      <p:cxnSp>
        <p:nvCxnSpPr>
          <p:cNvPr id="7" name="Straight Arrow Connector 6"/>
          <p:cNvCxnSpPr>
            <a:stCxn id="4" idx="3"/>
          </p:cNvCxnSpPr>
          <p:nvPr/>
        </p:nvCxnSpPr>
        <p:spPr>
          <a:xfrm>
            <a:off x="2362200" y="35433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4600" y="3276600"/>
            <a:ext cx="420308" cy="276999"/>
          </a:xfrm>
          <a:prstGeom prst="rect">
            <a:avLst/>
          </a:prstGeom>
          <a:noFill/>
        </p:spPr>
        <p:txBody>
          <a:bodyPr wrap="none" rtlCol="0">
            <a:spAutoFit/>
          </a:bodyPr>
          <a:lstStyle/>
          <a:p>
            <a:r>
              <a:rPr lang="en-US" sz="1200" dirty="0" smtClean="0"/>
              <a:t>$$$</a:t>
            </a:r>
            <a:endParaRPr lang="en-US" sz="1200" dirty="0"/>
          </a:p>
        </p:txBody>
      </p:sp>
      <p:sp>
        <p:nvSpPr>
          <p:cNvPr id="9" name="Rectangle 8"/>
          <p:cNvSpPr/>
          <p:nvPr/>
        </p:nvSpPr>
        <p:spPr>
          <a:xfrm>
            <a:off x="3124200" y="3276600"/>
            <a:ext cx="1066800" cy="59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124200" y="41148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Hospital,Clinic</a:t>
            </a:r>
            <a:endParaRPr lang="en-US" dirty="0"/>
          </a:p>
        </p:txBody>
      </p:sp>
      <p:sp>
        <p:nvSpPr>
          <p:cNvPr id="11" name="TextBox 10"/>
          <p:cNvSpPr txBox="1"/>
          <p:nvPr/>
        </p:nvSpPr>
        <p:spPr>
          <a:xfrm>
            <a:off x="3124199" y="3239869"/>
            <a:ext cx="1066801" cy="646331"/>
          </a:xfrm>
          <a:prstGeom prst="rect">
            <a:avLst/>
          </a:prstGeom>
          <a:noFill/>
        </p:spPr>
        <p:txBody>
          <a:bodyPr wrap="square" rtlCol="0">
            <a:spAutoFit/>
          </a:bodyPr>
          <a:lstStyle/>
          <a:p>
            <a:r>
              <a:rPr lang="en-US" dirty="0" smtClean="0">
                <a:solidFill>
                  <a:schemeClr val="bg1"/>
                </a:solidFill>
              </a:rPr>
              <a:t>Doctor, Nurse</a:t>
            </a:r>
            <a:endParaRPr lang="en-US" dirty="0">
              <a:solidFill>
                <a:schemeClr val="bg1"/>
              </a:solidFill>
            </a:endParaRPr>
          </a:p>
        </p:txBody>
      </p:sp>
      <p:cxnSp>
        <p:nvCxnSpPr>
          <p:cNvPr id="15" name="Elbow Connector 14"/>
          <p:cNvCxnSpPr/>
          <p:nvPr/>
        </p:nvCxnSpPr>
        <p:spPr>
          <a:xfrm>
            <a:off x="4191000" y="3612090"/>
            <a:ext cx="1295400" cy="3503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4205654" y="3961031"/>
            <a:ext cx="1280746" cy="4585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36576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Health Care Provider</a:t>
            </a:r>
            <a:endParaRPr lang="en-US" dirty="0"/>
          </a:p>
        </p:txBody>
      </p:sp>
      <p:cxnSp>
        <p:nvCxnSpPr>
          <p:cNvPr id="22" name="Straight Arrow Connector 21"/>
          <p:cNvCxnSpPr/>
          <p:nvPr/>
        </p:nvCxnSpPr>
        <p:spPr>
          <a:xfrm>
            <a:off x="3657600" y="3886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a:endCxn id="4" idx="0"/>
          </p:cNvCxnSpPr>
          <p:nvPr/>
        </p:nvCxnSpPr>
        <p:spPr>
          <a:xfrm>
            <a:off x="1828800" y="2895598"/>
            <a:ext cx="0" cy="381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5" name="Elbow Connector 1044"/>
          <p:cNvCxnSpPr/>
          <p:nvPr/>
        </p:nvCxnSpPr>
        <p:spPr>
          <a:xfrm rot="16200000" flipV="1">
            <a:off x="3581399" y="1142999"/>
            <a:ext cx="838201" cy="43434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48" name="TextBox 1047"/>
          <p:cNvSpPr txBox="1"/>
          <p:nvPr/>
        </p:nvSpPr>
        <p:spPr>
          <a:xfrm>
            <a:off x="4267200" y="2602468"/>
            <a:ext cx="2209800" cy="369332"/>
          </a:xfrm>
          <a:prstGeom prst="rect">
            <a:avLst/>
          </a:prstGeom>
          <a:noFill/>
        </p:spPr>
        <p:txBody>
          <a:bodyPr wrap="square" rtlCol="0">
            <a:spAutoFit/>
          </a:bodyPr>
          <a:lstStyle/>
          <a:p>
            <a:r>
              <a:rPr lang="en-US" dirty="0" smtClean="0"/>
              <a:t>Goods or Services</a:t>
            </a:r>
            <a:endParaRPr lang="en-US" dirty="0"/>
          </a:p>
        </p:txBody>
      </p:sp>
    </p:spTree>
    <p:extLst>
      <p:ext uri="{BB962C8B-B14F-4D97-AF65-F5344CB8AC3E}">
        <p14:creationId xmlns:p14="http://schemas.microsoft.com/office/powerpoint/2010/main" val="1981355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3600" dirty="0" smtClean="0"/>
              <a:t>Overview of Health Care (Contd)</a:t>
            </a:r>
            <a:endParaRPr lang="en-US" sz="3600" dirty="0"/>
          </a:p>
        </p:txBody>
      </p:sp>
      <p:sp>
        <p:nvSpPr>
          <p:cNvPr id="3" name="Content Placeholder 2"/>
          <p:cNvSpPr>
            <a:spLocks noGrp="1"/>
          </p:cNvSpPr>
          <p:nvPr>
            <p:ph idx="1"/>
          </p:nvPr>
        </p:nvSpPr>
        <p:spPr>
          <a:xfrm>
            <a:off x="457200" y="838200"/>
            <a:ext cx="8229600" cy="5287963"/>
          </a:xfrm>
        </p:spPr>
        <p:txBody>
          <a:bodyPr>
            <a:normAutofit fontScale="47500" lnSpcReduction="20000"/>
          </a:bodyPr>
          <a:lstStyle/>
          <a:p>
            <a:pPr marL="0" indent="0">
              <a:buNone/>
            </a:pPr>
            <a:r>
              <a:rPr lang="en-US" sz="1600" b="1" i="1" dirty="0">
                <a:solidFill>
                  <a:srgbClr val="7030A0"/>
                </a:solidFill>
              </a:rPr>
              <a:t>Now where do the insurance companies come into this picture?</a:t>
            </a:r>
            <a:endParaRPr lang="en-US" sz="1600" b="1" dirty="0">
              <a:solidFill>
                <a:srgbClr val="7030A0"/>
              </a:solidFill>
            </a:endParaRPr>
          </a:p>
          <a:p>
            <a:pPr marL="0" indent="0">
              <a:buNone/>
            </a:pPr>
            <a:r>
              <a:rPr lang="en-US" sz="1600" dirty="0" smtClean="0"/>
              <a:t>Every </a:t>
            </a:r>
            <a:r>
              <a:rPr lang="en-US" sz="1600" dirty="0"/>
              <a:t>now and then a patient is going to develop a serious medical problem (say cancer or heart attack or something serious in terms of longevity) which needs a lot of goods and services, this is where the insurance companies come into picture because the insurance companies can help patients make sure they don’t get completely wiped out if they have unexpected large medical costs.</a:t>
            </a:r>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r>
              <a:rPr lang="en-US" sz="1400" dirty="0" smtClean="0"/>
              <a:t>                                                   </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i="1" dirty="0" smtClean="0"/>
          </a:p>
          <a:p>
            <a:pPr marL="0" indent="0">
              <a:buNone/>
            </a:pPr>
            <a:endParaRPr lang="en-US" sz="1400" i="1" dirty="0"/>
          </a:p>
          <a:p>
            <a:pPr marL="0" indent="0">
              <a:buNone/>
            </a:pPr>
            <a:endParaRPr lang="en-US" sz="1400" b="1" i="1" dirty="0" smtClean="0">
              <a:solidFill>
                <a:srgbClr val="7030A0"/>
              </a:solidFill>
            </a:endParaRPr>
          </a:p>
          <a:p>
            <a:pPr marL="0" indent="0">
              <a:buNone/>
            </a:pPr>
            <a:endParaRPr lang="en-US" sz="1400" b="1" i="1" dirty="0">
              <a:solidFill>
                <a:srgbClr val="7030A0"/>
              </a:solidFill>
            </a:endParaRPr>
          </a:p>
          <a:p>
            <a:pPr marL="0" indent="0">
              <a:buNone/>
            </a:pPr>
            <a:endParaRPr lang="en-US" sz="1500" b="1" i="1" dirty="0" smtClean="0">
              <a:solidFill>
                <a:srgbClr val="7030A0"/>
              </a:solidFill>
            </a:endParaRPr>
          </a:p>
          <a:p>
            <a:pPr marL="0" indent="0">
              <a:buNone/>
            </a:pPr>
            <a:endParaRPr lang="en-US" sz="1500" b="1" i="1" dirty="0">
              <a:solidFill>
                <a:srgbClr val="7030A0"/>
              </a:solidFill>
            </a:endParaRPr>
          </a:p>
          <a:p>
            <a:pPr marL="0" indent="0">
              <a:buNone/>
            </a:pPr>
            <a:endParaRPr lang="en-US" sz="1500" b="1" i="1" dirty="0" smtClean="0">
              <a:solidFill>
                <a:srgbClr val="7030A0"/>
              </a:solidFill>
            </a:endParaRPr>
          </a:p>
          <a:p>
            <a:pPr marL="0" indent="0">
              <a:buNone/>
            </a:pPr>
            <a:r>
              <a:rPr lang="en-US" sz="1600" b="1" i="1" dirty="0" smtClean="0">
                <a:solidFill>
                  <a:srgbClr val="7030A0"/>
                </a:solidFill>
              </a:rPr>
              <a:t>How </a:t>
            </a:r>
            <a:r>
              <a:rPr lang="en-US" sz="1600" b="1" i="1" dirty="0">
                <a:solidFill>
                  <a:srgbClr val="7030A0"/>
                </a:solidFill>
              </a:rPr>
              <a:t>do they do this?</a:t>
            </a:r>
          </a:p>
          <a:p>
            <a:pPr marL="0" indent="0">
              <a:buNone/>
            </a:pPr>
            <a:r>
              <a:rPr lang="en-US" sz="1600" dirty="0"/>
              <a:t>Let’s say there are a group of patients and not of all them fall sick at the same time but yet most of them as a pre cautionary measure try to think ahead of time and protect themselves from the major medical cost by paying money to insurance companies as individuals, which is referred to as “health care </a:t>
            </a:r>
            <a:r>
              <a:rPr lang="en-US" sz="1600" b="1" dirty="0"/>
              <a:t>premium</a:t>
            </a:r>
            <a:r>
              <a:rPr lang="en-US" sz="1600" dirty="0"/>
              <a:t>”. </a:t>
            </a:r>
            <a:r>
              <a:rPr lang="en-US" sz="1600" b="1" dirty="0"/>
              <a:t> </a:t>
            </a:r>
            <a:r>
              <a:rPr lang="en-US" sz="1600" dirty="0"/>
              <a:t>The health insurance companies build up a cushion of lot of money and if any of their subscribers or patients does develop a medical condition then they have the ability to pay those additional costs.</a:t>
            </a:r>
          </a:p>
          <a:p>
            <a:pPr marL="0" indent="0">
              <a:buNone/>
            </a:pPr>
            <a:endParaRPr lang="en-US" sz="1500" dirty="0"/>
          </a:p>
        </p:txBody>
      </p:sp>
      <p:sp>
        <p:nvSpPr>
          <p:cNvPr id="19" name="Rectangle 18"/>
          <p:cNvSpPr/>
          <p:nvPr/>
        </p:nvSpPr>
        <p:spPr>
          <a:xfrm>
            <a:off x="1524000" y="2590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52800" y="2590800"/>
            <a:ext cx="1066800" cy="59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05400" y="30480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Health Care Provider</a:t>
            </a:r>
            <a:endParaRPr lang="en-US" dirty="0"/>
          </a:p>
        </p:txBody>
      </p:sp>
      <p:sp>
        <p:nvSpPr>
          <p:cNvPr id="25" name="TextBox 24"/>
          <p:cNvSpPr txBox="1"/>
          <p:nvPr/>
        </p:nvSpPr>
        <p:spPr>
          <a:xfrm>
            <a:off x="1600200" y="2682325"/>
            <a:ext cx="914400" cy="369332"/>
          </a:xfrm>
          <a:prstGeom prst="rect">
            <a:avLst/>
          </a:prstGeom>
          <a:noFill/>
        </p:spPr>
        <p:txBody>
          <a:bodyPr wrap="square" rtlCol="0">
            <a:spAutoFit/>
          </a:bodyPr>
          <a:lstStyle/>
          <a:p>
            <a:r>
              <a:rPr lang="en-US" dirty="0" smtClean="0">
                <a:solidFill>
                  <a:schemeClr val="bg1"/>
                </a:solidFill>
              </a:rPr>
              <a:t>Patient</a:t>
            </a:r>
            <a:endParaRPr lang="en-US" dirty="0">
              <a:solidFill>
                <a:schemeClr val="bg1"/>
              </a:solidFill>
            </a:endParaRPr>
          </a:p>
        </p:txBody>
      </p:sp>
      <p:sp>
        <p:nvSpPr>
          <p:cNvPr id="26" name="TextBox 25"/>
          <p:cNvSpPr txBox="1"/>
          <p:nvPr/>
        </p:nvSpPr>
        <p:spPr>
          <a:xfrm>
            <a:off x="3429000" y="2590800"/>
            <a:ext cx="990600" cy="646331"/>
          </a:xfrm>
          <a:prstGeom prst="rect">
            <a:avLst/>
          </a:prstGeom>
          <a:noFill/>
        </p:spPr>
        <p:txBody>
          <a:bodyPr wrap="square" rtlCol="0">
            <a:spAutoFit/>
          </a:bodyPr>
          <a:lstStyle/>
          <a:p>
            <a:r>
              <a:rPr lang="en-US" dirty="0" smtClean="0">
                <a:solidFill>
                  <a:schemeClr val="bg1"/>
                </a:solidFill>
              </a:rPr>
              <a:t>Doctor, Nurse</a:t>
            </a:r>
            <a:endParaRPr lang="en-US" dirty="0">
              <a:solidFill>
                <a:schemeClr val="bg1"/>
              </a:solidFill>
            </a:endParaRPr>
          </a:p>
        </p:txBody>
      </p:sp>
      <p:sp>
        <p:nvSpPr>
          <p:cNvPr id="27" name="Rectangle 26"/>
          <p:cNvSpPr/>
          <p:nvPr/>
        </p:nvSpPr>
        <p:spPr>
          <a:xfrm>
            <a:off x="3352800" y="36576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Hospital,Clinic</a:t>
            </a:r>
            <a:endParaRPr lang="en-US" dirty="0"/>
          </a:p>
        </p:txBody>
      </p:sp>
      <p:cxnSp>
        <p:nvCxnSpPr>
          <p:cNvPr id="28" name="Elbow Connector 27"/>
          <p:cNvCxnSpPr/>
          <p:nvPr/>
        </p:nvCxnSpPr>
        <p:spPr>
          <a:xfrm>
            <a:off x="4419600" y="2895600"/>
            <a:ext cx="685800" cy="3503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flipV="1">
            <a:off x="4419600" y="3505200"/>
            <a:ext cx="685800" cy="4585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886200" y="3200400"/>
            <a:ext cx="0" cy="471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67000" y="2624464"/>
            <a:ext cx="685800" cy="276999"/>
          </a:xfrm>
          <a:prstGeom prst="rect">
            <a:avLst/>
          </a:prstGeom>
          <a:noFill/>
        </p:spPr>
        <p:txBody>
          <a:bodyPr wrap="square" rtlCol="0">
            <a:spAutoFit/>
          </a:bodyPr>
          <a:lstStyle/>
          <a:p>
            <a:r>
              <a:rPr lang="en-US" sz="1200" dirty="0" smtClean="0"/>
              <a:t>  $$$</a:t>
            </a:r>
            <a:endParaRPr lang="en-US" sz="1200" dirty="0"/>
          </a:p>
        </p:txBody>
      </p:sp>
      <p:cxnSp>
        <p:nvCxnSpPr>
          <p:cNvPr id="38" name="Straight Arrow Connector 37"/>
          <p:cNvCxnSpPr/>
          <p:nvPr/>
        </p:nvCxnSpPr>
        <p:spPr>
          <a:xfrm>
            <a:off x="2590800" y="28956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791200" y="20574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5400000" flipH="1" flipV="1">
            <a:off x="3657600" y="457200"/>
            <a:ext cx="533400" cy="3733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57600" y="1992868"/>
            <a:ext cx="2209800" cy="369332"/>
          </a:xfrm>
          <a:prstGeom prst="rect">
            <a:avLst/>
          </a:prstGeom>
          <a:noFill/>
        </p:spPr>
        <p:txBody>
          <a:bodyPr wrap="square" rtlCol="0">
            <a:spAutoFit/>
          </a:bodyPr>
          <a:lstStyle/>
          <a:p>
            <a:r>
              <a:rPr lang="en-US" dirty="0" smtClean="0"/>
              <a:t>Goods and Services</a:t>
            </a:r>
            <a:endParaRPr lang="en-US" dirty="0"/>
          </a:p>
        </p:txBody>
      </p:sp>
      <p:sp>
        <p:nvSpPr>
          <p:cNvPr id="58" name="Rectangle 57"/>
          <p:cNvSpPr/>
          <p:nvPr/>
        </p:nvSpPr>
        <p:spPr>
          <a:xfrm>
            <a:off x="1447800" y="3657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Insurance companies</a:t>
            </a:r>
            <a:endParaRPr lang="en-US" dirty="0"/>
          </a:p>
        </p:txBody>
      </p:sp>
      <p:cxnSp>
        <p:nvCxnSpPr>
          <p:cNvPr id="60" name="Straight Arrow Connector 59"/>
          <p:cNvCxnSpPr>
            <a:stCxn id="24" idx="2"/>
          </p:cNvCxnSpPr>
          <p:nvPr/>
        </p:nvCxnSpPr>
        <p:spPr>
          <a:xfrm>
            <a:off x="5791200" y="3581400"/>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p:nvPr/>
        </p:nvCxnSpPr>
        <p:spPr>
          <a:xfrm flipH="1">
            <a:off x="2057400" y="4724400"/>
            <a:ext cx="3733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a:endCxn id="58" idx="2"/>
          </p:cNvCxnSpPr>
          <p:nvPr/>
        </p:nvCxnSpPr>
        <p:spPr>
          <a:xfrm flipV="1">
            <a:off x="2057400" y="4191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516923" y="4447401"/>
            <a:ext cx="876300" cy="276999"/>
          </a:xfrm>
          <a:prstGeom prst="rect">
            <a:avLst/>
          </a:prstGeom>
          <a:noFill/>
        </p:spPr>
        <p:txBody>
          <a:bodyPr wrap="square" rtlCol="0">
            <a:spAutoFit/>
          </a:bodyPr>
          <a:lstStyle/>
          <a:p>
            <a:r>
              <a:rPr lang="en-US" sz="1200" dirty="0" smtClean="0"/>
              <a:t>  $$$</a:t>
            </a:r>
            <a:endParaRPr lang="en-US" sz="1200" dirty="0"/>
          </a:p>
        </p:txBody>
      </p:sp>
    </p:spTree>
    <p:extLst>
      <p:ext uri="{BB962C8B-B14F-4D97-AF65-F5344CB8AC3E}">
        <p14:creationId xmlns:p14="http://schemas.microsoft.com/office/powerpoint/2010/main" val="2876556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3600" dirty="0" smtClean="0"/>
              <a:t>Overview of Health Care (Contd)</a:t>
            </a:r>
            <a:endParaRPr lang="en-US" sz="3600" dirty="0"/>
          </a:p>
        </p:txBody>
      </p:sp>
      <p:sp>
        <p:nvSpPr>
          <p:cNvPr id="3" name="Content Placeholder 2"/>
          <p:cNvSpPr>
            <a:spLocks noGrp="1"/>
          </p:cNvSpPr>
          <p:nvPr>
            <p:ph idx="1"/>
          </p:nvPr>
        </p:nvSpPr>
        <p:spPr>
          <a:xfrm>
            <a:off x="457200" y="838200"/>
            <a:ext cx="8229600" cy="5410200"/>
          </a:xfrm>
        </p:spPr>
        <p:txBody>
          <a:bodyPr>
            <a:normAutofit/>
          </a:bodyPr>
          <a:lstStyle/>
          <a:p>
            <a:pPr marL="0" indent="0">
              <a:buNone/>
            </a:pPr>
            <a:r>
              <a:rPr lang="en-US" sz="1400" b="1" i="1" dirty="0" smtClean="0">
                <a:solidFill>
                  <a:srgbClr val="7030A0"/>
                </a:solidFill>
              </a:rPr>
              <a:t>What is the concept of Risk Sharing?</a:t>
            </a:r>
            <a:endParaRPr lang="en-US" sz="1400" b="1" dirty="0">
              <a:solidFill>
                <a:srgbClr val="7030A0"/>
              </a:solidFill>
            </a:endParaRPr>
          </a:p>
          <a:p>
            <a:pPr marL="0" indent="0">
              <a:buNone/>
            </a:pPr>
            <a:r>
              <a:rPr lang="en-US" sz="1400" dirty="0"/>
              <a:t>Think about 100 people paying premiums at the same time, they have technically pooled their money together which technically means they polled their risks together which is called </a:t>
            </a:r>
            <a:r>
              <a:rPr lang="en-US" sz="1400" b="1" dirty="0"/>
              <a:t>Risk sharing</a:t>
            </a:r>
            <a:r>
              <a:rPr lang="en-US" sz="1400" dirty="0"/>
              <a:t>. Risk sharing is </a:t>
            </a:r>
            <a:r>
              <a:rPr lang="en-US" sz="1400" dirty="0" smtClean="0"/>
              <a:t>a very </a:t>
            </a:r>
            <a:r>
              <a:rPr lang="en-US" sz="1400" dirty="0"/>
              <a:t>important way in which people can get together to make sure that they are protected against rare but very serious medical condition. </a:t>
            </a:r>
          </a:p>
          <a:p>
            <a:pPr marL="0" indent="0">
              <a:buNone/>
            </a:pPr>
            <a:endParaRPr lang="en-US" sz="1400" dirty="0"/>
          </a:p>
          <a:p>
            <a:pPr marL="0" indent="0">
              <a:buNone/>
            </a:pPr>
            <a:r>
              <a:rPr lang="en-US" sz="1400" b="1" i="1" dirty="0" smtClean="0">
                <a:solidFill>
                  <a:srgbClr val="7030A0"/>
                </a:solidFill>
              </a:rPr>
              <a:t>What about Employers?</a:t>
            </a:r>
          </a:p>
          <a:p>
            <a:pPr marL="0" indent="0">
              <a:buNone/>
            </a:pPr>
            <a:r>
              <a:rPr lang="en-US" sz="1400" dirty="0" smtClean="0"/>
              <a:t>We will introduce the next important entity in this setup, which is the Employer.</a:t>
            </a:r>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r>
              <a:rPr lang="en-US" sz="1400" dirty="0" smtClean="0"/>
              <a:t>                                                   </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i="1" dirty="0" smtClean="0"/>
          </a:p>
          <a:p>
            <a:pPr marL="0" indent="0">
              <a:buNone/>
            </a:pPr>
            <a:endParaRPr lang="en-US" sz="1400" i="1" dirty="0"/>
          </a:p>
          <a:p>
            <a:pPr marL="0" indent="0">
              <a:buNone/>
            </a:pPr>
            <a:endParaRPr lang="en-US" sz="1400" b="1" i="1" dirty="0" smtClean="0">
              <a:solidFill>
                <a:srgbClr val="7030A0"/>
              </a:solidFill>
            </a:endParaRPr>
          </a:p>
          <a:p>
            <a:pPr marL="0" indent="0">
              <a:buNone/>
            </a:pPr>
            <a:endParaRPr lang="en-US" sz="1400" b="1" i="1" dirty="0">
              <a:solidFill>
                <a:srgbClr val="7030A0"/>
              </a:solidFill>
            </a:endParaRPr>
          </a:p>
          <a:p>
            <a:pPr marL="0" indent="0">
              <a:buNone/>
            </a:pPr>
            <a:endParaRPr lang="en-US" sz="1400" dirty="0"/>
          </a:p>
        </p:txBody>
      </p:sp>
      <p:sp>
        <p:nvSpPr>
          <p:cNvPr id="19" name="Rectangle 18"/>
          <p:cNvSpPr/>
          <p:nvPr/>
        </p:nvSpPr>
        <p:spPr>
          <a:xfrm>
            <a:off x="3276600" y="33528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105400" y="3370357"/>
            <a:ext cx="1066800" cy="59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858000" y="39624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Health Care Provider</a:t>
            </a:r>
            <a:endParaRPr lang="en-US" dirty="0"/>
          </a:p>
        </p:txBody>
      </p:sp>
      <p:sp>
        <p:nvSpPr>
          <p:cNvPr id="25" name="TextBox 24"/>
          <p:cNvSpPr txBox="1"/>
          <p:nvPr/>
        </p:nvSpPr>
        <p:spPr>
          <a:xfrm>
            <a:off x="3300046" y="3276600"/>
            <a:ext cx="1119554" cy="646331"/>
          </a:xfrm>
          <a:prstGeom prst="rect">
            <a:avLst/>
          </a:prstGeom>
          <a:noFill/>
        </p:spPr>
        <p:txBody>
          <a:bodyPr wrap="square" rtlCol="0">
            <a:spAutoFit/>
          </a:bodyPr>
          <a:lstStyle/>
          <a:p>
            <a:r>
              <a:rPr lang="en-US" dirty="0" smtClean="0">
                <a:solidFill>
                  <a:schemeClr val="bg1"/>
                </a:solidFill>
              </a:rPr>
              <a:t>Patient/</a:t>
            </a:r>
          </a:p>
          <a:p>
            <a:r>
              <a:rPr lang="en-US" dirty="0" smtClean="0">
                <a:solidFill>
                  <a:schemeClr val="bg1"/>
                </a:solidFill>
              </a:rPr>
              <a:t>Employee</a:t>
            </a:r>
            <a:endParaRPr lang="en-US" dirty="0">
              <a:solidFill>
                <a:schemeClr val="bg1"/>
              </a:solidFill>
            </a:endParaRPr>
          </a:p>
        </p:txBody>
      </p:sp>
      <p:sp>
        <p:nvSpPr>
          <p:cNvPr id="26" name="TextBox 25"/>
          <p:cNvSpPr txBox="1"/>
          <p:nvPr/>
        </p:nvSpPr>
        <p:spPr>
          <a:xfrm>
            <a:off x="5181600" y="3316069"/>
            <a:ext cx="990600" cy="646331"/>
          </a:xfrm>
          <a:prstGeom prst="rect">
            <a:avLst/>
          </a:prstGeom>
          <a:noFill/>
        </p:spPr>
        <p:txBody>
          <a:bodyPr wrap="square" rtlCol="0">
            <a:spAutoFit/>
          </a:bodyPr>
          <a:lstStyle/>
          <a:p>
            <a:r>
              <a:rPr lang="en-US" dirty="0" smtClean="0">
                <a:solidFill>
                  <a:schemeClr val="bg1"/>
                </a:solidFill>
              </a:rPr>
              <a:t>Doctor, Nurse</a:t>
            </a:r>
            <a:endParaRPr lang="en-US" dirty="0">
              <a:solidFill>
                <a:schemeClr val="bg1"/>
              </a:solidFill>
            </a:endParaRPr>
          </a:p>
        </p:txBody>
      </p:sp>
      <p:sp>
        <p:nvSpPr>
          <p:cNvPr id="27" name="Rectangle 26"/>
          <p:cNvSpPr/>
          <p:nvPr/>
        </p:nvSpPr>
        <p:spPr>
          <a:xfrm>
            <a:off x="5105400" y="4495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Hospital,Clinic</a:t>
            </a:r>
            <a:endParaRPr lang="en-US" dirty="0"/>
          </a:p>
        </p:txBody>
      </p:sp>
      <p:cxnSp>
        <p:nvCxnSpPr>
          <p:cNvPr id="28" name="Elbow Connector 27"/>
          <p:cNvCxnSpPr/>
          <p:nvPr/>
        </p:nvCxnSpPr>
        <p:spPr>
          <a:xfrm>
            <a:off x="6172200" y="3688290"/>
            <a:ext cx="685800" cy="3503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flipV="1">
            <a:off x="6172200" y="4265832"/>
            <a:ext cx="685800" cy="4585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638800" y="3984311"/>
            <a:ext cx="0" cy="511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19600" y="3380601"/>
            <a:ext cx="685800" cy="276999"/>
          </a:xfrm>
          <a:prstGeom prst="rect">
            <a:avLst/>
          </a:prstGeom>
          <a:noFill/>
        </p:spPr>
        <p:txBody>
          <a:bodyPr wrap="square" rtlCol="0">
            <a:spAutoFit/>
          </a:bodyPr>
          <a:lstStyle/>
          <a:p>
            <a:r>
              <a:rPr lang="en-US" sz="1200" dirty="0" smtClean="0"/>
              <a:t>  $$$</a:t>
            </a:r>
            <a:endParaRPr lang="en-US" sz="1200" dirty="0"/>
          </a:p>
        </p:txBody>
      </p:sp>
      <p:cxnSp>
        <p:nvCxnSpPr>
          <p:cNvPr id="38" name="Straight Arrow Connector 37"/>
          <p:cNvCxnSpPr/>
          <p:nvPr/>
        </p:nvCxnSpPr>
        <p:spPr>
          <a:xfrm>
            <a:off x="4343400" y="36576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543800" y="2884422"/>
            <a:ext cx="0" cy="1077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5400000" flipH="1" flipV="1">
            <a:off x="5410200" y="1295400"/>
            <a:ext cx="533400" cy="3733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184531" y="2884422"/>
            <a:ext cx="2209800" cy="369332"/>
          </a:xfrm>
          <a:prstGeom prst="rect">
            <a:avLst/>
          </a:prstGeom>
          <a:noFill/>
        </p:spPr>
        <p:txBody>
          <a:bodyPr wrap="square" rtlCol="0">
            <a:spAutoFit/>
          </a:bodyPr>
          <a:lstStyle/>
          <a:p>
            <a:r>
              <a:rPr lang="en-US" dirty="0" smtClean="0"/>
              <a:t>Goods and Services</a:t>
            </a:r>
            <a:endParaRPr lang="en-US" dirty="0"/>
          </a:p>
        </p:txBody>
      </p:sp>
      <p:sp>
        <p:nvSpPr>
          <p:cNvPr id="58" name="Rectangle 57"/>
          <p:cNvSpPr/>
          <p:nvPr/>
        </p:nvSpPr>
        <p:spPr>
          <a:xfrm>
            <a:off x="3200400" y="44958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Insurance companies</a:t>
            </a:r>
            <a:endParaRPr lang="en-US" dirty="0"/>
          </a:p>
        </p:txBody>
      </p:sp>
      <p:cxnSp>
        <p:nvCxnSpPr>
          <p:cNvPr id="60" name="Straight Arrow Connector 59"/>
          <p:cNvCxnSpPr>
            <a:stCxn id="24" idx="2"/>
          </p:cNvCxnSpPr>
          <p:nvPr/>
        </p:nvCxnSpPr>
        <p:spPr>
          <a:xfrm>
            <a:off x="7543800" y="4495800"/>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p:nvPr/>
        </p:nvCxnSpPr>
        <p:spPr>
          <a:xfrm flipH="1">
            <a:off x="3810000" y="5638800"/>
            <a:ext cx="3733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a:endCxn id="58" idx="2"/>
          </p:cNvCxnSpPr>
          <p:nvPr/>
        </p:nvCxnSpPr>
        <p:spPr>
          <a:xfrm flipV="1">
            <a:off x="3810000" y="50292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517173" y="5370511"/>
            <a:ext cx="876300" cy="276999"/>
          </a:xfrm>
          <a:prstGeom prst="rect">
            <a:avLst/>
          </a:prstGeom>
          <a:noFill/>
        </p:spPr>
        <p:txBody>
          <a:bodyPr wrap="square" rtlCol="0">
            <a:spAutoFit/>
          </a:bodyPr>
          <a:lstStyle/>
          <a:p>
            <a:r>
              <a:rPr lang="en-US" sz="1200" dirty="0" smtClean="0"/>
              <a:t>  $$$</a:t>
            </a:r>
            <a:endParaRPr lang="en-US" sz="1200" dirty="0"/>
          </a:p>
        </p:txBody>
      </p:sp>
      <p:sp>
        <p:nvSpPr>
          <p:cNvPr id="30" name="Rectangle 29"/>
          <p:cNvSpPr/>
          <p:nvPr/>
        </p:nvSpPr>
        <p:spPr>
          <a:xfrm>
            <a:off x="926123" y="3222434"/>
            <a:ext cx="1371600" cy="59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26123" y="3348279"/>
            <a:ext cx="1371600" cy="369332"/>
          </a:xfrm>
          <a:prstGeom prst="rect">
            <a:avLst/>
          </a:prstGeom>
          <a:noFill/>
        </p:spPr>
        <p:txBody>
          <a:bodyPr wrap="square" rtlCol="0">
            <a:spAutoFit/>
          </a:bodyPr>
          <a:lstStyle/>
          <a:p>
            <a:r>
              <a:rPr lang="en-US" dirty="0" smtClean="0">
                <a:solidFill>
                  <a:schemeClr val="bg1"/>
                </a:solidFill>
              </a:rPr>
              <a:t>Government</a:t>
            </a:r>
            <a:endParaRPr lang="en-US" dirty="0">
              <a:solidFill>
                <a:schemeClr val="bg1"/>
              </a:solidFill>
            </a:endParaRPr>
          </a:p>
        </p:txBody>
      </p:sp>
      <p:cxnSp>
        <p:nvCxnSpPr>
          <p:cNvPr id="32" name="Straight Arrow Connector 31"/>
          <p:cNvCxnSpPr/>
          <p:nvPr/>
        </p:nvCxnSpPr>
        <p:spPr>
          <a:xfrm flipH="1">
            <a:off x="2286000" y="3505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38400" y="3228201"/>
            <a:ext cx="685800" cy="276999"/>
          </a:xfrm>
          <a:prstGeom prst="rect">
            <a:avLst/>
          </a:prstGeom>
          <a:noFill/>
        </p:spPr>
        <p:txBody>
          <a:bodyPr wrap="square" rtlCol="0">
            <a:spAutoFit/>
          </a:bodyPr>
          <a:lstStyle/>
          <a:p>
            <a:r>
              <a:rPr lang="en-US" sz="1200" dirty="0" smtClean="0"/>
              <a:t>  $$$</a:t>
            </a:r>
            <a:endParaRPr lang="en-US" sz="1200" dirty="0"/>
          </a:p>
        </p:txBody>
      </p:sp>
      <p:sp>
        <p:nvSpPr>
          <p:cNvPr id="35" name="Rectangle 34"/>
          <p:cNvSpPr/>
          <p:nvPr/>
        </p:nvSpPr>
        <p:spPr>
          <a:xfrm>
            <a:off x="914400" y="4513357"/>
            <a:ext cx="1371600" cy="59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66800" y="4624712"/>
            <a:ext cx="1371600" cy="369332"/>
          </a:xfrm>
          <a:prstGeom prst="rect">
            <a:avLst/>
          </a:prstGeom>
          <a:noFill/>
        </p:spPr>
        <p:txBody>
          <a:bodyPr wrap="square" rtlCol="0">
            <a:spAutoFit/>
          </a:bodyPr>
          <a:lstStyle/>
          <a:p>
            <a:r>
              <a:rPr lang="en-US" dirty="0" smtClean="0">
                <a:solidFill>
                  <a:schemeClr val="bg1"/>
                </a:solidFill>
              </a:rPr>
              <a:t>Employer</a:t>
            </a:r>
            <a:endParaRPr lang="en-US" dirty="0">
              <a:solidFill>
                <a:schemeClr val="bg1"/>
              </a:solidFill>
            </a:endParaRPr>
          </a:p>
        </p:txBody>
      </p:sp>
      <p:cxnSp>
        <p:nvCxnSpPr>
          <p:cNvPr id="9" name="Elbow Connector 8"/>
          <p:cNvCxnSpPr/>
          <p:nvPr/>
        </p:nvCxnSpPr>
        <p:spPr>
          <a:xfrm flipV="1">
            <a:off x="2286000" y="3767409"/>
            <a:ext cx="990600" cy="880791"/>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667000" y="3810000"/>
            <a:ext cx="685800" cy="276999"/>
          </a:xfrm>
          <a:prstGeom prst="rect">
            <a:avLst/>
          </a:prstGeom>
          <a:noFill/>
        </p:spPr>
        <p:txBody>
          <a:bodyPr wrap="square" rtlCol="0">
            <a:spAutoFit/>
          </a:bodyPr>
          <a:lstStyle/>
          <a:p>
            <a:r>
              <a:rPr lang="en-US" sz="1200" dirty="0" smtClean="0"/>
              <a:t>  $$$</a:t>
            </a:r>
            <a:endParaRPr lang="en-US" sz="1200" dirty="0"/>
          </a:p>
        </p:txBody>
      </p:sp>
      <p:sp>
        <p:nvSpPr>
          <p:cNvPr id="42" name="TextBox 41"/>
          <p:cNvSpPr txBox="1"/>
          <p:nvPr/>
        </p:nvSpPr>
        <p:spPr>
          <a:xfrm>
            <a:off x="2110153" y="4267200"/>
            <a:ext cx="767862" cy="276999"/>
          </a:xfrm>
          <a:prstGeom prst="rect">
            <a:avLst/>
          </a:prstGeom>
          <a:noFill/>
        </p:spPr>
        <p:txBody>
          <a:bodyPr wrap="square" rtlCol="0">
            <a:spAutoFit/>
          </a:bodyPr>
          <a:lstStyle/>
          <a:p>
            <a:r>
              <a:rPr lang="en-US" sz="1200" dirty="0" smtClean="0"/>
              <a:t>  Services</a:t>
            </a:r>
            <a:endParaRPr lang="en-US" sz="1200" dirty="0"/>
          </a:p>
        </p:txBody>
      </p:sp>
      <p:cxnSp>
        <p:nvCxnSpPr>
          <p:cNvPr id="43" name="Straight Arrow Connector 42"/>
          <p:cNvCxnSpPr/>
          <p:nvPr/>
        </p:nvCxnSpPr>
        <p:spPr>
          <a:xfrm>
            <a:off x="2286000" y="48768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438400" y="4828401"/>
            <a:ext cx="685800" cy="276999"/>
          </a:xfrm>
          <a:prstGeom prst="rect">
            <a:avLst/>
          </a:prstGeom>
          <a:noFill/>
        </p:spPr>
        <p:txBody>
          <a:bodyPr wrap="square" rtlCol="0">
            <a:spAutoFit/>
          </a:bodyPr>
          <a:lstStyle/>
          <a:p>
            <a:r>
              <a:rPr lang="en-US" sz="1200" dirty="0" smtClean="0"/>
              <a:t>  $$$</a:t>
            </a:r>
            <a:endParaRPr lang="en-US" sz="1200" dirty="0"/>
          </a:p>
        </p:txBody>
      </p:sp>
    </p:spTree>
    <p:extLst>
      <p:ext uri="{BB962C8B-B14F-4D97-AF65-F5344CB8AC3E}">
        <p14:creationId xmlns:p14="http://schemas.microsoft.com/office/powerpoint/2010/main" val="401792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3600" dirty="0" smtClean="0"/>
              <a:t>Overview of Health Care (Contd)</a:t>
            </a:r>
            <a:endParaRPr lang="en-US" sz="3600" dirty="0"/>
          </a:p>
        </p:txBody>
      </p:sp>
      <p:sp>
        <p:nvSpPr>
          <p:cNvPr id="3" name="Content Placeholder 2"/>
          <p:cNvSpPr>
            <a:spLocks noGrp="1"/>
          </p:cNvSpPr>
          <p:nvPr>
            <p:ph idx="1"/>
          </p:nvPr>
        </p:nvSpPr>
        <p:spPr>
          <a:xfrm>
            <a:off x="457200" y="838200"/>
            <a:ext cx="8229600" cy="5410200"/>
          </a:xfrm>
        </p:spPr>
        <p:txBody>
          <a:bodyPr>
            <a:normAutofit fontScale="62500" lnSpcReduction="20000"/>
          </a:bodyPr>
          <a:lstStyle/>
          <a:p>
            <a:pPr marL="0" indent="0">
              <a:buNone/>
            </a:pPr>
            <a:r>
              <a:rPr lang="en-US" sz="1500" b="1" i="1" dirty="0" smtClean="0">
                <a:solidFill>
                  <a:srgbClr val="7030A0"/>
                </a:solidFill>
              </a:rPr>
              <a:t>What role does the Government play?</a:t>
            </a:r>
            <a:endParaRPr lang="en-US" sz="1500" b="1" dirty="0">
              <a:solidFill>
                <a:srgbClr val="7030A0"/>
              </a:solidFill>
            </a:endParaRPr>
          </a:p>
          <a:p>
            <a:pPr marL="0" indent="0">
              <a:buNone/>
            </a:pPr>
            <a:r>
              <a:rPr lang="en-US" sz="1500" dirty="0" smtClean="0"/>
              <a:t>The </a:t>
            </a:r>
            <a:r>
              <a:rPr lang="en-US" sz="1500" dirty="0"/>
              <a:t>government is also involved in providing health care by means of two major programs called “</a:t>
            </a:r>
            <a:r>
              <a:rPr lang="en-US" sz="1500" b="1" dirty="0"/>
              <a:t>Medicare</a:t>
            </a:r>
            <a:r>
              <a:rPr lang="en-US" sz="1500" dirty="0"/>
              <a:t>” and “</a:t>
            </a:r>
            <a:r>
              <a:rPr lang="en-US" sz="1500" b="1" dirty="0"/>
              <a:t>Medicaid</a:t>
            </a:r>
            <a:r>
              <a:rPr lang="en-US" sz="1500" dirty="0"/>
              <a:t>” in addition to that for military persons </a:t>
            </a:r>
            <a:r>
              <a:rPr lang="en-US" sz="1500" dirty="0" smtClean="0"/>
              <a:t>etc.  We will be talking about Medicare and Medicaid in detail in the forthcoming sessions.</a:t>
            </a:r>
          </a:p>
          <a:p>
            <a:pPr marL="0" indent="0">
              <a:buNone/>
            </a:pPr>
            <a:endParaRPr lang="en-US" sz="1500" dirty="0" smtClean="0"/>
          </a:p>
          <a:p>
            <a:pPr marL="0" indent="0">
              <a:buNone/>
            </a:pPr>
            <a:r>
              <a:rPr lang="en-US" sz="1500" b="1" dirty="0" smtClean="0">
                <a:solidFill>
                  <a:srgbClr val="7030A0"/>
                </a:solidFill>
              </a:rPr>
              <a:t>Terms to remember:</a:t>
            </a:r>
          </a:p>
          <a:p>
            <a:r>
              <a:rPr lang="en-US" sz="1500" dirty="0" smtClean="0"/>
              <a:t>Member/Subscriber</a:t>
            </a:r>
          </a:p>
          <a:p>
            <a:r>
              <a:rPr lang="en-US" sz="1500" dirty="0" smtClean="0"/>
              <a:t>Health care provider</a:t>
            </a:r>
          </a:p>
          <a:p>
            <a:r>
              <a:rPr lang="en-US" sz="1500" dirty="0" smtClean="0"/>
              <a:t>Plan Sponsor</a:t>
            </a:r>
          </a:p>
          <a:p>
            <a:r>
              <a:rPr lang="en-US" sz="1500" dirty="0" smtClean="0"/>
              <a:t>Premium</a:t>
            </a:r>
          </a:p>
          <a:p>
            <a:r>
              <a:rPr lang="en-US" sz="1500" b="1" dirty="0" smtClean="0"/>
              <a:t>Co-pay/Co-Insurance/Deductible</a:t>
            </a:r>
          </a:p>
          <a:p>
            <a:r>
              <a:rPr lang="en-US" sz="1500" dirty="0" smtClean="0"/>
              <a:t>Payers</a:t>
            </a:r>
          </a:p>
          <a:p>
            <a:r>
              <a:rPr lang="en-US" sz="1500" dirty="0" smtClean="0"/>
              <a:t>Risk Sharing</a:t>
            </a:r>
            <a:endParaRPr lang="en-US" sz="1500" dirty="0"/>
          </a:p>
          <a:p>
            <a:pPr marL="0" indent="0">
              <a:buNone/>
            </a:pPr>
            <a:endParaRPr lang="en-US" sz="1400" dirty="0"/>
          </a:p>
          <a:p>
            <a:pPr marL="0" indent="0">
              <a:buNone/>
            </a:pPr>
            <a:r>
              <a:rPr lang="en-US" sz="1800" b="1" dirty="0">
                <a:solidFill>
                  <a:srgbClr val="7030A0"/>
                </a:solidFill>
              </a:rPr>
              <a:t>**A summary of the possible ways in which people get health care insurance</a:t>
            </a:r>
            <a:r>
              <a:rPr lang="en-US" sz="1800" b="1" dirty="0" smtClean="0">
                <a:solidFill>
                  <a:srgbClr val="7030A0"/>
                </a:solidFill>
              </a:rPr>
              <a:t>**</a:t>
            </a:r>
            <a:endParaRPr lang="en-US" sz="1400" dirty="0"/>
          </a:p>
          <a:p>
            <a:pPr>
              <a:lnSpc>
                <a:spcPct val="200000"/>
              </a:lnSpc>
              <a:buFont typeface="Wingdings" panose="05000000000000000000" pitchFamily="2" charset="2"/>
              <a:buChar char="Ø"/>
            </a:pPr>
            <a:r>
              <a:rPr lang="en-US" sz="1400" dirty="0" smtClean="0"/>
              <a:t>Patients </a:t>
            </a:r>
            <a:r>
              <a:rPr lang="en-US" sz="1400" dirty="0"/>
              <a:t>who pay money directly to the providers, also called “out-of-pocket” expenses.</a:t>
            </a:r>
          </a:p>
          <a:p>
            <a:pPr>
              <a:lnSpc>
                <a:spcPct val="200000"/>
              </a:lnSpc>
              <a:buFont typeface="Wingdings" panose="05000000000000000000" pitchFamily="2" charset="2"/>
              <a:buChar char="Ø"/>
            </a:pPr>
            <a:r>
              <a:rPr lang="en-US" sz="1400" dirty="0" smtClean="0"/>
              <a:t>Patients </a:t>
            </a:r>
            <a:r>
              <a:rPr lang="en-US" sz="1400" dirty="0"/>
              <a:t>who purchase health insurance by paying premiums directly to insurance companies.</a:t>
            </a:r>
          </a:p>
          <a:p>
            <a:pPr>
              <a:lnSpc>
                <a:spcPct val="200000"/>
              </a:lnSpc>
              <a:buFont typeface="Wingdings" panose="05000000000000000000" pitchFamily="2" charset="2"/>
              <a:buChar char="Ø"/>
            </a:pPr>
            <a:r>
              <a:rPr lang="en-US" sz="1400" dirty="0" smtClean="0"/>
              <a:t>Workers </a:t>
            </a:r>
            <a:r>
              <a:rPr lang="en-US" sz="1400" dirty="0"/>
              <a:t>get Health care insurance because their employers pay premium to the insurance companies</a:t>
            </a:r>
          </a:p>
          <a:p>
            <a:pPr>
              <a:lnSpc>
                <a:spcPct val="200000"/>
              </a:lnSpc>
              <a:buFont typeface="Wingdings" panose="05000000000000000000" pitchFamily="2" charset="2"/>
              <a:buChar char="Ø"/>
            </a:pPr>
            <a:r>
              <a:rPr lang="en-US" sz="1400" dirty="0" smtClean="0"/>
              <a:t>When </a:t>
            </a:r>
            <a:r>
              <a:rPr lang="en-US" sz="1400" dirty="0"/>
              <a:t>the government goes ahead and offers them health insurance</a:t>
            </a:r>
            <a:r>
              <a:rPr lang="en-US" sz="1400" dirty="0" smtClean="0"/>
              <a:t>.</a:t>
            </a:r>
            <a:endParaRPr lang="en-US" sz="1400" dirty="0"/>
          </a:p>
          <a:p>
            <a:pPr marL="0" indent="0">
              <a:buNone/>
            </a:pPr>
            <a:r>
              <a:rPr lang="en-US" sz="1400" dirty="0" smtClean="0"/>
              <a:t>                                                   </a:t>
            </a:r>
          </a:p>
          <a:p>
            <a:pPr marL="0" indent="0">
              <a:buNone/>
            </a:pPr>
            <a:endParaRPr lang="en-US" sz="1400" dirty="0"/>
          </a:p>
          <a:p>
            <a:pPr marL="0" indent="0">
              <a:buNone/>
            </a:pPr>
            <a:endParaRPr lang="en-US" sz="1400" dirty="0" smtClean="0"/>
          </a:p>
          <a:p>
            <a:pPr marL="0" indent="0">
              <a:buNone/>
            </a:pPr>
            <a:endParaRPr lang="en-US" sz="1400" i="1" dirty="0" smtClean="0"/>
          </a:p>
          <a:p>
            <a:pPr marL="0" indent="0">
              <a:buNone/>
            </a:pPr>
            <a:endParaRPr lang="en-US" sz="1400" i="1" dirty="0"/>
          </a:p>
          <a:p>
            <a:pPr marL="0" indent="0">
              <a:buNone/>
            </a:pPr>
            <a:endParaRPr lang="en-US" sz="1400" b="1" i="1" dirty="0" smtClean="0">
              <a:solidFill>
                <a:srgbClr val="7030A0"/>
              </a:solidFill>
            </a:endParaRPr>
          </a:p>
          <a:p>
            <a:pPr marL="0" indent="0">
              <a:buNone/>
            </a:pPr>
            <a:endParaRPr lang="en-US" sz="1400" b="1" i="1" dirty="0">
              <a:solidFill>
                <a:srgbClr val="7030A0"/>
              </a:solidFill>
            </a:endParaRPr>
          </a:p>
          <a:p>
            <a:pPr marL="0" indent="0">
              <a:buNone/>
            </a:pPr>
            <a:endParaRPr lang="en-US" sz="1400" dirty="0"/>
          </a:p>
        </p:txBody>
      </p:sp>
    </p:spTree>
    <p:extLst>
      <p:ext uri="{BB962C8B-B14F-4D97-AF65-F5344CB8AC3E}">
        <p14:creationId xmlns:p14="http://schemas.microsoft.com/office/powerpoint/2010/main" val="502212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3600" dirty="0" smtClean="0"/>
              <a:t>Co- Pay, Co-insurance &amp; Deductibles</a:t>
            </a:r>
            <a:endParaRPr lang="en-US" sz="3600" dirty="0"/>
          </a:p>
        </p:txBody>
      </p:sp>
      <p:sp>
        <p:nvSpPr>
          <p:cNvPr id="3" name="Content Placeholder 2"/>
          <p:cNvSpPr>
            <a:spLocks noGrp="1"/>
          </p:cNvSpPr>
          <p:nvPr>
            <p:ph idx="1"/>
          </p:nvPr>
        </p:nvSpPr>
        <p:spPr>
          <a:xfrm>
            <a:off x="457200" y="838200"/>
            <a:ext cx="8229600" cy="5410200"/>
          </a:xfrm>
        </p:spPr>
        <p:txBody>
          <a:bodyPr>
            <a:normAutofit fontScale="92500" lnSpcReduction="20000"/>
          </a:bodyPr>
          <a:lstStyle/>
          <a:p>
            <a:pPr marL="0" indent="0">
              <a:buNone/>
            </a:pPr>
            <a:r>
              <a:rPr lang="en-US" sz="1400" b="1" i="1" dirty="0" smtClean="0">
                <a:solidFill>
                  <a:srgbClr val="7030A0"/>
                </a:solidFill>
              </a:rPr>
              <a:t>What is Co-pay?</a:t>
            </a:r>
            <a:endParaRPr lang="en-US" sz="1400" b="1" dirty="0">
              <a:solidFill>
                <a:srgbClr val="7030A0"/>
              </a:solidFill>
            </a:endParaRPr>
          </a:p>
          <a:p>
            <a:pPr marL="0" indent="0">
              <a:buNone/>
            </a:pPr>
            <a:r>
              <a:rPr lang="en-US" sz="1400" dirty="0" smtClean="0"/>
              <a:t>A </a:t>
            </a:r>
            <a:r>
              <a:rPr lang="en-US" sz="1400" dirty="0"/>
              <a:t>co-payment, or co-pay, is the flat amount you pay at the time of a medical service or to receive a </a:t>
            </a:r>
            <a:r>
              <a:rPr lang="en-US" sz="1400" dirty="0" smtClean="0"/>
              <a:t>medication. The part you pay is called a </a:t>
            </a:r>
            <a:r>
              <a:rPr lang="en-US" sz="1400" i="1" dirty="0" smtClean="0"/>
              <a:t>copay</a:t>
            </a:r>
            <a:r>
              <a:rPr lang="en-US" sz="1400" dirty="0" smtClean="0"/>
              <a:t> because you’re jointly paying for your health service with your insurance company .</a:t>
            </a:r>
          </a:p>
          <a:p>
            <a:pPr marL="0" indent="0">
              <a:buNone/>
            </a:pPr>
            <a:r>
              <a:rPr lang="en-US" sz="1400" dirty="0" smtClean="0"/>
              <a:t>Insurance </a:t>
            </a:r>
            <a:r>
              <a:rPr lang="en-US" sz="1400" dirty="0"/>
              <a:t>companies use these co-pays in part to share expenses with you. Your copay amount is printed right on your insurance </a:t>
            </a:r>
            <a:r>
              <a:rPr lang="en-US" sz="1400" dirty="0" smtClean="0"/>
              <a:t>card.</a:t>
            </a:r>
          </a:p>
          <a:p>
            <a:pPr marL="0" indent="0">
              <a:buNone/>
            </a:pPr>
            <a:endParaRPr lang="en-US" sz="1400" b="1" i="1" dirty="0" smtClean="0">
              <a:solidFill>
                <a:srgbClr val="7030A0"/>
              </a:solidFill>
            </a:endParaRPr>
          </a:p>
          <a:p>
            <a:pPr marL="0" indent="0">
              <a:buNone/>
            </a:pPr>
            <a:r>
              <a:rPr lang="en-US" sz="1400" b="1" i="1" dirty="0" smtClean="0">
                <a:solidFill>
                  <a:srgbClr val="7030A0"/>
                </a:solidFill>
              </a:rPr>
              <a:t>How </a:t>
            </a:r>
            <a:r>
              <a:rPr lang="en-US" sz="1400" b="1" i="1" dirty="0">
                <a:solidFill>
                  <a:srgbClr val="7030A0"/>
                </a:solidFill>
              </a:rPr>
              <a:t>Co-pay works?</a:t>
            </a:r>
          </a:p>
          <a:p>
            <a:pPr marL="0" indent="0">
              <a:buNone/>
            </a:pPr>
            <a:r>
              <a:rPr lang="en-US" sz="1400" dirty="0"/>
              <a:t>A copayment is a set amount you pay whenever you use a particular type of healthcare service. For example, you might have a $40 copay to see </a:t>
            </a:r>
            <a:r>
              <a:rPr lang="en-US" sz="1400" dirty="0" smtClean="0"/>
              <a:t>a Primary care doctor</a:t>
            </a:r>
            <a:r>
              <a:rPr lang="en-US" sz="1400" dirty="0"/>
              <a:t> and a $20 copay to fill a prescription. You pay the copay amount; your health insurance company pays the rest of the bill. Your copay for that particular service doesn’t change no matter how much the doctor charges, or how much the prescription costs.</a:t>
            </a:r>
          </a:p>
          <a:p>
            <a:pPr marL="0" indent="0">
              <a:buNone/>
            </a:pPr>
            <a:endParaRPr lang="en-US" sz="1400" b="1" dirty="0" smtClean="0">
              <a:solidFill>
                <a:srgbClr val="7030A0"/>
              </a:solidFill>
            </a:endParaRPr>
          </a:p>
          <a:p>
            <a:pPr marL="0" indent="0">
              <a:buNone/>
            </a:pPr>
            <a:r>
              <a:rPr lang="en-US" sz="1400" dirty="0"/>
              <a:t>Unlike a </a:t>
            </a:r>
            <a:r>
              <a:rPr lang="en-US" sz="1400" dirty="0" smtClean="0"/>
              <a:t>deductible</a:t>
            </a:r>
            <a:r>
              <a:rPr lang="en-US" sz="1400" dirty="0"/>
              <a:t> that’s only paid once per year, you pay the copay each time you use that type of healthcare service. So, if you have a copay of $40 for doctor’s office visits and you see the doctor three times for your sprained ankle, you’ll have to pay $40 each visit, a total of $120.</a:t>
            </a:r>
          </a:p>
          <a:p>
            <a:pPr marL="0" indent="0">
              <a:buNone/>
            </a:pPr>
            <a:endParaRPr lang="en-US" sz="1400" dirty="0" smtClean="0"/>
          </a:p>
          <a:p>
            <a:pPr marL="0" indent="0">
              <a:buNone/>
            </a:pPr>
            <a:r>
              <a:rPr lang="en-US" sz="1400" b="1" i="1" dirty="0">
                <a:solidFill>
                  <a:srgbClr val="7030A0"/>
                </a:solidFill>
              </a:rPr>
              <a:t>Points to remember about Co-payment</a:t>
            </a:r>
          </a:p>
          <a:p>
            <a:pPr>
              <a:buFont typeface="Wingdings" panose="05000000000000000000" pitchFamily="2" charset="2"/>
              <a:buChar char="ü"/>
            </a:pPr>
            <a:r>
              <a:rPr lang="en-US" sz="1400" dirty="0"/>
              <a:t>It is Paid each time you visit your doctor or fill a prescription</a:t>
            </a:r>
          </a:p>
          <a:p>
            <a:pPr>
              <a:buFont typeface="Wingdings" panose="05000000000000000000" pitchFamily="2" charset="2"/>
              <a:buChar char="ü"/>
            </a:pPr>
            <a:r>
              <a:rPr lang="en-US" sz="1400" dirty="0"/>
              <a:t>Fixed dollar amount</a:t>
            </a:r>
          </a:p>
          <a:p>
            <a:pPr>
              <a:buFont typeface="Wingdings" panose="05000000000000000000" pitchFamily="2" charset="2"/>
              <a:buChar char="ü"/>
            </a:pPr>
            <a:r>
              <a:rPr lang="en-US" sz="1400" dirty="0"/>
              <a:t>In some cases, count toward deductible	</a:t>
            </a:r>
          </a:p>
          <a:p>
            <a:pPr>
              <a:buFont typeface="Wingdings" panose="05000000000000000000" pitchFamily="2" charset="2"/>
              <a:buChar char="ü"/>
            </a:pPr>
            <a:r>
              <a:rPr lang="en-US" sz="1400" dirty="0"/>
              <a:t>Paid on the spot at the time of the service</a:t>
            </a:r>
          </a:p>
          <a:p>
            <a:pPr marL="0" indent="0">
              <a:buNone/>
            </a:pPr>
            <a:endParaRPr lang="en-US" sz="1400" i="1" dirty="0"/>
          </a:p>
          <a:p>
            <a:pPr marL="0" indent="0">
              <a:buNone/>
            </a:pPr>
            <a:endParaRPr lang="en-US" sz="1400" b="1" i="1" dirty="0" smtClean="0">
              <a:solidFill>
                <a:srgbClr val="7030A0"/>
              </a:solidFill>
            </a:endParaRPr>
          </a:p>
          <a:p>
            <a:pPr marL="0" indent="0">
              <a:buNone/>
            </a:pPr>
            <a:endParaRPr lang="en-US" sz="1400" b="1" i="1" dirty="0">
              <a:solidFill>
                <a:srgbClr val="7030A0"/>
              </a:solidFill>
            </a:endParaRPr>
          </a:p>
          <a:p>
            <a:pPr marL="0" indent="0">
              <a:buNone/>
            </a:pPr>
            <a:endParaRPr lang="en-US" sz="1400" dirty="0"/>
          </a:p>
        </p:txBody>
      </p:sp>
    </p:spTree>
    <p:extLst>
      <p:ext uri="{BB962C8B-B14F-4D97-AF65-F5344CB8AC3E}">
        <p14:creationId xmlns:p14="http://schemas.microsoft.com/office/powerpoint/2010/main" val="3630634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3600" dirty="0" smtClean="0"/>
              <a:t>Co- Pay, Co-insurance &amp; Deductibles</a:t>
            </a:r>
            <a:endParaRPr lang="en-US" sz="3600" dirty="0"/>
          </a:p>
        </p:txBody>
      </p:sp>
      <p:sp>
        <p:nvSpPr>
          <p:cNvPr id="3" name="Content Placeholder 2"/>
          <p:cNvSpPr>
            <a:spLocks noGrp="1"/>
          </p:cNvSpPr>
          <p:nvPr>
            <p:ph idx="1"/>
          </p:nvPr>
        </p:nvSpPr>
        <p:spPr>
          <a:xfrm>
            <a:off x="457200" y="838200"/>
            <a:ext cx="8229600" cy="5410200"/>
          </a:xfrm>
        </p:spPr>
        <p:txBody>
          <a:bodyPr>
            <a:normAutofit fontScale="92500" lnSpcReduction="20000"/>
          </a:bodyPr>
          <a:lstStyle/>
          <a:p>
            <a:pPr marL="0" indent="0">
              <a:buNone/>
            </a:pPr>
            <a:r>
              <a:rPr lang="en-US" sz="1400" b="1" i="1" dirty="0" smtClean="0">
                <a:solidFill>
                  <a:srgbClr val="7030A0"/>
                </a:solidFill>
              </a:rPr>
              <a:t>What is Co-Insurance?</a:t>
            </a:r>
            <a:endParaRPr lang="en-US" sz="1400" b="1" dirty="0">
              <a:solidFill>
                <a:srgbClr val="7030A0"/>
              </a:solidFill>
            </a:endParaRPr>
          </a:p>
          <a:p>
            <a:pPr marL="0" indent="0">
              <a:buNone/>
            </a:pPr>
            <a:r>
              <a:rPr lang="en-US" sz="1400" dirty="0"/>
              <a:t>Coinsurance is a form of cost-sharing, or splitting the cost of service between insurance company and consumer. </a:t>
            </a:r>
            <a:r>
              <a:rPr lang="en-US" sz="1400" dirty="0" smtClean="0"/>
              <a:t>With </a:t>
            </a:r>
            <a:r>
              <a:rPr lang="en-US" sz="1400" dirty="0"/>
              <a:t>coinsurance, you pay a percentage of the cost of a healthcare </a:t>
            </a:r>
            <a:r>
              <a:rPr lang="en-US" sz="1400" dirty="0" smtClean="0"/>
              <a:t>service. The patient typically pays coinsurance after meeting your annual deductible </a:t>
            </a:r>
            <a:r>
              <a:rPr lang="en-US" sz="1400" dirty="0"/>
              <a:t>and you only have to continue paying coinsurance until you've met your plan's maximum </a:t>
            </a:r>
            <a:r>
              <a:rPr lang="en-US" sz="1400" dirty="0" smtClean="0"/>
              <a:t>out-of-pocket</a:t>
            </a:r>
            <a:r>
              <a:rPr lang="en-US" sz="1400" dirty="0"/>
              <a:t> for the </a:t>
            </a:r>
            <a:r>
              <a:rPr lang="en-US" sz="1400" dirty="0" smtClean="0"/>
              <a:t>year.</a:t>
            </a:r>
          </a:p>
          <a:p>
            <a:pPr marL="0" indent="0">
              <a:buNone/>
            </a:pPr>
            <a:endParaRPr lang="en-US" sz="1400" b="1" i="1" dirty="0" smtClean="0">
              <a:solidFill>
                <a:srgbClr val="7030A0"/>
              </a:solidFill>
            </a:endParaRPr>
          </a:p>
          <a:p>
            <a:pPr marL="0" indent="0">
              <a:buNone/>
            </a:pPr>
            <a:r>
              <a:rPr lang="en-US" sz="1400" b="1" i="1" dirty="0" smtClean="0">
                <a:solidFill>
                  <a:srgbClr val="7030A0"/>
                </a:solidFill>
              </a:rPr>
              <a:t>How Co-insurance </a:t>
            </a:r>
            <a:r>
              <a:rPr lang="en-US" sz="1400" b="1" i="1" dirty="0">
                <a:solidFill>
                  <a:srgbClr val="7030A0"/>
                </a:solidFill>
              </a:rPr>
              <a:t>works?</a:t>
            </a:r>
          </a:p>
          <a:p>
            <a:pPr marL="0" indent="0">
              <a:buNone/>
            </a:pPr>
            <a:r>
              <a:rPr lang="en-US" sz="1400" dirty="0"/>
              <a:t>Coinsurance is just a way of saying that you and your insurance carrier each pay a share of eligible costs to add up to 100</a:t>
            </a:r>
            <a:r>
              <a:rPr lang="en-US" sz="1400" dirty="0" smtClean="0"/>
              <a:t>%.</a:t>
            </a:r>
          </a:p>
          <a:p>
            <a:pPr marL="0" indent="0">
              <a:buNone/>
            </a:pPr>
            <a:r>
              <a:rPr lang="en-US" sz="1400" dirty="0" smtClean="0"/>
              <a:t>**Example </a:t>
            </a:r>
            <a:r>
              <a:rPr lang="en-US" sz="1400" dirty="0"/>
              <a:t>of coinsurance with high medical costs which will make you understand the concept better:</a:t>
            </a:r>
          </a:p>
          <a:p>
            <a:pPr marL="0" indent="0">
              <a:buNone/>
            </a:pPr>
            <a:r>
              <a:rPr lang="en-US" sz="1400" dirty="0"/>
              <a:t>Let's say the following amounts apply to your plan and you need a lot of treatment for a serious condition. Allowable costs are $12,000.</a:t>
            </a:r>
          </a:p>
          <a:p>
            <a:pPr lvl="0">
              <a:buFont typeface="Wingdings" panose="05000000000000000000" pitchFamily="2" charset="2"/>
              <a:buChar char="Ø"/>
            </a:pPr>
            <a:r>
              <a:rPr lang="en-US" sz="1400" dirty="0"/>
              <a:t>Deductible: $3,000</a:t>
            </a:r>
          </a:p>
          <a:p>
            <a:pPr lvl="0">
              <a:buFont typeface="Wingdings" panose="05000000000000000000" pitchFamily="2" charset="2"/>
              <a:buChar char="Ø"/>
            </a:pPr>
            <a:r>
              <a:rPr lang="en-US" sz="1400" dirty="0"/>
              <a:t>Coinsurance: 20%</a:t>
            </a:r>
          </a:p>
          <a:p>
            <a:pPr lvl="0">
              <a:buFont typeface="Wingdings" panose="05000000000000000000" pitchFamily="2" charset="2"/>
              <a:buChar char="Ø"/>
            </a:pPr>
            <a:r>
              <a:rPr lang="en-US" sz="1400" dirty="0"/>
              <a:t>Out-of-pocket maximum: $6,850</a:t>
            </a:r>
          </a:p>
          <a:p>
            <a:pPr marL="0" indent="0">
              <a:buNone/>
            </a:pPr>
            <a:r>
              <a:rPr lang="en-US" sz="1400" dirty="0"/>
              <a:t> </a:t>
            </a:r>
            <a:r>
              <a:rPr lang="en-US" sz="1400" dirty="0" smtClean="0"/>
              <a:t>** The expenses</a:t>
            </a:r>
            <a:endParaRPr lang="en-US" sz="1400" dirty="0"/>
          </a:p>
          <a:p>
            <a:pPr>
              <a:buFont typeface="Wingdings" panose="05000000000000000000" pitchFamily="2" charset="2"/>
              <a:buChar char="ü"/>
            </a:pPr>
            <a:r>
              <a:rPr lang="en-US" sz="1400" dirty="0" smtClean="0"/>
              <a:t>Pay </a:t>
            </a:r>
            <a:r>
              <a:rPr lang="en-US" sz="1400" dirty="0"/>
              <a:t>all of the first $3,000 (your deductible).</a:t>
            </a:r>
          </a:p>
          <a:p>
            <a:pPr>
              <a:buFont typeface="Wingdings" panose="05000000000000000000" pitchFamily="2" charset="2"/>
              <a:buChar char="ü"/>
            </a:pPr>
            <a:r>
              <a:rPr lang="en-US" sz="1400" dirty="0"/>
              <a:t>You'll pay 20% of the remaining $9,000, or $1,800 (your coinsurance).</a:t>
            </a:r>
          </a:p>
          <a:p>
            <a:pPr>
              <a:buFont typeface="Wingdings" panose="05000000000000000000" pitchFamily="2" charset="2"/>
              <a:buChar char="ü"/>
            </a:pPr>
            <a:r>
              <a:rPr lang="en-US" sz="1400" dirty="0"/>
              <a:t>So your total out-of-pocket costs would be $4,800 — your $3,000 deductible plus your $1,800 coinsurance.</a:t>
            </a:r>
          </a:p>
          <a:p>
            <a:pPr>
              <a:buFont typeface="Wingdings" panose="05000000000000000000" pitchFamily="2" charset="2"/>
              <a:buChar char="ü"/>
            </a:pPr>
            <a:r>
              <a:rPr lang="en-US" sz="1400" dirty="0"/>
              <a:t>If your total out-of-pocket costs reach $6,850, you'd pay only that amount, including your deductible and coinsurance. The insurance company would pay for all covered services for the rest of your plan year.</a:t>
            </a:r>
          </a:p>
          <a:p>
            <a:pPr marL="0" indent="0">
              <a:buNone/>
            </a:pPr>
            <a:endParaRPr lang="en-US" sz="1400" i="1" dirty="0" smtClean="0"/>
          </a:p>
          <a:p>
            <a:pPr marL="0" indent="0">
              <a:buNone/>
            </a:pPr>
            <a:endParaRPr lang="en-US" sz="1400" i="1" dirty="0"/>
          </a:p>
          <a:p>
            <a:pPr marL="0" indent="0">
              <a:buNone/>
            </a:pPr>
            <a:endParaRPr lang="en-US" sz="1400" b="1" i="1" dirty="0" smtClean="0">
              <a:solidFill>
                <a:srgbClr val="7030A0"/>
              </a:solidFill>
            </a:endParaRPr>
          </a:p>
          <a:p>
            <a:pPr marL="0" indent="0">
              <a:buNone/>
            </a:pPr>
            <a:endParaRPr lang="en-US" sz="1400" b="1" i="1" dirty="0">
              <a:solidFill>
                <a:srgbClr val="7030A0"/>
              </a:solidFill>
            </a:endParaRPr>
          </a:p>
          <a:p>
            <a:pPr marL="0" indent="0">
              <a:buNone/>
            </a:pPr>
            <a:endParaRPr lang="en-US" sz="1400" dirty="0"/>
          </a:p>
        </p:txBody>
      </p:sp>
    </p:spTree>
    <p:extLst>
      <p:ext uri="{BB962C8B-B14F-4D97-AF65-F5344CB8AC3E}">
        <p14:creationId xmlns:p14="http://schemas.microsoft.com/office/powerpoint/2010/main" val="139856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3600" dirty="0" smtClean="0"/>
              <a:t>Co- Pay, Co-insurance &amp; Deductibles</a:t>
            </a:r>
            <a:endParaRPr lang="en-US" sz="3600" dirty="0"/>
          </a:p>
        </p:txBody>
      </p:sp>
      <p:sp>
        <p:nvSpPr>
          <p:cNvPr id="3" name="Content Placeholder 2"/>
          <p:cNvSpPr>
            <a:spLocks noGrp="1"/>
          </p:cNvSpPr>
          <p:nvPr>
            <p:ph idx="1"/>
          </p:nvPr>
        </p:nvSpPr>
        <p:spPr>
          <a:xfrm>
            <a:off x="457200" y="838200"/>
            <a:ext cx="8229600" cy="5410200"/>
          </a:xfrm>
        </p:spPr>
        <p:txBody>
          <a:bodyPr>
            <a:normAutofit fontScale="92500"/>
          </a:bodyPr>
          <a:lstStyle/>
          <a:p>
            <a:pPr marL="0" indent="0">
              <a:buNone/>
            </a:pPr>
            <a:r>
              <a:rPr lang="en-US" sz="1400" b="1" i="1" dirty="0" smtClean="0">
                <a:solidFill>
                  <a:srgbClr val="7030A0"/>
                </a:solidFill>
              </a:rPr>
              <a:t>What is Deductible?</a:t>
            </a:r>
            <a:endParaRPr lang="en-US" sz="1400" b="1" dirty="0">
              <a:solidFill>
                <a:srgbClr val="7030A0"/>
              </a:solidFill>
            </a:endParaRPr>
          </a:p>
          <a:p>
            <a:pPr marL="0" indent="0">
              <a:buNone/>
            </a:pPr>
            <a:r>
              <a:rPr lang="en-US" sz="1400" dirty="0"/>
              <a:t>The deductible is how much you pay before your health insurance starts to cover a larger portion of your bills. In general, if you have a $1,000 deductible, you must pay $1,000 for your own care out-of-pocket before your insurer starts covering a higher portion of costs. The deductible resets yearly</a:t>
            </a:r>
            <a:r>
              <a:rPr lang="en-US" sz="1400" dirty="0" smtClean="0"/>
              <a:t>.</a:t>
            </a:r>
          </a:p>
          <a:p>
            <a:pPr marL="0" indent="0">
              <a:buNone/>
            </a:pPr>
            <a:endParaRPr lang="en-US" sz="1400" b="1" i="1" dirty="0" smtClean="0">
              <a:solidFill>
                <a:srgbClr val="7030A0"/>
              </a:solidFill>
            </a:endParaRPr>
          </a:p>
          <a:p>
            <a:pPr marL="0" indent="0">
              <a:buNone/>
            </a:pPr>
            <a:r>
              <a:rPr lang="en-US" sz="1400" b="1" i="1" dirty="0" smtClean="0">
                <a:solidFill>
                  <a:srgbClr val="7030A0"/>
                </a:solidFill>
              </a:rPr>
              <a:t>What is Out-of-pocket maximum?</a:t>
            </a:r>
          </a:p>
          <a:p>
            <a:pPr marL="0" indent="0">
              <a:buNone/>
            </a:pPr>
            <a:r>
              <a:rPr lang="en-US" sz="1400" dirty="0" smtClean="0"/>
              <a:t>The </a:t>
            </a:r>
            <a:r>
              <a:rPr lang="en-US" sz="1400" dirty="0"/>
              <a:t>most you could have to pay in one year, out of pocket, for your health care before your insurance covers 100% of the bill. In </a:t>
            </a:r>
            <a:r>
              <a:rPr lang="en-US" sz="1400" dirty="0" smtClean="0"/>
              <a:t>ACA</a:t>
            </a:r>
            <a:r>
              <a:rPr lang="en-US" sz="1400" dirty="0"/>
              <a:t> plans sold on marketplaces, the </a:t>
            </a:r>
            <a:r>
              <a:rPr lang="en-US" sz="1400" dirty="0" smtClean="0"/>
              <a:t>2017 </a:t>
            </a:r>
            <a:r>
              <a:rPr lang="en-US" sz="1400" dirty="0"/>
              <a:t>limits are $6,850 for an individual and $13,700 for a family, but </a:t>
            </a:r>
            <a:r>
              <a:rPr lang="en-US" sz="1400" dirty="0" smtClean="0"/>
              <a:t>it may </a:t>
            </a:r>
            <a:r>
              <a:rPr lang="en-US" sz="1400" dirty="0"/>
              <a:t>be different if you have an employer-sponsored policy.</a:t>
            </a:r>
            <a:endParaRPr lang="en-US" sz="1400" b="1" i="1" dirty="0" smtClean="0">
              <a:solidFill>
                <a:srgbClr val="7030A0"/>
              </a:solidFill>
            </a:endParaRPr>
          </a:p>
          <a:p>
            <a:pPr marL="0" indent="0">
              <a:buNone/>
            </a:pPr>
            <a:endParaRPr lang="en-US" sz="1400" b="1" i="1" dirty="0" smtClean="0">
              <a:solidFill>
                <a:srgbClr val="7030A0"/>
              </a:solidFill>
            </a:endParaRPr>
          </a:p>
          <a:p>
            <a:pPr marL="0" indent="0">
              <a:buNone/>
            </a:pPr>
            <a:r>
              <a:rPr lang="en-US" sz="1400" b="1" i="1" dirty="0" smtClean="0">
                <a:solidFill>
                  <a:srgbClr val="7030A0"/>
                </a:solidFill>
              </a:rPr>
              <a:t>How it all works together?</a:t>
            </a:r>
            <a:endParaRPr lang="en-US" sz="1400" b="1" i="1" dirty="0">
              <a:solidFill>
                <a:srgbClr val="7030A0"/>
              </a:solidFill>
            </a:endParaRPr>
          </a:p>
          <a:p>
            <a:pPr marL="0" indent="0">
              <a:buNone/>
            </a:pPr>
            <a:r>
              <a:rPr lang="en-US" sz="1400" dirty="0"/>
              <a:t> </a:t>
            </a:r>
            <a:r>
              <a:rPr lang="en-US" sz="1400" dirty="0" smtClean="0"/>
              <a:t>  -In </a:t>
            </a:r>
            <a:r>
              <a:rPr lang="en-US" sz="1400" dirty="0"/>
              <a:t>general, it works like this: </a:t>
            </a:r>
            <a:endParaRPr lang="en-US" sz="1400" dirty="0" smtClean="0"/>
          </a:p>
          <a:p>
            <a:r>
              <a:rPr lang="en-US" sz="1400" dirty="0" smtClean="0"/>
              <a:t>You </a:t>
            </a:r>
            <a:r>
              <a:rPr lang="en-US" sz="1400" dirty="0"/>
              <a:t>pay a monthly premium just to have health insurance. When you go to the doctor or the hospital, you pay either full cost for the services, or copays as outlined in your policy. </a:t>
            </a:r>
            <a:endParaRPr lang="en-US" sz="1400" dirty="0" smtClean="0"/>
          </a:p>
          <a:p>
            <a:r>
              <a:rPr lang="en-US" sz="1400" dirty="0" smtClean="0"/>
              <a:t>Once </a:t>
            </a:r>
            <a:r>
              <a:rPr lang="en-US" sz="1400" dirty="0"/>
              <a:t>the total amount you pay for services, not including copays, adds up to your deductible amount in a year, your insurer starts paying a larger chunk of your medical bills, typically 60% to 90%. </a:t>
            </a:r>
            <a:endParaRPr lang="en-US" sz="1400" dirty="0" smtClean="0"/>
          </a:p>
          <a:p>
            <a:r>
              <a:rPr lang="en-US" sz="1400" dirty="0" smtClean="0"/>
              <a:t>The </a:t>
            </a:r>
            <a:r>
              <a:rPr lang="en-US" sz="1400" dirty="0"/>
              <a:t>remaining percentage that you pay is called coinsurance.</a:t>
            </a:r>
          </a:p>
          <a:p>
            <a:r>
              <a:rPr lang="en-US" sz="1400" dirty="0"/>
              <a:t>You’ll continue to pay copays or coinsurance until you’ve reached the out-of-pocket maximum for your policy. At that time, your insurer will start paying 100% of your medical bills until the policy year ends or you switch insurance plans, whichever is first</a:t>
            </a:r>
            <a:r>
              <a:rPr lang="en-US" sz="1400" dirty="0" smtClean="0"/>
              <a:t>.</a:t>
            </a:r>
          </a:p>
          <a:p>
            <a:pPr marL="0" indent="0">
              <a:buNone/>
            </a:pPr>
            <a:endParaRPr lang="en-US" sz="1400" dirty="0"/>
          </a:p>
          <a:p>
            <a:pPr marL="0" indent="0">
              <a:buNone/>
            </a:pPr>
            <a:endParaRPr lang="en-US" sz="1400" i="1" dirty="0" smtClean="0"/>
          </a:p>
          <a:p>
            <a:pPr marL="0" indent="0">
              <a:buNone/>
            </a:pPr>
            <a:endParaRPr lang="en-US" sz="1400" i="1" dirty="0"/>
          </a:p>
          <a:p>
            <a:pPr marL="0" indent="0">
              <a:buNone/>
            </a:pPr>
            <a:endParaRPr lang="en-US" sz="1400" b="1" i="1" dirty="0" smtClean="0">
              <a:solidFill>
                <a:srgbClr val="7030A0"/>
              </a:solidFill>
            </a:endParaRPr>
          </a:p>
          <a:p>
            <a:pPr marL="0" indent="0">
              <a:buNone/>
            </a:pPr>
            <a:endParaRPr lang="en-US" sz="1400" b="1" i="1" dirty="0">
              <a:solidFill>
                <a:srgbClr val="7030A0"/>
              </a:solidFill>
            </a:endParaRPr>
          </a:p>
          <a:p>
            <a:pPr marL="0" indent="0">
              <a:buNone/>
            </a:pPr>
            <a:endParaRPr lang="en-US" sz="1400" dirty="0"/>
          </a:p>
        </p:txBody>
      </p:sp>
    </p:spTree>
    <p:extLst>
      <p:ext uri="{BB962C8B-B14F-4D97-AF65-F5344CB8AC3E}">
        <p14:creationId xmlns:p14="http://schemas.microsoft.com/office/powerpoint/2010/main" val="7265498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2647</TotalTime>
  <Words>1130</Words>
  <Application>Microsoft Office PowerPoint</Application>
  <PresentationFormat>On-screen Show (4:3)</PresentationFormat>
  <Paragraphs>249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Rockwell</vt:lpstr>
      <vt:lpstr>Rockwell Condensed</vt:lpstr>
      <vt:lpstr>Wingdings</vt:lpstr>
      <vt:lpstr>Wood Type</vt:lpstr>
      <vt:lpstr>Introduction to HealthCare</vt:lpstr>
      <vt:lpstr>Objective</vt:lpstr>
      <vt:lpstr>Overview of Health Care</vt:lpstr>
      <vt:lpstr>Overview of Health Care (Contd)</vt:lpstr>
      <vt:lpstr>Overview of Health Care (Contd)</vt:lpstr>
      <vt:lpstr>Overview of Health Care (Contd)</vt:lpstr>
      <vt:lpstr>Co- Pay, Co-insurance &amp; Deductibles</vt:lpstr>
      <vt:lpstr>Co- Pay, Co-insurance &amp; Deductibles</vt:lpstr>
      <vt:lpstr>Co- Pay, Co-insurance &amp; Deductibles</vt:lpstr>
      <vt:lpstr>Key Terminologies</vt:lpstr>
      <vt:lpstr>Key Terminologies(Contd.</vt:lpstr>
      <vt:lpstr>Health Insurance and it’s types</vt:lpstr>
      <vt:lpstr>Health Insurance and it’s types</vt:lpstr>
      <vt:lpstr>Thank you</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U.S Healthcare</dc:title>
  <dc:creator>Nishaanth Sethuraman</dc:creator>
  <cp:lastModifiedBy>K A, Sadhana (Cognizant)</cp:lastModifiedBy>
  <cp:revision>43</cp:revision>
  <dcterms:created xsi:type="dcterms:W3CDTF">2017-07-31T13:20:47Z</dcterms:created>
  <dcterms:modified xsi:type="dcterms:W3CDTF">2017-08-02T09:33:24Z</dcterms:modified>
</cp:coreProperties>
</file>