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00" r:id="rId13"/>
    <p:sldId id="310" r:id="rId14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042"/>
    <a:srgbClr val="000000"/>
    <a:srgbClr val="696C70"/>
    <a:srgbClr val="F59A26"/>
    <a:srgbClr val="FDD291"/>
    <a:srgbClr val="42464C"/>
    <a:srgbClr val="30353E"/>
    <a:srgbClr val="FFFFFF"/>
    <a:srgbClr val="AC9065"/>
    <a:srgbClr val="26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4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1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62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40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04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9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57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32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65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0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6F97-D49B-4CDD-BD4D-5BF6B6F35253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BEF9-602B-486D-89D6-336C9D04E9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6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F27B55-E4B0-4407-93C1-7495D4CE7D99}"/>
              </a:ext>
            </a:extLst>
          </p:cNvPr>
          <p:cNvSpPr/>
          <p:nvPr/>
        </p:nvSpPr>
        <p:spPr>
          <a:xfrm>
            <a:off x="0" y="1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30353E">
                  <a:shade val="30000"/>
                  <a:satMod val="115000"/>
                </a:srgbClr>
              </a:gs>
              <a:gs pos="50000">
                <a:srgbClr val="30353E">
                  <a:shade val="67500"/>
                  <a:satMod val="115000"/>
                </a:srgbClr>
              </a:gs>
              <a:gs pos="100000">
                <a:srgbClr val="30353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D5D7DC-566C-4D93-AAD1-EDABFD230410}"/>
              </a:ext>
            </a:extLst>
          </p:cNvPr>
          <p:cNvSpPr/>
          <p:nvPr/>
        </p:nvSpPr>
        <p:spPr>
          <a:xfrm>
            <a:off x="567559" y="1425869"/>
            <a:ext cx="1932002" cy="1932002"/>
          </a:xfrm>
          <a:prstGeom prst="rect">
            <a:avLst/>
          </a:prstGeom>
          <a:noFill/>
          <a:ln w="76200">
            <a:solidFill>
              <a:srgbClr val="F9B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1A4A0D-28EE-4F86-90F4-95E96D1DBB0D}"/>
              </a:ext>
            </a:extLst>
          </p:cNvPr>
          <p:cNvSpPr txBox="1"/>
          <p:nvPr/>
        </p:nvSpPr>
        <p:spPr>
          <a:xfrm>
            <a:off x="731602" y="1730150"/>
            <a:ext cx="6751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Montserrat Black" panose="00000A00000000000000" pitchFamily="50" charset="0"/>
              </a:rPr>
              <a:t>Um pouco mais sobre Node.js</a:t>
            </a:r>
            <a:endParaRPr lang="pt-BR" sz="4000" b="1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80EFAC-B0F0-451E-8ED1-807CDA6721BA}"/>
              </a:ext>
            </a:extLst>
          </p:cNvPr>
          <p:cNvSpPr txBox="1"/>
          <p:nvPr/>
        </p:nvSpPr>
        <p:spPr>
          <a:xfrm>
            <a:off x="479784" y="3552415"/>
            <a:ext cx="3392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Conceitos básicos da ferramenta, funcionamento e aplicação.</a:t>
            </a:r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20D4AC5-D64A-4CFD-91DC-28BD10E587B3}"/>
              </a:ext>
            </a:extLst>
          </p:cNvPr>
          <p:cNvSpPr/>
          <p:nvPr/>
        </p:nvSpPr>
        <p:spPr>
          <a:xfrm>
            <a:off x="8794012" y="147841"/>
            <a:ext cx="185324" cy="185324"/>
          </a:xfrm>
          <a:prstGeom prst="rect">
            <a:avLst/>
          </a:prstGeom>
          <a:solidFill>
            <a:srgbClr val="F5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D26F46F-52DA-491F-8BEB-0B86488FA34C}"/>
              </a:ext>
            </a:extLst>
          </p:cNvPr>
          <p:cNvSpPr/>
          <p:nvPr/>
        </p:nvSpPr>
        <p:spPr>
          <a:xfrm>
            <a:off x="9014729" y="145910"/>
            <a:ext cx="185324" cy="185324"/>
          </a:xfrm>
          <a:prstGeom prst="rect">
            <a:avLst/>
          </a:prstGeom>
          <a:solidFill>
            <a:srgbClr val="F9B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32D4898-6390-439D-A98B-8A1972E0C5B7}"/>
              </a:ext>
            </a:extLst>
          </p:cNvPr>
          <p:cNvSpPr/>
          <p:nvPr/>
        </p:nvSpPr>
        <p:spPr>
          <a:xfrm>
            <a:off x="9235446" y="145910"/>
            <a:ext cx="185324" cy="185324"/>
          </a:xfrm>
          <a:prstGeom prst="rect">
            <a:avLst/>
          </a:prstGeom>
          <a:solidFill>
            <a:srgbClr val="FDD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80EFAC-B0F0-451E-8ED1-807CDA6721BA}"/>
              </a:ext>
            </a:extLst>
          </p:cNvPr>
          <p:cNvSpPr txBox="1"/>
          <p:nvPr/>
        </p:nvSpPr>
        <p:spPr>
          <a:xfrm>
            <a:off x="6035046" y="4675654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Victor Comette Ribeiro</a:t>
            </a:r>
          </a:p>
          <a:p>
            <a:pPr algn="r"/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CWI Software</a:t>
            </a:r>
            <a:r>
              <a:rPr lang="pt-BR" sz="1600" dirty="0">
                <a:solidFill>
                  <a:schemeClr val="bg1"/>
                </a:solidFill>
                <a:latin typeface="Montserrat Light" panose="00000400000000000000" pitchFamily="50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- 2021</a:t>
            </a:r>
          </a:p>
        </p:txBody>
      </p:sp>
    </p:spTree>
    <p:extLst>
      <p:ext uri="{BB962C8B-B14F-4D97-AF65-F5344CB8AC3E}">
        <p14:creationId xmlns:p14="http://schemas.microsoft.com/office/powerpoint/2010/main" val="10064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4CD1718-2995-44C8-8067-5054FBA21836}"/>
              </a:ext>
            </a:extLst>
          </p:cNvPr>
          <p:cNvSpPr/>
          <p:nvPr/>
        </p:nvSpPr>
        <p:spPr>
          <a:xfrm>
            <a:off x="0" y="0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313"/>
            <a:ext cx="9601200" cy="43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4DEBBB1-B711-4515-895E-985A91CA8961}"/>
              </a:ext>
            </a:extLst>
          </p:cNvPr>
          <p:cNvSpPr/>
          <p:nvPr/>
        </p:nvSpPr>
        <p:spPr>
          <a:xfrm>
            <a:off x="22216" y="-7734"/>
            <a:ext cx="9572534" cy="541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F27B55-E4B0-4407-93C1-7495D4CE7D99}"/>
              </a:ext>
            </a:extLst>
          </p:cNvPr>
          <p:cNvSpPr/>
          <p:nvPr/>
        </p:nvSpPr>
        <p:spPr>
          <a:xfrm>
            <a:off x="6450" y="7735"/>
            <a:ext cx="2948152" cy="5400674"/>
          </a:xfrm>
          <a:prstGeom prst="rect">
            <a:avLst/>
          </a:prstGeom>
          <a:solidFill>
            <a:srgbClr val="424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D5D7DC-566C-4D93-AAD1-EDABFD230410}"/>
              </a:ext>
            </a:extLst>
          </p:cNvPr>
          <p:cNvSpPr/>
          <p:nvPr/>
        </p:nvSpPr>
        <p:spPr>
          <a:xfrm>
            <a:off x="1708879" y="1332337"/>
            <a:ext cx="3255578" cy="2749919"/>
          </a:xfrm>
          <a:prstGeom prst="rect">
            <a:avLst/>
          </a:prstGeom>
          <a:noFill/>
          <a:ln w="76200">
            <a:solidFill>
              <a:srgbClr val="F9B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99FD25-7756-4E85-A8A6-471BBA535961}"/>
              </a:ext>
            </a:extLst>
          </p:cNvPr>
          <p:cNvSpPr txBox="1"/>
          <p:nvPr/>
        </p:nvSpPr>
        <p:spPr>
          <a:xfrm>
            <a:off x="3226181" y="2337814"/>
            <a:ext cx="4474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42464C"/>
                </a:solidFill>
                <a:latin typeface="Montserrat Black" panose="00000A00000000000000" pitchFamily="50" charset="0"/>
              </a:rPr>
              <a:t>Quando usar  Node.js?</a:t>
            </a:r>
            <a:endParaRPr lang="pt-BR" sz="4000" b="1" dirty="0">
              <a:solidFill>
                <a:srgbClr val="42464C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BCD2C1-64BC-4929-A762-D473676F5F16}"/>
              </a:ext>
            </a:extLst>
          </p:cNvPr>
          <p:cNvSpPr txBox="1"/>
          <p:nvPr/>
        </p:nvSpPr>
        <p:spPr>
          <a:xfrm>
            <a:off x="3206739" y="1786569"/>
            <a:ext cx="126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03.</a:t>
            </a:r>
            <a:endParaRPr lang="pt-BR" sz="40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21E1D1D1-A6CF-4DAA-BFC3-87834EA550DA}"/>
              </a:ext>
            </a:extLst>
          </p:cNvPr>
          <p:cNvSpPr/>
          <p:nvPr/>
        </p:nvSpPr>
        <p:spPr>
          <a:xfrm>
            <a:off x="0" y="1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332EB9A0-86CC-4A1B-8034-CB4D72C60D0C}"/>
              </a:ext>
            </a:extLst>
          </p:cNvPr>
          <p:cNvSpPr/>
          <p:nvPr/>
        </p:nvSpPr>
        <p:spPr>
          <a:xfrm>
            <a:off x="1939066" y="1629121"/>
            <a:ext cx="908238" cy="890209"/>
          </a:xfrm>
          <a:prstGeom prst="rect">
            <a:avLst/>
          </a:prstGeom>
          <a:noFill/>
          <a:ln w="57150">
            <a:solidFill>
              <a:srgbClr val="F9B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E3C75D6-0EE9-48E6-9D15-C19AEA32BC79}"/>
              </a:ext>
            </a:extLst>
          </p:cNvPr>
          <p:cNvSpPr/>
          <p:nvPr/>
        </p:nvSpPr>
        <p:spPr>
          <a:xfrm>
            <a:off x="6785823" y="1629121"/>
            <a:ext cx="908238" cy="890209"/>
          </a:xfrm>
          <a:prstGeom prst="rect">
            <a:avLst/>
          </a:prstGeom>
          <a:noFill/>
          <a:ln w="57150">
            <a:solidFill>
              <a:srgbClr val="F9B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1949DDE-6CED-4995-9201-573E9A322A5E}"/>
              </a:ext>
            </a:extLst>
          </p:cNvPr>
          <p:cNvSpPr txBox="1"/>
          <p:nvPr/>
        </p:nvSpPr>
        <p:spPr>
          <a:xfrm>
            <a:off x="831444" y="2904897"/>
            <a:ext cx="3123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FFFF"/>
                </a:solidFill>
                <a:latin typeface="Montserrat SemiBold" panose="00000700000000000000" pitchFamily="50" charset="0"/>
              </a:rPr>
              <a:t>Aplicações com uso intensivo de dados (I/O, DB, FS)</a:t>
            </a:r>
          </a:p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FFFF"/>
                </a:solidFill>
                <a:latin typeface="Montserrat SemiBold" panose="00000700000000000000" pitchFamily="50" charset="0"/>
              </a:rPr>
              <a:t>Real-time </a:t>
            </a:r>
            <a:r>
              <a:rPr lang="pt-BR" dirty="0" err="1" smtClean="0">
                <a:solidFill>
                  <a:srgbClr val="FFFFFF"/>
                </a:solidFill>
                <a:latin typeface="Montserrat SemiBold" panose="00000700000000000000" pitchFamily="50" charset="0"/>
              </a:rPr>
              <a:t>APIs</a:t>
            </a:r>
            <a:r>
              <a:rPr lang="pt-BR" dirty="0" smtClean="0">
                <a:solidFill>
                  <a:srgbClr val="FFFFFF"/>
                </a:solidFill>
                <a:latin typeface="Montserrat SemiBold" panose="00000700000000000000" pitchFamily="50" charset="0"/>
              </a:rPr>
              <a:t> simples</a:t>
            </a:r>
          </a:p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FFFF"/>
                </a:solidFill>
                <a:latin typeface="Montserrat SemiBold" panose="00000700000000000000" pitchFamily="50" charset="0"/>
              </a:rPr>
              <a:t>Pouca demanda de processamento</a:t>
            </a:r>
            <a:endParaRPr lang="pt-BR" sz="2000" dirty="0">
              <a:solidFill>
                <a:srgbClr val="FFFFFF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2" name="Smiley 1"/>
          <p:cNvSpPr/>
          <p:nvPr/>
        </p:nvSpPr>
        <p:spPr>
          <a:xfrm>
            <a:off x="2057008" y="1762528"/>
            <a:ext cx="672353" cy="66563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ímbolo de 'Não' 3"/>
          <p:cNvSpPr/>
          <p:nvPr/>
        </p:nvSpPr>
        <p:spPr>
          <a:xfrm>
            <a:off x="6899547" y="1735683"/>
            <a:ext cx="680790" cy="677083"/>
          </a:xfrm>
          <a:prstGeom prst="noSmoking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949DDE-6CED-4995-9201-573E9A322A5E}"/>
              </a:ext>
            </a:extLst>
          </p:cNvPr>
          <p:cNvSpPr txBox="1"/>
          <p:nvPr/>
        </p:nvSpPr>
        <p:spPr>
          <a:xfrm>
            <a:off x="5762537" y="2904897"/>
            <a:ext cx="2954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FFFF"/>
                </a:solidFill>
                <a:latin typeface="Montserrat SemiBold" panose="00000700000000000000" pitchFamily="50" charset="0"/>
              </a:rPr>
              <a:t>Aplicações com alta demanda de processamento</a:t>
            </a:r>
          </a:p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FFFFF"/>
                </a:solidFill>
                <a:latin typeface="Montserrat SemiBold" panose="00000700000000000000" pitchFamily="50" charset="0"/>
              </a:rPr>
              <a:t>Aplicações com alto nível de complexidade</a:t>
            </a:r>
            <a:endParaRPr lang="pt-BR" sz="2000" dirty="0">
              <a:solidFill>
                <a:srgbClr val="FFFFFF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E4A1A4-E05D-45F7-BA60-3D63AA5FACC6}"/>
              </a:ext>
            </a:extLst>
          </p:cNvPr>
          <p:cNvSpPr txBox="1"/>
          <p:nvPr/>
        </p:nvSpPr>
        <p:spPr>
          <a:xfrm>
            <a:off x="900954" y="575287"/>
            <a:ext cx="781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Node.js não é bala de prata!</a:t>
            </a:r>
            <a:endParaRPr lang="pt-BR" sz="32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21E1D1D1-A6CF-4DAA-BFC3-87834EA550DA}"/>
              </a:ext>
            </a:extLst>
          </p:cNvPr>
          <p:cNvSpPr/>
          <p:nvPr/>
        </p:nvSpPr>
        <p:spPr>
          <a:xfrm>
            <a:off x="0" y="1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1949DDE-6CED-4995-9201-573E9A322A5E}"/>
              </a:ext>
            </a:extLst>
          </p:cNvPr>
          <p:cNvSpPr txBox="1"/>
          <p:nvPr/>
        </p:nvSpPr>
        <p:spPr>
          <a:xfrm>
            <a:off x="586774" y="1464487"/>
            <a:ext cx="844475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9B042"/>
                </a:solidFill>
                <a:latin typeface="Montserrat SemiBold" panose="00000700000000000000" pitchFamily="50" charset="0"/>
              </a:rPr>
              <a:t>libuv</a:t>
            </a:r>
            <a:endParaRPr lang="en-US" sz="1600" dirty="0">
              <a:solidFill>
                <a:srgbClr val="F9B042"/>
              </a:solidFill>
              <a:latin typeface="Montserrat SemiBold" panose="00000700000000000000" pitchFamily="50" charset="0"/>
            </a:endParaRPr>
          </a:p>
          <a:p>
            <a:pPr marL="800100" lvl="1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Montserrat SemiBold" panose="00000700000000000000" pitchFamily="50" charset="0"/>
              </a:rPr>
              <a:t>https://github.com/libuv/libuv</a:t>
            </a:r>
          </a:p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Montserrat SemiBold" panose="00000700000000000000" pitchFamily="50" charset="0"/>
            </a:endParaRPr>
          </a:p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9B042"/>
                </a:solidFill>
                <a:latin typeface="Montserrat SemiBold" panose="00000700000000000000" pitchFamily="50" charset="0"/>
              </a:rPr>
              <a:t>How Node.js works</a:t>
            </a:r>
          </a:p>
          <a:p>
            <a:pPr marL="800100" lvl="1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Montserrat SemiBold" panose="00000700000000000000" pitchFamily="50" charset="0"/>
              </a:rPr>
              <a:t>https://www.journaldev.com/7462/node-js-architecture-single-threaded-event-loop</a:t>
            </a:r>
          </a:p>
          <a:p>
            <a:pPr marL="800100" lvl="1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Montserrat SemiBold" panose="00000700000000000000" pitchFamily="50" charset="0"/>
              </a:rPr>
              <a:t>https://betterprogramming.pub/is-node-js-really-single-threaded-7ea59bcc8d64</a:t>
            </a:r>
          </a:p>
          <a:p>
            <a:pPr marL="800100" lvl="1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Montserrat SemiBold" panose="00000700000000000000" pitchFamily="50" charset="0"/>
              </a:rPr>
              <a:t>https://nodejs.org/en/docs/guides/event-loop-timers-and-nexttick/</a:t>
            </a:r>
          </a:p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Montserrat SemiBold" panose="00000700000000000000" pitchFamily="50" charset="0"/>
            </a:endParaRPr>
          </a:p>
          <a:p>
            <a:pPr marL="342900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9B042"/>
                </a:solidFill>
                <a:latin typeface="Montserrat SemiBold" panose="00000700000000000000" pitchFamily="50" charset="0"/>
              </a:rPr>
              <a:t>Node.js multi-threads (</a:t>
            </a:r>
            <a:r>
              <a:rPr lang="en-US" sz="1600" dirty="0" err="1">
                <a:solidFill>
                  <a:srgbClr val="F9B042"/>
                </a:solidFill>
                <a:latin typeface="Montserrat SemiBold" panose="00000700000000000000" pitchFamily="50" charset="0"/>
              </a:rPr>
              <a:t>worker_threads</a:t>
            </a:r>
            <a:r>
              <a:rPr lang="en-US" sz="1600" dirty="0">
                <a:solidFill>
                  <a:srgbClr val="F9B042"/>
                </a:solidFill>
                <a:latin typeface="Montserrat SemiBold" panose="00000700000000000000" pitchFamily="50" charset="0"/>
              </a:rPr>
              <a:t>)</a:t>
            </a:r>
          </a:p>
          <a:p>
            <a:pPr marL="800100" lvl="1" indent="-342900">
              <a:buClr>
                <a:srgbClr val="F9B04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Montserrat SemiBold" panose="00000700000000000000" pitchFamily="50" charset="0"/>
              </a:rPr>
              <a:t>https://blog.logrocket.com/a-complete-guide-to-threads-in-node-js-4fa3898fe74f/</a:t>
            </a:r>
            <a:endParaRPr lang="pt-BR" dirty="0">
              <a:solidFill>
                <a:srgbClr val="FFFFFF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E4A1A4-E05D-45F7-BA60-3D63AA5FACC6}"/>
              </a:ext>
            </a:extLst>
          </p:cNvPr>
          <p:cNvSpPr txBox="1"/>
          <p:nvPr/>
        </p:nvSpPr>
        <p:spPr>
          <a:xfrm>
            <a:off x="900953" y="439857"/>
            <a:ext cx="781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Referências</a:t>
            </a:r>
            <a:endParaRPr lang="pt-BR" sz="32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4DEBBB1-B711-4515-895E-985A91CA8961}"/>
              </a:ext>
            </a:extLst>
          </p:cNvPr>
          <p:cNvSpPr/>
          <p:nvPr/>
        </p:nvSpPr>
        <p:spPr>
          <a:xfrm>
            <a:off x="22216" y="-7734"/>
            <a:ext cx="9572534" cy="541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F27B55-E4B0-4407-93C1-7495D4CE7D99}"/>
              </a:ext>
            </a:extLst>
          </p:cNvPr>
          <p:cNvSpPr/>
          <p:nvPr/>
        </p:nvSpPr>
        <p:spPr>
          <a:xfrm>
            <a:off x="6450" y="7735"/>
            <a:ext cx="2948152" cy="5400674"/>
          </a:xfrm>
          <a:prstGeom prst="rect">
            <a:avLst/>
          </a:prstGeom>
          <a:solidFill>
            <a:srgbClr val="424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D5D7DC-566C-4D93-AAD1-EDABFD230410}"/>
              </a:ext>
            </a:extLst>
          </p:cNvPr>
          <p:cNvSpPr/>
          <p:nvPr/>
        </p:nvSpPr>
        <p:spPr>
          <a:xfrm>
            <a:off x="1708879" y="1332337"/>
            <a:ext cx="3255578" cy="2749919"/>
          </a:xfrm>
          <a:prstGeom prst="rect">
            <a:avLst/>
          </a:prstGeom>
          <a:noFill/>
          <a:ln w="76200">
            <a:solidFill>
              <a:srgbClr val="F9B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99FD25-7756-4E85-A8A6-471BBA535961}"/>
              </a:ext>
            </a:extLst>
          </p:cNvPr>
          <p:cNvSpPr txBox="1"/>
          <p:nvPr/>
        </p:nvSpPr>
        <p:spPr>
          <a:xfrm>
            <a:off x="3226181" y="2337814"/>
            <a:ext cx="4474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42464C"/>
                </a:solidFill>
                <a:latin typeface="Montserrat Black" panose="00000A00000000000000" pitchFamily="50" charset="0"/>
              </a:rPr>
              <a:t>O que é Node.js?</a:t>
            </a:r>
            <a:endParaRPr lang="pt-BR" sz="4000" b="1" dirty="0">
              <a:solidFill>
                <a:srgbClr val="42464C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BCD2C1-64BC-4929-A762-D473676F5F16}"/>
              </a:ext>
            </a:extLst>
          </p:cNvPr>
          <p:cNvSpPr txBox="1"/>
          <p:nvPr/>
        </p:nvSpPr>
        <p:spPr>
          <a:xfrm>
            <a:off x="3206739" y="1786569"/>
            <a:ext cx="126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9B042"/>
                </a:solidFill>
                <a:latin typeface="Montserrat Black" panose="00000A00000000000000" pitchFamily="50" charset="0"/>
              </a:rPr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33170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4CD1718-2995-44C8-8067-5054FBA21836}"/>
              </a:ext>
            </a:extLst>
          </p:cNvPr>
          <p:cNvSpPr/>
          <p:nvPr/>
        </p:nvSpPr>
        <p:spPr>
          <a:xfrm>
            <a:off x="0" y="0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18D39F3-AA5C-4E97-9DB6-1ABD404E88A9}"/>
              </a:ext>
            </a:extLst>
          </p:cNvPr>
          <p:cNvSpPr/>
          <p:nvPr/>
        </p:nvSpPr>
        <p:spPr>
          <a:xfrm>
            <a:off x="8794012" y="147841"/>
            <a:ext cx="185324" cy="185324"/>
          </a:xfrm>
          <a:prstGeom prst="rect">
            <a:avLst/>
          </a:prstGeom>
          <a:solidFill>
            <a:srgbClr val="F5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800A0EC-D268-45A7-997F-0738E40A0F4A}"/>
              </a:ext>
            </a:extLst>
          </p:cNvPr>
          <p:cNvSpPr/>
          <p:nvPr/>
        </p:nvSpPr>
        <p:spPr>
          <a:xfrm>
            <a:off x="9014729" y="145910"/>
            <a:ext cx="185324" cy="185324"/>
          </a:xfrm>
          <a:prstGeom prst="rect">
            <a:avLst/>
          </a:prstGeom>
          <a:solidFill>
            <a:srgbClr val="F9B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0CB637-858D-4C72-A39F-347731DE0037}"/>
              </a:ext>
            </a:extLst>
          </p:cNvPr>
          <p:cNvSpPr/>
          <p:nvPr/>
        </p:nvSpPr>
        <p:spPr>
          <a:xfrm>
            <a:off x="9235446" y="145910"/>
            <a:ext cx="185324" cy="185324"/>
          </a:xfrm>
          <a:prstGeom prst="rect">
            <a:avLst/>
          </a:prstGeom>
          <a:solidFill>
            <a:srgbClr val="FDD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4D0E2C-D607-466C-A5C6-3E167EDF3B4A}"/>
              </a:ext>
            </a:extLst>
          </p:cNvPr>
          <p:cNvSpPr txBox="1"/>
          <p:nvPr/>
        </p:nvSpPr>
        <p:spPr>
          <a:xfrm>
            <a:off x="5259265" y="1657826"/>
            <a:ext cx="3534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59A26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Linguagem de programação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Java, C#, Ruby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Javascript</a:t>
            </a: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Typescript</a:t>
            </a: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marL="285750" indent="-285750">
              <a:buClr>
                <a:srgbClr val="F59A26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Spring, </a:t>
            </a:r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.Net</a:t>
            </a: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Rails</a:t>
            </a:r>
            <a:endParaRPr lang="pt-BR" dirty="0" smtClean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Express.js, Nest.js</a:t>
            </a:r>
            <a:endParaRPr lang="pt-B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051119-FB1C-4070-97B3-2EBB028AD6F9}"/>
              </a:ext>
            </a:extLst>
          </p:cNvPr>
          <p:cNvSpPr/>
          <p:nvPr/>
        </p:nvSpPr>
        <p:spPr>
          <a:xfrm>
            <a:off x="743906" y="1456424"/>
            <a:ext cx="704970" cy="690976"/>
          </a:xfrm>
          <a:prstGeom prst="rect">
            <a:avLst/>
          </a:prstGeom>
          <a:noFill/>
          <a:ln w="57150">
            <a:solidFill>
              <a:srgbClr val="6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D67A56-2C2C-449F-ADAE-68CFCE42EEBA}"/>
              </a:ext>
            </a:extLst>
          </p:cNvPr>
          <p:cNvSpPr txBox="1"/>
          <p:nvPr/>
        </p:nvSpPr>
        <p:spPr>
          <a:xfrm>
            <a:off x="1021532" y="1629013"/>
            <a:ext cx="338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O que NÃO é Node.js</a:t>
            </a:r>
            <a:endParaRPr lang="pt-BR" sz="45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B186EB47-63AA-42A8-B121-11FC8D504A16}"/>
              </a:ext>
            </a:extLst>
          </p:cNvPr>
          <p:cNvSpPr/>
          <p:nvPr/>
        </p:nvSpPr>
        <p:spPr>
          <a:xfrm>
            <a:off x="0" y="0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18D39F3-AA5C-4E97-9DB6-1ABD404E88A9}"/>
              </a:ext>
            </a:extLst>
          </p:cNvPr>
          <p:cNvSpPr/>
          <p:nvPr/>
        </p:nvSpPr>
        <p:spPr>
          <a:xfrm>
            <a:off x="8794012" y="147841"/>
            <a:ext cx="185324" cy="185324"/>
          </a:xfrm>
          <a:prstGeom prst="rect">
            <a:avLst/>
          </a:prstGeom>
          <a:solidFill>
            <a:srgbClr val="F5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800A0EC-D268-45A7-997F-0738E40A0F4A}"/>
              </a:ext>
            </a:extLst>
          </p:cNvPr>
          <p:cNvSpPr/>
          <p:nvPr/>
        </p:nvSpPr>
        <p:spPr>
          <a:xfrm>
            <a:off x="9014729" y="145910"/>
            <a:ext cx="185324" cy="185324"/>
          </a:xfrm>
          <a:prstGeom prst="rect">
            <a:avLst/>
          </a:prstGeom>
          <a:solidFill>
            <a:srgbClr val="F9B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0CB637-858D-4C72-A39F-347731DE0037}"/>
              </a:ext>
            </a:extLst>
          </p:cNvPr>
          <p:cNvSpPr/>
          <p:nvPr/>
        </p:nvSpPr>
        <p:spPr>
          <a:xfrm>
            <a:off x="9235446" y="145910"/>
            <a:ext cx="185324" cy="185324"/>
          </a:xfrm>
          <a:prstGeom prst="rect">
            <a:avLst/>
          </a:prstGeom>
          <a:solidFill>
            <a:srgbClr val="FDD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E4A1A4-E05D-45F7-BA60-3D63AA5FACC6}"/>
              </a:ext>
            </a:extLst>
          </p:cNvPr>
          <p:cNvSpPr txBox="1"/>
          <p:nvPr/>
        </p:nvSpPr>
        <p:spPr>
          <a:xfrm>
            <a:off x="502920" y="476678"/>
            <a:ext cx="496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O que é Node.js</a:t>
            </a:r>
            <a:endParaRPr lang="pt-BR" sz="40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4D0E2C-D607-466C-A5C6-3E167EDF3B4A}"/>
              </a:ext>
            </a:extLst>
          </p:cNvPr>
          <p:cNvSpPr txBox="1"/>
          <p:nvPr/>
        </p:nvSpPr>
        <p:spPr>
          <a:xfrm>
            <a:off x="4629765" y="1842305"/>
            <a:ext cx="4315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JS frequentemente executado no navegador, cada um tem sua própria </a:t>
            </a:r>
            <a:r>
              <a:rPr lang="pt-BR" sz="1600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engine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 para interpretar o código.</a:t>
            </a:r>
          </a:p>
          <a:p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Assim como o JVM (Java), MRI (Ruby) ou o próprio Chrome (JS), o Node.js cria um ambiente para executar o JS no servidor.</a:t>
            </a:r>
          </a:p>
          <a:p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Mas trazer o JS para o servidor tem seus desafios...</a:t>
            </a:r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8DE57D2-B4B4-40B4-A0EC-E40CBD9C30ED}"/>
              </a:ext>
            </a:extLst>
          </p:cNvPr>
          <p:cNvSpPr/>
          <p:nvPr/>
        </p:nvSpPr>
        <p:spPr>
          <a:xfrm>
            <a:off x="632092" y="1883933"/>
            <a:ext cx="3294449" cy="2963732"/>
          </a:xfrm>
          <a:prstGeom prst="rect">
            <a:avLst/>
          </a:prstGeom>
          <a:noFill/>
          <a:ln w="76200">
            <a:solidFill>
              <a:srgbClr val="6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6CD061-99DB-43A3-8EBF-BBE2CE3D598E}"/>
              </a:ext>
            </a:extLst>
          </p:cNvPr>
          <p:cNvSpPr txBox="1"/>
          <p:nvPr/>
        </p:nvSpPr>
        <p:spPr>
          <a:xfrm>
            <a:off x="845138" y="2359176"/>
            <a:ext cx="31284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rgbClr val="F9B042"/>
                </a:solidFill>
                <a:latin typeface="Montserrat SemiBold" panose="00000700000000000000" pitchFamily="50" charset="0"/>
              </a:rPr>
              <a:t>Node.js é um </a:t>
            </a:r>
            <a:r>
              <a:rPr lang="pt-BR" sz="2500" b="1" i="1" dirty="0" err="1" smtClean="0">
                <a:solidFill>
                  <a:srgbClr val="F9B042"/>
                </a:solidFill>
                <a:latin typeface="Montserrat SemiBold" panose="00000700000000000000" pitchFamily="50" charset="0"/>
              </a:rPr>
              <a:t>Runtime</a:t>
            </a:r>
            <a:r>
              <a:rPr lang="pt-BR" sz="2500" b="1" i="1" dirty="0" smtClean="0">
                <a:solidFill>
                  <a:srgbClr val="F9B042"/>
                </a:solidFill>
                <a:latin typeface="Montserrat SemiBold" panose="00000700000000000000" pitchFamily="50" charset="0"/>
              </a:rPr>
              <a:t> </a:t>
            </a:r>
            <a:r>
              <a:rPr lang="pt-BR" sz="2500" b="1" i="1" dirty="0" err="1" smtClean="0">
                <a:solidFill>
                  <a:srgbClr val="F9B042"/>
                </a:solidFill>
                <a:latin typeface="Montserrat SemiBold" panose="00000700000000000000" pitchFamily="50" charset="0"/>
              </a:rPr>
              <a:t>Environment</a:t>
            </a:r>
            <a:r>
              <a:rPr lang="pt-BR" sz="2500" b="1" i="1" dirty="0" smtClean="0">
                <a:solidFill>
                  <a:srgbClr val="F9B042"/>
                </a:solidFill>
                <a:latin typeface="Montserrat SemiBold" panose="00000700000000000000" pitchFamily="50" charset="0"/>
              </a:rPr>
              <a:t> </a:t>
            </a:r>
            <a:r>
              <a:rPr lang="pt-BR" sz="2500" dirty="0" smtClean="0">
                <a:solidFill>
                  <a:srgbClr val="F9B042"/>
                </a:solidFill>
                <a:latin typeface="Montserrat SemiBold" panose="00000700000000000000" pitchFamily="50" charset="0"/>
              </a:rPr>
              <a:t>para executar JS no servidor.</a:t>
            </a:r>
            <a:endParaRPr lang="pt-BR" sz="2500" b="1" dirty="0">
              <a:solidFill>
                <a:srgbClr val="F9B04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E4A1A4-E05D-45F7-BA60-3D63AA5FACC6}"/>
              </a:ext>
            </a:extLst>
          </p:cNvPr>
          <p:cNvSpPr txBox="1"/>
          <p:nvPr/>
        </p:nvSpPr>
        <p:spPr>
          <a:xfrm>
            <a:off x="845138" y="1980114"/>
            <a:ext cx="64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“</a:t>
            </a:r>
            <a:endParaRPr lang="pt-BR" sz="40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E4A1A4-E05D-45F7-BA60-3D63AA5FACC6}"/>
              </a:ext>
            </a:extLst>
          </p:cNvPr>
          <p:cNvSpPr txBox="1"/>
          <p:nvPr/>
        </p:nvSpPr>
        <p:spPr>
          <a:xfrm>
            <a:off x="3279737" y="4295260"/>
            <a:ext cx="64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”</a:t>
            </a:r>
            <a:endParaRPr lang="pt-BR" sz="40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4DEBBB1-B711-4515-895E-985A91CA8961}"/>
              </a:ext>
            </a:extLst>
          </p:cNvPr>
          <p:cNvSpPr/>
          <p:nvPr/>
        </p:nvSpPr>
        <p:spPr>
          <a:xfrm>
            <a:off x="22216" y="-7734"/>
            <a:ext cx="9572534" cy="541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F27B55-E4B0-4407-93C1-7495D4CE7D99}"/>
              </a:ext>
            </a:extLst>
          </p:cNvPr>
          <p:cNvSpPr/>
          <p:nvPr/>
        </p:nvSpPr>
        <p:spPr>
          <a:xfrm>
            <a:off x="6450" y="7735"/>
            <a:ext cx="2948152" cy="5400674"/>
          </a:xfrm>
          <a:prstGeom prst="rect">
            <a:avLst/>
          </a:prstGeom>
          <a:solidFill>
            <a:srgbClr val="424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D5D7DC-566C-4D93-AAD1-EDABFD230410}"/>
              </a:ext>
            </a:extLst>
          </p:cNvPr>
          <p:cNvSpPr/>
          <p:nvPr/>
        </p:nvSpPr>
        <p:spPr>
          <a:xfrm>
            <a:off x="1708879" y="1332337"/>
            <a:ext cx="3255578" cy="2749919"/>
          </a:xfrm>
          <a:prstGeom prst="rect">
            <a:avLst/>
          </a:prstGeom>
          <a:noFill/>
          <a:ln w="76200">
            <a:solidFill>
              <a:srgbClr val="F9B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99FD25-7756-4E85-A8A6-471BBA535961}"/>
              </a:ext>
            </a:extLst>
          </p:cNvPr>
          <p:cNvSpPr txBox="1"/>
          <p:nvPr/>
        </p:nvSpPr>
        <p:spPr>
          <a:xfrm>
            <a:off x="3226181" y="2337814"/>
            <a:ext cx="4474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42464C"/>
                </a:solidFill>
                <a:latin typeface="Montserrat Black" panose="00000A00000000000000" pitchFamily="50" charset="0"/>
              </a:rPr>
              <a:t>Como o Node.js</a:t>
            </a:r>
          </a:p>
          <a:p>
            <a:r>
              <a:rPr lang="pt-BR" sz="4000" b="1" dirty="0" smtClean="0">
                <a:solidFill>
                  <a:srgbClr val="42464C"/>
                </a:solidFill>
                <a:latin typeface="Montserrat Black" panose="00000A00000000000000" pitchFamily="50" charset="0"/>
              </a:rPr>
              <a:t>funciona</a:t>
            </a:r>
            <a:r>
              <a:rPr lang="pt-BR" sz="4000" b="1" dirty="0" smtClean="0">
                <a:solidFill>
                  <a:srgbClr val="42464C"/>
                </a:solidFill>
                <a:latin typeface="Montserrat Black" panose="00000A00000000000000" pitchFamily="50" charset="0"/>
              </a:rPr>
              <a:t>?</a:t>
            </a:r>
            <a:endParaRPr lang="pt-BR" sz="4000" b="1" dirty="0">
              <a:solidFill>
                <a:srgbClr val="42464C"/>
              </a:solidFill>
              <a:latin typeface="Montserrat Black" panose="00000A00000000000000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BCD2C1-64BC-4929-A762-D473676F5F16}"/>
              </a:ext>
            </a:extLst>
          </p:cNvPr>
          <p:cNvSpPr txBox="1"/>
          <p:nvPr/>
        </p:nvSpPr>
        <p:spPr>
          <a:xfrm>
            <a:off x="3206739" y="1786569"/>
            <a:ext cx="126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02.</a:t>
            </a:r>
            <a:endParaRPr lang="pt-BR" sz="40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4CD1718-2995-44C8-8067-5054FBA21836}"/>
              </a:ext>
            </a:extLst>
          </p:cNvPr>
          <p:cNvSpPr/>
          <p:nvPr/>
        </p:nvSpPr>
        <p:spPr>
          <a:xfrm>
            <a:off x="0" y="0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18D39F3-AA5C-4E97-9DB6-1ABD404E88A9}"/>
              </a:ext>
            </a:extLst>
          </p:cNvPr>
          <p:cNvSpPr/>
          <p:nvPr/>
        </p:nvSpPr>
        <p:spPr>
          <a:xfrm>
            <a:off x="8794012" y="147841"/>
            <a:ext cx="185324" cy="185324"/>
          </a:xfrm>
          <a:prstGeom prst="rect">
            <a:avLst/>
          </a:prstGeom>
          <a:solidFill>
            <a:srgbClr val="F5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800A0EC-D268-45A7-997F-0738E40A0F4A}"/>
              </a:ext>
            </a:extLst>
          </p:cNvPr>
          <p:cNvSpPr/>
          <p:nvPr/>
        </p:nvSpPr>
        <p:spPr>
          <a:xfrm>
            <a:off x="9014729" y="145910"/>
            <a:ext cx="185324" cy="185324"/>
          </a:xfrm>
          <a:prstGeom prst="rect">
            <a:avLst/>
          </a:prstGeom>
          <a:solidFill>
            <a:srgbClr val="F9B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0CB637-858D-4C72-A39F-347731DE0037}"/>
              </a:ext>
            </a:extLst>
          </p:cNvPr>
          <p:cNvSpPr/>
          <p:nvPr/>
        </p:nvSpPr>
        <p:spPr>
          <a:xfrm>
            <a:off x="9235446" y="145910"/>
            <a:ext cx="185324" cy="185324"/>
          </a:xfrm>
          <a:prstGeom prst="rect">
            <a:avLst/>
          </a:prstGeom>
          <a:solidFill>
            <a:srgbClr val="FDD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4D0E2C-D607-466C-A5C6-3E167EDF3B4A}"/>
              </a:ext>
            </a:extLst>
          </p:cNvPr>
          <p:cNvSpPr txBox="1"/>
          <p:nvPr/>
        </p:nvSpPr>
        <p:spPr>
          <a:xfrm>
            <a:off x="4840941" y="1657826"/>
            <a:ext cx="395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59A26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V8 </a:t>
            </a:r>
            <a:r>
              <a:rPr lang="pt-BR" dirty="0" err="1">
                <a:solidFill>
                  <a:srgbClr val="F9B042"/>
                </a:solidFill>
                <a:latin typeface="Montserrat Light" panose="00000400000000000000" pitchFamily="50" charset="0"/>
              </a:rPr>
              <a:t>E</a:t>
            </a:r>
            <a:r>
              <a:rPr lang="pt-BR" dirty="0" err="1" smtClean="0">
                <a:solidFill>
                  <a:srgbClr val="F9B042"/>
                </a:solidFill>
                <a:latin typeface="Montserrat Light" panose="00000400000000000000" pitchFamily="50" charset="0"/>
              </a:rPr>
              <a:t>ngine</a:t>
            </a:r>
            <a:r>
              <a:rPr lang="pt-BR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 (</a:t>
            </a:r>
            <a:r>
              <a:rPr lang="pt-BR" dirty="0" err="1" smtClean="0">
                <a:solidFill>
                  <a:srgbClr val="F9B042"/>
                </a:solidFill>
                <a:latin typeface="Montserrat Light" panose="00000400000000000000" pitchFamily="50" charset="0"/>
              </a:rPr>
              <a:t>by</a:t>
            </a:r>
            <a:r>
              <a:rPr lang="pt-BR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 Google)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Rápido e estável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É utilizado pelo Chrome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marL="285750" indent="-285750">
              <a:buClr>
                <a:srgbClr val="F59A26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C++ + </a:t>
            </a:r>
            <a:r>
              <a:rPr lang="pt-BR" dirty="0" err="1" smtClean="0">
                <a:solidFill>
                  <a:srgbClr val="F9B042"/>
                </a:solidFill>
                <a:latin typeface="Montserrat Light" panose="00000400000000000000" pitchFamily="50" charset="0"/>
              </a:rPr>
              <a:t>libuv</a:t>
            </a:r>
            <a:endParaRPr lang="pt-BR" dirty="0" smtClean="0">
              <a:solidFill>
                <a:srgbClr val="F9B042"/>
              </a:solidFill>
              <a:latin typeface="Montserrat Light" panose="00000400000000000000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Após a interpretação do V8, o C++ se encarrega de processar as operações com o OS</a:t>
            </a:r>
            <a:endParaRPr lang="pt-B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051119-FB1C-4070-97B3-2EBB028AD6F9}"/>
              </a:ext>
            </a:extLst>
          </p:cNvPr>
          <p:cNvSpPr/>
          <p:nvPr/>
        </p:nvSpPr>
        <p:spPr>
          <a:xfrm>
            <a:off x="743906" y="1456424"/>
            <a:ext cx="704970" cy="690976"/>
          </a:xfrm>
          <a:prstGeom prst="rect">
            <a:avLst/>
          </a:prstGeom>
          <a:noFill/>
          <a:ln w="57150">
            <a:solidFill>
              <a:srgbClr val="6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D67A56-2C2C-449F-ADAE-68CFCE42EEBA}"/>
              </a:ext>
            </a:extLst>
          </p:cNvPr>
          <p:cNvSpPr txBox="1"/>
          <p:nvPr/>
        </p:nvSpPr>
        <p:spPr>
          <a:xfrm>
            <a:off x="1021532" y="1629013"/>
            <a:ext cx="33851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Node.js não é só JS</a:t>
            </a:r>
            <a:endParaRPr lang="pt-BR" sz="45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4CD1718-2995-44C8-8067-5054FBA21836}"/>
              </a:ext>
            </a:extLst>
          </p:cNvPr>
          <p:cNvSpPr/>
          <p:nvPr/>
        </p:nvSpPr>
        <p:spPr>
          <a:xfrm>
            <a:off x="0" y="0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18D39F3-AA5C-4E97-9DB6-1ABD404E88A9}"/>
              </a:ext>
            </a:extLst>
          </p:cNvPr>
          <p:cNvSpPr/>
          <p:nvPr/>
        </p:nvSpPr>
        <p:spPr>
          <a:xfrm>
            <a:off x="8794012" y="147841"/>
            <a:ext cx="185324" cy="185324"/>
          </a:xfrm>
          <a:prstGeom prst="rect">
            <a:avLst/>
          </a:prstGeom>
          <a:solidFill>
            <a:srgbClr val="F5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800A0EC-D268-45A7-997F-0738E40A0F4A}"/>
              </a:ext>
            </a:extLst>
          </p:cNvPr>
          <p:cNvSpPr/>
          <p:nvPr/>
        </p:nvSpPr>
        <p:spPr>
          <a:xfrm>
            <a:off x="9014729" y="145910"/>
            <a:ext cx="185324" cy="185324"/>
          </a:xfrm>
          <a:prstGeom prst="rect">
            <a:avLst/>
          </a:prstGeom>
          <a:solidFill>
            <a:srgbClr val="F9B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0CB637-858D-4C72-A39F-347731DE0037}"/>
              </a:ext>
            </a:extLst>
          </p:cNvPr>
          <p:cNvSpPr/>
          <p:nvPr/>
        </p:nvSpPr>
        <p:spPr>
          <a:xfrm>
            <a:off x="9235446" y="145910"/>
            <a:ext cx="185324" cy="185324"/>
          </a:xfrm>
          <a:prstGeom prst="rect">
            <a:avLst/>
          </a:prstGeom>
          <a:solidFill>
            <a:srgbClr val="FDD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" y="0"/>
            <a:ext cx="9586198" cy="54006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44D0E2C-D607-466C-A5C6-3E167EDF3B4A}"/>
              </a:ext>
            </a:extLst>
          </p:cNvPr>
          <p:cNvSpPr txBox="1"/>
          <p:nvPr/>
        </p:nvSpPr>
        <p:spPr>
          <a:xfrm>
            <a:off x="598759" y="4347238"/>
            <a:ext cx="395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window</a:t>
            </a: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document</a:t>
            </a:r>
            <a:endParaRPr lang="pt-B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4D0E2C-D607-466C-A5C6-3E167EDF3B4A}"/>
              </a:ext>
            </a:extLst>
          </p:cNvPr>
          <p:cNvSpPr txBox="1"/>
          <p:nvPr/>
        </p:nvSpPr>
        <p:spPr>
          <a:xfrm>
            <a:off x="4684424" y="4347238"/>
            <a:ext cx="395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process</a:t>
            </a: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fs</a:t>
            </a:r>
            <a:r>
              <a:rPr lang="pt-BR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, </a:t>
            </a:r>
            <a:r>
              <a:rPr lang="pt-BR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crypto</a:t>
            </a:r>
            <a:endParaRPr lang="pt-BR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4CD1718-2995-44C8-8067-5054FBA21836}"/>
              </a:ext>
            </a:extLst>
          </p:cNvPr>
          <p:cNvSpPr/>
          <p:nvPr/>
        </p:nvSpPr>
        <p:spPr>
          <a:xfrm>
            <a:off x="0" y="0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18D39F3-AA5C-4E97-9DB6-1ABD404E88A9}"/>
              </a:ext>
            </a:extLst>
          </p:cNvPr>
          <p:cNvSpPr/>
          <p:nvPr/>
        </p:nvSpPr>
        <p:spPr>
          <a:xfrm>
            <a:off x="8794012" y="147841"/>
            <a:ext cx="185324" cy="185324"/>
          </a:xfrm>
          <a:prstGeom prst="rect">
            <a:avLst/>
          </a:prstGeom>
          <a:solidFill>
            <a:srgbClr val="F5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800A0EC-D268-45A7-997F-0738E40A0F4A}"/>
              </a:ext>
            </a:extLst>
          </p:cNvPr>
          <p:cNvSpPr/>
          <p:nvPr/>
        </p:nvSpPr>
        <p:spPr>
          <a:xfrm>
            <a:off x="9014729" y="145910"/>
            <a:ext cx="185324" cy="185324"/>
          </a:xfrm>
          <a:prstGeom prst="rect">
            <a:avLst/>
          </a:prstGeom>
          <a:solidFill>
            <a:srgbClr val="F9B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0CB637-858D-4C72-A39F-347731DE0037}"/>
              </a:ext>
            </a:extLst>
          </p:cNvPr>
          <p:cNvSpPr/>
          <p:nvPr/>
        </p:nvSpPr>
        <p:spPr>
          <a:xfrm>
            <a:off x="9235446" y="145910"/>
            <a:ext cx="185324" cy="185324"/>
          </a:xfrm>
          <a:prstGeom prst="rect">
            <a:avLst/>
          </a:prstGeom>
          <a:solidFill>
            <a:srgbClr val="FDD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051119-FB1C-4070-97B3-2EBB028AD6F9}"/>
              </a:ext>
            </a:extLst>
          </p:cNvPr>
          <p:cNvSpPr/>
          <p:nvPr/>
        </p:nvSpPr>
        <p:spPr>
          <a:xfrm>
            <a:off x="743906" y="1456424"/>
            <a:ext cx="704970" cy="690976"/>
          </a:xfrm>
          <a:prstGeom prst="rect">
            <a:avLst/>
          </a:prstGeom>
          <a:noFill/>
          <a:ln w="57150">
            <a:solidFill>
              <a:srgbClr val="6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D67A56-2C2C-449F-ADAE-68CFCE42EEBA}"/>
              </a:ext>
            </a:extLst>
          </p:cNvPr>
          <p:cNvSpPr txBox="1"/>
          <p:nvPr/>
        </p:nvSpPr>
        <p:spPr>
          <a:xfrm>
            <a:off x="1021532" y="1629013"/>
            <a:ext cx="3385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Single</a:t>
            </a:r>
          </a:p>
          <a:p>
            <a:r>
              <a:rPr lang="pt-BR" sz="45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X</a:t>
            </a:r>
          </a:p>
          <a:p>
            <a:r>
              <a:rPr lang="pt-BR" sz="4500" b="1" dirty="0" err="1" smtClean="0">
                <a:solidFill>
                  <a:srgbClr val="F9B042"/>
                </a:solidFill>
                <a:latin typeface="Montserrat Black" panose="00000A00000000000000" pitchFamily="50" charset="0"/>
              </a:rPr>
              <a:t>Multiple</a:t>
            </a:r>
            <a:endParaRPr lang="pt-BR" sz="4500" b="1" dirty="0" smtClean="0">
              <a:solidFill>
                <a:srgbClr val="F9B042"/>
              </a:solidFill>
              <a:latin typeface="Montserrat Black" panose="00000A00000000000000" pitchFamily="50" charset="0"/>
            </a:endParaRPr>
          </a:p>
          <a:p>
            <a:r>
              <a:rPr lang="pt-BR" sz="45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Threads</a:t>
            </a:r>
            <a:endParaRPr lang="pt-BR" sz="45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4D0E2C-D607-466C-A5C6-3E167EDF3B4A}"/>
              </a:ext>
            </a:extLst>
          </p:cNvPr>
          <p:cNvSpPr txBox="1"/>
          <p:nvPr/>
        </p:nvSpPr>
        <p:spPr>
          <a:xfrm>
            <a:off x="4548344" y="1290459"/>
            <a:ext cx="4466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No </a:t>
            </a:r>
            <a:r>
              <a:rPr lang="pt-BR" sz="1600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navegador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, o processamento precisa atender apenas um </a:t>
            </a:r>
            <a:r>
              <a:rPr lang="pt-BR" sz="1600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client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 (usuário) e 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executa suas requisições, uma de cada vez.</a:t>
            </a:r>
          </a:p>
          <a:p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Já o </a:t>
            </a:r>
            <a:r>
              <a:rPr lang="pt-BR" sz="1600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servidor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 precisa atender ‘n’ </a:t>
            </a:r>
            <a:r>
              <a:rPr lang="pt-BR" sz="1600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clients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, por isso atender apenas uma requisição por vez torna-se inviável.</a:t>
            </a:r>
            <a:endParaRPr lang="pt-BR" sz="1600" dirty="0" smtClean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O destaque do Node.js é justamente resolver essa equação para atender múltiplas requisições com uma linguagem concebida para atender uma por vez.</a:t>
            </a:r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4CD1718-2995-44C8-8067-5054FBA21836}"/>
              </a:ext>
            </a:extLst>
          </p:cNvPr>
          <p:cNvSpPr/>
          <p:nvPr/>
        </p:nvSpPr>
        <p:spPr>
          <a:xfrm>
            <a:off x="0" y="0"/>
            <a:ext cx="9601200" cy="5400674"/>
          </a:xfrm>
          <a:prstGeom prst="rect">
            <a:avLst/>
          </a:prstGeom>
          <a:gradFill flip="none" rotWithShape="1">
            <a:gsLst>
              <a:gs pos="0">
                <a:srgbClr val="42464C">
                  <a:shade val="30000"/>
                  <a:satMod val="115000"/>
                </a:srgbClr>
              </a:gs>
              <a:gs pos="50000">
                <a:srgbClr val="42464C">
                  <a:shade val="67500"/>
                  <a:satMod val="115000"/>
                </a:srgbClr>
              </a:gs>
              <a:gs pos="100000">
                <a:srgbClr val="42464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18D39F3-AA5C-4E97-9DB6-1ABD404E88A9}"/>
              </a:ext>
            </a:extLst>
          </p:cNvPr>
          <p:cNvSpPr/>
          <p:nvPr/>
        </p:nvSpPr>
        <p:spPr>
          <a:xfrm>
            <a:off x="8794012" y="147841"/>
            <a:ext cx="185324" cy="185324"/>
          </a:xfrm>
          <a:prstGeom prst="rect">
            <a:avLst/>
          </a:prstGeom>
          <a:solidFill>
            <a:srgbClr val="F59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800A0EC-D268-45A7-997F-0738E40A0F4A}"/>
              </a:ext>
            </a:extLst>
          </p:cNvPr>
          <p:cNvSpPr/>
          <p:nvPr/>
        </p:nvSpPr>
        <p:spPr>
          <a:xfrm>
            <a:off x="9014729" y="145910"/>
            <a:ext cx="185324" cy="185324"/>
          </a:xfrm>
          <a:prstGeom prst="rect">
            <a:avLst/>
          </a:prstGeom>
          <a:solidFill>
            <a:srgbClr val="F9B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0CB637-858D-4C72-A39F-347731DE0037}"/>
              </a:ext>
            </a:extLst>
          </p:cNvPr>
          <p:cNvSpPr/>
          <p:nvPr/>
        </p:nvSpPr>
        <p:spPr>
          <a:xfrm>
            <a:off x="9235446" y="145910"/>
            <a:ext cx="185324" cy="185324"/>
          </a:xfrm>
          <a:prstGeom prst="rect">
            <a:avLst/>
          </a:prstGeom>
          <a:solidFill>
            <a:srgbClr val="FDD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051119-FB1C-4070-97B3-2EBB028AD6F9}"/>
              </a:ext>
            </a:extLst>
          </p:cNvPr>
          <p:cNvSpPr/>
          <p:nvPr/>
        </p:nvSpPr>
        <p:spPr>
          <a:xfrm>
            <a:off x="569090" y="1456424"/>
            <a:ext cx="704970" cy="690976"/>
          </a:xfrm>
          <a:prstGeom prst="rect">
            <a:avLst/>
          </a:prstGeom>
          <a:noFill/>
          <a:ln w="57150">
            <a:solidFill>
              <a:srgbClr val="69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D67A56-2C2C-449F-ADAE-68CFCE42EEBA}"/>
              </a:ext>
            </a:extLst>
          </p:cNvPr>
          <p:cNvSpPr txBox="1"/>
          <p:nvPr/>
        </p:nvSpPr>
        <p:spPr>
          <a:xfrm>
            <a:off x="846716" y="1629013"/>
            <a:ext cx="3385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Então o Node.js é </a:t>
            </a:r>
            <a:r>
              <a:rPr lang="pt-BR" sz="3200" b="1" dirty="0" err="1" smtClean="0">
                <a:solidFill>
                  <a:srgbClr val="F9B042"/>
                </a:solidFill>
                <a:latin typeface="Montserrat Black" panose="00000A00000000000000" pitchFamily="50" charset="0"/>
              </a:rPr>
              <a:t>Multi-thread</a:t>
            </a:r>
            <a:r>
              <a:rPr lang="pt-BR" sz="3200" b="1" dirty="0" smtClean="0">
                <a:solidFill>
                  <a:srgbClr val="F9B042"/>
                </a:solidFill>
                <a:latin typeface="Montserrat Black" panose="00000A00000000000000" pitchFamily="50" charset="0"/>
              </a:rPr>
              <a:t>!</a:t>
            </a:r>
            <a:endParaRPr lang="pt-BR" sz="3200" b="1" dirty="0">
              <a:solidFill>
                <a:srgbClr val="F9B042"/>
              </a:solidFill>
              <a:latin typeface="Montserrat Black" panose="00000A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4D0E2C-D607-466C-A5C6-3E167EDF3B4A}"/>
              </a:ext>
            </a:extLst>
          </p:cNvPr>
          <p:cNvSpPr txBox="1"/>
          <p:nvPr/>
        </p:nvSpPr>
        <p:spPr>
          <a:xfrm>
            <a:off x="4509523" y="602831"/>
            <a:ext cx="4736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Mais ou menos...</a:t>
            </a:r>
          </a:p>
          <a:p>
            <a:endParaRPr lang="pt-BR" sz="1600" dirty="0" smtClean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O Node.js possui internamente dois contextos e utiliza de assincronismo para delegar o processamento entre eles.</a:t>
            </a:r>
          </a:p>
          <a:p>
            <a:endParaRPr lang="pt-BR" sz="1600" dirty="0" smtClean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F9B042"/>
                </a:solidFill>
                <a:latin typeface="Montserrat Light" panose="00000400000000000000" pitchFamily="50" charset="0"/>
              </a:rPr>
              <a:t>M</a:t>
            </a:r>
            <a:r>
              <a:rPr lang="pt-BR" sz="1600" dirty="0" err="1" smtClean="0">
                <a:solidFill>
                  <a:srgbClr val="F9B042"/>
                </a:solidFill>
                <a:latin typeface="Montserrat Light" panose="00000400000000000000" pitchFamily="50" charset="0"/>
              </a:rPr>
              <a:t>ain</a:t>
            </a:r>
            <a:r>
              <a:rPr lang="pt-BR" sz="1600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 thread (single):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 É quem orquestra todo o fluxo, nela é executado o “evento loop”.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Thread pool (</a:t>
            </a:r>
            <a:r>
              <a:rPr lang="pt-BR" sz="1600" dirty="0" err="1" smtClean="0">
                <a:solidFill>
                  <a:srgbClr val="F9B042"/>
                </a:solidFill>
                <a:latin typeface="Montserrat Light" panose="00000400000000000000" pitchFamily="50" charset="0"/>
              </a:rPr>
              <a:t>multiple</a:t>
            </a:r>
            <a:r>
              <a:rPr lang="pt-BR" sz="1600" dirty="0" smtClean="0">
                <a:solidFill>
                  <a:srgbClr val="F9B042"/>
                </a:solidFill>
                <a:latin typeface="Montserrat Light" panose="00000400000000000000" pitchFamily="50" charset="0"/>
              </a:rPr>
              <a:t>): 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Responsável pelo processamento de operações I/O </a:t>
            </a:r>
            <a:r>
              <a:rPr lang="pt-BR" sz="1600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Blocking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 e de alto custo.</a:t>
            </a:r>
          </a:p>
          <a:p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  <a:p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Em síntese, o Node.js é single-thread ao receber requisições, mas pode ser </a:t>
            </a:r>
            <a:r>
              <a:rPr lang="pt-BR" sz="1600" dirty="0" err="1" smtClean="0">
                <a:solidFill>
                  <a:schemeClr val="bg1"/>
                </a:solidFill>
                <a:latin typeface="Montserrat Light" panose="00000400000000000000" pitchFamily="50" charset="0"/>
              </a:rPr>
              <a:t>multi-thread</a:t>
            </a:r>
            <a:r>
              <a:rPr lang="pt-BR" sz="1600" dirty="0" smtClean="0">
                <a:solidFill>
                  <a:schemeClr val="bg1"/>
                </a:solidFill>
                <a:latin typeface="Montserrat Light" panose="00000400000000000000" pitchFamily="50" charset="0"/>
              </a:rPr>
              <a:t> no processamento.</a:t>
            </a:r>
            <a:endParaRPr lang="pt-BR" sz="16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410</Words>
  <Application>Microsoft Office PowerPoint</Application>
  <PresentationFormat>Personalizar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Montserrat Black</vt:lpstr>
      <vt:lpstr>Montserrat Light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Salviano Peres</dc:creator>
  <cp:lastModifiedBy>Victor Comette Ribeiro</cp:lastModifiedBy>
  <cp:revision>96</cp:revision>
  <dcterms:created xsi:type="dcterms:W3CDTF">2020-02-03T14:26:00Z</dcterms:created>
  <dcterms:modified xsi:type="dcterms:W3CDTF">2021-03-05T12:13:35Z</dcterms:modified>
</cp:coreProperties>
</file>